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9" r:id="rId4"/>
    <p:sldId id="261" r:id="rId5"/>
    <p:sldId id="260" r:id="rId6"/>
    <p:sldId id="262" r:id="rId7"/>
    <p:sldId id="263" r:id="rId8"/>
    <p:sldId id="258"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A57B53-B2A8-D19B-A08E-A49BA7652900}" v="445" dt="2025-04-29T12:57:57.095"/>
    <p1510:client id="{29A7D5C8-35C1-9155-E74B-EF4A67FC0AEE}" v="856" dt="2025-04-29T12:44:22.255"/>
    <p1510:client id="{928D4DF8-77BE-2EE0-595F-8EC85BBBB1A2}" v="1" dt="2025-04-29T12:59:33.5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04406-9FC5-ACFE-893D-D4EADEB1A89D}"/>
              </a:ext>
            </a:extLst>
          </p:cNvPr>
          <p:cNvSpPr>
            <a:spLocks noGrp="1"/>
          </p:cNvSpPr>
          <p:nvPr>
            <p:ph type="ctrTitle"/>
          </p:nvPr>
        </p:nvSpPr>
        <p:spPr>
          <a:xfrm>
            <a:off x="308388" y="745440"/>
            <a:ext cx="8132227" cy="3559859"/>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BC0AF19C-C14B-F137-2DE9-1992459045F5}"/>
              </a:ext>
            </a:extLst>
          </p:cNvPr>
          <p:cNvSpPr>
            <a:spLocks noGrp="1"/>
          </p:cNvSpPr>
          <p:nvPr>
            <p:ph type="subTitle" idx="1"/>
          </p:nvPr>
        </p:nvSpPr>
        <p:spPr>
          <a:xfrm>
            <a:off x="317308" y="4669316"/>
            <a:ext cx="8132227" cy="13504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7AC6A999-B8D4-1774-9F1B-9F9FE1B3BFA6}"/>
              </a:ext>
            </a:extLst>
          </p:cNvPr>
          <p:cNvSpPr>
            <a:spLocks noGrp="1"/>
          </p:cNvSpPr>
          <p:nvPr>
            <p:ph type="dt" sz="half" idx="10"/>
          </p:nvPr>
        </p:nvSpPr>
        <p:spPr/>
        <p:txBody>
          <a:bodyPr/>
          <a:lstStyle/>
          <a:p>
            <a:fld id="{F2EE3B7B-C7B5-42CF-90CF-67B3D21B2314}" type="datetimeFigureOut">
              <a:rPr lang="en-US" dirty="0"/>
              <a:t>4/29/2025</a:t>
            </a:fld>
            <a:endParaRPr lang="en-US" dirty="0"/>
          </a:p>
        </p:txBody>
      </p:sp>
      <p:sp>
        <p:nvSpPr>
          <p:cNvPr id="5" name="Footer Placeholder 4">
            <a:extLst>
              <a:ext uri="{FF2B5EF4-FFF2-40B4-BE49-F238E27FC236}">
                <a16:creationId xmlns:a16="http://schemas.microsoft.com/office/drawing/2014/main" id="{61165D5D-2AE2-6F91-D1EB-6DD8FC3CE64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F0029E4-3A4E-970A-17A8-1E17D37D1F2B}"/>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60441097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D22A-1F6D-0DE5-E04A-DC466353DA6F}"/>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04ADD6F-7C93-3CD3-AC8D-28A78787CB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9706E74-14FC-84D9-4B41-7D9FB0D573C4}"/>
              </a:ext>
            </a:extLst>
          </p:cNvPr>
          <p:cNvSpPr>
            <a:spLocks noGrp="1"/>
          </p:cNvSpPr>
          <p:nvPr>
            <p:ph type="dt" sz="half" idx="10"/>
          </p:nvPr>
        </p:nvSpPr>
        <p:spPr/>
        <p:txBody>
          <a:bodyPr/>
          <a:lstStyle/>
          <a:p>
            <a:fld id="{0F996519-E62D-4F8C-AE1E-36928EC7D15C}" type="datetimeFigureOut">
              <a:rPr lang="en-US" dirty="0"/>
              <a:t>4/29/2025</a:t>
            </a:fld>
            <a:endParaRPr lang="en-US" dirty="0"/>
          </a:p>
        </p:txBody>
      </p:sp>
      <p:sp>
        <p:nvSpPr>
          <p:cNvPr id="5" name="Footer Placeholder 4">
            <a:extLst>
              <a:ext uri="{FF2B5EF4-FFF2-40B4-BE49-F238E27FC236}">
                <a16:creationId xmlns:a16="http://schemas.microsoft.com/office/drawing/2014/main" id="{1F35A7DC-6292-6181-949E-F8BC3FA11BA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050F5C6-EADC-E072-B19B-49BB11DF0309}"/>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401134306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B2054-1AE7-534F-0CFE-1F0628A09FC1}"/>
              </a:ext>
            </a:extLst>
          </p:cNvPr>
          <p:cNvSpPr>
            <a:spLocks noGrp="1"/>
          </p:cNvSpPr>
          <p:nvPr>
            <p:ph type="title"/>
          </p:nvPr>
        </p:nvSpPr>
        <p:spPr>
          <a:xfrm>
            <a:off x="340138" y="2243708"/>
            <a:ext cx="9156288" cy="3776091"/>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3988EC2A-45C7-131C-0F4A-56E62EB029C2}"/>
              </a:ext>
            </a:extLst>
          </p:cNvPr>
          <p:cNvSpPr>
            <a:spLocks noGrp="1"/>
          </p:cNvSpPr>
          <p:nvPr>
            <p:ph type="body" idx="1"/>
          </p:nvPr>
        </p:nvSpPr>
        <p:spPr>
          <a:xfrm>
            <a:off x="340137" y="838201"/>
            <a:ext cx="9156289" cy="140550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75A323-2679-E978-8856-2FEBE8F5AE45}"/>
              </a:ext>
            </a:extLst>
          </p:cNvPr>
          <p:cNvSpPr>
            <a:spLocks noGrp="1"/>
          </p:cNvSpPr>
          <p:nvPr>
            <p:ph type="dt" sz="half" idx="10"/>
          </p:nvPr>
        </p:nvSpPr>
        <p:spPr/>
        <p:txBody>
          <a:bodyPr/>
          <a:lstStyle/>
          <a:p>
            <a:fld id="{6477AEB6-FCE1-4CD5-923B-84E54F1460D5}" type="datetimeFigureOut">
              <a:rPr lang="en-US" dirty="0"/>
              <a:t>4/29/2025</a:t>
            </a:fld>
            <a:endParaRPr lang="en-US" dirty="0"/>
          </a:p>
        </p:txBody>
      </p:sp>
      <p:sp>
        <p:nvSpPr>
          <p:cNvPr id="5" name="Footer Placeholder 4">
            <a:extLst>
              <a:ext uri="{FF2B5EF4-FFF2-40B4-BE49-F238E27FC236}">
                <a16:creationId xmlns:a16="http://schemas.microsoft.com/office/drawing/2014/main" id="{2C971DC2-625E-0477-BF8C-F3CDDCE4B11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EF1A644-D449-E464-C2DF-F045A51899D0}"/>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108325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2719-44A3-3EE8-D757-F0E0F9632AEC}"/>
              </a:ext>
            </a:extLst>
          </p:cNvPr>
          <p:cNvSpPr>
            <a:spLocks noGrp="1"/>
          </p:cNvSpPr>
          <p:nvPr>
            <p:ph type="title"/>
          </p:nvPr>
        </p:nvSpPr>
        <p:spPr>
          <a:xfrm>
            <a:off x="303197" y="750627"/>
            <a:ext cx="10846556" cy="1304150"/>
          </a:xfrm>
        </p:spPr>
        <p:txBody>
          <a:bodyPr anchor="t"/>
          <a:lstStyle/>
          <a:p>
            <a:r>
              <a:rPr lang="en-US" dirty="0"/>
              <a:t>Click to edit Master title style</a:t>
            </a:r>
          </a:p>
        </p:txBody>
      </p:sp>
      <p:sp>
        <p:nvSpPr>
          <p:cNvPr id="3" name="Content Placeholder 2">
            <a:extLst>
              <a:ext uri="{FF2B5EF4-FFF2-40B4-BE49-F238E27FC236}">
                <a16:creationId xmlns:a16="http://schemas.microsoft.com/office/drawing/2014/main" id="{40440DC2-69F2-A056-508C-F5138E71FCA2}"/>
              </a:ext>
            </a:extLst>
          </p:cNvPr>
          <p:cNvSpPr>
            <a:spLocks noGrp="1"/>
          </p:cNvSpPr>
          <p:nvPr>
            <p:ph sz="half" idx="1"/>
          </p:nvPr>
        </p:nvSpPr>
        <p:spPr>
          <a:xfrm>
            <a:off x="1056961" y="2075250"/>
            <a:ext cx="4571288" cy="4101492"/>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1DA2243E-0673-54F2-5B38-DF5D2C7367F4}"/>
              </a:ext>
            </a:extLst>
          </p:cNvPr>
          <p:cNvSpPr>
            <a:spLocks noGrp="1"/>
          </p:cNvSpPr>
          <p:nvPr>
            <p:ph sz="half" idx="2"/>
          </p:nvPr>
        </p:nvSpPr>
        <p:spPr>
          <a:xfrm>
            <a:off x="6379560" y="2075250"/>
            <a:ext cx="4770191" cy="4101492"/>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AE946B7D-7BAF-8DE9-FB5A-282908B03106}"/>
              </a:ext>
            </a:extLst>
          </p:cNvPr>
          <p:cNvSpPr>
            <a:spLocks noGrp="1"/>
          </p:cNvSpPr>
          <p:nvPr>
            <p:ph type="dt" sz="half" idx="10"/>
          </p:nvPr>
        </p:nvSpPr>
        <p:spPr/>
        <p:txBody>
          <a:bodyPr/>
          <a:lstStyle/>
          <a:p>
            <a:fld id="{96374C2F-71A1-43C9-B2F6-A4FAC8157F1A}" type="datetimeFigureOut">
              <a:rPr lang="en-US" dirty="0"/>
              <a:t>4/29/2025</a:t>
            </a:fld>
            <a:endParaRPr lang="en-US" dirty="0"/>
          </a:p>
        </p:txBody>
      </p:sp>
      <p:sp>
        <p:nvSpPr>
          <p:cNvPr id="6" name="Footer Placeholder 5">
            <a:extLst>
              <a:ext uri="{FF2B5EF4-FFF2-40B4-BE49-F238E27FC236}">
                <a16:creationId xmlns:a16="http://schemas.microsoft.com/office/drawing/2014/main" id="{0AF99017-BDD7-56C7-43AE-4B86AC78194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CF6E7D63-14BF-E333-B350-75DA58E281CF}"/>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666606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C7F72-3970-859F-C268-E9940EF2D0E4}"/>
              </a:ext>
            </a:extLst>
          </p:cNvPr>
          <p:cNvSpPr>
            <a:spLocks noGrp="1"/>
          </p:cNvSpPr>
          <p:nvPr>
            <p:ph type="title"/>
          </p:nvPr>
        </p:nvSpPr>
        <p:spPr>
          <a:xfrm>
            <a:off x="305649" y="743803"/>
            <a:ext cx="10764271" cy="1025362"/>
          </a:xfrm>
        </p:spPr>
        <p:txBody>
          <a:bodyPr anchor="t"/>
          <a:lstStyle/>
          <a:p>
            <a:r>
              <a:rPr lang="en-US" dirty="0"/>
              <a:t>Click to edit Master title style</a:t>
            </a:r>
          </a:p>
        </p:txBody>
      </p:sp>
      <p:sp>
        <p:nvSpPr>
          <p:cNvPr id="3" name="Text Placeholder 2">
            <a:extLst>
              <a:ext uri="{FF2B5EF4-FFF2-40B4-BE49-F238E27FC236}">
                <a16:creationId xmlns:a16="http://schemas.microsoft.com/office/drawing/2014/main" id="{F9B37CC6-89B8-3CF3-6973-1B5B71782F56}"/>
              </a:ext>
            </a:extLst>
          </p:cNvPr>
          <p:cNvSpPr>
            <a:spLocks noGrp="1"/>
          </p:cNvSpPr>
          <p:nvPr>
            <p:ph type="body" idx="1"/>
          </p:nvPr>
        </p:nvSpPr>
        <p:spPr>
          <a:xfrm>
            <a:off x="1056961"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0650EB0-E35B-DA3D-B6A1-2422B01C6005}"/>
              </a:ext>
            </a:extLst>
          </p:cNvPr>
          <p:cNvSpPr>
            <a:spLocks noGrp="1"/>
          </p:cNvSpPr>
          <p:nvPr>
            <p:ph sz="half" idx="2"/>
          </p:nvPr>
        </p:nvSpPr>
        <p:spPr>
          <a:xfrm>
            <a:off x="1056961" y="2678597"/>
            <a:ext cx="4571287" cy="35067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57A15D0-F178-1506-0E61-C8FFDF9BD6B5}"/>
              </a:ext>
            </a:extLst>
          </p:cNvPr>
          <p:cNvSpPr>
            <a:spLocks noGrp="1"/>
          </p:cNvSpPr>
          <p:nvPr>
            <p:ph type="body" sz="quarter" idx="3"/>
          </p:nvPr>
        </p:nvSpPr>
        <p:spPr>
          <a:xfrm>
            <a:off x="6498633"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256CB421-A65A-A7DC-40A7-D8B76F9C3A3A}"/>
              </a:ext>
            </a:extLst>
          </p:cNvPr>
          <p:cNvSpPr>
            <a:spLocks noGrp="1"/>
          </p:cNvSpPr>
          <p:nvPr>
            <p:ph sz="quarter" idx="4"/>
          </p:nvPr>
        </p:nvSpPr>
        <p:spPr>
          <a:xfrm>
            <a:off x="6498633" y="2678596"/>
            <a:ext cx="4571287" cy="350670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7AF5675-5329-D2DB-FAFF-700D076CA886}"/>
              </a:ext>
            </a:extLst>
          </p:cNvPr>
          <p:cNvSpPr>
            <a:spLocks noGrp="1"/>
          </p:cNvSpPr>
          <p:nvPr>
            <p:ph type="dt" sz="half" idx="10"/>
          </p:nvPr>
        </p:nvSpPr>
        <p:spPr/>
        <p:txBody>
          <a:bodyPr/>
          <a:lstStyle/>
          <a:p>
            <a:fld id="{AD631DCC-9916-4BB7-A2E9-25EC84C740A7}" type="datetimeFigureOut">
              <a:rPr lang="en-US" dirty="0"/>
              <a:t>4/29/2025</a:t>
            </a:fld>
            <a:endParaRPr lang="en-US" dirty="0"/>
          </a:p>
        </p:txBody>
      </p:sp>
      <p:sp>
        <p:nvSpPr>
          <p:cNvPr id="8" name="Footer Placeholder 7">
            <a:extLst>
              <a:ext uri="{FF2B5EF4-FFF2-40B4-BE49-F238E27FC236}">
                <a16:creationId xmlns:a16="http://schemas.microsoft.com/office/drawing/2014/main" id="{D1392A97-07D9-5E5C-2A31-3B7D764CE1B8}"/>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4E626143-8FEE-0ABD-25C7-C34AF6568B83}"/>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040476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26EFE-D86C-B076-D4D1-FAD1883E0813}"/>
              </a:ext>
            </a:extLst>
          </p:cNvPr>
          <p:cNvSpPr>
            <a:spLocks noGrp="1"/>
          </p:cNvSpPr>
          <p:nvPr>
            <p:ph type="title"/>
          </p:nvPr>
        </p:nvSpPr>
        <p:spPr>
          <a:xfrm>
            <a:off x="308387" y="757766"/>
            <a:ext cx="7240293" cy="3547534"/>
          </a:xfrm>
        </p:spPr>
        <p:txBody>
          <a:bodyPr anchor="t"/>
          <a:lstStyle/>
          <a:p>
            <a:r>
              <a:rPr lang="en-US" dirty="0"/>
              <a:t>Click to edit Master title style</a:t>
            </a:r>
          </a:p>
        </p:txBody>
      </p:sp>
      <p:sp>
        <p:nvSpPr>
          <p:cNvPr id="3" name="Date Placeholder 2">
            <a:extLst>
              <a:ext uri="{FF2B5EF4-FFF2-40B4-BE49-F238E27FC236}">
                <a16:creationId xmlns:a16="http://schemas.microsoft.com/office/drawing/2014/main" id="{C23F3B23-C631-4B62-3211-30222ABE1C33}"/>
              </a:ext>
            </a:extLst>
          </p:cNvPr>
          <p:cNvSpPr>
            <a:spLocks noGrp="1"/>
          </p:cNvSpPr>
          <p:nvPr>
            <p:ph type="dt" sz="half" idx="10"/>
          </p:nvPr>
        </p:nvSpPr>
        <p:spPr/>
        <p:txBody>
          <a:bodyPr/>
          <a:lstStyle/>
          <a:p>
            <a:fld id="{AF59146A-335D-4B7F-86AE-5D483B1F631C}" type="datetimeFigureOut">
              <a:rPr lang="en-US" dirty="0"/>
              <a:t>4/29/2025</a:t>
            </a:fld>
            <a:endParaRPr lang="en-US" dirty="0"/>
          </a:p>
        </p:txBody>
      </p:sp>
      <p:sp>
        <p:nvSpPr>
          <p:cNvPr id="4" name="Footer Placeholder 3">
            <a:extLst>
              <a:ext uri="{FF2B5EF4-FFF2-40B4-BE49-F238E27FC236}">
                <a16:creationId xmlns:a16="http://schemas.microsoft.com/office/drawing/2014/main" id="{7789A1FB-EA0D-F6A3-A4EB-001AA082AAFF}"/>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C6D671B7-A902-587D-89D0-ECFB738FD702}"/>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4276362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A27D49-E5B4-0E67-FCFC-62A04E705682}"/>
              </a:ext>
            </a:extLst>
          </p:cNvPr>
          <p:cNvSpPr>
            <a:spLocks noGrp="1"/>
          </p:cNvSpPr>
          <p:nvPr>
            <p:ph type="dt" sz="half" idx="10"/>
          </p:nvPr>
        </p:nvSpPr>
        <p:spPr/>
        <p:txBody>
          <a:bodyPr/>
          <a:lstStyle/>
          <a:p>
            <a:fld id="{DD71D8EC-8E17-4CE6-99C2-C22488572868}" type="datetimeFigureOut">
              <a:rPr lang="en-US" dirty="0"/>
              <a:t>4/29/2025</a:t>
            </a:fld>
            <a:endParaRPr lang="en-US" dirty="0"/>
          </a:p>
        </p:txBody>
      </p:sp>
      <p:sp>
        <p:nvSpPr>
          <p:cNvPr id="3" name="Footer Placeholder 2">
            <a:extLst>
              <a:ext uri="{FF2B5EF4-FFF2-40B4-BE49-F238E27FC236}">
                <a16:creationId xmlns:a16="http://schemas.microsoft.com/office/drawing/2014/main" id="{6B0E4B02-DD32-C63F-6FEE-BC36E2EFD012}"/>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CF25FA8B-18F7-7DDC-74E0-B1C7139E7B05}"/>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570071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D42A-8FC3-F6BE-4CF7-1490DE4FD462}"/>
              </a:ext>
            </a:extLst>
          </p:cNvPr>
          <p:cNvSpPr>
            <a:spLocks noGrp="1"/>
          </p:cNvSpPr>
          <p:nvPr>
            <p:ph type="title"/>
          </p:nvPr>
        </p:nvSpPr>
        <p:spPr>
          <a:xfrm>
            <a:off x="317395" y="766636"/>
            <a:ext cx="3951745" cy="1510628"/>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0CAA2BAA-1CCB-696D-D506-5E1747080119}"/>
              </a:ext>
            </a:extLst>
          </p:cNvPr>
          <p:cNvSpPr>
            <a:spLocks noGrp="1"/>
          </p:cNvSpPr>
          <p:nvPr>
            <p:ph idx="1"/>
          </p:nvPr>
        </p:nvSpPr>
        <p:spPr>
          <a:xfrm>
            <a:off x="5105400" y="702452"/>
            <a:ext cx="6249988" cy="531734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10B3C3E7-B970-EF6C-A6D3-6CB81C948775}"/>
              </a:ext>
            </a:extLst>
          </p:cNvPr>
          <p:cNvSpPr>
            <a:spLocks noGrp="1"/>
          </p:cNvSpPr>
          <p:nvPr>
            <p:ph type="body" sz="half" idx="2"/>
          </p:nvPr>
        </p:nvSpPr>
        <p:spPr>
          <a:xfrm>
            <a:off x="323953" y="2277264"/>
            <a:ext cx="3752747" cy="374253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6F32464-D130-7DA0-050D-B444566B1A2F}"/>
              </a:ext>
            </a:extLst>
          </p:cNvPr>
          <p:cNvSpPr>
            <a:spLocks noGrp="1"/>
          </p:cNvSpPr>
          <p:nvPr>
            <p:ph type="dt" sz="half" idx="10"/>
          </p:nvPr>
        </p:nvSpPr>
        <p:spPr/>
        <p:txBody>
          <a:bodyPr/>
          <a:lstStyle/>
          <a:p>
            <a:fld id="{9A750ABA-DFFA-4B13-BB77-624D9164A38B}" type="datetimeFigureOut">
              <a:rPr lang="en-US" dirty="0"/>
              <a:t>4/29/2025</a:t>
            </a:fld>
            <a:endParaRPr lang="en-US" dirty="0"/>
          </a:p>
        </p:txBody>
      </p:sp>
      <p:sp>
        <p:nvSpPr>
          <p:cNvPr id="6" name="Footer Placeholder 5">
            <a:extLst>
              <a:ext uri="{FF2B5EF4-FFF2-40B4-BE49-F238E27FC236}">
                <a16:creationId xmlns:a16="http://schemas.microsoft.com/office/drawing/2014/main" id="{3FC2B3B4-209E-187A-6F86-2F2EAD9F747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36A2A86-6CB1-F027-66AC-8EBFA9D0647A}"/>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392866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68F49-A418-C21F-25DC-E4C2E1716387}"/>
              </a:ext>
            </a:extLst>
          </p:cNvPr>
          <p:cNvSpPr>
            <a:spLocks noGrp="1"/>
          </p:cNvSpPr>
          <p:nvPr>
            <p:ph type="title"/>
          </p:nvPr>
        </p:nvSpPr>
        <p:spPr>
          <a:xfrm>
            <a:off x="318972" y="765850"/>
            <a:ext cx="3995693" cy="177477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378CDE2-0C1B-D3BE-F399-98D983EF4534}"/>
              </a:ext>
            </a:extLst>
          </p:cNvPr>
          <p:cNvSpPr>
            <a:spLocks noGrp="1" noChangeAspect="1"/>
          </p:cNvSpPr>
          <p:nvPr>
            <p:ph type="pic" idx="1"/>
          </p:nvPr>
        </p:nvSpPr>
        <p:spPr>
          <a:xfrm>
            <a:off x="5105400" y="838200"/>
            <a:ext cx="6249988" cy="51815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38786322-CA2D-A634-C10E-4F22BCE48B7F}"/>
              </a:ext>
            </a:extLst>
          </p:cNvPr>
          <p:cNvSpPr>
            <a:spLocks noGrp="1"/>
          </p:cNvSpPr>
          <p:nvPr>
            <p:ph type="body" sz="half" idx="2"/>
          </p:nvPr>
        </p:nvSpPr>
        <p:spPr>
          <a:xfrm>
            <a:off x="340137" y="2552699"/>
            <a:ext cx="3736563" cy="3467099"/>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DAD0DD6-F55F-4437-DEC5-FA6028509A2D}"/>
              </a:ext>
            </a:extLst>
          </p:cNvPr>
          <p:cNvSpPr>
            <a:spLocks noGrp="1"/>
          </p:cNvSpPr>
          <p:nvPr>
            <p:ph type="dt" sz="half" idx="10"/>
          </p:nvPr>
        </p:nvSpPr>
        <p:spPr>
          <a:xfrm>
            <a:off x="340137" y="63202"/>
            <a:ext cx="2743200" cy="318221"/>
          </a:xfrm>
        </p:spPr>
        <p:txBody>
          <a:bodyPr/>
          <a:lstStyle/>
          <a:p>
            <a:fld id="{3220A08F-2B1D-4498-A043-7C299B1C2561}" type="datetimeFigureOut">
              <a:rPr lang="en-US" dirty="0"/>
              <a:t>4/29/2025</a:t>
            </a:fld>
            <a:endParaRPr lang="en-US" dirty="0"/>
          </a:p>
        </p:txBody>
      </p:sp>
      <p:sp>
        <p:nvSpPr>
          <p:cNvPr id="6" name="Footer Placeholder 5">
            <a:extLst>
              <a:ext uri="{FF2B5EF4-FFF2-40B4-BE49-F238E27FC236}">
                <a16:creationId xmlns:a16="http://schemas.microsoft.com/office/drawing/2014/main" id="{595B46D7-EE7C-E399-6A6B-18237228F6B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F211B808-3207-D755-3B0B-E1D8814B2FA1}"/>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20111724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CDEBC-9F49-FA9D-D13C-DB380A6281E2}"/>
              </a:ext>
            </a:extLst>
          </p:cNvPr>
          <p:cNvSpPr>
            <a:spLocks noGrp="1"/>
          </p:cNvSpPr>
          <p:nvPr>
            <p:ph type="title"/>
          </p:nvPr>
        </p:nvSpPr>
        <p:spPr>
          <a:xfrm>
            <a:off x="308387" y="757451"/>
            <a:ext cx="10875953" cy="1214650"/>
          </a:xfrm>
        </p:spPr>
        <p:txBody>
          <a:bodyPr anchor="t"/>
          <a:lstStyle/>
          <a:p>
            <a:r>
              <a:rPr lang="en-US" dirty="0"/>
              <a:t>Click to edit Master title style</a:t>
            </a:r>
          </a:p>
        </p:txBody>
      </p:sp>
      <p:sp>
        <p:nvSpPr>
          <p:cNvPr id="3" name="Vertical Text Placeholder 2">
            <a:extLst>
              <a:ext uri="{FF2B5EF4-FFF2-40B4-BE49-F238E27FC236}">
                <a16:creationId xmlns:a16="http://schemas.microsoft.com/office/drawing/2014/main" id="{BA00CB13-23E6-D711-450C-A85A0CB99576}"/>
              </a:ext>
            </a:extLst>
          </p:cNvPr>
          <p:cNvSpPr>
            <a:spLocks noGrp="1"/>
          </p:cNvSpPr>
          <p:nvPr>
            <p:ph type="body" orient="vert" idx="1"/>
          </p:nvPr>
        </p:nvSpPr>
        <p:spPr>
          <a:xfrm>
            <a:off x="335467" y="1972101"/>
            <a:ext cx="10848873" cy="404769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089BB7B-5C14-76DB-FEA8-3DBC09A96516}"/>
              </a:ext>
            </a:extLst>
          </p:cNvPr>
          <p:cNvSpPr>
            <a:spLocks noGrp="1"/>
          </p:cNvSpPr>
          <p:nvPr>
            <p:ph type="dt" sz="half" idx="10"/>
          </p:nvPr>
        </p:nvSpPr>
        <p:spPr/>
        <p:txBody>
          <a:bodyPr/>
          <a:lstStyle/>
          <a:p>
            <a:fld id="{6BAD9902-F134-45BD-ABD2-80C28059B090}" type="datetimeFigureOut">
              <a:rPr lang="en-US" dirty="0"/>
              <a:t>4/29/2025</a:t>
            </a:fld>
            <a:endParaRPr lang="en-US" dirty="0"/>
          </a:p>
        </p:txBody>
      </p:sp>
      <p:sp>
        <p:nvSpPr>
          <p:cNvPr id="5" name="Footer Placeholder 4">
            <a:extLst>
              <a:ext uri="{FF2B5EF4-FFF2-40B4-BE49-F238E27FC236}">
                <a16:creationId xmlns:a16="http://schemas.microsoft.com/office/drawing/2014/main" id="{48BC13CC-29B3-9FDC-C746-D5D65CC2A5D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AB52A12-895F-E9BE-5289-4E0411BD3F4B}"/>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8342720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A17614-2270-537D-8B09-6CB65016AD8F}"/>
              </a:ext>
            </a:extLst>
          </p:cNvPr>
          <p:cNvSpPr>
            <a:spLocks noGrp="1"/>
          </p:cNvSpPr>
          <p:nvPr>
            <p:ph type="title" orient="vert"/>
          </p:nvPr>
        </p:nvSpPr>
        <p:spPr>
          <a:xfrm>
            <a:off x="9359496" y="755981"/>
            <a:ext cx="2277552" cy="533836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80BC98B5-885C-CBB1-A858-76F65F7D28BD}"/>
              </a:ext>
            </a:extLst>
          </p:cNvPr>
          <p:cNvSpPr>
            <a:spLocks noGrp="1"/>
          </p:cNvSpPr>
          <p:nvPr>
            <p:ph type="body" orient="vert" idx="1"/>
          </p:nvPr>
        </p:nvSpPr>
        <p:spPr>
          <a:xfrm>
            <a:off x="838199" y="755981"/>
            <a:ext cx="8230086" cy="533836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CE5DAFE-6A83-FB7D-72DF-232EFE20424E}"/>
              </a:ext>
            </a:extLst>
          </p:cNvPr>
          <p:cNvSpPr>
            <a:spLocks noGrp="1"/>
          </p:cNvSpPr>
          <p:nvPr>
            <p:ph type="dt" sz="half" idx="10"/>
          </p:nvPr>
        </p:nvSpPr>
        <p:spPr/>
        <p:txBody>
          <a:bodyPr/>
          <a:lstStyle/>
          <a:p>
            <a:fld id="{C2B04DB0-379A-41B7-9B29-7F42F0D571D5}" type="datetimeFigureOut">
              <a:rPr lang="en-US" dirty="0"/>
              <a:t>4/29/2025</a:t>
            </a:fld>
            <a:endParaRPr lang="en-US" dirty="0"/>
          </a:p>
        </p:txBody>
      </p:sp>
      <p:sp>
        <p:nvSpPr>
          <p:cNvPr id="5" name="Footer Placeholder 4">
            <a:extLst>
              <a:ext uri="{FF2B5EF4-FFF2-40B4-BE49-F238E27FC236}">
                <a16:creationId xmlns:a16="http://schemas.microsoft.com/office/drawing/2014/main" id="{43B41CCF-A3CD-506E-3AAE-CAEFA8C1BB1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20DD9D-25C2-0EDF-A6F4-71946D57B3CD}"/>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191036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FF45E2-9197-4E34-029A-725ADAC0C752}"/>
              </a:ext>
            </a:extLst>
          </p:cNvPr>
          <p:cNvSpPr>
            <a:spLocks noGrp="1"/>
          </p:cNvSpPr>
          <p:nvPr>
            <p:ph type="title"/>
          </p:nvPr>
        </p:nvSpPr>
        <p:spPr>
          <a:xfrm>
            <a:off x="308387" y="620202"/>
            <a:ext cx="9956747" cy="143878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8CC19E-63FE-1D76-2550-01FD9A6D9A95}"/>
              </a:ext>
            </a:extLst>
          </p:cNvPr>
          <p:cNvSpPr>
            <a:spLocks noGrp="1"/>
          </p:cNvSpPr>
          <p:nvPr>
            <p:ph type="body" idx="1"/>
          </p:nvPr>
        </p:nvSpPr>
        <p:spPr>
          <a:xfrm>
            <a:off x="335467" y="2306781"/>
            <a:ext cx="9956747" cy="38701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BDFA067-55BA-33CD-E6F2-B24B2D5DE896}"/>
              </a:ext>
            </a:extLst>
          </p:cNvPr>
          <p:cNvSpPr>
            <a:spLocks noGrp="1"/>
          </p:cNvSpPr>
          <p:nvPr>
            <p:ph type="dt" sz="half" idx="2"/>
          </p:nvPr>
        </p:nvSpPr>
        <p:spPr>
          <a:xfrm>
            <a:off x="340137" y="63202"/>
            <a:ext cx="2743200" cy="318221"/>
          </a:xfrm>
          <a:prstGeom prst="rect">
            <a:avLst/>
          </a:prstGeom>
        </p:spPr>
        <p:txBody>
          <a:bodyPr vert="horz" lIns="91440" tIns="45720" rIns="91440" bIns="45720" rtlCol="0" anchor="ctr"/>
          <a:lstStyle>
            <a:lvl1pPr algn="l">
              <a:defRPr sz="800">
                <a:solidFill>
                  <a:schemeClr val="tx1"/>
                </a:solidFill>
              </a:defRPr>
            </a:lvl1pPr>
          </a:lstStyle>
          <a:p>
            <a:fld id="{567E9B64-DC09-41C8-9DE3-DA74AF8D2F97}" type="datetimeFigureOut">
              <a:rPr lang="en-US" dirty="0"/>
              <a:t>4/29/2025</a:t>
            </a:fld>
            <a:endParaRPr lang="en-US" dirty="0"/>
          </a:p>
        </p:txBody>
      </p:sp>
      <p:sp>
        <p:nvSpPr>
          <p:cNvPr id="5" name="Footer Placeholder 4">
            <a:extLst>
              <a:ext uri="{FF2B5EF4-FFF2-40B4-BE49-F238E27FC236}">
                <a16:creationId xmlns:a16="http://schemas.microsoft.com/office/drawing/2014/main" id="{C965EAE2-7EF5-FFAA-CD74-AA63C671197D}"/>
              </a:ext>
            </a:extLst>
          </p:cNvPr>
          <p:cNvSpPr>
            <a:spLocks noGrp="1"/>
          </p:cNvSpPr>
          <p:nvPr>
            <p:ph type="ftr" sz="quarter" idx="3"/>
          </p:nvPr>
        </p:nvSpPr>
        <p:spPr>
          <a:xfrm>
            <a:off x="7344016" y="6424761"/>
            <a:ext cx="4059936" cy="365125"/>
          </a:xfrm>
          <a:prstGeom prst="rect">
            <a:avLst/>
          </a:prstGeom>
        </p:spPr>
        <p:txBody>
          <a:bodyPr vert="horz" lIns="91440" tIns="45720" rIns="91440" bIns="45720" rtlCol="0" anchor="ctr"/>
          <a:lstStyle>
            <a:lvl1pPr algn="r">
              <a:defRPr sz="800" b="0" cap="all" spc="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D109DC1A-2539-3AE9-11EA-B87D22E62CDB}"/>
              </a:ext>
            </a:extLst>
          </p:cNvPr>
          <p:cNvSpPr>
            <a:spLocks noGrp="1"/>
          </p:cNvSpPr>
          <p:nvPr>
            <p:ph type="sldNum" sz="quarter" idx="4"/>
          </p:nvPr>
        </p:nvSpPr>
        <p:spPr>
          <a:xfrm>
            <a:off x="11403951" y="6425816"/>
            <a:ext cx="429768" cy="365125"/>
          </a:xfrm>
          <a:prstGeom prst="rect">
            <a:avLst/>
          </a:prstGeom>
        </p:spPr>
        <p:txBody>
          <a:bodyPr vert="horz" lIns="91440" tIns="45720" rIns="91440" bIns="45720" rtlCol="0" anchor="ctr"/>
          <a:lstStyle>
            <a:lvl1pPr algn="r">
              <a:defRPr sz="800">
                <a:solidFill>
                  <a:schemeClr val="tx1"/>
                </a:solidFill>
              </a:defRPr>
            </a:lvl1pPr>
          </a:lstStyle>
          <a:p>
            <a:fld id="{6E91CC32-6A6B-4E2E-BBA1-6864F305DA26}" type="slidenum">
              <a:rPr lang="en-US" dirty="0"/>
              <a:t>‹#›</a:t>
            </a:fld>
            <a:endParaRPr lang="en-US" dirty="0"/>
          </a:p>
        </p:txBody>
      </p:sp>
    </p:spTree>
    <p:extLst>
      <p:ext uri="{BB962C8B-B14F-4D97-AF65-F5344CB8AC3E}">
        <p14:creationId xmlns:p14="http://schemas.microsoft.com/office/powerpoint/2010/main" val="377112457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6868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4" orient="horz" pos="528">
          <p15:clr>
            <a:srgbClr val="F26B43"/>
          </p15:clr>
        </p15:guide>
        <p15:guide id="19" orient="horz" pos="2160">
          <p15:clr>
            <a:srgbClr val="F26B43"/>
          </p15:clr>
        </p15:guide>
        <p15:guide id="20"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collegeofpolicing-newsroom.prgloo.com/news/evidence-based-guide-for-improving-public-confidence-in-the-police-launched-by-college-of-policing" TargetMode="External"/><Relationship Id="rId2" Type="http://schemas.openxmlformats.org/officeDocument/2006/relationships/hyperlink" Target="https://vulnerabilitypolicing.org.uk/police-learning-a-way-to-rebuild-trust-in-policing/" TargetMode="External"/><Relationship Id="rId1" Type="http://schemas.openxmlformats.org/officeDocument/2006/relationships/slideLayout" Target="../slideLayouts/slideLayout2.xml"/><Relationship Id="rId6" Type="http://schemas.openxmlformats.org/officeDocument/2006/relationships/hyperlink" Target="https://www.governmentevents.co.uk/ge-insights/the-importance-of-police-community-relationships-strategies/" TargetMode="External"/><Relationship Id="rId5" Type="http://schemas.openxmlformats.org/officeDocument/2006/relationships/hyperlink" Target="https://www.endviolenceagainstwomen.org.uk/almost-half-of-women-have-less-trust-in-police-following-sarah-everard-murder" TargetMode="External"/><Relationship Id="rId4" Type="http://schemas.openxmlformats.org/officeDocument/2006/relationships/hyperlink" Target="https://www.college.police.uk/article/new-strategy-aims-transform-police-culture-and-rebuild-public-trus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Evidence based policing approaches</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t>By toby smith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5898C-BA0C-85E7-B6EE-08CF886E414F}"/>
              </a:ext>
            </a:extLst>
          </p:cNvPr>
          <p:cNvSpPr>
            <a:spLocks noGrp="1"/>
          </p:cNvSpPr>
          <p:nvPr>
            <p:ph type="title"/>
          </p:nvPr>
        </p:nvSpPr>
        <p:spPr/>
        <p:txBody>
          <a:bodyPr/>
          <a:lstStyle/>
          <a:p>
            <a:r>
              <a:rPr lang="en-US" dirty="0"/>
              <a:t>Why it is important that the public trust the police</a:t>
            </a:r>
          </a:p>
        </p:txBody>
      </p:sp>
      <p:sp>
        <p:nvSpPr>
          <p:cNvPr id="3" name="Content Placeholder 2">
            <a:extLst>
              <a:ext uri="{FF2B5EF4-FFF2-40B4-BE49-F238E27FC236}">
                <a16:creationId xmlns:a16="http://schemas.microsoft.com/office/drawing/2014/main" id="{3BC94E63-8354-A2CC-6045-7931CC1D900C}"/>
              </a:ext>
            </a:extLst>
          </p:cNvPr>
          <p:cNvSpPr>
            <a:spLocks noGrp="1"/>
          </p:cNvSpPr>
          <p:nvPr>
            <p:ph idx="1"/>
          </p:nvPr>
        </p:nvSpPr>
        <p:spPr/>
        <p:txBody>
          <a:bodyPr vert="horz" lIns="91440" tIns="45720" rIns="91440" bIns="45720" rtlCol="0" anchor="t">
            <a:normAutofit/>
          </a:bodyPr>
          <a:lstStyle/>
          <a:p>
            <a:pPr marL="0" indent="0">
              <a:buNone/>
            </a:pPr>
            <a:r>
              <a:rPr lang="en-US" sz="2400" dirty="0">
                <a:latin typeface="Calibri"/>
                <a:ea typeface="Calibri"/>
                <a:cs typeface="Calibri"/>
              </a:rPr>
              <a:t>It is vital that there is a good level of trust between the public and the police at all times because without it, it would be so much harder for police officers to do their jobs. For example, if there was no co-operation between the two parties the public might not come forward with vital information that could help solve crime as the public have no faith in them. We can see the source government events (2024) state "Positive interactions and collaboration between police and communities lead to more effective crime prevention and problem-solving, making </a:t>
            </a:r>
            <a:r>
              <a:rPr lang="en-US" sz="2400" err="1">
                <a:latin typeface="Calibri"/>
                <a:ea typeface="Calibri"/>
                <a:cs typeface="Calibri"/>
              </a:rPr>
              <a:t>neighbourhoods</a:t>
            </a:r>
            <a:r>
              <a:rPr lang="en-US" sz="2400" dirty="0">
                <a:latin typeface="Calibri"/>
                <a:ea typeface="Calibri"/>
                <a:cs typeface="Calibri"/>
              </a:rPr>
              <a:t> safer.</a:t>
            </a:r>
          </a:p>
        </p:txBody>
      </p:sp>
    </p:spTree>
    <p:extLst>
      <p:ext uri="{BB962C8B-B14F-4D97-AF65-F5344CB8AC3E}">
        <p14:creationId xmlns:p14="http://schemas.microsoft.com/office/powerpoint/2010/main" val="1206571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9BEA7-45A6-BA54-EEA5-EB450127D553}"/>
              </a:ext>
            </a:extLst>
          </p:cNvPr>
          <p:cNvSpPr>
            <a:spLocks noGrp="1"/>
          </p:cNvSpPr>
          <p:nvPr>
            <p:ph type="title"/>
          </p:nvPr>
        </p:nvSpPr>
        <p:spPr/>
        <p:txBody>
          <a:bodyPr/>
          <a:lstStyle/>
          <a:p>
            <a:r>
              <a:rPr lang="en-US" dirty="0"/>
              <a:t>How the police can build trust </a:t>
            </a:r>
          </a:p>
        </p:txBody>
      </p:sp>
      <p:sp>
        <p:nvSpPr>
          <p:cNvPr id="3" name="Content Placeholder 2">
            <a:extLst>
              <a:ext uri="{FF2B5EF4-FFF2-40B4-BE49-F238E27FC236}">
                <a16:creationId xmlns:a16="http://schemas.microsoft.com/office/drawing/2014/main" id="{81F3E3A7-573C-ACC3-1C43-0838146B5ACD}"/>
              </a:ext>
            </a:extLst>
          </p:cNvPr>
          <p:cNvSpPr>
            <a:spLocks noGrp="1"/>
          </p:cNvSpPr>
          <p:nvPr>
            <p:ph idx="1"/>
          </p:nvPr>
        </p:nvSpPr>
        <p:spPr/>
        <p:txBody>
          <a:bodyPr vert="horz" lIns="91440" tIns="45720" rIns="91440" bIns="45720" rtlCol="0" anchor="t">
            <a:normAutofit/>
          </a:bodyPr>
          <a:lstStyle/>
          <a:p>
            <a:pPr marL="0" indent="0">
              <a:buNone/>
            </a:pPr>
            <a:r>
              <a:rPr lang="en-US" sz="2400" dirty="0"/>
              <a:t>The police must find ways to keep the trust with the public especially in times like these as they constantly in the spotlight with technology advancing everyday. The polices will come up with tactics and strategies on how they will create a bond with the public. The college of policing (2025) backs this up where it states "New strategy aims to transform police culture and rebuild public trust</a:t>
            </a:r>
          </a:p>
          <a:p>
            <a:pPr marL="0" indent="0">
              <a:buNone/>
            </a:pPr>
            <a:endParaRPr lang="en-US" dirty="0"/>
          </a:p>
        </p:txBody>
      </p:sp>
    </p:spTree>
    <p:extLst>
      <p:ext uri="{BB962C8B-B14F-4D97-AF65-F5344CB8AC3E}">
        <p14:creationId xmlns:p14="http://schemas.microsoft.com/office/powerpoint/2010/main" val="16023892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CDF23-714E-C5E8-A5A2-20CFE4C9AA94}"/>
              </a:ext>
            </a:extLst>
          </p:cNvPr>
          <p:cNvSpPr>
            <a:spLocks noGrp="1"/>
          </p:cNvSpPr>
          <p:nvPr>
            <p:ph type="title"/>
          </p:nvPr>
        </p:nvSpPr>
        <p:spPr/>
        <p:txBody>
          <a:bodyPr/>
          <a:lstStyle/>
          <a:p>
            <a:r>
              <a:rPr lang="en-US"/>
              <a:t>A case where the public lost trust </a:t>
            </a:r>
          </a:p>
        </p:txBody>
      </p:sp>
      <p:sp>
        <p:nvSpPr>
          <p:cNvPr id="3" name="Content Placeholder 2">
            <a:extLst>
              <a:ext uri="{FF2B5EF4-FFF2-40B4-BE49-F238E27FC236}">
                <a16:creationId xmlns:a16="http://schemas.microsoft.com/office/drawing/2014/main" id="{692364C7-9B67-6322-2119-14A5C7D24F57}"/>
              </a:ext>
            </a:extLst>
          </p:cNvPr>
          <p:cNvSpPr>
            <a:spLocks noGrp="1"/>
          </p:cNvSpPr>
          <p:nvPr>
            <p:ph idx="1"/>
          </p:nvPr>
        </p:nvSpPr>
        <p:spPr/>
        <p:txBody>
          <a:bodyPr vert="horz" lIns="91440" tIns="45720" rIns="91440" bIns="45720" rtlCol="0" anchor="t">
            <a:normAutofit/>
          </a:bodyPr>
          <a:lstStyle/>
          <a:p>
            <a:pPr marL="0" indent="0" algn="ctr">
              <a:buNone/>
            </a:pPr>
            <a:r>
              <a:rPr lang="en-US" dirty="0"/>
              <a:t>A  case where the public lost trust was the Wayne Couzens case. He was a police officer in the met police where he stalked, raped and killed a women while pretending to be on duty. The public lost a lot of faith in the police during this case and a huge decrease in trust from women. We can see this from the source End violence against women (2021) which reads "almost 47 percent of women no longer have faith in the people that are meant to protect them"</a:t>
            </a:r>
          </a:p>
        </p:txBody>
      </p:sp>
    </p:spTree>
    <p:extLst>
      <p:ext uri="{BB962C8B-B14F-4D97-AF65-F5344CB8AC3E}">
        <p14:creationId xmlns:p14="http://schemas.microsoft.com/office/powerpoint/2010/main" val="5481875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6D5A8-9AFF-E603-BF7B-E6CE45768D06}"/>
              </a:ext>
            </a:extLst>
          </p:cNvPr>
          <p:cNvSpPr>
            <a:spLocks noGrp="1"/>
          </p:cNvSpPr>
          <p:nvPr>
            <p:ph type="title"/>
          </p:nvPr>
        </p:nvSpPr>
        <p:spPr/>
        <p:txBody>
          <a:bodyPr/>
          <a:lstStyle/>
          <a:p>
            <a:r>
              <a:rPr lang="en-US" dirty="0"/>
              <a:t>Strategy of the police </a:t>
            </a:r>
          </a:p>
        </p:txBody>
      </p:sp>
      <p:sp>
        <p:nvSpPr>
          <p:cNvPr id="3" name="Content Placeholder 2">
            <a:extLst>
              <a:ext uri="{FF2B5EF4-FFF2-40B4-BE49-F238E27FC236}">
                <a16:creationId xmlns:a16="http://schemas.microsoft.com/office/drawing/2014/main" id="{53C9A75B-55AC-0B59-BFAD-B2B82AB7BB7B}"/>
              </a:ext>
            </a:extLst>
          </p:cNvPr>
          <p:cNvSpPr>
            <a:spLocks noGrp="1"/>
          </p:cNvSpPr>
          <p:nvPr>
            <p:ph idx="1"/>
          </p:nvPr>
        </p:nvSpPr>
        <p:spPr/>
        <p:txBody>
          <a:bodyPr vert="horz" lIns="91440" tIns="45720" rIns="91440" bIns="45720" rtlCol="0" anchor="t">
            <a:normAutofit/>
          </a:bodyPr>
          <a:lstStyle/>
          <a:p>
            <a:pPr marL="0" indent="0">
              <a:buNone/>
            </a:pPr>
            <a:r>
              <a:rPr lang="en-US" dirty="0"/>
              <a:t>A way the police can tackle distrust from the public is to go out and show they are trying to make a difference. This could be by having officers actually go out into the communities like on foot patrol and let them talk to the members of the public and hear how they can make improvements. We can see this being implemented by college of policing (2025) "</a:t>
            </a:r>
            <a:r>
              <a:rPr lang="en-US" dirty="0">
                <a:latin typeface="Aptos"/>
                <a:ea typeface="Open Sans"/>
                <a:cs typeface="Open Sans"/>
              </a:rPr>
              <a:t>Having a targeted visible presence in crime and anti-social </a:t>
            </a:r>
            <a:r>
              <a:rPr lang="en-US" err="1">
                <a:latin typeface="Aptos"/>
                <a:ea typeface="Open Sans"/>
                <a:cs typeface="Open Sans"/>
              </a:rPr>
              <a:t>behaviour</a:t>
            </a:r>
            <a:r>
              <a:rPr lang="en-US" dirty="0">
                <a:latin typeface="Aptos"/>
                <a:ea typeface="Open Sans"/>
                <a:cs typeface="Open Sans"/>
              </a:rPr>
              <a:t> hot spots or places with low trust.  </a:t>
            </a:r>
            <a:endParaRPr lang="en-US" dirty="0">
              <a:latin typeface="Aptos"/>
            </a:endParaRPr>
          </a:p>
          <a:p>
            <a:pPr marL="0" indent="0">
              <a:buNone/>
            </a:pPr>
            <a:endParaRPr lang="en-US" dirty="0"/>
          </a:p>
        </p:txBody>
      </p:sp>
    </p:spTree>
    <p:extLst>
      <p:ext uri="{BB962C8B-B14F-4D97-AF65-F5344CB8AC3E}">
        <p14:creationId xmlns:p14="http://schemas.microsoft.com/office/powerpoint/2010/main" val="34920528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D3E98-EFDC-E4FE-44BF-0199BD95A49B}"/>
              </a:ext>
            </a:extLst>
          </p:cNvPr>
          <p:cNvSpPr>
            <a:spLocks noGrp="1"/>
          </p:cNvSpPr>
          <p:nvPr>
            <p:ph type="title"/>
          </p:nvPr>
        </p:nvSpPr>
        <p:spPr/>
        <p:txBody>
          <a:bodyPr/>
          <a:lstStyle/>
          <a:p>
            <a:r>
              <a:rPr lang="en-US" dirty="0"/>
              <a:t>Strategy 2 </a:t>
            </a:r>
          </a:p>
        </p:txBody>
      </p:sp>
      <p:sp>
        <p:nvSpPr>
          <p:cNvPr id="3" name="Content Placeholder 2">
            <a:extLst>
              <a:ext uri="{FF2B5EF4-FFF2-40B4-BE49-F238E27FC236}">
                <a16:creationId xmlns:a16="http://schemas.microsoft.com/office/drawing/2014/main" id="{77B04EAC-EE25-7E1B-1128-910F959677A1}"/>
              </a:ext>
            </a:extLst>
          </p:cNvPr>
          <p:cNvSpPr>
            <a:spLocks noGrp="1"/>
          </p:cNvSpPr>
          <p:nvPr>
            <p:ph idx="1"/>
          </p:nvPr>
        </p:nvSpPr>
        <p:spPr/>
        <p:txBody>
          <a:bodyPr vert="horz" lIns="91440" tIns="45720" rIns="91440" bIns="45720" rtlCol="0" anchor="t">
            <a:normAutofit/>
          </a:bodyPr>
          <a:lstStyle/>
          <a:p>
            <a:pPr marL="0" indent="0">
              <a:buNone/>
            </a:pPr>
            <a:r>
              <a:rPr lang="en-US" dirty="0"/>
              <a:t>Another way the police can help improve trust in the public is creating better ways at protecting the vulnerable people like elderly and witnesses or victims of crimes. By creating a safer environment for these types of individuals it creates a better bond and have a much higher chance of people reaching out for the help of the police force. This is also supported by Capstick, N (2023) "</a:t>
            </a:r>
            <a:r>
              <a:rPr lang="en-US" sz="1300" dirty="0">
                <a:ea typeface="+mn-lt"/>
                <a:cs typeface="+mn-lt"/>
              </a:rPr>
              <a:t> </a:t>
            </a:r>
            <a:r>
              <a:rPr lang="en-US" dirty="0">
                <a:ea typeface="+mn-lt"/>
                <a:cs typeface="+mn-lt"/>
              </a:rPr>
              <a:t>recommends that greater collaboration to develop and deliver training is required to provide holistic service responses for vulnerable groups</a:t>
            </a:r>
            <a:r>
              <a:rPr lang="en-US" dirty="0"/>
              <a:t>"  </a:t>
            </a:r>
          </a:p>
        </p:txBody>
      </p:sp>
    </p:spTree>
    <p:extLst>
      <p:ext uri="{BB962C8B-B14F-4D97-AF65-F5344CB8AC3E}">
        <p14:creationId xmlns:p14="http://schemas.microsoft.com/office/powerpoint/2010/main" val="2799134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F820D-76E2-67AC-B925-84441FC63431}"/>
              </a:ext>
            </a:extLst>
          </p:cNvPr>
          <p:cNvSpPr>
            <a:spLocks noGrp="1"/>
          </p:cNvSpPr>
          <p:nvPr>
            <p:ph type="title"/>
          </p:nvPr>
        </p:nvSpPr>
        <p:spPr/>
        <p:txBody>
          <a:bodyPr/>
          <a:lstStyle/>
          <a:p>
            <a:r>
              <a:rPr lang="en-US" dirty="0"/>
              <a:t>What </a:t>
            </a:r>
            <a:r>
              <a:rPr lang="en-US"/>
              <a:t>strategy</a:t>
            </a:r>
            <a:r>
              <a:rPr lang="en-US" dirty="0"/>
              <a:t> is the best </a:t>
            </a:r>
          </a:p>
        </p:txBody>
      </p:sp>
      <p:sp>
        <p:nvSpPr>
          <p:cNvPr id="3" name="Content Placeholder 2">
            <a:extLst>
              <a:ext uri="{FF2B5EF4-FFF2-40B4-BE49-F238E27FC236}">
                <a16:creationId xmlns:a16="http://schemas.microsoft.com/office/drawing/2014/main" id="{9FFA9755-59C1-AA88-2D05-CC2D9B2E6067}"/>
              </a:ext>
            </a:extLst>
          </p:cNvPr>
          <p:cNvSpPr>
            <a:spLocks noGrp="1"/>
          </p:cNvSpPr>
          <p:nvPr>
            <p:ph idx="1"/>
          </p:nvPr>
        </p:nvSpPr>
        <p:spPr/>
        <p:txBody>
          <a:bodyPr vert="horz" lIns="91440" tIns="45720" rIns="91440" bIns="45720" rtlCol="0" anchor="t">
            <a:normAutofit/>
          </a:bodyPr>
          <a:lstStyle/>
          <a:p>
            <a:pPr marL="0" indent="0">
              <a:buNone/>
            </a:pPr>
            <a:r>
              <a:rPr lang="en-US" dirty="0"/>
              <a:t>Overall I think Neighborhood policing is the best because it shows the police are actively going out into your communities and it shows the public, they are trying to make change and it can help the public see this change and will more likely get them involved.</a:t>
            </a:r>
          </a:p>
        </p:txBody>
      </p:sp>
    </p:spTree>
    <p:extLst>
      <p:ext uri="{BB962C8B-B14F-4D97-AF65-F5344CB8AC3E}">
        <p14:creationId xmlns:p14="http://schemas.microsoft.com/office/powerpoint/2010/main" val="41142471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6A575-2793-0A59-92F3-8A12A51EA4C1}"/>
              </a:ext>
            </a:extLst>
          </p:cNvPr>
          <p:cNvSpPr>
            <a:spLocks noGrp="1"/>
          </p:cNvSpPr>
          <p:nvPr>
            <p:ph type="title"/>
          </p:nvPr>
        </p:nvSpPr>
        <p:spPr/>
        <p:txBody>
          <a:bodyPr/>
          <a:lstStyle/>
          <a:p>
            <a:r>
              <a:rPr lang="en-US" dirty="0" err="1"/>
              <a:t>Refrence</a:t>
            </a:r>
            <a:r>
              <a:rPr lang="en-US" dirty="0"/>
              <a:t> list </a:t>
            </a:r>
          </a:p>
        </p:txBody>
      </p:sp>
      <p:sp>
        <p:nvSpPr>
          <p:cNvPr id="3" name="Content Placeholder 2">
            <a:extLst>
              <a:ext uri="{FF2B5EF4-FFF2-40B4-BE49-F238E27FC236}">
                <a16:creationId xmlns:a16="http://schemas.microsoft.com/office/drawing/2014/main" id="{1447A067-9610-8764-E46E-941121249BAF}"/>
              </a:ext>
            </a:extLst>
          </p:cNvPr>
          <p:cNvSpPr>
            <a:spLocks noGrp="1"/>
          </p:cNvSpPr>
          <p:nvPr>
            <p:ph idx="1"/>
          </p:nvPr>
        </p:nvSpPr>
        <p:spPr/>
        <p:txBody>
          <a:bodyPr vert="horz" lIns="91440" tIns="45720" rIns="91440" bIns="45720" rtlCol="0" anchor="t">
            <a:normAutofit/>
          </a:bodyPr>
          <a:lstStyle/>
          <a:p>
            <a:pPr>
              <a:buNone/>
            </a:pPr>
            <a:r>
              <a:rPr lang="en-US" sz="1200">
                <a:latin typeface="Times New Roman"/>
                <a:cs typeface="Times New Roman"/>
              </a:rPr>
              <a:t>Capstick, N. (2023). </a:t>
            </a:r>
            <a:r>
              <a:rPr lang="en-US" sz="1200" i="1">
                <a:latin typeface="Times New Roman"/>
                <a:cs typeface="Times New Roman"/>
              </a:rPr>
              <a:t>Police learning: a way to rebuild trust in policing?</a:t>
            </a:r>
            <a:r>
              <a:rPr lang="en-US" sz="1200">
                <a:latin typeface="Times New Roman"/>
                <a:cs typeface="Times New Roman"/>
              </a:rPr>
              <a:t> [online] Vulnerability &amp; Policing Futures Research Centre. Available at: </a:t>
            </a:r>
            <a:r>
              <a:rPr lang="en-US" sz="1200" dirty="0">
                <a:latin typeface="Times New Roman"/>
                <a:cs typeface="Times New Roman"/>
                <a:hlinkClick r:id="rId2"/>
              </a:rPr>
              <a:t>https://vulnerabilitypolicing.org.uk/police-learning-a-way-to-rebuild-trust-in-policing/</a:t>
            </a:r>
            <a:r>
              <a:rPr lang="en-US" sz="1200" dirty="0">
                <a:latin typeface="Times New Roman"/>
                <a:cs typeface="Times New Roman"/>
              </a:rPr>
              <a:t>.</a:t>
            </a:r>
            <a:endParaRPr lang="en-US"/>
          </a:p>
          <a:p>
            <a:pPr>
              <a:buNone/>
            </a:pPr>
            <a:r>
              <a:rPr lang="en-US" sz="1200">
                <a:latin typeface="Times New Roman"/>
                <a:cs typeface="Times New Roman"/>
              </a:rPr>
              <a:t>College of Policing (2025a). </a:t>
            </a:r>
            <a:r>
              <a:rPr lang="en-US" sz="1200" i="1">
                <a:latin typeface="Times New Roman"/>
                <a:cs typeface="Times New Roman"/>
              </a:rPr>
              <a:t>Evidence-based guide for improving public confidence in the police launched by College of Policing | College of Policing</a:t>
            </a:r>
            <a:r>
              <a:rPr lang="en-US" sz="1200">
                <a:latin typeface="Times New Roman"/>
                <a:cs typeface="Times New Roman"/>
              </a:rPr>
              <a:t>. [online] College of Policing. Available at: </a:t>
            </a:r>
            <a:r>
              <a:rPr lang="en-US" sz="1200" dirty="0">
                <a:latin typeface="Times New Roman"/>
                <a:cs typeface="Times New Roman"/>
                <a:hlinkClick r:id="rId3"/>
              </a:rPr>
              <a:t>https://collegeofpolicing-newsroom.prgloo.com/news/evidence-based-guide-for-improving-public-confidence-in-the-police-launched-by-college-of-policing</a:t>
            </a:r>
            <a:r>
              <a:rPr lang="en-US" sz="1200" dirty="0">
                <a:latin typeface="Times New Roman"/>
                <a:cs typeface="Times New Roman"/>
              </a:rPr>
              <a:t>.</a:t>
            </a:r>
            <a:endParaRPr lang="en-US"/>
          </a:p>
          <a:p>
            <a:pPr>
              <a:buNone/>
            </a:pPr>
            <a:r>
              <a:rPr lang="en-US" sz="1200" dirty="0">
                <a:latin typeface="Times New Roman"/>
                <a:cs typeface="Times New Roman"/>
              </a:rPr>
              <a:t>College of Policing (2025b). </a:t>
            </a:r>
            <a:r>
              <a:rPr lang="en-US" sz="1200" i="1" dirty="0">
                <a:latin typeface="Times New Roman"/>
                <a:cs typeface="Times New Roman"/>
              </a:rPr>
              <a:t>New Strategy Aims to Transform Police Culture and Rebuild Public Trust | College of Policing</a:t>
            </a:r>
            <a:r>
              <a:rPr lang="en-US" sz="1200" dirty="0">
                <a:latin typeface="Times New Roman"/>
                <a:cs typeface="Times New Roman"/>
              </a:rPr>
              <a:t>. [online] College of Policing. Available at: </a:t>
            </a:r>
            <a:r>
              <a:rPr lang="en-US" sz="1200" dirty="0">
                <a:latin typeface="Times New Roman"/>
                <a:cs typeface="Times New Roman"/>
                <a:hlinkClick r:id="rId4"/>
              </a:rPr>
              <a:t>https://www.college.police.uk/article/new-strategy-aims-transform-police-culture-and-rebuild-public-trust</a:t>
            </a:r>
            <a:r>
              <a:rPr lang="en-US" sz="1200" dirty="0">
                <a:latin typeface="Times New Roman"/>
                <a:cs typeface="Times New Roman"/>
              </a:rPr>
              <a:t>.</a:t>
            </a:r>
            <a:endParaRPr lang="en-US"/>
          </a:p>
          <a:p>
            <a:pPr>
              <a:buNone/>
            </a:pPr>
            <a:r>
              <a:rPr lang="en-US" sz="1200" dirty="0">
                <a:latin typeface="Times New Roman"/>
                <a:cs typeface="Times New Roman"/>
              </a:rPr>
              <a:t>EVAW (2021). </a:t>
            </a:r>
            <a:r>
              <a:rPr lang="en-US" sz="1200" i="1" dirty="0">
                <a:latin typeface="Times New Roman"/>
                <a:cs typeface="Times New Roman"/>
              </a:rPr>
              <a:t>Almost half of women have less trust in police following Sarah Everard murder</a:t>
            </a:r>
            <a:r>
              <a:rPr lang="en-US" sz="1200" dirty="0">
                <a:latin typeface="Times New Roman"/>
                <a:cs typeface="Times New Roman"/>
              </a:rPr>
              <a:t>. [online] End Violence Against Women. Available at: </a:t>
            </a:r>
            <a:r>
              <a:rPr lang="en-US" sz="1200" dirty="0">
                <a:latin typeface="Times New Roman"/>
                <a:cs typeface="Times New Roman"/>
                <a:hlinkClick r:id="rId5"/>
              </a:rPr>
              <a:t>https://www.endviolenceagainstwomen.org.uk/almost-half-of-women-have-less-trust-in-police-following-sarah-everard-murder</a:t>
            </a:r>
            <a:r>
              <a:rPr lang="en-US" sz="1200" dirty="0">
                <a:latin typeface="Times New Roman"/>
                <a:cs typeface="Times New Roman"/>
              </a:rPr>
              <a:t>.</a:t>
            </a:r>
            <a:endParaRPr lang="en-US"/>
          </a:p>
          <a:p>
            <a:pPr>
              <a:buNone/>
            </a:pPr>
            <a:r>
              <a:rPr lang="en-US" sz="1200" dirty="0">
                <a:latin typeface="Times New Roman"/>
                <a:cs typeface="Times New Roman"/>
              </a:rPr>
              <a:t>Government Events (2024). </a:t>
            </a:r>
            <a:r>
              <a:rPr lang="en-US" sz="1200" i="1" dirty="0">
                <a:latin typeface="Times New Roman"/>
                <a:cs typeface="Times New Roman"/>
              </a:rPr>
              <a:t>Police-Community Relationships: Importance &amp; Strategies • Government Events</a:t>
            </a:r>
            <a:r>
              <a:rPr lang="en-US" sz="1200" dirty="0">
                <a:latin typeface="Times New Roman"/>
                <a:cs typeface="Times New Roman"/>
              </a:rPr>
              <a:t>. [online] Government Events. Available at: </a:t>
            </a:r>
            <a:r>
              <a:rPr lang="en-US" sz="1200" dirty="0">
                <a:latin typeface="Times New Roman"/>
                <a:cs typeface="Times New Roman"/>
                <a:hlinkClick r:id="rId6"/>
              </a:rPr>
              <a:t>https://www.governmentevents.co.uk/ge-insights/the-importance-of-police-community-relationships-strategies/</a:t>
            </a:r>
            <a:r>
              <a:rPr lang="en-US" sz="1200" dirty="0">
                <a:latin typeface="Times New Roman"/>
                <a:cs typeface="Times New Roman"/>
              </a:rPr>
              <a:t>.</a:t>
            </a:r>
            <a:endParaRPr lang="en-US"/>
          </a:p>
          <a:p>
            <a:pPr marL="0" indent="0">
              <a:buNone/>
            </a:pPr>
            <a:endParaRPr lang="en-US" dirty="0"/>
          </a:p>
        </p:txBody>
      </p:sp>
    </p:spTree>
    <p:extLst>
      <p:ext uri="{BB962C8B-B14F-4D97-AF65-F5344CB8AC3E}">
        <p14:creationId xmlns:p14="http://schemas.microsoft.com/office/powerpoint/2010/main" val="1524721705"/>
      </p:ext>
    </p:extLst>
  </p:cSld>
  <p:clrMapOvr>
    <a:masterClrMapping/>
  </p:clrMapOvr>
</p:sld>
</file>

<file path=ppt/theme/theme1.xml><?xml version="1.0" encoding="utf-8"?>
<a:theme xmlns:a="http://schemas.openxmlformats.org/drawingml/2006/main" name="DylanVTI">
  <a:themeElements>
    <a:clrScheme name="DylanVTI">
      <a:dk1>
        <a:sysClr val="windowText" lastClr="000000"/>
      </a:dk1>
      <a:lt1>
        <a:sysClr val="window" lastClr="FFFFFF"/>
      </a:lt1>
      <a:dk2>
        <a:srgbClr val="1A1A33"/>
      </a:dk2>
      <a:lt2>
        <a:srgbClr val="EEFFE3"/>
      </a:lt2>
      <a:accent1>
        <a:srgbClr val="5C40EF"/>
      </a:accent1>
      <a:accent2>
        <a:srgbClr val="B8A0F8"/>
      </a:accent2>
      <a:accent3>
        <a:srgbClr val="00C777"/>
      </a:accent3>
      <a:accent4>
        <a:srgbClr val="005A66"/>
      </a:accent4>
      <a:accent5>
        <a:srgbClr val="9956EA"/>
      </a:accent5>
      <a:accent6>
        <a:srgbClr val="9BBB25"/>
      </a:accent6>
      <a:hlink>
        <a:srgbClr val="674CF0"/>
      </a:hlink>
      <a:folHlink>
        <a:srgbClr val="B53699"/>
      </a:folHlink>
    </a:clrScheme>
    <a:fontScheme name="DylanVTI">
      <a:majorFont>
        <a:latin typeface="Neue Haas Grotesk Text Pro"/>
        <a:ea typeface=""/>
        <a:cs typeface=""/>
      </a:majorFont>
      <a:minorFont>
        <a:latin typeface="Neue Haas Grotesk Text Pro"/>
        <a:ea typeface=""/>
        <a:cs typeface=""/>
      </a:minorFont>
    </a:fontScheme>
    <a:fmtScheme name="Dylan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ylanVTI" id="{CD0E21EA-FD0B-4FCD-9D95-B274E3CB7535}" vid="{F2F2D961-94DA-46D9-ABD7-77D6D5FB2C2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DylanVTI</vt:lpstr>
      <vt:lpstr>Evidence based policing approaches</vt:lpstr>
      <vt:lpstr>Why it is important that the public trust the police</vt:lpstr>
      <vt:lpstr>How the police can build trust </vt:lpstr>
      <vt:lpstr>A case where the public lost trust </vt:lpstr>
      <vt:lpstr>Strategy of the police </vt:lpstr>
      <vt:lpstr>Strategy 2 </vt:lpstr>
      <vt:lpstr>What strategy is the best </vt:lpstr>
      <vt:lpstr>Refrence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201</cp:revision>
  <dcterms:created xsi:type="dcterms:W3CDTF">2025-04-29T11:16:27Z</dcterms:created>
  <dcterms:modified xsi:type="dcterms:W3CDTF">2025-04-29T13:00:00Z</dcterms:modified>
</cp:coreProperties>
</file>