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60" r:id="rId5"/>
    <p:sldId id="261" r:id="rId6"/>
    <p:sldId id="262" r:id="rId7"/>
    <p:sldId id="285" r:id="rId8"/>
    <p:sldId id="263" r:id="rId9"/>
    <p:sldId id="264" r:id="rId10"/>
    <p:sldId id="286" r:id="rId11"/>
    <p:sldId id="288" r:id="rId12"/>
    <p:sldId id="271" r:id="rId13"/>
    <p:sldId id="289" r:id="rId14"/>
    <p:sldId id="290" r:id="rId15"/>
    <p:sldId id="291" r:id="rId16"/>
    <p:sldId id="292" r:id="rId17"/>
    <p:sldId id="293" r:id="rId18"/>
    <p:sldId id="294" r:id="rId19"/>
    <p:sldId id="266" r:id="rId20"/>
    <p:sldId id="295" r:id="rId21"/>
  </p:sldIdLst>
  <p:sldSz cx="18288000" cy="10287000"/>
  <p:notesSz cx="6858000" cy="9144000"/>
  <p:embeddedFontLst>
    <p:embeddedFont>
      <p:font typeface="Canva Sans Bold" panose="020B0604020202020204" charset="0"/>
      <p:regular r:id="rId23"/>
    </p:embeddedFont>
    <p:embeddedFont>
      <p:font typeface="Mommi" panose="020B0604020202020204" charset="0"/>
      <p:regular r:id="rId24"/>
    </p:embeddedFont>
    <p:embeddedFont>
      <p:font typeface="Mommi Bold" panose="020B0604020202020204" charset="0"/>
      <p:regular r:id="rId25"/>
    </p:embeddedFont>
    <p:embeddedFont>
      <p:font typeface="Mommi Medium" panose="020B0604020202020204" charset="0"/>
      <p:regular r:id="rId26"/>
    </p:embeddedFont>
    <p:embeddedFont>
      <p:font typeface="Montaser Arabic" panose="020B0604020202020204" charset="-78"/>
      <p:regular r:id="rId27"/>
    </p:embeddedFont>
    <p:embeddedFont>
      <p:font typeface="Shantell Sans" panose="020B0604020202020204" charset="0"/>
      <p:regular r:id="rId28"/>
    </p:embeddedFont>
    <p:embeddedFont>
      <p:font typeface="Stinger Fit Bold" panose="020B0604020202020204" charset="0"/>
      <p:regular r:id="rId29"/>
    </p:embeddedFont>
    <p:embeddedFont>
      <p:font typeface="Telegraf Medium" panose="020B0604020202020204" charset="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86DD"/>
    <a:srgbClr val="BCBE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6B820-8448-4E5C-8106-E32801F0312A}" v="8" dt="2025-10-08T15:20:02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195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0F1E7-0C5D-46E5-9C48-AD69593FADDD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3E27EF-4A31-40FC-BFAA-58F20485F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452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3E27EF-4A31-40FC-BFAA-58F20485F2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65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B9ADAF-3376-4C53-659D-6EC1776D5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B05534-89A2-4159-39BB-091E0509B6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DA8D44-5EE7-DB2A-6FE3-1A5B6F31A6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also who, what, when, where and why?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B867A-A6B5-BD90-530B-E4FB1C8E30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3E27EF-4A31-40FC-BFAA-58F20485F2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62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5.sv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6.sv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6.svg"/><Relationship Id="rId4" Type="http://schemas.openxmlformats.org/officeDocument/2006/relationships/image" Target="../media/image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4.svg"/><Relationship Id="rId4" Type="http://schemas.openxmlformats.org/officeDocument/2006/relationships/image" Target="../media/image12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gwqSzJ6_u9g?feature=oembed" TargetMode="Externa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8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8.png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906148"/>
            <a:ext cx="3909810" cy="2425020"/>
            <a:chOff x="0" y="0"/>
            <a:chExt cx="5213080" cy="323336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1140312" y="459693"/>
              <a:ext cx="2932457" cy="2313975"/>
            </a:xfrm>
            <a:custGeom>
              <a:avLst/>
              <a:gdLst/>
              <a:ahLst/>
              <a:cxnLst/>
              <a:rect l="l" t="t" r="r" b="b"/>
              <a:pathLst>
                <a:path w="2932457" h="2313975">
                  <a:moveTo>
                    <a:pt x="0" y="0"/>
                  </a:moveTo>
                  <a:lnTo>
                    <a:pt x="2932456" y="0"/>
                  </a:lnTo>
                  <a:lnTo>
                    <a:pt x="2932456" y="2313974"/>
                  </a:lnTo>
                  <a:lnTo>
                    <a:pt x="0" y="2313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3930990"/>
            <a:ext cx="3909810" cy="2425020"/>
            <a:chOff x="0" y="0"/>
            <a:chExt cx="5213080" cy="323336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1394975" y="355119"/>
              <a:ext cx="2423130" cy="2495733"/>
            </a:xfrm>
            <a:custGeom>
              <a:avLst/>
              <a:gdLst/>
              <a:ahLst/>
              <a:cxnLst/>
              <a:rect l="l" t="t" r="r" b="b"/>
              <a:pathLst>
                <a:path w="2423130" h="2495733">
                  <a:moveTo>
                    <a:pt x="0" y="0"/>
                  </a:moveTo>
                  <a:lnTo>
                    <a:pt x="2423130" y="0"/>
                  </a:lnTo>
                  <a:lnTo>
                    <a:pt x="2423130" y="2495733"/>
                  </a:lnTo>
                  <a:lnTo>
                    <a:pt x="0" y="24957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028700" y="6955832"/>
            <a:ext cx="3909810" cy="2425020"/>
            <a:chOff x="0" y="0"/>
            <a:chExt cx="5213080" cy="323336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5213080" cy="323336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79205" y="0"/>
                    </a:moveTo>
                    <a:lnTo>
                      <a:pt x="950539" y="0"/>
                    </a:lnTo>
                    <a:cubicBezTo>
                      <a:pt x="994283" y="0"/>
                      <a:pt x="1029744" y="35461"/>
                      <a:pt x="1029744" y="79205"/>
                    </a:cubicBezTo>
                    <a:lnTo>
                      <a:pt x="1029744" y="559483"/>
                    </a:lnTo>
                    <a:cubicBezTo>
                      <a:pt x="1029744" y="603227"/>
                      <a:pt x="994283" y="638688"/>
                      <a:pt x="950539" y="638688"/>
                    </a:cubicBezTo>
                    <a:lnTo>
                      <a:pt x="79205" y="638688"/>
                    </a:lnTo>
                    <a:cubicBezTo>
                      <a:pt x="58199" y="638688"/>
                      <a:pt x="38052" y="630344"/>
                      <a:pt x="23199" y="615490"/>
                    </a:cubicBezTo>
                    <a:cubicBezTo>
                      <a:pt x="8345" y="600636"/>
                      <a:pt x="0" y="580490"/>
                      <a:pt x="0" y="559483"/>
                    </a:cubicBezTo>
                    <a:lnTo>
                      <a:pt x="0" y="79205"/>
                    </a:lnTo>
                    <a:cubicBezTo>
                      <a:pt x="0" y="35461"/>
                      <a:pt x="35461" y="0"/>
                      <a:pt x="792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58080" y="178692"/>
              <a:ext cx="4896921" cy="2875975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84319" y="0"/>
                    </a:moveTo>
                    <a:lnTo>
                      <a:pt x="882974" y="0"/>
                    </a:lnTo>
                    <a:cubicBezTo>
                      <a:pt x="929542" y="0"/>
                      <a:pt x="967293" y="37751"/>
                      <a:pt x="967293" y="84319"/>
                    </a:cubicBezTo>
                    <a:lnTo>
                      <a:pt x="967293" y="483775"/>
                    </a:lnTo>
                    <a:cubicBezTo>
                      <a:pt x="967293" y="530343"/>
                      <a:pt x="929542" y="568094"/>
                      <a:pt x="882974" y="568094"/>
                    </a:cubicBezTo>
                    <a:lnTo>
                      <a:pt x="84319" y="568094"/>
                    </a:lnTo>
                    <a:cubicBezTo>
                      <a:pt x="37751" y="568094"/>
                      <a:pt x="0" y="530343"/>
                      <a:pt x="0" y="483775"/>
                    </a:cubicBezTo>
                    <a:lnTo>
                      <a:pt x="0" y="84319"/>
                    </a:lnTo>
                    <a:cubicBezTo>
                      <a:pt x="0" y="37751"/>
                      <a:pt x="37751" y="0"/>
                      <a:pt x="8431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47625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379822" y="470257"/>
              <a:ext cx="2453435" cy="2292847"/>
            </a:xfrm>
            <a:custGeom>
              <a:avLst/>
              <a:gdLst/>
              <a:ahLst/>
              <a:cxnLst/>
              <a:rect l="l" t="t" r="r" b="b"/>
              <a:pathLst>
                <a:path w="2453435" h="2292847">
                  <a:moveTo>
                    <a:pt x="0" y="0"/>
                  </a:moveTo>
                  <a:lnTo>
                    <a:pt x="2453436" y="0"/>
                  </a:lnTo>
                  <a:lnTo>
                    <a:pt x="2453436" y="2292846"/>
                  </a:lnTo>
                  <a:lnTo>
                    <a:pt x="0" y="22928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734414" y="906148"/>
            <a:ext cx="11524886" cy="8474704"/>
            <a:chOff x="0" y="0"/>
            <a:chExt cx="15366515" cy="11299605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15366515" cy="11299605"/>
              <a:chOff x="0" y="0"/>
              <a:chExt cx="3035361" cy="2232021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3035361" cy="2232021"/>
              </a:xfrm>
              <a:custGeom>
                <a:avLst/>
                <a:gdLst/>
                <a:ahLst/>
                <a:cxnLst/>
                <a:rect l="l" t="t" r="r" b="b"/>
                <a:pathLst>
                  <a:path w="3035361" h="2232021">
                    <a:moveTo>
                      <a:pt x="47023" y="0"/>
                    </a:moveTo>
                    <a:lnTo>
                      <a:pt x="2988338" y="0"/>
                    </a:lnTo>
                    <a:cubicBezTo>
                      <a:pt x="3000809" y="0"/>
                      <a:pt x="3012770" y="4954"/>
                      <a:pt x="3021588" y="13773"/>
                    </a:cubicBezTo>
                    <a:cubicBezTo>
                      <a:pt x="3030407" y="22591"/>
                      <a:pt x="3035361" y="34552"/>
                      <a:pt x="3035361" y="47023"/>
                    </a:cubicBezTo>
                    <a:lnTo>
                      <a:pt x="3035361" y="2184998"/>
                    </a:lnTo>
                    <a:cubicBezTo>
                      <a:pt x="3035361" y="2197469"/>
                      <a:pt x="3030407" y="2209429"/>
                      <a:pt x="3021588" y="2218248"/>
                    </a:cubicBezTo>
                    <a:cubicBezTo>
                      <a:pt x="3012770" y="2227067"/>
                      <a:pt x="3000809" y="2232021"/>
                      <a:pt x="2988338" y="2232021"/>
                    </a:cubicBezTo>
                    <a:lnTo>
                      <a:pt x="47023" y="2232021"/>
                    </a:lnTo>
                    <a:cubicBezTo>
                      <a:pt x="34552" y="2232021"/>
                      <a:pt x="22591" y="2227067"/>
                      <a:pt x="13773" y="2218248"/>
                    </a:cubicBezTo>
                    <a:cubicBezTo>
                      <a:pt x="4954" y="2209429"/>
                      <a:pt x="0" y="2197469"/>
                      <a:pt x="0" y="2184998"/>
                    </a:cubicBezTo>
                    <a:lnTo>
                      <a:pt x="0" y="47023"/>
                    </a:lnTo>
                    <a:cubicBezTo>
                      <a:pt x="0" y="34552"/>
                      <a:pt x="4954" y="22591"/>
                      <a:pt x="13773" y="13773"/>
                    </a:cubicBezTo>
                    <a:cubicBezTo>
                      <a:pt x="22591" y="4954"/>
                      <a:pt x="34552" y="0"/>
                      <a:pt x="4702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3035361" cy="22701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341752" y="0"/>
              <a:ext cx="14761126" cy="10856806"/>
              <a:chOff x="0" y="0"/>
              <a:chExt cx="2915778" cy="214455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2915778" cy="2144554"/>
              </a:xfrm>
              <a:custGeom>
                <a:avLst/>
                <a:gdLst/>
                <a:ahLst/>
                <a:cxnLst/>
                <a:rect l="l" t="t" r="r" b="b"/>
                <a:pathLst>
                  <a:path w="2915778" h="2144554">
                    <a:moveTo>
                      <a:pt x="48951" y="0"/>
                    </a:moveTo>
                    <a:lnTo>
                      <a:pt x="2866827" y="0"/>
                    </a:lnTo>
                    <a:cubicBezTo>
                      <a:pt x="2893862" y="0"/>
                      <a:pt x="2915778" y="21916"/>
                      <a:pt x="2915778" y="48951"/>
                    </a:cubicBezTo>
                    <a:lnTo>
                      <a:pt x="2915778" y="2095603"/>
                    </a:lnTo>
                    <a:cubicBezTo>
                      <a:pt x="2915778" y="2108585"/>
                      <a:pt x="2910621" y="2121036"/>
                      <a:pt x="2901441" y="2130217"/>
                    </a:cubicBezTo>
                    <a:cubicBezTo>
                      <a:pt x="2892260" y="2139397"/>
                      <a:pt x="2879809" y="2144554"/>
                      <a:pt x="2866827" y="2144554"/>
                    </a:cubicBezTo>
                    <a:lnTo>
                      <a:pt x="48951" y="2144554"/>
                    </a:lnTo>
                    <a:cubicBezTo>
                      <a:pt x="21916" y="2144554"/>
                      <a:pt x="0" y="2122638"/>
                      <a:pt x="0" y="2095603"/>
                    </a:cubicBezTo>
                    <a:lnTo>
                      <a:pt x="0" y="48951"/>
                    </a:lnTo>
                    <a:cubicBezTo>
                      <a:pt x="0" y="35969"/>
                      <a:pt x="5157" y="23518"/>
                      <a:pt x="14338" y="14338"/>
                    </a:cubicBezTo>
                    <a:cubicBezTo>
                      <a:pt x="23518" y="5157"/>
                      <a:pt x="35969" y="0"/>
                      <a:pt x="4895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38100"/>
                <a:ext cx="2915778" cy="218265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3" name="Group 33"/>
            <p:cNvGrpSpPr/>
            <p:nvPr/>
          </p:nvGrpSpPr>
          <p:grpSpPr>
            <a:xfrm>
              <a:off x="440376" y="0"/>
              <a:ext cx="14926139" cy="10751802"/>
              <a:chOff x="0" y="0"/>
              <a:chExt cx="2948373" cy="2123813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948373" cy="2123813"/>
              </a:xfrm>
              <a:custGeom>
                <a:avLst/>
                <a:gdLst/>
                <a:ahLst/>
                <a:cxnLst/>
                <a:rect l="l" t="t" r="r" b="b"/>
                <a:pathLst>
                  <a:path w="2948373" h="2123813">
                    <a:moveTo>
                      <a:pt x="48410" y="0"/>
                    </a:moveTo>
                    <a:lnTo>
                      <a:pt x="2899963" y="0"/>
                    </a:lnTo>
                    <a:cubicBezTo>
                      <a:pt x="2912802" y="0"/>
                      <a:pt x="2925115" y="5100"/>
                      <a:pt x="2934194" y="14179"/>
                    </a:cubicBezTo>
                    <a:cubicBezTo>
                      <a:pt x="2943273" y="23258"/>
                      <a:pt x="2948373" y="35571"/>
                      <a:pt x="2948373" y="48410"/>
                    </a:cubicBezTo>
                    <a:lnTo>
                      <a:pt x="2948373" y="2075403"/>
                    </a:lnTo>
                    <a:cubicBezTo>
                      <a:pt x="2948373" y="2088242"/>
                      <a:pt x="2943273" y="2100555"/>
                      <a:pt x="2934194" y="2109634"/>
                    </a:cubicBezTo>
                    <a:cubicBezTo>
                      <a:pt x="2925115" y="2118713"/>
                      <a:pt x="2912802" y="2123813"/>
                      <a:pt x="2899963" y="2123813"/>
                    </a:cubicBezTo>
                    <a:lnTo>
                      <a:pt x="48410" y="2123813"/>
                    </a:lnTo>
                    <a:cubicBezTo>
                      <a:pt x="35571" y="2123813"/>
                      <a:pt x="23258" y="2118713"/>
                      <a:pt x="14179" y="2109634"/>
                    </a:cubicBezTo>
                    <a:cubicBezTo>
                      <a:pt x="5100" y="2100555"/>
                      <a:pt x="0" y="2088242"/>
                      <a:pt x="0" y="2075403"/>
                    </a:cubicBezTo>
                    <a:lnTo>
                      <a:pt x="0" y="48410"/>
                    </a:lnTo>
                    <a:cubicBezTo>
                      <a:pt x="0" y="35571"/>
                      <a:pt x="5100" y="23258"/>
                      <a:pt x="14179" y="14179"/>
                    </a:cubicBezTo>
                    <a:cubicBezTo>
                      <a:pt x="23258" y="5100"/>
                      <a:pt x="35571" y="0"/>
                      <a:pt x="48410" y="0"/>
                    </a:cubicBezTo>
                    <a:close/>
                  </a:path>
                </a:pathLst>
              </a:custGeom>
              <a:solidFill>
                <a:srgbClr val="FFD33C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2948373" cy="216191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7288243" y="9820902"/>
              <a:ext cx="1512937" cy="585331"/>
              <a:chOff x="0" y="0"/>
              <a:chExt cx="298852" cy="115621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298852" cy="115621"/>
              </a:xfrm>
              <a:custGeom>
                <a:avLst/>
                <a:gdLst/>
                <a:ahLst/>
                <a:cxnLst/>
                <a:rect l="l" t="t" r="r" b="b"/>
                <a:pathLst>
                  <a:path w="298852" h="115621">
                    <a:moveTo>
                      <a:pt x="57810" y="0"/>
                    </a:moveTo>
                    <a:lnTo>
                      <a:pt x="241041" y="0"/>
                    </a:lnTo>
                    <a:cubicBezTo>
                      <a:pt x="272969" y="0"/>
                      <a:pt x="298852" y="25883"/>
                      <a:pt x="298852" y="57810"/>
                    </a:cubicBezTo>
                    <a:lnTo>
                      <a:pt x="298852" y="57810"/>
                    </a:lnTo>
                    <a:cubicBezTo>
                      <a:pt x="298852" y="89738"/>
                      <a:pt x="272969" y="115621"/>
                      <a:pt x="241041" y="115621"/>
                    </a:cubicBezTo>
                    <a:lnTo>
                      <a:pt x="57810" y="115621"/>
                    </a:lnTo>
                    <a:cubicBezTo>
                      <a:pt x="25883" y="115621"/>
                      <a:pt x="0" y="89738"/>
                      <a:pt x="0" y="57810"/>
                    </a:cubicBezTo>
                    <a:lnTo>
                      <a:pt x="0" y="57810"/>
                    </a:lnTo>
                    <a:cubicBezTo>
                      <a:pt x="0" y="25883"/>
                      <a:pt x="25883" y="0"/>
                      <a:pt x="578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38100"/>
                <a:ext cx="298852" cy="1537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39"/>
            <p:cNvGrpSpPr/>
            <p:nvPr/>
          </p:nvGrpSpPr>
          <p:grpSpPr>
            <a:xfrm>
              <a:off x="7354808" y="9774471"/>
              <a:ext cx="1488398" cy="564298"/>
              <a:chOff x="0" y="0"/>
              <a:chExt cx="294005" cy="111466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294005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294005" h="111466">
                    <a:moveTo>
                      <a:pt x="55733" y="0"/>
                    </a:moveTo>
                    <a:lnTo>
                      <a:pt x="238271" y="0"/>
                    </a:lnTo>
                    <a:cubicBezTo>
                      <a:pt x="269052" y="0"/>
                      <a:pt x="294005" y="24953"/>
                      <a:pt x="294005" y="55733"/>
                    </a:cubicBezTo>
                    <a:lnTo>
                      <a:pt x="294005" y="55733"/>
                    </a:lnTo>
                    <a:cubicBezTo>
                      <a:pt x="294005" y="70514"/>
                      <a:pt x="288133" y="84690"/>
                      <a:pt x="277681" y="95142"/>
                    </a:cubicBezTo>
                    <a:cubicBezTo>
                      <a:pt x="267229" y="105594"/>
                      <a:pt x="253053" y="111466"/>
                      <a:pt x="238271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38100"/>
                <a:ext cx="294005" cy="1495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>
              <a:off x="1152372" y="1785251"/>
              <a:ext cx="13274169" cy="7626642"/>
              <a:chOff x="0" y="0"/>
              <a:chExt cx="2622058" cy="150649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2622058" cy="1506497"/>
              </a:xfrm>
              <a:custGeom>
                <a:avLst/>
                <a:gdLst/>
                <a:ahLst/>
                <a:cxnLst/>
                <a:rect l="l" t="t" r="r" b="b"/>
                <a:pathLst>
                  <a:path w="2622058" h="1506497">
                    <a:moveTo>
                      <a:pt x="0" y="0"/>
                    </a:moveTo>
                    <a:lnTo>
                      <a:pt x="2622058" y="0"/>
                    </a:lnTo>
                    <a:lnTo>
                      <a:pt x="2622058" y="1506497"/>
                    </a:lnTo>
                    <a:lnTo>
                      <a:pt x="0" y="1506497"/>
                    </a:lnTo>
                    <a:close/>
                  </a:path>
                </a:pathLst>
              </a:custGeom>
              <a:solidFill>
                <a:srgbClr val="FFFFFF"/>
              </a:solidFill>
              <a:ln w="95250" cap="sq">
                <a:solidFill>
                  <a:srgbClr val="19274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38100"/>
                <a:ext cx="2622058" cy="15445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45" name="AutoShape 45"/>
            <p:cNvSpPr/>
            <p:nvPr/>
          </p:nvSpPr>
          <p:spPr>
            <a:xfrm>
              <a:off x="1184259" y="1785258"/>
              <a:ext cx="814" cy="7645726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/>
            <p:nvPr/>
          </p:nvSpPr>
          <p:spPr>
            <a:xfrm flipV="1">
              <a:off x="1152372" y="9353152"/>
              <a:ext cx="13274169" cy="14325"/>
            </a:xfrm>
            <a:prstGeom prst="line">
              <a:avLst/>
            </a:prstGeom>
            <a:ln w="127000" cap="flat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7" name="Group 47"/>
            <p:cNvGrpSpPr/>
            <p:nvPr/>
          </p:nvGrpSpPr>
          <p:grpSpPr>
            <a:xfrm>
              <a:off x="6106153" y="761173"/>
              <a:ext cx="2413258" cy="564298"/>
              <a:chOff x="0" y="0"/>
              <a:chExt cx="476693" cy="111466"/>
            </a:xfrm>
          </p:grpSpPr>
          <p:sp>
            <p:nvSpPr>
              <p:cNvPr id="48" name="Freeform 48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TextBox 49"/>
              <p:cNvSpPr txBox="1"/>
              <p:nvPr/>
            </p:nvSpPr>
            <p:spPr>
              <a:xfrm>
                <a:off x="0" y="-38100"/>
                <a:ext cx="476693" cy="1495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0" name="Group 50"/>
            <p:cNvGrpSpPr/>
            <p:nvPr/>
          </p:nvGrpSpPr>
          <p:grpSpPr>
            <a:xfrm>
              <a:off x="6190452" y="684118"/>
              <a:ext cx="2413258" cy="564298"/>
              <a:chOff x="0" y="0"/>
              <a:chExt cx="476693" cy="111466"/>
            </a:xfrm>
          </p:grpSpPr>
          <p:sp>
            <p:nvSpPr>
              <p:cNvPr id="51" name="Freeform 51"/>
              <p:cNvSpPr/>
              <p:nvPr/>
            </p:nvSpPr>
            <p:spPr>
              <a:xfrm>
                <a:off x="0" y="0"/>
                <a:ext cx="476693" cy="111466"/>
              </a:xfrm>
              <a:custGeom>
                <a:avLst/>
                <a:gdLst/>
                <a:ahLst/>
                <a:cxnLst/>
                <a:rect l="l" t="t" r="r" b="b"/>
                <a:pathLst>
                  <a:path w="476693" h="111466">
                    <a:moveTo>
                      <a:pt x="55733" y="0"/>
                    </a:moveTo>
                    <a:lnTo>
                      <a:pt x="420960" y="0"/>
                    </a:lnTo>
                    <a:cubicBezTo>
                      <a:pt x="435741" y="0"/>
                      <a:pt x="449917" y="5872"/>
                      <a:pt x="460369" y="16324"/>
                    </a:cubicBezTo>
                    <a:cubicBezTo>
                      <a:pt x="470821" y="26776"/>
                      <a:pt x="476693" y="40952"/>
                      <a:pt x="476693" y="55733"/>
                    </a:cubicBezTo>
                    <a:lnTo>
                      <a:pt x="476693" y="55733"/>
                    </a:lnTo>
                    <a:cubicBezTo>
                      <a:pt x="476693" y="70514"/>
                      <a:pt x="470821" y="84690"/>
                      <a:pt x="460369" y="95142"/>
                    </a:cubicBezTo>
                    <a:cubicBezTo>
                      <a:pt x="449917" y="105594"/>
                      <a:pt x="435741" y="111466"/>
                      <a:pt x="420960" y="111466"/>
                    </a:cubicBezTo>
                    <a:lnTo>
                      <a:pt x="55733" y="111466"/>
                    </a:lnTo>
                    <a:cubicBezTo>
                      <a:pt x="40952" y="111466"/>
                      <a:pt x="26776" y="105594"/>
                      <a:pt x="16324" y="95142"/>
                    </a:cubicBezTo>
                    <a:cubicBezTo>
                      <a:pt x="5872" y="84690"/>
                      <a:pt x="0" y="70514"/>
                      <a:pt x="0" y="55733"/>
                    </a:cubicBezTo>
                    <a:lnTo>
                      <a:pt x="0" y="55733"/>
                    </a:lnTo>
                    <a:cubicBezTo>
                      <a:pt x="0" y="40952"/>
                      <a:pt x="5872" y="26776"/>
                      <a:pt x="16324" y="16324"/>
                    </a:cubicBezTo>
                    <a:cubicBezTo>
                      <a:pt x="26776" y="5872"/>
                      <a:pt x="40952" y="0"/>
                      <a:pt x="55733" y="0"/>
                    </a:cubicBez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TextBox 52"/>
              <p:cNvSpPr txBox="1"/>
              <p:nvPr/>
            </p:nvSpPr>
            <p:spPr>
              <a:xfrm>
                <a:off x="0" y="-38100"/>
                <a:ext cx="476693" cy="14956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3" name="Group 53"/>
            <p:cNvGrpSpPr/>
            <p:nvPr/>
          </p:nvGrpSpPr>
          <p:grpSpPr>
            <a:xfrm>
              <a:off x="9136440" y="721901"/>
              <a:ext cx="564298" cy="564298"/>
              <a:chOff x="0" y="0"/>
              <a:chExt cx="812800" cy="812800"/>
            </a:xfrm>
          </p:grpSpPr>
          <p:sp>
            <p:nvSpPr>
              <p:cNvPr id="54" name="Freeform 5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FFFFF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TextBox 55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6" name="Group 56"/>
            <p:cNvGrpSpPr/>
            <p:nvPr/>
          </p:nvGrpSpPr>
          <p:grpSpPr>
            <a:xfrm>
              <a:off x="9079765" y="684118"/>
              <a:ext cx="564298" cy="564298"/>
              <a:chOff x="0" y="0"/>
              <a:chExt cx="812800" cy="812800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lnTo>
                      <a:pt x="406400" y="0"/>
                    </a:lnTo>
                    <a:close/>
                  </a:path>
                </a:pathLst>
              </a:custGeom>
              <a:solidFill>
                <a:srgbClr val="19274F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TextBox 58"/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59" name="Group 59"/>
          <p:cNvGrpSpPr/>
          <p:nvPr/>
        </p:nvGrpSpPr>
        <p:grpSpPr>
          <a:xfrm>
            <a:off x="7238855" y="2166913"/>
            <a:ext cx="8635049" cy="5560485"/>
            <a:chOff x="0" y="0"/>
            <a:chExt cx="11513399" cy="7413980"/>
          </a:xfrm>
        </p:grpSpPr>
        <p:sp>
          <p:nvSpPr>
            <p:cNvPr id="60" name="TextBox 60"/>
            <p:cNvSpPr txBox="1"/>
            <p:nvPr/>
          </p:nvSpPr>
          <p:spPr>
            <a:xfrm>
              <a:off x="0" y="6690080"/>
              <a:ext cx="11513399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20"/>
                </a:lnSpc>
              </a:pPr>
              <a:r>
                <a:rPr lang="en-US" sz="3600" spc="-107">
                  <a:solidFill>
                    <a:srgbClr val="F14975"/>
                  </a:solidFill>
                  <a:latin typeface="Montaser Arabic"/>
                  <a:ea typeface="Montaser Arabic"/>
                  <a:cs typeface="Montaser Arabic"/>
                  <a:sym typeface="Montaser Arabic"/>
                </a:rPr>
                <a:t>By Zita Draper</a:t>
              </a: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104775"/>
              <a:ext cx="11513399" cy="64907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649"/>
                </a:lnSpc>
              </a:pPr>
              <a:r>
                <a:rPr lang="en-US" sz="11499" b="1">
                  <a:solidFill>
                    <a:srgbClr val="19274F"/>
                  </a:solidFill>
                  <a:latin typeface="Stinger Fit Bold"/>
                  <a:ea typeface="Stinger Fit Bold"/>
                  <a:cs typeface="Stinger Fit Bold"/>
                  <a:sym typeface="Stinger Fit Bold"/>
                </a:rPr>
                <a:t>THE RESEARCH PLAN!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5145403" cy="2188630"/>
              <a:chOff x="0" y="0"/>
              <a:chExt cx="1501537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501537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01537" h="638688">
                    <a:moveTo>
                      <a:pt x="74228" y="0"/>
                    </a:moveTo>
                    <a:lnTo>
                      <a:pt x="1427309" y="0"/>
                    </a:lnTo>
                    <a:cubicBezTo>
                      <a:pt x="1446995" y="0"/>
                      <a:pt x="1465876" y="7820"/>
                      <a:pt x="1479796" y="21741"/>
                    </a:cubicBezTo>
                    <a:cubicBezTo>
                      <a:pt x="1493717" y="35661"/>
                      <a:pt x="1501537" y="54542"/>
                      <a:pt x="1501537" y="74228"/>
                    </a:cubicBezTo>
                    <a:lnTo>
                      <a:pt x="1501537" y="564460"/>
                    </a:lnTo>
                    <a:cubicBezTo>
                      <a:pt x="1501537" y="584147"/>
                      <a:pt x="1493717" y="603027"/>
                      <a:pt x="1479796" y="616947"/>
                    </a:cubicBezTo>
                    <a:cubicBezTo>
                      <a:pt x="1465876" y="630868"/>
                      <a:pt x="1446995" y="638688"/>
                      <a:pt x="1427309" y="638688"/>
                    </a:cubicBezTo>
                    <a:lnTo>
                      <a:pt x="74228" y="638688"/>
                    </a:lnTo>
                    <a:cubicBezTo>
                      <a:pt x="54542" y="638688"/>
                      <a:pt x="35661" y="630868"/>
                      <a:pt x="21741" y="616947"/>
                    </a:cubicBezTo>
                    <a:cubicBezTo>
                      <a:pt x="7820" y="603027"/>
                      <a:pt x="0" y="584147"/>
                      <a:pt x="0" y="564460"/>
                    </a:cubicBezTo>
                    <a:lnTo>
                      <a:pt x="0" y="74228"/>
                    </a:lnTo>
                    <a:cubicBezTo>
                      <a:pt x="0" y="54542"/>
                      <a:pt x="7820" y="35661"/>
                      <a:pt x="21741" y="21741"/>
                    </a:cubicBezTo>
                    <a:cubicBezTo>
                      <a:pt x="35661" y="7820"/>
                      <a:pt x="54542" y="0"/>
                      <a:pt x="74228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501537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5407522" cy="355642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5215384" cy="339057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5" name="Freeform 15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5846710" y="1649944"/>
            <a:ext cx="9847542" cy="1645072"/>
            <a:chOff x="0" y="0"/>
            <a:chExt cx="3831627" cy="64008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831627" cy="640089"/>
            </a:xfrm>
            <a:custGeom>
              <a:avLst/>
              <a:gdLst/>
              <a:ahLst/>
              <a:cxnLst/>
              <a:rect l="l" t="t" r="r" b="b"/>
              <a:pathLst>
                <a:path w="3831627" h="640089">
                  <a:moveTo>
                    <a:pt x="23585" y="0"/>
                  </a:moveTo>
                  <a:lnTo>
                    <a:pt x="3808041" y="0"/>
                  </a:lnTo>
                  <a:cubicBezTo>
                    <a:pt x="3814297" y="0"/>
                    <a:pt x="3820295" y="2485"/>
                    <a:pt x="3824718" y="6908"/>
                  </a:cubicBezTo>
                  <a:cubicBezTo>
                    <a:pt x="3829142" y="11331"/>
                    <a:pt x="3831627" y="17330"/>
                    <a:pt x="3831627" y="23585"/>
                  </a:cubicBezTo>
                  <a:lnTo>
                    <a:pt x="3831627" y="616504"/>
                  </a:lnTo>
                  <a:cubicBezTo>
                    <a:pt x="3831627" y="629529"/>
                    <a:pt x="3821067" y="640089"/>
                    <a:pt x="3808041" y="640089"/>
                  </a:cubicBezTo>
                  <a:lnTo>
                    <a:pt x="23585" y="640089"/>
                  </a:lnTo>
                  <a:cubicBezTo>
                    <a:pt x="17330" y="640089"/>
                    <a:pt x="11331" y="637604"/>
                    <a:pt x="6908" y="633181"/>
                  </a:cubicBezTo>
                  <a:cubicBezTo>
                    <a:pt x="2485" y="628758"/>
                    <a:pt x="0" y="622759"/>
                    <a:pt x="0" y="616504"/>
                  </a:cubicBezTo>
                  <a:lnTo>
                    <a:pt x="0" y="23585"/>
                  </a:lnTo>
                  <a:cubicBezTo>
                    <a:pt x="0" y="17330"/>
                    <a:pt x="2485" y="11331"/>
                    <a:pt x="6908" y="6908"/>
                  </a:cubicBezTo>
                  <a:cubicBezTo>
                    <a:pt x="11331" y="2485"/>
                    <a:pt x="17330" y="0"/>
                    <a:pt x="23585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3831627" cy="67818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2" name="Group 42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" name="Freeform 49"/>
          <p:cNvSpPr/>
          <p:nvPr/>
        </p:nvSpPr>
        <p:spPr>
          <a:xfrm>
            <a:off x="4886955" y="3900911"/>
            <a:ext cx="4330301" cy="4725527"/>
          </a:xfrm>
          <a:custGeom>
            <a:avLst/>
            <a:gdLst/>
            <a:ahLst/>
            <a:cxnLst/>
            <a:rect l="l" t="t" r="r" b="b"/>
            <a:pathLst>
              <a:path w="4330301" h="4725527">
                <a:moveTo>
                  <a:pt x="0" y="0"/>
                </a:moveTo>
                <a:lnTo>
                  <a:pt x="4330301" y="0"/>
                </a:lnTo>
                <a:lnTo>
                  <a:pt x="4330301" y="4725528"/>
                </a:lnTo>
                <a:lnTo>
                  <a:pt x="0" y="47255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9217256" y="3780825"/>
            <a:ext cx="7436751" cy="489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Aims and learning Objectives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Reminders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Writing your aims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Writing your objectives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Summary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 spc="-11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Thank you, any questions?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207850" y="1829673"/>
            <a:ext cx="9125262" cy="1149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Content</a:t>
            </a:r>
          </a:p>
        </p:txBody>
      </p:sp>
      <p:sp>
        <p:nvSpPr>
          <p:cNvPr id="52" name="Freeform 52"/>
          <p:cNvSpPr/>
          <p:nvPr/>
        </p:nvSpPr>
        <p:spPr>
          <a:xfrm>
            <a:off x="1117636" y="2723450"/>
            <a:ext cx="1548581" cy="1143134"/>
          </a:xfrm>
          <a:custGeom>
            <a:avLst/>
            <a:gdLst/>
            <a:ahLst/>
            <a:cxnLst/>
            <a:rect l="l" t="t" r="r" b="b"/>
            <a:pathLst>
              <a:path w="1548581" h="1143134">
                <a:moveTo>
                  <a:pt x="0" y="0"/>
                </a:moveTo>
                <a:lnTo>
                  <a:pt x="1548580" y="0"/>
                </a:lnTo>
                <a:lnTo>
                  <a:pt x="1548580" y="1143134"/>
                </a:lnTo>
                <a:lnTo>
                  <a:pt x="0" y="1143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push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2466868"/>
              <a:ext cx="5004559" cy="2188630"/>
              <a:chOff x="0" y="0"/>
              <a:chExt cx="1460436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46043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60436" h="638688">
                    <a:moveTo>
                      <a:pt x="76317" y="0"/>
                    </a:moveTo>
                    <a:lnTo>
                      <a:pt x="1384118" y="0"/>
                    </a:lnTo>
                    <a:cubicBezTo>
                      <a:pt x="1404359" y="0"/>
                      <a:pt x="1423770" y="8041"/>
                      <a:pt x="1438083" y="22353"/>
                    </a:cubicBezTo>
                    <a:cubicBezTo>
                      <a:pt x="1452395" y="36665"/>
                      <a:pt x="1460436" y="56077"/>
                      <a:pt x="1460436" y="76317"/>
                    </a:cubicBezTo>
                    <a:lnTo>
                      <a:pt x="1460436" y="562371"/>
                    </a:lnTo>
                    <a:cubicBezTo>
                      <a:pt x="1460436" y="582612"/>
                      <a:pt x="1452395" y="602023"/>
                      <a:pt x="1438083" y="616335"/>
                    </a:cubicBezTo>
                    <a:cubicBezTo>
                      <a:pt x="1423770" y="630648"/>
                      <a:pt x="1404359" y="638688"/>
                      <a:pt x="1384118" y="638688"/>
                    </a:cubicBezTo>
                    <a:lnTo>
                      <a:pt x="76317" y="638688"/>
                    </a:lnTo>
                    <a:cubicBezTo>
                      <a:pt x="56077" y="638688"/>
                      <a:pt x="36665" y="630648"/>
                      <a:pt x="22353" y="616335"/>
                    </a:cubicBezTo>
                    <a:cubicBezTo>
                      <a:pt x="8041" y="602023"/>
                      <a:pt x="0" y="582612"/>
                      <a:pt x="0" y="562371"/>
                    </a:cubicBezTo>
                    <a:lnTo>
                      <a:pt x="0" y="76317"/>
                    </a:lnTo>
                    <a:cubicBezTo>
                      <a:pt x="0" y="56077"/>
                      <a:pt x="8041" y="36665"/>
                      <a:pt x="22353" y="22353"/>
                    </a:cubicBezTo>
                    <a:cubicBezTo>
                      <a:pt x="36665" y="8041"/>
                      <a:pt x="56077" y="0"/>
                      <a:pt x="76317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460436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5407522" cy="355642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5215384" cy="339057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107003" y="2587823"/>
              <a:ext cx="3314679" cy="1946720"/>
              <a:chOff x="0" y="0"/>
              <a:chExt cx="967293" cy="56809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15" name="Group 15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24" name="Group 24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7" name="Group 27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0" name="Freeform 30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32" name="Group 32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5" name="Group 35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8" name="Freeform 38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3" name="Group 43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44" name="Freeform 44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TextBox 45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6" name="Freeform 46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5799145" y="3295017"/>
            <a:ext cx="9942672" cy="6193163"/>
            <a:chOff x="0" y="0"/>
            <a:chExt cx="2618646" cy="1631121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2618646" cy="1626299"/>
            </a:xfrm>
            <a:custGeom>
              <a:avLst/>
              <a:gdLst/>
              <a:ahLst/>
              <a:cxnLst/>
              <a:rect l="l" t="t" r="r" b="b"/>
              <a:pathLst>
                <a:path w="2618646" h="1626299">
                  <a:moveTo>
                    <a:pt x="2606966" y="0"/>
                  </a:moveTo>
                  <a:lnTo>
                    <a:pt x="11680" y="0"/>
                  </a:lnTo>
                  <a:cubicBezTo>
                    <a:pt x="8582" y="0"/>
                    <a:pt x="5611" y="1231"/>
                    <a:pt x="3421" y="3421"/>
                  </a:cubicBezTo>
                  <a:cubicBezTo>
                    <a:pt x="1231" y="5611"/>
                    <a:pt x="0" y="8582"/>
                    <a:pt x="0" y="11680"/>
                  </a:cubicBezTo>
                  <a:lnTo>
                    <a:pt x="0" y="1431481"/>
                  </a:lnTo>
                  <a:cubicBezTo>
                    <a:pt x="0" y="1434579"/>
                    <a:pt x="1231" y="1437550"/>
                    <a:pt x="3421" y="1439740"/>
                  </a:cubicBezTo>
                  <a:cubicBezTo>
                    <a:pt x="5611" y="1441931"/>
                    <a:pt x="8582" y="1443161"/>
                    <a:pt x="11680" y="1443161"/>
                  </a:cubicBezTo>
                  <a:lnTo>
                    <a:pt x="145800" y="1443161"/>
                  </a:lnTo>
                  <a:cubicBezTo>
                    <a:pt x="148898" y="1443161"/>
                    <a:pt x="151869" y="1444392"/>
                    <a:pt x="154059" y="1446582"/>
                  </a:cubicBezTo>
                  <a:cubicBezTo>
                    <a:pt x="156249" y="1448773"/>
                    <a:pt x="157480" y="1451743"/>
                    <a:pt x="157480" y="1454841"/>
                  </a:cubicBezTo>
                  <a:lnTo>
                    <a:pt x="157480" y="1619441"/>
                  </a:lnTo>
                  <a:cubicBezTo>
                    <a:pt x="157480" y="1621807"/>
                    <a:pt x="158759" y="1623988"/>
                    <a:pt x="160824" y="1625144"/>
                  </a:cubicBezTo>
                  <a:cubicBezTo>
                    <a:pt x="162889" y="1626299"/>
                    <a:pt x="165417" y="1626247"/>
                    <a:pt x="167433" y="1625009"/>
                  </a:cubicBezTo>
                  <a:lnTo>
                    <a:pt x="453597" y="1449273"/>
                  </a:lnTo>
                  <a:cubicBezTo>
                    <a:pt x="460105" y="1445277"/>
                    <a:pt x="467593" y="1443161"/>
                    <a:pt x="475230" y="1443161"/>
                  </a:cubicBezTo>
                  <a:lnTo>
                    <a:pt x="2606966" y="1443161"/>
                  </a:lnTo>
                  <a:cubicBezTo>
                    <a:pt x="2610064" y="1443161"/>
                    <a:pt x="2613035" y="1441931"/>
                    <a:pt x="2615225" y="1439740"/>
                  </a:cubicBezTo>
                  <a:cubicBezTo>
                    <a:pt x="2617415" y="1437550"/>
                    <a:pt x="2618646" y="1434579"/>
                    <a:pt x="2618646" y="1431481"/>
                  </a:cubicBezTo>
                  <a:lnTo>
                    <a:pt x="2618646" y="11680"/>
                  </a:lnTo>
                  <a:cubicBezTo>
                    <a:pt x="2618646" y="8582"/>
                    <a:pt x="2617415" y="5611"/>
                    <a:pt x="2615225" y="3421"/>
                  </a:cubicBezTo>
                  <a:cubicBezTo>
                    <a:pt x="2613035" y="1231"/>
                    <a:pt x="2610064" y="0"/>
                    <a:pt x="2606966" y="0"/>
                  </a:cubicBezTo>
                  <a:close/>
                </a:path>
              </a:pathLst>
            </a:custGeom>
            <a:solidFill>
              <a:srgbClr val="FBD86A"/>
            </a:solidFill>
            <a:ln w="38100" cap="sq">
              <a:solidFill>
                <a:srgbClr val="19274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38100"/>
              <a:ext cx="2618646" cy="14787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5354271" y="856654"/>
            <a:ext cx="10832420" cy="2263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00"/>
              </a:lnSpc>
              <a:spcBef>
                <a:spcPct val="0"/>
              </a:spcBef>
            </a:pPr>
            <a:r>
              <a:rPr lang="en-US" sz="8000" b="1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Aims and Learning Objectives 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074800" y="3597268"/>
            <a:ext cx="9014239" cy="3571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8" lvl="1" indent="-323849" algn="ctr">
              <a:lnSpc>
                <a:spcPts val="3599"/>
              </a:lnSpc>
              <a:buFont typeface="Arial"/>
              <a:buChar char="•"/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The aim of today’s session is to consider and write the aims and objectives for your first assessment. </a:t>
            </a:r>
          </a:p>
          <a:p>
            <a:pPr algn="ctr">
              <a:lnSpc>
                <a:spcPts val="3599"/>
              </a:lnSpc>
            </a:pPr>
            <a:endParaRPr lang="en-US" sz="2999" spc="-89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647698" lvl="1" indent="-323849" algn="ctr">
              <a:lnSpc>
                <a:spcPts val="3599"/>
              </a:lnSpc>
              <a:buFont typeface="Arial"/>
              <a:buChar char="•"/>
            </a:pPr>
            <a:r>
              <a:rPr lang="en-US" sz="2999" spc="-8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By the end of today’s session students should be able to demonstrate that they understand what aims and objectives are and how to write them.</a:t>
            </a:r>
          </a:p>
        </p:txBody>
      </p:sp>
      <p:sp>
        <p:nvSpPr>
          <p:cNvPr id="52" name="Freeform 52"/>
          <p:cNvSpPr/>
          <p:nvPr/>
        </p:nvSpPr>
        <p:spPr>
          <a:xfrm>
            <a:off x="1117636" y="2723450"/>
            <a:ext cx="1548581" cy="1143134"/>
          </a:xfrm>
          <a:custGeom>
            <a:avLst/>
            <a:gdLst/>
            <a:ahLst/>
            <a:cxnLst/>
            <a:rect l="l" t="t" r="r" b="b"/>
            <a:pathLst>
              <a:path w="1548581" h="1143134">
                <a:moveTo>
                  <a:pt x="0" y="0"/>
                </a:moveTo>
                <a:lnTo>
                  <a:pt x="1548580" y="0"/>
                </a:lnTo>
                <a:lnTo>
                  <a:pt x="1548580" y="1143134"/>
                </a:lnTo>
                <a:lnTo>
                  <a:pt x="0" y="1143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568670" y="6172959"/>
            <a:ext cx="2646513" cy="1686222"/>
            <a:chOff x="0" y="0"/>
            <a:chExt cx="3528684" cy="2248295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 rot="-1173271">
              <a:off x="1057907" y="295243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2"/>
                  </a:lnTo>
                  <a:lnTo>
                    <a:pt x="0" y="17724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4933853"/>
              <a:ext cx="4881569" cy="2188630"/>
              <a:chOff x="0" y="0"/>
              <a:chExt cx="1424545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424545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24545" h="638688">
                    <a:moveTo>
                      <a:pt x="78240" y="0"/>
                    </a:moveTo>
                    <a:lnTo>
                      <a:pt x="1346304" y="0"/>
                    </a:lnTo>
                    <a:cubicBezTo>
                      <a:pt x="1389515" y="0"/>
                      <a:pt x="1424545" y="35029"/>
                      <a:pt x="1424545" y="78240"/>
                    </a:cubicBezTo>
                    <a:lnTo>
                      <a:pt x="1424545" y="560448"/>
                    </a:lnTo>
                    <a:cubicBezTo>
                      <a:pt x="1424545" y="603659"/>
                      <a:pt x="1389515" y="638688"/>
                      <a:pt x="1346304" y="638688"/>
                    </a:cubicBezTo>
                    <a:lnTo>
                      <a:pt x="78240" y="638688"/>
                    </a:lnTo>
                    <a:cubicBezTo>
                      <a:pt x="57490" y="638688"/>
                      <a:pt x="37589" y="630445"/>
                      <a:pt x="22916" y="615772"/>
                    </a:cubicBezTo>
                    <a:cubicBezTo>
                      <a:pt x="8243" y="601099"/>
                      <a:pt x="0" y="581199"/>
                      <a:pt x="0" y="560448"/>
                    </a:cubicBezTo>
                    <a:lnTo>
                      <a:pt x="0" y="78240"/>
                    </a:lnTo>
                    <a:cubicBezTo>
                      <a:pt x="0" y="35029"/>
                      <a:pt x="35029" y="0"/>
                      <a:pt x="78240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38100"/>
                <a:ext cx="1424545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5054808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>
              <a:off x="1057907" y="5246497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1" name="Group 41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38100"/>
                <a:ext cx="5407522" cy="355642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4666487" y="284175"/>
              <a:ext cx="17871855" cy="11488105"/>
              <a:chOff x="0" y="0"/>
              <a:chExt cx="5215384" cy="3352471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215384" cy="3352471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3352471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3335143"/>
                    </a:lnTo>
                    <a:cubicBezTo>
                      <a:pt x="5215384" y="3339739"/>
                      <a:pt x="5213558" y="3344146"/>
                      <a:pt x="5210308" y="3347396"/>
                    </a:cubicBezTo>
                    <a:cubicBezTo>
                      <a:pt x="5207059" y="3350645"/>
                      <a:pt x="5202651" y="3352471"/>
                      <a:pt x="5198056" y="3352471"/>
                    </a:cubicBezTo>
                    <a:lnTo>
                      <a:pt x="17328" y="3352471"/>
                    </a:lnTo>
                    <a:cubicBezTo>
                      <a:pt x="7758" y="3352471"/>
                      <a:pt x="0" y="3344713"/>
                      <a:pt x="0" y="3335143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38100"/>
                <a:ext cx="5215384" cy="339057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AutoShape 47"/>
            <p:cNvSpPr/>
            <p:nvPr/>
          </p:nvSpPr>
          <p:spPr>
            <a:xfrm flipV="1">
              <a:off x="4666532" y="2619573"/>
              <a:ext cx="17871803" cy="25400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" name="Freeform 48"/>
          <p:cNvSpPr/>
          <p:nvPr/>
        </p:nvSpPr>
        <p:spPr>
          <a:xfrm>
            <a:off x="1117636" y="2723450"/>
            <a:ext cx="1548581" cy="1143134"/>
          </a:xfrm>
          <a:custGeom>
            <a:avLst/>
            <a:gdLst/>
            <a:ahLst/>
            <a:cxnLst/>
            <a:rect l="l" t="t" r="r" b="b"/>
            <a:pathLst>
              <a:path w="1548581" h="1143134">
                <a:moveTo>
                  <a:pt x="0" y="0"/>
                </a:moveTo>
                <a:lnTo>
                  <a:pt x="1548580" y="0"/>
                </a:lnTo>
                <a:lnTo>
                  <a:pt x="1548580" y="1143134"/>
                </a:lnTo>
                <a:lnTo>
                  <a:pt x="0" y="1143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TextBox 49"/>
          <p:cNvSpPr txBox="1"/>
          <p:nvPr/>
        </p:nvSpPr>
        <p:spPr>
          <a:xfrm>
            <a:off x="4439556" y="2827339"/>
            <a:ext cx="12661850" cy="6071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999"/>
              </a:lnSpc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In last weeks session, we discussed the scenario question, in relation to;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Who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What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When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Where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Why </a:t>
            </a:r>
          </a:p>
          <a:p>
            <a:pPr marL="604515" lvl="1" indent="-302257" algn="just">
              <a:lnSpc>
                <a:spcPts val="6999"/>
              </a:lnSpc>
              <a:buAutoNum type="arabicPeriod"/>
            </a:pPr>
            <a:r>
              <a:rPr lang="en-US" sz="2799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Any further important information. </a:t>
            </a:r>
          </a:p>
        </p:txBody>
      </p:sp>
      <p:sp>
        <p:nvSpPr>
          <p:cNvPr id="50" name="Freeform 50"/>
          <p:cNvSpPr/>
          <p:nvPr/>
        </p:nvSpPr>
        <p:spPr>
          <a:xfrm>
            <a:off x="13637731" y="4879838"/>
            <a:ext cx="2483580" cy="2300252"/>
          </a:xfrm>
          <a:custGeom>
            <a:avLst/>
            <a:gdLst/>
            <a:ahLst/>
            <a:cxnLst/>
            <a:rect l="l" t="t" r="r" b="b"/>
            <a:pathLst>
              <a:path w="2483580" h="2300252">
                <a:moveTo>
                  <a:pt x="0" y="0"/>
                </a:moveTo>
                <a:lnTo>
                  <a:pt x="2483580" y="0"/>
                </a:lnTo>
                <a:lnTo>
                  <a:pt x="2483580" y="2300252"/>
                </a:lnTo>
                <a:lnTo>
                  <a:pt x="0" y="23002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TextBox 51"/>
          <p:cNvSpPr txBox="1"/>
          <p:nvPr/>
        </p:nvSpPr>
        <p:spPr>
          <a:xfrm>
            <a:off x="4447673" y="1228766"/>
            <a:ext cx="12645616" cy="1076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50"/>
              </a:lnSpc>
              <a:spcBef>
                <a:spcPct val="0"/>
              </a:spcBef>
            </a:pPr>
            <a:r>
              <a:rPr lang="en-US" sz="7500" b="1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Already done?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38100"/>
                <a:ext cx="1434799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1" name="Group 41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38100"/>
                <a:ext cx="5407522" cy="355642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38100"/>
                <a:ext cx="5215384" cy="265448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AutoShape 47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AutoShape 48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450729" y="3189490"/>
            <a:ext cx="3733242" cy="1383222"/>
            <a:chOff x="0" y="0"/>
            <a:chExt cx="1452585" cy="53820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879296" y="3189490"/>
            <a:ext cx="3733242" cy="1383222"/>
            <a:chOff x="0" y="0"/>
            <a:chExt cx="1452585" cy="538204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450729" y="4880516"/>
            <a:ext cx="3733242" cy="208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799" spc="-83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Overall aim of the activity. </a:t>
            </a:r>
          </a:p>
          <a:p>
            <a:pPr algn="ctr">
              <a:lnSpc>
                <a:spcPts val="3359"/>
              </a:lnSpc>
            </a:pPr>
            <a:endParaRPr lang="en-US" sz="2799" spc="-83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799" spc="-83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What are we looking to achieve? 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8879296" y="4880516"/>
            <a:ext cx="3733242" cy="3467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799" spc="-83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Usually created before the objectives.</a:t>
            </a:r>
          </a:p>
          <a:p>
            <a:pPr algn="ctr">
              <a:lnSpc>
                <a:spcPts val="3359"/>
              </a:lnSpc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algn="ctr">
              <a:lnSpc>
                <a:spcPts val="3359"/>
              </a:lnSpc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algn="ctr">
              <a:lnSpc>
                <a:spcPts val="3359"/>
              </a:lnSpc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algn="ctr">
              <a:lnSpc>
                <a:spcPts val="3359"/>
              </a:lnSpc>
            </a:pPr>
            <a:r>
              <a:rPr lang="en-US" sz="2799" spc="-83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Legal and No legal</a:t>
            </a:r>
          </a:p>
          <a:p>
            <a:pPr algn="ctr">
              <a:lnSpc>
                <a:spcPts val="3359"/>
              </a:lnSpc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13369693" y="4880516"/>
            <a:ext cx="3733242" cy="124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799" spc="-83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Give it a go - create one aim for the following scenario. 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13369693" y="3189490"/>
            <a:ext cx="3733242" cy="1383222"/>
            <a:chOff x="0" y="0"/>
            <a:chExt cx="1452585" cy="538204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7DD6B0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1" name="TextBox 61"/>
          <p:cNvSpPr txBox="1"/>
          <p:nvPr/>
        </p:nvSpPr>
        <p:spPr>
          <a:xfrm>
            <a:off x="4747776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What is an aim?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180219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What is an aim?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3670617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Your turn!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4495030" y="1014095"/>
            <a:ext cx="12645616" cy="908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29"/>
              </a:lnSpc>
              <a:spcBef>
                <a:spcPct val="0"/>
              </a:spcBef>
            </a:pPr>
            <a:r>
              <a:rPr lang="en-US" sz="6299" b="1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Aims </a:t>
            </a:r>
          </a:p>
        </p:txBody>
      </p:sp>
      <p:sp>
        <p:nvSpPr>
          <p:cNvPr id="65" name="Freeform 65"/>
          <p:cNvSpPr/>
          <p:nvPr/>
        </p:nvSpPr>
        <p:spPr>
          <a:xfrm>
            <a:off x="1117636" y="2723450"/>
            <a:ext cx="1548581" cy="1143134"/>
          </a:xfrm>
          <a:custGeom>
            <a:avLst/>
            <a:gdLst/>
            <a:ahLst/>
            <a:cxnLst/>
            <a:rect l="l" t="t" r="r" b="b"/>
            <a:pathLst>
              <a:path w="1548581" h="1143134">
                <a:moveTo>
                  <a:pt x="0" y="0"/>
                </a:moveTo>
                <a:lnTo>
                  <a:pt x="1548580" y="0"/>
                </a:lnTo>
                <a:lnTo>
                  <a:pt x="1548580" y="1143134"/>
                </a:lnTo>
                <a:lnTo>
                  <a:pt x="0" y="1143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8229600"/>
            <a:chOff x="0" y="0"/>
            <a:chExt cx="21640800" cy="1097280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21640800" cy="10972800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6315241" cy="3240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29225" y="444250"/>
              <a:ext cx="20782350" cy="1838580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6064727" cy="57463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29225" y="2563694"/>
              <a:ext cx="20782350" cy="7964856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6064727" cy="236241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TextBox 12"/>
          <p:cNvSpPr txBox="1"/>
          <p:nvPr/>
        </p:nvSpPr>
        <p:spPr>
          <a:xfrm>
            <a:off x="2133298" y="1666693"/>
            <a:ext cx="14021403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00"/>
              </a:lnSpc>
              <a:spcBef>
                <a:spcPct val="0"/>
              </a:spcBef>
            </a:pPr>
            <a:r>
              <a:rPr lang="en-US" sz="8000" b="1" u="sng" dirty="0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Scenario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07006" y="3478297"/>
            <a:ext cx="14473988" cy="4167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endParaRPr lang="en-GB" dirty="0"/>
          </a:p>
          <a:p>
            <a:pPr algn="ctr">
              <a:lnSpc>
                <a:spcPts val="4199"/>
              </a:lnSpc>
            </a:pPr>
            <a:r>
              <a:rPr lang="en-GB" sz="40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a summary of the scenario.</a:t>
            </a:r>
          </a:p>
          <a:p>
            <a:pPr algn="ctr">
              <a:lnSpc>
                <a:spcPts val="4199"/>
              </a:lnSpc>
            </a:pPr>
            <a:endParaRPr lang="en-GB" sz="4000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GB" sz="40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Remember to not assume things. </a:t>
            </a:r>
          </a:p>
          <a:p>
            <a:pPr algn="ctr">
              <a:lnSpc>
                <a:spcPts val="4199"/>
              </a:lnSpc>
            </a:pPr>
            <a:endParaRPr lang="en-GB" sz="4000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4199"/>
              </a:lnSpc>
            </a:pPr>
            <a:r>
              <a:rPr lang="en-GB" sz="4000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is important to work with the facts that you have and not add information. </a:t>
            </a:r>
          </a:p>
          <a:p>
            <a:pPr marL="302262" lvl="1" algn="l">
              <a:lnSpc>
                <a:spcPts val="3080"/>
              </a:lnSpc>
            </a:pPr>
            <a:r>
              <a:rPr lang="en-US" sz="2800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48FB56-464A-31C6-6ECF-54C0D0E46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3200AC3-B50A-C1D7-CE14-C59724B3D971}"/>
              </a:ext>
            </a:extLst>
          </p:cNvPr>
          <p:cNvGrpSpPr/>
          <p:nvPr/>
        </p:nvGrpSpPr>
        <p:grpSpPr>
          <a:xfrm>
            <a:off x="1028700" y="1028700"/>
            <a:ext cx="16230600" cy="8229600"/>
            <a:chOff x="0" y="0"/>
            <a:chExt cx="21640800" cy="10972800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id="{BD27BE5C-AFAB-FE86-2182-73E3DD8D0E60}"/>
                </a:ext>
              </a:extLst>
            </p:cNvPr>
            <p:cNvGrpSpPr/>
            <p:nvPr/>
          </p:nvGrpSpPr>
          <p:grpSpPr>
            <a:xfrm>
              <a:off x="0" y="0"/>
              <a:ext cx="21640800" cy="10972800"/>
              <a:chOff x="0" y="0"/>
              <a:chExt cx="6315241" cy="3202094"/>
            </a:xfrm>
          </p:grpSpPr>
          <p:sp>
            <p:nvSpPr>
              <p:cNvPr id="4" name="Freeform 4">
                <a:extLst>
                  <a:ext uri="{FF2B5EF4-FFF2-40B4-BE49-F238E27FC236}">
                    <a16:creationId xmlns:a16="http://schemas.microsoft.com/office/drawing/2014/main" id="{738B4795-19B8-543A-8113-D47737ED60AD}"/>
                  </a:ext>
                </a:extLst>
              </p:cNvPr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>
                <a:extLst>
                  <a:ext uri="{FF2B5EF4-FFF2-40B4-BE49-F238E27FC236}">
                    <a16:creationId xmlns:a16="http://schemas.microsoft.com/office/drawing/2014/main" id="{CB812C2E-B7FB-0642-B461-66AC92A911F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315241" cy="3240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203B9256-B437-3D9D-504D-0B13C8648363}"/>
                </a:ext>
              </a:extLst>
            </p:cNvPr>
            <p:cNvGrpSpPr/>
            <p:nvPr/>
          </p:nvGrpSpPr>
          <p:grpSpPr>
            <a:xfrm>
              <a:off x="429225" y="444250"/>
              <a:ext cx="20782350" cy="1838580"/>
              <a:chOff x="0" y="0"/>
              <a:chExt cx="6064727" cy="536536"/>
            </a:xfrm>
          </p:grpSpPr>
          <p:sp>
            <p:nvSpPr>
              <p:cNvPr id="7" name="Freeform 7">
                <a:extLst>
                  <a:ext uri="{FF2B5EF4-FFF2-40B4-BE49-F238E27FC236}">
                    <a16:creationId xmlns:a16="http://schemas.microsoft.com/office/drawing/2014/main" id="{B9060C61-66FA-115B-5B1D-D0427E2110A4}"/>
                  </a:ext>
                </a:extLst>
              </p:cNvPr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>
                <a:extLst>
                  <a:ext uri="{FF2B5EF4-FFF2-40B4-BE49-F238E27FC236}">
                    <a16:creationId xmlns:a16="http://schemas.microsoft.com/office/drawing/2014/main" id="{A329C27D-2DFD-0833-170D-605E8A2883F3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064727" cy="574636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id="{E25F9561-9A68-980D-C42B-0D15BC9CA88C}"/>
                </a:ext>
              </a:extLst>
            </p:cNvPr>
            <p:cNvGrpSpPr/>
            <p:nvPr/>
          </p:nvGrpSpPr>
          <p:grpSpPr>
            <a:xfrm>
              <a:off x="429225" y="2563694"/>
              <a:ext cx="20782350" cy="7964856"/>
              <a:chOff x="0" y="0"/>
              <a:chExt cx="6064727" cy="2324313"/>
            </a:xfrm>
          </p:grpSpPr>
          <p:sp>
            <p:nvSpPr>
              <p:cNvPr id="10" name="Freeform 10">
                <a:extLst>
                  <a:ext uri="{FF2B5EF4-FFF2-40B4-BE49-F238E27FC236}">
                    <a16:creationId xmlns:a16="http://schemas.microsoft.com/office/drawing/2014/main" id="{CE00EE07-F1D7-5DF9-F9BC-712E6022224A}"/>
                  </a:ext>
                </a:extLst>
              </p:cNvPr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>
                <a:extLst>
                  <a:ext uri="{FF2B5EF4-FFF2-40B4-BE49-F238E27FC236}">
                    <a16:creationId xmlns:a16="http://schemas.microsoft.com/office/drawing/2014/main" id="{A2E8B7F9-AA7A-629F-A0AC-F6F309619F1D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064727" cy="236241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TextBox 12">
            <a:extLst>
              <a:ext uri="{FF2B5EF4-FFF2-40B4-BE49-F238E27FC236}">
                <a16:creationId xmlns:a16="http://schemas.microsoft.com/office/drawing/2014/main" id="{DEB736A3-25FD-7467-C8CE-C361794A4ED4}"/>
              </a:ext>
            </a:extLst>
          </p:cNvPr>
          <p:cNvSpPr txBox="1"/>
          <p:nvPr/>
        </p:nvSpPr>
        <p:spPr>
          <a:xfrm>
            <a:off x="2133298" y="1666693"/>
            <a:ext cx="14021403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00"/>
              </a:lnSpc>
              <a:spcBef>
                <a:spcPct val="0"/>
              </a:spcBef>
            </a:pPr>
            <a:r>
              <a:rPr lang="en-US" sz="6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Scenario 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1D36B5B4-C8E8-8EA4-8CDA-8FF4ED914E22}"/>
              </a:ext>
            </a:extLst>
          </p:cNvPr>
          <p:cNvSpPr txBox="1"/>
          <p:nvPr/>
        </p:nvSpPr>
        <p:spPr>
          <a:xfrm>
            <a:off x="1907006" y="3478297"/>
            <a:ext cx="14473988" cy="4706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supervisor has been asked to advise Miss Rose, who has been an active campaigner for the environment for many years. Miss Rose wishes to </a:t>
            </a:r>
            <a:r>
              <a:rPr lang="en-US" sz="3017" b="1" dirty="0" err="1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organise</a:t>
            </a:r>
            <a:r>
              <a:rPr lang="en-US" sz="3017" b="1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the construction of a public park on some land, where she has all the necessary planning permissions. She has heard that you can set up a limited company with special rules if your sole aim is to help the community. She wants to do this as quickly as possible.</a:t>
            </a:r>
          </a:p>
          <a:p>
            <a:pPr algn="ctr">
              <a:lnSpc>
                <a:spcPts val="4224"/>
              </a:lnSpc>
              <a:spcBef>
                <a:spcPct val="0"/>
              </a:spcBef>
            </a:pPr>
            <a:r>
              <a:rPr lang="en-US" sz="3017" b="1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Your supervisor asks you to research the relevant law regarding the formation of such a company and any special issues about its subsequent governance. </a:t>
            </a:r>
          </a:p>
          <a:p>
            <a:pPr marL="302262" lvl="1" algn="l">
              <a:lnSpc>
                <a:spcPts val="3080"/>
              </a:lnSpc>
            </a:pPr>
            <a:r>
              <a:rPr lang="en-US" sz="2800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3785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7894380"/>
            <a:chOff x="0" y="0"/>
            <a:chExt cx="21640800" cy="1052584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21640800" cy="10525840"/>
              <a:chOff x="0" y="0"/>
              <a:chExt cx="6315241" cy="3071662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071662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071662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054013"/>
                    </a:lnTo>
                    <a:cubicBezTo>
                      <a:pt x="6315241" y="3058694"/>
                      <a:pt x="6313382" y="3063183"/>
                      <a:pt x="6310072" y="3066492"/>
                    </a:cubicBezTo>
                    <a:cubicBezTo>
                      <a:pt x="6306762" y="3069802"/>
                      <a:pt x="6302273" y="3071662"/>
                      <a:pt x="6297592" y="3071662"/>
                    </a:cubicBezTo>
                    <a:lnTo>
                      <a:pt x="17649" y="3071662"/>
                    </a:lnTo>
                    <a:cubicBezTo>
                      <a:pt x="12968" y="3071662"/>
                      <a:pt x="8479" y="3069802"/>
                      <a:pt x="5169" y="3066492"/>
                    </a:cubicBezTo>
                    <a:cubicBezTo>
                      <a:pt x="1859" y="3063183"/>
                      <a:pt x="0" y="3058694"/>
                      <a:pt x="0" y="3054013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6315241" cy="310976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29225" y="426154"/>
              <a:ext cx="20782350" cy="1763689"/>
              <a:chOff x="0" y="0"/>
              <a:chExt cx="6064727" cy="514681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14681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14681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499781"/>
                    </a:lnTo>
                    <a:cubicBezTo>
                      <a:pt x="6064727" y="508010"/>
                      <a:pt x="6058056" y="514681"/>
                      <a:pt x="6049826" y="514681"/>
                    </a:cubicBezTo>
                    <a:lnTo>
                      <a:pt x="14901" y="514681"/>
                    </a:lnTo>
                    <a:cubicBezTo>
                      <a:pt x="6671" y="514681"/>
                      <a:pt x="0" y="508010"/>
                      <a:pt x="0" y="499781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6064727" cy="55278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29225" y="2459266"/>
              <a:ext cx="20782350" cy="7640420"/>
              <a:chOff x="0" y="0"/>
              <a:chExt cx="6064727" cy="2229635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229635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229635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214734"/>
                    </a:lnTo>
                    <a:cubicBezTo>
                      <a:pt x="6064727" y="2222964"/>
                      <a:pt x="6058056" y="2229635"/>
                      <a:pt x="6049826" y="2229635"/>
                    </a:cubicBezTo>
                    <a:lnTo>
                      <a:pt x="14901" y="2229635"/>
                    </a:lnTo>
                    <a:cubicBezTo>
                      <a:pt x="6671" y="2229635"/>
                      <a:pt x="0" y="2222964"/>
                      <a:pt x="0" y="2214734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38100"/>
                <a:ext cx="6064727" cy="2267735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TextBox 12"/>
          <p:cNvSpPr txBox="1"/>
          <p:nvPr/>
        </p:nvSpPr>
        <p:spPr>
          <a:xfrm>
            <a:off x="2133298" y="1666693"/>
            <a:ext cx="14021403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00"/>
              </a:lnSpc>
              <a:spcBef>
                <a:spcPct val="0"/>
              </a:spcBef>
            </a:pPr>
            <a:r>
              <a:rPr lang="en-US" sz="6000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Activity!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07006" y="3478297"/>
            <a:ext cx="14473988" cy="2782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4" lvl="1" indent="-302262" algn="l">
              <a:lnSpc>
                <a:spcPts val="3080"/>
              </a:lnSpc>
              <a:buFont typeface="Arial"/>
              <a:buChar char="•"/>
            </a:pPr>
            <a:r>
              <a:rPr lang="en-US" sz="2800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Now do the same for your assessment. </a:t>
            </a:r>
          </a:p>
          <a:p>
            <a:pPr algn="l">
              <a:lnSpc>
                <a:spcPts val="3080"/>
              </a:lnSpc>
            </a:pPr>
            <a:endParaRPr lang="en-US" sz="2800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algn="l">
              <a:lnSpc>
                <a:spcPts val="3080"/>
              </a:lnSpc>
            </a:pPr>
            <a:endParaRPr lang="en-US" sz="2800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604524" lvl="1" indent="-302262" algn="l">
              <a:lnSpc>
                <a:spcPts val="3080"/>
              </a:lnSpc>
              <a:buFont typeface="Arial"/>
              <a:buChar char="•"/>
            </a:pPr>
            <a:r>
              <a:rPr lang="en-US" sz="2800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Create an aim/aims.</a:t>
            </a:r>
          </a:p>
          <a:p>
            <a:pPr algn="l">
              <a:lnSpc>
                <a:spcPts val="3080"/>
              </a:lnSpc>
            </a:pPr>
            <a:endParaRPr lang="en-US" sz="2800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algn="l">
              <a:lnSpc>
                <a:spcPts val="3080"/>
              </a:lnSpc>
            </a:pPr>
            <a:endParaRPr lang="en-US" sz="2800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604524" lvl="1" indent="-302262" algn="l">
              <a:lnSpc>
                <a:spcPts val="3080"/>
              </a:lnSpc>
              <a:buFont typeface="Arial"/>
              <a:buChar char="•"/>
            </a:pPr>
            <a:r>
              <a:rPr lang="en-US" sz="2800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Remember this is individual work.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grpSp>
        <p:nvGrpSpPr>
          <p:cNvPr id="17" name="Group 17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8" name="Group 18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38100"/>
                <a:ext cx="1029744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88417" y="573325"/>
            <a:ext cx="17150661" cy="9042341"/>
            <a:chOff x="0" y="0"/>
            <a:chExt cx="22867548" cy="12056454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38100"/>
                <a:ext cx="1434799" cy="6767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38100"/>
                <a:ext cx="967293" cy="606194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0" name="Freeform 40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1" name="Group 41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38100"/>
                <a:ext cx="5407522" cy="355642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38100"/>
                <a:ext cx="5215384" cy="265448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7" name="AutoShape 47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AutoShape 48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450729" y="3189490"/>
            <a:ext cx="3733242" cy="1383222"/>
            <a:chOff x="0" y="0"/>
            <a:chExt cx="1452585" cy="538204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FF9DC6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879296" y="3189490"/>
            <a:ext cx="3733242" cy="1383222"/>
            <a:chOff x="0" y="0"/>
            <a:chExt cx="1452585" cy="538204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93D8FF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450729" y="4880516"/>
            <a:ext cx="3733242" cy="1666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799" spc="-83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Break down the main aim. </a:t>
            </a:r>
          </a:p>
          <a:p>
            <a:pPr algn="ctr">
              <a:lnSpc>
                <a:spcPts val="3359"/>
              </a:lnSpc>
            </a:pPr>
            <a:endParaRPr lang="en-US" sz="2799" spc="-83" dirty="0">
              <a:solidFill>
                <a:srgbClr val="19274F"/>
              </a:solidFill>
              <a:latin typeface="Montaser Arabic"/>
              <a:ea typeface="Montaser Arabic"/>
              <a:cs typeface="Montaser Arabic"/>
              <a:sym typeface="Montaser Arabic"/>
            </a:endParaRPr>
          </a:p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799" spc="-83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Needs to be clear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418348" y="7267177"/>
            <a:ext cx="3733242" cy="124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r>
              <a:rPr lang="en-US" sz="2799" spc="-83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Objectives break down how you will achieve the aim. </a:t>
            </a:r>
          </a:p>
        </p:txBody>
      </p:sp>
      <p:grpSp>
        <p:nvGrpSpPr>
          <p:cNvPr id="58" name="Group 58"/>
          <p:cNvGrpSpPr/>
          <p:nvPr/>
        </p:nvGrpSpPr>
        <p:grpSpPr>
          <a:xfrm>
            <a:off x="13369693" y="3189490"/>
            <a:ext cx="3733242" cy="1383222"/>
            <a:chOff x="0" y="0"/>
            <a:chExt cx="1452585" cy="538204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1452585" cy="538205"/>
            </a:xfrm>
            <a:custGeom>
              <a:avLst/>
              <a:gdLst/>
              <a:ahLst/>
              <a:cxnLst/>
              <a:rect l="l" t="t" r="r" b="b"/>
              <a:pathLst>
                <a:path w="1452585" h="538205">
                  <a:moveTo>
                    <a:pt x="62213" y="0"/>
                  </a:moveTo>
                  <a:lnTo>
                    <a:pt x="1390372" y="0"/>
                  </a:lnTo>
                  <a:cubicBezTo>
                    <a:pt x="1406871" y="0"/>
                    <a:pt x="1422696" y="6555"/>
                    <a:pt x="1434363" y="18222"/>
                  </a:cubicBezTo>
                  <a:cubicBezTo>
                    <a:pt x="1446030" y="29889"/>
                    <a:pt x="1452585" y="45713"/>
                    <a:pt x="1452585" y="62213"/>
                  </a:cubicBezTo>
                  <a:lnTo>
                    <a:pt x="1452585" y="475991"/>
                  </a:lnTo>
                  <a:cubicBezTo>
                    <a:pt x="1452585" y="510351"/>
                    <a:pt x="1424731" y="538205"/>
                    <a:pt x="1390372" y="538205"/>
                  </a:cubicBezTo>
                  <a:lnTo>
                    <a:pt x="62213" y="538205"/>
                  </a:lnTo>
                  <a:cubicBezTo>
                    <a:pt x="45713" y="538205"/>
                    <a:pt x="29889" y="531650"/>
                    <a:pt x="18222" y="519983"/>
                  </a:cubicBezTo>
                  <a:cubicBezTo>
                    <a:pt x="6555" y="508315"/>
                    <a:pt x="0" y="492491"/>
                    <a:pt x="0" y="475991"/>
                  </a:cubicBezTo>
                  <a:lnTo>
                    <a:pt x="0" y="62213"/>
                  </a:lnTo>
                  <a:cubicBezTo>
                    <a:pt x="0" y="45713"/>
                    <a:pt x="6555" y="29889"/>
                    <a:pt x="18222" y="18222"/>
                  </a:cubicBezTo>
                  <a:cubicBezTo>
                    <a:pt x="29889" y="6555"/>
                    <a:pt x="45713" y="0"/>
                    <a:pt x="62213" y="0"/>
                  </a:cubicBezTo>
                  <a:close/>
                </a:path>
              </a:pathLst>
            </a:custGeom>
            <a:solidFill>
              <a:srgbClr val="7DD6B0"/>
            </a:solidFill>
            <a:ln w="47625" cap="rnd">
              <a:solidFill>
                <a:srgbClr val="19274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38100"/>
              <a:ext cx="1452585" cy="576304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1" name="TextBox 61"/>
          <p:cNvSpPr txBox="1"/>
          <p:nvPr/>
        </p:nvSpPr>
        <p:spPr>
          <a:xfrm>
            <a:off x="4747776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Objectives 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180219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Objectives 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3670617" y="3643611"/>
            <a:ext cx="3131395" cy="41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189"/>
              </a:lnSpc>
            </a:pPr>
            <a:r>
              <a:rPr lang="en-US" sz="2899" b="1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Objectives 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4495030" y="1066800"/>
            <a:ext cx="12645616" cy="793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049"/>
              </a:lnSpc>
              <a:spcBef>
                <a:spcPct val="0"/>
              </a:spcBef>
            </a:pPr>
            <a:r>
              <a:rPr lang="en-US" sz="5499" b="1" u="sng">
                <a:solidFill>
                  <a:srgbClr val="19274F"/>
                </a:solidFill>
                <a:latin typeface="Stinger Fit Bold"/>
                <a:ea typeface="Stinger Fit Bold"/>
                <a:cs typeface="Stinger Fit Bold"/>
                <a:sym typeface="Stinger Fit Bold"/>
              </a:rPr>
              <a:t>Objectives </a:t>
            </a:r>
          </a:p>
        </p:txBody>
      </p:sp>
      <p:sp>
        <p:nvSpPr>
          <p:cNvPr id="65" name="Freeform 65"/>
          <p:cNvSpPr/>
          <p:nvPr/>
        </p:nvSpPr>
        <p:spPr>
          <a:xfrm>
            <a:off x="1117636" y="2723450"/>
            <a:ext cx="1548581" cy="1143134"/>
          </a:xfrm>
          <a:custGeom>
            <a:avLst/>
            <a:gdLst/>
            <a:ahLst/>
            <a:cxnLst/>
            <a:rect l="l" t="t" r="r" b="b"/>
            <a:pathLst>
              <a:path w="1548581" h="1143134">
                <a:moveTo>
                  <a:pt x="0" y="0"/>
                </a:moveTo>
                <a:lnTo>
                  <a:pt x="1548580" y="0"/>
                </a:lnTo>
                <a:lnTo>
                  <a:pt x="1548580" y="1143134"/>
                </a:lnTo>
                <a:lnTo>
                  <a:pt x="0" y="1143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96A5D9C6-16F5-6EBB-D220-0F8F10226129}"/>
              </a:ext>
            </a:extLst>
          </p:cNvPr>
          <p:cNvSpPr txBox="1"/>
          <p:nvPr/>
        </p:nvSpPr>
        <p:spPr>
          <a:xfrm>
            <a:off x="13288897" y="4572712"/>
            <a:ext cx="418352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19274F"/>
                </a:solidFill>
                <a:latin typeface="Montaser Arabic" panose="020B0604020202020204" charset="-78"/>
                <a:ea typeface="Telegraf Medium"/>
                <a:cs typeface="Montaser Arabic" panose="020B0604020202020204" charset="-78"/>
                <a:sym typeface="Telegraf Medium"/>
              </a:rPr>
              <a:t>These can be legal and non legal. </a:t>
            </a:r>
          </a:p>
          <a:p>
            <a:r>
              <a:rPr lang="en-US" sz="2800" dirty="0">
                <a:solidFill>
                  <a:srgbClr val="19274F"/>
                </a:solidFill>
                <a:latin typeface="Montaser Arabic" panose="020B0604020202020204" charset="-78"/>
                <a:ea typeface="Telegraf Medium"/>
                <a:cs typeface="Montaser Arabic" panose="020B0604020202020204" charset="-78"/>
                <a:sym typeface="Telegraf Medium"/>
              </a:rPr>
              <a:t>Including common sense. </a:t>
            </a:r>
          </a:p>
          <a:p>
            <a:r>
              <a:rPr lang="en-US" sz="2800" dirty="0">
                <a:solidFill>
                  <a:srgbClr val="19274F"/>
                </a:solidFill>
                <a:latin typeface="Montaser Arabic" panose="020B0604020202020204" charset="-78"/>
                <a:ea typeface="Telegraf Medium"/>
                <a:cs typeface="Montaser Arabic" panose="020B0604020202020204" charset="-78"/>
                <a:sym typeface="Telegraf Medium"/>
              </a:rPr>
              <a:t>Your objectives will  let you know when your research is complete. 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87CFC1A7-EE06-C88B-EE1B-91362CD08E63}"/>
              </a:ext>
            </a:extLst>
          </p:cNvPr>
          <p:cNvSpPr txBox="1"/>
          <p:nvPr/>
        </p:nvSpPr>
        <p:spPr>
          <a:xfrm>
            <a:off x="8962747" y="4845588"/>
            <a:ext cx="357818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19274F"/>
                </a:solidFill>
                <a:latin typeface="Montaser Arabic" panose="020B0604020202020204" charset="-78"/>
                <a:ea typeface="Telegraf Medium"/>
                <a:cs typeface="Montaser Arabic" panose="020B0604020202020204" charset="-78"/>
                <a:sym typeface="Telegraf Medium"/>
              </a:rPr>
              <a:t>One way we can keep track is creating objectives.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EAB84E69-6B74-FFCE-04D2-C6358EE3ED34}"/>
              </a:ext>
            </a:extLst>
          </p:cNvPr>
          <p:cNvSpPr txBox="1"/>
          <p:nvPr/>
        </p:nvSpPr>
        <p:spPr>
          <a:xfrm>
            <a:off x="8962747" y="6934349"/>
            <a:ext cx="369514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19274F"/>
                </a:solidFill>
                <a:latin typeface="Montaser Arabic" panose="020B0604020202020204" charset="-78"/>
                <a:ea typeface="Telegraf Medium"/>
                <a:cs typeface="Montaser Arabic" panose="020B0604020202020204" charset="-78"/>
                <a:sym typeface="Telegraf Medium"/>
              </a:rPr>
              <a:t>Remembering our main aim is to look at what the client wants</a:t>
            </a:r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3528684" cy="218863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9" name="Freeform 9"/>
            <p:cNvSpPr/>
            <p:nvPr/>
          </p:nvSpPr>
          <p:spPr>
            <a:xfrm>
              <a:off x="771866" y="311161"/>
              <a:ext cx="1984952" cy="1566307"/>
            </a:xfrm>
            <a:custGeom>
              <a:avLst/>
              <a:gdLst/>
              <a:ahLst/>
              <a:cxnLst/>
              <a:rect l="l" t="t" r="r" b="b"/>
              <a:pathLst>
                <a:path w="1984952" h="1566307">
                  <a:moveTo>
                    <a:pt x="0" y="0"/>
                  </a:moveTo>
                  <a:lnTo>
                    <a:pt x="1984952" y="0"/>
                  </a:lnTo>
                  <a:lnTo>
                    <a:pt x="1984952" y="1566308"/>
                  </a:lnTo>
                  <a:lnTo>
                    <a:pt x="0" y="1566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68670" y="2472481"/>
            <a:ext cx="2646513" cy="1641473"/>
            <a:chOff x="0" y="0"/>
            <a:chExt cx="3528684" cy="218863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956564" y="339706"/>
              <a:ext cx="1680434" cy="1509335"/>
            </a:xfrm>
            <a:custGeom>
              <a:avLst/>
              <a:gdLst/>
              <a:ahLst/>
              <a:cxnLst/>
              <a:rect l="l" t="t" r="r" b="b"/>
              <a:pathLst>
                <a:path w="1680434" h="1509335">
                  <a:moveTo>
                    <a:pt x="0" y="0"/>
                  </a:moveTo>
                  <a:lnTo>
                    <a:pt x="1680434" y="0"/>
                  </a:lnTo>
                  <a:lnTo>
                    <a:pt x="1680434" y="1509336"/>
                  </a:lnTo>
                  <a:lnTo>
                    <a:pt x="0" y="15093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8670" y="4322720"/>
            <a:ext cx="2646513" cy="1641473"/>
            <a:chOff x="0" y="0"/>
            <a:chExt cx="3528684" cy="218863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1057907" y="312644"/>
              <a:ext cx="1412870" cy="1563342"/>
            </a:xfrm>
            <a:custGeom>
              <a:avLst/>
              <a:gdLst/>
              <a:ahLst/>
              <a:cxnLst/>
              <a:rect l="l" t="t" r="r" b="b"/>
              <a:pathLst>
                <a:path w="1412870" h="1563342">
                  <a:moveTo>
                    <a:pt x="0" y="0"/>
                  </a:moveTo>
                  <a:lnTo>
                    <a:pt x="1412870" y="0"/>
                  </a:lnTo>
                  <a:lnTo>
                    <a:pt x="1412870" y="1563342"/>
                  </a:lnTo>
                  <a:lnTo>
                    <a:pt x="0" y="15633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68670" y="8023198"/>
            <a:ext cx="2646513" cy="1641473"/>
            <a:chOff x="0" y="0"/>
            <a:chExt cx="3528684" cy="218863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3528684" cy="2188630"/>
              <a:chOff x="0" y="0"/>
              <a:chExt cx="1029744" cy="638688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029744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029744" h="638688">
                    <a:moveTo>
                      <a:pt x="108237" y="0"/>
                    </a:moveTo>
                    <a:lnTo>
                      <a:pt x="921507" y="0"/>
                    </a:lnTo>
                    <a:cubicBezTo>
                      <a:pt x="981285" y="0"/>
                      <a:pt x="1029744" y="48459"/>
                      <a:pt x="1029744" y="108237"/>
                    </a:cubicBezTo>
                    <a:lnTo>
                      <a:pt x="1029744" y="530451"/>
                    </a:lnTo>
                    <a:cubicBezTo>
                      <a:pt x="1029744" y="590229"/>
                      <a:pt x="981285" y="638688"/>
                      <a:pt x="921507" y="638688"/>
                    </a:cubicBezTo>
                    <a:lnTo>
                      <a:pt x="108237" y="638688"/>
                    </a:lnTo>
                    <a:cubicBezTo>
                      <a:pt x="48459" y="638688"/>
                      <a:pt x="0" y="590229"/>
                      <a:pt x="0" y="530451"/>
                    </a:cubicBezTo>
                    <a:lnTo>
                      <a:pt x="0" y="108237"/>
                    </a:lnTo>
                    <a:cubicBezTo>
                      <a:pt x="0" y="48459"/>
                      <a:pt x="48459" y="0"/>
                      <a:pt x="108237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66675"/>
                <a:ext cx="1029744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107003" y="120955"/>
              <a:ext cx="3314679" cy="1946720"/>
              <a:chOff x="0" y="0"/>
              <a:chExt cx="967293" cy="568094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w="38100" cap="rnd">
                <a:solidFill>
                  <a:srgbClr val="FFFFF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55730" y="383864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5" name="Group 35"/>
            <p:cNvGrpSpPr/>
            <p:nvPr/>
          </p:nvGrpSpPr>
          <p:grpSpPr>
            <a:xfrm>
              <a:off x="0" y="7400839"/>
              <a:ext cx="4916709" cy="2188630"/>
              <a:chOff x="0" y="0"/>
              <a:chExt cx="1434799" cy="638688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1434799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434799" h="638688">
                    <a:moveTo>
                      <a:pt x="77681" y="0"/>
                    </a:moveTo>
                    <a:lnTo>
                      <a:pt x="1357118" y="0"/>
                    </a:lnTo>
                    <a:cubicBezTo>
                      <a:pt x="1377721" y="0"/>
                      <a:pt x="1397479" y="8184"/>
                      <a:pt x="1412047" y="22752"/>
                    </a:cubicBezTo>
                    <a:cubicBezTo>
                      <a:pt x="1426615" y="37320"/>
                      <a:pt x="1434799" y="57079"/>
                      <a:pt x="1434799" y="77681"/>
                    </a:cubicBezTo>
                    <a:lnTo>
                      <a:pt x="1434799" y="561007"/>
                    </a:lnTo>
                    <a:cubicBezTo>
                      <a:pt x="1434799" y="603909"/>
                      <a:pt x="1400020" y="638688"/>
                      <a:pt x="1357118" y="638688"/>
                    </a:cubicBezTo>
                    <a:lnTo>
                      <a:pt x="77681" y="638688"/>
                    </a:lnTo>
                    <a:cubicBezTo>
                      <a:pt x="57079" y="638688"/>
                      <a:pt x="37320" y="630504"/>
                      <a:pt x="22752" y="615936"/>
                    </a:cubicBezTo>
                    <a:cubicBezTo>
                      <a:pt x="8184" y="601368"/>
                      <a:pt x="0" y="581610"/>
                      <a:pt x="0" y="561007"/>
                    </a:cubicBezTo>
                    <a:lnTo>
                      <a:pt x="0" y="77681"/>
                    </a:lnTo>
                    <a:cubicBezTo>
                      <a:pt x="0" y="57079"/>
                      <a:pt x="8184" y="37320"/>
                      <a:pt x="22752" y="22752"/>
                    </a:cubicBezTo>
                    <a:cubicBezTo>
                      <a:pt x="37320" y="8184"/>
                      <a:pt x="57079" y="0"/>
                      <a:pt x="7768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0" y="-66675"/>
                <a:ext cx="1434799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07003" y="7521794"/>
              <a:ext cx="3314679" cy="1946720"/>
              <a:chOff x="0" y="0"/>
              <a:chExt cx="967293" cy="56809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 rot="-1173271">
              <a:off x="1057907" y="7696081"/>
              <a:ext cx="1384713" cy="1772432"/>
            </a:xfrm>
            <a:custGeom>
              <a:avLst/>
              <a:gdLst/>
              <a:ahLst/>
              <a:cxnLst/>
              <a:rect l="l" t="t" r="r" b="b"/>
              <a:pathLst>
                <a:path w="1384713" h="1772432">
                  <a:moveTo>
                    <a:pt x="0" y="0"/>
                  </a:moveTo>
                  <a:lnTo>
                    <a:pt x="1384712" y="0"/>
                  </a:lnTo>
                  <a:lnTo>
                    <a:pt x="1384712" y="1772433"/>
                  </a:lnTo>
                  <a:lnTo>
                    <a:pt x="0" y="177243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2" name="Group 42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43" name="Freeform 43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TextBox 44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5" name="Group 45"/>
            <p:cNvGrpSpPr/>
            <p:nvPr/>
          </p:nvGrpSpPr>
          <p:grpSpPr>
            <a:xfrm>
              <a:off x="4666487" y="2806574"/>
              <a:ext cx="17871855" cy="8965706"/>
              <a:chOff x="0" y="0"/>
              <a:chExt cx="5215384" cy="2616382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5215384" cy="2616382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16382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599054"/>
                    </a:lnTo>
                    <a:cubicBezTo>
                      <a:pt x="5215384" y="2608624"/>
                      <a:pt x="5207626" y="2616382"/>
                      <a:pt x="5198056" y="2616382"/>
                    </a:cubicBezTo>
                    <a:lnTo>
                      <a:pt x="17328" y="2616382"/>
                    </a:lnTo>
                    <a:cubicBezTo>
                      <a:pt x="12732" y="2616382"/>
                      <a:pt x="8325" y="2614556"/>
                      <a:pt x="5075" y="2611307"/>
                    </a:cubicBezTo>
                    <a:cubicBezTo>
                      <a:pt x="1826" y="2608057"/>
                      <a:pt x="0" y="2603650"/>
                      <a:pt x="0" y="2599054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5215384" cy="2683057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8" name="AutoShape 48"/>
            <p:cNvSpPr/>
            <p:nvPr/>
          </p:nvSpPr>
          <p:spPr>
            <a:xfrm flipH="1" flipV="1">
              <a:off x="10604585" y="2832398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AutoShape 49"/>
            <p:cNvSpPr/>
            <p:nvPr/>
          </p:nvSpPr>
          <p:spPr>
            <a:xfrm flipH="1" flipV="1">
              <a:off x="16591781" y="2806664"/>
              <a:ext cx="25400" cy="8914057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4337909" y="1026181"/>
            <a:ext cx="12550710" cy="76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u="sng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issues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433232" y="2803313"/>
            <a:ext cx="4216814" cy="378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You must ensure that the questions cover all aspects of the client’s problems and meets the objectives you have created. </a:t>
            </a:r>
          </a:p>
          <a:p>
            <a:pPr algn="just">
              <a:lnSpc>
                <a:spcPts val="3359"/>
              </a:lnSpc>
            </a:pPr>
            <a:endParaRPr lang="en-US" sz="2400" b="1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just">
              <a:lnSpc>
                <a:spcPts val="3359"/>
              </a:lnSpc>
              <a:buFont typeface="Arial"/>
              <a:buChar char="•"/>
            </a:pPr>
            <a:r>
              <a:rPr lang="en-US" sz="2400" b="1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then give you your research terms.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89282" y="2803313"/>
            <a:ext cx="4243951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Identifying the issue is going to allow you to create questions to answer.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It will also allow you to identify the basic areas of law that are relevant. </a:t>
            </a:r>
          </a:p>
          <a:p>
            <a:pPr algn="l">
              <a:lnSpc>
                <a:spcPts val="3359"/>
              </a:lnSpc>
            </a:pPr>
            <a:endParaRPr lang="en-US" sz="23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57" lvl="1" indent="-259078" algn="l">
              <a:lnSpc>
                <a:spcPts val="3359"/>
              </a:lnSpc>
              <a:buFont typeface="Arial"/>
              <a:buChar char="•"/>
            </a:pPr>
            <a:r>
              <a:rPr lang="en-US" sz="23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However, it is important that these questions are specific.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049691" y="2803313"/>
            <a:ext cx="4209609" cy="504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One key thing it is important to note;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Non legal issues may need support from specialist organisations.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will usually have non legal remedies. </a:t>
            </a:r>
          </a:p>
          <a:p>
            <a:pPr algn="ctr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18160" lvl="1" indent="-259080" algn="ctr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Not all legal objectives can be researched.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C86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8670" y="622330"/>
            <a:ext cx="2646513" cy="1641473"/>
            <a:chOff x="0" y="0"/>
            <a:chExt cx="1029744" cy="6386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8922" y="713046"/>
            <a:ext cx="2486009" cy="1460040"/>
            <a:chOff x="0" y="0"/>
            <a:chExt cx="967293" cy="56809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47569" y="855701"/>
            <a:ext cx="1488714" cy="1174730"/>
          </a:xfrm>
          <a:custGeom>
            <a:avLst/>
            <a:gdLst/>
            <a:ahLst/>
            <a:cxnLst/>
            <a:rect l="l" t="t" r="r" b="b"/>
            <a:pathLst>
              <a:path w="1488714" h="1174730">
                <a:moveTo>
                  <a:pt x="0" y="0"/>
                </a:moveTo>
                <a:lnTo>
                  <a:pt x="1488714" y="0"/>
                </a:lnTo>
                <a:lnTo>
                  <a:pt x="1488714" y="1174730"/>
                </a:lnTo>
                <a:lnTo>
                  <a:pt x="0" y="117473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568670" y="2472481"/>
            <a:ext cx="2646513" cy="1641473"/>
            <a:chOff x="0" y="0"/>
            <a:chExt cx="1029744" cy="6386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48922" y="2563197"/>
            <a:ext cx="2486009" cy="1460040"/>
            <a:chOff x="0" y="0"/>
            <a:chExt cx="967293" cy="56809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86092" y="2727260"/>
            <a:ext cx="1260326" cy="1132002"/>
          </a:xfrm>
          <a:custGeom>
            <a:avLst/>
            <a:gdLst/>
            <a:ahLst/>
            <a:cxnLst/>
            <a:rect l="l" t="t" r="r" b="b"/>
            <a:pathLst>
              <a:path w="1260326" h="1132002">
                <a:moveTo>
                  <a:pt x="0" y="0"/>
                </a:moveTo>
                <a:lnTo>
                  <a:pt x="1260326" y="0"/>
                </a:lnTo>
                <a:lnTo>
                  <a:pt x="1260326" y="1132002"/>
                </a:lnTo>
                <a:lnTo>
                  <a:pt x="0" y="11320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568670" y="4322720"/>
            <a:ext cx="2646513" cy="1641473"/>
            <a:chOff x="0" y="0"/>
            <a:chExt cx="1029744" cy="63868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48922" y="4413436"/>
            <a:ext cx="2486009" cy="1460040"/>
            <a:chOff x="0" y="0"/>
            <a:chExt cx="967293" cy="56809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362100" y="4557203"/>
            <a:ext cx="1059653" cy="1172507"/>
          </a:xfrm>
          <a:custGeom>
            <a:avLst/>
            <a:gdLst/>
            <a:ahLst/>
            <a:cxnLst/>
            <a:rect l="l" t="t" r="r" b="b"/>
            <a:pathLst>
              <a:path w="1059653" h="1172507">
                <a:moveTo>
                  <a:pt x="0" y="0"/>
                </a:moveTo>
                <a:lnTo>
                  <a:pt x="1059652" y="0"/>
                </a:lnTo>
                <a:lnTo>
                  <a:pt x="1059652" y="1172506"/>
                </a:lnTo>
                <a:lnTo>
                  <a:pt x="0" y="11725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568670" y="6172959"/>
            <a:ext cx="2646513" cy="1641473"/>
            <a:chOff x="0" y="0"/>
            <a:chExt cx="1029744" cy="6386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29744" cy="638688"/>
            </a:xfrm>
            <a:custGeom>
              <a:avLst/>
              <a:gdLst/>
              <a:ahLst/>
              <a:cxnLst/>
              <a:rect l="l" t="t" r="r" b="b"/>
              <a:pathLst>
                <a:path w="1029744" h="638688">
                  <a:moveTo>
                    <a:pt x="108237" y="0"/>
                  </a:moveTo>
                  <a:lnTo>
                    <a:pt x="921507" y="0"/>
                  </a:lnTo>
                  <a:cubicBezTo>
                    <a:pt x="981285" y="0"/>
                    <a:pt x="1029744" y="48459"/>
                    <a:pt x="1029744" y="108237"/>
                  </a:cubicBezTo>
                  <a:lnTo>
                    <a:pt x="1029744" y="530451"/>
                  </a:lnTo>
                  <a:cubicBezTo>
                    <a:pt x="1029744" y="590229"/>
                    <a:pt x="981285" y="638688"/>
                    <a:pt x="921507" y="638688"/>
                  </a:cubicBezTo>
                  <a:lnTo>
                    <a:pt x="108237" y="638688"/>
                  </a:lnTo>
                  <a:cubicBezTo>
                    <a:pt x="48459" y="638688"/>
                    <a:pt x="0" y="590229"/>
                    <a:pt x="0" y="530451"/>
                  </a:cubicBezTo>
                  <a:lnTo>
                    <a:pt x="0" y="108237"/>
                  </a:lnTo>
                  <a:cubicBezTo>
                    <a:pt x="0" y="48459"/>
                    <a:pt x="48459" y="0"/>
                    <a:pt x="108237" y="0"/>
                  </a:cubicBezTo>
                  <a:close/>
                </a:path>
              </a:pathLst>
            </a:custGeom>
            <a:solidFill>
              <a:srgbClr val="BCBEFA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29744" cy="705363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8922" y="6263675"/>
            <a:ext cx="2486009" cy="1460040"/>
            <a:chOff x="0" y="0"/>
            <a:chExt cx="967293" cy="56809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967293" cy="568094"/>
            </a:xfrm>
            <a:custGeom>
              <a:avLst/>
              <a:gdLst/>
              <a:ahLst/>
              <a:cxnLst/>
              <a:rect l="l" t="t" r="r" b="b"/>
              <a:pathLst>
                <a:path w="967293" h="568094">
                  <a:moveTo>
                    <a:pt x="93426" y="0"/>
                  </a:moveTo>
                  <a:lnTo>
                    <a:pt x="873867" y="0"/>
                  </a:lnTo>
                  <a:cubicBezTo>
                    <a:pt x="898645" y="0"/>
                    <a:pt x="922409" y="9843"/>
                    <a:pt x="939929" y="27364"/>
                  </a:cubicBezTo>
                  <a:cubicBezTo>
                    <a:pt x="957450" y="44885"/>
                    <a:pt x="967293" y="68648"/>
                    <a:pt x="967293" y="93426"/>
                  </a:cubicBezTo>
                  <a:lnTo>
                    <a:pt x="967293" y="474668"/>
                  </a:lnTo>
                  <a:cubicBezTo>
                    <a:pt x="967293" y="499446"/>
                    <a:pt x="957450" y="523209"/>
                    <a:pt x="939929" y="540730"/>
                  </a:cubicBezTo>
                  <a:cubicBezTo>
                    <a:pt x="922409" y="558251"/>
                    <a:pt x="898645" y="568094"/>
                    <a:pt x="873867" y="568094"/>
                  </a:cubicBezTo>
                  <a:lnTo>
                    <a:pt x="93426" y="568094"/>
                  </a:lnTo>
                  <a:cubicBezTo>
                    <a:pt x="68648" y="568094"/>
                    <a:pt x="44885" y="558251"/>
                    <a:pt x="27364" y="540730"/>
                  </a:cubicBezTo>
                  <a:cubicBezTo>
                    <a:pt x="9843" y="523209"/>
                    <a:pt x="0" y="499446"/>
                    <a:pt x="0" y="474668"/>
                  </a:cubicBezTo>
                  <a:lnTo>
                    <a:pt x="0" y="93426"/>
                  </a:lnTo>
                  <a:cubicBezTo>
                    <a:pt x="0" y="68648"/>
                    <a:pt x="9843" y="44885"/>
                    <a:pt x="27364" y="27364"/>
                  </a:cubicBezTo>
                  <a:cubicBezTo>
                    <a:pt x="44885" y="9843"/>
                    <a:pt x="68648" y="0"/>
                    <a:pt x="93426" y="0"/>
                  </a:cubicBezTo>
                  <a:close/>
                </a:path>
              </a:pathLst>
            </a:custGeom>
            <a:solidFill>
              <a:srgbClr val="BCBEFA"/>
            </a:solidFill>
            <a:ln w="38100" cap="rnd">
              <a:solidFill>
                <a:srgbClr val="FFFFFF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967293" cy="634769"/>
            </a:xfrm>
            <a:prstGeom prst="rect">
              <a:avLst/>
            </a:prstGeom>
          </p:spPr>
          <p:txBody>
            <a:bodyPr lIns="46656" tIns="46656" rIns="46656" bIns="46656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 rot="-1173271">
            <a:off x="1362100" y="6394391"/>
            <a:ext cx="1038535" cy="1329324"/>
          </a:xfrm>
          <a:custGeom>
            <a:avLst/>
            <a:gdLst/>
            <a:ahLst/>
            <a:cxnLst/>
            <a:rect l="l" t="t" r="r" b="b"/>
            <a:pathLst>
              <a:path w="1038535" h="1329324">
                <a:moveTo>
                  <a:pt x="0" y="0"/>
                </a:moveTo>
                <a:lnTo>
                  <a:pt x="1038534" y="0"/>
                </a:lnTo>
                <a:lnTo>
                  <a:pt x="1038534" y="1329324"/>
                </a:lnTo>
                <a:lnTo>
                  <a:pt x="0" y="13293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30"/>
          <p:cNvGrpSpPr/>
          <p:nvPr/>
        </p:nvGrpSpPr>
        <p:grpSpPr>
          <a:xfrm>
            <a:off x="568670" y="622330"/>
            <a:ext cx="17150661" cy="9042341"/>
            <a:chOff x="0" y="0"/>
            <a:chExt cx="22867548" cy="12056454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9867824"/>
              <a:ext cx="5235147" cy="2188630"/>
              <a:chOff x="0" y="0"/>
              <a:chExt cx="1527726" cy="6386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527726" cy="638688"/>
              </a:xfrm>
              <a:custGeom>
                <a:avLst/>
                <a:gdLst/>
                <a:ahLst/>
                <a:cxnLst/>
                <a:rect l="l" t="t" r="r" b="b"/>
                <a:pathLst>
                  <a:path w="1527726" h="638688">
                    <a:moveTo>
                      <a:pt x="72956" y="0"/>
                    </a:moveTo>
                    <a:lnTo>
                      <a:pt x="1454770" y="0"/>
                    </a:lnTo>
                    <a:cubicBezTo>
                      <a:pt x="1474119" y="0"/>
                      <a:pt x="1492676" y="7686"/>
                      <a:pt x="1506358" y="21368"/>
                    </a:cubicBezTo>
                    <a:cubicBezTo>
                      <a:pt x="1520040" y="35050"/>
                      <a:pt x="1527726" y="53607"/>
                      <a:pt x="1527726" y="72956"/>
                    </a:cubicBezTo>
                    <a:lnTo>
                      <a:pt x="1527726" y="565732"/>
                    </a:lnTo>
                    <a:cubicBezTo>
                      <a:pt x="1527726" y="606025"/>
                      <a:pt x="1495063" y="638688"/>
                      <a:pt x="1454770" y="638688"/>
                    </a:cubicBezTo>
                    <a:lnTo>
                      <a:pt x="72956" y="638688"/>
                    </a:lnTo>
                    <a:cubicBezTo>
                      <a:pt x="53607" y="638688"/>
                      <a:pt x="35050" y="631002"/>
                      <a:pt x="21368" y="617320"/>
                    </a:cubicBezTo>
                    <a:cubicBezTo>
                      <a:pt x="7686" y="603638"/>
                      <a:pt x="0" y="585082"/>
                      <a:pt x="0" y="565732"/>
                    </a:cubicBezTo>
                    <a:lnTo>
                      <a:pt x="0" y="72956"/>
                    </a:lnTo>
                    <a:cubicBezTo>
                      <a:pt x="0" y="32663"/>
                      <a:pt x="32663" y="0"/>
                      <a:pt x="72956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66675"/>
                <a:ext cx="1527726" cy="70536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4337282" y="0"/>
              <a:ext cx="18530265" cy="12056454"/>
              <a:chOff x="0" y="0"/>
              <a:chExt cx="5407522" cy="351832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5407521" cy="3518327"/>
              </a:xfrm>
              <a:custGeom>
                <a:avLst/>
                <a:gdLst/>
                <a:ahLst/>
                <a:cxnLst/>
                <a:rect l="l" t="t" r="r" b="b"/>
                <a:pathLst>
                  <a:path w="5407521" h="3518327">
                    <a:moveTo>
                      <a:pt x="20611" y="0"/>
                    </a:moveTo>
                    <a:lnTo>
                      <a:pt x="5386910" y="0"/>
                    </a:lnTo>
                    <a:cubicBezTo>
                      <a:pt x="5392377" y="0"/>
                      <a:pt x="5397619" y="2172"/>
                      <a:pt x="5401485" y="6037"/>
                    </a:cubicBezTo>
                    <a:cubicBezTo>
                      <a:pt x="5405350" y="9902"/>
                      <a:pt x="5407521" y="15145"/>
                      <a:pt x="5407521" y="20611"/>
                    </a:cubicBezTo>
                    <a:lnTo>
                      <a:pt x="5407521" y="3497716"/>
                    </a:lnTo>
                    <a:cubicBezTo>
                      <a:pt x="5407521" y="3509099"/>
                      <a:pt x="5398293" y="3518327"/>
                      <a:pt x="5386910" y="3518327"/>
                    </a:cubicBezTo>
                    <a:lnTo>
                      <a:pt x="20611" y="3518327"/>
                    </a:lnTo>
                    <a:cubicBezTo>
                      <a:pt x="15145" y="3518327"/>
                      <a:pt x="9902" y="3516156"/>
                      <a:pt x="6037" y="3512290"/>
                    </a:cubicBezTo>
                    <a:cubicBezTo>
                      <a:pt x="2172" y="3508425"/>
                      <a:pt x="0" y="3503182"/>
                      <a:pt x="0" y="3497716"/>
                    </a:cubicBezTo>
                    <a:lnTo>
                      <a:pt x="0" y="20611"/>
                    </a:lnTo>
                    <a:cubicBezTo>
                      <a:pt x="0" y="15145"/>
                      <a:pt x="2172" y="9902"/>
                      <a:pt x="6037" y="6037"/>
                    </a:cubicBezTo>
                    <a:cubicBezTo>
                      <a:pt x="9902" y="2172"/>
                      <a:pt x="15145" y="0"/>
                      <a:pt x="2061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5407522" cy="3585002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4666487" y="2587823"/>
              <a:ext cx="17871855" cy="9184457"/>
              <a:chOff x="0" y="0"/>
              <a:chExt cx="5215384" cy="268021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5215384" cy="2680218"/>
              </a:xfrm>
              <a:custGeom>
                <a:avLst/>
                <a:gdLst/>
                <a:ahLst/>
                <a:cxnLst/>
                <a:rect l="l" t="t" r="r" b="b"/>
                <a:pathLst>
                  <a:path w="5215384" h="2680218">
                    <a:moveTo>
                      <a:pt x="17328" y="0"/>
                    </a:moveTo>
                    <a:lnTo>
                      <a:pt x="5198056" y="0"/>
                    </a:lnTo>
                    <a:cubicBezTo>
                      <a:pt x="5207626" y="0"/>
                      <a:pt x="5215384" y="7758"/>
                      <a:pt x="5215384" y="17328"/>
                    </a:cubicBezTo>
                    <a:lnTo>
                      <a:pt x="5215384" y="2662890"/>
                    </a:lnTo>
                    <a:cubicBezTo>
                      <a:pt x="5215384" y="2672460"/>
                      <a:pt x="5207626" y="2680218"/>
                      <a:pt x="5198056" y="2680218"/>
                    </a:cubicBezTo>
                    <a:lnTo>
                      <a:pt x="17328" y="2680218"/>
                    </a:lnTo>
                    <a:cubicBezTo>
                      <a:pt x="12732" y="2680218"/>
                      <a:pt x="8325" y="2678392"/>
                      <a:pt x="5075" y="2675143"/>
                    </a:cubicBezTo>
                    <a:cubicBezTo>
                      <a:pt x="1826" y="2671893"/>
                      <a:pt x="0" y="2667486"/>
                      <a:pt x="0" y="2662890"/>
                    </a:cubicBezTo>
                    <a:lnTo>
                      <a:pt x="0" y="17328"/>
                    </a:lnTo>
                    <a:cubicBezTo>
                      <a:pt x="0" y="7758"/>
                      <a:pt x="7758" y="0"/>
                      <a:pt x="1732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9274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TextBox 39"/>
              <p:cNvSpPr txBox="1"/>
              <p:nvPr/>
            </p:nvSpPr>
            <p:spPr>
              <a:xfrm>
                <a:off x="0" y="-66675"/>
                <a:ext cx="5215384" cy="2746893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>
              <a:off x="107003" y="9988779"/>
              <a:ext cx="3314679" cy="1946720"/>
              <a:chOff x="0" y="0"/>
              <a:chExt cx="967293" cy="568094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967293" cy="568094"/>
              </a:xfrm>
              <a:custGeom>
                <a:avLst/>
                <a:gdLst/>
                <a:ahLst/>
                <a:cxnLst/>
                <a:rect l="l" t="t" r="r" b="b"/>
                <a:pathLst>
                  <a:path w="967293" h="568094">
                    <a:moveTo>
                      <a:pt x="93426" y="0"/>
                    </a:moveTo>
                    <a:lnTo>
                      <a:pt x="873867" y="0"/>
                    </a:lnTo>
                    <a:cubicBezTo>
                      <a:pt x="898645" y="0"/>
                      <a:pt x="922409" y="9843"/>
                      <a:pt x="939929" y="27364"/>
                    </a:cubicBezTo>
                    <a:cubicBezTo>
                      <a:pt x="957450" y="44885"/>
                      <a:pt x="967293" y="68648"/>
                      <a:pt x="967293" y="93426"/>
                    </a:cubicBezTo>
                    <a:lnTo>
                      <a:pt x="967293" y="474668"/>
                    </a:lnTo>
                    <a:cubicBezTo>
                      <a:pt x="967293" y="499446"/>
                      <a:pt x="957450" y="523209"/>
                      <a:pt x="939929" y="540730"/>
                    </a:cubicBezTo>
                    <a:cubicBezTo>
                      <a:pt x="922409" y="558251"/>
                      <a:pt x="898645" y="568094"/>
                      <a:pt x="873867" y="568094"/>
                    </a:cubicBezTo>
                    <a:lnTo>
                      <a:pt x="93426" y="568094"/>
                    </a:lnTo>
                    <a:cubicBezTo>
                      <a:pt x="68648" y="568094"/>
                      <a:pt x="44885" y="558251"/>
                      <a:pt x="27364" y="540730"/>
                    </a:cubicBezTo>
                    <a:cubicBezTo>
                      <a:pt x="9843" y="523209"/>
                      <a:pt x="0" y="499446"/>
                      <a:pt x="0" y="474668"/>
                    </a:cubicBezTo>
                    <a:lnTo>
                      <a:pt x="0" y="93426"/>
                    </a:lnTo>
                    <a:cubicBezTo>
                      <a:pt x="0" y="68648"/>
                      <a:pt x="9843" y="44885"/>
                      <a:pt x="27364" y="27364"/>
                    </a:cubicBezTo>
                    <a:cubicBezTo>
                      <a:pt x="44885" y="9843"/>
                      <a:pt x="68648" y="0"/>
                      <a:pt x="934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19274F"/>
                </a:solidFill>
                <a:prstDash val="lgDash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66675"/>
                <a:ext cx="967293" cy="634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20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655730" y="10251688"/>
              <a:ext cx="2189065" cy="1420902"/>
            </a:xfrm>
            <a:custGeom>
              <a:avLst/>
              <a:gdLst/>
              <a:ahLst/>
              <a:cxnLst/>
              <a:rect l="l" t="t" r="r" b="b"/>
              <a:pathLst>
                <a:path w="2189065" h="1420902">
                  <a:moveTo>
                    <a:pt x="0" y="0"/>
                  </a:moveTo>
                  <a:lnTo>
                    <a:pt x="2189066" y="0"/>
                  </a:lnTo>
                  <a:lnTo>
                    <a:pt x="2189066" y="1420902"/>
                  </a:lnTo>
                  <a:lnTo>
                    <a:pt x="0" y="14209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13602415" y="2626795"/>
              <a:ext cx="0" cy="9145485"/>
            </a:xfrm>
            <a:prstGeom prst="line">
              <a:avLst/>
            </a:prstGeom>
            <a:ln w="63500" cap="flat">
              <a:solidFill>
                <a:srgbClr val="19274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5482948" y="684251"/>
            <a:ext cx="1055943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Now it’s your turn!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998778" y="4227470"/>
            <a:ext cx="5287398" cy="2234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some objectives for your assessment scenario question. </a:t>
            </a:r>
          </a:p>
          <a:p>
            <a:pPr algn="ctr">
              <a:lnSpc>
                <a:spcPts val="2520"/>
              </a:lnSpc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2520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157271" y="4227470"/>
            <a:ext cx="5287398" cy="15906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Create a few questions in relation to your assessment scenario question.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90600" y="1124345"/>
            <a:ext cx="15853332" cy="8038309"/>
            <a:chOff x="0" y="0"/>
            <a:chExt cx="21137777" cy="1071774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21137777" cy="10717746"/>
              <a:chOff x="0" y="0"/>
              <a:chExt cx="6315241" cy="3202094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6315241" cy="3202094"/>
              </a:xfrm>
              <a:custGeom>
                <a:avLst/>
                <a:gdLst/>
                <a:ahLst/>
                <a:cxnLst/>
                <a:rect l="l" t="t" r="r" b="b"/>
                <a:pathLst>
                  <a:path w="6315241" h="3202094">
                    <a:moveTo>
                      <a:pt x="17649" y="0"/>
                    </a:moveTo>
                    <a:lnTo>
                      <a:pt x="6297592" y="0"/>
                    </a:lnTo>
                    <a:cubicBezTo>
                      <a:pt x="6302273" y="0"/>
                      <a:pt x="6306762" y="1859"/>
                      <a:pt x="6310072" y="5169"/>
                    </a:cubicBezTo>
                    <a:cubicBezTo>
                      <a:pt x="6313382" y="8479"/>
                      <a:pt x="6315241" y="12968"/>
                      <a:pt x="6315241" y="17649"/>
                    </a:cubicBezTo>
                    <a:lnTo>
                      <a:pt x="6315241" y="3184445"/>
                    </a:lnTo>
                    <a:cubicBezTo>
                      <a:pt x="6315241" y="3194192"/>
                      <a:pt x="6307340" y="3202094"/>
                      <a:pt x="6297592" y="3202094"/>
                    </a:cubicBezTo>
                    <a:lnTo>
                      <a:pt x="17649" y="3202094"/>
                    </a:lnTo>
                    <a:cubicBezTo>
                      <a:pt x="12968" y="3202094"/>
                      <a:pt x="8479" y="3200235"/>
                      <a:pt x="5169" y="3196925"/>
                    </a:cubicBezTo>
                    <a:cubicBezTo>
                      <a:pt x="1859" y="3193615"/>
                      <a:pt x="0" y="3189126"/>
                      <a:pt x="0" y="3184445"/>
                    </a:cubicBezTo>
                    <a:lnTo>
                      <a:pt x="0" y="17649"/>
                    </a:lnTo>
                    <a:cubicBezTo>
                      <a:pt x="0" y="12968"/>
                      <a:pt x="1859" y="8479"/>
                      <a:pt x="5169" y="5169"/>
                    </a:cubicBezTo>
                    <a:cubicBezTo>
                      <a:pt x="8479" y="1859"/>
                      <a:pt x="12968" y="0"/>
                      <a:pt x="17649" y="0"/>
                    </a:cubicBezTo>
                    <a:close/>
                  </a:path>
                </a:pathLst>
              </a:custGeom>
              <a:solidFill>
                <a:srgbClr val="BCBEFA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66675"/>
                <a:ext cx="6315241" cy="3268769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419248" y="433924"/>
              <a:ext cx="20299281" cy="1795844"/>
              <a:chOff x="0" y="0"/>
              <a:chExt cx="6064727" cy="53653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6064727" cy="536536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536536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521636"/>
                    </a:lnTo>
                    <a:cubicBezTo>
                      <a:pt x="6064727" y="529865"/>
                      <a:pt x="6058056" y="536536"/>
                      <a:pt x="6049826" y="536536"/>
                    </a:cubicBezTo>
                    <a:lnTo>
                      <a:pt x="14901" y="536536"/>
                    </a:lnTo>
                    <a:cubicBezTo>
                      <a:pt x="6671" y="536536"/>
                      <a:pt x="0" y="529865"/>
                      <a:pt x="0" y="521636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BD86A"/>
              </a:solidFill>
              <a:ln w="47625" cap="rnd">
                <a:solidFill>
                  <a:srgbClr val="FFFFFF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66675"/>
                <a:ext cx="6064727" cy="603211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419248" y="2504103"/>
              <a:ext cx="20299281" cy="7779720"/>
              <a:chOff x="0" y="0"/>
              <a:chExt cx="6064727" cy="232431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064727" cy="2324313"/>
              </a:xfrm>
              <a:custGeom>
                <a:avLst/>
                <a:gdLst/>
                <a:ahLst/>
                <a:cxnLst/>
                <a:rect l="l" t="t" r="r" b="b"/>
                <a:pathLst>
                  <a:path w="6064727" h="2324313">
                    <a:moveTo>
                      <a:pt x="14901" y="0"/>
                    </a:moveTo>
                    <a:lnTo>
                      <a:pt x="6049826" y="0"/>
                    </a:lnTo>
                    <a:cubicBezTo>
                      <a:pt x="6058056" y="0"/>
                      <a:pt x="6064727" y="6671"/>
                      <a:pt x="6064727" y="14901"/>
                    </a:cubicBezTo>
                    <a:lnTo>
                      <a:pt x="6064727" y="2309412"/>
                    </a:lnTo>
                    <a:cubicBezTo>
                      <a:pt x="6064727" y="2317641"/>
                      <a:pt x="6058056" y="2324313"/>
                      <a:pt x="6049826" y="2324313"/>
                    </a:cubicBezTo>
                    <a:lnTo>
                      <a:pt x="14901" y="2324313"/>
                    </a:lnTo>
                    <a:cubicBezTo>
                      <a:pt x="6671" y="2324313"/>
                      <a:pt x="0" y="2317641"/>
                      <a:pt x="0" y="2309412"/>
                    </a:cubicBezTo>
                    <a:lnTo>
                      <a:pt x="0" y="14901"/>
                    </a:lnTo>
                    <a:cubicBezTo>
                      <a:pt x="0" y="6671"/>
                      <a:pt x="6671" y="0"/>
                      <a:pt x="14901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47625" cap="rnd">
                <a:solidFill>
                  <a:srgbClr val="1A1E2D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66675"/>
                <a:ext cx="6064727" cy="2390988"/>
              </a:xfrm>
              <a:prstGeom prst="rect">
                <a:avLst/>
              </a:prstGeom>
            </p:spPr>
            <p:txBody>
              <a:bodyPr lIns="46656" tIns="46656" rIns="46656" bIns="46656" rtlCol="0" anchor="ctr"/>
              <a:lstStyle/>
              <a:p>
                <a:pPr marL="0" lvl="0" indent="0" algn="ctr">
                  <a:lnSpc>
                    <a:spcPts val="2519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0" y="5946710"/>
            <a:ext cx="3889985" cy="4340290"/>
          </a:xfrm>
          <a:custGeom>
            <a:avLst/>
            <a:gdLst/>
            <a:ahLst/>
            <a:cxnLst/>
            <a:rect l="l" t="t" r="r" b="b"/>
            <a:pathLst>
              <a:path w="3889985" h="4340290">
                <a:moveTo>
                  <a:pt x="0" y="0"/>
                </a:moveTo>
                <a:lnTo>
                  <a:pt x="3889985" y="0"/>
                </a:lnTo>
                <a:lnTo>
                  <a:pt x="3889985" y="4340290"/>
                </a:lnTo>
                <a:lnTo>
                  <a:pt x="0" y="4340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5037842" y="1665701"/>
            <a:ext cx="8212317" cy="757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9"/>
              </a:lnSpc>
            </a:pPr>
            <a:r>
              <a:rPr lang="en-US" sz="6600" b="1" u="sng" dirty="0">
                <a:solidFill>
                  <a:srgbClr val="19274F"/>
                </a:solidFill>
                <a:latin typeface="Montaser Arabic"/>
                <a:ea typeface="Montaser Arabic"/>
                <a:cs typeface="Montaser Arabic"/>
                <a:sym typeface="Montaser Arabic"/>
              </a:rPr>
              <a:t>Sources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08483" y="2913738"/>
            <a:ext cx="14919972" cy="2732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0"/>
              </a:lnSpc>
            </a:pPr>
            <a:r>
              <a:rPr lang="en-US" sz="2988" dirty="0">
                <a:solidFill>
                  <a:srgbClr val="19274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Where do you start looking for sources? </a:t>
            </a:r>
          </a:p>
          <a:p>
            <a:pPr algn="ctr">
              <a:lnSpc>
                <a:spcPts val="7470"/>
              </a:lnSpc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ctr">
              <a:lnSpc>
                <a:spcPts val="7470"/>
              </a:lnSpc>
            </a:pPr>
            <a:endParaRPr lang="en-US" sz="2988" dirty="0">
              <a:solidFill>
                <a:srgbClr val="19274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055303" y="1300225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49994" y="6476011"/>
            <a:ext cx="4319496" cy="4986431"/>
          </a:xfrm>
          <a:custGeom>
            <a:avLst/>
            <a:gdLst/>
            <a:ahLst/>
            <a:cxnLst/>
            <a:rect l="l" t="t" r="r" b="b"/>
            <a:pathLst>
              <a:path w="4319496" h="4986431">
                <a:moveTo>
                  <a:pt x="0" y="0"/>
                </a:moveTo>
                <a:lnTo>
                  <a:pt x="4319496" y="0"/>
                </a:lnTo>
                <a:lnTo>
                  <a:pt x="4319496" y="4986431"/>
                </a:lnTo>
                <a:lnTo>
                  <a:pt x="0" y="498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75177" y="1143918"/>
            <a:ext cx="10537646" cy="3338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 u="sng" dirty="0">
                <a:solidFill>
                  <a:srgbClr val="000000"/>
                </a:solidFill>
                <a:latin typeface="Mommi Medium"/>
                <a:ea typeface="Mommi Medium"/>
                <a:cs typeface="Mommi Medium"/>
                <a:sym typeface="Mommi Medium"/>
              </a:rPr>
              <a:t>Primary Sources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73218" y="4247099"/>
            <a:ext cx="11576776" cy="1145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Many of which will come from your secondary sources.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73218" y="6160635"/>
            <a:ext cx="11576776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Make a list of them as you go along.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055303" y="1300225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49994" y="6476011"/>
            <a:ext cx="4319496" cy="4986431"/>
          </a:xfrm>
          <a:custGeom>
            <a:avLst/>
            <a:gdLst/>
            <a:ahLst/>
            <a:cxnLst/>
            <a:rect l="l" t="t" r="r" b="b"/>
            <a:pathLst>
              <a:path w="4319496" h="4986431">
                <a:moveTo>
                  <a:pt x="0" y="0"/>
                </a:moveTo>
                <a:lnTo>
                  <a:pt x="4319496" y="0"/>
                </a:lnTo>
                <a:lnTo>
                  <a:pt x="4319496" y="4986431"/>
                </a:lnTo>
                <a:lnTo>
                  <a:pt x="0" y="498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75177" y="1143918"/>
            <a:ext cx="10537646" cy="1633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 u="sng" dirty="0">
                <a:solidFill>
                  <a:srgbClr val="000000"/>
                </a:solidFill>
                <a:latin typeface="Mommi Medium"/>
                <a:ea typeface="Mommi Medium"/>
                <a:cs typeface="Mommi Medium"/>
                <a:sym typeface="Mommi Medium"/>
              </a:rPr>
              <a:t>Sources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73218" y="4247099"/>
            <a:ext cx="11576776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Laws - Primary Law / Secondary Law.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55612" y="6198834"/>
            <a:ext cx="11576776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Case law and practice directions.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055303" y="1300225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49994" y="6476011"/>
            <a:ext cx="4319496" cy="4986431"/>
          </a:xfrm>
          <a:custGeom>
            <a:avLst/>
            <a:gdLst/>
            <a:ahLst/>
            <a:cxnLst/>
            <a:rect l="l" t="t" r="r" b="b"/>
            <a:pathLst>
              <a:path w="4319496" h="4986431">
                <a:moveTo>
                  <a:pt x="0" y="0"/>
                </a:moveTo>
                <a:lnTo>
                  <a:pt x="4319496" y="0"/>
                </a:lnTo>
                <a:lnTo>
                  <a:pt x="4319496" y="4986431"/>
                </a:lnTo>
                <a:lnTo>
                  <a:pt x="0" y="498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49928" y="1652914"/>
            <a:ext cx="10537646" cy="1633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 u="sng" dirty="0">
                <a:solidFill>
                  <a:srgbClr val="000000"/>
                </a:solidFill>
                <a:latin typeface="Mommi Medium"/>
                <a:ea typeface="Mommi Medium"/>
                <a:cs typeface="Mommi Medium"/>
                <a:sym typeface="Mommi Medium"/>
              </a:rPr>
              <a:t>Sources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73218" y="4247099"/>
            <a:ext cx="11576776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9"/>
              </a:lnSpc>
            </a:pP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- One of the sources you should </a:t>
            </a:r>
            <a:r>
              <a:rPr lang="en-US" sz="3292" dirty="0" err="1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utilise</a:t>
            </a: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 is Lexis Uk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073218" y="6310987"/>
            <a:ext cx="11576776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9"/>
              </a:lnSpc>
            </a:pP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- Why? - let’s take a look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055303" y="1300225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163509" y="7095235"/>
            <a:ext cx="3124491" cy="3606916"/>
          </a:xfrm>
          <a:custGeom>
            <a:avLst/>
            <a:gdLst/>
            <a:ahLst/>
            <a:cxnLst/>
            <a:rect l="l" t="t" r="r" b="b"/>
            <a:pathLst>
              <a:path w="3124491" h="3606916">
                <a:moveTo>
                  <a:pt x="0" y="0"/>
                </a:moveTo>
                <a:lnTo>
                  <a:pt x="3124491" y="0"/>
                </a:lnTo>
                <a:lnTo>
                  <a:pt x="3124491" y="3606916"/>
                </a:lnTo>
                <a:lnTo>
                  <a:pt x="0" y="36069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44285" y="1609873"/>
            <a:ext cx="10537646" cy="1556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u="sng" dirty="0">
                <a:solidFill>
                  <a:srgbClr val="000000"/>
                </a:solidFill>
                <a:latin typeface="Mommi"/>
                <a:ea typeface="Mommi"/>
                <a:cs typeface="Mommi"/>
                <a:sym typeface="Mommi"/>
              </a:rPr>
              <a:t>Sources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344697" y="4247099"/>
            <a:ext cx="11305296" cy="3469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Case reports - All England Law Reports for example. </a:t>
            </a: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 dirty="0" err="1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Encyclopaedia's</a:t>
            </a: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 - Halsbury's Laws of England </a:t>
            </a: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Practitioner’s text - Specialist coverage on an area - key example ; Palmer’s Company Law. </a:t>
            </a: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 dirty="0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Journals and articles - Law Society Gazette.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094374" y="952500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49994" y="6476011"/>
            <a:ext cx="4319496" cy="4986431"/>
          </a:xfrm>
          <a:custGeom>
            <a:avLst/>
            <a:gdLst/>
            <a:ahLst/>
            <a:cxnLst/>
            <a:rect l="l" t="t" r="r" b="b"/>
            <a:pathLst>
              <a:path w="4319496" h="4986431">
                <a:moveTo>
                  <a:pt x="0" y="0"/>
                </a:moveTo>
                <a:lnTo>
                  <a:pt x="4319496" y="0"/>
                </a:lnTo>
                <a:lnTo>
                  <a:pt x="4319496" y="4986431"/>
                </a:lnTo>
                <a:lnTo>
                  <a:pt x="0" y="498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49928" y="1546457"/>
            <a:ext cx="10537646" cy="1556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u="sng" dirty="0">
                <a:solidFill>
                  <a:srgbClr val="000000"/>
                </a:solidFill>
                <a:latin typeface="Mommi"/>
                <a:ea typeface="Mommi"/>
                <a:cs typeface="Mommi"/>
                <a:sym typeface="Mommi"/>
              </a:rPr>
              <a:t>Sources</a:t>
            </a:r>
            <a:endParaRPr lang="en-US" sz="9494" dirty="0">
              <a:solidFill>
                <a:srgbClr val="000000"/>
              </a:solidFill>
              <a:latin typeface="Mommi"/>
              <a:ea typeface="Mommi"/>
              <a:cs typeface="Mommi"/>
              <a:sym typeface="Momm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073218" y="4247099"/>
            <a:ext cx="11576776" cy="4050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Legal Dictionaries </a:t>
            </a:r>
          </a:p>
          <a:p>
            <a:pPr algn="l">
              <a:lnSpc>
                <a:spcPts val="4609"/>
              </a:lnSpc>
            </a:pPr>
            <a:endParaRPr lang="en-US" sz="3292">
              <a:solidFill>
                <a:srgbClr val="000000"/>
              </a:solidFill>
              <a:latin typeface="Shantell Sans"/>
              <a:ea typeface="Shantell Sans"/>
              <a:cs typeface="Shantell Sans"/>
              <a:sym typeface="Shantell Sans"/>
            </a:endParaRP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Government Websites </a:t>
            </a:r>
          </a:p>
          <a:p>
            <a:pPr algn="l">
              <a:lnSpc>
                <a:spcPts val="4609"/>
              </a:lnSpc>
            </a:pPr>
            <a:endParaRPr lang="en-US" sz="3292">
              <a:solidFill>
                <a:srgbClr val="000000"/>
              </a:solidFill>
              <a:latin typeface="Shantell Sans"/>
              <a:ea typeface="Shantell Sans"/>
              <a:cs typeface="Shantell Sans"/>
              <a:sym typeface="Shantell Sans"/>
            </a:endParaRP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Bailli </a:t>
            </a:r>
          </a:p>
          <a:p>
            <a:pPr algn="l">
              <a:lnSpc>
                <a:spcPts val="4609"/>
              </a:lnSpc>
            </a:pPr>
            <a:endParaRPr lang="en-US" sz="3292">
              <a:solidFill>
                <a:srgbClr val="000000"/>
              </a:solidFill>
              <a:latin typeface="Shantell Sans"/>
              <a:ea typeface="Shantell Sans"/>
              <a:cs typeface="Shantell Sans"/>
              <a:sym typeface="Shantell Sans"/>
            </a:endParaRPr>
          </a:p>
          <a:p>
            <a:pPr marL="710799" lvl="1" indent="-355399" algn="l">
              <a:lnSpc>
                <a:spcPts val="4609"/>
              </a:lnSpc>
              <a:buFont typeface="Arial"/>
              <a:buChar char="•"/>
            </a:pPr>
            <a:r>
              <a:rPr lang="en-US" sz="3292">
                <a:solidFill>
                  <a:srgbClr val="000000"/>
                </a:solidFill>
                <a:latin typeface="Shantell Sans"/>
                <a:ea typeface="Shantell Sans"/>
                <a:cs typeface="Shantell Sans"/>
                <a:sym typeface="Shantell Sans"/>
              </a:rPr>
              <a:t>Do not use WIKIPEDIA.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438400" y="1104900"/>
            <a:ext cx="14177394" cy="11590020"/>
          </a:xfrm>
          <a:custGeom>
            <a:avLst/>
            <a:gdLst/>
            <a:ahLst/>
            <a:cxnLst/>
            <a:rect l="l" t="t" r="r" b="b"/>
            <a:pathLst>
              <a:path w="14177394" h="11590020">
                <a:moveTo>
                  <a:pt x="0" y="0"/>
                </a:moveTo>
                <a:lnTo>
                  <a:pt x="14177394" y="0"/>
                </a:lnTo>
                <a:lnTo>
                  <a:pt x="14177394" y="11590020"/>
                </a:lnTo>
                <a:lnTo>
                  <a:pt x="0" y="115900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49994" y="6476011"/>
            <a:ext cx="4319496" cy="4986431"/>
          </a:xfrm>
          <a:custGeom>
            <a:avLst/>
            <a:gdLst/>
            <a:ahLst/>
            <a:cxnLst/>
            <a:rect l="l" t="t" r="r" b="b"/>
            <a:pathLst>
              <a:path w="4319496" h="4986431">
                <a:moveTo>
                  <a:pt x="0" y="0"/>
                </a:moveTo>
                <a:lnTo>
                  <a:pt x="4319496" y="0"/>
                </a:lnTo>
                <a:lnTo>
                  <a:pt x="4319496" y="4986431"/>
                </a:lnTo>
                <a:lnTo>
                  <a:pt x="0" y="498643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899891" y="1436399"/>
            <a:ext cx="10537646" cy="1633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 u="sng" dirty="0">
                <a:solidFill>
                  <a:srgbClr val="000000"/>
                </a:solidFill>
                <a:latin typeface="Mommi Medium"/>
                <a:ea typeface="Mommi Medium"/>
                <a:cs typeface="Mommi Medium"/>
                <a:sym typeface="Mommi Medium"/>
              </a:rPr>
              <a:t>Lexis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39238" y="4828124"/>
            <a:ext cx="9525" cy="564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9"/>
              </a:lnSpc>
              <a:spcBef>
                <a:spcPct val="0"/>
              </a:spcBef>
            </a:pPr>
            <a:endParaRPr/>
          </a:p>
        </p:txBody>
      </p:sp>
      <p:pic>
        <p:nvPicPr>
          <p:cNvPr id="8" name="Online Media 7" title="Searching for practical guidance content in Lexis+UK">
            <a:hlinkClick r:id="" action="ppaction://media"/>
            <a:extLst>
              <a:ext uri="{FF2B5EF4-FFF2-40B4-BE49-F238E27FC236}">
                <a16:creationId xmlns:a16="http://schemas.microsoft.com/office/drawing/2014/main" id="{D8151328-DF2E-4FF7-B7AA-0B691166C45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4550909" y="3194900"/>
            <a:ext cx="9061736" cy="51198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03086" y="1257300"/>
            <a:ext cx="9385660" cy="7672777"/>
          </a:xfrm>
          <a:custGeom>
            <a:avLst/>
            <a:gdLst/>
            <a:ahLst/>
            <a:cxnLst/>
            <a:rect l="l" t="t" r="r" b="b"/>
            <a:pathLst>
              <a:path w="9385660" h="7672777">
                <a:moveTo>
                  <a:pt x="0" y="0"/>
                </a:moveTo>
                <a:lnTo>
                  <a:pt x="9385660" y="0"/>
                </a:lnTo>
                <a:lnTo>
                  <a:pt x="9385660" y="7672778"/>
                </a:lnTo>
                <a:lnTo>
                  <a:pt x="0" y="767277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097256" y="7207388"/>
            <a:ext cx="9907316" cy="2526366"/>
          </a:xfrm>
          <a:custGeom>
            <a:avLst/>
            <a:gdLst/>
            <a:ahLst/>
            <a:cxnLst/>
            <a:rect l="l" t="t" r="r" b="b"/>
            <a:pathLst>
              <a:path w="9907316" h="2526366">
                <a:moveTo>
                  <a:pt x="0" y="0"/>
                </a:moveTo>
                <a:lnTo>
                  <a:pt x="9907316" y="0"/>
                </a:lnTo>
                <a:lnTo>
                  <a:pt x="9907316" y="2526365"/>
                </a:lnTo>
                <a:lnTo>
                  <a:pt x="0" y="25263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462641" y="5696467"/>
            <a:ext cx="3840445" cy="4321176"/>
          </a:xfrm>
          <a:custGeom>
            <a:avLst/>
            <a:gdLst/>
            <a:ahLst/>
            <a:cxnLst/>
            <a:rect l="l" t="t" r="r" b="b"/>
            <a:pathLst>
              <a:path w="3840445" h="4321176">
                <a:moveTo>
                  <a:pt x="0" y="0"/>
                </a:moveTo>
                <a:lnTo>
                  <a:pt x="3840445" y="0"/>
                </a:lnTo>
                <a:lnTo>
                  <a:pt x="3840445" y="4321176"/>
                </a:lnTo>
                <a:lnTo>
                  <a:pt x="0" y="432117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8150254" y="1893233"/>
            <a:ext cx="8696405" cy="37868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3200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By now you have ; </a:t>
            </a:r>
          </a:p>
          <a:p>
            <a:pPr>
              <a:lnSpc>
                <a:spcPct val="200000"/>
              </a:lnSpc>
            </a:pPr>
            <a:r>
              <a:rPr lang="en-US" sz="3200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1. Summarized your scenario </a:t>
            </a:r>
          </a:p>
          <a:p>
            <a:pPr>
              <a:lnSpc>
                <a:spcPct val="200000"/>
              </a:lnSpc>
            </a:pPr>
            <a:r>
              <a:rPr lang="en-US" sz="3200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2. Created your aims and objectives </a:t>
            </a:r>
          </a:p>
          <a:p>
            <a:pPr>
              <a:lnSpc>
                <a:spcPct val="200000"/>
              </a:lnSpc>
            </a:pPr>
            <a:r>
              <a:rPr lang="en-US" sz="3200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3. Identified some sources.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77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618912" y="1307111"/>
            <a:ext cx="9385660" cy="7672777"/>
          </a:xfrm>
          <a:custGeom>
            <a:avLst/>
            <a:gdLst/>
            <a:ahLst/>
            <a:cxnLst/>
            <a:rect l="l" t="t" r="r" b="b"/>
            <a:pathLst>
              <a:path w="9385660" h="7672777">
                <a:moveTo>
                  <a:pt x="0" y="0"/>
                </a:moveTo>
                <a:lnTo>
                  <a:pt x="9385660" y="0"/>
                </a:lnTo>
                <a:lnTo>
                  <a:pt x="9385660" y="7672778"/>
                </a:lnTo>
                <a:lnTo>
                  <a:pt x="0" y="767277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097256" y="7207388"/>
            <a:ext cx="9907316" cy="2526366"/>
          </a:xfrm>
          <a:custGeom>
            <a:avLst/>
            <a:gdLst/>
            <a:ahLst/>
            <a:cxnLst/>
            <a:rect l="l" t="t" r="r" b="b"/>
            <a:pathLst>
              <a:path w="9907316" h="2526366">
                <a:moveTo>
                  <a:pt x="0" y="0"/>
                </a:moveTo>
                <a:lnTo>
                  <a:pt x="9907316" y="0"/>
                </a:lnTo>
                <a:lnTo>
                  <a:pt x="9907316" y="2526365"/>
                </a:lnTo>
                <a:lnTo>
                  <a:pt x="0" y="25263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276136" y="331507"/>
            <a:ext cx="4151313" cy="6875881"/>
          </a:xfrm>
          <a:custGeom>
            <a:avLst/>
            <a:gdLst/>
            <a:ahLst/>
            <a:cxnLst/>
            <a:rect l="l" t="t" r="r" b="b"/>
            <a:pathLst>
              <a:path w="4151313" h="6875881">
                <a:moveTo>
                  <a:pt x="0" y="0"/>
                </a:moveTo>
                <a:lnTo>
                  <a:pt x="4151313" y="0"/>
                </a:lnTo>
                <a:lnTo>
                  <a:pt x="4151313" y="6875881"/>
                </a:lnTo>
                <a:lnTo>
                  <a:pt x="0" y="68758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462641" y="5696467"/>
            <a:ext cx="3840445" cy="4321176"/>
          </a:xfrm>
          <a:custGeom>
            <a:avLst/>
            <a:gdLst/>
            <a:ahLst/>
            <a:cxnLst/>
            <a:rect l="l" t="t" r="r" b="b"/>
            <a:pathLst>
              <a:path w="3840445" h="4321176">
                <a:moveTo>
                  <a:pt x="0" y="0"/>
                </a:moveTo>
                <a:lnTo>
                  <a:pt x="3840445" y="0"/>
                </a:lnTo>
                <a:lnTo>
                  <a:pt x="3840445" y="4321176"/>
                </a:lnTo>
                <a:lnTo>
                  <a:pt x="0" y="432117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9144000" y="1580483"/>
            <a:ext cx="6335483" cy="2216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Thank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30062" y="2927217"/>
            <a:ext cx="8963360" cy="2136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92"/>
              </a:lnSpc>
            </a:pPr>
            <a:r>
              <a:rPr lang="en-US" sz="9494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You!</a:t>
            </a:r>
          </a:p>
          <a:p>
            <a:pPr algn="ctr"/>
            <a:r>
              <a:rPr lang="en-US" sz="2800" b="1" dirty="0">
                <a:solidFill>
                  <a:srgbClr val="000000"/>
                </a:solidFill>
                <a:latin typeface="Mommi Bold"/>
                <a:ea typeface="Mommi Bold"/>
                <a:cs typeface="Mommi Bold"/>
                <a:sym typeface="Mommi Bold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681</Words>
  <Application>Microsoft Office PowerPoint</Application>
  <PresentationFormat>Custom</PresentationFormat>
  <Paragraphs>121</Paragraphs>
  <Slides>20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Mommi Medium</vt:lpstr>
      <vt:lpstr>Montaser Arabic</vt:lpstr>
      <vt:lpstr>Mommi Bold</vt:lpstr>
      <vt:lpstr>Canva Sans Bold</vt:lpstr>
      <vt:lpstr>Calibri</vt:lpstr>
      <vt:lpstr>Arial</vt:lpstr>
      <vt:lpstr>Shantell Sans</vt:lpstr>
      <vt:lpstr>Stinger Fit Bold</vt:lpstr>
      <vt:lpstr>Mommi</vt:lpstr>
      <vt:lpstr>Telegraf Medium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Research Plan!</dc:title>
  <cp:lastModifiedBy>Zita Draper</cp:lastModifiedBy>
  <cp:revision>5</cp:revision>
  <dcterms:created xsi:type="dcterms:W3CDTF">2006-08-16T00:00:00Z</dcterms:created>
  <dcterms:modified xsi:type="dcterms:W3CDTF">2026-10-07T10:17:31Z</dcterms:modified>
  <dc:identifier>DAG1McF7xAY</dc:identifier>
</cp:coreProperties>
</file>