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84" r:id="rId4"/>
    <p:sldId id="302" r:id="rId5"/>
    <p:sldId id="304" r:id="rId6"/>
    <p:sldId id="301" r:id="rId7"/>
    <p:sldId id="306" r:id="rId8"/>
    <p:sldId id="321" r:id="rId9"/>
    <p:sldId id="322" r:id="rId10"/>
    <p:sldId id="312" r:id="rId11"/>
    <p:sldId id="313" r:id="rId12"/>
    <p:sldId id="314" r:id="rId13"/>
    <p:sldId id="324" r:id="rId14"/>
    <p:sldId id="325" r:id="rId15"/>
    <p:sldId id="327" r:id="rId16"/>
    <p:sldId id="303" r:id="rId17"/>
    <p:sldId id="309" r:id="rId18"/>
    <p:sldId id="32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02B682-A20D-0422-8853-BD226E896F5D}" v="3721" dt="2026-03-16T03:21:57.442"/>
    <p1510:client id="{2AAC05E1-DC46-2C44-BE0A-588B7A00C466}" v="223" dt="2026-03-16T00:26:49.101"/>
    <p1510:client id="{48BC7DCE-1E0F-5E46-FA04-62CDDC96DF0B}" v="39" dt="2026-03-16T03:25:33.581"/>
    <p1510:client id="{905CE69C-E8BF-7A27-BF41-FF5E98187178}" v="593" dt="2026-03-15T23:21:02.8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1" Type="http://schemas.openxmlformats.org/officeDocument/2006/relationships/hyperlink" Target="chatgpt://generic-entity/?number=3"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chatgpt://generic-entity/?number=3"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59D9C2-D704-46BB-B43F-B114F2EFCE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34E56EE-CA8C-4C9F-B6A1-E826A7AFF8D5}">
      <dgm:prSet/>
      <dgm:spPr/>
      <dgm:t>
        <a:bodyPr/>
        <a:lstStyle/>
        <a:p>
          <a:r>
            <a:rPr lang="en-GB"/>
            <a:t>1. Introduction </a:t>
          </a:r>
          <a:endParaRPr lang="en-US"/>
        </a:p>
      </dgm:t>
    </dgm:pt>
    <dgm:pt modelId="{F720C12A-9292-4BC8-9925-23EB78BBDE2E}" type="parTrans" cxnId="{FE74BBB9-E343-4163-B216-6D6D5F315397}">
      <dgm:prSet/>
      <dgm:spPr/>
      <dgm:t>
        <a:bodyPr/>
        <a:lstStyle/>
        <a:p>
          <a:endParaRPr lang="en-US"/>
        </a:p>
      </dgm:t>
    </dgm:pt>
    <dgm:pt modelId="{1EA6401E-D43C-4459-B361-7C4E27A92D00}" type="sibTrans" cxnId="{FE74BBB9-E343-4163-B216-6D6D5F315397}">
      <dgm:prSet/>
      <dgm:spPr/>
      <dgm:t>
        <a:bodyPr/>
        <a:lstStyle/>
        <a:p>
          <a:endParaRPr lang="en-US"/>
        </a:p>
      </dgm:t>
    </dgm:pt>
    <dgm:pt modelId="{F4B6079D-3848-4EF0-97C2-BE4E7D97F52B}">
      <dgm:prSet/>
      <dgm:spPr/>
      <dgm:t>
        <a:bodyPr/>
        <a:lstStyle/>
        <a:p>
          <a:r>
            <a:rPr lang="en-GB"/>
            <a:t>What is meningitis</a:t>
          </a:r>
          <a:endParaRPr lang="en-US"/>
        </a:p>
      </dgm:t>
    </dgm:pt>
    <dgm:pt modelId="{6F086385-EA4E-443A-B38C-DF69C9EDB3E2}" type="parTrans" cxnId="{B9B8AF3B-221C-4446-9548-7ED04FC30F57}">
      <dgm:prSet/>
      <dgm:spPr/>
      <dgm:t>
        <a:bodyPr/>
        <a:lstStyle/>
        <a:p>
          <a:endParaRPr lang="en-US"/>
        </a:p>
      </dgm:t>
    </dgm:pt>
    <dgm:pt modelId="{71AAB9C1-ED66-4E58-9797-3B636A8F3F21}" type="sibTrans" cxnId="{B9B8AF3B-221C-4446-9548-7ED04FC30F57}">
      <dgm:prSet/>
      <dgm:spPr/>
      <dgm:t>
        <a:bodyPr/>
        <a:lstStyle/>
        <a:p>
          <a:endParaRPr lang="en-US"/>
        </a:p>
      </dgm:t>
    </dgm:pt>
    <dgm:pt modelId="{611EB1EB-C470-4D90-AC99-1BD9438D572A}">
      <dgm:prSet/>
      <dgm:spPr/>
      <dgm:t>
        <a:bodyPr/>
        <a:lstStyle/>
        <a:p>
          <a:r>
            <a:rPr lang="en-GB"/>
            <a:t>Level of incidence in the uk</a:t>
          </a:r>
          <a:endParaRPr lang="en-US"/>
        </a:p>
      </dgm:t>
    </dgm:pt>
    <dgm:pt modelId="{A1804FE5-7805-4007-B350-7D42C4575FD6}" type="parTrans" cxnId="{FE3143CF-6F6C-4BDC-831F-872F15CF35EF}">
      <dgm:prSet/>
      <dgm:spPr/>
      <dgm:t>
        <a:bodyPr/>
        <a:lstStyle/>
        <a:p>
          <a:endParaRPr lang="en-US"/>
        </a:p>
      </dgm:t>
    </dgm:pt>
    <dgm:pt modelId="{8721BB01-4B90-4F9C-9275-11CD24B62D23}" type="sibTrans" cxnId="{FE3143CF-6F6C-4BDC-831F-872F15CF35EF}">
      <dgm:prSet/>
      <dgm:spPr/>
      <dgm:t>
        <a:bodyPr/>
        <a:lstStyle/>
        <a:p>
          <a:endParaRPr lang="en-US"/>
        </a:p>
      </dgm:t>
    </dgm:pt>
    <dgm:pt modelId="{45545330-766B-4CAC-90CD-7FA39144C217}">
      <dgm:prSet/>
      <dgm:spPr/>
      <dgm:t>
        <a:bodyPr/>
        <a:lstStyle/>
        <a:p>
          <a:r>
            <a:rPr lang="en-GB"/>
            <a:t>2. Case study and measuring the outbreak</a:t>
          </a:r>
          <a:endParaRPr lang="en-US"/>
        </a:p>
      </dgm:t>
    </dgm:pt>
    <dgm:pt modelId="{A7414516-5959-450B-96C3-D59C606C41FB}" type="parTrans" cxnId="{FFA912C8-1CD0-4493-8C39-22C211287F46}">
      <dgm:prSet/>
      <dgm:spPr/>
      <dgm:t>
        <a:bodyPr/>
        <a:lstStyle/>
        <a:p>
          <a:endParaRPr lang="en-US"/>
        </a:p>
      </dgm:t>
    </dgm:pt>
    <dgm:pt modelId="{C4ED76AA-3188-4658-AA47-16224E3BA2B6}" type="sibTrans" cxnId="{FFA912C8-1CD0-4493-8C39-22C211287F46}">
      <dgm:prSet/>
      <dgm:spPr/>
      <dgm:t>
        <a:bodyPr/>
        <a:lstStyle/>
        <a:p>
          <a:endParaRPr lang="en-US"/>
        </a:p>
      </dgm:t>
    </dgm:pt>
    <dgm:pt modelId="{A4C4BDE4-1D6D-4FB6-8334-AA8F89C24D66}">
      <dgm:prSet/>
      <dgm:spPr/>
      <dgm:t>
        <a:bodyPr/>
        <a:lstStyle/>
        <a:p>
          <a:r>
            <a:rPr lang="en-GB"/>
            <a:t>Case study summary [James]</a:t>
          </a:r>
          <a:endParaRPr lang="en-US"/>
        </a:p>
      </dgm:t>
    </dgm:pt>
    <dgm:pt modelId="{73611EB6-AB92-4193-B2EA-5D34C3C021A9}" type="parTrans" cxnId="{F22E9FFA-8F7E-4DAF-B732-70895B3DEC7A}">
      <dgm:prSet/>
      <dgm:spPr/>
      <dgm:t>
        <a:bodyPr/>
        <a:lstStyle/>
        <a:p>
          <a:endParaRPr lang="en-US"/>
        </a:p>
      </dgm:t>
    </dgm:pt>
    <dgm:pt modelId="{642946E9-0D96-41FC-8F9B-9CA88A6B446F}" type="sibTrans" cxnId="{F22E9FFA-8F7E-4DAF-B732-70895B3DEC7A}">
      <dgm:prSet/>
      <dgm:spPr/>
      <dgm:t>
        <a:bodyPr/>
        <a:lstStyle/>
        <a:p>
          <a:endParaRPr lang="en-US"/>
        </a:p>
      </dgm:t>
    </dgm:pt>
    <dgm:pt modelId="{CC727856-C3C9-4D67-AC92-35751DDD98AD}">
      <dgm:prSet/>
      <dgm:spPr/>
      <dgm:t>
        <a:bodyPr/>
        <a:lstStyle/>
        <a:p>
          <a:r>
            <a:rPr lang="en-GB"/>
            <a:t>Measuring and infection diseases outbreak</a:t>
          </a:r>
          <a:endParaRPr lang="en-US"/>
        </a:p>
      </dgm:t>
    </dgm:pt>
    <dgm:pt modelId="{2A06EB93-3858-4539-AE7E-6F907742D928}" type="parTrans" cxnId="{A3D00102-FCC8-4A73-BBC1-82672D261A91}">
      <dgm:prSet/>
      <dgm:spPr/>
      <dgm:t>
        <a:bodyPr/>
        <a:lstStyle/>
        <a:p>
          <a:endParaRPr lang="en-US"/>
        </a:p>
      </dgm:t>
    </dgm:pt>
    <dgm:pt modelId="{E5E5BCB2-5640-47E6-B95C-E84134F8C494}" type="sibTrans" cxnId="{A3D00102-FCC8-4A73-BBC1-82672D261A91}">
      <dgm:prSet/>
      <dgm:spPr/>
      <dgm:t>
        <a:bodyPr/>
        <a:lstStyle/>
        <a:p>
          <a:endParaRPr lang="en-US"/>
        </a:p>
      </dgm:t>
    </dgm:pt>
    <dgm:pt modelId="{94088A98-2C67-401E-9BA7-6A0D2FCAFFEF}">
      <dgm:prSet/>
      <dgm:spPr/>
      <dgm:t>
        <a:bodyPr/>
        <a:lstStyle/>
        <a:p>
          <a:r>
            <a:rPr lang="en-GB"/>
            <a:t>3 Monitoring  and controlling the outbreak </a:t>
          </a:r>
          <a:endParaRPr lang="en-US"/>
        </a:p>
      </dgm:t>
    </dgm:pt>
    <dgm:pt modelId="{F05855DB-E4DB-4C85-859D-C126F2A2ADF3}" type="parTrans" cxnId="{5F8066EB-8DF4-404B-9563-3FB1FC94A1E5}">
      <dgm:prSet/>
      <dgm:spPr/>
      <dgm:t>
        <a:bodyPr/>
        <a:lstStyle/>
        <a:p>
          <a:endParaRPr lang="en-US"/>
        </a:p>
      </dgm:t>
    </dgm:pt>
    <dgm:pt modelId="{0E611A5E-321A-4A8B-9218-FD092D8908E3}" type="sibTrans" cxnId="{5F8066EB-8DF4-404B-9563-3FB1FC94A1E5}">
      <dgm:prSet/>
      <dgm:spPr/>
      <dgm:t>
        <a:bodyPr/>
        <a:lstStyle/>
        <a:p>
          <a:endParaRPr lang="en-US"/>
        </a:p>
      </dgm:t>
    </dgm:pt>
    <dgm:pt modelId="{E9E05B75-20BC-413D-97CF-38FFD165CD8D}">
      <dgm:prSet/>
      <dgm:spPr/>
      <dgm:t>
        <a:bodyPr/>
        <a:lstStyle/>
        <a:p>
          <a:r>
            <a:rPr lang="en-GB"/>
            <a:t>Monitoring the disease </a:t>
          </a:r>
          <a:endParaRPr lang="en-US"/>
        </a:p>
      </dgm:t>
    </dgm:pt>
    <dgm:pt modelId="{1549898D-A963-4904-A6A8-268F5207A4A6}" type="parTrans" cxnId="{EAAEC7F1-74A2-4CE2-B43E-41CF211404D9}">
      <dgm:prSet/>
      <dgm:spPr/>
      <dgm:t>
        <a:bodyPr/>
        <a:lstStyle/>
        <a:p>
          <a:endParaRPr lang="en-US"/>
        </a:p>
      </dgm:t>
    </dgm:pt>
    <dgm:pt modelId="{333F5B2C-E31C-44AB-9E73-7F5FC4670AED}" type="sibTrans" cxnId="{EAAEC7F1-74A2-4CE2-B43E-41CF211404D9}">
      <dgm:prSet/>
      <dgm:spPr/>
      <dgm:t>
        <a:bodyPr/>
        <a:lstStyle/>
        <a:p>
          <a:endParaRPr lang="en-US"/>
        </a:p>
      </dgm:t>
    </dgm:pt>
    <dgm:pt modelId="{FAD50E63-D0D2-4C13-8C04-11399044E083}">
      <dgm:prSet/>
      <dgm:spPr/>
      <dgm:t>
        <a:bodyPr/>
        <a:lstStyle/>
        <a:p>
          <a:r>
            <a:rPr lang="en-GB"/>
            <a:t>Controll measures </a:t>
          </a:r>
          <a:endParaRPr lang="en-US"/>
        </a:p>
      </dgm:t>
    </dgm:pt>
    <dgm:pt modelId="{2C887509-B526-4C9D-82E4-7B018B3E0435}" type="parTrans" cxnId="{2EF4073C-2320-49F7-9182-C190F687A27C}">
      <dgm:prSet/>
      <dgm:spPr/>
      <dgm:t>
        <a:bodyPr/>
        <a:lstStyle/>
        <a:p>
          <a:endParaRPr lang="en-US"/>
        </a:p>
      </dgm:t>
    </dgm:pt>
    <dgm:pt modelId="{0D1ADC02-1903-460C-A4A1-1439058C8C3D}" type="sibTrans" cxnId="{2EF4073C-2320-49F7-9182-C190F687A27C}">
      <dgm:prSet/>
      <dgm:spPr/>
      <dgm:t>
        <a:bodyPr/>
        <a:lstStyle/>
        <a:p>
          <a:endParaRPr lang="en-US"/>
        </a:p>
      </dgm:t>
    </dgm:pt>
    <dgm:pt modelId="{310763C6-E7CD-4A21-A982-5B33248A3AFA}">
      <dgm:prSet/>
      <dgm:spPr/>
      <dgm:t>
        <a:bodyPr/>
        <a:lstStyle/>
        <a:p>
          <a:r>
            <a:rPr lang="en-GB"/>
            <a:t>4. Government policy and health education </a:t>
          </a:r>
          <a:endParaRPr lang="en-US"/>
        </a:p>
      </dgm:t>
    </dgm:pt>
    <dgm:pt modelId="{6EC44D69-D4BB-46C4-AA42-47AEC9452903}" type="parTrans" cxnId="{139EBFAD-20FE-48E4-B620-86B3158A7663}">
      <dgm:prSet/>
      <dgm:spPr/>
      <dgm:t>
        <a:bodyPr/>
        <a:lstStyle/>
        <a:p>
          <a:endParaRPr lang="en-US"/>
        </a:p>
      </dgm:t>
    </dgm:pt>
    <dgm:pt modelId="{95B15922-A693-4F3F-AAD7-EEC8062797BF}" type="sibTrans" cxnId="{139EBFAD-20FE-48E4-B620-86B3158A7663}">
      <dgm:prSet/>
      <dgm:spPr/>
      <dgm:t>
        <a:bodyPr/>
        <a:lstStyle/>
        <a:p>
          <a:endParaRPr lang="en-US"/>
        </a:p>
      </dgm:t>
    </dgm:pt>
    <dgm:pt modelId="{F98E18FA-22A7-4056-8EBE-6955054AF0E8}">
      <dgm:prSet/>
      <dgm:spPr/>
      <dgm:t>
        <a:bodyPr/>
        <a:lstStyle/>
        <a:p>
          <a:r>
            <a:rPr lang="en-GB"/>
            <a:t>UK government policies</a:t>
          </a:r>
          <a:endParaRPr lang="en-US"/>
        </a:p>
      </dgm:t>
    </dgm:pt>
    <dgm:pt modelId="{ADCBEF87-F230-4CC9-A911-E38A1F97AFAE}" type="parTrans" cxnId="{AFD4D9AF-3127-4866-8A42-3C029C139281}">
      <dgm:prSet/>
      <dgm:spPr/>
      <dgm:t>
        <a:bodyPr/>
        <a:lstStyle/>
        <a:p>
          <a:endParaRPr lang="en-US"/>
        </a:p>
      </dgm:t>
    </dgm:pt>
    <dgm:pt modelId="{6B7065A0-C004-4481-A480-9AF5A3B6C998}" type="sibTrans" cxnId="{AFD4D9AF-3127-4866-8A42-3C029C139281}">
      <dgm:prSet/>
      <dgm:spPr/>
      <dgm:t>
        <a:bodyPr/>
        <a:lstStyle/>
        <a:p>
          <a:endParaRPr lang="en-US"/>
        </a:p>
      </dgm:t>
    </dgm:pt>
    <dgm:pt modelId="{B1506956-AC43-4E12-A645-2B8266A58878}">
      <dgm:prSet/>
      <dgm:spPr/>
      <dgm:t>
        <a:bodyPr/>
        <a:lstStyle/>
        <a:p>
          <a:r>
            <a:rPr lang="en-GB"/>
            <a:t>Health education for school s</a:t>
          </a:r>
          <a:endParaRPr lang="en-US"/>
        </a:p>
      </dgm:t>
    </dgm:pt>
    <dgm:pt modelId="{1DC1A042-446E-4838-A1D5-BDD384138B0C}" type="parTrans" cxnId="{6CE70765-D31B-42F9-BD8F-0050574524FA}">
      <dgm:prSet/>
      <dgm:spPr/>
      <dgm:t>
        <a:bodyPr/>
        <a:lstStyle/>
        <a:p>
          <a:endParaRPr lang="en-US"/>
        </a:p>
      </dgm:t>
    </dgm:pt>
    <dgm:pt modelId="{6F524A60-EA12-4C0E-9388-4C0AF9DE75BA}" type="sibTrans" cxnId="{6CE70765-D31B-42F9-BD8F-0050574524FA}">
      <dgm:prSet/>
      <dgm:spPr/>
      <dgm:t>
        <a:bodyPr/>
        <a:lstStyle/>
        <a:p>
          <a:endParaRPr lang="en-US"/>
        </a:p>
      </dgm:t>
    </dgm:pt>
    <dgm:pt modelId="{41DAFD4A-636A-4734-AE7C-94C1C47C18F8}">
      <dgm:prSet/>
      <dgm:spPr/>
      <dgm:t>
        <a:bodyPr/>
        <a:lstStyle/>
        <a:p>
          <a:r>
            <a:rPr lang="en-GB"/>
            <a:t>Conclusion </a:t>
          </a:r>
          <a:endParaRPr lang="en-US"/>
        </a:p>
      </dgm:t>
    </dgm:pt>
    <dgm:pt modelId="{6A0C7DBC-10A0-42DC-B4A9-76DBBB3B2C78}" type="parTrans" cxnId="{C4749EE8-2B1E-4401-8A6F-A1CF981A133F}">
      <dgm:prSet/>
      <dgm:spPr/>
      <dgm:t>
        <a:bodyPr/>
        <a:lstStyle/>
        <a:p>
          <a:endParaRPr lang="en-US"/>
        </a:p>
      </dgm:t>
    </dgm:pt>
    <dgm:pt modelId="{61F06337-AC2F-4F5C-AA72-DBC8FF796D53}" type="sibTrans" cxnId="{C4749EE8-2B1E-4401-8A6F-A1CF981A133F}">
      <dgm:prSet/>
      <dgm:spPr/>
      <dgm:t>
        <a:bodyPr/>
        <a:lstStyle/>
        <a:p>
          <a:endParaRPr lang="en-US"/>
        </a:p>
      </dgm:t>
    </dgm:pt>
    <dgm:pt modelId="{B7A85EA0-BA12-4C4E-8B2F-6F3BD7BF3E6B}" type="pres">
      <dgm:prSet presAssocID="{E459D9C2-D704-46BB-B43F-B114F2EFCE75}" presName="vert0" presStyleCnt="0">
        <dgm:presLayoutVars>
          <dgm:dir/>
          <dgm:animOne val="branch"/>
          <dgm:animLvl val="lvl"/>
        </dgm:presLayoutVars>
      </dgm:prSet>
      <dgm:spPr/>
    </dgm:pt>
    <dgm:pt modelId="{EC32D06B-C1F2-4123-8996-B9C5AAFA388D}" type="pres">
      <dgm:prSet presAssocID="{134E56EE-CA8C-4C9F-B6A1-E826A7AFF8D5}" presName="thickLine" presStyleLbl="alignNode1" presStyleIdx="0" presStyleCnt="13"/>
      <dgm:spPr/>
    </dgm:pt>
    <dgm:pt modelId="{0917BB78-5A21-40F8-B88D-0DDD8EB83C57}" type="pres">
      <dgm:prSet presAssocID="{134E56EE-CA8C-4C9F-B6A1-E826A7AFF8D5}" presName="horz1" presStyleCnt="0"/>
      <dgm:spPr/>
    </dgm:pt>
    <dgm:pt modelId="{6493171D-1DFE-42AB-87DE-42AAC3EBC8E2}" type="pres">
      <dgm:prSet presAssocID="{134E56EE-CA8C-4C9F-B6A1-E826A7AFF8D5}" presName="tx1" presStyleLbl="revTx" presStyleIdx="0" presStyleCnt="13"/>
      <dgm:spPr/>
    </dgm:pt>
    <dgm:pt modelId="{CB1F02BD-4374-4748-BEF8-0B068A977425}" type="pres">
      <dgm:prSet presAssocID="{134E56EE-CA8C-4C9F-B6A1-E826A7AFF8D5}" presName="vert1" presStyleCnt="0"/>
      <dgm:spPr/>
    </dgm:pt>
    <dgm:pt modelId="{3739C1B9-5DC7-4C13-A842-0726D95CEF65}" type="pres">
      <dgm:prSet presAssocID="{F4B6079D-3848-4EF0-97C2-BE4E7D97F52B}" presName="thickLine" presStyleLbl="alignNode1" presStyleIdx="1" presStyleCnt="13"/>
      <dgm:spPr/>
    </dgm:pt>
    <dgm:pt modelId="{30A2B010-7A4C-469E-B701-D1412580B389}" type="pres">
      <dgm:prSet presAssocID="{F4B6079D-3848-4EF0-97C2-BE4E7D97F52B}" presName="horz1" presStyleCnt="0"/>
      <dgm:spPr/>
    </dgm:pt>
    <dgm:pt modelId="{67D42738-0B31-4A58-A621-864D4BF2A46E}" type="pres">
      <dgm:prSet presAssocID="{F4B6079D-3848-4EF0-97C2-BE4E7D97F52B}" presName="tx1" presStyleLbl="revTx" presStyleIdx="1" presStyleCnt="13"/>
      <dgm:spPr/>
    </dgm:pt>
    <dgm:pt modelId="{D148525F-05F8-4757-A6EC-503498F8AB18}" type="pres">
      <dgm:prSet presAssocID="{F4B6079D-3848-4EF0-97C2-BE4E7D97F52B}" presName="vert1" presStyleCnt="0"/>
      <dgm:spPr/>
    </dgm:pt>
    <dgm:pt modelId="{3F41EC72-98E4-4459-B52A-3E57F1B19652}" type="pres">
      <dgm:prSet presAssocID="{611EB1EB-C470-4D90-AC99-1BD9438D572A}" presName="thickLine" presStyleLbl="alignNode1" presStyleIdx="2" presStyleCnt="13"/>
      <dgm:spPr/>
    </dgm:pt>
    <dgm:pt modelId="{013546C2-2511-43CE-A377-49D324EAF78F}" type="pres">
      <dgm:prSet presAssocID="{611EB1EB-C470-4D90-AC99-1BD9438D572A}" presName="horz1" presStyleCnt="0"/>
      <dgm:spPr/>
    </dgm:pt>
    <dgm:pt modelId="{82F2D203-857C-49C9-A4E2-A68EE6745B8E}" type="pres">
      <dgm:prSet presAssocID="{611EB1EB-C470-4D90-AC99-1BD9438D572A}" presName="tx1" presStyleLbl="revTx" presStyleIdx="2" presStyleCnt="13"/>
      <dgm:spPr/>
    </dgm:pt>
    <dgm:pt modelId="{D46957C4-7E39-4034-B8EC-41CCD985A79E}" type="pres">
      <dgm:prSet presAssocID="{611EB1EB-C470-4D90-AC99-1BD9438D572A}" presName="vert1" presStyleCnt="0"/>
      <dgm:spPr/>
    </dgm:pt>
    <dgm:pt modelId="{E3F6D42E-7FA2-4B92-A2C0-EBA675E93249}" type="pres">
      <dgm:prSet presAssocID="{45545330-766B-4CAC-90CD-7FA39144C217}" presName="thickLine" presStyleLbl="alignNode1" presStyleIdx="3" presStyleCnt="13"/>
      <dgm:spPr/>
    </dgm:pt>
    <dgm:pt modelId="{DB06F996-1D2A-4C4F-AB3F-CED5D54AF11B}" type="pres">
      <dgm:prSet presAssocID="{45545330-766B-4CAC-90CD-7FA39144C217}" presName="horz1" presStyleCnt="0"/>
      <dgm:spPr/>
    </dgm:pt>
    <dgm:pt modelId="{48A7F775-A478-4A62-BD66-370946A2930F}" type="pres">
      <dgm:prSet presAssocID="{45545330-766B-4CAC-90CD-7FA39144C217}" presName="tx1" presStyleLbl="revTx" presStyleIdx="3" presStyleCnt="13"/>
      <dgm:spPr/>
    </dgm:pt>
    <dgm:pt modelId="{DDD86B74-0AFD-4F68-9396-79DF9B6928CB}" type="pres">
      <dgm:prSet presAssocID="{45545330-766B-4CAC-90CD-7FA39144C217}" presName="vert1" presStyleCnt="0"/>
      <dgm:spPr/>
    </dgm:pt>
    <dgm:pt modelId="{555589CA-B3F2-4A8C-824A-F01FD72616CB}" type="pres">
      <dgm:prSet presAssocID="{A4C4BDE4-1D6D-4FB6-8334-AA8F89C24D66}" presName="thickLine" presStyleLbl="alignNode1" presStyleIdx="4" presStyleCnt="13"/>
      <dgm:spPr/>
    </dgm:pt>
    <dgm:pt modelId="{B6A10F98-DB89-48C2-B5A9-204FBBE44244}" type="pres">
      <dgm:prSet presAssocID="{A4C4BDE4-1D6D-4FB6-8334-AA8F89C24D66}" presName="horz1" presStyleCnt="0"/>
      <dgm:spPr/>
    </dgm:pt>
    <dgm:pt modelId="{E0B77A19-52A7-4A4C-A2F1-28ECBC48F086}" type="pres">
      <dgm:prSet presAssocID="{A4C4BDE4-1D6D-4FB6-8334-AA8F89C24D66}" presName="tx1" presStyleLbl="revTx" presStyleIdx="4" presStyleCnt="13"/>
      <dgm:spPr/>
    </dgm:pt>
    <dgm:pt modelId="{9B4FF1A8-BB73-4E40-AF0B-12FD2560684E}" type="pres">
      <dgm:prSet presAssocID="{A4C4BDE4-1D6D-4FB6-8334-AA8F89C24D66}" presName="vert1" presStyleCnt="0"/>
      <dgm:spPr/>
    </dgm:pt>
    <dgm:pt modelId="{EEBC0987-DF95-43E3-BF7F-EBB2CBD7CC6F}" type="pres">
      <dgm:prSet presAssocID="{CC727856-C3C9-4D67-AC92-35751DDD98AD}" presName="thickLine" presStyleLbl="alignNode1" presStyleIdx="5" presStyleCnt="13"/>
      <dgm:spPr/>
    </dgm:pt>
    <dgm:pt modelId="{8EC99CA0-C0E0-4D96-B20D-6756996FFAFE}" type="pres">
      <dgm:prSet presAssocID="{CC727856-C3C9-4D67-AC92-35751DDD98AD}" presName="horz1" presStyleCnt="0"/>
      <dgm:spPr/>
    </dgm:pt>
    <dgm:pt modelId="{4BD77DEE-0861-408D-AA6D-1B1224CFB84B}" type="pres">
      <dgm:prSet presAssocID="{CC727856-C3C9-4D67-AC92-35751DDD98AD}" presName="tx1" presStyleLbl="revTx" presStyleIdx="5" presStyleCnt="13"/>
      <dgm:spPr/>
    </dgm:pt>
    <dgm:pt modelId="{CE2BFE67-05F9-49C4-893A-08CE90F8C63E}" type="pres">
      <dgm:prSet presAssocID="{CC727856-C3C9-4D67-AC92-35751DDD98AD}" presName="vert1" presStyleCnt="0"/>
      <dgm:spPr/>
    </dgm:pt>
    <dgm:pt modelId="{94632F01-4E86-4612-BB6F-E8A5DE17276F}" type="pres">
      <dgm:prSet presAssocID="{94088A98-2C67-401E-9BA7-6A0D2FCAFFEF}" presName="thickLine" presStyleLbl="alignNode1" presStyleIdx="6" presStyleCnt="13"/>
      <dgm:spPr/>
    </dgm:pt>
    <dgm:pt modelId="{FBB005DF-16B6-4144-AD4F-EEE9FB0FD2D8}" type="pres">
      <dgm:prSet presAssocID="{94088A98-2C67-401E-9BA7-6A0D2FCAFFEF}" presName="horz1" presStyleCnt="0"/>
      <dgm:spPr/>
    </dgm:pt>
    <dgm:pt modelId="{CACEADE5-E8A7-4D3B-8175-023A02F38D76}" type="pres">
      <dgm:prSet presAssocID="{94088A98-2C67-401E-9BA7-6A0D2FCAFFEF}" presName="tx1" presStyleLbl="revTx" presStyleIdx="6" presStyleCnt="13"/>
      <dgm:spPr/>
    </dgm:pt>
    <dgm:pt modelId="{2D5AB86B-E52B-463D-876E-7587F8E3694C}" type="pres">
      <dgm:prSet presAssocID="{94088A98-2C67-401E-9BA7-6A0D2FCAFFEF}" presName="vert1" presStyleCnt="0"/>
      <dgm:spPr/>
    </dgm:pt>
    <dgm:pt modelId="{87E8DAB3-058A-4CBB-B5E4-9CD0125DB408}" type="pres">
      <dgm:prSet presAssocID="{E9E05B75-20BC-413D-97CF-38FFD165CD8D}" presName="thickLine" presStyleLbl="alignNode1" presStyleIdx="7" presStyleCnt="13"/>
      <dgm:spPr/>
    </dgm:pt>
    <dgm:pt modelId="{AB89D0D0-DC68-454B-98D9-17D2E12A30D9}" type="pres">
      <dgm:prSet presAssocID="{E9E05B75-20BC-413D-97CF-38FFD165CD8D}" presName="horz1" presStyleCnt="0"/>
      <dgm:spPr/>
    </dgm:pt>
    <dgm:pt modelId="{0AD682E5-E08E-4840-87F5-018F2C1AAF87}" type="pres">
      <dgm:prSet presAssocID="{E9E05B75-20BC-413D-97CF-38FFD165CD8D}" presName="tx1" presStyleLbl="revTx" presStyleIdx="7" presStyleCnt="13"/>
      <dgm:spPr/>
    </dgm:pt>
    <dgm:pt modelId="{E7257131-0CC0-4668-88D1-9A4CE7E96870}" type="pres">
      <dgm:prSet presAssocID="{E9E05B75-20BC-413D-97CF-38FFD165CD8D}" presName="vert1" presStyleCnt="0"/>
      <dgm:spPr/>
    </dgm:pt>
    <dgm:pt modelId="{2330C0E8-5B05-47BC-B763-4E8FD2E58224}" type="pres">
      <dgm:prSet presAssocID="{FAD50E63-D0D2-4C13-8C04-11399044E083}" presName="thickLine" presStyleLbl="alignNode1" presStyleIdx="8" presStyleCnt="13"/>
      <dgm:spPr/>
    </dgm:pt>
    <dgm:pt modelId="{AFD1FD33-D494-467C-A332-54688C9246B8}" type="pres">
      <dgm:prSet presAssocID="{FAD50E63-D0D2-4C13-8C04-11399044E083}" presName="horz1" presStyleCnt="0"/>
      <dgm:spPr/>
    </dgm:pt>
    <dgm:pt modelId="{B59354C4-33F4-49A3-87F7-6676193678D8}" type="pres">
      <dgm:prSet presAssocID="{FAD50E63-D0D2-4C13-8C04-11399044E083}" presName="tx1" presStyleLbl="revTx" presStyleIdx="8" presStyleCnt="13"/>
      <dgm:spPr/>
    </dgm:pt>
    <dgm:pt modelId="{71C4A699-007A-4C51-92AC-B65AE71B8331}" type="pres">
      <dgm:prSet presAssocID="{FAD50E63-D0D2-4C13-8C04-11399044E083}" presName="vert1" presStyleCnt="0"/>
      <dgm:spPr/>
    </dgm:pt>
    <dgm:pt modelId="{42434B11-B2FA-4371-AF64-CF913E6A0797}" type="pres">
      <dgm:prSet presAssocID="{310763C6-E7CD-4A21-A982-5B33248A3AFA}" presName="thickLine" presStyleLbl="alignNode1" presStyleIdx="9" presStyleCnt="13"/>
      <dgm:spPr/>
    </dgm:pt>
    <dgm:pt modelId="{D93F13C8-B74C-4BAF-86B7-2F1819002686}" type="pres">
      <dgm:prSet presAssocID="{310763C6-E7CD-4A21-A982-5B33248A3AFA}" presName="horz1" presStyleCnt="0"/>
      <dgm:spPr/>
    </dgm:pt>
    <dgm:pt modelId="{D887E2D4-2999-44D9-A6E9-EBA392B45401}" type="pres">
      <dgm:prSet presAssocID="{310763C6-E7CD-4A21-A982-5B33248A3AFA}" presName="tx1" presStyleLbl="revTx" presStyleIdx="9" presStyleCnt="13"/>
      <dgm:spPr/>
    </dgm:pt>
    <dgm:pt modelId="{6B99A5B6-278B-4ACE-9DEE-F83621EA3820}" type="pres">
      <dgm:prSet presAssocID="{310763C6-E7CD-4A21-A982-5B33248A3AFA}" presName="vert1" presStyleCnt="0"/>
      <dgm:spPr/>
    </dgm:pt>
    <dgm:pt modelId="{BC28E738-39B4-455A-A56B-0E451D7E71DE}" type="pres">
      <dgm:prSet presAssocID="{F98E18FA-22A7-4056-8EBE-6955054AF0E8}" presName="thickLine" presStyleLbl="alignNode1" presStyleIdx="10" presStyleCnt="13"/>
      <dgm:spPr/>
    </dgm:pt>
    <dgm:pt modelId="{E9F5BFA8-6082-44F5-90F9-36344AE43B30}" type="pres">
      <dgm:prSet presAssocID="{F98E18FA-22A7-4056-8EBE-6955054AF0E8}" presName="horz1" presStyleCnt="0"/>
      <dgm:spPr/>
    </dgm:pt>
    <dgm:pt modelId="{2CCF627C-86D8-453F-8E76-B44DBDF0EE8C}" type="pres">
      <dgm:prSet presAssocID="{F98E18FA-22A7-4056-8EBE-6955054AF0E8}" presName="tx1" presStyleLbl="revTx" presStyleIdx="10" presStyleCnt="13"/>
      <dgm:spPr/>
    </dgm:pt>
    <dgm:pt modelId="{C36952E1-F7C3-418B-98DF-7A3D6443D054}" type="pres">
      <dgm:prSet presAssocID="{F98E18FA-22A7-4056-8EBE-6955054AF0E8}" presName="vert1" presStyleCnt="0"/>
      <dgm:spPr/>
    </dgm:pt>
    <dgm:pt modelId="{0901807C-7E91-4259-98CC-B5325045335E}" type="pres">
      <dgm:prSet presAssocID="{B1506956-AC43-4E12-A645-2B8266A58878}" presName="thickLine" presStyleLbl="alignNode1" presStyleIdx="11" presStyleCnt="13"/>
      <dgm:spPr/>
    </dgm:pt>
    <dgm:pt modelId="{21B43AFB-04D0-41A3-9DD4-5219E8B5297C}" type="pres">
      <dgm:prSet presAssocID="{B1506956-AC43-4E12-A645-2B8266A58878}" presName="horz1" presStyleCnt="0"/>
      <dgm:spPr/>
    </dgm:pt>
    <dgm:pt modelId="{53C6AC0F-C74C-45DD-9FD2-F48F6FFB1EC7}" type="pres">
      <dgm:prSet presAssocID="{B1506956-AC43-4E12-A645-2B8266A58878}" presName="tx1" presStyleLbl="revTx" presStyleIdx="11" presStyleCnt="13"/>
      <dgm:spPr/>
    </dgm:pt>
    <dgm:pt modelId="{41A5E6C8-BD66-400F-8886-9F92201AFC4F}" type="pres">
      <dgm:prSet presAssocID="{B1506956-AC43-4E12-A645-2B8266A58878}" presName="vert1" presStyleCnt="0"/>
      <dgm:spPr/>
    </dgm:pt>
    <dgm:pt modelId="{B96E39BC-95D4-4739-81B9-B757B3C5142F}" type="pres">
      <dgm:prSet presAssocID="{41DAFD4A-636A-4734-AE7C-94C1C47C18F8}" presName="thickLine" presStyleLbl="alignNode1" presStyleIdx="12" presStyleCnt="13"/>
      <dgm:spPr/>
    </dgm:pt>
    <dgm:pt modelId="{E4D7BBE5-8E4A-4523-B5A4-EED8CBDBBE3C}" type="pres">
      <dgm:prSet presAssocID="{41DAFD4A-636A-4734-AE7C-94C1C47C18F8}" presName="horz1" presStyleCnt="0"/>
      <dgm:spPr/>
    </dgm:pt>
    <dgm:pt modelId="{8F565283-DBC8-42D0-A8EB-615978C45D8D}" type="pres">
      <dgm:prSet presAssocID="{41DAFD4A-636A-4734-AE7C-94C1C47C18F8}" presName="tx1" presStyleLbl="revTx" presStyleIdx="12" presStyleCnt="13"/>
      <dgm:spPr/>
    </dgm:pt>
    <dgm:pt modelId="{D47A325A-173F-4398-92F9-B5AF1CBB4EC4}" type="pres">
      <dgm:prSet presAssocID="{41DAFD4A-636A-4734-AE7C-94C1C47C18F8}" presName="vert1" presStyleCnt="0"/>
      <dgm:spPr/>
    </dgm:pt>
  </dgm:ptLst>
  <dgm:cxnLst>
    <dgm:cxn modelId="{7CB08D01-AC9A-4D82-836E-8B9515B8CE8B}" type="presOf" srcId="{94088A98-2C67-401E-9BA7-6A0D2FCAFFEF}" destId="{CACEADE5-E8A7-4D3B-8175-023A02F38D76}" srcOrd="0" destOrd="0" presId="urn:microsoft.com/office/officeart/2008/layout/LinedList"/>
    <dgm:cxn modelId="{A3D00102-FCC8-4A73-BBC1-82672D261A91}" srcId="{E459D9C2-D704-46BB-B43F-B114F2EFCE75}" destId="{CC727856-C3C9-4D67-AC92-35751DDD98AD}" srcOrd="5" destOrd="0" parTransId="{2A06EB93-3858-4539-AE7E-6F907742D928}" sibTransId="{E5E5BCB2-5640-47E6-B95C-E84134F8C494}"/>
    <dgm:cxn modelId="{22ED1520-FCA1-44D7-BA4B-F566EEAF301D}" type="presOf" srcId="{CC727856-C3C9-4D67-AC92-35751DDD98AD}" destId="{4BD77DEE-0861-408D-AA6D-1B1224CFB84B}" srcOrd="0" destOrd="0" presId="urn:microsoft.com/office/officeart/2008/layout/LinedList"/>
    <dgm:cxn modelId="{B9B8AF3B-221C-4446-9548-7ED04FC30F57}" srcId="{E459D9C2-D704-46BB-B43F-B114F2EFCE75}" destId="{F4B6079D-3848-4EF0-97C2-BE4E7D97F52B}" srcOrd="1" destOrd="0" parTransId="{6F086385-EA4E-443A-B38C-DF69C9EDB3E2}" sibTransId="{71AAB9C1-ED66-4E58-9797-3B636A8F3F21}"/>
    <dgm:cxn modelId="{2EF4073C-2320-49F7-9182-C190F687A27C}" srcId="{E459D9C2-D704-46BB-B43F-B114F2EFCE75}" destId="{FAD50E63-D0D2-4C13-8C04-11399044E083}" srcOrd="8" destOrd="0" parTransId="{2C887509-B526-4C9D-82E4-7B018B3E0435}" sibTransId="{0D1ADC02-1903-460C-A4A1-1439058C8C3D}"/>
    <dgm:cxn modelId="{1B1CD75E-2FE4-4ED8-9C01-0B763862A04D}" type="presOf" srcId="{310763C6-E7CD-4A21-A982-5B33248A3AFA}" destId="{D887E2D4-2999-44D9-A6E9-EBA392B45401}" srcOrd="0" destOrd="0" presId="urn:microsoft.com/office/officeart/2008/layout/LinedList"/>
    <dgm:cxn modelId="{6CE70765-D31B-42F9-BD8F-0050574524FA}" srcId="{E459D9C2-D704-46BB-B43F-B114F2EFCE75}" destId="{B1506956-AC43-4E12-A645-2B8266A58878}" srcOrd="11" destOrd="0" parTransId="{1DC1A042-446E-4838-A1D5-BDD384138B0C}" sibTransId="{6F524A60-EA12-4C0E-9388-4C0AF9DE75BA}"/>
    <dgm:cxn modelId="{E304905A-D874-4C80-B030-1E20322385E6}" type="presOf" srcId="{E459D9C2-D704-46BB-B43F-B114F2EFCE75}" destId="{B7A85EA0-BA12-4C4E-8B2F-6F3BD7BF3E6B}" srcOrd="0" destOrd="0" presId="urn:microsoft.com/office/officeart/2008/layout/LinedList"/>
    <dgm:cxn modelId="{F7BC0088-ADAB-4A28-83E9-C0C6C341343C}" type="presOf" srcId="{F4B6079D-3848-4EF0-97C2-BE4E7D97F52B}" destId="{67D42738-0B31-4A58-A621-864D4BF2A46E}" srcOrd="0" destOrd="0" presId="urn:microsoft.com/office/officeart/2008/layout/LinedList"/>
    <dgm:cxn modelId="{20EF7E8E-4369-4171-937E-51772A397A1E}" type="presOf" srcId="{134E56EE-CA8C-4C9F-B6A1-E826A7AFF8D5}" destId="{6493171D-1DFE-42AB-87DE-42AAC3EBC8E2}" srcOrd="0" destOrd="0" presId="urn:microsoft.com/office/officeart/2008/layout/LinedList"/>
    <dgm:cxn modelId="{E7449193-3A9A-425D-8990-E789A0E4322C}" type="presOf" srcId="{41DAFD4A-636A-4734-AE7C-94C1C47C18F8}" destId="{8F565283-DBC8-42D0-A8EB-615978C45D8D}" srcOrd="0" destOrd="0" presId="urn:microsoft.com/office/officeart/2008/layout/LinedList"/>
    <dgm:cxn modelId="{24D2629B-45A3-4804-AA83-B2EACBA91579}" type="presOf" srcId="{611EB1EB-C470-4D90-AC99-1BD9438D572A}" destId="{82F2D203-857C-49C9-A4E2-A68EE6745B8E}" srcOrd="0" destOrd="0" presId="urn:microsoft.com/office/officeart/2008/layout/LinedList"/>
    <dgm:cxn modelId="{DD2DC79C-B70E-4F8B-8582-EF0DCEA30054}" type="presOf" srcId="{F98E18FA-22A7-4056-8EBE-6955054AF0E8}" destId="{2CCF627C-86D8-453F-8E76-B44DBDF0EE8C}" srcOrd="0" destOrd="0" presId="urn:microsoft.com/office/officeart/2008/layout/LinedList"/>
    <dgm:cxn modelId="{259A64A2-5530-4A06-BB03-4EA831DCA373}" type="presOf" srcId="{B1506956-AC43-4E12-A645-2B8266A58878}" destId="{53C6AC0F-C74C-45DD-9FD2-F48F6FFB1EC7}" srcOrd="0" destOrd="0" presId="urn:microsoft.com/office/officeart/2008/layout/LinedList"/>
    <dgm:cxn modelId="{547CD0A6-D8D7-4F89-A6BE-B17E6F012EA2}" type="presOf" srcId="{FAD50E63-D0D2-4C13-8C04-11399044E083}" destId="{B59354C4-33F4-49A3-87F7-6676193678D8}" srcOrd="0" destOrd="0" presId="urn:microsoft.com/office/officeart/2008/layout/LinedList"/>
    <dgm:cxn modelId="{139EBFAD-20FE-48E4-B620-86B3158A7663}" srcId="{E459D9C2-D704-46BB-B43F-B114F2EFCE75}" destId="{310763C6-E7CD-4A21-A982-5B33248A3AFA}" srcOrd="9" destOrd="0" parTransId="{6EC44D69-D4BB-46C4-AA42-47AEC9452903}" sibTransId="{95B15922-A693-4F3F-AAD7-EEC8062797BF}"/>
    <dgm:cxn modelId="{AFD4D9AF-3127-4866-8A42-3C029C139281}" srcId="{E459D9C2-D704-46BB-B43F-B114F2EFCE75}" destId="{F98E18FA-22A7-4056-8EBE-6955054AF0E8}" srcOrd="10" destOrd="0" parTransId="{ADCBEF87-F230-4CC9-A911-E38A1F97AFAE}" sibTransId="{6B7065A0-C004-4481-A480-9AF5A3B6C998}"/>
    <dgm:cxn modelId="{FE74BBB9-E343-4163-B216-6D6D5F315397}" srcId="{E459D9C2-D704-46BB-B43F-B114F2EFCE75}" destId="{134E56EE-CA8C-4C9F-B6A1-E826A7AFF8D5}" srcOrd="0" destOrd="0" parTransId="{F720C12A-9292-4BC8-9925-23EB78BBDE2E}" sibTransId="{1EA6401E-D43C-4459-B361-7C4E27A92D00}"/>
    <dgm:cxn modelId="{DE8C3FBA-6B3A-4FA1-8F2D-2F6495E66260}" type="presOf" srcId="{A4C4BDE4-1D6D-4FB6-8334-AA8F89C24D66}" destId="{E0B77A19-52A7-4A4C-A2F1-28ECBC48F086}" srcOrd="0" destOrd="0" presId="urn:microsoft.com/office/officeart/2008/layout/LinedList"/>
    <dgm:cxn modelId="{842FA2C3-D5F7-45DA-A9B8-E6236EAA215D}" type="presOf" srcId="{45545330-766B-4CAC-90CD-7FA39144C217}" destId="{48A7F775-A478-4A62-BD66-370946A2930F}" srcOrd="0" destOrd="0" presId="urn:microsoft.com/office/officeart/2008/layout/LinedList"/>
    <dgm:cxn modelId="{FFA912C8-1CD0-4493-8C39-22C211287F46}" srcId="{E459D9C2-D704-46BB-B43F-B114F2EFCE75}" destId="{45545330-766B-4CAC-90CD-7FA39144C217}" srcOrd="3" destOrd="0" parTransId="{A7414516-5959-450B-96C3-D59C606C41FB}" sibTransId="{C4ED76AA-3188-4658-AA47-16224E3BA2B6}"/>
    <dgm:cxn modelId="{FE3143CF-6F6C-4BDC-831F-872F15CF35EF}" srcId="{E459D9C2-D704-46BB-B43F-B114F2EFCE75}" destId="{611EB1EB-C470-4D90-AC99-1BD9438D572A}" srcOrd="2" destOrd="0" parTransId="{A1804FE5-7805-4007-B350-7D42C4575FD6}" sibTransId="{8721BB01-4B90-4F9C-9275-11CD24B62D23}"/>
    <dgm:cxn modelId="{8B84DFE2-740E-48AC-9266-A38D6DC452AD}" type="presOf" srcId="{E9E05B75-20BC-413D-97CF-38FFD165CD8D}" destId="{0AD682E5-E08E-4840-87F5-018F2C1AAF87}" srcOrd="0" destOrd="0" presId="urn:microsoft.com/office/officeart/2008/layout/LinedList"/>
    <dgm:cxn modelId="{C4749EE8-2B1E-4401-8A6F-A1CF981A133F}" srcId="{E459D9C2-D704-46BB-B43F-B114F2EFCE75}" destId="{41DAFD4A-636A-4734-AE7C-94C1C47C18F8}" srcOrd="12" destOrd="0" parTransId="{6A0C7DBC-10A0-42DC-B4A9-76DBBB3B2C78}" sibTransId="{61F06337-AC2F-4F5C-AA72-DBC8FF796D53}"/>
    <dgm:cxn modelId="{5F8066EB-8DF4-404B-9563-3FB1FC94A1E5}" srcId="{E459D9C2-D704-46BB-B43F-B114F2EFCE75}" destId="{94088A98-2C67-401E-9BA7-6A0D2FCAFFEF}" srcOrd="6" destOrd="0" parTransId="{F05855DB-E4DB-4C85-859D-C126F2A2ADF3}" sibTransId="{0E611A5E-321A-4A8B-9218-FD092D8908E3}"/>
    <dgm:cxn modelId="{EAAEC7F1-74A2-4CE2-B43E-41CF211404D9}" srcId="{E459D9C2-D704-46BB-B43F-B114F2EFCE75}" destId="{E9E05B75-20BC-413D-97CF-38FFD165CD8D}" srcOrd="7" destOrd="0" parTransId="{1549898D-A963-4904-A6A8-268F5207A4A6}" sibTransId="{333F5B2C-E31C-44AB-9E73-7F5FC4670AED}"/>
    <dgm:cxn modelId="{F22E9FFA-8F7E-4DAF-B732-70895B3DEC7A}" srcId="{E459D9C2-D704-46BB-B43F-B114F2EFCE75}" destId="{A4C4BDE4-1D6D-4FB6-8334-AA8F89C24D66}" srcOrd="4" destOrd="0" parTransId="{73611EB6-AB92-4193-B2EA-5D34C3C021A9}" sibTransId="{642946E9-0D96-41FC-8F9B-9CA88A6B446F}"/>
    <dgm:cxn modelId="{C3071F2B-48B2-45EB-8181-B3846FE1ED33}" type="presParOf" srcId="{B7A85EA0-BA12-4C4E-8B2F-6F3BD7BF3E6B}" destId="{EC32D06B-C1F2-4123-8996-B9C5AAFA388D}" srcOrd="0" destOrd="0" presId="urn:microsoft.com/office/officeart/2008/layout/LinedList"/>
    <dgm:cxn modelId="{5A35D314-868C-4F6E-A670-2D5706AD00E8}" type="presParOf" srcId="{B7A85EA0-BA12-4C4E-8B2F-6F3BD7BF3E6B}" destId="{0917BB78-5A21-40F8-B88D-0DDD8EB83C57}" srcOrd="1" destOrd="0" presId="urn:microsoft.com/office/officeart/2008/layout/LinedList"/>
    <dgm:cxn modelId="{18E54305-C2E1-4785-9577-114947DA47B1}" type="presParOf" srcId="{0917BB78-5A21-40F8-B88D-0DDD8EB83C57}" destId="{6493171D-1DFE-42AB-87DE-42AAC3EBC8E2}" srcOrd="0" destOrd="0" presId="urn:microsoft.com/office/officeart/2008/layout/LinedList"/>
    <dgm:cxn modelId="{3FD51AFA-100B-43C4-B635-EEC95CD6561C}" type="presParOf" srcId="{0917BB78-5A21-40F8-B88D-0DDD8EB83C57}" destId="{CB1F02BD-4374-4748-BEF8-0B068A977425}" srcOrd="1" destOrd="0" presId="urn:microsoft.com/office/officeart/2008/layout/LinedList"/>
    <dgm:cxn modelId="{40C52A28-3851-422D-9703-4B41E0ACBAD7}" type="presParOf" srcId="{B7A85EA0-BA12-4C4E-8B2F-6F3BD7BF3E6B}" destId="{3739C1B9-5DC7-4C13-A842-0726D95CEF65}" srcOrd="2" destOrd="0" presId="urn:microsoft.com/office/officeart/2008/layout/LinedList"/>
    <dgm:cxn modelId="{48E3E5F7-377B-443B-B631-42CCA1F3F0AB}" type="presParOf" srcId="{B7A85EA0-BA12-4C4E-8B2F-6F3BD7BF3E6B}" destId="{30A2B010-7A4C-469E-B701-D1412580B389}" srcOrd="3" destOrd="0" presId="urn:microsoft.com/office/officeart/2008/layout/LinedList"/>
    <dgm:cxn modelId="{358D7D0E-0CF4-4547-A54F-FFABA0A993FC}" type="presParOf" srcId="{30A2B010-7A4C-469E-B701-D1412580B389}" destId="{67D42738-0B31-4A58-A621-864D4BF2A46E}" srcOrd="0" destOrd="0" presId="urn:microsoft.com/office/officeart/2008/layout/LinedList"/>
    <dgm:cxn modelId="{41E228E4-75BE-4419-BC80-6BB2A9BFC4E2}" type="presParOf" srcId="{30A2B010-7A4C-469E-B701-D1412580B389}" destId="{D148525F-05F8-4757-A6EC-503498F8AB18}" srcOrd="1" destOrd="0" presId="urn:microsoft.com/office/officeart/2008/layout/LinedList"/>
    <dgm:cxn modelId="{8D88322E-1388-41F0-B73C-EC7BF9FB04E6}" type="presParOf" srcId="{B7A85EA0-BA12-4C4E-8B2F-6F3BD7BF3E6B}" destId="{3F41EC72-98E4-4459-B52A-3E57F1B19652}" srcOrd="4" destOrd="0" presId="urn:microsoft.com/office/officeart/2008/layout/LinedList"/>
    <dgm:cxn modelId="{984AD634-C27D-49F9-9867-2A84BCC59701}" type="presParOf" srcId="{B7A85EA0-BA12-4C4E-8B2F-6F3BD7BF3E6B}" destId="{013546C2-2511-43CE-A377-49D324EAF78F}" srcOrd="5" destOrd="0" presId="urn:microsoft.com/office/officeart/2008/layout/LinedList"/>
    <dgm:cxn modelId="{913BB5F8-92E1-47F5-B1BE-BD31F2D34625}" type="presParOf" srcId="{013546C2-2511-43CE-A377-49D324EAF78F}" destId="{82F2D203-857C-49C9-A4E2-A68EE6745B8E}" srcOrd="0" destOrd="0" presId="urn:microsoft.com/office/officeart/2008/layout/LinedList"/>
    <dgm:cxn modelId="{D0EFAD3D-55EF-43F3-8773-AC8E93D38EF3}" type="presParOf" srcId="{013546C2-2511-43CE-A377-49D324EAF78F}" destId="{D46957C4-7E39-4034-B8EC-41CCD985A79E}" srcOrd="1" destOrd="0" presId="urn:microsoft.com/office/officeart/2008/layout/LinedList"/>
    <dgm:cxn modelId="{0352BDC5-6A71-4065-B935-ED11A8DD2AD8}" type="presParOf" srcId="{B7A85EA0-BA12-4C4E-8B2F-6F3BD7BF3E6B}" destId="{E3F6D42E-7FA2-4B92-A2C0-EBA675E93249}" srcOrd="6" destOrd="0" presId="urn:microsoft.com/office/officeart/2008/layout/LinedList"/>
    <dgm:cxn modelId="{071FB818-61AC-40B1-BBDD-8E1270AEA531}" type="presParOf" srcId="{B7A85EA0-BA12-4C4E-8B2F-6F3BD7BF3E6B}" destId="{DB06F996-1D2A-4C4F-AB3F-CED5D54AF11B}" srcOrd="7" destOrd="0" presId="urn:microsoft.com/office/officeart/2008/layout/LinedList"/>
    <dgm:cxn modelId="{B5DD919C-19EC-44B5-BC73-5A42085BC32A}" type="presParOf" srcId="{DB06F996-1D2A-4C4F-AB3F-CED5D54AF11B}" destId="{48A7F775-A478-4A62-BD66-370946A2930F}" srcOrd="0" destOrd="0" presId="urn:microsoft.com/office/officeart/2008/layout/LinedList"/>
    <dgm:cxn modelId="{396BFBBB-C267-4152-B7E2-3ECB5DEA5AE9}" type="presParOf" srcId="{DB06F996-1D2A-4C4F-AB3F-CED5D54AF11B}" destId="{DDD86B74-0AFD-4F68-9396-79DF9B6928CB}" srcOrd="1" destOrd="0" presId="urn:microsoft.com/office/officeart/2008/layout/LinedList"/>
    <dgm:cxn modelId="{8BD9482C-A853-44C2-8E77-A652D876644B}" type="presParOf" srcId="{B7A85EA0-BA12-4C4E-8B2F-6F3BD7BF3E6B}" destId="{555589CA-B3F2-4A8C-824A-F01FD72616CB}" srcOrd="8" destOrd="0" presId="urn:microsoft.com/office/officeart/2008/layout/LinedList"/>
    <dgm:cxn modelId="{47FA9EDA-547B-42B5-9BB2-EFC86A3BDB42}" type="presParOf" srcId="{B7A85EA0-BA12-4C4E-8B2F-6F3BD7BF3E6B}" destId="{B6A10F98-DB89-48C2-B5A9-204FBBE44244}" srcOrd="9" destOrd="0" presId="urn:microsoft.com/office/officeart/2008/layout/LinedList"/>
    <dgm:cxn modelId="{F5B12D10-C487-4F2F-A718-BBB747D68AF4}" type="presParOf" srcId="{B6A10F98-DB89-48C2-B5A9-204FBBE44244}" destId="{E0B77A19-52A7-4A4C-A2F1-28ECBC48F086}" srcOrd="0" destOrd="0" presId="urn:microsoft.com/office/officeart/2008/layout/LinedList"/>
    <dgm:cxn modelId="{26519FD2-DAA1-4B57-B532-C662A70BAF01}" type="presParOf" srcId="{B6A10F98-DB89-48C2-B5A9-204FBBE44244}" destId="{9B4FF1A8-BB73-4E40-AF0B-12FD2560684E}" srcOrd="1" destOrd="0" presId="urn:microsoft.com/office/officeart/2008/layout/LinedList"/>
    <dgm:cxn modelId="{D1430A1C-A0FC-43FE-A611-D4FFAC3D1C04}" type="presParOf" srcId="{B7A85EA0-BA12-4C4E-8B2F-6F3BD7BF3E6B}" destId="{EEBC0987-DF95-43E3-BF7F-EBB2CBD7CC6F}" srcOrd="10" destOrd="0" presId="urn:microsoft.com/office/officeart/2008/layout/LinedList"/>
    <dgm:cxn modelId="{73599352-EBE9-4264-8899-A0983921729D}" type="presParOf" srcId="{B7A85EA0-BA12-4C4E-8B2F-6F3BD7BF3E6B}" destId="{8EC99CA0-C0E0-4D96-B20D-6756996FFAFE}" srcOrd="11" destOrd="0" presId="urn:microsoft.com/office/officeart/2008/layout/LinedList"/>
    <dgm:cxn modelId="{805871A8-E983-49B5-B32E-E0CFCC51C7B4}" type="presParOf" srcId="{8EC99CA0-C0E0-4D96-B20D-6756996FFAFE}" destId="{4BD77DEE-0861-408D-AA6D-1B1224CFB84B}" srcOrd="0" destOrd="0" presId="urn:microsoft.com/office/officeart/2008/layout/LinedList"/>
    <dgm:cxn modelId="{543BE930-23B0-473E-AD0D-18A368A7F098}" type="presParOf" srcId="{8EC99CA0-C0E0-4D96-B20D-6756996FFAFE}" destId="{CE2BFE67-05F9-49C4-893A-08CE90F8C63E}" srcOrd="1" destOrd="0" presId="urn:microsoft.com/office/officeart/2008/layout/LinedList"/>
    <dgm:cxn modelId="{78C3B651-DDDA-4D2C-950D-22B471CC085C}" type="presParOf" srcId="{B7A85EA0-BA12-4C4E-8B2F-6F3BD7BF3E6B}" destId="{94632F01-4E86-4612-BB6F-E8A5DE17276F}" srcOrd="12" destOrd="0" presId="urn:microsoft.com/office/officeart/2008/layout/LinedList"/>
    <dgm:cxn modelId="{26957F01-AED9-4B10-80A3-C4CC4D2586A8}" type="presParOf" srcId="{B7A85EA0-BA12-4C4E-8B2F-6F3BD7BF3E6B}" destId="{FBB005DF-16B6-4144-AD4F-EEE9FB0FD2D8}" srcOrd="13" destOrd="0" presId="urn:microsoft.com/office/officeart/2008/layout/LinedList"/>
    <dgm:cxn modelId="{F52753B2-152C-4074-85A5-A6118437DCF6}" type="presParOf" srcId="{FBB005DF-16B6-4144-AD4F-EEE9FB0FD2D8}" destId="{CACEADE5-E8A7-4D3B-8175-023A02F38D76}" srcOrd="0" destOrd="0" presId="urn:microsoft.com/office/officeart/2008/layout/LinedList"/>
    <dgm:cxn modelId="{5C72A27B-E8DF-4ED1-A99D-876A20537140}" type="presParOf" srcId="{FBB005DF-16B6-4144-AD4F-EEE9FB0FD2D8}" destId="{2D5AB86B-E52B-463D-876E-7587F8E3694C}" srcOrd="1" destOrd="0" presId="urn:microsoft.com/office/officeart/2008/layout/LinedList"/>
    <dgm:cxn modelId="{CD39A1ED-EE6D-42C5-9E41-381885AA7007}" type="presParOf" srcId="{B7A85EA0-BA12-4C4E-8B2F-6F3BD7BF3E6B}" destId="{87E8DAB3-058A-4CBB-B5E4-9CD0125DB408}" srcOrd="14" destOrd="0" presId="urn:microsoft.com/office/officeart/2008/layout/LinedList"/>
    <dgm:cxn modelId="{3933808A-5B71-464C-8A91-47E32125D387}" type="presParOf" srcId="{B7A85EA0-BA12-4C4E-8B2F-6F3BD7BF3E6B}" destId="{AB89D0D0-DC68-454B-98D9-17D2E12A30D9}" srcOrd="15" destOrd="0" presId="urn:microsoft.com/office/officeart/2008/layout/LinedList"/>
    <dgm:cxn modelId="{BA1ACA5A-1843-4571-B468-F30091DD919E}" type="presParOf" srcId="{AB89D0D0-DC68-454B-98D9-17D2E12A30D9}" destId="{0AD682E5-E08E-4840-87F5-018F2C1AAF87}" srcOrd="0" destOrd="0" presId="urn:microsoft.com/office/officeart/2008/layout/LinedList"/>
    <dgm:cxn modelId="{D9681B1D-0011-4996-874B-9495590B9015}" type="presParOf" srcId="{AB89D0D0-DC68-454B-98D9-17D2E12A30D9}" destId="{E7257131-0CC0-4668-88D1-9A4CE7E96870}" srcOrd="1" destOrd="0" presId="urn:microsoft.com/office/officeart/2008/layout/LinedList"/>
    <dgm:cxn modelId="{8DCF041B-42CE-4B16-BC8B-60A85F776495}" type="presParOf" srcId="{B7A85EA0-BA12-4C4E-8B2F-6F3BD7BF3E6B}" destId="{2330C0E8-5B05-47BC-B763-4E8FD2E58224}" srcOrd="16" destOrd="0" presId="urn:microsoft.com/office/officeart/2008/layout/LinedList"/>
    <dgm:cxn modelId="{FD1EC7C8-CB5A-44C6-83D3-F506148D034A}" type="presParOf" srcId="{B7A85EA0-BA12-4C4E-8B2F-6F3BD7BF3E6B}" destId="{AFD1FD33-D494-467C-A332-54688C9246B8}" srcOrd="17" destOrd="0" presId="urn:microsoft.com/office/officeart/2008/layout/LinedList"/>
    <dgm:cxn modelId="{48A66D18-AB31-4AEE-87C6-974A19E9D039}" type="presParOf" srcId="{AFD1FD33-D494-467C-A332-54688C9246B8}" destId="{B59354C4-33F4-49A3-87F7-6676193678D8}" srcOrd="0" destOrd="0" presId="urn:microsoft.com/office/officeart/2008/layout/LinedList"/>
    <dgm:cxn modelId="{2D4E101E-5282-4F27-8DD6-5B6D766F89F7}" type="presParOf" srcId="{AFD1FD33-D494-467C-A332-54688C9246B8}" destId="{71C4A699-007A-4C51-92AC-B65AE71B8331}" srcOrd="1" destOrd="0" presId="urn:microsoft.com/office/officeart/2008/layout/LinedList"/>
    <dgm:cxn modelId="{739CD565-DE90-4082-9AC5-1F86AF269623}" type="presParOf" srcId="{B7A85EA0-BA12-4C4E-8B2F-6F3BD7BF3E6B}" destId="{42434B11-B2FA-4371-AF64-CF913E6A0797}" srcOrd="18" destOrd="0" presId="urn:microsoft.com/office/officeart/2008/layout/LinedList"/>
    <dgm:cxn modelId="{A1D4A922-67BB-40DF-9B02-3904A30D2EF4}" type="presParOf" srcId="{B7A85EA0-BA12-4C4E-8B2F-6F3BD7BF3E6B}" destId="{D93F13C8-B74C-4BAF-86B7-2F1819002686}" srcOrd="19" destOrd="0" presId="urn:microsoft.com/office/officeart/2008/layout/LinedList"/>
    <dgm:cxn modelId="{2CAB1109-FCB6-4A53-AF94-18BF32CBACE6}" type="presParOf" srcId="{D93F13C8-B74C-4BAF-86B7-2F1819002686}" destId="{D887E2D4-2999-44D9-A6E9-EBA392B45401}" srcOrd="0" destOrd="0" presId="urn:microsoft.com/office/officeart/2008/layout/LinedList"/>
    <dgm:cxn modelId="{2C6D41FF-6B69-4A75-B26F-AAD35F9D708B}" type="presParOf" srcId="{D93F13C8-B74C-4BAF-86B7-2F1819002686}" destId="{6B99A5B6-278B-4ACE-9DEE-F83621EA3820}" srcOrd="1" destOrd="0" presId="urn:microsoft.com/office/officeart/2008/layout/LinedList"/>
    <dgm:cxn modelId="{801DF10F-A3B3-4005-862C-5FB2C67EE87D}" type="presParOf" srcId="{B7A85EA0-BA12-4C4E-8B2F-6F3BD7BF3E6B}" destId="{BC28E738-39B4-455A-A56B-0E451D7E71DE}" srcOrd="20" destOrd="0" presId="urn:microsoft.com/office/officeart/2008/layout/LinedList"/>
    <dgm:cxn modelId="{CEB7BB12-775E-45E6-B0B2-F9943A806900}" type="presParOf" srcId="{B7A85EA0-BA12-4C4E-8B2F-6F3BD7BF3E6B}" destId="{E9F5BFA8-6082-44F5-90F9-36344AE43B30}" srcOrd="21" destOrd="0" presId="urn:microsoft.com/office/officeart/2008/layout/LinedList"/>
    <dgm:cxn modelId="{CF141031-20FF-4DFD-8B73-2F6582D3CE6C}" type="presParOf" srcId="{E9F5BFA8-6082-44F5-90F9-36344AE43B30}" destId="{2CCF627C-86D8-453F-8E76-B44DBDF0EE8C}" srcOrd="0" destOrd="0" presId="urn:microsoft.com/office/officeart/2008/layout/LinedList"/>
    <dgm:cxn modelId="{7913A1DD-BC99-4FCE-BD24-E15A70B0F149}" type="presParOf" srcId="{E9F5BFA8-6082-44F5-90F9-36344AE43B30}" destId="{C36952E1-F7C3-418B-98DF-7A3D6443D054}" srcOrd="1" destOrd="0" presId="urn:microsoft.com/office/officeart/2008/layout/LinedList"/>
    <dgm:cxn modelId="{8F57B764-2E56-4C13-9E36-FD4206A4426C}" type="presParOf" srcId="{B7A85EA0-BA12-4C4E-8B2F-6F3BD7BF3E6B}" destId="{0901807C-7E91-4259-98CC-B5325045335E}" srcOrd="22" destOrd="0" presId="urn:microsoft.com/office/officeart/2008/layout/LinedList"/>
    <dgm:cxn modelId="{1653BB3E-F904-4F4F-90D0-29502C7BA3CF}" type="presParOf" srcId="{B7A85EA0-BA12-4C4E-8B2F-6F3BD7BF3E6B}" destId="{21B43AFB-04D0-41A3-9DD4-5219E8B5297C}" srcOrd="23" destOrd="0" presId="urn:microsoft.com/office/officeart/2008/layout/LinedList"/>
    <dgm:cxn modelId="{18156282-4808-4859-B498-493159FBAE71}" type="presParOf" srcId="{21B43AFB-04D0-41A3-9DD4-5219E8B5297C}" destId="{53C6AC0F-C74C-45DD-9FD2-F48F6FFB1EC7}" srcOrd="0" destOrd="0" presId="urn:microsoft.com/office/officeart/2008/layout/LinedList"/>
    <dgm:cxn modelId="{5006D9FD-00C3-447D-9444-239C1AE75976}" type="presParOf" srcId="{21B43AFB-04D0-41A3-9DD4-5219E8B5297C}" destId="{41A5E6C8-BD66-400F-8886-9F92201AFC4F}" srcOrd="1" destOrd="0" presId="urn:microsoft.com/office/officeart/2008/layout/LinedList"/>
    <dgm:cxn modelId="{599923E9-C84A-48B7-9345-C876CF57807F}" type="presParOf" srcId="{B7A85EA0-BA12-4C4E-8B2F-6F3BD7BF3E6B}" destId="{B96E39BC-95D4-4739-81B9-B757B3C5142F}" srcOrd="24" destOrd="0" presId="urn:microsoft.com/office/officeart/2008/layout/LinedList"/>
    <dgm:cxn modelId="{A3867915-AF03-41CF-81A6-A9B19241E2F1}" type="presParOf" srcId="{B7A85EA0-BA12-4C4E-8B2F-6F3BD7BF3E6B}" destId="{E4D7BBE5-8E4A-4523-B5A4-EED8CBDBBE3C}" srcOrd="25" destOrd="0" presId="urn:microsoft.com/office/officeart/2008/layout/LinedList"/>
    <dgm:cxn modelId="{9AB6679A-EFD7-4CEC-8A00-709DFEBE3E60}" type="presParOf" srcId="{E4D7BBE5-8E4A-4523-B5A4-EED8CBDBBE3C}" destId="{8F565283-DBC8-42D0-A8EB-615978C45D8D}" srcOrd="0" destOrd="0" presId="urn:microsoft.com/office/officeart/2008/layout/LinedList"/>
    <dgm:cxn modelId="{8DA7A8C7-C0AF-45A4-9E6A-4974581AA23F}" type="presParOf" srcId="{E4D7BBE5-8E4A-4523-B5A4-EED8CBDBBE3C}" destId="{D47A325A-173F-4398-92F9-B5AF1CBB4E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21266E-4D90-4EA5-BD9B-16CCD71315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2E1E9D3-A99D-4847-AE1B-F4FCDE15E126}">
      <dgm:prSet/>
      <dgm:spPr/>
      <dgm:t>
        <a:bodyPr/>
        <a:lstStyle/>
        <a:p>
          <a:r>
            <a:rPr lang="en-GB"/>
            <a:t>Public health guidelines focus on reducing the spread of infection.</a:t>
          </a:r>
          <a:endParaRPr lang="en-US"/>
        </a:p>
      </dgm:t>
    </dgm:pt>
    <dgm:pt modelId="{30873D73-C9BD-4FA9-A103-54DB244A7227}" type="parTrans" cxnId="{3CD9125B-8F01-4161-A661-FB17E3A00523}">
      <dgm:prSet/>
      <dgm:spPr/>
      <dgm:t>
        <a:bodyPr/>
        <a:lstStyle/>
        <a:p>
          <a:endParaRPr lang="en-US"/>
        </a:p>
      </dgm:t>
    </dgm:pt>
    <dgm:pt modelId="{0BD7E33B-4579-4D7D-8C17-2E916301759A}" type="sibTrans" cxnId="{3CD9125B-8F01-4161-A661-FB17E3A00523}">
      <dgm:prSet/>
      <dgm:spPr/>
      <dgm:t>
        <a:bodyPr/>
        <a:lstStyle/>
        <a:p>
          <a:endParaRPr lang="en-US"/>
        </a:p>
      </dgm:t>
    </dgm:pt>
    <dgm:pt modelId="{DA4EF417-83C7-4EFA-AC71-1BF70256C43B}">
      <dgm:prSet/>
      <dgm:spPr/>
      <dgm:t>
        <a:bodyPr/>
        <a:lstStyle/>
        <a:p>
          <a:r>
            <a:rPr lang="en-GB"/>
            <a:t>Common measures include:</a:t>
          </a:r>
          <a:endParaRPr lang="en-US"/>
        </a:p>
      </dgm:t>
    </dgm:pt>
    <dgm:pt modelId="{FDE20EC2-6418-4213-A00C-D438E915FFF8}" type="parTrans" cxnId="{0DDB2A65-EF36-40CD-8A8D-49A6DF8E4960}">
      <dgm:prSet/>
      <dgm:spPr/>
      <dgm:t>
        <a:bodyPr/>
        <a:lstStyle/>
        <a:p>
          <a:endParaRPr lang="en-US"/>
        </a:p>
      </dgm:t>
    </dgm:pt>
    <dgm:pt modelId="{AFDD2393-1222-40E3-9955-2FD85018D5B4}" type="sibTrans" cxnId="{0DDB2A65-EF36-40CD-8A8D-49A6DF8E4960}">
      <dgm:prSet/>
      <dgm:spPr/>
      <dgm:t>
        <a:bodyPr/>
        <a:lstStyle/>
        <a:p>
          <a:endParaRPr lang="en-US"/>
        </a:p>
      </dgm:t>
    </dgm:pt>
    <dgm:pt modelId="{BC79272D-6E63-43C0-87B7-7635C2E3E48C}">
      <dgm:prSet/>
      <dgm:spPr/>
      <dgm:t>
        <a:bodyPr/>
        <a:lstStyle/>
        <a:p>
          <a:r>
            <a:rPr lang="en-GB"/>
            <a:t>Good hand hygiene</a:t>
          </a:r>
          <a:endParaRPr lang="en-US"/>
        </a:p>
      </dgm:t>
    </dgm:pt>
    <dgm:pt modelId="{4A3A9DC4-C564-49D6-8101-D278A2491EDF}" type="parTrans" cxnId="{7A10C96C-6A56-4476-87E6-349D204AEFB6}">
      <dgm:prSet/>
      <dgm:spPr/>
      <dgm:t>
        <a:bodyPr/>
        <a:lstStyle/>
        <a:p>
          <a:endParaRPr lang="en-US"/>
        </a:p>
      </dgm:t>
    </dgm:pt>
    <dgm:pt modelId="{3B9BAFF3-0944-4909-97C3-75E7289297CE}" type="sibTrans" cxnId="{7A10C96C-6A56-4476-87E6-349D204AEFB6}">
      <dgm:prSet/>
      <dgm:spPr/>
      <dgm:t>
        <a:bodyPr/>
        <a:lstStyle/>
        <a:p>
          <a:endParaRPr lang="en-US"/>
        </a:p>
      </dgm:t>
    </dgm:pt>
    <dgm:pt modelId="{3F779634-FC4F-43BA-B17C-0F2D15CF4AC9}">
      <dgm:prSet/>
      <dgm:spPr/>
      <dgm:t>
        <a:bodyPr/>
        <a:lstStyle/>
        <a:p>
          <a:r>
            <a:rPr lang="en-GB"/>
            <a:t>Respiratory hygiene (covering coughs/sneezes)</a:t>
          </a:r>
          <a:endParaRPr lang="en-US"/>
        </a:p>
      </dgm:t>
    </dgm:pt>
    <dgm:pt modelId="{2C25DFFF-AB02-4A6C-BBDC-9B6ACD3DAF36}" type="parTrans" cxnId="{DC9038E0-BAE4-48C1-BF81-F371C9119F0F}">
      <dgm:prSet/>
      <dgm:spPr/>
      <dgm:t>
        <a:bodyPr/>
        <a:lstStyle/>
        <a:p>
          <a:endParaRPr lang="en-US"/>
        </a:p>
      </dgm:t>
    </dgm:pt>
    <dgm:pt modelId="{E24D8B5E-90DE-4489-A754-047D8713F7A8}" type="sibTrans" cxnId="{DC9038E0-BAE4-48C1-BF81-F371C9119F0F}">
      <dgm:prSet/>
      <dgm:spPr/>
      <dgm:t>
        <a:bodyPr/>
        <a:lstStyle/>
        <a:p>
          <a:endParaRPr lang="en-US"/>
        </a:p>
      </dgm:t>
    </dgm:pt>
    <dgm:pt modelId="{99C04117-A0E7-4A3E-8BE8-875853693BA2}">
      <dgm:prSet/>
      <dgm:spPr/>
      <dgm:t>
        <a:bodyPr/>
        <a:lstStyle/>
        <a:p>
          <a:r>
            <a:rPr lang="en-GB"/>
            <a:t>Rapid antibiotic treatment for close contacts of meningitis patients</a:t>
          </a:r>
          <a:endParaRPr lang="en-US"/>
        </a:p>
      </dgm:t>
    </dgm:pt>
    <dgm:pt modelId="{F70F195E-37C9-49C0-8862-430D35FE1636}" type="parTrans" cxnId="{964FC91F-C2A9-4B90-B95A-5C05F81B7719}">
      <dgm:prSet/>
      <dgm:spPr/>
      <dgm:t>
        <a:bodyPr/>
        <a:lstStyle/>
        <a:p>
          <a:endParaRPr lang="en-US"/>
        </a:p>
      </dgm:t>
    </dgm:pt>
    <dgm:pt modelId="{EAB0A9ED-2021-4919-AA39-A77834BE4233}" type="sibTrans" cxnId="{964FC91F-C2A9-4B90-B95A-5C05F81B7719}">
      <dgm:prSet/>
      <dgm:spPr/>
      <dgm:t>
        <a:bodyPr/>
        <a:lstStyle/>
        <a:p>
          <a:endParaRPr lang="en-US"/>
        </a:p>
      </dgm:t>
    </dgm:pt>
    <dgm:pt modelId="{683D337B-93B5-4D22-9CB3-47C289866BAF}">
      <dgm:prSet/>
      <dgm:spPr/>
      <dgm:t>
        <a:bodyPr/>
        <a:lstStyle/>
        <a:p>
          <a:r>
            <a:rPr lang="en-GB"/>
            <a:t>Infection control procedures in hospitals</a:t>
          </a:r>
          <a:endParaRPr lang="en-US"/>
        </a:p>
      </dgm:t>
    </dgm:pt>
    <dgm:pt modelId="{A1A7E397-BD81-4D7E-A42D-DD87F7A818CF}" type="parTrans" cxnId="{0FA58A57-8156-4EE0-9761-DC80B81288C4}">
      <dgm:prSet/>
      <dgm:spPr/>
      <dgm:t>
        <a:bodyPr/>
        <a:lstStyle/>
        <a:p>
          <a:endParaRPr lang="en-US"/>
        </a:p>
      </dgm:t>
    </dgm:pt>
    <dgm:pt modelId="{FD2AEF4E-9D05-40C6-B4E5-BDCDA061BCC6}" type="sibTrans" cxnId="{0FA58A57-8156-4EE0-9761-DC80B81288C4}">
      <dgm:prSet/>
      <dgm:spPr/>
      <dgm:t>
        <a:bodyPr/>
        <a:lstStyle/>
        <a:p>
          <a:endParaRPr lang="en-US"/>
        </a:p>
      </dgm:t>
    </dgm:pt>
    <dgm:pt modelId="{CAE100C3-924D-4002-A9D5-79558B018575}">
      <dgm:prSet/>
      <dgm:spPr/>
      <dgm:t>
        <a:bodyPr/>
        <a:lstStyle/>
        <a:p>
          <a:r>
            <a:rPr lang="en-GB"/>
            <a:t>These guidelines are issued by organisations such as the </a:t>
          </a:r>
          <a:r>
            <a:rPr lang="en-GB">
              <a:hlinkClick xmlns:r="http://schemas.openxmlformats.org/officeDocument/2006/relationships" r:id="rId1"/>
            </a:rPr>
            <a:t>UK Health Security Agency</a:t>
          </a:r>
          <a:r>
            <a:rPr lang="en-GB"/>
            <a:t>.</a:t>
          </a:r>
          <a:endParaRPr lang="en-US"/>
        </a:p>
      </dgm:t>
    </dgm:pt>
    <dgm:pt modelId="{475DF2ED-0C27-42A7-BDCB-68F739AF777C}" type="parTrans" cxnId="{90D4F6E8-EC6F-4EC0-8B34-5F1D868CCF9E}">
      <dgm:prSet/>
      <dgm:spPr/>
      <dgm:t>
        <a:bodyPr/>
        <a:lstStyle/>
        <a:p>
          <a:endParaRPr lang="en-US"/>
        </a:p>
      </dgm:t>
    </dgm:pt>
    <dgm:pt modelId="{7F31712D-1B59-4779-8BBB-521E3367C6A1}" type="sibTrans" cxnId="{90D4F6E8-EC6F-4EC0-8B34-5F1D868CCF9E}">
      <dgm:prSet/>
      <dgm:spPr/>
      <dgm:t>
        <a:bodyPr/>
        <a:lstStyle/>
        <a:p>
          <a:endParaRPr lang="en-US"/>
        </a:p>
      </dgm:t>
    </dgm:pt>
    <dgm:pt modelId="{9461FA74-DF31-498E-A6CD-B84A4B7B6231}" type="pres">
      <dgm:prSet presAssocID="{CC21266E-4D90-4EA5-BD9B-16CCD71315E0}" presName="linear" presStyleCnt="0">
        <dgm:presLayoutVars>
          <dgm:animLvl val="lvl"/>
          <dgm:resizeHandles val="exact"/>
        </dgm:presLayoutVars>
      </dgm:prSet>
      <dgm:spPr/>
    </dgm:pt>
    <dgm:pt modelId="{B6240D28-B76D-4B8D-8A0D-EB0F2ABBEE60}" type="pres">
      <dgm:prSet presAssocID="{A2E1E9D3-A99D-4847-AE1B-F4FCDE15E126}" presName="parentText" presStyleLbl="node1" presStyleIdx="0" presStyleCnt="7">
        <dgm:presLayoutVars>
          <dgm:chMax val="0"/>
          <dgm:bulletEnabled val="1"/>
        </dgm:presLayoutVars>
      </dgm:prSet>
      <dgm:spPr/>
    </dgm:pt>
    <dgm:pt modelId="{488C5C52-69F9-4B34-B8DC-ED7BD10B9148}" type="pres">
      <dgm:prSet presAssocID="{0BD7E33B-4579-4D7D-8C17-2E916301759A}" presName="spacer" presStyleCnt="0"/>
      <dgm:spPr/>
    </dgm:pt>
    <dgm:pt modelId="{BD903B6A-7887-4506-8777-CE8BAC13AF83}" type="pres">
      <dgm:prSet presAssocID="{DA4EF417-83C7-4EFA-AC71-1BF70256C43B}" presName="parentText" presStyleLbl="node1" presStyleIdx="1" presStyleCnt="7">
        <dgm:presLayoutVars>
          <dgm:chMax val="0"/>
          <dgm:bulletEnabled val="1"/>
        </dgm:presLayoutVars>
      </dgm:prSet>
      <dgm:spPr/>
    </dgm:pt>
    <dgm:pt modelId="{AC4BC1AB-237F-4B92-B6CD-6C0FBED35ACE}" type="pres">
      <dgm:prSet presAssocID="{AFDD2393-1222-40E3-9955-2FD85018D5B4}" presName="spacer" presStyleCnt="0"/>
      <dgm:spPr/>
    </dgm:pt>
    <dgm:pt modelId="{80AF7546-BCAA-483A-A2A9-0CD07DD85A60}" type="pres">
      <dgm:prSet presAssocID="{BC79272D-6E63-43C0-87B7-7635C2E3E48C}" presName="parentText" presStyleLbl="node1" presStyleIdx="2" presStyleCnt="7">
        <dgm:presLayoutVars>
          <dgm:chMax val="0"/>
          <dgm:bulletEnabled val="1"/>
        </dgm:presLayoutVars>
      </dgm:prSet>
      <dgm:spPr/>
    </dgm:pt>
    <dgm:pt modelId="{2770B015-4E6D-4D0B-A5C7-019CFAF07257}" type="pres">
      <dgm:prSet presAssocID="{3B9BAFF3-0944-4909-97C3-75E7289297CE}" presName="spacer" presStyleCnt="0"/>
      <dgm:spPr/>
    </dgm:pt>
    <dgm:pt modelId="{C3AFC4CD-9CEC-4013-8A62-63ECB1E85089}" type="pres">
      <dgm:prSet presAssocID="{3F779634-FC4F-43BA-B17C-0F2D15CF4AC9}" presName="parentText" presStyleLbl="node1" presStyleIdx="3" presStyleCnt="7">
        <dgm:presLayoutVars>
          <dgm:chMax val="0"/>
          <dgm:bulletEnabled val="1"/>
        </dgm:presLayoutVars>
      </dgm:prSet>
      <dgm:spPr/>
    </dgm:pt>
    <dgm:pt modelId="{3CCE356F-B1BD-4EF9-A972-79190D5D75D6}" type="pres">
      <dgm:prSet presAssocID="{E24D8B5E-90DE-4489-A754-047D8713F7A8}" presName="spacer" presStyleCnt="0"/>
      <dgm:spPr/>
    </dgm:pt>
    <dgm:pt modelId="{5F4F8B23-A002-4F3B-98B3-4B6FCC83E2AD}" type="pres">
      <dgm:prSet presAssocID="{99C04117-A0E7-4A3E-8BE8-875853693BA2}" presName="parentText" presStyleLbl="node1" presStyleIdx="4" presStyleCnt="7">
        <dgm:presLayoutVars>
          <dgm:chMax val="0"/>
          <dgm:bulletEnabled val="1"/>
        </dgm:presLayoutVars>
      </dgm:prSet>
      <dgm:spPr/>
    </dgm:pt>
    <dgm:pt modelId="{CECB791C-1B74-4321-A737-64725B880E7E}" type="pres">
      <dgm:prSet presAssocID="{EAB0A9ED-2021-4919-AA39-A77834BE4233}" presName="spacer" presStyleCnt="0"/>
      <dgm:spPr/>
    </dgm:pt>
    <dgm:pt modelId="{F8E63C48-755D-4802-AFA7-D11A606B076E}" type="pres">
      <dgm:prSet presAssocID="{683D337B-93B5-4D22-9CB3-47C289866BAF}" presName="parentText" presStyleLbl="node1" presStyleIdx="5" presStyleCnt="7">
        <dgm:presLayoutVars>
          <dgm:chMax val="0"/>
          <dgm:bulletEnabled val="1"/>
        </dgm:presLayoutVars>
      </dgm:prSet>
      <dgm:spPr/>
    </dgm:pt>
    <dgm:pt modelId="{2A12A30B-1CC3-4C45-A032-CC6F5B677CF9}" type="pres">
      <dgm:prSet presAssocID="{FD2AEF4E-9D05-40C6-B4E5-BDCDA061BCC6}" presName="spacer" presStyleCnt="0"/>
      <dgm:spPr/>
    </dgm:pt>
    <dgm:pt modelId="{D4EBDABA-9982-4050-BAF7-D2BD06CAC370}" type="pres">
      <dgm:prSet presAssocID="{CAE100C3-924D-4002-A9D5-79558B018575}" presName="parentText" presStyleLbl="node1" presStyleIdx="6" presStyleCnt="7">
        <dgm:presLayoutVars>
          <dgm:chMax val="0"/>
          <dgm:bulletEnabled val="1"/>
        </dgm:presLayoutVars>
      </dgm:prSet>
      <dgm:spPr/>
    </dgm:pt>
  </dgm:ptLst>
  <dgm:cxnLst>
    <dgm:cxn modelId="{0D460118-CE7B-4BBC-812D-28DA26F3B2E3}" type="presOf" srcId="{683D337B-93B5-4D22-9CB3-47C289866BAF}" destId="{F8E63C48-755D-4802-AFA7-D11A606B076E}" srcOrd="0" destOrd="0" presId="urn:microsoft.com/office/officeart/2005/8/layout/vList2"/>
    <dgm:cxn modelId="{964FC91F-C2A9-4B90-B95A-5C05F81B7719}" srcId="{CC21266E-4D90-4EA5-BD9B-16CCD71315E0}" destId="{99C04117-A0E7-4A3E-8BE8-875853693BA2}" srcOrd="4" destOrd="0" parTransId="{F70F195E-37C9-49C0-8862-430D35FE1636}" sibTransId="{EAB0A9ED-2021-4919-AA39-A77834BE4233}"/>
    <dgm:cxn modelId="{4167612F-0F4C-41B7-8169-83288B37F0C0}" type="presOf" srcId="{BC79272D-6E63-43C0-87B7-7635C2E3E48C}" destId="{80AF7546-BCAA-483A-A2A9-0CD07DD85A60}" srcOrd="0" destOrd="0" presId="urn:microsoft.com/office/officeart/2005/8/layout/vList2"/>
    <dgm:cxn modelId="{3CD9125B-8F01-4161-A661-FB17E3A00523}" srcId="{CC21266E-4D90-4EA5-BD9B-16CCD71315E0}" destId="{A2E1E9D3-A99D-4847-AE1B-F4FCDE15E126}" srcOrd="0" destOrd="0" parTransId="{30873D73-C9BD-4FA9-A103-54DB244A7227}" sibTransId="{0BD7E33B-4579-4D7D-8C17-2E916301759A}"/>
    <dgm:cxn modelId="{0DDB2A65-EF36-40CD-8A8D-49A6DF8E4960}" srcId="{CC21266E-4D90-4EA5-BD9B-16CCD71315E0}" destId="{DA4EF417-83C7-4EFA-AC71-1BF70256C43B}" srcOrd="1" destOrd="0" parTransId="{FDE20EC2-6418-4213-A00C-D438E915FFF8}" sibTransId="{AFDD2393-1222-40E3-9955-2FD85018D5B4}"/>
    <dgm:cxn modelId="{90A0D747-94F3-4F3A-96FF-BCB4E042553E}" type="presOf" srcId="{CAE100C3-924D-4002-A9D5-79558B018575}" destId="{D4EBDABA-9982-4050-BAF7-D2BD06CAC370}" srcOrd="0" destOrd="0" presId="urn:microsoft.com/office/officeart/2005/8/layout/vList2"/>
    <dgm:cxn modelId="{7A10C96C-6A56-4476-87E6-349D204AEFB6}" srcId="{CC21266E-4D90-4EA5-BD9B-16CCD71315E0}" destId="{BC79272D-6E63-43C0-87B7-7635C2E3E48C}" srcOrd="2" destOrd="0" parTransId="{4A3A9DC4-C564-49D6-8101-D278A2491EDF}" sibTransId="{3B9BAFF3-0944-4909-97C3-75E7289297CE}"/>
    <dgm:cxn modelId="{B2EBF274-7F7E-49CD-A5F4-8FBCD5BAA171}" type="presOf" srcId="{3F779634-FC4F-43BA-B17C-0F2D15CF4AC9}" destId="{C3AFC4CD-9CEC-4013-8A62-63ECB1E85089}" srcOrd="0" destOrd="0" presId="urn:microsoft.com/office/officeart/2005/8/layout/vList2"/>
    <dgm:cxn modelId="{0FA58A57-8156-4EE0-9761-DC80B81288C4}" srcId="{CC21266E-4D90-4EA5-BD9B-16CCD71315E0}" destId="{683D337B-93B5-4D22-9CB3-47C289866BAF}" srcOrd="5" destOrd="0" parTransId="{A1A7E397-BD81-4D7E-A42D-DD87F7A818CF}" sibTransId="{FD2AEF4E-9D05-40C6-B4E5-BDCDA061BCC6}"/>
    <dgm:cxn modelId="{3A3AE481-5EA6-4B40-A33F-FE6C62BBC38B}" type="presOf" srcId="{99C04117-A0E7-4A3E-8BE8-875853693BA2}" destId="{5F4F8B23-A002-4F3B-98B3-4B6FCC83E2AD}" srcOrd="0" destOrd="0" presId="urn:microsoft.com/office/officeart/2005/8/layout/vList2"/>
    <dgm:cxn modelId="{8CB0F0B3-920B-40A9-B254-41FCA843ED64}" type="presOf" srcId="{DA4EF417-83C7-4EFA-AC71-1BF70256C43B}" destId="{BD903B6A-7887-4506-8777-CE8BAC13AF83}" srcOrd="0" destOrd="0" presId="urn:microsoft.com/office/officeart/2005/8/layout/vList2"/>
    <dgm:cxn modelId="{DC9038E0-BAE4-48C1-BF81-F371C9119F0F}" srcId="{CC21266E-4D90-4EA5-BD9B-16CCD71315E0}" destId="{3F779634-FC4F-43BA-B17C-0F2D15CF4AC9}" srcOrd="3" destOrd="0" parTransId="{2C25DFFF-AB02-4A6C-BBDC-9B6ACD3DAF36}" sibTransId="{E24D8B5E-90DE-4489-A754-047D8713F7A8}"/>
    <dgm:cxn modelId="{90D4F6E8-EC6F-4EC0-8B34-5F1D868CCF9E}" srcId="{CC21266E-4D90-4EA5-BD9B-16CCD71315E0}" destId="{CAE100C3-924D-4002-A9D5-79558B018575}" srcOrd="6" destOrd="0" parTransId="{475DF2ED-0C27-42A7-BDCB-68F739AF777C}" sibTransId="{7F31712D-1B59-4779-8BBB-521E3367C6A1}"/>
    <dgm:cxn modelId="{C4F253E9-927E-4EFF-9678-446B3117834E}" type="presOf" srcId="{A2E1E9D3-A99D-4847-AE1B-F4FCDE15E126}" destId="{B6240D28-B76D-4B8D-8A0D-EB0F2ABBEE60}" srcOrd="0" destOrd="0" presId="urn:microsoft.com/office/officeart/2005/8/layout/vList2"/>
    <dgm:cxn modelId="{97D7D7EA-7758-4CE3-A711-06B9F4C04D29}" type="presOf" srcId="{CC21266E-4D90-4EA5-BD9B-16CCD71315E0}" destId="{9461FA74-DF31-498E-A6CD-B84A4B7B6231}" srcOrd="0" destOrd="0" presId="urn:microsoft.com/office/officeart/2005/8/layout/vList2"/>
    <dgm:cxn modelId="{F85FDB1B-2B2F-4416-9C62-B8282AE6A0CD}" type="presParOf" srcId="{9461FA74-DF31-498E-A6CD-B84A4B7B6231}" destId="{B6240D28-B76D-4B8D-8A0D-EB0F2ABBEE60}" srcOrd="0" destOrd="0" presId="urn:microsoft.com/office/officeart/2005/8/layout/vList2"/>
    <dgm:cxn modelId="{35D50BEE-6F74-40AE-9640-976BAAE032DD}" type="presParOf" srcId="{9461FA74-DF31-498E-A6CD-B84A4B7B6231}" destId="{488C5C52-69F9-4B34-B8DC-ED7BD10B9148}" srcOrd="1" destOrd="0" presId="urn:microsoft.com/office/officeart/2005/8/layout/vList2"/>
    <dgm:cxn modelId="{0959D7B9-1E3B-4E07-A128-1D3A6A840DEE}" type="presParOf" srcId="{9461FA74-DF31-498E-A6CD-B84A4B7B6231}" destId="{BD903B6A-7887-4506-8777-CE8BAC13AF83}" srcOrd="2" destOrd="0" presId="urn:microsoft.com/office/officeart/2005/8/layout/vList2"/>
    <dgm:cxn modelId="{DD315AB5-6460-4E2C-A694-C640B00335E0}" type="presParOf" srcId="{9461FA74-DF31-498E-A6CD-B84A4B7B6231}" destId="{AC4BC1AB-237F-4B92-B6CD-6C0FBED35ACE}" srcOrd="3" destOrd="0" presId="urn:microsoft.com/office/officeart/2005/8/layout/vList2"/>
    <dgm:cxn modelId="{4098E012-6639-4F30-AA52-8ADC5A3AAAD3}" type="presParOf" srcId="{9461FA74-DF31-498E-A6CD-B84A4B7B6231}" destId="{80AF7546-BCAA-483A-A2A9-0CD07DD85A60}" srcOrd="4" destOrd="0" presId="urn:microsoft.com/office/officeart/2005/8/layout/vList2"/>
    <dgm:cxn modelId="{D3452730-1F03-4E0D-931E-B2F4B4656DBC}" type="presParOf" srcId="{9461FA74-DF31-498E-A6CD-B84A4B7B6231}" destId="{2770B015-4E6D-4D0B-A5C7-019CFAF07257}" srcOrd="5" destOrd="0" presId="urn:microsoft.com/office/officeart/2005/8/layout/vList2"/>
    <dgm:cxn modelId="{4687AA1D-12D8-4D12-9050-442ACB0A1BAE}" type="presParOf" srcId="{9461FA74-DF31-498E-A6CD-B84A4B7B6231}" destId="{C3AFC4CD-9CEC-4013-8A62-63ECB1E85089}" srcOrd="6" destOrd="0" presId="urn:microsoft.com/office/officeart/2005/8/layout/vList2"/>
    <dgm:cxn modelId="{007110B6-DB29-43BC-9277-BB307DC693B1}" type="presParOf" srcId="{9461FA74-DF31-498E-A6CD-B84A4B7B6231}" destId="{3CCE356F-B1BD-4EF9-A972-79190D5D75D6}" srcOrd="7" destOrd="0" presId="urn:microsoft.com/office/officeart/2005/8/layout/vList2"/>
    <dgm:cxn modelId="{15F7434D-F7A7-416D-9E6A-B518CB73EFAE}" type="presParOf" srcId="{9461FA74-DF31-498E-A6CD-B84A4B7B6231}" destId="{5F4F8B23-A002-4F3B-98B3-4B6FCC83E2AD}" srcOrd="8" destOrd="0" presId="urn:microsoft.com/office/officeart/2005/8/layout/vList2"/>
    <dgm:cxn modelId="{06C892B6-A299-47B8-81A3-22503B657329}" type="presParOf" srcId="{9461FA74-DF31-498E-A6CD-B84A4B7B6231}" destId="{CECB791C-1B74-4321-A737-64725B880E7E}" srcOrd="9" destOrd="0" presId="urn:microsoft.com/office/officeart/2005/8/layout/vList2"/>
    <dgm:cxn modelId="{68156BCA-F9D2-4F68-A7E3-6EB1690A97F8}" type="presParOf" srcId="{9461FA74-DF31-498E-A6CD-B84A4B7B6231}" destId="{F8E63C48-755D-4802-AFA7-D11A606B076E}" srcOrd="10" destOrd="0" presId="urn:microsoft.com/office/officeart/2005/8/layout/vList2"/>
    <dgm:cxn modelId="{41C6983B-B2A0-4679-B503-7F542D43996D}" type="presParOf" srcId="{9461FA74-DF31-498E-A6CD-B84A4B7B6231}" destId="{2A12A30B-1CC3-4C45-A032-CC6F5B677CF9}" srcOrd="11" destOrd="0" presId="urn:microsoft.com/office/officeart/2005/8/layout/vList2"/>
    <dgm:cxn modelId="{A8E96B71-47A2-4AC4-81E1-173C3CFE204E}" type="presParOf" srcId="{9461FA74-DF31-498E-A6CD-B84A4B7B6231}" destId="{D4EBDABA-9982-4050-BAF7-D2BD06CAC37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2D06B-C1F2-4123-8996-B9C5AAFA388D}">
      <dsp:nvSpPr>
        <dsp:cNvPr id="0" name=""/>
        <dsp:cNvSpPr/>
      </dsp:nvSpPr>
      <dsp:spPr>
        <a:xfrm>
          <a:off x="0" y="552"/>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3171D-1DFE-42AB-87DE-42AAC3EBC8E2}">
      <dsp:nvSpPr>
        <dsp:cNvPr id="0" name=""/>
        <dsp:cNvSpPr/>
      </dsp:nvSpPr>
      <dsp:spPr>
        <a:xfrm>
          <a:off x="0" y="552"/>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1. Introduction </a:t>
          </a:r>
          <a:endParaRPr lang="en-US" sz="1600" kern="1200"/>
        </a:p>
      </dsp:txBody>
      <dsp:txXfrm>
        <a:off x="0" y="552"/>
        <a:ext cx="5638800" cy="347939"/>
      </dsp:txXfrm>
    </dsp:sp>
    <dsp:sp modelId="{3739C1B9-5DC7-4C13-A842-0726D95CEF65}">
      <dsp:nvSpPr>
        <dsp:cNvPr id="0" name=""/>
        <dsp:cNvSpPr/>
      </dsp:nvSpPr>
      <dsp:spPr>
        <a:xfrm>
          <a:off x="0" y="348491"/>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42738-0B31-4A58-A621-864D4BF2A46E}">
      <dsp:nvSpPr>
        <dsp:cNvPr id="0" name=""/>
        <dsp:cNvSpPr/>
      </dsp:nvSpPr>
      <dsp:spPr>
        <a:xfrm>
          <a:off x="0" y="348491"/>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What is meningitis</a:t>
          </a:r>
          <a:endParaRPr lang="en-US" sz="1600" kern="1200"/>
        </a:p>
      </dsp:txBody>
      <dsp:txXfrm>
        <a:off x="0" y="348491"/>
        <a:ext cx="5638800" cy="347939"/>
      </dsp:txXfrm>
    </dsp:sp>
    <dsp:sp modelId="{3F41EC72-98E4-4459-B52A-3E57F1B19652}">
      <dsp:nvSpPr>
        <dsp:cNvPr id="0" name=""/>
        <dsp:cNvSpPr/>
      </dsp:nvSpPr>
      <dsp:spPr>
        <a:xfrm>
          <a:off x="0" y="696430"/>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2D203-857C-49C9-A4E2-A68EE6745B8E}">
      <dsp:nvSpPr>
        <dsp:cNvPr id="0" name=""/>
        <dsp:cNvSpPr/>
      </dsp:nvSpPr>
      <dsp:spPr>
        <a:xfrm>
          <a:off x="0" y="696430"/>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Level of incidence in the uk</a:t>
          </a:r>
          <a:endParaRPr lang="en-US" sz="1600" kern="1200"/>
        </a:p>
      </dsp:txBody>
      <dsp:txXfrm>
        <a:off x="0" y="696430"/>
        <a:ext cx="5638800" cy="347939"/>
      </dsp:txXfrm>
    </dsp:sp>
    <dsp:sp modelId="{E3F6D42E-7FA2-4B92-A2C0-EBA675E93249}">
      <dsp:nvSpPr>
        <dsp:cNvPr id="0" name=""/>
        <dsp:cNvSpPr/>
      </dsp:nvSpPr>
      <dsp:spPr>
        <a:xfrm>
          <a:off x="0" y="1044370"/>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A7F775-A478-4A62-BD66-370946A2930F}">
      <dsp:nvSpPr>
        <dsp:cNvPr id="0" name=""/>
        <dsp:cNvSpPr/>
      </dsp:nvSpPr>
      <dsp:spPr>
        <a:xfrm>
          <a:off x="0" y="1044370"/>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2. Case study and measuring the outbreak</a:t>
          </a:r>
          <a:endParaRPr lang="en-US" sz="1600" kern="1200"/>
        </a:p>
      </dsp:txBody>
      <dsp:txXfrm>
        <a:off x="0" y="1044370"/>
        <a:ext cx="5638800" cy="347939"/>
      </dsp:txXfrm>
    </dsp:sp>
    <dsp:sp modelId="{555589CA-B3F2-4A8C-824A-F01FD72616CB}">
      <dsp:nvSpPr>
        <dsp:cNvPr id="0" name=""/>
        <dsp:cNvSpPr/>
      </dsp:nvSpPr>
      <dsp:spPr>
        <a:xfrm>
          <a:off x="0" y="1392309"/>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77A19-52A7-4A4C-A2F1-28ECBC48F086}">
      <dsp:nvSpPr>
        <dsp:cNvPr id="0" name=""/>
        <dsp:cNvSpPr/>
      </dsp:nvSpPr>
      <dsp:spPr>
        <a:xfrm>
          <a:off x="0" y="1392309"/>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Case study summary [James]</a:t>
          </a:r>
          <a:endParaRPr lang="en-US" sz="1600" kern="1200"/>
        </a:p>
      </dsp:txBody>
      <dsp:txXfrm>
        <a:off x="0" y="1392309"/>
        <a:ext cx="5638800" cy="347939"/>
      </dsp:txXfrm>
    </dsp:sp>
    <dsp:sp modelId="{EEBC0987-DF95-43E3-BF7F-EBB2CBD7CC6F}">
      <dsp:nvSpPr>
        <dsp:cNvPr id="0" name=""/>
        <dsp:cNvSpPr/>
      </dsp:nvSpPr>
      <dsp:spPr>
        <a:xfrm>
          <a:off x="0" y="1740248"/>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D77DEE-0861-408D-AA6D-1B1224CFB84B}">
      <dsp:nvSpPr>
        <dsp:cNvPr id="0" name=""/>
        <dsp:cNvSpPr/>
      </dsp:nvSpPr>
      <dsp:spPr>
        <a:xfrm>
          <a:off x="0" y="1740248"/>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Measuring and infection diseases outbreak</a:t>
          </a:r>
          <a:endParaRPr lang="en-US" sz="1600" kern="1200"/>
        </a:p>
      </dsp:txBody>
      <dsp:txXfrm>
        <a:off x="0" y="1740248"/>
        <a:ext cx="5638800" cy="347939"/>
      </dsp:txXfrm>
    </dsp:sp>
    <dsp:sp modelId="{94632F01-4E86-4612-BB6F-E8A5DE17276F}">
      <dsp:nvSpPr>
        <dsp:cNvPr id="0" name=""/>
        <dsp:cNvSpPr/>
      </dsp:nvSpPr>
      <dsp:spPr>
        <a:xfrm>
          <a:off x="0" y="2088187"/>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EADE5-E8A7-4D3B-8175-023A02F38D76}">
      <dsp:nvSpPr>
        <dsp:cNvPr id="0" name=""/>
        <dsp:cNvSpPr/>
      </dsp:nvSpPr>
      <dsp:spPr>
        <a:xfrm>
          <a:off x="0" y="2088187"/>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3 Monitoring  and controlling the outbreak </a:t>
          </a:r>
          <a:endParaRPr lang="en-US" sz="1600" kern="1200"/>
        </a:p>
      </dsp:txBody>
      <dsp:txXfrm>
        <a:off x="0" y="2088187"/>
        <a:ext cx="5638800" cy="347939"/>
      </dsp:txXfrm>
    </dsp:sp>
    <dsp:sp modelId="{87E8DAB3-058A-4CBB-B5E4-9CD0125DB408}">
      <dsp:nvSpPr>
        <dsp:cNvPr id="0" name=""/>
        <dsp:cNvSpPr/>
      </dsp:nvSpPr>
      <dsp:spPr>
        <a:xfrm>
          <a:off x="0" y="2436127"/>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D682E5-E08E-4840-87F5-018F2C1AAF87}">
      <dsp:nvSpPr>
        <dsp:cNvPr id="0" name=""/>
        <dsp:cNvSpPr/>
      </dsp:nvSpPr>
      <dsp:spPr>
        <a:xfrm>
          <a:off x="0" y="2436127"/>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Monitoring the disease </a:t>
          </a:r>
          <a:endParaRPr lang="en-US" sz="1600" kern="1200"/>
        </a:p>
      </dsp:txBody>
      <dsp:txXfrm>
        <a:off x="0" y="2436127"/>
        <a:ext cx="5638800" cy="347939"/>
      </dsp:txXfrm>
    </dsp:sp>
    <dsp:sp modelId="{2330C0E8-5B05-47BC-B763-4E8FD2E58224}">
      <dsp:nvSpPr>
        <dsp:cNvPr id="0" name=""/>
        <dsp:cNvSpPr/>
      </dsp:nvSpPr>
      <dsp:spPr>
        <a:xfrm>
          <a:off x="0" y="2784066"/>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9354C4-33F4-49A3-87F7-6676193678D8}">
      <dsp:nvSpPr>
        <dsp:cNvPr id="0" name=""/>
        <dsp:cNvSpPr/>
      </dsp:nvSpPr>
      <dsp:spPr>
        <a:xfrm>
          <a:off x="0" y="2784066"/>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Controll measures </a:t>
          </a:r>
          <a:endParaRPr lang="en-US" sz="1600" kern="1200"/>
        </a:p>
      </dsp:txBody>
      <dsp:txXfrm>
        <a:off x="0" y="2784066"/>
        <a:ext cx="5638800" cy="347939"/>
      </dsp:txXfrm>
    </dsp:sp>
    <dsp:sp modelId="{42434B11-B2FA-4371-AF64-CF913E6A0797}">
      <dsp:nvSpPr>
        <dsp:cNvPr id="0" name=""/>
        <dsp:cNvSpPr/>
      </dsp:nvSpPr>
      <dsp:spPr>
        <a:xfrm>
          <a:off x="0" y="3132005"/>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7E2D4-2999-44D9-A6E9-EBA392B45401}">
      <dsp:nvSpPr>
        <dsp:cNvPr id="0" name=""/>
        <dsp:cNvSpPr/>
      </dsp:nvSpPr>
      <dsp:spPr>
        <a:xfrm>
          <a:off x="0" y="3132005"/>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4. Government policy and health education </a:t>
          </a:r>
          <a:endParaRPr lang="en-US" sz="1600" kern="1200"/>
        </a:p>
      </dsp:txBody>
      <dsp:txXfrm>
        <a:off x="0" y="3132005"/>
        <a:ext cx="5638800" cy="347939"/>
      </dsp:txXfrm>
    </dsp:sp>
    <dsp:sp modelId="{BC28E738-39B4-455A-A56B-0E451D7E71DE}">
      <dsp:nvSpPr>
        <dsp:cNvPr id="0" name=""/>
        <dsp:cNvSpPr/>
      </dsp:nvSpPr>
      <dsp:spPr>
        <a:xfrm>
          <a:off x="0" y="3479944"/>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F627C-86D8-453F-8E76-B44DBDF0EE8C}">
      <dsp:nvSpPr>
        <dsp:cNvPr id="0" name=""/>
        <dsp:cNvSpPr/>
      </dsp:nvSpPr>
      <dsp:spPr>
        <a:xfrm>
          <a:off x="0" y="3479944"/>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UK government policies</a:t>
          </a:r>
          <a:endParaRPr lang="en-US" sz="1600" kern="1200"/>
        </a:p>
      </dsp:txBody>
      <dsp:txXfrm>
        <a:off x="0" y="3479944"/>
        <a:ext cx="5638800" cy="347939"/>
      </dsp:txXfrm>
    </dsp:sp>
    <dsp:sp modelId="{0901807C-7E91-4259-98CC-B5325045335E}">
      <dsp:nvSpPr>
        <dsp:cNvPr id="0" name=""/>
        <dsp:cNvSpPr/>
      </dsp:nvSpPr>
      <dsp:spPr>
        <a:xfrm>
          <a:off x="0" y="3827884"/>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6AC0F-C74C-45DD-9FD2-F48F6FFB1EC7}">
      <dsp:nvSpPr>
        <dsp:cNvPr id="0" name=""/>
        <dsp:cNvSpPr/>
      </dsp:nvSpPr>
      <dsp:spPr>
        <a:xfrm>
          <a:off x="0" y="3827884"/>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Health education for school s</a:t>
          </a:r>
          <a:endParaRPr lang="en-US" sz="1600" kern="1200"/>
        </a:p>
      </dsp:txBody>
      <dsp:txXfrm>
        <a:off x="0" y="3827884"/>
        <a:ext cx="5638800" cy="347939"/>
      </dsp:txXfrm>
    </dsp:sp>
    <dsp:sp modelId="{B96E39BC-95D4-4739-81B9-B757B3C5142F}">
      <dsp:nvSpPr>
        <dsp:cNvPr id="0" name=""/>
        <dsp:cNvSpPr/>
      </dsp:nvSpPr>
      <dsp:spPr>
        <a:xfrm>
          <a:off x="0" y="4175823"/>
          <a:ext cx="56388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565283-DBC8-42D0-A8EB-615978C45D8D}">
      <dsp:nvSpPr>
        <dsp:cNvPr id="0" name=""/>
        <dsp:cNvSpPr/>
      </dsp:nvSpPr>
      <dsp:spPr>
        <a:xfrm>
          <a:off x="0" y="4175823"/>
          <a:ext cx="5638800" cy="34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Conclusion </a:t>
          </a:r>
          <a:endParaRPr lang="en-US" sz="1600" kern="1200"/>
        </a:p>
      </dsp:txBody>
      <dsp:txXfrm>
        <a:off x="0" y="4175823"/>
        <a:ext cx="5638800" cy="347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40D28-B76D-4B8D-8A0D-EB0F2ABBEE60}">
      <dsp:nvSpPr>
        <dsp:cNvPr id="0" name=""/>
        <dsp:cNvSpPr/>
      </dsp:nvSpPr>
      <dsp:spPr>
        <a:xfrm>
          <a:off x="0" y="936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 health guidelines focus on reducing the spread of infection.</a:t>
          </a:r>
          <a:endParaRPr lang="en-US" sz="2200" kern="1200"/>
        </a:p>
      </dsp:txBody>
      <dsp:txXfrm>
        <a:off x="26387" y="120085"/>
        <a:ext cx="10462826" cy="487766"/>
      </dsp:txXfrm>
    </dsp:sp>
    <dsp:sp modelId="{BD903B6A-7887-4506-8777-CE8BAC13AF83}">
      <dsp:nvSpPr>
        <dsp:cNvPr id="0" name=""/>
        <dsp:cNvSpPr/>
      </dsp:nvSpPr>
      <dsp:spPr>
        <a:xfrm>
          <a:off x="0" y="6975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Common measures include:</a:t>
          </a:r>
          <a:endParaRPr lang="en-US" sz="2200" kern="1200"/>
        </a:p>
      </dsp:txBody>
      <dsp:txXfrm>
        <a:off x="26387" y="723985"/>
        <a:ext cx="10462826" cy="487766"/>
      </dsp:txXfrm>
    </dsp:sp>
    <dsp:sp modelId="{80AF7546-BCAA-483A-A2A9-0CD07DD85A60}">
      <dsp:nvSpPr>
        <dsp:cNvPr id="0" name=""/>
        <dsp:cNvSpPr/>
      </dsp:nvSpPr>
      <dsp:spPr>
        <a:xfrm>
          <a:off x="0" y="13014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Good hand hygiene</a:t>
          </a:r>
          <a:endParaRPr lang="en-US" sz="2200" kern="1200"/>
        </a:p>
      </dsp:txBody>
      <dsp:txXfrm>
        <a:off x="26387" y="1327886"/>
        <a:ext cx="10462826" cy="487766"/>
      </dsp:txXfrm>
    </dsp:sp>
    <dsp:sp modelId="{C3AFC4CD-9CEC-4013-8A62-63ECB1E85089}">
      <dsp:nvSpPr>
        <dsp:cNvPr id="0" name=""/>
        <dsp:cNvSpPr/>
      </dsp:nvSpPr>
      <dsp:spPr>
        <a:xfrm>
          <a:off x="0" y="19053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Respiratory hygiene (covering coughs/sneezes)</a:t>
          </a:r>
          <a:endParaRPr lang="en-US" sz="2200" kern="1200"/>
        </a:p>
      </dsp:txBody>
      <dsp:txXfrm>
        <a:off x="26387" y="1931786"/>
        <a:ext cx="10462826" cy="487766"/>
      </dsp:txXfrm>
    </dsp:sp>
    <dsp:sp modelId="{5F4F8B23-A002-4F3B-98B3-4B6FCC83E2AD}">
      <dsp:nvSpPr>
        <dsp:cNvPr id="0" name=""/>
        <dsp:cNvSpPr/>
      </dsp:nvSpPr>
      <dsp:spPr>
        <a:xfrm>
          <a:off x="0" y="25092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Rapid antibiotic treatment for close contacts of meningitis patients</a:t>
          </a:r>
          <a:endParaRPr lang="en-US" sz="2200" kern="1200"/>
        </a:p>
      </dsp:txBody>
      <dsp:txXfrm>
        <a:off x="26387" y="2535686"/>
        <a:ext cx="10462826" cy="487766"/>
      </dsp:txXfrm>
    </dsp:sp>
    <dsp:sp modelId="{F8E63C48-755D-4802-AFA7-D11A606B076E}">
      <dsp:nvSpPr>
        <dsp:cNvPr id="0" name=""/>
        <dsp:cNvSpPr/>
      </dsp:nvSpPr>
      <dsp:spPr>
        <a:xfrm>
          <a:off x="0" y="31131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Infection control procedures in hospitals</a:t>
          </a:r>
          <a:endParaRPr lang="en-US" sz="2200" kern="1200"/>
        </a:p>
      </dsp:txBody>
      <dsp:txXfrm>
        <a:off x="26387" y="3139586"/>
        <a:ext cx="10462826" cy="487766"/>
      </dsp:txXfrm>
    </dsp:sp>
    <dsp:sp modelId="{D4EBDABA-9982-4050-BAF7-D2BD06CAC370}">
      <dsp:nvSpPr>
        <dsp:cNvPr id="0" name=""/>
        <dsp:cNvSpPr/>
      </dsp:nvSpPr>
      <dsp:spPr>
        <a:xfrm>
          <a:off x="0" y="37170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guidelines are issued by organisations such as the </a:t>
          </a:r>
          <a:r>
            <a:rPr lang="en-GB" sz="2200" kern="1200">
              <a:hlinkClick xmlns:r="http://schemas.openxmlformats.org/officeDocument/2006/relationships" r:id="rId1"/>
            </a:rPr>
            <a:t>UK Health Security Agency</a:t>
          </a:r>
          <a:r>
            <a:rPr lang="en-GB" sz="2200" kern="1200"/>
            <a:t>.</a:t>
          </a:r>
          <a:endParaRPr lang="en-US" sz="2200" kern="1200"/>
        </a:p>
      </dsp:txBody>
      <dsp:txXfrm>
        <a:off x="26387" y="3743486"/>
        <a:ext cx="10462826" cy="4877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chatgpt://generic-entity?number=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chatgpt://generic-entity?number=2"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ORGANISATIONS/UK-HEALTH-SECURITY-AGENCY" TargetMode="External"/><Relationship Id="rId3" Type="http://schemas.openxmlformats.org/officeDocument/2006/relationships/hyperlink" Target="https://www.gov.uk/government/publications/public-health-commissioning-in-the-nhs-2023-to-2024/nhs-public-health-functions-agreement-2023-to-2024" TargetMode="External"/><Relationship Id="rId7" Type="http://schemas.openxmlformats.org/officeDocument/2006/relationships/hyperlink" Target="https://www.nhs.uk/conditions/meningitis/causes/"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meningitis.org/about-meningitis/" TargetMode="External"/><Relationship Id="rId5" Type="http://schemas.openxmlformats.org/officeDocument/2006/relationships/hyperlink" Target="https://www.meningitisnow.org/meningitis-now-stories/news-centre/news/meningitis-now-concerned-by-sharp-rise-in-meningitis-cases-in-england/" TargetMode="External"/><Relationship Id="rId10" Type="http://schemas.openxmlformats.org/officeDocument/2006/relationships/hyperlink" Target="https://www.who.int/news-room/feature-stories/detail/how-do-vaccines-work#:~:text=How%20vaccines%20help%20fight%20disease,not%20everyone%20can%20be%20vaccinated" TargetMode="External"/><Relationship Id="rId4" Type="http://schemas.openxmlformats.org/officeDocument/2006/relationships/hyperlink" Target="https://ergsy.com/information/how-serious-bacterial-meningitis/orphans/32872/32873" TargetMode="External"/><Relationship Id="rId9" Type="http://schemas.openxmlformats.org/officeDocument/2006/relationships/hyperlink" Target="https://www.who.int/news-room/fact-sheets/detail/meningiti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1933577"/>
            <a:ext cx="7663105" cy="782464"/>
          </a:xfrm>
        </p:spPr>
        <p:txBody>
          <a:bodyPr>
            <a:normAutofit fontScale="90000"/>
          </a:bodyPr>
          <a:lstStyle/>
          <a:p>
            <a:r>
              <a:rPr lang="en-GB" sz="4000">
                <a:latin typeface="Arial" panose="020B0604020202020204" pitchFamily="34" charset="0"/>
                <a:cs typeface="Arial" panose="020B0604020202020204" pitchFamily="34" charset="0"/>
              </a:rPr>
              <a:t>Digital Skills and Research Methods</a:t>
            </a:r>
            <a:br>
              <a:rPr lang="en-GB" sz="2800">
                <a:latin typeface="Arial" panose="020B0604020202020204" pitchFamily="34" charset="0"/>
                <a:cs typeface="Arial" panose="020B0604020202020204" pitchFamily="34" charset="0"/>
              </a:rPr>
            </a:br>
            <a:r>
              <a:rPr lang="en-US" sz="2800" b="1" spc="-10">
                <a:effectLst/>
                <a:latin typeface="Arial" panose="020B0604020202020204" pitchFamily="34" charset="0"/>
                <a:ea typeface="Arial" panose="020B0604020202020204" pitchFamily="34" charset="0"/>
                <a:cs typeface="Arial" panose="020B0604020202020204" pitchFamily="34" charset="0"/>
              </a:rPr>
              <a:t>LCHS4007</a:t>
            </a:r>
            <a:br>
              <a:rPr lang="en-US" sz="2800" b="1" spc="-10">
                <a:effectLst/>
                <a:latin typeface="Arial" panose="020B0604020202020204" pitchFamily="34" charset="0"/>
                <a:ea typeface="Arial" panose="020B0604020202020204" pitchFamily="34" charset="0"/>
                <a:cs typeface="Arial" panose="020B0604020202020204" pitchFamily="34" charset="0"/>
              </a:rPr>
            </a:br>
            <a:br>
              <a:rPr lang="en-US" sz="2800" b="1" spc="-1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panose="020B0604020202020204" pitchFamily="34" charset="0"/>
                <a:ea typeface="Arial" panose="020B0604020202020204" pitchFamily="34" charset="0"/>
                <a:cs typeface="Arial" panose="020B0604020202020204" pitchFamily="34" charset="0"/>
              </a:rPr>
              <a:t>Assessment 1: </a:t>
            </a:r>
            <a:r>
              <a:rPr lang="en-US" sz="2800" b="1" spc="-10">
                <a:latin typeface="Arial" panose="020B0604020202020204" pitchFamily="34" charset="0"/>
                <a:ea typeface="Arial" panose="020B0604020202020204" pitchFamily="34" charset="0"/>
                <a:cs typeface="Arial" panose="020B0604020202020204" pitchFamily="34" charset="0"/>
              </a:rPr>
              <a:t>Group</a:t>
            </a:r>
            <a:r>
              <a:rPr lang="en-US" sz="2800" b="1" spc="-10">
                <a:effectLst/>
                <a:latin typeface="Arial" panose="020B0604020202020204" pitchFamily="34" charset="0"/>
                <a:ea typeface="Arial" panose="020B0604020202020204" pitchFamily="34" charset="0"/>
                <a:cs typeface="Arial" panose="020B0604020202020204" pitchFamily="34" charset="0"/>
              </a:rPr>
              <a:t> 4 </a:t>
            </a:r>
            <a:r>
              <a:rPr lang="en-US" sz="2800" b="1" spc="-10" err="1">
                <a:effectLst/>
                <a:latin typeface="Arial" panose="020B0604020202020204" pitchFamily="34" charset="0"/>
                <a:ea typeface="Arial" panose="020B0604020202020204" pitchFamily="34" charset="0"/>
                <a:cs typeface="Arial" panose="020B0604020202020204" pitchFamily="34" charset="0"/>
              </a:rPr>
              <a:t>Presentat</a:t>
            </a:r>
            <a:r>
              <a:rPr lang="en-GB" sz="2800" b="1" spc="-10">
                <a:effectLst/>
                <a:latin typeface="Arial" panose="020B0604020202020204" pitchFamily="34" charset="0"/>
                <a:ea typeface="Arial" panose="020B0604020202020204" pitchFamily="34" charset="0"/>
                <a:cs typeface="Arial" panose="020B0604020202020204" pitchFamily="34" charset="0"/>
              </a:rPr>
              <a:t>ion </a:t>
            </a:r>
            <a:endParaRPr lang="en-GB" sz="280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vert="horz" lIns="91440" tIns="45720" rIns="91440" bIns="45720" rtlCol="0" anchor="t">
            <a:normAutofit/>
          </a:bodyPr>
          <a:lstStyle/>
          <a:p>
            <a:pPr algn="l"/>
            <a:endParaRPr lang="en-GB"/>
          </a:p>
          <a:p>
            <a:pPr algn="l"/>
            <a:r>
              <a:rPr lang="en-GB"/>
              <a:t>Programme: Certificate of Higher Education in Health and Social Care</a:t>
            </a:r>
          </a:p>
          <a:p>
            <a:pPr algn="l"/>
            <a:r>
              <a:rPr lang="en-GB"/>
              <a:t>				</a:t>
            </a:r>
          </a:p>
          <a:p>
            <a:pPr algn="l"/>
            <a:r>
              <a:rPr lang="en-GB">
                <a:solidFill>
                  <a:srgbClr val="FF0000"/>
                </a:solidFill>
              </a:rPr>
              <a:t>Lecturer  Name - Shepherd Ziko</a:t>
            </a:r>
          </a:p>
          <a:p>
            <a:pPr algn="l"/>
            <a:r>
              <a:rPr lang="en-GB">
                <a:solidFill>
                  <a:srgbClr val="FF0000"/>
                </a:solidFill>
              </a:rPr>
              <a:t>Module Code– LCHS4007</a:t>
            </a:r>
          </a:p>
          <a:p>
            <a:pPr algn="l"/>
            <a:r>
              <a:rPr lang="en-GB">
                <a:solidFill>
                  <a:srgbClr val="FF0000"/>
                </a:solidFill>
              </a:rPr>
              <a:t>Module Name – Introduction to Public Health</a:t>
            </a:r>
          </a:p>
          <a:p>
            <a:endParaRPr lang="en-GB"/>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831227" y="2555544"/>
            <a:ext cx="9144000" cy="873456"/>
          </a:xfrm>
        </p:spPr>
        <p:txBody>
          <a:bodyPr>
            <a:normAutofit fontScale="90000"/>
          </a:bodyPr>
          <a:lstStyle/>
          <a:p>
            <a:r>
              <a:rPr lang="en-GB">
                <a:latin typeface="Algerian" panose="04020705040A02060702" pitchFamily="82" charset="0"/>
              </a:rPr>
              <a:t>Meningitis</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3641850574"/>
              </p:ext>
            </p:extLst>
          </p:nvPr>
        </p:nvGraphicFramePr>
        <p:xfrm>
          <a:off x="2246333" y="3916452"/>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a:t>Student Name</a:t>
                      </a:r>
                    </a:p>
                  </a:txBody>
                  <a:tcPr/>
                </a:tc>
                <a:tc>
                  <a:txBody>
                    <a:bodyPr/>
                    <a:lstStyle/>
                    <a:p>
                      <a:r>
                        <a:rPr lang="en-GB"/>
                        <a:t>Student Number</a:t>
                      </a:r>
                    </a:p>
                  </a:txBody>
                  <a:tcPr/>
                </a:tc>
                <a:extLst>
                  <a:ext uri="{0D108BD9-81ED-4DB2-BD59-A6C34878D82A}">
                    <a16:rowId xmlns:a16="http://schemas.microsoft.com/office/drawing/2014/main" val="10000"/>
                  </a:ext>
                </a:extLst>
              </a:tr>
              <a:tr h="370840">
                <a:tc>
                  <a:txBody>
                    <a:bodyPr/>
                    <a:lstStyle/>
                    <a:p>
                      <a:r>
                        <a:rPr lang="en-GB"/>
                        <a:t>Muizel rodrigues</a:t>
                      </a:r>
                    </a:p>
                  </a:txBody>
                  <a:tcPr/>
                </a:tc>
                <a:tc>
                  <a:txBody>
                    <a:bodyPr/>
                    <a:lstStyle/>
                    <a:p>
                      <a:r>
                        <a:rPr lang="en-GB"/>
                        <a:t>2510706</a:t>
                      </a:r>
                    </a:p>
                  </a:txBody>
                  <a:tcPr/>
                </a:tc>
                <a:extLst>
                  <a:ext uri="{0D108BD9-81ED-4DB2-BD59-A6C34878D82A}">
                    <a16:rowId xmlns:a16="http://schemas.microsoft.com/office/drawing/2014/main" val="10001"/>
                  </a:ext>
                </a:extLst>
              </a:tr>
              <a:tr h="370840">
                <a:tc>
                  <a:txBody>
                    <a:bodyPr/>
                    <a:lstStyle/>
                    <a:p>
                      <a:pPr marL="0" marR="0" indent="0" algn="l" rtl="0" eaLnBrk="1" fontAlgn="auto" latinLnBrk="0" hangingPunct="1">
                        <a:lnSpc>
                          <a:spcPct val="100000"/>
                        </a:lnSpc>
                        <a:spcBef>
                          <a:spcPts val="0"/>
                        </a:spcBef>
                        <a:spcAft>
                          <a:spcPts val="0"/>
                        </a:spcAft>
                        <a:buClrTx/>
                        <a:buSzTx/>
                        <a:buFontTx/>
                        <a:buNone/>
                      </a:pPr>
                      <a:r>
                        <a:rPr lang="en-GB" baseline="0"/>
                        <a:t>Shazia Khatun Rahman</a:t>
                      </a:r>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2511888</a:t>
                      </a:r>
                    </a:p>
                  </a:txBody>
                  <a:tcPr/>
                </a:tc>
                <a:extLst>
                  <a:ext uri="{0D108BD9-81ED-4DB2-BD59-A6C34878D82A}">
                    <a16:rowId xmlns:a16="http://schemas.microsoft.com/office/drawing/2014/main" val="10002"/>
                  </a:ext>
                </a:extLst>
              </a:tr>
              <a:tr h="370840">
                <a:tc>
                  <a:txBody>
                    <a:bodyPr/>
                    <a:lstStyle/>
                    <a:p>
                      <a:pPr marL="0" marR="0" indent="0" algn="l" rtl="0" eaLnBrk="1" fontAlgn="auto" latinLnBrk="0" hangingPunct="1">
                        <a:lnSpc>
                          <a:spcPct val="100000"/>
                        </a:lnSpc>
                        <a:spcBef>
                          <a:spcPts val="0"/>
                        </a:spcBef>
                        <a:spcAft>
                          <a:spcPts val="0"/>
                        </a:spcAft>
                        <a:buClrTx/>
                        <a:buSzTx/>
                        <a:buFontTx/>
                        <a:buNone/>
                      </a:pPr>
                      <a:r>
                        <a:rPr lang="en-GB"/>
                        <a:t>Sonya Kaur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2436902</a:t>
                      </a:r>
                    </a:p>
                  </a:txBody>
                  <a:tcPr/>
                </a:tc>
                <a:extLst>
                  <a:ext uri="{0D108BD9-81ED-4DB2-BD59-A6C34878D82A}">
                    <a16:rowId xmlns:a16="http://schemas.microsoft.com/office/drawing/2014/main" val="10003"/>
                  </a:ext>
                </a:extLst>
              </a:tr>
              <a:tr h="370840">
                <a:tc>
                  <a:txBody>
                    <a:bodyPr/>
                    <a:lstStyle/>
                    <a:p>
                      <a:pPr marL="0" marR="0" indent="0" algn="l" rtl="0" eaLnBrk="1" fontAlgn="auto" latinLnBrk="0" hangingPunct="1">
                        <a:lnSpc>
                          <a:spcPct val="100000"/>
                        </a:lnSpc>
                        <a:spcBef>
                          <a:spcPts val="0"/>
                        </a:spcBef>
                        <a:spcAft>
                          <a:spcPts val="0"/>
                        </a:spcAft>
                        <a:buClrTx/>
                        <a:buSzTx/>
                        <a:buFontTx/>
                        <a:buNone/>
                      </a:pPr>
                      <a:r>
                        <a:rPr lang="en-GB"/>
                        <a:t>Iara Baio</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2415600</a:t>
                      </a:r>
                    </a:p>
                  </a:txBody>
                  <a:tcPr/>
                </a:tc>
                <a:extLst>
                  <a:ext uri="{0D108BD9-81ED-4DB2-BD59-A6C34878D82A}">
                    <a16:rowId xmlns:a16="http://schemas.microsoft.com/office/drawing/2014/main" val="10004"/>
                  </a:ext>
                </a:extLst>
              </a:tr>
              <a:tr h="370840">
                <a:tc>
                  <a:txBody>
                    <a:bodyPr/>
                    <a:lstStyle/>
                    <a:p>
                      <a:pPr marL="0" marR="0" indent="0" algn="l" rtl="0" eaLnBrk="1" fontAlgn="auto" latinLnBrk="0" hangingPunct="1">
                        <a:lnSpc>
                          <a:spcPct val="100000"/>
                        </a:lnSpc>
                        <a:spcBef>
                          <a:spcPts val="0"/>
                        </a:spcBef>
                        <a:spcAft>
                          <a:spcPts val="0"/>
                        </a:spcAft>
                        <a:buClrTx/>
                        <a:buSzTx/>
                        <a:buFontTx/>
                        <a:buNone/>
                      </a:pPr>
                      <a:r>
                        <a:rPr lang="en-GB"/>
                        <a:t>Imrich Makula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2516455</a:t>
                      </a:r>
                    </a:p>
                  </a:txBody>
                  <a:tcPr/>
                </a:tc>
                <a:extLst>
                  <a:ext uri="{0D108BD9-81ED-4DB2-BD59-A6C34878D82A}">
                    <a16:rowId xmlns:a16="http://schemas.microsoft.com/office/drawing/2014/main" val="10005"/>
                  </a:ext>
                </a:extLst>
              </a:tr>
            </a:tbl>
          </a:graphicData>
        </a:graphic>
      </p:graphicFrame>
      <p:pic>
        <p:nvPicPr>
          <p:cNvPr id="1026" name="Picture 2" descr="Free Vector | Diagram showing meningitis on human">
            <a:extLst>
              <a:ext uri="{FF2B5EF4-FFF2-40B4-BE49-F238E27FC236}">
                <a16:creationId xmlns:a16="http://schemas.microsoft.com/office/drawing/2014/main" id="{3B5DBD44-80F7-E1A4-BC45-A8892F37B8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489" y="78890"/>
            <a:ext cx="4055029" cy="33501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457AF242-D1F7-DA89-B585-843E30C1DCCF}"/>
              </a:ext>
            </a:extLst>
          </p:cNvPr>
          <p:cNvPicPr>
            <a:picLocks noChangeAspect="1"/>
          </p:cNvPicPr>
          <p:nvPr/>
        </p:nvPicPr>
        <p:blipFill>
          <a:blip r:embed="rId3"/>
          <a:stretch>
            <a:fillRect/>
          </a:stretch>
        </p:blipFill>
        <p:spPr>
          <a:xfrm>
            <a:off x="154296" y="78890"/>
            <a:ext cx="3368222" cy="3368222"/>
          </a:xfrm>
          <a:prstGeom prst="rect">
            <a:avLst/>
          </a:prstGeom>
        </p:spPr>
      </p:pic>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Content</a:t>
            </a:r>
          </a:p>
        </p:txBody>
      </p:sp>
      <p:sp>
        <p:nvSpPr>
          <p:cNvPr id="3" name="Content Placeholder 2"/>
          <p:cNvSpPr>
            <a:spLocks noGrp="1"/>
          </p:cNvSpPr>
          <p:nvPr>
            <p:ph idx="1"/>
          </p:nvPr>
        </p:nvSpPr>
        <p:spPr>
          <a:xfrm>
            <a:off x="838200" y="1347953"/>
            <a:ext cx="11049000" cy="4351338"/>
          </a:xfrm>
        </p:spPr>
        <p:txBody>
          <a:bodyPr>
            <a:normAutofit/>
          </a:bodyPr>
          <a:lstStyle/>
          <a:p>
            <a:pPr marL="0" indent="0">
              <a:buNone/>
            </a:pPr>
            <a:endParaRPr lang="en-US"/>
          </a:p>
          <a:p>
            <a:pPr marL="0" indent="0">
              <a:buNone/>
            </a:pPr>
            <a:endParaRPr lang="en-GB"/>
          </a:p>
          <a:p>
            <a:endParaRPr lang="en-GB"/>
          </a:p>
          <a:p>
            <a:endParaRPr lang="en-GB"/>
          </a:p>
        </p:txBody>
      </p:sp>
      <p:sp>
        <p:nvSpPr>
          <p:cNvPr id="4" name="TextBox 3">
            <a:extLst>
              <a:ext uri="{FF2B5EF4-FFF2-40B4-BE49-F238E27FC236}">
                <a16:creationId xmlns:a16="http://schemas.microsoft.com/office/drawing/2014/main" id="{AFEF91B0-4C62-EC7B-BA9C-71317DE5A984}"/>
              </a:ext>
            </a:extLst>
          </p:cNvPr>
          <p:cNvSpPr txBox="1"/>
          <p:nvPr/>
        </p:nvSpPr>
        <p:spPr>
          <a:xfrm>
            <a:off x="5640456" y="2971800"/>
            <a:ext cx="914400" cy="914400"/>
          </a:xfrm>
          <a:prstGeom prst="rect">
            <a:avLst/>
          </a:prstGeom>
          <a:noFill/>
        </p:spPr>
        <p:txBody>
          <a:bodyPr wrap="square" rtlCol="0">
            <a:spAutoFit/>
          </a:bodyPr>
          <a:lstStyle/>
          <a:p>
            <a:endParaRPr lang="en-GB"/>
          </a:p>
        </p:txBody>
      </p:sp>
      <p:pic>
        <p:nvPicPr>
          <p:cNvPr id="2052" name="Picture 4" descr="Defeating meningitis by 2030: a global road map">
            <a:extLst>
              <a:ext uri="{FF2B5EF4-FFF2-40B4-BE49-F238E27FC236}">
                <a16:creationId xmlns:a16="http://schemas.microsoft.com/office/drawing/2014/main" id="{BE81C59D-B677-94A0-D7A2-ACCD9BB29F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4856" y="240334"/>
            <a:ext cx="2966039" cy="290070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4">
            <a:extLst>
              <a:ext uri="{FF2B5EF4-FFF2-40B4-BE49-F238E27FC236}">
                <a16:creationId xmlns:a16="http://schemas.microsoft.com/office/drawing/2014/main" id="{54E2C70C-F9A5-1C0F-621E-74E5DA83C2CB}"/>
              </a:ext>
            </a:extLst>
          </p:cNvPr>
          <p:cNvGraphicFramePr/>
          <p:nvPr>
            <p:extLst>
              <p:ext uri="{D42A27DB-BD31-4B8C-83A1-F6EECF244321}">
                <p14:modId xmlns:p14="http://schemas.microsoft.com/office/powerpoint/2010/main" val="1091605501"/>
              </p:ext>
            </p:extLst>
          </p:nvPr>
        </p:nvGraphicFramePr>
        <p:xfrm>
          <a:off x="457200" y="1898374"/>
          <a:ext cx="5638800"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6" descr="Vigilance urged on meningitis | HSC Public Health Agency">
            <a:extLst>
              <a:ext uri="{FF2B5EF4-FFF2-40B4-BE49-F238E27FC236}">
                <a16:creationId xmlns:a16="http://schemas.microsoft.com/office/drawing/2014/main" id="{FB3BD82D-CD11-4596-5289-467355E5F2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08402" y="2879615"/>
            <a:ext cx="3547064" cy="3547064"/>
          </a:xfrm>
          <a:prstGeom prst="rect">
            <a:avLst/>
          </a:prstGeom>
          <a:noFill/>
          <a:extLst>
            <a:ext uri="{909E8E84-426E-40DD-AFC4-6F175D3DCCD1}">
              <a14:hiddenFill xmlns:a14="http://schemas.microsoft.com/office/drawing/2010/main">
                <a:solidFill>
                  <a:srgbClr val="FFFFFF"/>
                </a:solidFill>
              </a14:hiddenFill>
            </a:ext>
          </a:extLst>
        </p:spPr>
      </p:pic>
      <p:sp>
        <p:nvSpPr>
          <p:cNvPr id="2127" name="TextBox 2126">
            <a:extLst>
              <a:ext uri="{FF2B5EF4-FFF2-40B4-BE49-F238E27FC236}">
                <a16:creationId xmlns:a16="http://schemas.microsoft.com/office/drawing/2014/main" id="{CD7D114B-5F6E-7AE7-83B4-0C3E621B3B81}"/>
              </a:ext>
            </a:extLst>
          </p:cNvPr>
          <p:cNvSpPr txBox="1"/>
          <p:nvPr/>
        </p:nvSpPr>
        <p:spPr>
          <a:xfrm>
            <a:off x="9584173" y="6485165"/>
            <a:ext cx="24939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2166306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ack background with bubbles&#10;&#10;AI-generated content may be incorrect.">
            <a:extLst>
              <a:ext uri="{FF2B5EF4-FFF2-40B4-BE49-F238E27FC236}">
                <a16:creationId xmlns:a16="http://schemas.microsoft.com/office/drawing/2014/main" id="{614C003C-4346-528F-6C76-F3731DFAC695}"/>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1FDCEFB2-9992-4D5D-9A8E-DD9DBEA6F6A7}"/>
              </a:ext>
            </a:extLst>
          </p:cNvPr>
          <p:cNvGraphicFramePr>
            <a:graphicFrameLocks noGrp="1"/>
          </p:cNvGraphicFramePr>
          <p:nvPr>
            <p:extLst>
              <p:ext uri="{D42A27DB-BD31-4B8C-83A1-F6EECF244321}">
                <p14:modId xmlns:p14="http://schemas.microsoft.com/office/powerpoint/2010/main" val="328687372"/>
              </p:ext>
            </p:extLst>
          </p:nvPr>
        </p:nvGraphicFramePr>
        <p:xfrm>
          <a:off x="1020792" y="1581509"/>
          <a:ext cx="5789412" cy="3854576"/>
        </p:xfrm>
        <a:graphic>
          <a:graphicData uri="http://schemas.openxmlformats.org/drawingml/2006/table">
            <a:tbl>
              <a:tblPr bandRow="1">
                <a:tableStyleId>{5C22544A-7EE6-4342-B048-85BDC9FD1C3A}</a:tableStyleId>
              </a:tblPr>
              <a:tblGrid>
                <a:gridCol w="1929804">
                  <a:extLst>
                    <a:ext uri="{9D8B030D-6E8A-4147-A177-3AD203B41FA5}">
                      <a16:colId xmlns:a16="http://schemas.microsoft.com/office/drawing/2014/main" val="2399551537"/>
                    </a:ext>
                  </a:extLst>
                </a:gridCol>
                <a:gridCol w="1929804">
                  <a:extLst>
                    <a:ext uri="{9D8B030D-6E8A-4147-A177-3AD203B41FA5}">
                      <a16:colId xmlns:a16="http://schemas.microsoft.com/office/drawing/2014/main" val="3472395976"/>
                    </a:ext>
                  </a:extLst>
                </a:gridCol>
                <a:gridCol w="1929804">
                  <a:extLst>
                    <a:ext uri="{9D8B030D-6E8A-4147-A177-3AD203B41FA5}">
                      <a16:colId xmlns:a16="http://schemas.microsoft.com/office/drawing/2014/main" val="2522979244"/>
                    </a:ext>
                  </a:extLst>
                </a:gridCol>
              </a:tblGrid>
              <a:tr h="334136">
                <a:tc>
                  <a:txBody>
                    <a:bodyPr/>
                    <a:lstStyle/>
                    <a:p>
                      <a:pPr rtl="0" fontAlgn="t">
                        <a:buNone/>
                      </a:pPr>
                      <a:r>
                        <a:rPr lang="en-GB" sz="1600" b="1">
                          <a:solidFill>
                            <a:srgbClr val="FFFFFF"/>
                          </a:solidFill>
                          <a:effectLst/>
                          <a:latin typeface="Tw Cen MT" panose="020B0602020104020603" pitchFamily="34" charset="0"/>
                        </a:rPr>
                        <a:t>Bacteria Meningitis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2FA3EE"/>
                    </a:solidFill>
                  </a:tcPr>
                </a:tc>
                <a:tc>
                  <a:txBody>
                    <a:bodyPr/>
                    <a:lstStyle/>
                    <a:p>
                      <a:pPr rtl="0" fontAlgn="t">
                        <a:buNone/>
                      </a:pPr>
                      <a:r>
                        <a:rPr lang="en-GB" sz="1600" b="1">
                          <a:solidFill>
                            <a:srgbClr val="FFFFFF"/>
                          </a:solidFill>
                          <a:effectLst/>
                          <a:latin typeface="Tw Cen MT" panose="020B0602020104020603" pitchFamily="34" charset="0"/>
                        </a:rPr>
                        <a:t>Symptoms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2FA3EE"/>
                    </a:solidFill>
                  </a:tcPr>
                </a:tc>
                <a:tc>
                  <a:txBody>
                    <a:bodyPr/>
                    <a:lstStyle/>
                    <a:p>
                      <a:pPr rtl="0" fontAlgn="t">
                        <a:buNone/>
                      </a:pPr>
                      <a:r>
                        <a:rPr lang="en-GB" sz="1600" b="1">
                          <a:solidFill>
                            <a:srgbClr val="FFFFFF"/>
                          </a:solidFill>
                          <a:effectLst/>
                          <a:latin typeface="Tw Cen MT" panose="020B0602020104020603" pitchFamily="34" charset="0"/>
                        </a:rPr>
                        <a:t>Transmission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2FA3EE"/>
                    </a:solidFill>
                  </a:tcPr>
                </a:tc>
                <a:extLst>
                  <a:ext uri="{0D108BD9-81ED-4DB2-BD59-A6C34878D82A}">
                    <a16:rowId xmlns:a16="http://schemas.microsoft.com/office/drawing/2014/main" val="1575760061"/>
                  </a:ext>
                </a:extLst>
              </a:tr>
              <a:tr h="1516461">
                <a:tc>
                  <a:txBody>
                    <a:bodyPr/>
                    <a:lstStyle/>
                    <a:p>
                      <a:pPr rtl="0" fontAlgn="t">
                        <a:buNone/>
                      </a:pPr>
                      <a:r>
                        <a:rPr lang="en-GB" sz="1200">
                          <a:effectLst/>
                          <a:latin typeface="Tw Cen MT" panose="020B0602020104020603" pitchFamily="34" charset="0"/>
                        </a:rPr>
                        <a:t>Viral Meningitis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Fever, headaches, confusion, stiff neck, low appetite, sensitive to light, nausea and vomiting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Close contact with other people, sneezing, coughing, kissing, person to person contact, contaminated surfaces, Poor hygiene and insect bites </a:t>
                      </a:r>
                      <a:endParaRPr lang="en-GB">
                        <a:effectLst/>
                      </a:endParaRPr>
                    </a:p>
                    <a:p>
                      <a:pPr fontAlgn="t">
                        <a:buNone/>
                      </a:pPr>
                      <a:br>
                        <a:rPr lang="en-GB">
                          <a:effectLst/>
                        </a:rPr>
                      </a:b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extLst>
                  <a:ext uri="{0D108BD9-81ED-4DB2-BD59-A6C34878D82A}">
                    <a16:rowId xmlns:a16="http://schemas.microsoft.com/office/drawing/2014/main" val="2834094378"/>
                  </a:ext>
                </a:extLst>
              </a:tr>
              <a:tr h="616867">
                <a:tc>
                  <a:txBody>
                    <a:bodyPr/>
                    <a:lstStyle/>
                    <a:p>
                      <a:pPr rtl="0" fontAlgn="t">
                        <a:buNone/>
                      </a:pPr>
                      <a:r>
                        <a:rPr lang="en-GB" sz="1200">
                          <a:effectLst/>
                          <a:latin typeface="Tw Cen MT" panose="020B0602020104020603" pitchFamily="34" charset="0"/>
                        </a:rPr>
                        <a:t>Bacterial Meningitis</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F0FC"/>
                    </a:solidFill>
                  </a:tcPr>
                </a:tc>
                <a:tc>
                  <a:txBody>
                    <a:bodyPr/>
                    <a:lstStyle/>
                    <a:p>
                      <a:pPr rtl="0" fontAlgn="t">
                        <a:buNone/>
                      </a:pPr>
                      <a:r>
                        <a:rPr lang="en-GB" sz="1200">
                          <a:effectLst/>
                          <a:latin typeface="Tw Cen MT" panose="020B0602020104020603" pitchFamily="34" charset="0"/>
                        </a:rPr>
                        <a:t>Confusion, stiff neck, sensitive to light, fever, headaches</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F0FC"/>
                    </a:solidFill>
                  </a:tcPr>
                </a:tc>
                <a:tc>
                  <a:txBody>
                    <a:bodyPr/>
                    <a:lstStyle/>
                    <a:p>
                      <a:pPr rtl="0" fontAlgn="t">
                        <a:buNone/>
                      </a:pPr>
                      <a:r>
                        <a:rPr lang="en-GB" sz="1200">
                          <a:effectLst/>
                          <a:latin typeface="Tw Cen MT" panose="020B0602020104020603" pitchFamily="34" charset="0"/>
                        </a:rPr>
                        <a:t>Close contact with other people </a:t>
                      </a:r>
                      <a:endParaRPr lang="en-GB">
                        <a:effectLst/>
                      </a:endParaRPr>
                    </a:p>
                    <a:p>
                      <a:pPr rtl="0" fontAlgn="t">
                        <a:buNone/>
                      </a:pPr>
                      <a:r>
                        <a:rPr lang="en-GB" sz="1200">
                          <a:effectLst/>
                          <a:latin typeface="Tw Cen MT" panose="020B0602020104020603" pitchFamily="34" charset="0"/>
                        </a:rPr>
                        <a:t>Sneezing, coughing and kissing </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E7F0FC"/>
                    </a:solidFill>
                  </a:tcPr>
                </a:tc>
                <a:extLst>
                  <a:ext uri="{0D108BD9-81ED-4DB2-BD59-A6C34878D82A}">
                    <a16:rowId xmlns:a16="http://schemas.microsoft.com/office/drawing/2014/main" val="1619145240"/>
                  </a:ext>
                </a:extLst>
              </a:tr>
              <a:tr h="976706">
                <a:tc>
                  <a:txBody>
                    <a:bodyPr/>
                    <a:lstStyle/>
                    <a:p>
                      <a:pPr rtl="0" fontAlgn="t">
                        <a:buNone/>
                      </a:pPr>
                      <a:r>
                        <a:rPr lang="en-GB" sz="1200">
                          <a:effectLst/>
                          <a:latin typeface="Tw Cen MT" panose="020B0602020104020603" pitchFamily="34" charset="0"/>
                        </a:rPr>
                        <a:t>Fungal Meningitis</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Same as viral Meningitis </a:t>
                      </a:r>
                      <a:endParaRPr lang="en-GB">
                        <a:effectLst/>
                      </a:endParaRPr>
                    </a:p>
                    <a:p>
                      <a:pPr rtl="0" fontAlgn="t">
                        <a:buNone/>
                      </a:pPr>
                      <a:r>
                        <a:rPr lang="en-GB" sz="1200">
                          <a:effectLst/>
                          <a:latin typeface="Tw Cen MT" panose="020B0602020104020603" pitchFamily="34" charset="0"/>
                        </a:rPr>
                        <a:t>But with  hallucinations </a:t>
                      </a:r>
                      <a:endParaRPr lang="en-GB">
                        <a:effectLst/>
                      </a:endParaRPr>
                    </a:p>
                    <a:p>
                      <a:pPr fontAlgn="t">
                        <a:buNone/>
                      </a:pPr>
                      <a:br>
                        <a:rPr lang="en-GB">
                          <a:effectLst/>
                        </a:rPr>
                      </a:b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tc>
                  <a:txBody>
                    <a:bodyPr/>
                    <a:lstStyle/>
                    <a:p>
                      <a:pPr rtl="0" fontAlgn="t">
                        <a:buNone/>
                      </a:pPr>
                      <a:r>
                        <a:rPr lang="en-GB" sz="1200">
                          <a:effectLst/>
                          <a:latin typeface="Tw Cen MT" panose="020B0602020104020603" pitchFamily="34" charset="0"/>
                        </a:rPr>
                        <a:t>Low immunity from an underlying health condition and  inhaling dust spores in the environment</a:t>
                      </a:r>
                      <a:endParaRPr lang="en-GB">
                        <a:effectLst/>
                      </a:endParaRPr>
                    </a:p>
                  </a:txBody>
                  <a:tcPr marL="76200" marR="76200" marT="38100" marB="38100">
                    <a:lnL w="12697" cap="flat" cmpd="sng" algn="ctr">
                      <a:solidFill>
                        <a:srgbClr val="FFFFFF"/>
                      </a:solidFill>
                      <a:prstDash val="solid"/>
                      <a:round/>
                      <a:headEnd type="none" w="med" len="med"/>
                      <a:tailEnd type="none" w="med" len="med"/>
                    </a:lnL>
                    <a:lnR w="12697" cap="flat" cmpd="sng" algn="ctr">
                      <a:solidFill>
                        <a:srgbClr val="FFFFFF"/>
                      </a:solidFill>
                      <a:prstDash val="solid"/>
                      <a:round/>
                      <a:headEnd type="none" w="med" len="med"/>
                      <a:tailEnd type="none" w="med" len="med"/>
                    </a:lnR>
                    <a:lnT w="12697" cap="flat" cmpd="sng" algn="ctr">
                      <a:solidFill>
                        <a:srgbClr val="FFFFFF"/>
                      </a:solidFill>
                      <a:prstDash val="solid"/>
                      <a:round/>
                      <a:headEnd type="none" w="med" len="med"/>
                      <a:tailEnd type="none" w="med" len="med"/>
                    </a:lnT>
                    <a:lnB w="12697" cap="flat" cmpd="sng" algn="ctr">
                      <a:solidFill>
                        <a:srgbClr val="FFFFFF"/>
                      </a:solidFill>
                      <a:prstDash val="solid"/>
                      <a:round/>
                      <a:headEnd type="none" w="med" len="med"/>
                      <a:tailEnd type="none" w="med" len="med"/>
                    </a:lnB>
                    <a:solidFill>
                      <a:srgbClr val="CCE0F8"/>
                    </a:solidFill>
                  </a:tcPr>
                </a:tc>
                <a:extLst>
                  <a:ext uri="{0D108BD9-81ED-4DB2-BD59-A6C34878D82A}">
                    <a16:rowId xmlns:a16="http://schemas.microsoft.com/office/drawing/2014/main" val="2233174717"/>
                  </a:ext>
                </a:extLst>
              </a:tr>
            </a:tbl>
          </a:graphicData>
        </a:graphic>
      </p:graphicFrame>
      <p:sp>
        <p:nvSpPr>
          <p:cNvPr id="7" name="TextBox 6">
            <a:extLst>
              <a:ext uri="{FF2B5EF4-FFF2-40B4-BE49-F238E27FC236}">
                <a16:creationId xmlns:a16="http://schemas.microsoft.com/office/drawing/2014/main" id="{71B1E1E2-4620-A50C-8841-5AD6EE9821C4}"/>
              </a:ext>
            </a:extLst>
          </p:cNvPr>
          <p:cNvSpPr txBox="1"/>
          <p:nvPr/>
        </p:nvSpPr>
        <p:spPr>
          <a:xfrm>
            <a:off x="7433094" y="194094"/>
            <a:ext cx="415505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Twentieth Century"/>
                <a:ea typeface="Twentieth Century"/>
                <a:cs typeface="Twentieth Century"/>
              </a:rPr>
              <a:t>MENINGITIS DEFINITION – INFLAMMATION OF THE TISSUES SURROUNDING THE BRAIN AND SPINAL CORD (MENINGITIS NOW, 2024)</a:t>
            </a:r>
            <a:br>
              <a:rPr lang="en-US" sz="2400">
                <a:latin typeface="Twentieth Century"/>
                <a:ea typeface="Twentieth Century"/>
                <a:cs typeface="Twentieth Century"/>
              </a:rPr>
            </a:br>
            <a:br>
              <a:rPr lang="en-US" sz="2400">
                <a:latin typeface="Twentieth Century"/>
                <a:ea typeface="Twentieth Century"/>
                <a:cs typeface="Twentieth Century"/>
              </a:rPr>
            </a:br>
            <a:br>
              <a:rPr lang="en-US" sz="2400">
                <a:latin typeface="Twentieth Century"/>
                <a:ea typeface="Twentieth Century"/>
                <a:cs typeface="Twentieth Century"/>
              </a:rPr>
            </a:br>
            <a:endParaRPr lang="en-US" sz="2400"/>
          </a:p>
          <a:p>
            <a:pPr algn="ctr"/>
            <a:endParaRPr lang="en-GB"/>
          </a:p>
        </p:txBody>
      </p:sp>
      <p:sp>
        <p:nvSpPr>
          <p:cNvPr id="8" name="TextBox 7">
            <a:extLst>
              <a:ext uri="{FF2B5EF4-FFF2-40B4-BE49-F238E27FC236}">
                <a16:creationId xmlns:a16="http://schemas.microsoft.com/office/drawing/2014/main" id="{35D98CA2-71D2-03C7-E06B-96C67B4208AC}"/>
              </a:ext>
            </a:extLst>
          </p:cNvPr>
          <p:cNvSpPr txBox="1"/>
          <p:nvPr/>
        </p:nvSpPr>
        <p:spPr>
          <a:xfrm>
            <a:off x="7102415" y="2623868"/>
            <a:ext cx="481641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Why is Bacterial meningitis a medical emergency?  </a:t>
            </a:r>
            <a:endParaRPr lang="en-US" b="1">
              <a:latin typeface="Aptos" panose="02110004020202020204"/>
              <a:ea typeface="Twentieth Century"/>
              <a:cs typeface="Twentieth Century"/>
            </a:endParaRPr>
          </a:p>
          <a:p>
            <a:r>
              <a:rPr lang="en-US" sz="1800">
                <a:latin typeface="Twentieth Century"/>
                <a:ea typeface="Twentieth Century"/>
                <a:cs typeface="Twentieth Century"/>
              </a:rPr>
              <a:t>According to (</a:t>
            </a:r>
            <a:r>
              <a:rPr lang="en-US" sz="1800" err="1">
                <a:latin typeface="Twentieth Century"/>
                <a:ea typeface="Twentieth Century"/>
                <a:cs typeface="Twentieth Century"/>
              </a:rPr>
              <a:t>Ergsy</a:t>
            </a:r>
            <a:r>
              <a:rPr lang="en-US" sz="1800">
                <a:latin typeface="Twentieth Century"/>
                <a:ea typeface="Twentieth Century"/>
                <a:cs typeface="Twentieth Century"/>
              </a:rPr>
              <a:t> N.D)  Bacterial meningitis is the most threatening type of meningitis this is because it enters the bloodstream and crosses into the protective lining around the brain and spinal cord, it's live in the throat and neck and spreads rapidly attacking the brain. If left untreated can cause learning disabilities, hearing loss, brain damage and death.</a:t>
            </a:r>
            <a:endParaRPr lang="en-US"/>
          </a:p>
          <a:p>
            <a:pPr algn="ctr"/>
            <a:endParaRPr lang="en-GB"/>
          </a:p>
        </p:txBody>
      </p:sp>
      <p:sp>
        <p:nvSpPr>
          <p:cNvPr id="10" name="TextBox 9">
            <a:extLst>
              <a:ext uri="{FF2B5EF4-FFF2-40B4-BE49-F238E27FC236}">
                <a16:creationId xmlns:a16="http://schemas.microsoft.com/office/drawing/2014/main" id="{8E003585-07E9-DA4C-1829-CA8B234F3B2A}"/>
              </a:ext>
            </a:extLst>
          </p:cNvPr>
          <p:cNvSpPr txBox="1"/>
          <p:nvPr/>
        </p:nvSpPr>
        <p:spPr>
          <a:xfrm>
            <a:off x="9399631" y="6492059"/>
            <a:ext cx="30745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440063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A62AF2-E68A-1083-2A1C-DB577AAEDEAB}"/>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C933620D-F825-AF80-7EA2-5ACF8267DE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3D04DA-7403-5F5B-6827-3E0F3202E0BE}"/>
              </a:ext>
            </a:extLst>
          </p:cNvPr>
          <p:cNvSpPr txBox="1"/>
          <p:nvPr/>
        </p:nvSpPr>
        <p:spPr>
          <a:xfrm>
            <a:off x="1236452" y="69730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latin typeface="Twentieth Century"/>
                <a:ea typeface="Twentieth Century"/>
                <a:cs typeface="Twentieth Century"/>
              </a:rPr>
              <a:t> Prevention, protection and the role of the NHS and UKSHA </a:t>
            </a:r>
            <a:endParaRPr lang="en-US"/>
          </a:p>
          <a:p>
            <a:pPr algn="ctr"/>
            <a:endParaRPr lang="en-GB"/>
          </a:p>
        </p:txBody>
      </p:sp>
      <p:sp>
        <p:nvSpPr>
          <p:cNvPr id="3" name="TextBox 2">
            <a:extLst>
              <a:ext uri="{FF2B5EF4-FFF2-40B4-BE49-F238E27FC236}">
                <a16:creationId xmlns:a16="http://schemas.microsoft.com/office/drawing/2014/main" id="{A3E51DC4-E91D-BEDC-506D-6DB6A3C0AE67}"/>
              </a:ext>
            </a:extLst>
          </p:cNvPr>
          <p:cNvSpPr txBox="1"/>
          <p:nvPr/>
        </p:nvSpPr>
        <p:spPr>
          <a:xfrm>
            <a:off x="1250829" y="1430547"/>
            <a:ext cx="22284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Vaccinations</a:t>
            </a:r>
            <a:endParaRPr lang="en-US" b="1"/>
          </a:p>
          <a:p>
            <a:pPr algn="ctr"/>
            <a:endParaRPr lang="en-GB"/>
          </a:p>
        </p:txBody>
      </p:sp>
      <p:sp>
        <p:nvSpPr>
          <p:cNvPr id="5" name="TextBox 4">
            <a:extLst>
              <a:ext uri="{FF2B5EF4-FFF2-40B4-BE49-F238E27FC236}">
                <a16:creationId xmlns:a16="http://schemas.microsoft.com/office/drawing/2014/main" id="{A1B896FA-0890-68F4-F700-E58A4847FFA0}"/>
              </a:ext>
            </a:extLst>
          </p:cNvPr>
          <p:cNvSpPr txBox="1"/>
          <p:nvPr/>
        </p:nvSpPr>
        <p:spPr>
          <a:xfrm>
            <a:off x="1250830" y="1861868"/>
            <a:ext cx="3033623"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wentieth Century"/>
                <a:ea typeface="Twentieth Century"/>
                <a:cs typeface="Twentieth Century"/>
              </a:rPr>
              <a:t>According to the World health, organization, (2024) Vaccinations train the immune system in a way that helps the white blood cells </a:t>
            </a:r>
            <a:r>
              <a:rPr lang="en-US" sz="1600" err="1">
                <a:latin typeface="Twentieth Century"/>
                <a:ea typeface="Twentieth Century"/>
                <a:cs typeface="Twentieth Century"/>
              </a:rPr>
              <a:t>recognise</a:t>
            </a:r>
            <a:r>
              <a:rPr lang="en-US" sz="1600">
                <a:latin typeface="Twentieth Century"/>
                <a:ea typeface="Twentieth Century"/>
                <a:cs typeface="Twentieth Century"/>
              </a:rPr>
              <a:t> the bacterial or viral infection and help to fight it off quicker. Due to the memory cells remembering the bacterial or viral infection. So, the body is immune to it and can fight it off quicker. To prevent it from spreading to individuals and stop people from  getting severely ill from it.</a:t>
            </a:r>
            <a:endParaRPr lang="en-US"/>
          </a:p>
          <a:p>
            <a:pPr algn="ctr"/>
            <a:endParaRPr lang="en-GB"/>
          </a:p>
        </p:txBody>
      </p:sp>
      <p:sp>
        <p:nvSpPr>
          <p:cNvPr id="6" name="TextBox 5">
            <a:extLst>
              <a:ext uri="{FF2B5EF4-FFF2-40B4-BE49-F238E27FC236}">
                <a16:creationId xmlns:a16="http://schemas.microsoft.com/office/drawing/2014/main" id="{42EEC12B-8A59-B7E0-FBE3-94FAD601ACAA}"/>
              </a:ext>
            </a:extLst>
          </p:cNvPr>
          <p:cNvSpPr txBox="1"/>
          <p:nvPr/>
        </p:nvSpPr>
        <p:spPr>
          <a:xfrm>
            <a:off x="4528869" y="1416170"/>
            <a:ext cx="381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NHS( national health services)</a:t>
            </a:r>
            <a:endParaRPr lang="en-US" b="1"/>
          </a:p>
          <a:p>
            <a:pPr algn="ctr"/>
            <a:endParaRPr lang="en-GB"/>
          </a:p>
        </p:txBody>
      </p:sp>
      <p:sp>
        <p:nvSpPr>
          <p:cNvPr id="7" name="TextBox 6">
            <a:extLst>
              <a:ext uri="{FF2B5EF4-FFF2-40B4-BE49-F238E27FC236}">
                <a16:creationId xmlns:a16="http://schemas.microsoft.com/office/drawing/2014/main" id="{138D1C0D-7F64-1676-7F84-3BC79F24BFB6}"/>
              </a:ext>
            </a:extLst>
          </p:cNvPr>
          <p:cNvSpPr txBox="1"/>
          <p:nvPr/>
        </p:nvSpPr>
        <p:spPr>
          <a:xfrm>
            <a:off x="4528868" y="1861869"/>
            <a:ext cx="2904227" cy="31478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wentieth Century"/>
                <a:ea typeface="Twentieth Century"/>
                <a:cs typeface="Twentieth Century"/>
              </a:rPr>
              <a:t> According to the world health organization, (2024) The NHS plays a crucial role in treating, diagnosing and preventing meningitis. The NHS provides 24/7 urgent cares and care </a:t>
            </a:r>
            <a:r>
              <a:rPr lang="en-US" sz="1600" err="1">
                <a:latin typeface="Twentieth Century"/>
                <a:ea typeface="Twentieth Century"/>
                <a:cs typeface="Twentieth Century"/>
              </a:rPr>
              <a:t>centres</a:t>
            </a:r>
            <a:r>
              <a:rPr lang="en-US" sz="1600">
                <a:latin typeface="Twentieth Century"/>
                <a:ea typeface="Twentieth Century"/>
                <a:cs typeface="Twentieth Century"/>
              </a:rPr>
              <a:t> for treatment, access symptoms quickly, performs test to get diagnosis and delivers vaccines to maintain community prevention and protection. </a:t>
            </a:r>
            <a:endParaRPr lang="en-US"/>
          </a:p>
          <a:p>
            <a:pPr algn="ctr"/>
            <a:endParaRPr lang="en-GB"/>
          </a:p>
        </p:txBody>
      </p:sp>
      <p:sp>
        <p:nvSpPr>
          <p:cNvPr id="8" name="TextBox 7">
            <a:extLst>
              <a:ext uri="{FF2B5EF4-FFF2-40B4-BE49-F238E27FC236}">
                <a16:creationId xmlns:a16="http://schemas.microsoft.com/office/drawing/2014/main" id="{3940EB89-D255-0B0F-984C-114D75E32E1A}"/>
              </a:ext>
            </a:extLst>
          </p:cNvPr>
          <p:cNvSpPr txBox="1"/>
          <p:nvPr/>
        </p:nvSpPr>
        <p:spPr>
          <a:xfrm>
            <a:off x="8123207" y="1401792"/>
            <a:ext cx="40687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latin typeface="Twentieth Century"/>
                <a:ea typeface="Twentieth Century"/>
                <a:cs typeface="Twentieth Century"/>
              </a:rPr>
              <a:t>UKSHA( Uk health security agency)</a:t>
            </a:r>
            <a:endParaRPr lang="en-US" b="1"/>
          </a:p>
          <a:p>
            <a:pPr algn="ctr"/>
            <a:endParaRPr lang="en-GB"/>
          </a:p>
        </p:txBody>
      </p:sp>
      <p:sp>
        <p:nvSpPr>
          <p:cNvPr id="9" name="TextBox 8">
            <a:extLst>
              <a:ext uri="{FF2B5EF4-FFF2-40B4-BE49-F238E27FC236}">
                <a16:creationId xmlns:a16="http://schemas.microsoft.com/office/drawing/2014/main" id="{D8099EE1-E585-DF1A-36E9-201A205F76DA}"/>
              </a:ext>
            </a:extLst>
          </p:cNvPr>
          <p:cNvSpPr txBox="1"/>
          <p:nvPr/>
        </p:nvSpPr>
        <p:spPr>
          <a:xfrm>
            <a:off x="8123208" y="1746849"/>
            <a:ext cx="326366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wentieth Century"/>
                <a:ea typeface="Twentieth Century"/>
                <a:cs typeface="Twentieth Century"/>
              </a:rPr>
              <a:t>According to the UK health security agency, (2026)  UKSHA work alongside the NHS to prevent meningitis they do this through immunization programmes. These </a:t>
            </a:r>
            <a:r>
              <a:rPr lang="en-US" sz="1600" err="1">
                <a:latin typeface="Twentieth Century"/>
                <a:ea typeface="Twentieth Century"/>
                <a:cs typeface="Twentieth Century"/>
              </a:rPr>
              <a:t>programmes</a:t>
            </a:r>
            <a:r>
              <a:rPr lang="en-US" sz="1600">
                <a:latin typeface="Twentieth Century"/>
                <a:ea typeface="Twentieth Century"/>
                <a:cs typeface="Twentieth Century"/>
              </a:rPr>
              <a:t> ensure immunity to all, helps monitor and control outbreaks, ensures vaccine safety and effectiveness, reduces the pressure on the NHS. The UKSHA monitors vaccination rates and disease levels. Immunity comes from vaccinations if vaccination rates drop then </a:t>
            </a:r>
          </a:p>
          <a:p>
            <a:r>
              <a:rPr lang="en-US" sz="1600">
                <a:latin typeface="Twentieth Century"/>
              </a:rPr>
              <a:t>.Outbreaks can </a:t>
            </a:r>
            <a:r>
              <a:rPr lang="en-US" sz="1600" err="1">
                <a:latin typeface="Twentieth Century"/>
              </a:rPr>
              <a:t>happe</a:t>
            </a:r>
            <a:r>
              <a:rPr lang="en-US" sz="1600">
                <a:latin typeface="Twentieth Century"/>
              </a:rPr>
              <a:t>n</a:t>
            </a:r>
          </a:p>
          <a:p>
            <a:r>
              <a:rPr lang="en-US" sz="1600">
                <a:latin typeface="Twentieth Century"/>
              </a:rPr>
              <a:t>.Vulnerable people are more at risk</a:t>
            </a:r>
          </a:p>
          <a:p>
            <a:r>
              <a:rPr lang="en-US" sz="1600">
                <a:latin typeface="Twentieth Century"/>
              </a:rPr>
              <a:t>Hospitals see more serious cases</a:t>
            </a:r>
          </a:p>
          <a:p>
            <a:endParaRPr lang="en-US" sz="1600">
              <a:latin typeface="Twentieth Century"/>
            </a:endParaRPr>
          </a:p>
          <a:p>
            <a:pPr algn="ctr"/>
            <a:endParaRPr lang="en-GB"/>
          </a:p>
        </p:txBody>
      </p:sp>
      <p:sp>
        <p:nvSpPr>
          <p:cNvPr id="12" name="TextBox 11">
            <a:extLst>
              <a:ext uri="{FF2B5EF4-FFF2-40B4-BE49-F238E27FC236}">
                <a16:creationId xmlns:a16="http://schemas.microsoft.com/office/drawing/2014/main" id="{24BEC0BA-45A8-1BD0-51BE-303C5DFC3BBB}"/>
              </a:ext>
            </a:extLst>
          </p:cNvPr>
          <p:cNvSpPr txBox="1"/>
          <p:nvPr/>
        </p:nvSpPr>
        <p:spPr>
          <a:xfrm>
            <a:off x="1649241" y="5698050"/>
            <a:ext cx="608993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solidFill>
                  <a:srgbClr val="FF0000"/>
                </a:solidFill>
                <a:latin typeface="Arial"/>
                <a:cs typeface="Arial"/>
              </a:rPr>
              <a:t> Meningitis cases Globally affects 2.3 people. </a:t>
            </a:r>
            <a:endParaRPr lang="en-US" sz="1400"/>
          </a:p>
          <a:p>
            <a:pPr marL="285750" indent="-285750">
              <a:buFont typeface="Arial"/>
              <a:buChar char="•"/>
            </a:pPr>
            <a:r>
              <a:rPr lang="en-GB" sz="1400">
                <a:solidFill>
                  <a:srgbClr val="FF0000"/>
                </a:solidFill>
                <a:latin typeface="Arial"/>
                <a:cs typeface="Arial"/>
              </a:rPr>
              <a:t>There is a deeply worrying rise of cases of meningitis </a:t>
            </a:r>
            <a:endParaRPr lang="en-GB" sz="1400"/>
          </a:p>
          <a:p>
            <a:pPr marL="285750" indent="-285750">
              <a:buFont typeface="Arial"/>
              <a:buChar char="•"/>
            </a:pPr>
            <a:r>
              <a:rPr lang="en-GB" sz="1400">
                <a:solidFill>
                  <a:srgbClr val="FF0000"/>
                </a:solidFill>
                <a:latin typeface="Arial"/>
                <a:cs typeface="Arial"/>
              </a:rPr>
              <a:t>1/10 – Die from bacterial meningitis.  research foundation  (2024)</a:t>
            </a:r>
            <a:endParaRPr lang="en-GB" sz="1400"/>
          </a:p>
          <a:p>
            <a:pPr algn="l"/>
            <a:endParaRPr lang="en-GB"/>
          </a:p>
        </p:txBody>
      </p:sp>
      <p:sp>
        <p:nvSpPr>
          <p:cNvPr id="14" name="TextBox 13">
            <a:extLst>
              <a:ext uri="{FF2B5EF4-FFF2-40B4-BE49-F238E27FC236}">
                <a16:creationId xmlns:a16="http://schemas.microsoft.com/office/drawing/2014/main" id="{7D805C90-7078-19E5-368E-A3F1C4177FB3}"/>
              </a:ext>
            </a:extLst>
          </p:cNvPr>
          <p:cNvSpPr txBox="1"/>
          <p:nvPr/>
        </p:nvSpPr>
        <p:spPr>
          <a:xfrm>
            <a:off x="9820515" y="6495408"/>
            <a:ext cx="1570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1461676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93B529-AB57-551A-D7E1-22A9368C057D}"/>
              </a:ext>
            </a:extLst>
          </p:cNvPr>
          <p:cNvSpPr txBox="1"/>
          <p:nvPr/>
        </p:nvSpPr>
        <p:spPr>
          <a:xfrm>
            <a:off x="618226" y="337868"/>
            <a:ext cx="680048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baseline="0">
                <a:solidFill>
                  <a:srgbClr val="0B78A2"/>
                </a:solidFill>
                <a:latin typeface="Calibri"/>
                <a:ea typeface="Segoe UI"/>
                <a:cs typeface="Segoe UI"/>
              </a:rPr>
              <a:t>Case Study: James </a:t>
            </a:r>
            <a:r>
              <a:rPr lang="en-GB" sz="2800" b="1">
                <a:solidFill>
                  <a:srgbClr val="0B78A2"/>
                </a:solidFill>
                <a:latin typeface="Calibri"/>
                <a:ea typeface="Segoe UI"/>
                <a:cs typeface="Segoe UI"/>
              </a:rPr>
              <a:t>suspected meningitis</a:t>
            </a:r>
            <a:r>
              <a:rPr sz="2800">
                <a:latin typeface="Calibri"/>
                <a:ea typeface="Calibri"/>
                <a:cs typeface="Calibri"/>
              </a:rPr>
              <a:t>​</a:t>
            </a:r>
            <a:endParaRPr lang="en-GB" sz="2800"/>
          </a:p>
          <a:p>
            <a:pPr algn="ctr"/>
            <a:endParaRPr lang="en-GB"/>
          </a:p>
        </p:txBody>
      </p:sp>
      <p:sp>
        <p:nvSpPr>
          <p:cNvPr id="4" name="TextBox 3">
            <a:extLst>
              <a:ext uri="{FF2B5EF4-FFF2-40B4-BE49-F238E27FC236}">
                <a16:creationId xmlns:a16="http://schemas.microsoft.com/office/drawing/2014/main" id="{E8F0E1D0-1C39-0D0F-6C1B-B0E31EA9F1AB}"/>
              </a:ext>
            </a:extLst>
          </p:cNvPr>
          <p:cNvSpPr txBox="1"/>
          <p:nvPr/>
        </p:nvSpPr>
        <p:spPr>
          <a:xfrm>
            <a:off x="618226" y="1128623"/>
            <a:ext cx="30623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800" b="1" baseline="0">
                <a:latin typeface="Calibri"/>
                <a:ea typeface="Arial"/>
                <a:cs typeface="Arial"/>
              </a:rPr>
              <a:t>James' Symptoms</a:t>
            </a:r>
            <a:r>
              <a:rPr lang="en-US" sz="1800">
                <a:latin typeface="Calibri"/>
                <a:ea typeface="Arial"/>
                <a:cs typeface="Arial"/>
              </a:rPr>
              <a:t>​</a:t>
            </a:r>
          </a:p>
          <a:p>
            <a:pPr rtl="0"/>
            <a:r>
              <a:rPr lang="en-GB" sz="1800">
                <a:latin typeface="Calibri"/>
                <a:ea typeface="Arial"/>
                <a:cs typeface="Arial"/>
              </a:rPr>
              <a:t>​</a:t>
            </a:r>
          </a:p>
          <a:p>
            <a:pPr marL="285750" lvl="0" indent="-285750" rtl="0">
              <a:buFont typeface="Arial,Sans-Serif"/>
              <a:buChar char="•"/>
            </a:pPr>
            <a:r>
              <a:rPr lang="en-GB" sz="1800" b="1" baseline="0">
                <a:latin typeface="Calibri"/>
                <a:ea typeface="Arial"/>
                <a:cs typeface="Arial"/>
              </a:rPr>
              <a:t>High fever</a:t>
            </a:r>
            <a:r>
              <a:rPr lang="en-US" sz="1800">
                <a:latin typeface="Calibri"/>
                <a:ea typeface="Arial"/>
                <a:cs typeface="Arial"/>
              </a:rPr>
              <a:t>​</a:t>
            </a:r>
          </a:p>
          <a:p>
            <a:pPr marL="285750" lvl="0" indent="-285750" rtl="0">
              <a:buFont typeface="Arial,Sans-Serif"/>
              <a:buChar char="•"/>
            </a:pPr>
            <a:r>
              <a:rPr lang="en-GB" sz="1800" b="1" baseline="0">
                <a:latin typeface="Calibri"/>
                <a:ea typeface="Arial"/>
                <a:cs typeface="Arial"/>
              </a:rPr>
              <a:t>Severe headache</a:t>
            </a:r>
            <a:r>
              <a:rPr lang="en-US" sz="1800">
                <a:latin typeface="Calibri"/>
                <a:ea typeface="Arial"/>
                <a:cs typeface="Arial"/>
              </a:rPr>
              <a:t>​</a:t>
            </a:r>
          </a:p>
          <a:p>
            <a:pPr marL="285750" lvl="0" indent="-285750" rtl="0">
              <a:buFont typeface="Arial,Sans-Serif"/>
              <a:buChar char="•"/>
            </a:pPr>
            <a:r>
              <a:rPr lang="en-GB" sz="1800" b="1" baseline="0">
                <a:latin typeface="Calibri"/>
                <a:ea typeface="Arial"/>
                <a:cs typeface="Arial"/>
              </a:rPr>
              <a:t>Neck stiffness</a:t>
            </a:r>
            <a:r>
              <a:rPr lang="en-US" sz="1800">
                <a:latin typeface="Calibri"/>
                <a:ea typeface="Arial"/>
                <a:cs typeface="Arial"/>
              </a:rPr>
              <a:t>​</a:t>
            </a:r>
          </a:p>
          <a:p>
            <a:pPr marL="285750" lvl="0" indent="-285750" rtl="0">
              <a:buFont typeface="Arial,Sans-Serif"/>
              <a:buChar char="•"/>
            </a:pPr>
            <a:r>
              <a:rPr lang="en-GB" sz="1800" baseline="0">
                <a:latin typeface="Calibri"/>
                <a:ea typeface="Arial"/>
                <a:cs typeface="Arial"/>
              </a:rPr>
              <a:t>Sensitivity to light</a:t>
            </a:r>
            <a:r>
              <a:rPr lang="en-US" sz="1800">
                <a:latin typeface="Calibri"/>
                <a:ea typeface="Arial"/>
                <a:cs typeface="Arial"/>
              </a:rPr>
              <a:t>​</a:t>
            </a:r>
          </a:p>
          <a:p>
            <a:pPr marL="285750" lvl="0" indent="-285750" rtl="0">
              <a:buFont typeface="Arial,Sans-Serif"/>
              <a:buChar char="•"/>
            </a:pPr>
            <a:r>
              <a:rPr lang="en-GB" sz="1800" baseline="0">
                <a:latin typeface="Calibri"/>
                <a:ea typeface="Arial"/>
                <a:cs typeface="Arial"/>
              </a:rPr>
              <a:t>Unusually tiredness</a:t>
            </a:r>
            <a:r>
              <a:rPr lang="en-US" sz="1800">
                <a:latin typeface="Calibri"/>
                <a:ea typeface="Arial"/>
                <a:cs typeface="Arial"/>
              </a:rPr>
              <a:t>​</a:t>
            </a:r>
          </a:p>
          <a:p>
            <a:pPr algn="ctr"/>
            <a:endParaRPr lang="en-GB"/>
          </a:p>
        </p:txBody>
      </p:sp>
      <p:sp>
        <p:nvSpPr>
          <p:cNvPr id="5" name="TextBox 4">
            <a:extLst>
              <a:ext uri="{FF2B5EF4-FFF2-40B4-BE49-F238E27FC236}">
                <a16:creationId xmlns:a16="http://schemas.microsoft.com/office/drawing/2014/main" id="{D070D833-3262-A27F-6913-AC1E9BCD3D51}"/>
              </a:ext>
            </a:extLst>
          </p:cNvPr>
          <p:cNvSpPr txBox="1"/>
          <p:nvPr/>
        </p:nvSpPr>
        <p:spPr>
          <a:xfrm>
            <a:off x="3191774" y="1128623"/>
            <a:ext cx="47445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Calibri"/>
                <a:ea typeface="Segoe UI"/>
                <a:cs typeface="Segoe UI"/>
              </a:rPr>
              <a:t>James began to show symptoms in this case study</a:t>
            </a:r>
            <a:r>
              <a:rPr lang="en-GB">
                <a:latin typeface="Calibri"/>
                <a:ea typeface="Segoe UI"/>
                <a:cs typeface="Segoe UI"/>
              </a:rPr>
              <a:t> </a:t>
            </a:r>
            <a:r>
              <a:rPr lang="en-GB" sz="1800" baseline="0">
                <a:latin typeface="Calibri"/>
                <a:ea typeface="Segoe UI"/>
                <a:cs typeface="Segoe UI"/>
              </a:rPr>
              <a:t>,including.</a:t>
            </a:r>
            <a:r>
              <a:rPr sz="1800">
                <a:latin typeface="Calibri"/>
                <a:ea typeface="Calibri"/>
                <a:cs typeface="Calibri"/>
              </a:rPr>
              <a:t>​</a:t>
            </a:r>
            <a:endParaRPr lang="en-GB"/>
          </a:p>
          <a:p>
            <a:pPr algn="ctr"/>
            <a:endParaRPr lang="en-GB"/>
          </a:p>
        </p:txBody>
      </p:sp>
      <p:sp>
        <p:nvSpPr>
          <p:cNvPr id="6" name="TextBox 5">
            <a:extLst>
              <a:ext uri="{FF2B5EF4-FFF2-40B4-BE49-F238E27FC236}">
                <a16:creationId xmlns:a16="http://schemas.microsoft.com/office/drawing/2014/main" id="{F5E98904-F23C-521D-EF3C-1BFB179FD07A}"/>
              </a:ext>
            </a:extLst>
          </p:cNvPr>
          <p:cNvSpPr txBox="1"/>
          <p:nvPr/>
        </p:nvSpPr>
        <p:spPr>
          <a:xfrm>
            <a:off x="3191774" y="1876245"/>
            <a:ext cx="4471359"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endParaRPr lang="en-GB">
              <a:latin typeface="Arial"/>
              <a:ea typeface="Arial"/>
              <a:cs typeface="Arial"/>
            </a:endParaRPr>
          </a:p>
          <a:p>
            <a:pPr rtl="0"/>
            <a:r>
              <a:rPr lang="en-GB" sz="1400" b="1" baseline="0">
                <a:latin typeface="Calibri"/>
                <a:ea typeface="Arial"/>
                <a:cs typeface="Arial"/>
              </a:rPr>
              <a:t>Why the symptoms were concerning</a:t>
            </a:r>
            <a:r>
              <a:rPr lang="en-US" sz="1400">
                <a:latin typeface="Calibri"/>
                <a:ea typeface="Arial"/>
                <a:cs typeface="Arial"/>
              </a:rPr>
              <a:t>​</a:t>
            </a:r>
          </a:p>
          <a:p>
            <a:pPr marL="285750" lvl="0" indent="-285750" rtl="0">
              <a:buFont typeface="Arial,Sans-Serif"/>
              <a:buChar char="•"/>
            </a:pPr>
            <a:r>
              <a:rPr lang="en-GB" sz="1400" baseline="0">
                <a:latin typeface="Calibri"/>
                <a:ea typeface="Arial"/>
                <a:cs typeface="Arial"/>
              </a:rPr>
              <a:t>Typical warning signs of meningitis</a:t>
            </a:r>
            <a:r>
              <a:rPr lang="en-US" sz="1400">
                <a:latin typeface="Calibri"/>
                <a:ea typeface="Arial"/>
                <a:cs typeface="Arial"/>
              </a:rPr>
              <a:t>​</a:t>
            </a:r>
          </a:p>
          <a:p>
            <a:pPr marL="285750" indent="-285750">
              <a:buFont typeface="Arial,Sans-Serif"/>
              <a:buChar char="•"/>
            </a:pPr>
            <a:r>
              <a:rPr lang="en-GB" sz="1400" baseline="0">
                <a:latin typeface="Calibri"/>
                <a:ea typeface="Arial"/>
                <a:cs typeface="Arial"/>
              </a:rPr>
              <a:t>Infection can progress quickly to brain damage or death </a:t>
            </a:r>
            <a:r>
              <a:rPr lang="en-GB" sz="1400">
                <a:latin typeface="Calibri"/>
                <a:ea typeface="Arial"/>
                <a:cs typeface="Arial"/>
              </a:rPr>
              <a:t>if untreated</a:t>
            </a:r>
            <a:r>
              <a:rPr lang="en-US" sz="1400">
                <a:latin typeface="Calibri"/>
                <a:ea typeface="Arial"/>
                <a:cs typeface="Arial"/>
              </a:rPr>
              <a:t>​</a:t>
            </a:r>
          </a:p>
          <a:p>
            <a:pPr marL="285750" lvl="0" indent="-285750" rtl="0">
              <a:buFont typeface="Arial,Sans-Serif"/>
              <a:buChar char="•"/>
            </a:pPr>
            <a:r>
              <a:rPr lang="en-GB" sz="1400" baseline="0">
                <a:latin typeface="Calibri"/>
                <a:ea typeface="Arial"/>
                <a:cs typeface="Arial"/>
              </a:rPr>
              <a:t>Requires urgent medical attention</a:t>
            </a:r>
            <a:r>
              <a:rPr lang="en-US" sz="1400">
                <a:latin typeface="Calibri"/>
                <a:ea typeface="Arial"/>
                <a:cs typeface="Arial"/>
              </a:rPr>
              <a:t>​</a:t>
            </a:r>
          </a:p>
          <a:p>
            <a:pPr rtl="0"/>
            <a:r>
              <a:rPr lang="en-GB" sz="1400" baseline="0">
                <a:latin typeface="Calibri"/>
                <a:ea typeface="Arial"/>
                <a:cs typeface="Arial"/>
              </a:rPr>
              <a:t>(</a:t>
            </a:r>
            <a:r>
              <a:rPr lang="en-GB" sz="1400" i="1" baseline="0">
                <a:latin typeface="Calibri"/>
                <a:ea typeface="Arial"/>
                <a:cs typeface="Arial"/>
              </a:rPr>
              <a:t>WHO,2024</a:t>
            </a:r>
            <a:r>
              <a:rPr lang="en-GB" sz="1400" baseline="0">
                <a:latin typeface="Calibri"/>
                <a:ea typeface="Arial"/>
                <a:cs typeface="Arial"/>
              </a:rPr>
              <a:t>)</a:t>
            </a:r>
            <a:r>
              <a:rPr lang="en-US" sz="1400">
                <a:latin typeface="Calibri"/>
                <a:ea typeface="Arial"/>
                <a:cs typeface="Arial"/>
              </a:rPr>
              <a:t>​</a:t>
            </a:r>
          </a:p>
          <a:p>
            <a:pPr rtl="0"/>
            <a:r>
              <a:rPr lang="en-GB" sz="1400" b="1" baseline="0">
                <a:latin typeface="Calibri"/>
                <a:ea typeface="Arial"/>
                <a:cs typeface="Arial"/>
              </a:rPr>
              <a:t>Hospital tests and </a:t>
            </a:r>
            <a:r>
              <a:rPr lang="en-GB" sz="1400" b="1">
                <a:latin typeface="Calibri"/>
                <a:ea typeface="Arial"/>
                <a:cs typeface="Arial"/>
              </a:rPr>
              <a:t>Diagnosis</a:t>
            </a:r>
            <a:r>
              <a:rPr lang="en-GB" sz="1400">
                <a:latin typeface="Calibri"/>
                <a:ea typeface="Arial"/>
                <a:cs typeface="Arial"/>
              </a:rPr>
              <a:t>​</a:t>
            </a:r>
          </a:p>
          <a:p>
            <a:pPr marL="285750" lvl="0" indent="-285750" rtl="0">
              <a:buFont typeface="Arial,Sans-Serif"/>
              <a:buChar char="•"/>
            </a:pPr>
            <a:r>
              <a:rPr lang="en-GB" sz="1400" baseline="0">
                <a:latin typeface="Calibri"/>
                <a:ea typeface="Arial"/>
                <a:cs typeface="Arial"/>
              </a:rPr>
              <a:t>Doctors performed a lumbar puncture</a:t>
            </a:r>
            <a:r>
              <a:rPr lang="en-US" sz="1400">
                <a:latin typeface="Calibri"/>
                <a:ea typeface="Arial"/>
                <a:cs typeface="Arial"/>
              </a:rPr>
              <a:t>​</a:t>
            </a:r>
          </a:p>
          <a:p>
            <a:pPr rtl="0"/>
            <a:r>
              <a:rPr lang="en-GB" sz="1400" baseline="0">
                <a:latin typeface="Calibri"/>
                <a:ea typeface="Arial"/>
                <a:cs typeface="Arial"/>
              </a:rPr>
              <a:t>(taking cerebrospinal fluid from the spine) to look for bacteria.</a:t>
            </a:r>
            <a:r>
              <a:rPr lang="en-US" sz="1400">
                <a:latin typeface="Calibri"/>
                <a:ea typeface="Arial"/>
                <a:cs typeface="Arial"/>
              </a:rPr>
              <a:t>​</a:t>
            </a:r>
          </a:p>
          <a:p>
            <a:pPr rtl="0"/>
            <a:r>
              <a:rPr lang="en-GB" sz="1400" baseline="0">
                <a:latin typeface="Calibri"/>
                <a:ea typeface="Arial"/>
                <a:cs typeface="Arial"/>
              </a:rPr>
              <a:t>(</a:t>
            </a:r>
            <a:r>
              <a:rPr lang="en-GB" sz="1400" i="1" baseline="0">
                <a:latin typeface="Calibri"/>
                <a:ea typeface="Arial"/>
                <a:cs typeface="Arial"/>
              </a:rPr>
              <a:t>WHO,2024;CDC,2025)</a:t>
            </a:r>
            <a:r>
              <a:rPr lang="en-US" sz="1400">
                <a:latin typeface="Calibri"/>
                <a:ea typeface="Arial"/>
                <a:cs typeface="Arial"/>
              </a:rPr>
              <a:t>​</a:t>
            </a:r>
          </a:p>
          <a:p>
            <a:pPr rtl="0"/>
            <a:r>
              <a:rPr lang="en-GB" sz="1400">
                <a:latin typeface="Calibri"/>
                <a:ea typeface="Arial"/>
                <a:cs typeface="Arial"/>
              </a:rPr>
              <a:t>​</a:t>
            </a:r>
          </a:p>
          <a:p>
            <a:pPr marL="285750" indent="-285750">
              <a:buFont typeface="Arial,Sans-Serif"/>
              <a:buChar char="•"/>
            </a:pPr>
            <a:r>
              <a:rPr lang="en-GB" sz="1400" baseline="0">
                <a:latin typeface="Calibri"/>
                <a:ea typeface="Arial"/>
                <a:cs typeface="Arial"/>
              </a:rPr>
              <a:t>The results confirmed bacterial Meningitis, which is the </a:t>
            </a:r>
            <a:r>
              <a:rPr lang="en-GB" sz="1400">
                <a:latin typeface="Calibri"/>
                <a:ea typeface="Arial"/>
                <a:cs typeface="Arial"/>
              </a:rPr>
              <a:t>most severe</a:t>
            </a:r>
            <a:r>
              <a:rPr lang="en-GB" sz="1400" baseline="0">
                <a:latin typeface="Calibri"/>
                <a:ea typeface="Arial"/>
                <a:cs typeface="Arial"/>
              </a:rPr>
              <a:t> type.</a:t>
            </a:r>
            <a:r>
              <a:rPr lang="en-US" sz="1400">
                <a:latin typeface="Calibri"/>
                <a:ea typeface="Arial"/>
                <a:cs typeface="Arial"/>
              </a:rPr>
              <a:t>​</a:t>
            </a:r>
          </a:p>
          <a:p>
            <a:pPr rtl="0"/>
            <a:r>
              <a:rPr lang="en-GB" sz="1400">
                <a:latin typeface="Calibri"/>
                <a:ea typeface="Arial"/>
                <a:cs typeface="Arial"/>
              </a:rPr>
              <a:t>​</a:t>
            </a:r>
          </a:p>
          <a:p>
            <a:pPr rtl="0"/>
            <a:r>
              <a:rPr lang="en-GB" sz="1400" b="1" baseline="0">
                <a:latin typeface="Calibri"/>
                <a:ea typeface="Arial"/>
                <a:cs typeface="Arial"/>
              </a:rPr>
              <a:t>Importance of early intervention</a:t>
            </a:r>
            <a:r>
              <a:rPr lang="en-GB" sz="1400">
                <a:latin typeface="Calibri"/>
                <a:ea typeface="Arial"/>
                <a:cs typeface="Arial"/>
              </a:rPr>
              <a:t>​</a:t>
            </a:r>
          </a:p>
          <a:p>
            <a:pPr marL="285750" indent="-285750">
              <a:buFont typeface="Arial,Sans-Serif"/>
              <a:buChar char="•"/>
            </a:pPr>
            <a:r>
              <a:rPr lang="en-GB" sz="1400" baseline="0">
                <a:latin typeface="Calibri"/>
                <a:ea typeface="Arial"/>
                <a:cs typeface="Arial"/>
              </a:rPr>
              <a:t>Early intervention is essential  because quick  </a:t>
            </a:r>
            <a:r>
              <a:rPr lang="en-GB" sz="1400">
                <a:latin typeface="Calibri"/>
                <a:ea typeface="Arial"/>
                <a:cs typeface="Arial"/>
              </a:rPr>
              <a:t>antibiotic treatment</a:t>
            </a:r>
            <a:r>
              <a:rPr lang="en-GB" sz="1400" baseline="0">
                <a:latin typeface="Calibri"/>
                <a:ea typeface="Arial"/>
                <a:cs typeface="Arial"/>
              </a:rPr>
              <a:t> can increase survival and prevent </a:t>
            </a:r>
            <a:r>
              <a:rPr lang="en-GB" sz="1400">
                <a:latin typeface="Calibri"/>
                <a:ea typeface="Arial"/>
                <a:cs typeface="Arial"/>
              </a:rPr>
              <a:t>serious complications</a:t>
            </a:r>
            <a:r>
              <a:rPr lang="en-GB" sz="1400" baseline="0">
                <a:latin typeface="Calibri"/>
                <a:ea typeface="Arial"/>
                <a:cs typeface="Arial"/>
              </a:rPr>
              <a:t>.</a:t>
            </a:r>
          </a:p>
          <a:p>
            <a:pPr algn="ctr"/>
            <a:endParaRPr lang="en-GB"/>
          </a:p>
        </p:txBody>
      </p:sp>
      <p:pic>
        <p:nvPicPr>
          <p:cNvPr id="7" name="Picture 6" descr="A diagram of a person&amp;#39;s brain&#10;&#10;AI-generated content may be incorrect.">
            <a:extLst>
              <a:ext uri="{FF2B5EF4-FFF2-40B4-BE49-F238E27FC236}">
                <a16:creationId xmlns:a16="http://schemas.microsoft.com/office/drawing/2014/main" id="{DE6ED51E-590A-33BB-CC05-8B623C8EE917}"/>
              </a:ext>
            </a:extLst>
          </p:cNvPr>
          <p:cNvPicPr>
            <a:picLocks noChangeAspect="1"/>
          </p:cNvPicPr>
          <p:nvPr/>
        </p:nvPicPr>
        <p:blipFill>
          <a:blip r:embed="rId2"/>
          <a:stretch>
            <a:fillRect/>
          </a:stretch>
        </p:blipFill>
        <p:spPr>
          <a:xfrm>
            <a:off x="621372" y="3680604"/>
            <a:ext cx="2524125" cy="2286000"/>
          </a:xfrm>
          <a:prstGeom prst="rect">
            <a:avLst/>
          </a:prstGeom>
        </p:spPr>
      </p:pic>
      <p:pic>
        <p:nvPicPr>
          <p:cNvPr id="8" name="Picture 7" descr="A poster of a symptoms of meningitis&#10;&#10;AI-generated content may be incorrect.">
            <a:extLst>
              <a:ext uri="{FF2B5EF4-FFF2-40B4-BE49-F238E27FC236}">
                <a16:creationId xmlns:a16="http://schemas.microsoft.com/office/drawing/2014/main" id="{C10ED72B-8CDE-6C93-88E1-9F18C5E9A10C}"/>
              </a:ext>
            </a:extLst>
          </p:cNvPr>
          <p:cNvPicPr>
            <a:picLocks noChangeAspect="1"/>
          </p:cNvPicPr>
          <p:nvPr/>
        </p:nvPicPr>
        <p:blipFill>
          <a:blip r:embed="rId3"/>
          <a:stretch>
            <a:fillRect/>
          </a:stretch>
        </p:blipFill>
        <p:spPr>
          <a:xfrm>
            <a:off x="9005438" y="71258"/>
            <a:ext cx="3181350" cy="3609975"/>
          </a:xfrm>
          <a:prstGeom prst="rect">
            <a:avLst/>
          </a:prstGeom>
        </p:spPr>
      </p:pic>
      <p:pic>
        <p:nvPicPr>
          <p:cNvPr id="9" name="Picture 8" descr="A poster of a person&amp;#39;s body&#10;&#10;AI-generated content may be incorrect.">
            <a:extLst>
              <a:ext uri="{FF2B5EF4-FFF2-40B4-BE49-F238E27FC236}">
                <a16:creationId xmlns:a16="http://schemas.microsoft.com/office/drawing/2014/main" id="{D597047F-3A93-7655-BD64-54A9E2ABF48C}"/>
              </a:ext>
            </a:extLst>
          </p:cNvPr>
          <p:cNvPicPr>
            <a:picLocks noChangeAspect="1"/>
          </p:cNvPicPr>
          <p:nvPr/>
        </p:nvPicPr>
        <p:blipFill>
          <a:blip r:embed="rId4"/>
          <a:stretch>
            <a:fillRect/>
          </a:stretch>
        </p:blipFill>
        <p:spPr>
          <a:xfrm>
            <a:off x="9005438" y="3247486"/>
            <a:ext cx="3181350" cy="3238500"/>
          </a:xfrm>
          <a:prstGeom prst="rect">
            <a:avLst/>
          </a:prstGeom>
        </p:spPr>
      </p:pic>
      <p:sp>
        <p:nvSpPr>
          <p:cNvPr id="10" name="TextBox 9">
            <a:extLst>
              <a:ext uri="{FF2B5EF4-FFF2-40B4-BE49-F238E27FC236}">
                <a16:creationId xmlns:a16="http://schemas.microsoft.com/office/drawing/2014/main" id="{3AC8AA9E-D894-6912-B067-B6F1D9869FA5}"/>
              </a:ext>
            </a:extLst>
          </p:cNvPr>
          <p:cNvSpPr txBox="1"/>
          <p:nvPr/>
        </p:nvSpPr>
        <p:spPr>
          <a:xfrm>
            <a:off x="10306390" y="6482605"/>
            <a:ext cx="13987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Iara Baio</a:t>
            </a:r>
          </a:p>
        </p:txBody>
      </p:sp>
    </p:spTree>
    <p:extLst>
      <p:ext uri="{BB962C8B-B14F-4D97-AF65-F5344CB8AC3E}">
        <p14:creationId xmlns:p14="http://schemas.microsoft.com/office/powerpoint/2010/main" val="2652078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85B7D-0056-4079-9EF4-BC861377C6D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9E79FD4-5226-FF84-BC3C-18A20EBC7639}"/>
              </a:ext>
            </a:extLst>
          </p:cNvPr>
          <p:cNvSpPr txBox="1"/>
          <p:nvPr/>
        </p:nvSpPr>
        <p:spPr>
          <a:xfrm>
            <a:off x="388189" y="309113"/>
            <a:ext cx="42844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a:solidFill>
                  <a:srgbClr val="0B78A2"/>
                </a:solidFill>
                <a:latin typeface="Aptos Display"/>
              </a:rPr>
              <a:t>Measuring an infectious disease outbreaks </a:t>
            </a:r>
            <a:r>
              <a:rPr sz="2400">
                <a:latin typeface="Aptos Display"/>
                <a:ea typeface="Aptos Display"/>
                <a:cs typeface="Aptos Display"/>
              </a:rPr>
              <a:t>​</a:t>
            </a:r>
            <a:br>
              <a:rPr sz="2400">
                <a:latin typeface="Aptos Display"/>
                <a:ea typeface="Aptos Display"/>
                <a:cs typeface="Aptos Display"/>
              </a:rPr>
            </a:br>
            <a:r>
              <a:rPr sz="2400">
                <a:latin typeface="Aptos Display"/>
                <a:ea typeface="Aptos Display"/>
                <a:cs typeface="Aptos Display"/>
              </a:rPr>
              <a:t>​</a:t>
            </a:r>
            <a:endParaRPr lang="en-GB"/>
          </a:p>
          <a:p>
            <a:pPr algn="ctr"/>
            <a:endParaRPr lang="en-GB"/>
          </a:p>
        </p:txBody>
      </p:sp>
      <p:pic>
        <p:nvPicPr>
          <p:cNvPr id="4" name="Picture 3" descr="A diagram of a cloud with icons&#10;&#10;AI-generated content may be incorrect.">
            <a:extLst>
              <a:ext uri="{FF2B5EF4-FFF2-40B4-BE49-F238E27FC236}">
                <a16:creationId xmlns:a16="http://schemas.microsoft.com/office/drawing/2014/main" id="{9BCA33F1-81B3-D56C-DF57-9196856091B5}"/>
              </a:ext>
            </a:extLst>
          </p:cNvPr>
          <p:cNvPicPr>
            <a:picLocks noChangeAspect="1"/>
          </p:cNvPicPr>
          <p:nvPr/>
        </p:nvPicPr>
        <p:blipFill>
          <a:blip r:embed="rId2"/>
          <a:stretch>
            <a:fillRect/>
          </a:stretch>
        </p:blipFill>
        <p:spPr>
          <a:xfrm>
            <a:off x="386956" y="1169224"/>
            <a:ext cx="3625971" cy="3397551"/>
          </a:xfrm>
          <a:prstGeom prst="rect">
            <a:avLst/>
          </a:prstGeom>
        </p:spPr>
      </p:pic>
      <p:sp>
        <p:nvSpPr>
          <p:cNvPr id="5" name="TextBox 4">
            <a:extLst>
              <a:ext uri="{FF2B5EF4-FFF2-40B4-BE49-F238E27FC236}">
                <a16:creationId xmlns:a16="http://schemas.microsoft.com/office/drawing/2014/main" id="{9F4CC275-540F-F597-C4F9-CCB237453B8C}"/>
              </a:ext>
            </a:extLst>
          </p:cNvPr>
          <p:cNvSpPr txBox="1"/>
          <p:nvPr/>
        </p:nvSpPr>
        <p:spPr>
          <a:xfrm>
            <a:off x="388189" y="4780472"/>
            <a:ext cx="3623095" cy="1900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Wingdings,Sans-Serif"/>
              <a:buChar char="Ø"/>
            </a:pPr>
            <a:r>
              <a:rPr lang="en-GB" sz="1600" b="1" i="0" u="none" strike="noStrike" baseline="0">
                <a:solidFill>
                  <a:srgbClr val="0B78A2"/>
                </a:solidFill>
                <a:latin typeface="Aptos"/>
                <a:ea typeface="Arial"/>
                <a:cs typeface="Arial"/>
              </a:rPr>
              <a:t>Why does it </a:t>
            </a:r>
            <a:r>
              <a:rPr lang="en-GB" sz="1600" b="1">
                <a:solidFill>
                  <a:srgbClr val="0B78A2"/>
                </a:solidFill>
                <a:latin typeface="Aptos"/>
                <a:ea typeface="Arial"/>
                <a:cs typeface="Arial"/>
              </a:rPr>
              <a:t>matter?</a:t>
            </a:r>
            <a:endParaRPr lang="en-US" sz="1600" b="0" i="0">
              <a:solidFill>
                <a:srgbClr val="000000"/>
              </a:solidFill>
              <a:latin typeface="Aptos"/>
              <a:ea typeface="Arial"/>
              <a:cs typeface="Arial"/>
            </a:endParaRPr>
          </a:p>
          <a:p>
            <a:pPr algn="l" rtl="0"/>
            <a:r>
              <a:rPr lang="en-GB" sz="1600" b="0" i="0" u="none" strike="noStrike" baseline="0">
                <a:solidFill>
                  <a:srgbClr val="0B78A2"/>
                </a:solidFill>
                <a:latin typeface="Aptos"/>
                <a:ea typeface="Arial"/>
                <a:cs typeface="Arial"/>
              </a:rPr>
              <a:t>Because it helps </a:t>
            </a:r>
            <a:r>
              <a:rPr lang="en-GB" sz="1600">
                <a:solidFill>
                  <a:srgbClr val="0B78A2"/>
                </a:solidFill>
                <a:latin typeface="Aptos"/>
                <a:ea typeface="Arial"/>
                <a:cs typeface="Arial"/>
              </a:rPr>
              <a:t>find</a:t>
            </a:r>
            <a:r>
              <a:rPr lang="en-GB" sz="1600" b="0" i="0" u="none" strike="noStrike" baseline="0">
                <a:solidFill>
                  <a:srgbClr val="0B78A2"/>
                </a:solidFill>
                <a:latin typeface="Aptos"/>
                <a:ea typeface="Arial"/>
                <a:cs typeface="Arial"/>
              </a:rPr>
              <a:t> outbreaks early, monitor the spread of diseases, and inform preventative measures, measuring infectious disease outbreaks is crucial for public health.</a:t>
            </a:r>
          </a:p>
          <a:p>
            <a:pPr algn="ctr"/>
            <a:endParaRPr lang="en-GB"/>
          </a:p>
        </p:txBody>
      </p:sp>
      <p:sp>
        <p:nvSpPr>
          <p:cNvPr id="6" name="TextBox 5">
            <a:extLst>
              <a:ext uri="{FF2B5EF4-FFF2-40B4-BE49-F238E27FC236}">
                <a16:creationId xmlns:a16="http://schemas.microsoft.com/office/drawing/2014/main" id="{947A94B9-59E2-DF54-9262-30E50EDC155B}"/>
              </a:ext>
            </a:extLst>
          </p:cNvPr>
          <p:cNvSpPr txBox="1"/>
          <p:nvPr/>
        </p:nvSpPr>
        <p:spPr>
          <a:xfrm>
            <a:off x="4572001" y="208472"/>
            <a:ext cx="7619999"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r>
              <a:rPr lang="en-GB" sz="1800" b="1" baseline="0">
                <a:latin typeface="Calibri"/>
                <a:ea typeface="Arial"/>
                <a:cs typeface="Arial"/>
              </a:rPr>
              <a:t>Surveillance systems</a:t>
            </a:r>
            <a:r>
              <a:rPr lang="en-US" sz="1800">
                <a:latin typeface="Calibri"/>
                <a:ea typeface="Arial"/>
                <a:cs typeface="Arial"/>
              </a:rPr>
              <a:t>​</a:t>
            </a:r>
          </a:p>
          <a:p>
            <a:pPr rtl="0"/>
            <a:r>
              <a:rPr lang="en-GB" sz="1400" baseline="0">
                <a:latin typeface="Calibri"/>
                <a:ea typeface="Arial"/>
                <a:cs typeface="Arial"/>
              </a:rPr>
              <a:t>Are used by public health organisations to continuously collect and monitor data on infectious diseases. In the UK, UK Health Security Agency collects reports of diseases such as Meningitis from hospitals and laboratories. This helps detect outbreak early and allow  health authorities to respond quickly. </a:t>
            </a:r>
            <a:r>
              <a:rPr lang="en-US" sz="1400">
                <a:latin typeface="Calibri"/>
                <a:ea typeface="Arial"/>
                <a:cs typeface="Arial"/>
              </a:rPr>
              <a:t>​</a:t>
            </a:r>
          </a:p>
          <a:p>
            <a:pPr rtl="0"/>
            <a:r>
              <a:rPr lang="en-GB" sz="1400" i="1" baseline="0">
                <a:latin typeface="Calibri"/>
                <a:ea typeface="Arial"/>
                <a:cs typeface="Arial"/>
              </a:rPr>
              <a:t>(WHO, 2025)</a:t>
            </a:r>
            <a:r>
              <a:rPr lang="en-US" sz="1400">
                <a:latin typeface="Calibri"/>
                <a:ea typeface="Arial"/>
                <a:cs typeface="Arial"/>
              </a:rPr>
              <a:t>​</a:t>
            </a:r>
          </a:p>
          <a:p>
            <a:pPr marL="285750" lvl="0" indent="-285750" rtl="0">
              <a:buFont typeface="Arial,Sans-Serif"/>
              <a:buChar char="•"/>
            </a:pPr>
            <a:r>
              <a:rPr lang="en-GB" sz="1800" b="1" baseline="0">
                <a:latin typeface="Calibri"/>
                <a:ea typeface="Arial"/>
                <a:cs typeface="Arial"/>
              </a:rPr>
              <a:t>Incidence</a:t>
            </a:r>
            <a:r>
              <a:rPr lang="en-US" sz="1800">
                <a:latin typeface="Calibri"/>
                <a:ea typeface="Arial"/>
                <a:cs typeface="Arial"/>
              </a:rPr>
              <a:t>​</a:t>
            </a:r>
          </a:p>
          <a:p>
            <a:pPr rtl="0"/>
            <a:r>
              <a:rPr lang="en-GB" sz="1400" b="1" baseline="0">
                <a:latin typeface="Calibri"/>
                <a:ea typeface="Arial"/>
                <a:cs typeface="Arial"/>
              </a:rPr>
              <a:t>R</a:t>
            </a:r>
            <a:r>
              <a:rPr lang="en-GB" sz="1400" baseline="0">
                <a:latin typeface="Calibri"/>
                <a:ea typeface="Arial"/>
                <a:cs typeface="Arial"/>
              </a:rPr>
              <a:t>efers to number of new cases of a disease that occur in a population over a specific period of time. Which helps monitoring diseases like meningitis, are increasing or decreasing in certain communities.</a:t>
            </a:r>
            <a:r>
              <a:rPr lang="en-US" sz="1400">
                <a:latin typeface="Calibri"/>
                <a:ea typeface="Arial"/>
                <a:cs typeface="Arial"/>
              </a:rPr>
              <a:t>​</a:t>
            </a:r>
          </a:p>
          <a:p>
            <a:pPr rtl="0"/>
            <a:r>
              <a:rPr lang="en-GB" sz="1400" baseline="0">
                <a:latin typeface="Calibri"/>
                <a:ea typeface="Arial"/>
                <a:cs typeface="Arial"/>
              </a:rPr>
              <a:t>(</a:t>
            </a:r>
            <a:r>
              <a:rPr lang="en-GB" sz="1400" i="1" baseline="0">
                <a:latin typeface="Calibri"/>
                <a:ea typeface="Arial"/>
                <a:cs typeface="Arial"/>
              </a:rPr>
              <a:t>CDC, 2022)</a:t>
            </a:r>
            <a:r>
              <a:rPr lang="en-US" sz="1400">
                <a:latin typeface="Calibri"/>
                <a:ea typeface="Arial"/>
                <a:cs typeface="Arial"/>
              </a:rPr>
              <a:t>​</a:t>
            </a:r>
          </a:p>
          <a:p>
            <a:pPr marL="285750" lvl="0" indent="-285750" rtl="0">
              <a:buFont typeface="Arial,Sans-Serif"/>
              <a:buChar char="•"/>
            </a:pPr>
            <a:r>
              <a:rPr lang="en-GB" sz="1800" b="1" baseline="0">
                <a:latin typeface="Calibri"/>
                <a:ea typeface="Arial"/>
                <a:cs typeface="Arial"/>
              </a:rPr>
              <a:t>Prevalence</a:t>
            </a:r>
            <a:r>
              <a:rPr lang="en-US" sz="1800">
                <a:latin typeface="Calibri"/>
                <a:ea typeface="Arial"/>
                <a:cs typeface="Arial"/>
              </a:rPr>
              <a:t>​</a:t>
            </a:r>
          </a:p>
          <a:p>
            <a:pPr rtl="0"/>
            <a:r>
              <a:rPr lang="en-GB" sz="1800" baseline="0">
                <a:latin typeface="Calibri"/>
                <a:ea typeface="Arial"/>
                <a:cs typeface="Arial"/>
              </a:rPr>
              <a:t>T</a:t>
            </a:r>
            <a:r>
              <a:rPr lang="en-GB" sz="1400" baseline="0">
                <a:latin typeface="Calibri"/>
                <a:ea typeface="Arial"/>
                <a:cs typeface="Arial"/>
              </a:rPr>
              <a:t>he total number of cases both new and old in a population at a specific point in time. This aids health officials in determining the extent of diseases in a community or area.</a:t>
            </a:r>
            <a:r>
              <a:rPr lang="en-US" sz="1400">
                <a:latin typeface="Calibri"/>
                <a:ea typeface="Arial"/>
                <a:cs typeface="Arial"/>
              </a:rPr>
              <a:t>​</a:t>
            </a:r>
          </a:p>
          <a:p>
            <a:pPr rtl="0"/>
            <a:r>
              <a:rPr lang="en-GB" sz="1400" i="1" baseline="0">
                <a:latin typeface="Calibri"/>
                <a:ea typeface="Arial"/>
                <a:cs typeface="Arial"/>
              </a:rPr>
              <a:t>(CDC, 2022)</a:t>
            </a:r>
            <a:r>
              <a:rPr lang="en-US" sz="1400">
                <a:latin typeface="Calibri"/>
                <a:ea typeface="Arial"/>
                <a:cs typeface="Arial"/>
              </a:rPr>
              <a:t>​</a:t>
            </a:r>
          </a:p>
          <a:p>
            <a:pPr marL="285750" lvl="0" indent="-285750" rtl="0">
              <a:buFont typeface="Arial,Sans-Serif"/>
              <a:buChar char="•"/>
            </a:pPr>
            <a:r>
              <a:rPr lang="en-GB" sz="1800" b="1" baseline="0">
                <a:latin typeface="Calibri"/>
                <a:ea typeface="Arial"/>
                <a:cs typeface="Arial"/>
              </a:rPr>
              <a:t>Laboratory confirmation</a:t>
            </a:r>
            <a:r>
              <a:rPr lang="en-US" sz="1800">
                <a:latin typeface="Calibri"/>
                <a:ea typeface="Arial"/>
                <a:cs typeface="Arial"/>
              </a:rPr>
              <a:t>​</a:t>
            </a:r>
          </a:p>
          <a:p>
            <a:pPr rtl="0"/>
            <a:r>
              <a:rPr lang="en-GB" sz="1400" baseline="0">
                <a:latin typeface="Calibri"/>
                <a:ea typeface="Arial"/>
                <a:cs typeface="Arial"/>
              </a:rPr>
              <a:t>Tests such as analysing cerebrospinal fluid from a lumbar </a:t>
            </a:r>
            <a:r>
              <a:rPr lang="en-GB" sz="1400">
                <a:latin typeface="Calibri"/>
                <a:ea typeface="Arial"/>
                <a:cs typeface="Arial"/>
              </a:rPr>
              <a:t>puncture</a:t>
            </a:r>
            <a:r>
              <a:rPr lang="en-GB" sz="1400" baseline="0">
                <a:latin typeface="Calibri"/>
                <a:ea typeface="Arial"/>
                <a:cs typeface="Arial"/>
              </a:rPr>
              <a:t> confirms the infection and help guide appropriate treatment.</a:t>
            </a:r>
            <a:r>
              <a:rPr lang="en-US" sz="1400">
                <a:latin typeface="Calibri"/>
                <a:ea typeface="Arial"/>
                <a:cs typeface="Arial"/>
              </a:rPr>
              <a:t>​</a:t>
            </a:r>
          </a:p>
          <a:p>
            <a:pPr rtl="0"/>
            <a:r>
              <a:rPr lang="en-GB" sz="1400" i="1" baseline="0">
                <a:latin typeface="Calibri"/>
                <a:ea typeface="Arial"/>
                <a:cs typeface="Arial"/>
              </a:rPr>
              <a:t>(WHO, 2025</a:t>
            </a:r>
            <a:r>
              <a:rPr lang="en-GB" sz="1800" baseline="0">
                <a:latin typeface="Calibri"/>
                <a:ea typeface="Arial"/>
                <a:cs typeface="Arial"/>
              </a:rPr>
              <a:t>)</a:t>
            </a:r>
            <a:r>
              <a:rPr lang="en-US" sz="1800">
                <a:latin typeface="Calibri"/>
                <a:ea typeface="Arial"/>
                <a:cs typeface="Arial"/>
              </a:rPr>
              <a:t>​</a:t>
            </a:r>
          </a:p>
          <a:p>
            <a:pPr marL="285750" lvl="0" indent="-285750" rtl="0">
              <a:buFont typeface="Arial,Sans-Serif"/>
              <a:buChar char="•"/>
            </a:pPr>
            <a:r>
              <a:rPr lang="en-GB" sz="1800" b="1" baseline="0">
                <a:latin typeface="Calibri"/>
                <a:ea typeface="Arial"/>
                <a:cs typeface="Arial"/>
              </a:rPr>
              <a:t>Attack rate</a:t>
            </a:r>
            <a:r>
              <a:rPr lang="en-US" sz="1800">
                <a:latin typeface="Calibri"/>
                <a:ea typeface="Arial"/>
                <a:cs typeface="Arial"/>
              </a:rPr>
              <a:t>​</a:t>
            </a:r>
          </a:p>
          <a:p>
            <a:pPr rtl="0"/>
            <a:r>
              <a:rPr lang="en-GB" sz="1400" baseline="0">
                <a:latin typeface="Calibri"/>
                <a:ea typeface="Arial"/>
                <a:cs typeface="Arial"/>
              </a:rPr>
              <a:t>This measures how quickly a disease spreads among a group of people who have been exposed to the infec</a:t>
            </a:r>
            <a:r>
              <a:rPr lang="en-GB" sz="1800" baseline="0">
                <a:latin typeface="Calibri"/>
                <a:ea typeface="Arial"/>
                <a:cs typeface="Arial"/>
              </a:rPr>
              <a:t>tion.</a:t>
            </a:r>
            <a:r>
              <a:rPr lang="en-US" sz="1800">
                <a:latin typeface="Calibri"/>
                <a:ea typeface="Arial"/>
                <a:cs typeface="Arial"/>
              </a:rPr>
              <a:t>​</a:t>
            </a:r>
          </a:p>
          <a:p>
            <a:pPr rtl="0"/>
            <a:r>
              <a:rPr lang="en-GB" sz="1400" i="1" baseline="0">
                <a:latin typeface="Calibri"/>
                <a:ea typeface="Arial"/>
                <a:cs typeface="Arial"/>
              </a:rPr>
              <a:t>(CDC,2023)</a:t>
            </a:r>
            <a:r>
              <a:rPr lang="en-US" sz="1400">
                <a:latin typeface="Calibri"/>
                <a:ea typeface="Arial"/>
                <a:cs typeface="Arial"/>
              </a:rPr>
              <a:t>​</a:t>
            </a:r>
          </a:p>
          <a:p>
            <a:pPr marL="285750" lvl="0" indent="-285750" rtl="0">
              <a:buFont typeface="Arial,Sans-Serif"/>
              <a:buChar char="•"/>
            </a:pPr>
            <a:endParaRPr lang="en-GB">
              <a:latin typeface="Arial"/>
              <a:ea typeface="Arial"/>
              <a:cs typeface="Arial"/>
            </a:endParaRPr>
          </a:p>
          <a:p>
            <a:pPr marL="285750" lvl="0" indent="-285750" rtl="0">
              <a:buFont typeface="Arial,Sans-Serif"/>
              <a:buChar char="•"/>
            </a:pPr>
            <a:r>
              <a:rPr lang="en-GB" sz="1800" b="1" baseline="0">
                <a:latin typeface="Calibri"/>
                <a:ea typeface="Arial"/>
                <a:cs typeface="Arial"/>
              </a:rPr>
              <a:t>Epidemiological data collection</a:t>
            </a:r>
            <a:r>
              <a:rPr lang="en-US" sz="1800">
                <a:latin typeface="Calibri"/>
                <a:ea typeface="Arial"/>
                <a:cs typeface="Arial"/>
              </a:rPr>
              <a:t>​</a:t>
            </a:r>
          </a:p>
          <a:p>
            <a:pPr rtl="0"/>
            <a:r>
              <a:rPr lang="en-GB" sz="1400" baseline="0">
                <a:latin typeface="Calibri"/>
                <a:ea typeface="Arial"/>
                <a:cs typeface="Arial"/>
              </a:rPr>
              <a:t>Collecting and analysing information on disease patterns, risk factors and help prevent further spread.</a:t>
            </a:r>
            <a:r>
              <a:rPr lang="en-US" sz="1400">
                <a:latin typeface="Calibri"/>
                <a:ea typeface="Arial"/>
                <a:cs typeface="Arial"/>
              </a:rPr>
              <a:t>​</a:t>
            </a:r>
          </a:p>
          <a:p>
            <a:pPr rtl="0"/>
            <a:r>
              <a:rPr lang="en-GB" sz="1800" i="1" baseline="0">
                <a:latin typeface="Aptos"/>
                <a:ea typeface="Arial"/>
                <a:cs typeface="Arial"/>
              </a:rPr>
              <a:t>(UKHSA, 2023)</a:t>
            </a:r>
          </a:p>
          <a:p>
            <a:pPr algn="ctr"/>
            <a:endParaRPr lang="en-GB"/>
          </a:p>
        </p:txBody>
      </p:sp>
      <p:sp>
        <p:nvSpPr>
          <p:cNvPr id="7" name="TextBox 6">
            <a:extLst>
              <a:ext uri="{FF2B5EF4-FFF2-40B4-BE49-F238E27FC236}">
                <a16:creationId xmlns:a16="http://schemas.microsoft.com/office/drawing/2014/main" id="{27B5550C-F15B-0A5C-D37C-2CAF8213CC8D}"/>
              </a:ext>
            </a:extLst>
          </p:cNvPr>
          <p:cNvSpPr txBox="1"/>
          <p:nvPr/>
        </p:nvSpPr>
        <p:spPr>
          <a:xfrm>
            <a:off x="10062421" y="6475247"/>
            <a:ext cx="1654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Iara Baio</a:t>
            </a:r>
          </a:p>
        </p:txBody>
      </p:sp>
    </p:spTree>
    <p:extLst>
      <p:ext uri="{BB962C8B-B14F-4D97-AF65-F5344CB8AC3E}">
        <p14:creationId xmlns:p14="http://schemas.microsoft.com/office/powerpoint/2010/main" val="4207208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CFC46-42F2-4428-256D-EDCF5835132B}"/>
              </a:ext>
            </a:extLst>
          </p:cNvPr>
          <p:cNvSpPr>
            <a:spLocks noGrp="1"/>
          </p:cNvSpPr>
          <p:nvPr>
            <p:ph type="title"/>
          </p:nvPr>
        </p:nvSpPr>
        <p:spPr>
          <a:xfrm>
            <a:off x="466722" y="644364"/>
            <a:ext cx="3316385" cy="1877876"/>
          </a:xfrm>
        </p:spPr>
        <p:txBody>
          <a:bodyPr anchor="b">
            <a:normAutofit/>
          </a:bodyPr>
          <a:lstStyle/>
          <a:p>
            <a:pPr algn="r"/>
            <a:r>
              <a:rPr lang="en-GB" sz="4000">
                <a:solidFill>
                  <a:srgbClr val="FFFFFF"/>
                </a:solidFill>
              </a:rPr>
              <a:t>Monitoring </a:t>
            </a:r>
            <a:br>
              <a:rPr lang="en-GB" sz="4000" dirty="0">
                <a:solidFill>
                  <a:srgbClr val="FFFFFF"/>
                </a:solidFill>
              </a:rPr>
            </a:br>
            <a:r>
              <a:rPr lang="en-GB" sz="4000">
                <a:solidFill>
                  <a:srgbClr val="FFFFFF"/>
                </a:solidFill>
              </a:rPr>
              <a:t>the Outbreak</a:t>
            </a:r>
          </a:p>
        </p:txBody>
      </p:sp>
      <p:sp>
        <p:nvSpPr>
          <p:cNvPr id="4" name="TextBox 3">
            <a:extLst>
              <a:ext uri="{FF2B5EF4-FFF2-40B4-BE49-F238E27FC236}">
                <a16:creationId xmlns:a16="http://schemas.microsoft.com/office/drawing/2014/main" id="{B1E72885-1575-F1F6-9793-DBF21F0E03EE}"/>
              </a:ext>
            </a:extLst>
          </p:cNvPr>
          <p:cNvSpPr txBox="1"/>
          <p:nvPr/>
        </p:nvSpPr>
        <p:spPr>
          <a:xfrm>
            <a:off x="4043540" y="173737"/>
            <a:ext cx="5307754" cy="8063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Mandatory Reporting (GOV UK)</a:t>
            </a:r>
            <a:endParaRPr lang="en-GB" sz="1600" b="1" dirty="0"/>
          </a:p>
          <a:p>
            <a:r>
              <a:rPr lang="en-GB" sz="1600" dirty="0"/>
              <a:t>All forms of meningitis are </a:t>
            </a:r>
            <a:r>
              <a:rPr lang="en-GB" sz="1600" b="1" dirty="0"/>
              <a:t>notifiable diseases</a:t>
            </a:r>
            <a:r>
              <a:rPr lang="en-GB" sz="1600" dirty="0"/>
              <a:t> – it’s a legal requirement for registered practitioners to report cases</a:t>
            </a:r>
          </a:p>
          <a:p>
            <a:endParaRPr lang="en-GB" sz="1600" b="1" dirty="0"/>
          </a:p>
          <a:p>
            <a:r>
              <a:rPr lang="en-GB" sz="1600" b="1"/>
              <a:t>Continuous</a:t>
            </a:r>
            <a:r>
              <a:rPr lang="en-GB" sz="1600" b="1" dirty="0"/>
              <a:t> Surveillance (WHO)</a:t>
            </a:r>
            <a:endParaRPr lang="en-GB" sz="1600" dirty="0"/>
          </a:p>
          <a:p>
            <a:r>
              <a:rPr lang="en-GB" sz="1600"/>
              <a:t>.Helps detect outbreaks quickly</a:t>
            </a:r>
            <a:endParaRPr lang="en-GB" sz="1600" dirty="0"/>
          </a:p>
          <a:p>
            <a:r>
              <a:rPr lang="en-GB" sz="1600" dirty="0"/>
              <a:t>.Tracks how common meningitis is and which </a:t>
            </a:r>
            <a:r>
              <a:rPr lang="en-GB" sz="1600"/>
              <a:t>types</a:t>
            </a:r>
            <a:r>
              <a:rPr lang="en-GB" sz="1600" dirty="0"/>
              <a:t> are spreading</a:t>
            </a:r>
          </a:p>
          <a:p>
            <a:r>
              <a:rPr lang="en-GB" sz="1600"/>
              <a:t>.Monitor antibiotic resistance – if bacteria is getting resistant to antibiotic</a:t>
            </a:r>
            <a:endParaRPr lang="en-GB" sz="1600" dirty="0"/>
          </a:p>
          <a:p>
            <a:r>
              <a:rPr lang="en-GB" sz="1600" dirty="0"/>
              <a:t>Understand how many people are affected </a:t>
            </a:r>
            <a:r>
              <a:rPr lang="en-GB" sz="1600" b="1" dirty="0"/>
              <a:t>(disease </a:t>
            </a:r>
            <a:r>
              <a:rPr lang="en-GB" sz="1600" b="1"/>
              <a:t>burden)</a:t>
            </a:r>
            <a:endParaRPr lang="en-GB" sz="1600" b="1" dirty="0"/>
          </a:p>
          <a:p>
            <a:r>
              <a:rPr lang="en-GB" sz="1600" dirty="0"/>
              <a:t>.Track how meningiti</a:t>
            </a:r>
            <a:r>
              <a:rPr lang="en-GB" sz="1600"/>
              <a:t>s strains change over time</a:t>
            </a:r>
            <a:endParaRPr lang="en-GB" sz="1600" dirty="0"/>
          </a:p>
          <a:p>
            <a:r>
              <a:rPr lang="en-GB" sz="1600" dirty="0"/>
              <a:t>.Measure how well prevention methods like vaccination </a:t>
            </a:r>
            <a:r>
              <a:rPr lang="en-GB" sz="1600"/>
              <a:t>programmes</a:t>
            </a:r>
            <a:r>
              <a:rPr lang="en-GB" sz="1600" dirty="0"/>
              <a:t> are working.</a:t>
            </a:r>
          </a:p>
          <a:p>
            <a:endParaRPr lang="en-GB" sz="1600" dirty="0"/>
          </a:p>
          <a:p>
            <a:r>
              <a:rPr lang="en-GB" sz="1600" b="1" dirty="0"/>
              <a:t>Contact Tracing (Meningitis </a:t>
            </a:r>
            <a:r>
              <a:rPr lang="en-GB" sz="1600" b="1"/>
              <a:t>Research Foundation)</a:t>
            </a:r>
            <a:endParaRPr lang="en-GB" sz="1600" b="1" dirty="0"/>
          </a:p>
          <a:p>
            <a:r>
              <a:rPr lang="en-GB" sz="1600" dirty="0"/>
              <a:t>Close contacts of a person with meningitis at increased risk of passing it on to others or </a:t>
            </a:r>
            <a:r>
              <a:rPr lang="en-GB" sz="1600" dirty="0" err="1"/>
              <a:t>gteting</a:t>
            </a:r>
            <a:r>
              <a:rPr lang="en-GB" sz="1600" dirty="0"/>
              <a:t> the disease– Publ</a:t>
            </a:r>
            <a:r>
              <a:rPr lang="en-GB" sz="1600" dirty="0" err="1"/>
              <a:t>ic doc</a:t>
            </a:r>
            <a:r>
              <a:rPr lang="en-GB" sz="1600" dirty="0"/>
              <a:t>tors get in touch with close contacts and offer anti-biotics o</a:t>
            </a:r>
            <a:r>
              <a:rPr lang="en-GB" sz="1600" dirty="0" err="1"/>
              <a:t>r vaccinati</a:t>
            </a:r>
            <a:r>
              <a:rPr lang="en-GB" sz="1600" dirty="0"/>
              <a:t>ons.</a:t>
            </a:r>
          </a:p>
          <a:p>
            <a:endParaRPr lang="en-GB" sz="1600" dirty="0"/>
          </a:p>
          <a:p>
            <a:r>
              <a:rPr lang="en-GB" sz="1600" b="1"/>
              <a:t>Trend analysis (GOV UK)</a:t>
            </a:r>
            <a:endParaRPr lang="en-GB" sz="1600" b="1" dirty="0"/>
          </a:p>
          <a:p>
            <a:r>
              <a:rPr lang="en-GB" sz="1600" dirty="0"/>
              <a:t>UKHSA manages by conducting surveillance, providing public health advice, controlling outbreaks and managing vaccination programmes</a:t>
            </a:r>
          </a:p>
          <a:p>
            <a:endParaRPr lang="en-GB" sz="1600" dirty="0"/>
          </a:p>
          <a:p>
            <a:endParaRPr lang="en-GB" sz="1400" dirty="0"/>
          </a:p>
          <a:p>
            <a:endParaRPr lang="en-GB" dirty="0"/>
          </a:p>
          <a:p>
            <a:endParaRPr lang="en-GB" dirty="0"/>
          </a:p>
          <a:p>
            <a:endParaRPr lang="en-GB" dirty="0"/>
          </a:p>
          <a:p>
            <a:endParaRPr lang="en-GB" dirty="0"/>
          </a:p>
        </p:txBody>
      </p:sp>
      <p:pic>
        <p:nvPicPr>
          <p:cNvPr id="5" name="Picture 4" descr="A poster with text and symbols&#10;&#10;AI-generated content may be incorrect.">
            <a:extLst>
              <a:ext uri="{FF2B5EF4-FFF2-40B4-BE49-F238E27FC236}">
                <a16:creationId xmlns:a16="http://schemas.microsoft.com/office/drawing/2014/main" id="{507E8436-BA7E-7CE5-B949-8485DB5C8757}"/>
              </a:ext>
            </a:extLst>
          </p:cNvPr>
          <p:cNvPicPr>
            <a:picLocks noChangeAspect="1"/>
          </p:cNvPicPr>
          <p:nvPr/>
        </p:nvPicPr>
        <p:blipFill>
          <a:blip r:embed="rId2"/>
          <a:stretch>
            <a:fillRect/>
          </a:stretch>
        </p:blipFill>
        <p:spPr>
          <a:xfrm>
            <a:off x="9222626" y="1379778"/>
            <a:ext cx="3063276" cy="3106408"/>
          </a:xfrm>
          <a:prstGeom prst="rect">
            <a:avLst/>
          </a:prstGeom>
        </p:spPr>
      </p:pic>
      <p:sp>
        <p:nvSpPr>
          <p:cNvPr id="6" name="TextBox 5">
            <a:extLst>
              <a:ext uri="{FF2B5EF4-FFF2-40B4-BE49-F238E27FC236}">
                <a16:creationId xmlns:a16="http://schemas.microsoft.com/office/drawing/2014/main" id="{DEAAC6F0-2370-50C0-C663-44D1D8BD4B34}"/>
              </a:ext>
            </a:extLst>
          </p:cNvPr>
          <p:cNvSpPr txBox="1"/>
          <p:nvPr/>
        </p:nvSpPr>
        <p:spPr>
          <a:xfrm>
            <a:off x="9476107" y="6262746"/>
            <a:ext cx="25775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Shazia </a:t>
            </a:r>
            <a:r>
              <a:rPr lang="en-GB" b="1"/>
              <a:t>Khatun Rahman</a:t>
            </a:r>
            <a:endParaRPr lang="en-GB" b="1" dirty="0"/>
          </a:p>
        </p:txBody>
      </p:sp>
    </p:spTree>
    <p:extLst>
      <p:ext uri="{BB962C8B-B14F-4D97-AF65-F5344CB8AC3E}">
        <p14:creationId xmlns:p14="http://schemas.microsoft.com/office/powerpoint/2010/main" val="4154705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332737-BF62-D43E-69EA-7D876565730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FD4A13-30DD-4AFE-7920-82826DD6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BBE1E91-2F4D-070A-1BD9-BC5C7933B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A81124-ED94-D43F-381E-9257676CC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3893B00-1BD3-E8CF-A976-8E62BE07D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D63619-6726-A8B2-0062-B97A0E272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8821A44D-6760-C9F3-DAF6-401F5521D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B5D5E931-48A9-5894-081A-87306A7E2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9C5F8D9-EC9A-5008-CD15-852148D216E1}"/>
              </a:ext>
            </a:extLst>
          </p:cNvPr>
          <p:cNvSpPr txBox="1"/>
          <p:nvPr/>
        </p:nvSpPr>
        <p:spPr>
          <a:xfrm>
            <a:off x="110013" y="1305074"/>
            <a:ext cx="402903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Control Measures </a:t>
            </a:r>
          </a:p>
          <a:p>
            <a:r>
              <a:rPr lang="en-GB" sz="2800" b="1">
                <a:solidFill>
                  <a:schemeClr val="bg1"/>
                </a:solidFill>
              </a:rPr>
              <a:t>                       &amp;</a:t>
            </a:r>
          </a:p>
          <a:p>
            <a:r>
              <a:rPr lang="en-GB" sz="2800" b="1">
                <a:solidFill>
                  <a:schemeClr val="bg1"/>
                </a:solidFill>
              </a:rPr>
              <a:t>Community Prevention</a:t>
            </a:r>
          </a:p>
        </p:txBody>
      </p:sp>
      <p:sp>
        <p:nvSpPr>
          <p:cNvPr id="7" name="TextBox 6">
            <a:extLst>
              <a:ext uri="{FF2B5EF4-FFF2-40B4-BE49-F238E27FC236}">
                <a16:creationId xmlns:a16="http://schemas.microsoft.com/office/drawing/2014/main" id="{BBED2CFE-5234-20E4-6A8D-870CBDDB0B90}"/>
              </a:ext>
            </a:extLst>
          </p:cNvPr>
          <p:cNvSpPr txBox="1"/>
          <p:nvPr/>
        </p:nvSpPr>
        <p:spPr>
          <a:xfrm>
            <a:off x="336359" y="3403958"/>
            <a:ext cx="278505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Stop the infection spreading and protect vulnerable people</a:t>
            </a:r>
          </a:p>
        </p:txBody>
      </p:sp>
      <p:sp>
        <p:nvSpPr>
          <p:cNvPr id="9" name="TextBox 8">
            <a:extLst>
              <a:ext uri="{FF2B5EF4-FFF2-40B4-BE49-F238E27FC236}">
                <a16:creationId xmlns:a16="http://schemas.microsoft.com/office/drawing/2014/main" id="{75DC6669-CA38-3D77-44D8-28251A6D0586}"/>
              </a:ext>
            </a:extLst>
          </p:cNvPr>
          <p:cNvSpPr txBox="1"/>
          <p:nvPr/>
        </p:nvSpPr>
        <p:spPr>
          <a:xfrm>
            <a:off x="4270185" y="277537"/>
            <a:ext cx="7686780"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.Early diagnosis &amp; treatment: </a:t>
            </a:r>
            <a:r>
              <a:rPr lang="en-GB" sz="2000" dirty="0"/>
              <a:t>Patients taken to hospital and </a:t>
            </a:r>
            <a:r>
              <a:rPr lang="en-GB" sz="2000" dirty="0" err="1"/>
              <a:t>fiven</a:t>
            </a:r>
            <a:r>
              <a:rPr lang="en-GB" sz="2000" dirty="0"/>
              <a:t> IV antibiotics quickly to kill the </a:t>
            </a:r>
            <a:r>
              <a:rPr lang="en-GB" sz="2000" dirty="0" err="1"/>
              <a:t>becteria</a:t>
            </a:r>
            <a:r>
              <a:rPr lang="en-GB" sz="2000" dirty="0"/>
              <a:t> and improve recovery.</a:t>
            </a:r>
          </a:p>
          <a:p>
            <a:endParaRPr lang="en-GB" sz="2000" dirty="0"/>
          </a:p>
          <a:p>
            <a:r>
              <a:rPr lang="en-GB" sz="2000" b="1" dirty="0"/>
              <a:t>.Antibiotics for close contacts: </a:t>
            </a:r>
            <a:r>
              <a:rPr lang="en-GB" sz="2000" dirty="0"/>
              <a:t>People who had close contact with patient may </a:t>
            </a:r>
            <a:r>
              <a:rPr lang="en-GB" sz="2000"/>
              <a:t>receive</a:t>
            </a:r>
            <a:r>
              <a:rPr lang="en-GB" sz="2000" dirty="0"/>
              <a:t> a dose of antibiotics to stop them carrying or spreading the bacteria</a:t>
            </a:r>
          </a:p>
          <a:p>
            <a:endParaRPr lang="en-GB" sz="2000" b="1" dirty="0"/>
          </a:p>
          <a:p>
            <a:r>
              <a:rPr lang="en-GB" sz="2000" b="1" dirty="0"/>
              <a:t>&gt;Isolation: </a:t>
            </a:r>
            <a:r>
              <a:rPr lang="en-GB" sz="2000" dirty="0"/>
              <a:t>Patients are usually </a:t>
            </a:r>
            <a:r>
              <a:rPr lang="en-GB" sz="2000"/>
              <a:t>isolated </a:t>
            </a:r>
            <a:r>
              <a:rPr lang="en-GB" sz="2000" dirty="0"/>
              <a:t>for the first 24 hours after starting antibiotics to prevent spread through cou</a:t>
            </a:r>
            <a:r>
              <a:rPr lang="en-GB" sz="2000"/>
              <a:t>ghs or sneezes.</a:t>
            </a:r>
            <a:endParaRPr lang="en-GB" sz="2000" dirty="0"/>
          </a:p>
          <a:p>
            <a:endParaRPr lang="en-GB" sz="2000" dirty="0"/>
          </a:p>
          <a:p>
            <a:r>
              <a:rPr lang="en-GB" sz="2000" b="1"/>
              <a:t>.Vaccination: </a:t>
            </a:r>
            <a:r>
              <a:rPr lang="en-GB" sz="2000" dirty="0"/>
              <a:t>During outbreaks, target vaccines may be offered to students or others who misses their routine vaccines</a:t>
            </a:r>
          </a:p>
          <a:p>
            <a:endParaRPr lang="en-GB" sz="2000" dirty="0"/>
          </a:p>
          <a:p>
            <a:r>
              <a:rPr lang="en-GB" sz="2000" b="1" dirty="0"/>
              <a:t>.Public awareness:</a:t>
            </a:r>
            <a:r>
              <a:rPr lang="en-GB" sz="2000" dirty="0"/>
              <a:t> Campaigns from National Health Service and </a:t>
            </a:r>
            <a:r>
              <a:rPr lang="en-GB" sz="2000"/>
              <a:t>UKHSA help people recognise symptoms and seek help quickly.</a:t>
            </a:r>
          </a:p>
          <a:p>
            <a:endParaRPr lang="en-GB" sz="2000" b="1" dirty="0"/>
          </a:p>
          <a:p>
            <a:r>
              <a:rPr lang="en-GB" sz="2000" b="1"/>
              <a:t>Why this works in schools/universities:</a:t>
            </a:r>
          </a:p>
          <a:p>
            <a:r>
              <a:rPr lang="en-GB" sz="2000" dirty="0"/>
              <a:t>Students live and study close </a:t>
            </a:r>
            <a:r>
              <a:rPr lang="en-GB" sz="2000"/>
              <a:t>together so contact tracing, quick treatment and vaccination help stop 1 case from turning into a much bigger outbreak.</a:t>
            </a:r>
            <a:endParaRPr lang="en-GB" sz="2000" dirty="0"/>
          </a:p>
        </p:txBody>
      </p:sp>
      <p:sp>
        <p:nvSpPr>
          <p:cNvPr id="11" name="TextBox 10">
            <a:extLst>
              <a:ext uri="{FF2B5EF4-FFF2-40B4-BE49-F238E27FC236}">
                <a16:creationId xmlns:a16="http://schemas.microsoft.com/office/drawing/2014/main" id="{207DAF41-737A-B3ED-8A63-CC4E78B3D729}"/>
              </a:ext>
            </a:extLst>
          </p:cNvPr>
          <p:cNvSpPr txBox="1"/>
          <p:nvPr/>
        </p:nvSpPr>
        <p:spPr>
          <a:xfrm>
            <a:off x="9310431" y="6377376"/>
            <a:ext cx="2717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Shazia Khatun Rahman</a:t>
            </a:r>
          </a:p>
        </p:txBody>
      </p:sp>
    </p:spTree>
    <p:extLst>
      <p:ext uri="{BB962C8B-B14F-4D97-AF65-F5344CB8AC3E}">
        <p14:creationId xmlns:p14="http://schemas.microsoft.com/office/powerpoint/2010/main" val="2364398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10000"/>
            <a:lumOff val="90000"/>
          </a:schemeClr>
        </a:solidFill>
        <a:effectLst/>
      </p:bgPr>
    </p:bg>
    <p:spTree>
      <p:nvGrpSpPr>
        <p:cNvPr id="1" name=""/>
        <p:cNvGrpSpPr/>
        <p:nvPr/>
      </p:nvGrpSpPr>
      <p:grpSpPr>
        <a:xfrm>
          <a:off x="0" y="0"/>
          <a:ext cx="0" cy="0"/>
          <a:chOff x="0" y="0"/>
          <a:chExt cx="0" cy="0"/>
        </a:xfrm>
      </p:grpSpPr>
      <p:sp>
        <p:nvSpPr>
          <p:cNvPr id="36"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2D4D8E-8C28-5CFE-98FA-5E0BDA49E4B5}"/>
              </a:ext>
            </a:extLst>
          </p:cNvPr>
          <p:cNvSpPr>
            <a:spLocks noGrp="1"/>
          </p:cNvSpPr>
          <p:nvPr>
            <p:ph type="title"/>
          </p:nvPr>
        </p:nvSpPr>
        <p:spPr>
          <a:xfrm>
            <a:off x="804672" y="1412489"/>
            <a:ext cx="2871095" cy="2127124"/>
          </a:xfrm>
        </p:spPr>
        <p:txBody>
          <a:bodyPr vert="horz" lIns="91440" tIns="45720" rIns="91440" bIns="45720" rtlCol="0" anchor="t">
            <a:normAutofit/>
          </a:bodyPr>
          <a:lstStyle/>
          <a:p>
            <a:br>
              <a:rPr lang="en-US" sz="2300" b="1" kern="1200">
                <a:solidFill>
                  <a:schemeClr val="bg1"/>
                </a:solidFill>
                <a:latin typeface="+mj-lt"/>
                <a:ea typeface="+mj-ea"/>
                <a:cs typeface="+mj-cs"/>
              </a:rPr>
            </a:br>
            <a:r>
              <a:rPr lang="en-US" sz="2300" b="1" kern="1200">
                <a:solidFill>
                  <a:schemeClr val="bg1"/>
                </a:solidFill>
                <a:latin typeface="+mj-lt"/>
                <a:ea typeface="+mj-ea"/>
                <a:cs typeface="+mj-cs"/>
                <a:hlinkClick r:id="rId2"/>
              </a:rPr>
              <a:t>Public Health (Control of Disease) Act 1984</a:t>
            </a:r>
            <a:br>
              <a:rPr lang="en-US" sz="2300" b="1" kern="1200">
                <a:solidFill>
                  <a:schemeClr val="bg1"/>
                </a:solidFill>
                <a:latin typeface="+mj-lt"/>
                <a:ea typeface="+mj-ea"/>
                <a:cs typeface="+mj-cs"/>
              </a:rPr>
            </a:br>
            <a:br>
              <a:rPr lang="en-US" sz="2300" kern="1200">
                <a:solidFill>
                  <a:schemeClr val="bg1"/>
                </a:solidFill>
                <a:latin typeface="+mj-lt"/>
                <a:ea typeface="+mj-ea"/>
                <a:cs typeface="+mj-cs"/>
              </a:rPr>
            </a:br>
            <a:endParaRPr lang="en-US" sz="2300"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B39F346E-B44C-5A9E-6987-5C1864D59F36}"/>
              </a:ext>
            </a:extLst>
          </p:cNvPr>
          <p:cNvSpPr>
            <a:spLocks noGrp="1"/>
          </p:cNvSpPr>
          <p:nvPr>
            <p:ph idx="1"/>
          </p:nvPr>
        </p:nvSpPr>
        <p:spPr>
          <a:xfrm>
            <a:off x="4537635" y="219169"/>
            <a:ext cx="5585888" cy="5916597"/>
          </a:xfrm>
        </p:spPr>
        <p:txBody>
          <a:bodyPr vert="horz" lIns="91440" tIns="45720" rIns="91440" bIns="45720" rtlCol="0" anchor="t">
            <a:normAutofit fontScale="92500" lnSpcReduction="10000"/>
          </a:bodyPr>
          <a:lstStyle/>
          <a:p>
            <a:endParaRPr lang="en-US" sz="2000" dirty="0">
              <a:solidFill>
                <a:schemeClr val="bg1"/>
              </a:solidFill>
            </a:endParaRPr>
          </a:p>
          <a:p>
            <a:endParaRPr lang="en-US" sz="2000" dirty="0">
              <a:solidFill>
                <a:schemeClr val="bg1"/>
              </a:solidFill>
            </a:endParaRPr>
          </a:p>
          <a:p>
            <a:r>
              <a:rPr lang="en-US" sz="2000">
                <a:solidFill>
                  <a:schemeClr val="bg1"/>
                </a:solidFill>
              </a:rPr>
              <a:t>This UK law allows authorities to control the spread of infectious diseases, including meningitis.</a:t>
            </a:r>
          </a:p>
          <a:p>
            <a:br>
              <a:rPr lang="en-US" sz="800" dirty="0"/>
            </a:br>
            <a:endParaRPr lang="en-US" sz="2000">
              <a:solidFill>
                <a:schemeClr val="bg1"/>
              </a:solidFill>
            </a:endParaRPr>
          </a:p>
          <a:p>
            <a:r>
              <a:rPr lang="en-US" sz="2000">
                <a:solidFill>
                  <a:schemeClr val="bg1"/>
                </a:solidFill>
              </a:rPr>
              <a:t>How it helps:</a:t>
            </a:r>
          </a:p>
          <a:p>
            <a:r>
              <a:rPr lang="en-US" sz="2000">
                <a:solidFill>
                  <a:schemeClr val="bg1"/>
                </a:solidFill>
              </a:rPr>
              <a:t>Doctors must report certain infectious diseases to public health authorities.</a:t>
            </a:r>
          </a:p>
          <a:p>
            <a:r>
              <a:rPr lang="en-US" sz="2000" dirty="0">
                <a:solidFill>
                  <a:schemeClr val="bg1"/>
                </a:solidFill>
              </a:rPr>
              <a:t>Enables contact tracing when a meningitis case is identified.</a:t>
            </a:r>
          </a:p>
          <a:p>
            <a:r>
              <a:rPr lang="en-US" sz="2000">
                <a:solidFill>
                  <a:schemeClr val="bg1"/>
                </a:solidFill>
              </a:rPr>
              <a:t>Authorities can take measures such as isolation or public health interventions if needed.</a:t>
            </a:r>
          </a:p>
          <a:p>
            <a:br>
              <a:rPr lang="en-US" sz="800" dirty="0"/>
            </a:br>
            <a:endParaRPr lang="en-US" sz="2000">
              <a:solidFill>
                <a:schemeClr val="bg1"/>
              </a:solidFill>
            </a:endParaRPr>
          </a:p>
          <a:p>
            <a:r>
              <a:rPr lang="en-US" sz="2000">
                <a:solidFill>
                  <a:schemeClr val="bg1"/>
                </a:solidFill>
              </a:rPr>
              <a:t>Example:</a:t>
            </a:r>
          </a:p>
          <a:p>
            <a:r>
              <a:rPr lang="en-US" sz="2000">
                <a:solidFill>
                  <a:schemeClr val="bg1"/>
                </a:solidFill>
              </a:rPr>
              <a:t>If someone is diagnosed with meningitis, public health teams can quickly notify people who may have been exposed and provide treatment.</a:t>
            </a:r>
          </a:p>
        </p:txBody>
      </p:sp>
      <p:sp>
        <p:nvSpPr>
          <p:cNvPr id="4" name="TextBox 3">
            <a:extLst>
              <a:ext uri="{FF2B5EF4-FFF2-40B4-BE49-F238E27FC236}">
                <a16:creationId xmlns:a16="http://schemas.microsoft.com/office/drawing/2014/main" id="{C82A9640-5188-7ECB-BEF2-131898AFA5C1}"/>
              </a:ext>
            </a:extLst>
          </p:cNvPr>
          <p:cNvSpPr txBox="1"/>
          <p:nvPr/>
        </p:nvSpPr>
        <p:spPr>
          <a:xfrm>
            <a:off x="9271113" y="5711320"/>
            <a:ext cx="2926080" cy="6401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dirty="0" err="1">
                <a:solidFill>
                  <a:schemeClr val="bg1"/>
                </a:solidFill>
              </a:rPr>
              <a:t>Muizel</a:t>
            </a:r>
            <a:r>
              <a:rPr lang="en-US" sz="2000" b="1" dirty="0">
                <a:solidFill>
                  <a:schemeClr val="bg1"/>
                </a:solidFill>
              </a:rPr>
              <a:t> Rodrigues</a:t>
            </a:r>
          </a:p>
        </p:txBody>
      </p:sp>
    </p:spTree>
    <p:extLst>
      <p:ext uri="{BB962C8B-B14F-4D97-AF65-F5344CB8AC3E}">
        <p14:creationId xmlns:p14="http://schemas.microsoft.com/office/powerpoint/2010/main" val="237503387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9549B-D1B7-2401-3351-1C58980C7613}"/>
              </a:ext>
            </a:extLst>
          </p:cNvPr>
          <p:cNvSpPr>
            <a:spLocks noGrp="1"/>
          </p:cNvSpPr>
          <p:nvPr>
            <p:ph type="title"/>
          </p:nvPr>
        </p:nvSpPr>
        <p:spPr/>
        <p:txBody>
          <a:bodyPr/>
          <a:lstStyle/>
          <a:p>
            <a:r>
              <a:rPr lang="en-GB" b="1" dirty="0">
                <a:hlinkClick r:id="rId2"/>
              </a:rPr>
              <a:t>NHS</a:t>
            </a:r>
            <a:br>
              <a:rPr lang="en-GB" b="1"/>
            </a:br>
            <a:r>
              <a:rPr lang="en-GB" b="1" dirty="0"/>
              <a:t> </a:t>
            </a:r>
            <a:r>
              <a:rPr lang="en-GB" b="1" dirty="0" err="1"/>
              <a:t>Immunisation</a:t>
            </a:r>
            <a:r>
              <a:rPr lang="en-GB" b="1" dirty="0"/>
              <a:t> </a:t>
            </a:r>
            <a:r>
              <a:rPr lang="en-GB" b="1" dirty="0" err="1"/>
              <a:t>Programm</a:t>
            </a:r>
          </a:p>
        </p:txBody>
      </p:sp>
      <p:sp>
        <p:nvSpPr>
          <p:cNvPr id="3" name="Content Placeholder 2">
            <a:extLst>
              <a:ext uri="{FF2B5EF4-FFF2-40B4-BE49-F238E27FC236}">
                <a16:creationId xmlns:a16="http://schemas.microsoft.com/office/drawing/2014/main" id="{2DA6956D-8AEC-2D21-C060-8F95745E4E2D}"/>
              </a:ext>
            </a:extLst>
          </p:cNvPr>
          <p:cNvSpPr>
            <a:spLocks noGrp="1"/>
          </p:cNvSpPr>
          <p:nvPr>
            <p:ph idx="1"/>
          </p:nvPr>
        </p:nvSpPr>
        <p:spPr/>
        <p:txBody>
          <a:bodyPr vert="horz" lIns="91440" tIns="45720" rIns="91440" bIns="45720" rtlCol="0" anchor="t">
            <a:normAutofit fontScale="70000" lnSpcReduction="20000"/>
          </a:bodyPr>
          <a:lstStyle/>
          <a:p>
            <a:r>
              <a:rPr lang="en-GB"/>
              <a:t>The NHS vaccination programme is one of the most important protections against meningitis</a:t>
            </a:r>
          </a:p>
          <a:p>
            <a:r>
              <a:rPr lang="en-GB"/>
              <a:t>Key vaccines include:</a:t>
            </a:r>
          </a:p>
          <a:p>
            <a:r>
              <a:rPr lang="en-GB"/>
              <a:t>Men ACWY</a:t>
            </a:r>
            <a:r>
              <a:rPr lang="en-GB" dirty="0"/>
              <a:t> vaccine – protects against meningococcal groups A, C, W, and Y</a:t>
            </a:r>
          </a:p>
          <a:p>
            <a:r>
              <a:rPr lang="en-GB"/>
              <a:t>Men B</a:t>
            </a:r>
            <a:r>
              <a:rPr lang="en-GB" dirty="0"/>
              <a:t> vaccine – protects against meningococcal group B</a:t>
            </a:r>
          </a:p>
          <a:p>
            <a:r>
              <a:rPr lang="en-GB" err="1"/>
              <a:t>Hib</a:t>
            </a:r>
            <a:r>
              <a:rPr lang="en-GB"/>
              <a:t> vaccine – protects against </a:t>
            </a:r>
            <a:r>
              <a:rPr lang="en-GB" err="1"/>
              <a:t>Haemophilus</a:t>
            </a:r>
            <a:r>
              <a:rPr lang="en-GB" dirty="0"/>
              <a:t> </a:t>
            </a:r>
            <a:r>
              <a:rPr lang="en-GB" err="1"/>
              <a:t>influenzae</a:t>
            </a:r>
            <a:r>
              <a:rPr lang="en-GB"/>
              <a:t> type b</a:t>
            </a:r>
          </a:p>
          <a:p>
            <a:r>
              <a:rPr lang="en-GB"/>
              <a:t>Pneumococcal vaccine</a:t>
            </a:r>
          </a:p>
          <a:p>
            <a:r>
              <a:rPr lang="en-GB"/>
              <a:t>Who receives them:</a:t>
            </a:r>
          </a:p>
          <a:p>
            <a:r>
              <a:rPr lang="en-GB"/>
              <a:t>Babies and children</a:t>
            </a:r>
          </a:p>
          <a:p>
            <a:r>
              <a:rPr lang="en-GB"/>
              <a:t>Teenagers</a:t>
            </a:r>
          </a:p>
          <a:p>
            <a:r>
              <a:rPr lang="en-GB"/>
              <a:t>Some high-risk groups</a:t>
            </a:r>
          </a:p>
          <a:p>
            <a:br>
              <a:rPr lang="en-GB" dirty="0"/>
            </a:br>
            <a:endParaRPr lang="en-GB"/>
          </a:p>
          <a:p>
            <a:r>
              <a:rPr lang="en-GB"/>
              <a:t>Vaccination has significantly reduced meningitis cases in the UK.</a:t>
            </a:r>
          </a:p>
        </p:txBody>
      </p:sp>
      <p:sp>
        <p:nvSpPr>
          <p:cNvPr id="4" name="TextBox 3">
            <a:extLst>
              <a:ext uri="{FF2B5EF4-FFF2-40B4-BE49-F238E27FC236}">
                <a16:creationId xmlns:a16="http://schemas.microsoft.com/office/drawing/2014/main" id="{EBB27AAD-53C5-9159-98FD-4A85FE83BF5E}"/>
              </a:ext>
            </a:extLst>
          </p:cNvPr>
          <p:cNvSpPr txBox="1"/>
          <p:nvPr/>
        </p:nvSpPr>
        <p:spPr>
          <a:xfrm>
            <a:off x="9875514" y="6310103"/>
            <a:ext cx="21271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t>Muizel</a:t>
            </a:r>
            <a:r>
              <a:rPr lang="en-GB" b="1" dirty="0"/>
              <a:t> Rodrigues</a:t>
            </a:r>
          </a:p>
        </p:txBody>
      </p:sp>
    </p:spTree>
    <p:extLst>
      <p:ext uri="{BB962C8B-B14F-4D97-AF65-F5344CB8AC3E}">
        <p14:creationId xmlns:p14="http://schemas.microsoft.com/office/powerpoint/2010/main" val="2604437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D16-3B0E-B3CA-5D3D-CE7D5E54C3B8}"/>
              </a:ext>
            </a:extLst>
          </p:cNvPr>
          <p:cNvSpPr>
            <a:spLocks noGrp="1"/>
          </p:cNvSpPr>
          <p:nvPr>
            <p:ph type="title"/>
          </p:nvPr>
        </p:nvSpPr>
        <p:spPr/>
        <p:txBody>
          <a:bodyPr/>
          <a:lstStyle/>
          <a:p>
            <a:r>
              <a:rPr lang="en-GB" b="1"/>
              <a:t>Infection Prevention Guidelines</a:t>
            </a:r>
          </a:p>
        </p:txBody>
      </p:sp>
      <p:graphicFrame>
        <p:nvGraphicFramePr>
          <p:cNvPr id="6" name="Content Placeholder 2">
            <a:extLst>
              <a:ext uri="{FF2B5EF4-FFF2-40B4-BE49-F238E27FC236}">
                <a16:creationId xmlns:a16="http://schemas.microsoft.com/office/drawing/2014/main" id="{B7CA17D3-F88B-0CC8-F49C-A73CCBA01EF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D87261B-E3AA-34A1-1448-91A751ABA90A}"/>
              </a:ext>
            </a:extLst>
          </p:cNvPr>
          <p:cNvSpPr txBox="1"/>
          <p:nvPr/>
        </p:nvSpPr>
        <p:spPr>
          <a:xfrm>
            <a:off x="9632830" y="6304472"/>
            <a:ext cx="23291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baseline="0">
                <a:latin typeface="Aptos"/>
              </a:rPr>
              <a:t>Muizel Rodrigues</a:t>
            </a:r>
            <a:r>
              <a:rPr lang="en-GB" sz="1800">
                <a:latin typeface="Aptos"/>
                <a:ea typeface="Aptos"/>
                <a:cs typeface="Aptos"/>
              </a:rPr>
              <a:t>​</a:t>
            </a:r>
            <a:endParaRPr lang="en-GB"/>
          </a:p>
          <a:p>
            <a:pPr algn="ctr"/>
            <a:endParaRPr lang="en-GB"/>
          </a:p>
        </p:txBody>
      </p:sp>
    </p:spTree>
    <p:extLst>
      <p:ext uri="{BB962C8B-B14F-4D97-AF65-F5344CB8AC3E}">
        <p14:creationId xmlns:p14="http://schemas.microsoft.com/office/powerpoint/2010/main" val="2379957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1E4D363-47FE-621A-F280-30AAC903AFDD}"/>
              </a:ext>
            </a:extLst>
          </p:cNvPr>
          <p:cNvSpPr txBox="1"/>
          <p:nvPr/>
        </p:nvSpPr>
        <p:spPr>
          <a:xfrm>
            <a:off x="8894098" y="2886614"/>
            <a:ext cx="3294727" cy="288920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ts val="1000"/>
              </a:spcBef>
            </a:pPr>
            <a:r>
              <a:rPr lang="en-US" b="1" u="sng"/>
              <a:t>How this stops the spread </a:t>
            </a:r>
          </a:p>
          <a:p>
            <a:pPr>
              <a:lnSpc>
                <a:spcPct val="90000"/>
              </a:lnSpc>
              <a:spcBef>
                <a:spcPts val="1000"/>
              </a:spcBef>
            </a:pPr>
            <a:r>
              <a:rPr lang="en-US"/>
              <a:t>• Treating people quickly reduces the infection </a:t>
            </a:r>
          </a:p>
          <a:p>
            <a:pPr>
              <a:lnSpc>
                <a:spcPct val="90000"/>
              </a:lnSpc>
              <a:spcBef>
                <a:spcPts val="1000"/>
              </a:spcBef>
            </a:pPr>
            <a:r>
              <a:rPr lang="en-US"/>
              <a:t>• Protects people in close contact </a:t>
            </a:r>
          </a:p>
          <a:p>
            <a:pPr>
              <a:lnSpc>
                <a:spcPct val="90000"/>
              </a:lnSpc>
              <a:spcBef>
                <a:spcPts val="1000"/>
              </a:spcBef>
            </a:pPr>
            <a:r>
              <a:rPr lang="en-US"/>
              <a:t>• Vaccination protects groups such as schools </a:t>
            </a:r>
          </a:p>
          <a:p>
            <a:pPr>
              <a:lnSpc>
                <a:spcPct val="90000"/>
              </a:lnSpc>
              <a:spcBef>
                <a:spcPts val="1000"/>
              </a:spcBef>
            </a:pPr>
            <a:r>
              <a:rPr lang="en-US"/>
              <a:t>• Awareness helps people seek help faster</a:t>
            </a:r>
          </a:p>
          <a:p>
            <a:pPr>
              <a:lnSpc>
                <a:spcPct val="90000"/>
              </a:lnSpc>
              <a:spcBef>
                <a:spcPts val="1000"/>
              </a:spcBef>
            </a:pPr>
            <a:endParaRPr lang="en-US" sz="800"/>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A1768F7-AF6D-77A6-92FC-63912E58758D}"/>
              </a:ext>
            </a:extLst>
          </p:cNvPr>
          <p:cNvSpPr txBox="1"/>
          <p:nvPr/>
        </p:nvSpPr>
        <p:spPr>
          <a:xfrm>
            <a:off x="517585" y="1272396"/>
            <a:ext cx="6096000"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b="1" u="sng" dirty="0"/>
              <a:t>Controlling the spread of meningitis </a:t>
            </a:r>
            <a:endParaRPr lang="en-US" sz="1600" b="1" u="sng"/>
          </a:p>
          <a:p>
            <a:pPr>
              <a:spcAft>
                <a:spcPts val="600"/>
              </a:spcAft>
            </a:pPr>
            <a:r>
              <a:rPr lang="en-US" sz="1600" dirty="0"/>
              <a:t>• </a:t>
            </a:r>
            <a:r>
              <a:rPr lang="en-US" sz="1600" b="1" dirty="0"/>
              <a:t>Early treatment with antibiotics</a:t>
            </a:r>
            <a:r>
              <a:rPr lang="en-US" sz="1600" dirty="0"/>
              <a:t> –it's very important because it can quickly kill the bacteria causing meningitis and significantly reduce the risk of serious complications or death </a:t>
            </a:r>
            <a:endParaRPr lang="en-US" sz="1600"/>
          </a:p>
          <a:p>
            <a:pPr>
              <a:spcAft>
                <a:spcPts val="600"/>
              </a:spcAft>
            </a:pPr>
            <a:endParaRPr lang="en-US" sz="1600"/>
          </a:p>
          <a:p>
            <a:pPr>
              <a:spcAft>
                <a:spcPts val="600"/>
              </a:spcAft>
            </a:pPr>
            <a:r>
              <a:rPr lang="en-US" sz="1600"/>
              <a:t>• </a:t>
            </a:r>
            <a:r>
              <a:rPr lang="en-US" sz="1600" b="1"/>
              <a:t>Antibiotics for close contacts</a:t>
            </a:r>
            <a:r>
              <a:rPr lang="en-US" sz="1600"/>
              <a:t> -people who have been in close </a:t>
            </a:r>
            <a:r>
              <a:rPr lang="en-US" sz="1600" dirty="0"/>
              <a:t>contact with an infected person may also be given antibiotics to prevent them from developing the infection </a:t>
            </a:r>
            <a:endParaRPr lang="en-US"/>
          </a:p>
          <a:p>
            <a:pPr>
              <a:spcAft>
                <a:spcPts val="600"/>
              </a:spcAft>
            </a:pPr>
            <a:endParaRPr lang="en-US" sz="1600"/>
          </a:p>
          <a:p>
            <a:pPr>
              <a:spcAft>
                <a:spcPts val="600"/>
              </a:spcAft>
            </a:pPr>
            <a:r>
              <a:rPr lang="en-US" sz="1600"/>
              <a:t>• </a:t>
            </a:r>
            <a:r>
              <a:rPr lang="en-US" sz="1600" b="1"/>
              <a:t>Isolation of infected patients</a:t>
            </a:r>
            <a:r>
              <a:rPr lang="en-US" sz="1600" dirty="0"/>
              <a:t> -isolating infected patients helps prevent the bacteria from spreading to other people </a:t>
            </a:r>
            <a:endParaRPr lang="en-US"/>
          </a:p>
          <a:p>
            <a:pPr>
              <a:spcAft>
                <a:spcPts val="600"/>
              </a:spcAft>
            </a:pPr>
            <a:endParaRPr lang="en-US" sz="1600"/>
          </a:p>
          <a:p>
            <a:pPr>
              <a:spcAft>
                <a:spcPts val="600"/>
              </a:spcAft>
            </a:pPr>
            <a:r>
              <a:rPr lang="en-US" sz="1600" dirty="0"/>
              <a:t>• </a:t>
            </a:r>
            <a:r>
              <a:rPr lang="en-US" sz="1600" b="1" dirty="0"/>
              <a:t>Vaccination </a:t>
            </a:r>
            <a:r>
              <a:rPr lang="en-US" sz="1600" b="1" dirty="0" err="1"/>
              <a:t>programmes</a:t>
            </a:r>
            <a:r>
              <a:rPr lang="en-US" sz="1600" dirty="0"/>
              <a:t> -these </a:t>
            </a:r>
            <a:r>
              <a:rPr lang="en-US" sz="1600" dirty="0" err="1"/>
              <a:t>programmes</a:t>
            </a:r>
            <a:r>
              <a:rPr lang="en-US" sz="1600" dirty="0"/>
              <a:t> protect people before they are exposed to the bacteria </a:t>
            </a:r>
            <a:endParaRPr lang="en-US"/>
          </a:p>
          <a:p>
            <a:pPr>
              <a:spcAft>
                <a:spcPts val="600"/>
              </a:spcAft>
            </a:pPr>
            <a:endParaRPr lang="en-US" sz="1600"/>
          </a:p>
          <a:p>
            <a:pPr>
              <a:spcAft>
                <a:spcPts val="600"/>
              </a:spcAft>
            </a:pPr>
            <a:r>
              <a:rPr lang="en-US" sz="1600"/>
              <a:t>• </a:t>
            </a:r>
            <a:r>
              <a:rPr lang="en-US" sz="1600" b="1"/>
              <a:t>Public awareness</a:t>
            </a:r>
            <a:r>
              <a:rPr lang="en-US" sz="1600"/>
              <a:t>  -this helps people recognize the symptoms of </a:t>
            </a:r>
            <a:r>
              <a:rPr lang="en-US" sz="1600" dirty="0"/>
              <a:t>meningitis early and seek medical treatments</a:t>
            </a:r>
            <a:endParaRPr lang="en-US"/>
          </a:p>
          <a:p>
            <a:pPr algn="ctr">
              <a:spcAft>
                <a:spcPts val="600"/>
              </a:spcAft>
            </a:pPr>
            <a:endParaRPr lang="en-GB"/>
          </a:p>
        </p:txBody>
      </p:sp>
      <p:sp>
        <p:nvSpPr>
          <p:cNvPr id="7" name="TextBox 6">
            <a:extLst>
              <a:ext uri="{FF2B5EF4-FFF2-40B4-BE49-F238E27FC236}">
                <a16:creationId xmlns:a16="http://schemas.microsoft.com/office/drawing/2014/main" id="{123A51DE-40DE-2D67-2CF7-225678355D4A}"/>
              </a:ext>
            </a:extLst>
          </p:cNvPr>
          <p:cNvSpPr txBox="1"/>
          <p:nvPr/>
        </p:nvSpPr>
        <p:spPr>
          <a:xfrm>
            <a:off x="3980257" y="515826"/>
            <a:ext cx="3997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dirty="0"/>
              <a:t>Controlling the </a:t>
            </a:r>
            <a:r>
              <a:rPr lang="en-GB" b="1"/>
              <a:t>Outbreak</a:t>
            </a:r>
          </a:p>
        </p:txBody>
      </p:sp>
      <p:sp>
        <p:nvSpPr>
          <p:cNvPr id="8" name="TextBox 7">
            <a:extLst>
              <a:ext uri="{FF2B5EF4-FFF2-40B4-BE49-F238E27FC236}">
                <a16:creationId xmlns:a16="http://schemas.microsoft.com/office/drawing/2014/main" id="{5E6E2F7B-5DC7-EAED-D6F0-B9DD495C0A77}"/>
              </a:ext>
            </a:extLst>
          </p:cNvPr>
          <p:cNvSpPr txBox="1"/>
          <p:nvPr/>
        </p:nvSpPr>
        <p:spPr>
          <a:xfrm>
            <a:off x="9490817" y="6247250"/>
            <a:ext cx="2098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Imrich Makula</a:t>
            </a:r>
          </a:p>
        </p:txBody>
      </p:sp>
    </p:spTree>
    <p:extLst>
      <p:ext uri="{BB962C8B-B14F-4D97-AF65-F5344CB8AC3E}">
        <p14:creationId xmlns:p14="http://schemas.microsoft.com/office/powerpoint/2010/main" val="2287199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1055671-6A5C-F3AF-6343-5A97D7DF271A}"/>
              </a:ext>
            </a:extLst>
          </p:cNvPr>
          <p:cNvSpPr txBox="1"/>
          <p:nvPr/>
        </p:nvSpPr>
        <p:spPr>
          <a:xfrm>
            <a:off x="9253532" y="1174846"/>
            <a:ext cx="2469624" cy="28460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700" kern="1200">
                <a:solidFill>
                  <a:schemeClr val="tx1"/>
                </a:solidFill>
                <a:latin typeface="+mj-lt"/>
                <a:ea typeface="+mj-ea"/>
                <a:cs typeface="+mj-cs"/>
              </a:rPr>
              <a:t>Health Education</a:t>
            </a:r>
          </a:p>
        </p:txBody>
      </p:sp>
      <p:sp>
        <p:nvSpPr>
          <p:cNvPr id="5" name="TextBox 4">
            <a:extLst>
              <a:ext uri="{FF2B5EF4-FFF2-40B4-BE49-F238E27FC236}">
                <a16:creationId xmlns:a16="http://schemas.microsoft.com/office/drawing/2014/main" id="{1F0599DC-9D53-2266-5FFB-C73C73E8908D}"/>
              </a:ext>
            </a:extLst>
          </p:cNvPr>
          <p:cNvSpPr txBox="1"/>
          <p:nvPr/>
        </p:nvSpPr>
        <p:spPr>
          <a:xfrm>
            <a:off x="8807833" y="3490463"/>
            <a:ext cx="3524766" cy="277418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ts val="1000"/>
              </a:spcBef>
            </a:pPr>
            <a:r>
              <a:rPr lang="en-US" b="1" kern="1200">
                <a:latin typeface="+mn-lt"/>
                <a:ea typeface="+mn-ea"/>
                <a:cs typeface="+mn-cs"/>
              </a:rPr>
              <a:t>Examples</a:t>
            </a:r>
            <a:endParaRPr lang="en-US" b="1" kern="1200">
              <a:latin typeface="+mn-lt"/>
            </a:endParaRPr>
          </a:p>
          <a:p>
            <a:pPr>
              <a:lnSpc>
                <a:spcPct val="90000"/>
              </a:lnSpc>
              <a:spcBef>
                <a:spcPts val="1000"/>
              </a:spcBef>
            </a:pPr>
            <a:r>
              <a:rPr lang="en-US" kern="1200" dirty="0">
                <a:latin typeface="+mn-lt"/>
                <a:ea typeface="+mn-ea"/>
                <a:cs typeface="+mn-cs"/>
              </a:rPr>
              <a:t>• </a:t>
            </a:r>
            <a:r>
              <a:rPr lang="en-US" kern="1200" dirty="0" err="1">
                <a:latin typeface="+mn-lt"/>
                <a:ea typeface="+mn-ea"/>
                <a:cs typeface="+mn-cs"/>
              </a:rPr>
              <a:t>Recognising</a:t>
            </a:r>
            <a:r>
              <a:rPr lang="en-US" kern="1200" dirty="0">
                <a:latin typeface="+mn-lt"/>
                <a:ea typeface="+mn-ea"/>
                <a:cs typeface="+mn-cs"/>
              </a:rPr>
              <a:t> fever, headache, and stiff neck </a:t>
            </a:r>
            <a:endParaRPr lang="en-US" kern="1200" dirty="0">
              <a:latin typeface="+mn-lt"/>
            </a:endParaRPr>
          </a:p>
          <a:p>
            <a:pPr>
              <a:lnSpc>
                <a:spcPct val="90000"/>
              </a:lnSpc>
              <a:spcBef>
                <a:spcPts val="1000"/>
              </a:spcBef>
            </a:pPr>
            <a:r>
              <a:rPr lang="en-US" kern="1200">
                <a:latin typeface="+mn-lt"/>
                <a:ea typeface="+mn-ea"/>
                <a:cs typeface="+mn-cs"/>
              </a:rPr>
              <a:t>• Encouraging vaccination </a:t>
            </a:r>
            <a:endParaRPr lang="en-US" kern="1200">
              <a:latin typeface="+mn-lt"/>
            </a:endParaRPr>
          </a:p>
          <a:p>
            <a:pPr>
              <a:lnSpc>
                <a:spcPct val="90000"/>
              </a:lnSpc>
              <a:spcBef>
                <a:spcPts val="1000"/>
              </a:spcBef>
            </a:pPr>
            <a:r>
              <a:rPr lang="en-US" kern="1200">
                <a:latin typeface="+mn-lt"/>
                <a:ea typeface="+mn-ea"/>
                <a:cs typeface="+mn-cs"/>
              </a:rPr>
              <a:t>• Handwashing and covering coughs </a:t>
            </a:r>
            <a:endParaRPr lang="en-US" kern="1200">
              <a:latin typeface="+mn-lt"/>
            </a:endParaRPr>
          </a:p>
          <a:p>
            <a:pPr>
              <a:lnSpc>
                <a:spcPct val="90000"/>
              </a:lnSpc>
              <a:spcBef>
                <a:spcPts val="1000"/>
              </a:spcBef>
            </a:pPr>
            <a:r>
              <a:rPr lang="en-US" kern="1200">
                <a:latin typeface="+mn-lt"/>
                <a:ea typeface="+mn-ea"/>
                <a:cs typeface="+mn-cs"/>
              </a:rPr>
              <a:t>• Sharing health information with families</a:t>
            </a:r>
            <a:endParaRPr lang="en-US" kern="1200">
              <a:latin typeface="+mn-lt"/>
            </a:endParaRPr>
          </a:p>
          <a:p>
            <a:pPr>
              <a:lnSpc>
                <a:spcPct val="90000"/>
              </a:lnSpc>
              <a:spcBef>
                <a:spcPts val="1000"/>
              </a:spcBef>
            </a:pPr>
            <a:endParaRPr lang="en-US" sz="800" kern="1200">
              <a:solidFill>
                <a:schemeClr val="tx1"/>
              </a:solidFill>
              <a:latin typeface="+mn-lt"/>
              <a:ea typeface="+mn-ea"/>
              <a:cs typeface="+mn-cs"/>
            </a:endParaRPr>
          </a:p>
        </p:txBody>
      </p: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853AB2A-D524-9C60-1BD8-D89224A41FB4}"/>
              </a:ext>
            </a:extLst>
          </p:cNvPr>
          <p:cNvSpPr txBox="1"/>
          <p:nvPr/>
        </p:nvSpPr>
        <p:spPr>
          <a:xfrm>
            <a:off x="762000" y="1329906"/>
            <a:ext cx="6096000" cy="46628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t>Importance of Health education</a:t>
            </a:r>
          </a:p>
          <a:p>
            <a:pPr>
              <a:spcAft>
                <a:spcPts val="600"/>
              </a:spcAft>
            </a:pPr>
            <a:r>
              <a:rPr lang="en-US"/>
              <a:t>• Teaching people to recognize symptoms - helps people recognize the early symptoms of meningitis </a:t>
            </a:r>
          </a:p>
          <a:p>
            <a:pPr>
              <a:spcAft>
                <a:spcPts val="600"/>
              </a:spcAft>
            </a:pPr>
            <a:endParaRPr lang="en-US"/>
          </a:p>
          <a:p>
            <a:pPr>
              <a:spcAft>
                <a:spcPts val="600"/>
              </a:spcAft>
            </a:pPr>
            <a:r>
              <a:rPr lang="en-US"/>
              <a:t>• Promoting vaccination -it also encourages </a:t>
            </a:r>
          </a:p>
          <a:p>
            <a:pPr>
              <a:spcAft>
                <a:spcPts val="600"/>
              </a:spcAft>
            </a:pPr>
            <a:r>
              <a:rPr lang="en-US"/>
              <a:t>people to get vaccinated, which helps prevent meningitis </a:t>
            </a:r>
          </a:p>
          <a:p>
            <a:pPr>
              <a:spcAft>
                <a:spcPts val="600"/>
              </a:spcAft>
            </a:pPr>
            <a:endParaRPr lang="en-US"/>
          </a:p>
          <a:p>
            <a:pPr>
              <a:spcAft>
                <a:spcPts val="600"/>
              </a:spcAft>
            </a:pPr>
            <a:r>
              <a:rPr lang="en-US"/>
              <a:t>• Hygiene education in schools -teaching good hygiene in schools helps reduce the spread of infections </a:t>
            </a:r>
          </a:p>
          <a:p>
            <a:pPr>
              <a:spcAft>
                <a:spcPts val="600"/>
              </a:spcAft>
            </a:pPr>
            <a:endParaRPr lang="en-US"/>
          </a:p>
          <a:p>
            <a:pPr>
              <a:spcAft>
                <a:spcPts val="600"/>
              </a:spcAft>
            </a:pPr>
            <a:r>
              <a:rPr lang="en-US"/>
              <a:t>• Informing parents and communities -it also helps parents and communities understand how meningitis spreads and how to prevent it</a:t>
            </a:r>
          </a:p>
          <a:p>
            <a:pPr algn="ctr">
              <a:spcAft>
                <a:spcPts val="600"/>
              </a:spcAft>
            </a:pPr>
            <a:endParaRPr lang="en-GB"/>
          </a:p>
        </p:txBody>
      </p:sp>
      <p:sp>
        <p:nvSpPr>
          <p:cNvPr id="7" name="TextBox 6">
            <a:extLst>
              <a:ext uri="{FF2B5EF4-FFF2-40B4-BE49-F238E27FC236}">
                <a16:creationId xmlns:a16="http://schemas.microsoft.com/office/drawing/2014/main" id="{36E6440B-0F27-AF6D-55D6-849578D71544}"/>
              </a:ext>
            </a:extLst>
          </p:cNvPr>
          <p:cNvSpPr txBox="1"/>
          <p:nvPr/>
        </p:nvSpPr>
        <p:spPr>
          <a:xfrm>
            <a:off x="9791165" y="6360299"/>
            <a:ext cx="2005737" cy="3826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Imrich Makula</a:t>
            </a:r>
          </a:p>
        </p:txBody>
      </p:sp>
    </p:spTree>
    <p:extLst>
      <p:ext uri="{BB962C8B-B14F-4D97-AF65-F5344CB8AC3E}">
        <p14:creationId xmlns:p14="http://schemas.microsoft.com/office/powerpoint/2010/main" val="1190789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A80CDDE-3C1C-33F7-CDFB-86C1745BA2D0}"/>
              </a:ext>
            </a:extLst>
          </p:cNvPr>
          <p:cNvSpPr>
            <a:spLocks noGrp="1"/>
          </p:cNvSpPr>
          <p:nvPr>
            <p:ph type="title"/>
          </p:nvPr>
        </p:nvSpPr>
        <p:spPr>
          <a:xfrm>
            <a:off x="1445146" y="1226389"/>
            <a:ext cx="9481136" cy="3661596"/>
          </a:xfrm>
        </p:spPr>
        <p:txBody>
          <a:bodyPr vert="horz" lIns="91440" tIns="45720" rIns="91440" bIns="45720" rtlCol="0" anchor="b">
            <a:normAutofit/>
          </a:bodyPr>
          <a:lstStyle/>
          <a:p>
            <a:pPr>
              <a:lnSpc>
                <a:spcPct val="100000"/>
              </a:lnSpc>
              <a:spcBef>
                <a:spcPts val="0"/>
              </a:spcBef>
            </a:pPr>
            <a:r>
              <a:rPr lang="en-US" sz="1800" dirty="0">
                <a:latin typeface="Aptos"/>
                <a:cs typeface="Segoe UI"/>
              </a:rPr>
              <a:t>In conclusion, meningitis is a serious and potentially life threating disease, but there are effective ways to control and prevent its spread. Early treatment with antibiotics, vaccination </a:t>
            </a:r>
            <a:r>
              <a:rPr lang="en-US" sz="1800" dirty="0" err="1">
                <a:latin typeface="Aptos"/>
                <a:cs typeface="Segoe UI"/>
              </a:rPr>
              <a:t>programmes</a:t>
            </a:r>
            <a:r>
              <a:rPr lang="en-US" sz="1800" dirty="0">
                <a:latin typeface="Aptos"/>
                <a:cs typeface="Segoe UI"/>
              </a:rPr>
              <a:t>, and isolating infected patients all play a important role. In addition, health education and public awareness help people recognize symptoms early and seek medical help quickly. By working together through prevention, education and treatment, we can reduce the impact of meningitis and protect our communities.</a:t>
            </a:r>
            <a:br>
              <a:rPr lang="en-US" sz="1800" dirty="0">
                <a:latin typeface="Aptos"/>
                <a:cs typeface="Segoe UI"/>
              </a:rPr>
            </a:br>
            <a:br>
              <a:rPr lang="en-US" sz="1800" dirty="0">
                <a:latin typeface="Aptos"/>
                <a:cs typeface="Segoe UI"/>
              </a:rPr>
            </a:br>
            <a:r>
              <a:rPr lang="en-US" sz="2000" dirty="0">
                <a:latin typeface="Aptos"/>
              </a:rPr>
              <a:t>• Meningitis is a serious infection </a:t>
            </a:r>
            <a:endParaRPr lang="en-US"/>
          </a:p>
          <a:p>
            <a:pPr>
              <a:lnSpc>
                <a:spcPct val="100000"/>
              </a:lnSpc>
              <a:spcBef>
                <a:spcPts val="0"/>
              </a:spcBef>
            </a:pPr>
            <a:r>
              <a:rPr lang="en-US" sz="2000" dirty="0">
                <a:latin typeface="Aptos"/>
              </a:rPr>
              <a:t>• Early diagnosis is very important </a:t>
            </a:r>
            <a:endParaRPr lang="en-US"/>
          </a:p>
          <a:p>
            <a:pPr>
              <a:lnSpc>
                <a:spcPct val="100000"/>
              </a:lnSpc>
              <a:spcBef>
                <a:spcPts val="0"/>
              </a:spcBef>
            </a:pPr>
            <a:r>
              <a:rPr lang="en-US" sz="2000">
                <a:latin typeface="Aptos"/>
              </a:rPr>
              <a:t>• Quick treatment can save lives </a:t>
            </a:r>
          </a:p>
          <a:p>
            <a:pPr>
              <a:lnSpc>
                <a:spcPct val="100000"/>
              </a:lnSpc>
              <a:spcBef>
                <a:spcPts val="0"/>
              </a:spcBef>
            </a:pPr>
            <a:r>
              <a:rPr lang="en-US" sz="2000" dirty="0">
                <a:latin typeface="Aptos"/>
              </a:rPr>
              <a:t>• Vaccination and awareness help </a:t>
            </a:r>
            <a:r>
              <a:rPr lang="en-US" sz="2000">
                <a:latin typeface="Aptos"/>
              </a:rPr>
              <a:t>prevent outbreaks</a:t>
            </a:r>
            <a:endParaRPr lang="en-US" dirty="0" err="1"/>
          </a:p>
        </p:txBody>
      </p:sp>
    </p:spTree>
    <p:extLst>
      <p:ext uri="{BB962C8B-B14F-4D97-AF65-F5344CB8AC3E}">
        <p14:creationId xmlns:p14="http://schemas.microsoft.com/office/powerpoint/2010/main" val="12120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47EC13-FCDE-1263-112A-B27EA21A3693}"/>
            </a:ext>
          </a:extLst>
        </p:cNvPr>
        <p:cNvGrpSpPr/>
        <p:nvPr/>
      </p:nvGrpSpPr>
      <p:grpSpPr>
        <a:xfrm>
          <a:off x="0" y="0"/>
          <a:ext cx="0" cy="0"/>
          <a:chOff x="0" y="0"/>
          <a:chExt cx="0" cy="0"/>
        </a:xfrm>
      </p:grpSpPr>
      <p:pic>
        <p:nvPicPr>
          <p:cNvPr id="4" name="Picture 3" descr="A black background with bubbles&#10;&#10;AI-generated content may be incorrect.">
            <a:extLst>
              <a:ext uri="{FF2B5EF4-FFF2-40B4-BE49-F238E27FC236}">
                <a16:creationId xmlns:a16="http://schemas.microsoft.com/office/drawing/2014/main" id="{B459799E-2262-65A6-A164-1F093D953EB9}"/>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6AFE3F6B-571A-F6BB-5D74-9BF0DC7AC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BAC652C-9B3E-DFF1-EE4D-7305A87F0971}"/>
              </a:ext>
            </a:extLst>
          </p:cNvPr>
          <p:cNvSpPr txBox="1"/>
          <p:nvPr/>
        </p:nvSpPr>
        <p:spPr>
          <a:xfrm>
            <a:off x="734820" y="884106"/>
            <a:ext cx="11707694"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latin typeface="Arial"/>
                <a:cs typeface="Arial"/>
              </a:rPr>
              <a:t>DEPARTMENT OF HEALTH AND SOCIAL CARE (2024) NHS PUBLIC HEALTH FUNCTIONS AGREEMENT 2023 TO 2024. GOV.UK. AVAILABLE AT: </a:t>
            </a:r>
            <a:r>
              <a:rPr lang="en-GB" sz="1400">
                <a:solidFill>
                  <a:srgbClr val="56BCFE"/>
                </a:solidFill>
                <a:latin typeface="Arial"/>
                <a:cs typeface="Arial"/>
                <a:hlinkClick r:id="rId3"/>
              </a:rPr>
              <a:t>HTTPS://WWW.GOV.UK/GOVERNMENT/PUBLICATIONS/PUBLIC-HEALTH-COMMISSIONING-IN-THE-NHS-2023-TO-2024/NHS-PUBLIC-HEALTH-FUNCTIONS-AGREEMENT-2023-TO-2024</a:t>
            </a:r>
            <a:r>
              <a:rPr lang="en-GB" sz="1400">
                <a:latin typeface="Arial"/>
                <a:cs typeface="Arial"/>
              </a:rPr>
              <a:t>   (ACCESSED 11/03/2026)</a:t>
            </a:r>
            <a:endParaRPr lang="en-US" sz="1400"/>
          </a:p>
          <a:p>
            <a:pPr marL="285750" indent="-285750">
              <a:buFont typeface="Arial"/>
              <a:buChar char="•"/>
            </a:pPr>
            <a:r>
              <a:rPr lang="en-GB" sz="1400">
                <a:latin typeface="Arial"/>
                <a:cs typeface="Arial"/>
              </a:rPr>
              <a:t>ERGSY (N.D.) WHY IS MENINGITIS A MEDICAL EMERGENCY? AVAILABLE AT: </a:t>
            </a:r>
            <a:r>
              <a:rPr lang="en-GB" sz="1400">
                <a:solidFill>
                  <a:srgbClr val="56BCFE"/>
                </a:solidFill>
                <a:latin typeface="Arial"/>
                <a:cs typeface="Arial"/>
                <a:hlinkClick r:id="rId4"/>
              </a:rPr>
              <a:t>HTTPS://ERGSY.COM/INFORMATION/HOW-SERIOUS-BACTERIAL-MENINGITIS/ORPHANS/32872/32873</a:t>
            </a:r>
            <a:r>
              <a:rPr lang="en-GB" sz="1400">
                <a:latin typeface="Arial"/>
                <a:cs typeface="Arial"/>
              </a:rPr>
              <a:t>   ( ACCESSED11/03/2026)</a:t>
            </a:r>
            <a:endParaRPr lang="en-GB" sz="1400"/>
          </a:p>
          <a:p>
            <a:pPr marL="285750" indent="-285750">
              <a:buFont typeface="Arial"/>
              <a:buChar char="•"/>
            </a:pPr>
            <a:r>
              <a:rPr lang="en-GB" sz="1400">
                <a:latin typeface="Arial"/>
                <a:cs typeface="Arial"/>
              </a:rPr>
              <a:t>MENINGITIS NOW (2024) MENINGITIS NOW CONCERNED BY SHARP RISE IN MENINGITIS CASES IN ENGLAND. AVAILABLE AT: </a:t>
            </a:r>
            <a:r>
              <a:rPr lang="en-GB" sz="1400">
                <a:solidFill>
                  <a:srgbClr val="56BCFE"/>
                </a:solidFill>
                <a:latin typeface="Arial"/>
                <a:cs typeface="Arial"/>
                <a:hlinkClick r:id="rId5"/>
              </a:rPr>
              <a:t>HTTPS://WWW.MENINGITISNOW.ORG/MENINGITIS-NOW-STORIES/NEWS-CENTRE/NEWS/MENINGITIS-NOW-CONCERNED-BY-SHARP-RISE-IN-MENINGITIS-CASES-IN-ENGLAND/</a:t>
            </a:r>
            <a:r>
              <a:rPr lang="en-GB" sz="1400">
                <a:latin typeface="Arial"/>
                <a:cs typeface="Arial"/>
              </a:rPr>
              <a:t> (ACCESSED 12/03/2026)</a:t>
            </a:r>
            <a:endParaRPr lang="en-GB" sz="1400"/>
          </a:p>
          <a:p>
            <a:pPr marL="285750" indent="-285750">
              <a:buFont typeface="Arial"/>
              <a:buChar char="•"/>
            </a:pPr>
            <a:r>
              <a:rPr lang="en-GB" sz="1400">
                <a:latin typeface="Arial"/>
                <a:cs typeface="Arial"/>
              </a:rPr>
              <a:t>MENINGITIS RESEARCH FOUNDATION (2024) ABOUT MENINGITIS. AVAILABLE AT: </a:t>
            </a:r>
            <a:r>
              <a:rPr lang="en-GB" sz="1400">
                <a:solidFill>
                  <a:srgbClr val="56BCFE"/>
                </a:solidFill>
                <a:latin typeface="Arial"/>
                <a:cs typeface="Arial"/>
                <a:hlinkClick r:id="rId6"/>
              </a:rPr>
              <a:t>HTTPS://WWW.MENINGITIS.ORG/ABOUT-MENINGITIS/</a:t>
            </a:r>
            <a:r>
              <a:rPr lang="en-GB" sz="1400">
                <a:latin typeface="Arial"/>
                <a:cs typeface="Arial"/>
              </a:rPr>
              <a:t>  (ACCESSED  12/03/2026)</a:t>
            </a:r>
            <a:endParaRPr lang="en-GB" sz="1400"/>
          </a:p>
          <a:p>
            <a:pPr marL="285750" indent="-285750">
              <a:buFont typeface="Arial"/>
              <a:buChar char="•"/>
            </a:pPr>
            <a:r>
              <a:rPr lang="en-GB" sz="1400">
                <a:latin typeface="Arial"/>
                <a:cs typeface="Arial"/>
              </a:rPr>
              <a:t> NHS (2022) – CAUSES. AVAILABLE AT: </a:t>
            </a:r>
            <a:r>
              <a:rPr lang="en-GB" sz="1400">
                <a:solidFill>
                  <a:srgbClr val="56BCFE"/>
                </a:solidFill>
                <a:latin typeface="Arial"/>
                <a:cs typeface="Arial"/>
                <a:hlinkClick r:id="rId7"/>
              </a:rPr>
              <a:t>HTTPS://WWW.NHS.UK/CONDITIONS/MENINGITIS/CAUSES/</a:t>
            </a:r>
            <a:r>
              <a:rPr lang="en-GB" sz="1400">
                <a:latin typeface="Arial"/>
                <a:cs typeface="Arial"/>
              </a:rPr>
              <a:t>  ( ACCESSED 11/03/2026)</a:t>
            </a:r>
            <a:endParaRPr lang="en-GB" sz="1400"/>
          </a:p>
          <a:p>
            <a:pPr marL="285750" indent="-285750">
              <a:buFont typeface="Arial"/>
              <a:buChar char="•"/>
            </a:pPr>
            <a:r>
              <a:rPr lang="en-GB" sz="1400">
                <a:latin typeface="Arial"/>
                <a:cs typeface="Arial"/>
              </a:rPr>
              <a:t> NHS (2022 )HTTP://WWW.NHS.UK/CONDITIONS/MENINGITIS/  (ACCESSED11/03/2026)</a:t>
            </a:r>
            <a:endParaRPr lang="en-GB" sz="1400"/>
          </a:p>
          <a:p>
            <a:pPr marL="285750" indent="-285750">
              <a:buFont typeface="Arial"/>
              <a:buChar char="•"/>
            </a:pPr>
            <a:r>
              <a:rPr lang="en-GB" sz="1400">
                <a:latin typeface="Arial"/>
                <a:cs typeface="Arial"/>
              </a:rPr>
              <a:t>UK HEALTH SECURITY AGENCY (2026) UK HEALTH SECURITY AGENCY OVERVIEW. GOV.UK. AVAILABLE AT: </a:t>
            </a:r>
            <a:r>
              <a:rPr lang="en-GB" sz="1400">
                <a:latin typeface="Arial"/>
                <a:cs typeface="Arial"/>
                <a:hlinkClick r:id="rId8"/>
              </a:rPr>
              <a:t>HTTPS://WWW.GOV.UK/GOVERNMENT/ORGANISATIONS/UK-HEALTH-SECURITY-AGENCY</a:t>
            </a:r>
            <a:r>
              <a:rPr lang="en-GB" sz="1400">
                <a:latin typeface="Arial"/>
                <a:cs typeface="Arial"/>
              </a:rPr>
              <a:t>  (ACCESSED 13/03/2026)</a:t>
            </a:r>
            <a:endParaRPr lang="en-GB" sz="1400"/>
          </a:p>
          <a:p>
            <a:br>
              <a:rPr lang="en-US"/>
            </a:br>
            <a:endParaRPr lang="en-US" sz="1400"/>
          </a:p>
          <a:p>
            <a:pPr marL="285750" indent="-285750">
              <a:buFont typeface="Arial"/>
              <a:buChar char="•"/>
            </a:pPr>
            <a:r>
              <a:rPr lang="en-GB" sz="1400">
                <a:latin typeface="Arial"/>
                <a:cs typeface="Arial"/>
              </a:rPr>
              <a:t> WORLD HEALTH ORGANIZATION (2025) MENINGITIS. AVAILABLE </a:t>
            </a:r>
            <a:r>
              <a:rPr lang="en-GB" sz="1400">
                <a:solidFill>
                  <a:srgbClr val="56BCFE"/>
                </a:solidFill>
                <a:latin typeface="Arial"/>
                <a:cs typeface="Arial"/>
                <a:hlinkClick r:id="rId9"/>
              </a:rPr>
              <a:t>HTTPS://WWW.WHO.INT/NEWS-ROOM/FACT-SHEETS/DETAIL/MENINGITIS</a:t>
            </a:r>
            <a:r>
              <a:rPr lang="en-GB" sz="1400">
                <a:latin typeface="Arial"/>
                <a:cs typeface="Arial"/>
              </a:rPr>
              <a:t> (ACCESSED 13/03/2026)</a:t>
            </a:r>
            <a:endParaRPr lang="en-GB" sz="1400"/>
          </a:p>
          <a:p>
            <a:br>
              <a:rPr lang="en-US"/>
            </a:br>
            <a:endParaRPr lang="en-US" sz="1400"/>
          </a:p>
          <a:p>
            <a:pPr marL="285750" indent="-285750">
              <a:buFont typeface="Arial"/>
              <a:buChar char="•"/>
            </a:pPr>
            <a:r>
              <a:rPr lang="en-GB" sz="1400">
                <a:latin typeface="Arial"/>
                <a:cs typeface="Arial"/>
              </a:rPr>
              <a:t>WORLD HEALTH ORGANIZATION (2024) HOW VACCINES WORK </a:t>
            </a:r>
            <a:r>
              <a:rPr lang="en-GB" sz="1400">
                <a:solidFill>
                  <a:srgbClr val="56BCFE"/>
                </a:solidFill>
                <a:latin typeface="Arial"/>
                <a:cs typeface="Arial"/>
                <a:hlinkClick r:id="rId10"/>
              </a:rPr>
              <a:t>HTTPS://WWW.WHO.INT/NEWS-ROOM/FEATURE-STORIES/DETAIL/HOW-DO-VACCINES-WORK#:~:TEXT=HOW%20VACCINES%20HELP%20FIGHT%20DISEASE,NOT%20EVERYONE%20CAN%20BE%20VACCINATED</a:t>
            </a:r>
            <a:r>
              <a:rPr lang="en-GB" sz="1400">
                <a:latin typeface="Arial"/>
                <a:cs typeface="Arial"/>
              </a:rPr>
              <a:t>. (ACCESSED 12/03/2026)</a:t>
            </a:r>
            <a:endParaRPr lang="en-GB" sz="1400"/>
          </a:p>
          <a:p>
            <a:pPr algn="l"/>
            <a:endParaRPr lang="en-GB"/>
          </a:p>
        </p:txBody>
      </p:sp>
      <p:sp>
        <p:nvSpPr>
          <p:cNvPr id="5" name="TextBox 4">
            <a:extLst>
              <a:ext uri="{FF2B5EF4-FFF2-40B4-BE49-F238E27FC236}">
                <a16:creationId xmlns:a16="http://schemas.microsoft.com/office/drawing/2014/main" id="{4CEB69A9-99B1-E598-6A9E-71AE8115D7DA}"/>
              </a:ext>
            </a:extLst>
          </p:cNvPr>
          <p:cNvSpPr txBox="1"/>
          <p:nvPr/>
        </p:nvSpPr>
        <p:spPr>
          <a:xfrm>
            <a:off x="5080126" y="218416"/>
            <a:ext cx="29985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References</a:t>
            </a:r>
          </a:p>
        </p:txBody>
      </p:sp>
      <p:sp>
        <p:nvSpPr>
          <p:cNvPr id="6" name="TextBox 5">
            <a:extLst>
              <a:ext uri="{FF2B5EF4-FFF2-40B4-BE49-F238E27FC236}">
                <a16:creationId xmlns:a16="http://schemas.microsoft.com/office/drawing/2014/main" id="{493388CB-3FC3-D42A-606D-6708A494F945}"/>
              </a:ext>
            </a:extLst>
          </p:cNvPr>
          <p:cNvSpPr txBox="1"/>
          <p:nvPr/>
        </p:nvSpPr>
        <p:spPr>
          <a:xfrm>
            <a:off x="9674376" y="6487332"/>
            <a:ext cx="27578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Sonya Kaur</a:t>
            </a:r>
          </a:p>
        </p:txBody>
      </p:sp>
    </p:spTree>
    <p:extLst>
      <p:ext uri="{BB962C8B-B14F-4D97-AF65-F5344CB8AC3E}">
        <p14:creationId xmlns:p14="http://schemas.microsoft.com/office/powerpoint/2010/main" val="2795340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DEE779-1983-8051-77F9-FD145D15DB32}"/>
              </a:ext>
            </a:extLst>
          </p:cNvPr>
          <p:cNvSpPr txBox="1"/>
          <p:nvPr/>
        </p:nvSpPr>
        <p:spPr>
          <a:xfrm>
            <a:off x="1523999" y="582283"/>
            <a:ext cx="89570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i="1" baseline="0" dirty="0">
                <a:latin typeface="Aptos"/>
                <a:ea typeface="Segoe UI"/>
                <a:cs typeface="Segoe UI"/>
              </a:rPr>
              <a:t>Centers for Disease Control and Prevention (CDC) (2023) Principles of epidemiology in public health practice. 3rd </a:t>
            </a:r>
            <a:r>
              <a:rPr lang="en-US" i="1" baseline="0" dirty="0" err="1">
                <a:latin typeface="Aptos"/>
                <a:ea typeface="Segoe UI"/>
                <a:cs typeface="Segoe UI"/>
              </a:rPr>
              <a:t>edn</a:t>
            </a:r>
            <a:r>
              <a:rPr lang="en-US" i="1" baseline="0" dirty="0">
                <a:latin typeface="Aptos"/>
                <a:ea typeface="Segoe UI"/>
                <a:cs typeface="Segoe UI"/>
              </a:rPr>
              <a:t>. Atlanta: CDC. Available at: [CDC website] (Accessed: 15 March 2026). </a:t>
            </a:r>
            <a:r>
              <a:rPr lang="en-US" dirty="0">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Centers for Disease Control and Prevention (CDC) (2025) Meningococcal disease: surveillance and trends. Atlanta: CDC. Available at: [CDC website] (Accessed: 15 March 2026). </a:t>
            </a:r>
            <a:r>
              <a:rPr lang="en-US">
                <a:latin typeface="Aptos"/>
                <a:ea typeface="Segoe UI"/>
                <a:cs typeface="Segoe UI"/>
              </a:rPr>
              <a:t>​</a:t>
            </a:r>
          </a:p>
          <a:p>
            <a:pPr rtl="0"/>
            <a:r>
              <a:rPr lang="en-US">
                <a:latin typeface="Aptos"/>
                <a:ea typeface="Segoe UI"/>
                <a:cs typeface="Segoe UI"/>
              </a:rPr>
              <a:t>​</a:t>
            </a:r>
          </a:p>
          <a:p>
            <a:pPr rtl="0"/>
            <a:r>
              <a:rPr lang="en-US" i="1" baseline="0" dirty="0">
                <a:latin typeface="Aptos"/>
                <a:ea typeface="Segoe UI"/>
                <a:cs typeface="Segoe UI"/>
              </a:rPr>
              <a:t>National Health Service (NHS) (2024) Meningitis – symptoms, diagnosis and treatment. London: NHS. Available at: [NHS website] (Accessed: 15 March 2026). </a:t>
            </a:r>
            <a:r>
              <a:rPr lang="en-US" dirty="0">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UK Health Security Agency (UKHSA) (2023) Guidance on meningococcal disease: public health management. London: UKHSA. Available at: [UKHSA website] (Accessed: 15 March 2026).</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World Health Organization (WHO) (2024) Meningitis. Geneva: WHO. Available at: [WHO website] (Accessed: 15 March 2026).</a:t>
            </a:r>
            <a:r>
              <a:rPr lang="en-US">
                <a:latin typeface="Aptos"/>
                <a:ea typeface="Segoe UI"/>
                <a:cs typeface="Segoe UI"/>
              </a:rPr>
              <a:t>​</a:t>
            </a:r>
          </a:p>
          <a:p>
            <a:pPr rtl="0"/>
            <a:r>
              <a:rPr lang="en-US">
                <a:latin typeface="Aptos"/>
                <a:ea typeface="Segoe UI"/>
                <a:cs typeface="Segoe UI"/>
              </a:rPr>
              <a:t>​</a:t>
            </a:r>
          </a:p>
          <a:p>
            <a:pPr rtl="0"/>
            <a:r>
              <a:rPr lang="en-US" i="1" baseline="0">
                <a:latin typeface="Aptos"/>
                <a:ea typeface="Segoe UI"/>
                <a:cs typeface="Segoe UI"/>
              </a:rPr>
              <a:t>World Health Organization (WHO) (2025) Ensuring effective meningitis surveillance. Geneva: WHO. Available at: [WHO website] (Accessed: 15 March 2026).[who]</a:t>
            </a:r>
            <a:r>
              <a:rPr lang="en-US">
                <a:latin typeface="Aptos"/>
                <a:ea typeface="Segoe UI"/>
                <a:cs typeface="Segoe UI"/>
              </a:rPr>
              <a:t>​</a:t>
            </a:r>
          </a:p>
          <a:p>
            <a:pPr algn="ctr"/>
            <a:endParaRPr lang="en-GB"/>
          </a:p>
        </p:txBody>
      </p:sp>
      <p:sp>
        <p:nvSpPr>
          <p:cNvPr id="5" name="TextBox 4">
            <a:extLst>
              <a:ext uri="{FF2B5EF4-FFF2-40B4-BE49-F238E27FC236}">
                <a16:creationId xmlns:a16="http://schemas.microsoft.com/office/drawing/2014/main" id="{DA3A6E7F-2BC9-A83D-DFF8-39C4CE97698A}"/>
              </a:ext>
            </a:extLst>
          </p:cNvPr>
          <p:cNvSpPr txBox="1"/>
          <p:nvPr/>
        </p:nvSpPr>
        <p:spPr>
          <a:xfrm>
            <a:off x="4890574" y="118320"/>
            <a:ext cx="34443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References</a:t>
            </a:r>
          </a:p>
        </p:txBody>
      </p:sp>
      <p:sp>
        <p:nvSpPr>
          <p:cNvPr id="6" name="TextBox 5">
            <a:extLst>
              <a:ext uri="{FF2B5EF4-FFF2-40B4-BE49-F238E27FC236}">
                <a16:creationId xmlns:a16="http://schemas.microsoft.com/office/drawing/2014/main" id="{AFC9D657-9B05-AD3F-F071-4588F7325E53}"/>
              </a:ext>
            </a:extLst>
          </p:cNvPr>
          <p:cNvSpPr txBox="1"/>
          <p:nvPr/>
        </p:nvSpPr>
        <p:spPr>
          <a:xfrm>
            <a:off x="10194052" y="6492004"/>
            <a:ext cx="1897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Iara Baio</a:t>
            </a:r>
          </a:p>
        </p:txBody>
      </p:sp>
    </p:spTree>
    <p:extLst>
      <p:ext uri="{BB962C8B-B14F-4D97-AF65-F5344CB8AC3E}">
        <p14:creationId xmlns:p14="http://schemas.microsoft.com/office/powerpoint/2010/main" val="3241026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D6F1A6C-1F9F-B31D-0B62-1B2F4037EF37}"/>
              </a:ext>
            </a:extLst>
          </p:cNvPr>
          <p:cNvSpPr txBox="1"/>
          <p:nvPr/>
        </p:nvSpPr>
        <p:spPr>
          <a:xfrm>
            <a:off x="690113" y="438509"/>
            <a:ext cx="931652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latin typeface="Times New Roman"/>
                <a:ea typeface="Times New Roman"/>
                <a:cs typeface="Times New Roman"/>
              </a:rPr>
              <a:t>Reference list</a:t>
            </a:r>
          </a:p>
          <a:p>
            <a:r>
              <a:rPr lang="en-US" sz="2000">
                <a:latin typeface="Times New Roman"/>
                <a:ea typeface="Times New Roman"/>
                <a:cs typeface="Times New Roman"/>
              </a:rPr>
              <a:t>GOV.UK (2024). </a:t>
            </a:r>
            <a:r>
              <a:rPr lang="en-US" sz="2000" i="1">
                <a:latin typeface="Times New Roman"/>
                <a:ea typeface="Times New Roman"/>
                <a:cs typeface="Times New Roman"/>
              </a:rPr>
              <a:t>Notifiable Diseases and How to Report Them</a:t>
            </a:r>
            <a:r>
              <a:rPr lang="en-US" sz="2000">
                <a:latin typeface="Times New Roman"/>
                <a:ea typeface="Times New Roman"/>
                <a:cs typeface="Times New Roman"/>
              </a:rPr>
              <a:t>. [online] GOV.UK. Available at: </a:t>
            </a:r>
            <a:r>
              <a:rPr lang="en-US" sz="2000" dirty="0">
                <a:latin typeface="Times New Roman"/>
                <a:ea typeface="Times New Roman"/>
                <a:cs typeface="Times New Roman"/>
              </a:rPr>
              <a:t>https://www.gov.uk/guidance/notifiable-diseases-and-how-to-</a:t>
            </a:r>
            <a:r>
              <a:rPr lang="en-US" sz="2000">
                <a:latin typeface="Times New Roman"/>
                <a:ea typeface="Times New Roman"/>
                <a:cs typeface="Times New Roman"/>
              </a:rPr>
              <a:t>report-them it is a legal requirement for registered medical.</a:t>
            </a:r>
            <a:endParaRPr lang="en-US" sz="2000" dirty="0">
              <a:latin typeface="Times New Roman"/>
              <a:ea typeface="Times New Roman"/>
              <a:cs typeface="Times New Roman"/>
            </a:endParaRPr>
          </a:p>
          <a:p>
            <a:endParaRPr lang="en-US" sz="2000" dirty="0">
              <a:latin typeface="Times New Roman"/>
              <a:ea typeface="Times New Roman"/>
              <a:cs typeface="Times New Roman"/>
            </a:endParaRPr>
          </a:p>
          <a:p>
            <a:r>
              <a:rPr lang="en-US" sz="2000">
                <a:latin typeface="Times New Roman"/>
                <a:ea typeface="Times New Roman"/>
                <a:cs typeface="Times New Roman"/>
              </a:rPr>
              <a:t>Meningitis Research Foundation. (2025). </a:t>
            </a:r>
            <a:r>
              <a:rPr lang="en-US" sz="2000" i="1">
                <a:latin typeface="Times New Roman"/>
                <a:ea typeface="Times New Roman"/>
                <a:cs typeface="Times New Roman"/>
              </a:rPr>
              <a:t>Am I at risk from meningitis?</a:t>
            </a:r>
            <a:r>
              <a:rPr lang="en-US" sz="2000" dirty="0">
                <a:latin typeface="Times New Roman"/>
                <a:ea typeface="Times New Roman"/>
                <a:cs typeface="Times New Roman"/>
              </a:rPr>
              <a:t> </a:t>
            </a:r>
            <a:r>
              <a:rPr lang="en-US" sz="2000">
                <a:latin typeface="Times New Roman"/>
                <a:ea typeface="Times New Roman"/>
                <a:cs typeface="Times New Roman"/>
              </a:rPr>
              <a:t>[online] Available at: </a:t>
            </a:r>
            <a:r>
              <a:rPr lang="en-US" sz="2000" dirty="0">
                <a:latin typeface="Times New Roman"/>
                <a:ea typeface="Times New Roman"/>
                <a:cs typeface="Times New Roman"/>
              </a:rPr>
              <a:t>https://www.meningitis.org/about-meningitis/am-i-at-risk-from-meningitis/ </a:t>
            </a:r>
            <a:r>
              <a:rPr lang="en-US" sz="2000">
                <a:latin typeface="Times New Roman"/>
                <a:ea typeface="Times New Roman"/>
                <a:cs typeface="Times New Roman"/>
              </a:rPr>
              <a:t>contact tracing.</a:t>
            </a:r>
            <a:endParaRPr lang="en-US" sz="2000" dirty="0">
              <a:latin typeface="Times New Roman"/>
              <a:ea typeface="Times New Roman"/>
              <a:cs typeface="Times New Roman"/>
            </a:endParaRPr>
          </a:p>
          <a:p>
            <a:endParaRPr lang="en-US" sz="2000" dirty="0">
              <a:latin typeface="Times New Roman"/>
              <a:ea typeface="Times New Roman"/>
              <a:cs typeface="Times New Roman"/>
            </a:endParaRPr>
          </a:p>
          <a:p>
            <a:r>
              <a:rPr lang="en-US" sz="2000">
                <a:latin typeface="Times New Roman"/>
                <a:ea typeface="Times New Roman"/>
                <a:cs typeface="Times New Roman"/>
              </a:rPr>
              <a:t>NHS (2022). </a:t>
            </a:r>
            <a:r>
              <a:rPr lang="en-US" sz="2000" i="1">
                <a:latin typeface="Times New Roman"/>
                <a:ea typeface="Times New Roman"/>
                <a:cs typeface="Times New Roman"/>
              </a:rPr>
              <a:t>Treatment - Meningitis</a:t>
            </a:r>
            <a:r>
              <a:rPr lang="en-US" sz="2000">
                <a:latin typeface="Times New Roman"/>
                <a:ea typeface="Times New Roman"/>
                <a:cs typeface="Times New Roman"/>
              </a:rPr>
              <a:t>. [online] NHS. Available at: </a:t>
            </a:r>
            <a:r>
              <a:rPr lang="en-US" sz="2000" dirty="0">
                <a:latin typeface="Times New Roman"/>
                <a:ea typeface="Times New Roman"/>
                <a:cs typeface="Times New Roman"/>
              </a:rPr>
              <a:t>https://www.nhs.uk/conditions/meningitis/treatment/.</a:t>
            </a:r>
            <a:endParaRPr lang="en-US" sz="2000"/>
          </a:p>
          <a:p>
            <a:endParaRPr lang="en-US" sz="2000" dirty="0">
              <a:latin typeface="Times New Roman"/>
              <a:ea typeface="Times New Roman"/>
              <a:cs typeface="Times New Roman"/>
            </a:endParaRPr>
          </a:p>
          <a:p>
            <a:r>
              <a:rPr lang="en-US" sz="2000">
                <a:latin typeface="Times New Roman"/>
                <a:ea typeface="Times New Roman"/>
                <a:cs typeface="Times New Roman"/>
              </a:rPr>
              <a:t>World Health Organization (2025). </a:t>
            </a:r>
            <a:r>
              <a:rPr lang="en-US" sz="2000" i="1">
                <a:latin typeface="Times New Roman"/>
                <a:ea typeface="Times New Roman"/>
                <a:cs typeface="Times New Roman"/>
              </a:rPr>
              <a:t>Meningitis</a:t>
            </a:r>
            <a:r>
              <a:rPr lang="en-US" sz="2000">
                <a:latin typeface="Times New Roman"/>
                <a:ea typeface="Times New Roman"/>
                <a:cs typeface="Times New Roman"/>
              </a:rPr>
              <a:t>. [online] World Health Organization. Available at: </a:t>
            </a:r>
            <a:r>
              <a:rPr lang="en-US" sz="2000" dirty="0">
                <a:latin typeface="Times New Roman"/>
                <a:ea typeface="Times New Roman"/>
                <a:cs typeface="Times New Roman"/>
              </a:rPr>
              <a:t>https://www.who.int/news-room/fact-</a:t>
            </a:r>
            <a:r>
              <a:rPr lang="en-US" sz="2000">
                <a:latin typeface="Times New Roman"/>
                <a:ea typeface="Times New Roman"/>
                <a:cs typeface="Times New Roman"/>
              </a:rPr>
              <a:t>sheets/detail/meningitis surveillance detect and confirm outbreaks.</a:t>
            </a:r>
            <a:endParaRPr lang="en-US" sz="2000" dirty="0">
              <a:latin typeface="Times New Roman"/>
              <a:ea typeface="Times New Roman"/>
              <a:cs typeface="Times New Roman"/>
            </a:endParaRPr>
          </a:p>
          <a:p>
            <a:endParaRPr lang="en-US" sz="2400" dirty="0"/>
          </a:p>
          <a:p>
            <a:pPr algn="ctr"/>
            <a:endParaRPr lang="en-GB"/>
          </a:p>
        </p:txBody>
      </p:sp>
      <p:sp>
        <p:nvSpPr>
          <p:cNvPr id="7" name="TextBox 6">
            <a:extLst>
              <a:ext uri="{FF2B5EF4-FFF2-40B4-BE49-F238E27FC236}">
                <a16:creationId xmlns:a16="http://schemas.microsoft.com/office/drawing/2014/main" id="{B4AFE776-DA58-10B3-DD8C-E10080925DAE}"/>
              </a:ext>
            </a:extLst>
          </p:cNvPr>
          <p:cNvSpPr txBox="1"/>
          <p:nvPr/>
        </p:nvSpPr>
        <p:spPr>
          <a:xfrm>
            <a:off x="9330206" y="6270099"/>
            <a:ext cx="2734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Shazia Khatun Rahman</a:t>
            </a:r>
          </a:p>
        </p:txBody>
      </p:sp>
    </p:spTree>
    <p:extLst>
      <p:ext uri="{BB962C8B-B14F-4D97-AF65-F5344CB8AC3E}">
        <p14:creationId xmlns:p14="http://schemas.microsoft.com/office/powerpoint/2010/main" val="439805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Digital Skills and Research Methods LCHS4007  Assessment 1: Group 4 Presentation </vt:lpstr>
      <vt:lpstr>Meningitis</vt:lpstr>
      <vt:lpstr>Content</vt:lpstr>
      <vt:lpstr>PowerPoint Presentation</vt:lpstr>
      <vt:lpstr>PowerPoint Presentation</vt:lpstr>
      <vt:lpstr>PowerPoint Presentation</vt:lpstr>
      <vt:lpstr>PowerPoint Presentation</vt:lpstr>
      <vt:lpstr>Monitoring  the Outbreak</vt:lpstr>
      <vt:lpstr>PowerPoint Presentation</vt:lpstr>
      <vt:lpstr> Public Health (Control of Disease) Act 1984  </vt:lpstr>
      <vt:lpstr>NHS  Immunisation Programm</vt:lpstr>
      <vt:lpstr>Infection Prevention Guidelines</vt:lpstr>
      <vt:lpstr>PowerPoint Presentation</vt:lpstr>
      <vt:lpstr>PowerPoint Presentation</vt:lpstr>
      <vt:lpstr>In conclusion, meningitis is a serious and potentially life threating disease, but there are effective ways to control and prevent its spread. Early treatment with antibiotics, vaccination programmes, and isolating infected patients all play a important role. In addition, health education and public awareness help people recognize symptoms early and seek medical help quickly. By working together through prevention, education and treatment, we can reduce the impact of meningitis and protect our communities.  • Meningitis is a serious infection  • Early diagnosis is very important  • Quick treatment can save lives  • Vaccination and awareness help prevent outbreaks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revision>530</cp:revision>
  <dcterms:created xsi:type="dcterms:W3CDTF">2025-07-04T16:22:41Z</dcterms:created>
  <dcterms:modified xsi:type="dcterms:W3CDTF">2026-03-16T03:35:37Z</dcterms:modified>
</cp:coreProperties>
</file>