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D63B74-020D-38DB-D1E0-C471F629D18D}" v="160" dt="2026-07-18T17:03:56.543"/>
    <p1510:client id="{5EC19320-7DF3-8FE1-791F-76183494BD22}" v="81" dt="2026-07-17T21:07:11.2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959" autoAdjust="0"/>
    <p:restoredTop sz="94660"/>
  </p:normalViewPr>
  <p:slideViewPr>
    <p:cSldViewPr snapToGrid="0">
      <p:cViewPr varScale="1">
        <p:scale>
          <a:sx n="61" d="100"/>
          <a:sy n="61" d="100"/>
        </p:scale>
        <p:origin x="84" y="3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Slajd tytułowy">
    <p:spTree>
      <p:nvGrpSpPr>
        <p:cNvPr id="1" name=""/>
        <p:cNvGrpSpPr/>
        <p:nvPr/>
      </p:nvGrpSpPr>
      <p:grpSpPr>
        <a:xfrm>
          <a:off x="0" y="0"/>
          <a:ext cx="0" cy="0"/>
          <a:chOff x="0" y="0"/>
          <a:chExt cx="0" cy="0"/>
        </a:xfrm>
      </p:grpSpPr>
      <p:sp>
        <p:nvSpPr>
          <p:cNvPr id="2" name="Tytuł 1"/>
          <p:cNvSpPr>
            <a:spLocks noGrp="1"/>
          </p:cNvSpPr>
          <p:nvPr>
            <p:ph type="ctrTitle"/>
          </p:nvPr>
        </p:nvSpPr>
        <p:spPr>
          <a:xfrm>
            <a:off x="1524000" y="1122363"/>
            <a:ext cx="9144000" cy="2387600"/>
          </a:xfrm>
        </p:spPr>
        <p:txBody>
          <a:bodyPr anchor="b"/>
          <a:lstStyle>
            <a:lvl1pPr algn="ctr">
              <a:defRPr sz="6000"/>
            </a:lvl1pPr>
          </a:lstStyle>
          <a:p>
            <a:r>
              <a:rPr lang="pl-PL"/>
              <a:t>Kliknij, aby edytować styl</a:t>
            </a:r>
          </a:p>
        </p:txBody>
      </p:sp>
      <p:sp>
        <p:nvSpPr>
          <p:cNvPr id="3" name="Podtytuł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pl-PL"/>
              <a:t>Kliknij, aby edytować styl wzorca podtytułu</a:t>
            </a:r>
          </a:p>
        </p:txBody>
      </p:sp>
      <p:sp>
        <p:nvSpPr>
          <p:cNvPr id="4" name="Symbol zastępczy daty 3"/>
          <p:cNvSpPr>
            <a:spLocks noGrp="1"/>
          </p:cNvSpPr>
          <p:nvPr>
            <p:ph type="dt" sz="half" idx="10"/>
          </p:nvPr>
        </p:nvSpPr>
        <p:spPr/>
        <p:txBody>
          <a:bodyPr/>
          <a:lstStyle/>
          <a:p>
            <a:fld id="{F98AA868-8872-43E4-8C98-D34DABD1FD38}" type="datetimeFigureOut">
              <a:rPr lang="pl-PL" smtClean="0"/>
              <a:t>18.07.2026</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33917574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ytuł i zawartość">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idx="1"/>
          </p:nvPr>
        </p:nvSpPr>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p>
            <a:fld id="{F98AA868-8872-43E4-8C98-D34DABD1FD38}" type="datetimeFigureOut">
              <a:rPr lang="pl-PL" smtClean="0"/>
              <a:t>18.07.2026</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9673800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Nagłówek sekcji">
    <p:spTree>
      <p:nvGrpSpPr>
        <p:cNvPr id="1" name=""/>
        <p:cNvGrpSpPr/>
        <p:nvPr/>
      </p:nvGrpSpPr>
      <p:grpSpPr>
        <a:xfrm>
          <a:off x="0" y="0"/>
          <a:ext cx="0" cy="0"/>
          <a:chOff x="0" y="0"/>
          <a:chExt cx="0" cy="0"/>
        </a:xfrm>
      </p:grpSpPr>
      <p:sp>
        <p:nvSpPr>
          <p:cNvPr id="2" name="Tytuł 1"/>
          <p:cNvSpPr>
            <a:spLocks noGrp="1"/>
          </p:cNvSpPr>
          <p:nvPr>
            <p:ph type="title"/>
          </p:nvPr>
        </p:nvSpPr>
        <p:spPr>
          <a:xfrm>
            <a:off x="831850" y="1709738"/>
            <a:ext cx="10515600" cy="2852737"/>
          </a:xfrm>
        </p:spPr>
        <p:txBody>
          <a:bodyPr anchor="b"/>
          <a:lstStyle>
            <a:lvl1pPr>
              <a:defRPr sz="6000"/>
            </a:lvl1pPr>
          </a:lstStyle>
          <a:p>
            <a:r>
              <a:rPr lang="pl-PL"/>
              <a:t>Kliknij, aby edytować styl</a:t>
            </a:r>
          </a:p>
        </p:txBody>
      </p:sp>
      <p:sp>
        <p:nvSpPr>
          <p:cNvPr id="3" name="Symbol zastępczy tekstu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pl-PL"/>
              <a:t>Kliknij, aby edytować style wzorca tekstu</a:t>
            </a:r>
          </a:p>
        </p:txBody>
      </p:sp>
      <p:sp>
        <p:nvSpPr>
          <p:cNvPr id="4" name="Symbol zastępczy daty 3"/>
          <p:cNvSpPr>
            <a:spLocks noGrp="1"/>
          </p:cNvSpPr>
          <p:nvPr>
            <p:ph type="dt" sz="half" idx="10"/>
          </p:nvPr>
        </p:nvSpPr>
        <p:spPr/>
        <p:txBody>
          <a:bodyPr/>
          <a:lstStyle/>
          <a:p>
            <a:fld id="{F98AA868-8872-43E4-8C98-D34DABD1FD38}" type="datetimeFigureOut">
              <a:rPr lang="pl-PL" smtClean="0"/>
              <a:t>18.07.2026</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3234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wa elementy zawartości">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zawartości 2"/>
          <p:cNvSpPr>
            <a:spLocks noGrp="1"/>
          </p:cNvSpPr>
          <p:nvPr>
            <p:ph sz="half" idx="1"/>
          </p:nvPr>
        </p:nvSpPr>
        <p:spPr>
          <a:xfrm>
            <a:off x="838200" y="1825625"/>
            <a:ext cx="5181600" cy="435133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zawartości 3"/>
          <p:cNvSpPr>
            <a:spLocks noGrp="1"/>
          </p:cNvSpPr>
          <p:nvPr>
            <p:ph sz="half" idx="2"/>
          </p:nvPr>
        </p:nvSpPr>
        <p:spPr>
          <a:xfrm>
            <a:off x="6172200" y="1825625"/>
            <a:ext cx="5181600" cy="435133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daty 4"/>
          <p:cNvSpPr>
            <a:spLocks noGrp="1"/>
          </p:cNvSpPr>
          <p:nvPr>
            <p:ph type="dt" sz="half" idx="10"/>
          </p:nvPr>
        </p:nvSpPr>
        <p:spPr/>
        <p:txBody>
          <a:bodyPr/>
          <a:lstStyle/>
          <a:p>
            <a:fld id="{F98AA868-8872-43E4-8C98-D34DABD1FD38}" type="datetimeFigureOut">
              <a:rPr lang="pl-PL" smtClean="0"/>
              <a:t>18.07.2026</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38830362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ównanie">
    <p:spTree>
      <p:nvGrpSpPr>
        <p:cNvPr id="1" name=""/>
        <p:cNvGrpSpPr/>
        <p:nvPr/>
      </p:nvGrpSpPr>
      <p:grpSpPr>
        <a:xfrm>
          <a:off x="0" y="0"/>
          <a:ext cx="0" cy="0"/>
          <a:chOff x="0" y="0"/>
          <a:chExt cx="0" cy="0"/>
        </a:xfrm>
      </p:grpSpPr>
      <p:sp>
        <p:nvSpPr>
          <p:cNvPr id="2" name="Tytuł 1"/>
          <p:cNvSpPr>
            <a:spLocks noGrp="1"/>
          </p:cNvSpPr>
          <p:nvPr>
            <p:ph type="title"/>
          </p:nvPr>
        </p:nvSpPr>
        <p:spPr>
          <a:xfrm>
            <a:off x="839788" y="365125"/>
            <a:ext cx="10515600" cy="1325563"/>
          </a:xfrm>
        </p:spPr>
        <p:txBody>
          <a:bodyPr/>
          <a:lstStyle/>
          <a:p>
            <a:r>
              <a:rPr lang="pl-PL"/>
              <a:t>Kliknij, aby edytować styl</a:t>
            </a:r>
          </a:p>
        </p:txBody>
      </p:sp>
      <p:sp>
        <p:nvSpPr>
          <p:cNvPr id="3" name="Symbol zastępczy tekstu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4" name="Symbol zastępczy zawartości 3"/>
          <p:cNvSpPr>
            <a:spLocks noGrp="1"/>
          </p:cNvSpPr>
          <p:nvPr>
            <p:ph sz="half" idx="2"/>
          </p:nvPr>
        </p:nvSpPr>
        <p:spPr>
          <a:xfrm>
            <a:off x="839788" y="2505075"/>
            <a:ext cx="5157787"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5" name="Symbol zastępczy tekstu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pl-PL"/>
              <a:t>Kliknij, aby edytować style wzorca tekstu</a:t>
            </a:r>
          </a:p>
        </p:txBody>
      </p:sp>
      <p:sp>
        <p:nvSpPr>
          <p:cNvPr id="6" name="Symbol zastępczy zawartości 5"/>
          <p:cNvSpPr>
            <a:spLocks noGrp="1"/>
          </p:cNvSpPr>
          <p:nvPr>
            <p:ph sz="quarter" idx="4"/>
          </p:nvPr>
        </p:nvSpPr>
        <p:spPr>
          <a:xfrm>
            <a:off x="6172200" y="2505075"/>
            <a:ext cx="5183188" cy="3684588"/>
          </a:xfrm>
        </p:spPr>
        <p:txBody>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7" name="Symbol zastępczy daty 6"/>
          <p:cNvSpPr>
            <a:spLocks noGrp="1"/>
          </p:cNvSpPr>
          <p:nvPr>
            <p:ph type="dt" sz="half" idx="10"/>
          </p:nvPr>
        </p:nvSpPr>
        <p:spPr/>
        <p:txBody>
          <a:bodyPr/>
          <a:lstStyle/>
          <a:p>
            <a:fld id="{F98AA868-8872-43E4-8C98-D34DABD1FD38}" type="datetimeFigureOut">
              <a:rPr lang="pl-PL" smtClean="0"/>
              <a:t>18.07.2026</a:t>
            </a:fld>
            <a:endParaRPr lang="pl-PL"/>
          </a:p>
        </p:txBody>
      </p:sp>
      <p:sp>
        <p:nvSpPr>
          <p:cNvPr id="8" name="Symbol zastępczy stopki 7"/>
          <p:cNvSpPr>
            <a:spLocks noGrp="1"/>
          </p:cNvSpPr>
          <p:nvPr>
            <p:ph type="ftr" sz="quarter" idx="11"/>
          </p:nvPr>
        </p:nvSpPr>
        <p:spPr/>
        <p:txBody>
          <a:bodyPr/>
          <a:lstStyle/>
          <a:p>
            <a:endParaRPr lang="pl-PL"/>
          </a:p>
        </p:txBody>
      </p:sp>
      <p:sp>
        <p:nvSpPr>
          <p:cNvPr id="9" name="Symbol zastępczy numeru slajdu 8"/>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961808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ylko tytuł">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daty 2"/>
          <p:cNvSpPr>
            <a:spLocks noGrp="1"/>
          </p:cNvSpPr>
          <p:nvPr>
            <p:ph type="dt" sz="half" idx="10"/>
          </p:nvPr>
        </p:nvSpPr>
        <p:spPr/>
        <p:txBody>
          <a:bodyPr/>
          <a:lstStyle/>
          <a:p>
            <a:fld id="{F98AA868-8872-43E4-8C98-D34DABD1FD38}" type="datetimeFigureOut">
              <a:rPr lang="pl-PL" smtClean="0"/>
              <a:t>18.07.2026</a:t>
            </a:fld>
            <a:endParaRPr lang="pl-PL"/>
          </a:p>
        </p:txBody>
      </p:sp>
      <p:sp>
        <p:nvSpPr>
          <p:cNvPr id="4" name="Symbol zastępczy stopki 3"/>
          <p:cNvSpPr>
            <a:spLocks noGrp="1"/>
          </p:cNvSpPr>
          <p:nvPr>
            <p:ph type="ftr" sz="quarter" idx="11"/>
          </p:nvPr>
        </p:nvSpPr>
        <p:spPr/>
        <p:txBody>
          <a:bodyPr/>
          <a:lstStyle/>
          <a:p>
            <a:endParaRPr lang="pl-PL"/>
          </a:p>
        </p:txBody>
      </p:sp>
      <p:sp>
        <p:nvSpPr>
          <p:cNvPr id="5" name="Symbol zastępczy numeru slajdu 4"/>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5447972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usty">
    <p:spTree>
      <p:nvGrpSpPr>
        <p:cNvPr id="1" name=""/>
        <p:cNvGrpSpPr/>
        <p:nvPr/>
      </p:nvGrpSpPr>
      <p:grpSpPr>
        <a:xfrm>
          <a:off x="0" y="0"/>
          <a:ext cx="0" cy="0"/>
          <a:chOff x="0" y="0"/>
          <a:chExt cx="0" cy="0"/>
        </a:xfrm>
      </p:grpSpPr>
      <p:sp>
        <p:nvSpPr>
          <p:cNvPr id="2" name="Symbol zastępczy daty 1"/>
          <p:cNvSpPr>
            <a:spLocks noGrp="1"/>
          </p:cNvSpPr>
          <p:nvPr>
            <p:ph type="dt" sz="half" idx="10"/>
          </p:nvPr>
        </p:nvSpPr>
        <p:spPr/>
        <p:txBody>
          <a:bodyPr/>
          <a:lstStyle/>
          <a:p>
            <a:fld id="{F98AA868-8872-43E4-8C98-D34DABD1FD38}" type="datetimeFigureOut">
              <a:rPr lang="pl-PL" smtClean="0"/>
              <a:t>18.07.2026</a:t>
            </a:fld>
            <a:endParaRPr lang="pl-PL"/>
          </a:p>
        </p:txBody>
      </p:sp>
      <p:sp>
        <p:nvSpPr>
          <p:cNvPr id="3" name="Symbol zastępczy stopki 2"/>
          <p:cNvSpPr>
            <a:spLocks noGrp="1"/>
          </p:cNvSpPr>
          <p:nvPr>
            <p:ph type="ftr" sz="quarter" idx="11"/>
          </p:nvPr>
        </p:nvSpPr>
        <p:spPr/>
        <p:txBody>
          <a:bodyPr/>
          <a:lstStyle/>
          <a:p>
            <a:endParaRPr lang="pl-PL"/>
          </a:p>
        </p:txBody>
      </p:sp>
      <p:sp>
        <p:nvSpPr>
          <p:cNvPr id="4" name="Symbol zastępczy numeru slajdu 3"/>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8508391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Zawartość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839788" y="457200"/>
            <a:ext cx="3932237" cy="1600200"/>
          </a:xfrm>
        </p:spPr>
        <p:txBody>
          <a:bodyPr anchor="b"/>
          <a:lstStyle>
            <a:lvl1pPr>
              <a:defRPr sz="3200"/>
            </a:lvl1pPr>
          </a:lstStyle>
          <a:p>
            <a:r>
              <a:rPr lang="pl-PL"/>
              <a:t>Kliknij, aby edytować styl</a:t>
            </a:r>
          </a:p>
        </p:txBody>
      </p:sp>
      <p:sp>
        <p:nvSpPr>
          <p:cNvPr id="3" name="Symbol zastępczy zawartości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tekstu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Symbol zastępczy daty 4"/>
          <p:cNvSpPr>
            <a:spLocks noGrp="1"/>
          </p:cNvSpPr>
          <p:nvPr>
            <p:ph type="dt" sz="half" idx="10"/>
          </p:nvPr>
        </p:nvSpPr>
        <p:spPr/>
        <p:txBody>
          <a:bodyPr/>
          <a:lstStyle/>
          <a:p>
            <a:fld id="{F98AA868-8872-43E4-8C98-D34DABD1FD38}" type="datetimeFigureOut">
              <a:rPr lang="pl-PL" smtClean="0"/>
              <a:t>18.07.2026</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2715530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az z podpisem">
    <p:spTree>
      <p:nvGrpSpPr>
        <p:cNvPr id="1" name=""/>
        <p:cNvGrpSpPr/>
        <p:nvPr/>
      </p:nvGrpSpPr>
      <p:grpSpPr>
        <a:xfrm>
          <a:off x="0" y="0"/>
          <a:ext cx="0" cy="0"/>
          <a:chOff x="0" y="0"/>
          <a:chExt cx="0" cy="0"/>
        </a:xfrm>
      </p:grpSpPr>
      <p:sp>
        <p:nvSpPr>
          <p:cNvPr id="2" name="Tytuł 1"/>
          <p:cNvSpPr>
            <a:spLocks noGrp="1"/>
          </p:cNvSpPr>
          <p:nvPr>
            <p:ph type="title"/>
          </p:nvPr>
        </p:nvSpPr>
        <p:spPr>
          <a:xfrm>
            <a:off x="839788" y="457200"/>
            <a:ext cx="3932237" cy="1600200"/>
          </a:xfrm>
        </p:spPr>
        <p:txBody>
          <a:bodyPr anchor="b"/>
          <a:lstStyle>
            <a:lvl1pPr>
              <a:defRPr sz="3200"/>
            </a:lvl1pPr>
          </a:lstStyle>
          <a:p>
            <a:r>
              <a:rPr lang="pl-PL"/>
              <a:t>Kliknij, aby edytować styl</a:t>
            </a:r>
          </a:p>
        </p:txBody>
      </p:sp>
      <p:sp>
        <p:nvSpPr>
          <p:cNvPr id="3" name="Symbol zastępczy obrazu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pl-PL"/>
          </a:p>
        </p:txBody>
      </p:sp>
      <p:sp>
        <p:nvSpPr>
          <p:cNvPr id="4" name="Symbol zastępczy tekstu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pl-PL"/>
              <a:t>Kliknij, aby edytować style wzorca tekstu</a:t>
            </a:r>
          </a:p>
        </p:txBody>
      </p:sp>
      <p:sp>
        <p:nvSpPr>
          <p:cNvPr id="5" name="Symbol zastępczy daty 4"/>
          <p:cNvSpPr>
            <a:spLocks noGrp="1"/>
          </p:cNvSpPr>
          <p:nvPr>
            <p:ph type="dt" sz="half" idx="10"/>
          </p:nvPr>
        </p:nvSpPr>
        <p:spPr/>
        <p:txBody>
          <a:bodyPr/>
          <a:lstStyle/>
          <a:p>
            <a:fld id="{F98AA868-8872-43E4-8C98-D34DABD1FD38}" type="datetimeFigureOut">
              <a:rPr lang="pl-PL" smtClean="0"/>
              <a:t>18.07.2026</a:t>
            </a:fld>
            <a:endParaRPr lang="pl-PL"/>
          </a:p>
        </p:txBody>
      </p:sp>
      <p:sp>
        <p:nvSpPr>
          <p:cNvPr id="6" name="Symbol zastępczy stopki 5"/>
          <p:cNvSpPr>
            <a:spLocks noGrp="1"/>
          </p:cNvSpPr>
          <p:nvPr>
            <p:ph type="ftr" sz="quarter" idx="11"/>
          </p:nvPr>
        </p:nvSpPr>
        <p:spPr/>
        <p:txBody>
          <a:bodyPr/>
          <a:lstStyle/>
          <a:p>
            <a:endParaRPr lang="pl-PL"/>
          </a:p>
        </p:txBody>
      </p:sp>
      <p:sp>
        <p:nvSpPr>
          <p:cNvPr id="7" name="Symbol zastępczy numeru slajdu 6"/>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30249060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ytuł i tekst pionowy">
    <p:spTree>
      <p:nvGrpSpPr>
        <p:cNvPr id="1" name=""/>
        <p:cNvGrpSpPr/>
        <p:nvPr/>
      </p:nvGrpSpPr>
      <p:grpSpPr>
        <a:xfrm>
          <a:off x="0" y="0"/>
          <a:ext cx="0" cy="0"/>
          <a:chOff x="0" y="0"/>
          <a:chExt cx="0" cy="0"/>
        </a:xfrm>
      </p:grpSpPr>
      <p:sp>
        <p:nvSpPr>
          <p:cNvPr id="2" name="Tytuł 1"/>
          <p:cNvSpPr>
            <a:spLocks noGrp="1"/>
          </p:cNvSpPr>
          <p:nvPr>
            <p:ph type="title"/>
          </p:nvPr>
        </p:nvSpPr>
        <p:spPr/>
        <p:txBody>
          <a:bodyPr/>
          <a:lstStyle/>
          <a:p>
            <a:r>
              <a:rPr lang="pl-PL"/>
              <a:t>Kliknij, aby edytować styl</a:t>
            </a:r>
          </a:p>
        </p:txBody>
      </p:sp>
      <p:sp>
        <p:nvSpPr>
          <p:cNvPr id="3" name="Symbol zastępczy tytułu pionowego 2"/>
          <p:cNvSpPr>
            <a:spLocks noGrp="1"/>
          </p:cNvSpPr>
          <p:nvPr>
            <p:ph type="body" orient="vert" idx="1"/>
          </p:nvPr>
        </p:nvSpPr>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p>
            <a:fld id="{F98AA868-8872-43E4-8C98-D34DABD1FD38}" type="datetimeFigureOut">
              <a:rPr lang="pl-PL" smtClean="0"/>
              <a:t>18.07.2026</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24545081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Tytuł pionowy i tekst">
    <p:spTree>
      <p:nvGrpSpPr>
        <p:cNvPr id="1" name=""/>
        <p:cNvGrpSpPr/>
        <p:nvPr/>
      </p:nvGrpSpPr>
      <p:grpSpPr>
        <a:xfrm>
          <a:off x="0" y="0"/>
          <a:ext cx="0" cy="0"/>
          <a:chOff x="0" y="0"/>
          <a:chExt cx="0" cy="0"/>
        </a:xfrm>
      </p:grpSpPr>
      <p:sp>
        <p:nvSpPr>
          <p:cNvPr id="2" name="Tytuł pionowy 1"/>
          <p:cNvSpPr>
            <a:spLocks noGrp="1"/>
          </p:cNvSpPr>
          <p:nvPr>
            <p:ph type="title" orient="vert"/>
          </p:nvPr>
        </p:nvSpPr>
        <p:spPr>
          <a:xfrm>
            <a:off x="8724900" y="365125"/>
            <a:ext cx="2628900" cy="5811838"/>
          </a:xfrm>
        </p:spPr>
        <p:txBody>
          <a:bodyPr vert="eaVert"/>
          <a:lstStyle/>
          <a:p>
            <a:r>
              <a:rPr lang="pl-PL"/>
              <a:t>Kliknij, aby edytować styl</a:t>
            </a:r>
          </a:p>
        </p:txBody>
      </p:sp>
      <p:sp>
        <p:nvSpPr>
          <p:cNvPr id="3" name="Symbol zastępczy tytułu pionowego 2"/>
          <p:cNvSpPr>
            <a:spLocks noGrp="1"/>
          </p:cNvSpPr>
          <p:nvPr>
            <p:ph type="body" orient="vert" idx="1"/>
          </p:nvPr>
        </p:nvSpPr>
        <p:spPr>
          <a:xfrm>
            <a:off x="838200" y="365125"/>
            <a:ext cx="7734300" cy="5811838"/>
          </a:xfrm>
        </p:spPr>
        <p:txBody>
          <a:bodyPr vert="eaVert"/>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10"/>
          </p:nvPr>
        </p:nvSpPr>
        <p:spPr/>
        <p:txBody>
          <a:bodyPr/>
          <a:lstStyle/>
          <a:p>
            <a:fld id="{F98AA868-8872-43E4-8C98-D34DABD1FD38}" type="datetimeFigureOut">
              <a:rPr lang="pl-PL" smtClean="0"/>
              <a:t>18.07.2026</a:t>
            </a:fld>
            <a:endParaRPr lang="pl-PL"/>
          </a:p>
        </p:txBody>
      </p:sp>
      <p:sp>
        <p:nvSpPr>
          <p:cNvPr id="5" name="Symbol zastępczy stopki 4"/>
          <p:cNvSpPr>
            <a:spLocks noGrp="1"/>
          </p:cNvSpPr>
          <p:nvPr>
            <p:ph type="ftr" sz="quarter" idx="11"/>
          </p:nvPr>
        </p:nvSpPr>
        <p:spPr/>
        <p:txBody>
          <a:bodyPr/>
          <a:lstStyle/>
          <a:p>
            <a:endParaRPr lang="pl-PL"/>
          </a:p>
        </p:txBody>
      </p:sp>
      <p:sp>
        <p:nvSpPr>
          <p:cNvPr id="6" name="Symbol zastępczy numeru slajdu 5"/>
          <p:cNvSpPr>
            <a:spLocks noGrp="1"/>
          </p:cNvSpPr>
          <p:nvPr>
            <p:ph type="sldNum" sz="quarter" idx="12"/>
          </p:nvPr>
        </p:nvSpPr>
        <p:spPr/>
        <p:txBody>
          <a:bodyPr/>
          <a:lstStyle/>
          <a:p>
            <a:fld id="{C77C6C3F-668B-4AF5-BFA9-0F657EB068D6}" type="slidenum">
              <a:rPr lang="pl-PL" smtClean="0"/>
              <a:t>‹#›</a:t>
            </a:fld>
            <a:endParaRPr lang="pl-PL"/>
          </a:p>
        </p:txBody>
      </p:sp>
    </p:spTree>
    <p:extLst>
      <p:ext uri="{BB962C8B-B14F-4D97-AF65-F5344CB8AC3E}">
        <p14:creationId xmlns:p14="http://schemas.microsoft.com/office/powerpoint/2010/main" val="13403866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Symbol zastępczy tytułu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pl-PL"/>
              <a:t>Kliknij, aby edytować styl</a:t>
            </a:r>
          </a:p>
        </p:txBody>
      </p:sp>
      <p:sp>
        <p:nvSpPr>
          <p:cNvPr id="3" name="Symbol zastępczy tekstu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pl-PL"/>
              <a:t>Kliknij, aby edytować style wzorca tekstu</a:t>
            </a:r>
          </a:p>
          <a:p>
            <a:pPr lvl="1"/>
            <a:r>
              <a:rPr lang="pl-PL"/>
              <a:t>Drugi poziom</a:t>
            </a:r>
          </a:p>
          <a:p>
            <a:pPr lvl="2"/>
            <a:r>
              <a:rPr lang="pl-PL"/>
              <a:t>Trzeci poziom</a:t>
            </a:r>
          </a:p>
          <a:p>
            <a:pPr lvl="3"/>
            <a:r>
              <a:rPr lang="pl-PL"/>
              <a:t>Czwarty poziom</a:t>
            </a:r>
          </a:p>
          <a:p>
            <a:pPr lvl="4"/>
            <a:r>
              <a:rPr lang="pl-PL"/>
              <a:t>Piąty poziom</a:t>
            </a:r>
          </a:p>
        </p:txBody>
      </p:sp>
      <p:sp>
        <p:nvSpPr>
          <p:cNvPr id="4" name="Symbol zastępczy daty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F98AA868-8872-43E4-8C98-D34DABD1FD38}" type="datetimeFigureOut">
              <a:rPr lang="pl-PL" smtClean="0"/>
              <a:t>18.07.2026</a:t>
            </a:fld>
            <a:endParaRPr lang="pl-PL"/>
          </a:p>
        </p:txBody>
      </p:sp>
      <p:sp>
        <p:nvSpPr>
          <p:cNvPr id="5" name="Symbol zastępczy stopki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pl-PL"/>
          </a:p>
        </p:txBody>
      </p:sp>
      <p:sp>
        <p:nvSpPr>
          <p:cNvPr id="6" name="Symbol zastępczy numeru slajdu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77C6C3F-668B-4AF5-BFA9-0F657EB068D6}" type="slidenum">
              <a:rPr lang="pl-PL" smtClean="0"/>
              <a:t>‹#›</a:t>
            </a:fld>
            <a:endParaRPr lang="pl-PL"/>
          </a:p>
        </p:txBody>
      </p:sp>
    </p:spTree>
    <p:extLst>
      <p:ext uri="{BB962C8B-B14F-4D97-AF65-F5344CB8AC3E}">
        <p14:creationId xmlns:p14="http://schemas.microsoft.com/office/powerpoint/2010/main" val="392663368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pl-PL"/>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lumMod val="40000"/>
            <a:lumOff val="60000"/>
          </a:schemeClr>
        </a:solidFill>
        <a:effectLst/>
      </p:bgPr>
    </p:bg>
    <p:spTree>
      <p:nvGrpSpPr>
        <p:cNvPr id="1" name=""/>
        <p:cNvGrpSpPr/>
        <p:nvPr/>
      </p:nvGrpSpPr>
      <p:grpSpPr>
        <a:xfrm>
          <a:off x="0" y="0"/>
          <a:ext cx="0" cy="0"/>
          <a:chOff x="0" y="0"/>
          <a:chExt cx="0" cy="0"/>
        </a:xfrm>
      </p:grpSpPr>
      <p:sp>
        <p:nvSpPr>
          <p:cNvPr id="2" name="Tytuł 1"/>
          <p:cNvSpPr>
            <a:spLocks noGrp="1"/>
          </p:cNvSpPr>
          <p:nvPr>
            <p:ph type="ctrTitle"/>
          </p:nvPr>
        </p:nvSpPr>
        <p:spPr>
          <a:xfrm>
            <a:off x="725715" y="353106"/>
            <a:ext cx="10167256" cy="4571999"/>
          </a:xfrm>
        </p:spPr>
        <p:txBody>
          <a:bodyPr>
            <a:normAutofit fontScale="90000"/>
          </a:bodyPr>
          <a:lstStyle/>
          <a:p>
            <a:pPr algn="l"/>
            <a:br>
              <a:rPr lang="pl-PL" dirty="0"/>
            </a:br>
            <a:r>
              <a:rPr lang="pl-PL" sz="4400" b="1">
                <a:solidFill>
                  <a:srgbClr val="C00000"/>
                </a:solidFill>
                <a:latin typeface="Aptos"/>
              </a:rPr>
              <a:t>                 Kamil Sroka </a:t>
            </a:r>
            <a:r>
              <a:rPr lang="pl-PL" sz="4400" b="1">
                <a:solidFill>
                  <a:srgbClr val="C00000"/>
                </a:solidFill>
                <a:latin typeface="Source Sans Pro"/>
                <a:ea typeface="Source Sans Pro"/>
              </a:rPr>
              <a:t>2541227</a:t>
            </a:r>
            <a:br>
              <a:rPr lang="pl-PL" sz="4400" b="1" dirty="0">
                <a:solidFill>
                  <a:srgbClr val="C00000"/>
                </a:solidFill>
                <a:latin typeface="Source Sans Pro"/>
                <a:ea typeface="Source Sans Pro"/>
              </a:rPr>
            </a:br>
            <a:br>
              <a:rPr lang="pl-PL" sz="4400" b="1" dirty="0">
                <a:latin typeface="Source Sans Pro"/>
                <a:ea typeface="Source Sans Pro"/>
              </a:rPr>
            </a:br>
            <a:r>
              <a:rPr lang="en-US" sz="4400">
                <a:latin typeface="Aptos"/>
                <a:ea typeface="Source Sans Pro"/>
              </a:rPr>
              <a:t>https://doi.org/10.1016/j.jbusres.2016.05.001</a:t>
            </a:r>
            <a:br>
              <a:rPr lang="pl-PL" sz="4400" dirty="0">
                <a:latin typeface="Source Sans Pro"/>
                <a:ea typeface="Source Sans Pro"/>
              </a:rPr>
            </a:br>
            <a:br>
              <a:rPr lang="pl-PL" sz="4400" b="1" dirty="0">
                <a:latin typeface="Source Sans Pro"/>
                <a:ea typeface="Source Sans Pro"/>
              </a:rPr>
            </a:br>
            <a:endParaRPr lang="pl-PL" sz="4400" b="1">
              <a:solidFill>
                <a:srgbClr val="C00000"/>
              </a:solidFill>
              <a:latin typeface="Source Sans Pro"/>
              <a:ea typeface="Source Sans Pro"/>
            </a:endParaRPr>
          </a:p>
          <a:p>
            <a:pPr algn="l"/>
            <a:endParaRPr lang="en-US" sz="4000" dirty="0">
              <a:solidFill>
                <a:srgbClr val="C00000"/>
              </a:solidFill>
              <a:highlight>
                <a:srgbClr val="FEFEFE"/>
              </a:highlight>
              <a:latin typeface="Aptos"/>
              <a:ea typeface="Source Sans Pro"/>
            </a:endParaRPr>
          </a:p>
          <a:p>
            <a:r>
              <a:rPr lang="pl-PL" dirty="0"/>
              <a:t> </a:t>
            </a:r>
          </a:p>
        </p:txBody>
      </p:sp>
      <p:sp>
        <p:nvSpPr>
          <p:cNvPr id="3" name="Podtytuł 2"/>
          <p:cNvSpPr>
            <a:spLocks noGrp="1"/>
          </p:cNvSpPr>
          <p:nvPr>
            <p:ph type="subTitle" idx="1"/>
          </p:nvPr>
        </p:nvSpPr>
        <p:spPr>
          <a:xfrm>
            <a:off x="1146629" y="3587524"/>
            <a:ext cx="9521371" cy="2076676"/>
          </a:xfrm>
        </p:spPr>
        <p:txBody>
          <a:bodyPr vert="horz" lIns="91440" tIns="45720" rIns="91440" bIns="45720" rtlCol="0" anchor="t">
            <a:normAutofit/>
          </a:bodyPr>
          <a:lstStyle/>
          <a:p>
            <a:r>
              <a:rPr lang="pl-PL" sz="3600" b="1">
                <a:highlight>
                  <a:srgbClr val="FEFEFE"/>
                </a:highlight>
                <a:latin typeface="Source Sans Pro"/>
                <a:ea typeface="Source Sans Pro"/>
              </a:rPr>
              <a:t>The use of social media to promote businesses</a:t>
            </a:r>
            <a:endParaRPr lang="en-US" b="1"/>
          </a:p>
        </p:txBody>
      </p:sp>
    </p:spTree>
    <p:extLst>
      <p:ext uri="{BB962C8B-B14F-4D97-AF65-F5344CB8AC3E}">
        <p14:creationId xmlns:p14="http://schemas.microsoft.com/office/powerpoint/2010/main" val="6503171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58980-6D2F-28B8-4A01-F8706639A2CC}"/>
              </a:ext>
            </a:extLst>
          </p:cNvPr>
          <p:cNvSpPr>
            <a:spLocks noGrp="1"/>
          </p:cNvSpPr>
          <p:nvPr>
            <p:ph type="title"/>
          </p:nvPr>
        </p:nvSpPr>
        <p:spPr/>
        <p:txBody>
          <a:bodyPr>
            <a:normAutofit/>
          </a:bodyPr>
          <a:lstStyle/>
          <a:p>
            <a:r>
              <a:rPr lang="en-US" sz="4000" b="1">
                <a:solidFill>
                  <a:srgbClr val="FF0000"/>
                </a:solidFill>
                <a:highlight>
                  <a:srgbClr val="FEFEFE"/>
                </a:highlight>
                <a:latin typeface="Aptos"/>
                <a:ea typeface="Source Sans Pro"/>
              </a:rPr>
              <a:t>Title of source &amp; date &amp; Author(s)</a:t>
            </a:r>
            <a:endParaRPr lang="en-US" sz="4000" b="1">
              <a:solidFill>
                <a:srgbClr val="FF0000"/>
              </a:solidFill>
            </a:endParaRPr>
          </a:p>
        </p:txBody>
      </p:sp>
      <p:sp>
        <p:nvSpPr>
          <p:cNvPr id="3" name="Content Placeholder 2">
            <a:extLst>
              <a:ext uri="{FF2B5EF4-FFF2-40B4-BE49-F238E27FC236}">
                <a16:creationId xmlns:a16="http://schemas.microsoft.com/office/drawing/2014/main" id="{B8DFE746-C4C0-3685-1D60-B3EDD7CB6069}"/>
              </a:ext>
            </a:extLst>
          </p:cNvPr>
          <p:cNvSpPr>
            <a:spLocks noGrp="1"/>
          </p:cNvSpPr>
          <p:nvPr>
            <p:ph idx="1"/>
          </p:nvPr>
        </p:nvSpPr>
        <p:spPr/>
        <p:txBody>
          <a:bodyPr vert="horz" lIns="91440" tIns="45720" rIns="91440" bIns="45720" rtlCol="0" anchor="t">
            <a:normAutofit/>
          </a:bodyPr>
          <a:lstStyle/>
          <a:p>
            <a:r>
              <a:rPr lang="en-US" sz="4000" dirty="0">
                <a:ea typeface="+mn-lt"/>
                <a:cs typeface="+mn-lt"/>
              </a:rPr>
              <a:t>Felix, R., Rauschnabel, P.A. and Hinsch, C. (2017). I was looking for business social media marketing in Google Scholar. I looked at several academic articles and chose this one because it was published in a respected journal and was closely related to my topic.</a:t>
            </a:r>
          </a:p>
          <a:p>
            <a:r>
              <a:rPr lang="en-US" sz="4000" dirty="0">
                <a:solidFill>
                  <a:srgbClr val="C00000"/>
                </a:solidFill>
                <a:ea typeface="+mn-lt"/>
                <a:cs typeface="+mn-lt"/>
              </a:rPr>
              <a:t>https://doi.org/10.1016/j.jbusres.2016.05.001</a:t>
            </a:r>
            <a:r>
              <a:rPr lang="en-US" sz="4000" dirty="0">
                <a:ea typeface="+mn-lt"/>
                <a:cs typeface="+mn-lt"/>
              </a:rPr>
              <a:t>⁠</a:t>
            </a:r>
          </a:p>
        </p:txBody>
      </p:sp>
    </p:spTree>
    <p:extLst>
      <p:ext uri="{BB962C8B-B14F-4D97-AF65-F5344CB8AC3E}">
        <p14:creationId xmlns:p14="http://schemas.microsoft.com/office/powerpoint/2010/main" val="37178833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58A55-46C9-2671-E42E-9610E91C35E2}"/>
              </a:ext>
            </a:extLst>
          </p:cNvPr>
          <p:cNvSpPr>
            <a:spLocks noGrp="1"/>
          </p:cNvSpPr>
          <p:nvPr>
            <p:ph type="title"/>
          </p:nvPr>
        </p:nvSpPr>
        <p:spPr/>
        <p:txBody>
          <a:bodyPr/>
          <a:lstStyle/>
          <a:p>
            <a:r>
              <a:rPr lang="en-US">
                <a:solidFill>
                  <a:srgbClr val="FF0000"/>
                </a:solidFill>
                <a:ea typeface="+mj-lt"/>
                <a:cs typeface="+mj-lt"/>
              </a:rPr>
              <a:t>Why did you choose this source?</a:t>
            </a:r>
          </a:p>
        </p:txBody>
      </p:sp>
      <p:sp>
        <p:nvSpPr>
          <p:cNvPr id="3" name="Content Placeholder 2">
            <a:extLst>
              <a:ext uri="{FF2B5EF4-FFF2-40B4-BE49-F238E27FC236}">
                <a16:creationId xmlns:a16="http://schemas.microsoft.com/office/drawing/2014/main" id="{FC02203A-1ACA-6930-3BBF-6B41D845B4F5}"/>
              </a:ext>
            </a:extLst>
          </p:cNvPr>
          <p:cNvSpPr>
            <a:spLocks noGrp="1"/>
          </p:cNvSpPr>
          <p:nvPr>
            <p:ph idx="1"/>
          </p:nvPr>
        </p:nvSpPr>
        <p:spPr/>
        <p:txBody>
          <a:bodyPr vert="horz" lIns="91440" tIns="45720" rIns="91440" bIns="45720" rtlCol="0" anchor="t">
            <a:noAutofit/>
          </a:bodyPr>
          <a:lstStyle/>
          <a:p>
            <a:r>
              <a:rPr lang="en-US" sz="4000">
                <a:ea typeface="+mn-lt"/>
                <a:cs typeface="+mn-lt"/>
              </a:rPr>
              <a:t>I chose this article because social media is so important today for businesses. Many companies advertise on Facebook, Instagram and TikTok. I wanted to learn how businesses can use social media better and more organized.</a:t>
            </a:r>
            <a:endParaRPr lang="en-US" sz="4000"/>
          </a:p>
        </p:txBody>
      </p:sp>
    </p:spTree>
    <p:extLst>
      <p:ext uri="{BB962C8B-B14F-4D97-AF65-F5344CB8AC3E}">
        <p14:creationId xmlns:p14="http://schemas.microsoft.com/office/powerpoint/2010/main" val="329779182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E163D-88AB-0B44-705D-DA6C0C0DB3FE}"/>
              </a:ext>
            </a:extLst>
          </p:cNvPr>
          <p:cNvSpPr>
            <a:spLocks noGrp="1"/>
          </p:cNvSpPr>
          <p:nvPr>
            <p:ph type="title"/>
          </p:nvPr>
        </p:nvSpPr>
        <p:spPr/>
        <p:txBody>
          <a:bodyPr/>
          <a:lstStyle/>
          <a:p>
            <a:r>
              <a:rPr lang="en-US">
                <a:solidFill>
                  <a:srgbClr val="FF0000"/>
                </a:solidFill>
                <a:ea typeface="+mj-lt"/>
                <a:cs typeface="+mj-lt"/>
              </a:rPr>
              <a:t>Is it relevant?</a:t>
            </a:r>
            <a:endParaRPr lang="en-US">
              <a:solidFill>
                <a:srgbClr val="FF0000"/>
              </a:solidFill>
            </a:endParaRPr>
          </a:p>
        </p:txBody>
      </p:sp>
      <p:sp>
        <p:nvSpPr>
          <p:cNvPr id="3" name="Content Placeholder 2">
            <a:extLst>
              <a:ext uri="{FF2B5EF4-FFF2-40B4-BE49-F238E27FC236}">
                <a16:creationId xmlns:a16="http://schemas.microsoft.com/office/drawing/2014/main" id="{2AD8D757-5808-0AF4-5001-E8403A516F14}"/>
              </a:ext>
            </a:extLst>
          </p:cNvPr>
          <p:cNvSpPr>
            <a:spLocks noGrp="1"/>
          </p:cNvSpPr>
          <p:nvPr>
            <p:ph idx="1"/>
          </p:nvPr>
        </p:nvSpPr>
        <p:spPr/>
        <p:txBody>
          <a:bodyPr vert="horz" lIns="91440" tIns="45720" rIns="91440" bIns="45720" rtlCol="0" anchor="t">
            <a:normAutofit/>
          </a:bodyPr>
          <a:lstStyle/>
          <a:p>
            <a:r>
              <a:rPr lang="en-US" sz="4000">
                <a:ea typeface="+mn-lt"/>
                <a:cs typeface="+mn-lt"/>
              </a:rPr>
              <a:t>Yes. The article is directly connected with my topic. It describes how companies can utilize social media to communicate with customers, raise brand awareness and improve marketing</a:t>
            </a:r>
            <a:endParaRPr lang="en-US" sz="4000"/>
          </a:p>
        </p:txBody>
      </p:sp>
    </p:spTree>
    <p:extLst>
      <p:ext uri="{BB962C8B-B14F-4D97-AF65-F5344CB8AC3E}">
        <p14:creationId xmlns:p14="http://schemas.microsoft.com/office/powerpoint/2010/main" val="199955555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3FAFD2-35E2-3CE9-0ED8-BB08F4EB5FF0}"/>
              </a:ext>
            </a:extLst>
          </p:cNvPr>
          <p:cNvSpPr>
            <a:spLocks noGrp="1"/>
          </p:cNvSpPr>
          <p:nvPr>
            <p:ph type="title"/>
          </p:nvPr>
        </p:nvSpPr>
        <p:spPr/>
        <p:txBody>
          <a:bodyPr/>
          <a:lstStyle/>
          <a:p>
            <a:r>
              <a:rPr lang="en-US">
                <a:solidFill>
                  <a:srgbClr val="FF0000"/>
                </a:solidFill>
                <a:ea typeface="+mj-lt"/>
                <a:cs typeface="+mj-lt"/>
              </a:rPr>
              <a:t>Is it useful?</a:t>
            </a:r>
            <a:endParaRPr lang="en-US">
              <a:solidFill>
                <a:srgbClr val="FF0000"/>
              </a:solidFill>
            </a:endParaRPr>
          </a:p>
        </p:txBody>
      </p:sp>
      <p:sp>
        <p:nvSpPr>
          <p:cNvPr id="3" name="Content Placeholder 2">
            <a:extLst>
              <a:ext uri="{FF2B5EF4-FFF2-40B4-BE49-F238E27FC236}">
                <a16:creationId xmlns:a16="http://schemas.microsoft.com/office/drawing/2014/main" id="{C822FC06-3B36-9AA5-C9F2-D79E2F7D04FD}"/>
              </a:ext>
            </a:extLst>
          </p:cNvPr>
          <p:cNvSpPr>
            <a:spLocks noGrp="1"/>
          </p:cNvSpPr>
          <p:nvPr>
            <p:ph idx="1"/>
          </p:nvPr>
        </p:nvSpPr>
        <p:spPr/>
        <p:txBody>
          <a:bodyPr vert="horz" lIns="91440" tIns="45720" rIns="91440" bIns="45720" rtlCol="0" anchor="t">
            <a:normAutofit/>
          </a:bodyPr>
          <a:lstStyle/>
          <a:p>
            <a:r>
              <a:rPr lang="en-US" sz="4000"/>
              <a:t>Yes,</a:t>
            </a:r>
            <a:r>
              <a:rPr lang="en-US" sz="4000" dirty="0">
                <a:ea typeface="+mn-lt"/>
                <a:cs typeface="+mn-lt"/>
              </a:rPr>
              <a:t> The article explains the major ideas and gives examples of different marketing strategies. It helped me understand that social media is not only about advertising but also about building relationships with customers.</a:t>
            </a:r>
            <a:endParaRPr lang="en-US" sz="4000" dirty="0"/>
          </a:p>
        </p:txBody>
      </p:sp>
    </p:spTree>
    <p:extLst>
      <p:ext uri="{BB962C8B-B14F-4D97-AF65-F5344CB8AC3E}">
        <p14:creationId xmlns:p14="http://schemas.microsoft.com/office/powerpoint/2010/main" val="33973922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A90DE2-A7D5-79E3-6CE4-F4518B5110D3}"/>
              </a:ext>
            </a:extLst>
          </p:cNvPr>
          <p:cNvSpPr>
            <a:spLocks noGrp="1"/>
          </p:cNvSpPr>
          <p:nvPr>
            <p:ph type="title"/>
          </p:nvPr>
        </p:nvSpPr>
        <p:spPr/>
        <p:txBody>
          <a:bodyPr/>
          <a:lstStyle/>
          <a:p>
            <a:r>
              <a:rPr lang="en-US">
                <a:solidFill>
                  <a:srgbClr val="FF0000"/>
                </a:solidFill>
                <a:ea typeface="+mj-lt"/>
                <a:cs typeface="+mj-lt"/>
              </a:rPr>
              <a:t>Is it an academic source?</a:t>
            </a:r>
            <a:r>
              <a:rPr lang="en-US" dirty="0">
                <a:ea typeface="+mj-lt"/>
                <a:cs typeface="+mj-lt"/>
              </a:rPr>
              <a:t> </a:t>
            </a:r>
            <a:endParaRPr lang="en-US" dirty="0"/>
          </a:p>
        </p:txBody>
      </p:sp>
      <p:sp>
        <p:nvSpPr>
          <p:cNvPr id="3" name="Content Placeholder 2">
            <a:extLst>
              <a:ext uri="{FF2B5EF4-FFF2-40B4-BE49-F238E27FC236}">
                <a16:creationId xmlns:a16="http://schemas.microsoft.com/office/drawing/2014/main" id="{E35B257E-1ADB-4868-D88A-421439399A00}"/>
              </a:ext>
            </a:extLst>
          </p:cNvPr>
          <p:cNvSpPr>
            <a:spLocks noGrp="1"/>
          </p:cNvSpPr>
          <p:nvPr>
            <p:ph idx="1"/>
          </p:nvPr>
        </p:nvSpPr>
        <p:spPr/>
        <p:txBody>
          <a:bodyPr vert="horz" lIns="91440" tIns="45720" rIns="91440" bIns="45720" rtlCol="0" anchor="t">
            <a:normAutofit/>
          </a:bodyPr>
          <a:lstStyle/>
          <a:p>
            <a:r>
              <a:rPr lang="en-US" sz="4000"/>
              <a:t>Of course, </a:t>
            </a:r>
            <a:r>
              <a:rPr lang="en-US" sz="4000">
                <a:ea typeface="+mn-lt"/>
                <a:cs typeface="+mn-lt"/>
              </a:rPr>
              <a:t>It is published in the Journal of Business Research as a peer-reviewed journal article. This means other experts read it before the research was presented</a:t>
            </a:r>
            <a:endParaRPr lang="en-US" sz="4000"/>
          </a:p>
        </p:txBody>
      </p:sp>
    </p:spTree>
    <p:extLst>
      <p:ext uri="{BB962C8B-B14F-4D97-AF65-F5344CB8AC3E}">
        <p14:creationId xmlns:p14="http://schemas.microsoft.com/office/powerpoint/2010/main" val="8709592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B7522C-68FE-F624-AAEC-EC07CF06BBE1}"/>
              </a:ext>
            </a:extLst>
          </p:cNvPr>
          <p:cNvSpPr>
            <a:spLocks noGrp="1"/>
          </p:cNvSpPr>
          <p:nvPr>
            <p:ph type="title"/>
          </p:nvPr>
        </p:nvSpPr>
        <p:spPr/>
        <p:txBody>
          <a:bodyPr/>
          <a:lstStyle/>
          <a:p>
            <a:r>
              <a:rPr lang="en-US">
                <a:solidFill>
                  <a:srgbClr val="FF0000"/>
                </a:solidFill>
              </a:rPr>
              <a:t>When Was it published and why? </a:t>
            </a:r>
          </a:p>
        </p:txBody>
      </p:sp>
      <p:sp>
        <p:nvSpPr>
          <p:cNvPr id="3" name="Content Placeholder 2">
            <a:extLst>
              <a:ext uri="{FF2B5EF4-FFF2-40B4-BE49-F238E27FC236}">
                <a16:creationId xmlns:a16="http://schemas.microsoft.com/office/drawing/2014/main" id="{0FE9E177-442B-9626-9E36-5CDCD8564D7C}"/>
              </a:ext>
            </a:extLst>
          </p:cNvPr>
          <p:cNvSpPr>
            <a:spLocks noGrp="1"/>
          </p:cNvSpPr>
          <p:nvPr>
            <p:ph idx="1"/>
          </p:nvPr>
        </p:nvSpPr>
        <p:spPr/>
        <p:txBody>
          <a:bodyPr vert="horz" lIns="91440" tIns="45720" rIns="91440" bIns="45720" rtlCol="0" anchor="t">
            <a:normAutofit fontScale="92500"/>
          </a:bodyPr>
          <a:lstStyle/>
          <a:p>
            <a:r>
              <a:rPr lang="en-US" sz="4000" dirty="0">
                <a:ea typeface="+mn-lt"/>
                <a:cs typeface="+mn-lt"/>
              </a:rPr>
              <a:t>The article was published in 2017. Social media changes very quickly and the main marketing strategies are still in use today. Who wrote it? Ralf Felix, Philipp A. Rauschnabel and Christopher Hinsch. The authors are marketing and business researchers. They have published other academic papers on marketing and social media too. </a:t>
            </a:r>
            <a:r>
              <a:rPr lang="en-US" sz="4000">
                <a:ea typeface="+mn-lt"/>
                <a:cs typeface="+mn-lt"/>
              </a:rPr>
              <a:t>So, </a:t>
            </a:r>
            <a:r>
              <a:rPr lang="en-US" sz="4000" dirty="0">
                <a:ea typeface="+mn-lt"/>
                <a:cs typeface="+mn-lt"/>
              </a:rPr>
              <a:t> they are experienced to write about this topic</a:t>
            </a:r>
            <a:r>
              <a:rPr lang="en-US" dirty="0">
                <a:ea typeface="+mn-lt"/>
                <a:cs typeface="+mn-lt"/>
              </a:rPr>
              <a:t>. </a:t>
            </a:r>
            <a:endParaRPr lang="en-US" dirty="0"/>
          </a:p>
        </p:txBody>
      </p:sp>
    </p:spTree>
    <p:extLst>
      <p:ext uri="{BB962C8B-B14F-4D97-AF65-F5344CB8AC3E}">
        <p14:creationId xmlns:p14="http://schemas.microsoft.com/office/powerpoint/2010/main" val="15461590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24EB8-0FF7-E6B9-04A2-BF45EA88A1B4}"/>
              </a:ext>
            </a:extLst>
          </p:cNvPr>
          <p:cNvSpPr>
            <a:spLocks noGrp="1"/>
          </p:cNvSpPr>
          <p:nvPr>
            <p:ph type="title"/>
          </p:nvPr>
        </p:nvSpPr>
        <p:spPr/>
        <p:txBody>
          <a:bodyPr/>
          <a:lstStyle/>
          <a:p>
            <a:r>
              <a:rPr lang="en-US">
                <a:solidFill>
                  <a:srgbClr val="FF0000"/>
                </a:solidFill>
              </a:rPr>
              <a:t>Author &amp; Qualifications</a:t>
            </a:r>
          </a:p>
        </p:txBody>
      </p:sp>
      <p:sp>
        <p:nvSpPr>
          <p:cNvPr id="3" name="Content Placeholder 2">
            <a:extLst>
              <a:ext uri="{FF2B5EF4-FFF2-40B4-BE49-F238E27FC236}">
                <a16:creationId xmlns:a16="http://schemas.microsoft.com/office/drawing/2014/main" id="{201FBA16-43DB-EA7D-7661-E6E02ADC7FEF}"/>
              </a:ext>
            </a:extLst>
          </p:cNvPr>
          <p:cNvSpPr>
            <a:spLocks noGrp="1"/>
          </p:cNvSpPr>
          <p:nvPr>
            <p:ph idx="1"/>
          </p:nvPr>
        </p:nvSpPr>
        <p:spPr/>
        <p:txBody>
          <a:bodyPr vert="horz" lIns="91440" tIns="45720" rIns="91440" bIns="45720" rtlCol="0" anchor="t">
            <a:noAutofit/>
          </a:bodyPr>
          <a:lstStyle/>
          <a:p>
            <a:r>
              <a:rPr lang="en-US" sz="2000"/>
              <a:t>1. Dr. Reto Felix</a:t>
            </a:r>
          </a:p>
          <a:p>
            <a:r>
              <a:rPr lang="en-US" sz="2000">
                <a:ea typeface="+mn-lt"/>
                <a:cs typeface="+mn-lt"/>
              </a:rPr>
              <a:t> Associate Professor of Marketing at the University of Texas Rio Grande Valley (UTRGV) in the United States.</a:t>
            </a:r>
            <a:endParaRPr lang="en-US" sz="2000"/>
          </a:p>
          <a:p>
            <a:r>
              <a:rPr lang="en-US" sz="2000"/>
              <a:t>2. Dr. Philipp A. Rauschnabel</a:t>
            </a:r>
          </a:p>
          <a:p>
            <a:r>
              <a:rPr lang="en-US" sz="2000">
                <a:ea typeface="+mn-lt"/>
                <a:cs typeface="+mn-lt"/>
              </a:rPr>
              <a:t> Professor of Digital Marketing and Media Innovation at the University of the Bundeswehr Munich in Germany.</a:t>
            </a:r>
            <a:endParaRPr lang="en-US" sz="2000"/>
          </a:p>
          <a:p>
            <a:r>
              <a:rPr lang="en-US" sz="2000"/>
              <a:t>3. Dr. Chris Hinsch</a:t>
            </a:r>
          </a:p>
          <a:p>
            <a:r>
              <a:rPr lang="en-US" sz="2000">
                <a:ea typeface="+mn-lt"/>
                <a:cs typeface="+mn-lt"/>
              </a:rPr>
              <a:t> Associate Professor of Marketing at the Seidman College of Business at Grand Valley State University (GVSU) in the United States.</a:t>
            </a:r>
            <a:endParaRPr lang="en-US" sz="2000"/>
          </a:p>
          <a:p>
            <a:r>
              <a:rPr lang="en-US" sz="2000" dirty="0">
                <a:ea typeface="+mn-lt"/>
                <a:cs typeface="+mn-lt"/>
              </a:rPr>
              <a:t>https://doi.org/10.1016/j.jbusres.2016.05.001⁠</a:t>
            </a:r>
            <a:endParaRPr lang="en-US" sz="2000" dirty="0"/>
          </a:p>
        </p:txBody>
      </p:sp>
    </p:spTree>
    <p:extLst>
      <p:ext uri="{BB962C8B-B14F-4D97-AF65-F5344CB8AC3E}">
        <p14:creationId xmlns:p14="http://schemas.microsoft.com/office/powerpoint/2010/main" val="19831677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68DB2D-4760-2C24-E426-B79F739D2187}"/>
              </a:ext>
            </a:extLst>
          </p:cNvPr>
          <p:cNvSpPr>
            <a:spLocks noGrp="1"/>
          </p:cNvSpPr>
          <p:nvPr>
            <p:ph type="title"/>
          </p:nvPr>
        </p:nvSpPr>
        <p:spPr/>
        <p:txBody>
          <a:bodyPr>
            <a:normAutofit/>
          </a:bodyPr>
          <a:lstStyle/>
          <a:p>
            <a:r>
              <a:rPr lang="en-US" sz="4800" dirty="0">
                <a:solidFill>
                  <a:schemeClr val="accent5">
                    <a:lumMod val="76000"/>
                  </a:schemeClr>
                </a:solidFill>
              </a:rPr>
              <a:t>         </a:t>
            </a:r>
            <a:r>
              <a:rPr lang="en-US" sz="6000">
                <a:solidFill>
                  <a:srgbClr val="FF0000"/>
                </a:solidFill>
              </a:rPr>
              <a:t>Overall</a:t>
            </a:r>
            <a:endParaRPr lang="pl-PL" sz="6000">
              <a:solidFill>
                <a:srgbClr val="FF0000"/>
              </a:solidFill>
            </a:endParaRPr>
          </a:p>
        </p:txBody>
      </p:sp>
      <p:sp>
        <p:nvSpPr>
          <p:cNvPr id="3" name="Content Placeholder 2">
            <a:extLst>
              <a:ext uri="{FF2B5EF4-FFF2-40B4-BE49-F238E27FC236}">
                <a16:creationId xmlns:a16="http://schemas.microsoft.com/office/drawing/2014/main" id="{7CB99471-1130-0BDE-9359-D6888ED654FD}"/>
              </a:ext>
            </a:extLst>
          </p:cNvPr>
          <p:cNvSpPr>
            <a:spLocks noGrp="1"/>
          </p:cNvSpPr>
          <p:nvPr>
            <p:ph idx="1"/>
          </p:nvPr>
        </p:nvSpPr>
        <p:spPr/>
        <p:txBody>
          <a:bodyPr vert="horz" lIns="91440" tIns="45720" rIns="91440" bIns="45720" rtlCol="0" anchor="t">
            <a:normAutofit fontScale="77500" lnSpcReduction="20000"/>
          </a:bodyPr>
          <a:lstStyle/>
          <a:p>
            <a:r>
              <a:rPr lang="en-US" dirty="0">
                <a:ea typeface="+mn-lt"/>
                <a:cs typeface="+mn-lt"/>
              </a:rPr>
              <a:t>The authors are marketing and business researchers. They have published other academic papers on marketing and social media too. </a:t>
            </a:r>
            <a:r>
              <a:rPr lang="en-US">
                <a:ea typeface="+mn-lt"/>
                <a:cs typeface="+mn-lt"/>
              </a:rPr>
              <a:t>So, they are experienced to write about this topic.  I think the information is </a:t>
            </a:r>
            <a:r>
              <a:rPr lang="en-US" dirty="0">
                <a:ea typeface="+mn-lt"/>
                <a:cs typeface="+mn-lt"/>
              </a:rPr>
              <a:t>reliable because it comes from a respected academic journal. The article is based on research and references to other studies. This makes it more reliable than information from blogs or social media.</a:t>
            </a:r>
          </a:p>
          <a:p>
            <a:r>
              <a:rPr lang="en-US">
                <a:ea typeface="+mn-lt"/>
                <a:cs typeface="+mn-lt"/>
              </a:rPr>
              <a:t>. I was thinking about social media use to get products out there and I think businesses can do better. And they should also be talking to customers and build trust. I have seen this to be true in real life. Small businesses are using Facebook and Instagram to demonstrate their work, answer questions and bring in new customers; it is evidence that social media is indeed a marketing force even for small businesses.</a:t>
            </a:r>
          </a:p>
          <a:p>
            <a:r>
              <a:rPr lang="en-US" dirty="0">
                <a:ea typeface="+mn-lt"/>
                <a:cs typeface="+mn-lt"/>
              </a:rPr>
              <a:t> I have to say this is a good and easy way to learn more about the business of social media marketing. Felix, R., Rauschnabel, P.A. and Hinsch, C. (2017) Elements of Strategic Social Media Marketing: A Holistic Framework. Journal of Business Research, 70, pp.118-126.</a:t>
            </a:r>
            <a:endParaRPr lang="en-US" dirty="0"/>
          </a:p>
        </p:txBody>
      </p:sp>
    </p:spTree>
    <p:extLst>
      <p:ext uri="{BB962C8B-B14F-4D97-AF65-F5344CB8AC3E}">
        <p14:creationId xmlns:p14="http://schemas.microsoft.com/office/powerpoint/2010/main" val="4093636020"/>
      </p:ext>
    </p:extLst>
  </p:cSld>
  <p:clrMapOvr>
    <a:masterClrMapping/>
  </p:clrMapOvr>
</p:sld>
</file>

<file path=ppt/theme/theme1.xml><?xml version="1.0" encoding="utf-8"?>
<a:theme xmlns:a="http://schemas.openxmlformats.org/drawingml/2006/main" name="Motyw pakietu Off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Pakiet Offic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kiet 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Panoramiczny</PresentationFormat>
  <Paragraphs>0</Paragraphs>
  <Slides>9</Slides>
  <Notes>0</Notes>
  <HiddenSlides>0</HiddenSlides>
  <MMClips>0</MMClips>
  <ScaleCrop>false</ScaleCrop>
  <HeadingPairs>
    <vt:vector size="4" baseType="variant">
      <vt:variant>
        <vt:lpstr>Motyw</vt:lpstr>
      </vt:variant>
      <vt:variant>
        <vt:i4>1</vt:i4>
      </vt:variant>
      <vt:variant>
        <vt:lpstr>Tytuły slajdów</vt:lpstr>
      </vt:variant>
      <vt:variant>
        <vt:i4>9</vt:i4>
      </vt:variant>
    </vt:vector>
  </HeadingPairs>
  <TitlesOfParts>
    <vt:vector size="10" baseType="lpstr">
      <vt:lpstr>Motyw pakietu Office</vt:lpstr>
      <vt:lpstr>                  Kamil Sroka 2541227  https://doi.org/10.1016/j.jbusres.2016.05.001     </vt:lpstr>
      <vt:lpstr>Title of source &amp; date &amp; Author(s)</vt:lpstr>
      <vt:lpstr>Why did you choose this source?</vt:lpstr>
      <vt:lpstr>Is it relevant?</vt:lpstr>
      <vt:lpstr>Is it useful?</vt:lpstr>
      <vt:lpstr>Is it an academic source? </vt:lpstr>
      <vt:lpstr>When Was it published and why? </vt:lpstr>
      <vt:lpstr>Author &amp; Qualifications</vt:lpstr>
      <vt:lpstr>         Overall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164</cp:revision>
  <dcterms:created xsi:type="dcterms:W3CDTF">2026-07-17T20:34:46Z</dcterms:created>
  <dcterms:modified xsi:type="dcterms:W3CDTF">2026-07-18T17:07:41Z</dcterms:modified>
</cp:coreProperties>
</file>