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0"/>
  </p:notesMasterIdLst>
  <p:sldIdLst>
    <p:sldId id="256" r:id="rId5"/>
    <p:sldId id="347" r:id="rId6"/>
    <p:sldId id="346" r:id="rId7"/>
    <p:sldId id="287" r:id="rId8"/>
    <p:sldId id="348" r:id="rId9"/>
    <p:sldId id="349" r:id="rId10"/>
    <p:sldId id="350" r:id="rId11"/>
    <p:sldId id="300" r:id="rId12"/>
    <p:sldId id="351" r:id="rId13"/>
    <p:sldId id="352" r:id="rId14"/>
    <p:sldId id="382" r:id="rId15"/>
    <p:sldId id="276" r:id="rId16"/>
    <p:sldId id="383" r:id="rId17"/>
    <p:sldId id="277" r:id="rId18"/>
    <p:sldId id="354" r:id="rId19"/>
    <p:sldId id="355" r:id="rId20"/>
    <p:sldId id="353" r:id="rId21"/>
    <p:sldId id="356" r:id="rId22"/>
    <p:sldId id="357" r:id="rId23"/>
    <p:sldId id="358" r:id="rId24"/>
    <p:sldId id="293" r:id="rId25"/>
    <p:sldId id="380" r:id="rId26"/>
    <p:sldId id="381" r:id="rId27"/>
    <p:sldId id="377" r:id="rId28"/>
    <p:sldId id="38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00CC"/>
    <a:srgbClr val="009900"/>
    <a:srgbClr val="FF3300"/>
    <a:srgbClr val="D60093"/>
    <a:srgbClr val="CC3300"/>
    <a:srgbClr val="22A641"/>
    <a:srgbClr val="D2A000"/>
    <a:srgbClr val="E91135"/>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FF6471-01CB-45E5-AA36-92C349E4632F}" v="29" dt="2021-07-28T15:08:22.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9" autoAdjust="0"/>
    <p:restoredTop sz="86775" autoAdjust="0"/>
  </p:normalViewPr>
  <p:slideViewPr>
    <p:cSldViewPr snapToGrid="0">
      <p:cViewPr varScale="1">
        <p:scale>
          <a:sx n="62" d="100"/>
          <a:sy n="62" d="100"/>
        </p:scale>
        <p:origin x="1620"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B8FF6471-01CB-45E5-AA36-92C349E4632F}"/>
    <pc:docChg chg="undo redo custSel addSld delSld modSld sldOrd">
      <pc:chgData name="Paul Tinkler" userId="bcebf29c-73c2-433d-80d2-6bad896374bf" providerId="ADAL" clId="{B8FF6471-01CB-45E5-AA36-92C349E4632F}" dt="2021-07-28T15:08:32.329" v="496" actId="1076"/>
      <pc:docMkLst>
        <pc:docMk/>
      </pc:docMkLst>
      <pc:sldChg chg="modSp mod">
        <pc:chgData name="Paul Tinkler" userId="bcebf29c-73c2-433d-80d2-6bad896374bf" providerId="ADAL" clId="{B8FF6471-01CB-45E5-AA36-92C349E4632F}" dt="2021-07-26T10:07:26.833" v="379" actId="113"/>
        <pc:sldMkLst>
          <pc:docMk/>
          <pc:sldMk cId="2272133430" sldId="256"/>
        </pc:sldMkLst>
        <pc:spChg chg="mod">
          <ac:chgData name="Paul Tinkler" userId="bcebf29c-73c2-433d-80d2-6bad896374bf" providerId="ADAL" clId="{B8FF6471-01CB-45E5-AA36-92C349E4632F}" dt="2021-07-26T10:07:26.833" v="379" actId="113"/>
          <ac:spMkLst>
            <pc:docMk/>
            <pc:sldMk cId="2272133430" sldId="256"/>
            <ac:spMk id="2" creationId="{A772A3F5-175B-44B7-ACFC-410A5EA2A62C}"/>
          </ac:spMkLst>
        </pc:spChg>
      </pc:sldChg>
      <pc:sldChg chg="addSp modSp mod">
        <pc:chgData name="Paul Tinkler" userId="bcebf29c-73c2-433d-80d2-6bad896374bf" providerId="ADAL" clId="{B8FF6471-01CB-45E5-AA36-92C349E4632F}" dt="2021-07-26T10:01:58.701" v="357" actId="1076"/>
        <pc:sldMkLst>
          <pc:docMk/>
          <pc:sldMk cId="0" sldId="293"/>
        </pc:sldMkLst>
        <pc:picChg chg="add mod">
          <ac:chgData name="Paul Tinkler" userId="bcebf29c-73c2-433d-80d2-6bad896374bf" providerId="ADAL" clId="{B8FF6471-01CB-45E5-AA36-92C349E4632F}" dt="2021-07-26T10:00:56.425" v="349" actId="1076"/>
          <ac:picMkLst>
            <pc:docMk/>
            <pc:sldMk cId="0" sldId="293"/>
            <ac:picMk id="4" creationId="{540F6FFA-1273-4C50-9CD4-4D4444CE30B4}"/>
          </ac:picMkLst>
        </pc:picChg>
        <pc:picChg chg="mod">
          <ac:chgData name="Paul Tinkler" userId="bcebf29c-73c2-433d-80d2-6bad896374bf" providerId="ADAL" clId="{B8FF6471-01CB-45E5-AA36-92C349E4632F}" dt="2021-07-26T10:01:37.338" v="355" actId="166"/>
          <ac:picMkLst>
            <pc:docMk/>
            <pc:sldMk cId="0" sldId="293"/>
            <ac:picMk id="19460" creationId="{B607FE93-0D56-454B-AB60-CF706E7F7C03}"/>
          </ac:picMkLst>
        </pc:picChg>
        <pc:picChg chg="mod">
          <ac:chgData name="Paul Tinkler" userId="bcebf29c-73c2-433d-80d2-6bad896374bf" providerId="ADAL" clId="{B8FF6471-01CB-45E5-AA36-92C349E4632F}" dt="2021-07-26T10:01:58.701" v="357" actId="1076"/>
          <ac:picMkLst>
            <pc:docMk/>
            <pc:sldMk cId="0" sldId="293"/>
            <ac:picMk id="19461" creationId="{326113B6-1AA6-43F7-92B3-762C3071B07F}"/>
          </ac:picMkLst>
        </pc:picChg>
      </pc:sldChg>
      <pc:sldChg chg="modSp add mod">
        <pc:chgData name="Paul Tinkler" userId="bcebf29c-73c2-433d-80d2-6bad896374bf" providerId="ADAL" clId="{B8FF6471-01CB-45E5-AA36-92C349E4632F}" dt="2021-07-28T15:08:32.329" v="496" actId="1076"/>
        <pc:sldMkLst>
          <pc:docMk/>
          <pc:sldMk cId="0" sldId="300"/>
        </pc:sldMkLst>
        <pc:spChg chg="mod">
          <ac:chgData name="Paul Tinkler" userId="bcebf29c-73c2-433d-80d2-6bad896374bf" providerId="ADAL" clId="{B8FF6471-01CB-45E5-AA36-92C349E4632F}" dt="2021-07-28T15:08:32.329" v="496" actId="1076"/>
          <ac:spMkLst>
            <pc:docMk/>
            <pc:sldMk cId="0" sldId="300"/>
            <ac:spMk id="2" creationId="{58360585-0CF6-43D8-AC83-4A1FF1825C16}"/>
          </ac:spMkLst>
        </pc:spChg>
      </pc:sldChg>
      <pc:sldChg chg="modSp mod">
        <pc:chgData name="Paul Tinkler" userId="bcebf29c-73c2-433d-80d2-6bad896374bf" providerId="ADAL" clId="{B8FF6471-01CB-45E5-AA36-92C349E4632F}" dt="2021-07-26T11:31:55.221" v="455" actId="6549"/>
        <pc:sldMkLst>
          <pc:docMk/>
          <pc:sldMk cId="1144999267" sldId="346"/>
        </pc:sldMkLst>
        <pc:spChg chg="mod">
          <ac:chgData name="Paul Tinkler" userId="bcebf29c-73c2-433d-80d2-6bad896374bf" providerId="ADAL" clId="{B8FF6471-01CB-45E5-AA36-92C349E4632F}" dt="2021-07-26T10:08:04.914" v="386" actId="20577"/>
          <ac:spMkLst>
            <pc:docMk/>
            <pc:sldMk cId="1144999267" sldId="346"/>
            <ac:spMk id="2" creationId="{793D0D48-D9DD-4B7A-AD5B-3D1C1B1F8FA4}"/>
          </ac:spMkLst>
        </pc:spChg>
        <pc:spChg chg="mod">
          <ac:chgData name="Paul Tinkler" userId="bcebf29c-73c2-433d-80d2-6bad896374bf" providerId="ADAL" clId="{B8FF6471-01CB-45E5-AA36-92C349E4632F}" dt="2021-07-26T11:31:55.221" v="455" actId="6549"/>
          <ac:spMkLst>
            <pc:docMk/>
            <pc:sldMk cId="1144999267" sldId="346"/>
            <ac:spMk id="3" creationId="{394076F3-2103-48EC-B037-31BCC4650989}"/>
          </ac:spMkLst>
        </pc:spChg>
      </pc:sldChg>
      <pc:sldChg chg="ord">
        <pc:chgData name="Paul Tinkler" userId="bcebf29c-73c2-433d-80d2-6bad896374bf" providerId="ADAL" clId="{B8FF6471-01CB-45E5-AA36-92C349E4632F}" dt="2021-07-26T10:07:50.615" v="381"/>
        <pc:sldMkLst>
          <pc:docMk/>
          <pc:sldMk cId="3145801150" sldId="347"/>
        </pc:sldMkLst>
      </pc:sldChg>
      <pc:sldChg chg="modSp">
        <pc:chgData name="Paul Tinkler" userId="bcebf29c-73c2-433d-80d2-6bad896374bf" providerId="ADAL" clId="{B8FF6471-01CB-45E5-AA36-92C349E4632F}" dt="2021-07-26T09:08:08.512" v="88" actId="20577"/>
        <pc:sldMkLst>
          <pc:docMk/>
          <pc:sldMk cId="3646709543" sldId="350"/>
        </pc:sldMkLst>
        <pc:spChg chg="mod">
          <ac:chgData name="Paul Tinkler" userId="bcebf29c-73c2-433d-80d2-6bad896374bf" providerId="ADAL" clId="{B8FF6471-01CB-45E5-AA36-92C349E4632F}" dt="2021-07-26T09:08:08.512" v="88" actId="20577"/>
          <ac:spMkLst>
            <pc:docMk/>
            <pc:sldMk cId="3646709543" sldId="350"/>
            <ac:spMk id="3" creationId="{E3651BB2-00A7-44D7-83E2-A65097DF1BE2}"/>
          </ac:spMkLst>
        </pc:spChg>
      </pc:sldChg>
      <pc:sldChg chg="modAnim">
        <pc:chgData name="Paul Tinkler" userId="bcebf29c-73c2-433d-80d2-6bad896374bf" providerId="ADAL" clId="{B8FF6471-01CB-45E5-AA36-92C349E4632F}" dt="2021-07-26T09:52:47.314" v="345"/>
        <pc:sldMkLst>
          <pc:docMk/>
          <pc:sldMk cId="2873974256" sldId="356"/>
        </pc:sldMkLst>
      </pc:sldChg>
      <pc:sldChg chg="addSp delSp modSp mod addAnim delAnim modAnim">
        <pc:chgData name="Paul Tinkler" userId="bcebf29c-73c2-433d-80d2-6bad896374bf" providerId="ADAL" clId="{B8FF6471-01CB-45E5-AA36-92C349E4632F}" dt="2021-07-26T09:51:19.420" v="338"/>
        <pc:sldMkLst>
          <pc:docMk/>
          <pc:sldMk cId="55126888" sldId="358"/>
        </pc:sldMkLst>
        <pc:spChg chg="mod">
          <ac:chgData name="Paul Tinkler" userId="bcebf29c-73c2-433d-80d2-6bad896374bf" providerId="ADAL" clId="{B8FF6471-01CB-45E5-AA36-92C349E4632F}" dt="2021-07-26T09:48:30.197" v="318" actId="12"/>
          <ac:spMkLst>
            <pc:docMk/>
            <pc:sldMk cId="55126888" sldId="358"/>
            <ac:spMk id="3" creationId="{251127B2-71C7-4270-8E0C-829AD8FA74F7}"/>
          </ac:spMkLst>
        </pc:spChg>
        <pc:spChg chg="add del mod">
          <ac:chgData name="Paul Tinkler" userId="bcebf29c-73c2-433d-80d2-6bad896374bf" providerId="ADAL" clId="{B8FF6471-01CB-45E5-AA36-92C349E4632F}" dt="2021-07-26T09:50:44.395" v="334" actId="1076"/>
          <ac:spMkLst>
            <pc:docMk/>
            <pc:sldMk cId="55126888" sldId="358"/>
            <ac:spMk id="6" creationId="{72A9CB2F-8068-40DD-8509-BBA958B1C724}"/>
          </ac:spMkLst>
        </pc:spChg>
        <pc:picChg chg="add mod">
          <ac:chgData name="Paul Tinkler" userId="bcebf29c-73c2-433d-80d2-6bad896374bf" providerId="ADAL" clId="{B8FF6471-01CB-45E5-AA36-92C349E4632F}" dt="2021-07-26T09:47:45.877" v="309" actId="1076"/>
          <ac:picMkLst>
            <pc:docMk/>
            <pc:sldMk cId="55126888" sldId="358"/>
            <ac:picMk id="5" creationId="{62D2BED9-AC20-4BB6-AE29-78B3F0CA2204}"/>
          </ac:picMkLst>
        </pc:picChg>
      </pc:sldChg>
      <pc:sldChg chg="delSp mod">
        <pc:chgData name="Paul Tinkler" userId="bcebf29c-73c2-433d-80d2-6bad896374bf" providerId="ADAL" clId="{B8FF6471-01CB-45E5-AA36-92C349E4632F}" dt="2021-07-24T21:59:14.564" v="0" actId="478"/>
        <pc:sldMkLst>
          <pc:docMk/>
          <pc:sldMk cId="2058534929" sldId="377"/>
        </pc:sldMkLst>
        <pc:spChg chg="del">
          <ac:chgData name="Paul Tinkler" userId="bcebf29c-73c2-433d-80d2-6bad896374bf" providerId="ADAL" clId="{B8FF6471-01CB-45E5-AA36-92C349E4632F}" dt="2021-07-24T21:59:14.564" v="0" actId="478"/>
          <ac:spMkLst>
            <pc:docMk/>
            <pc:sldMk cId="2058534929" sldId="377"/>
            <ac:spMk id="4" creationId="{9B1590A9-85E1-44C4-8875-F82C6BB63C21}"/>
          </ac:spMkLst>
        </pc:spChg>
      </pc:sldChg>
      <pc:sldChg chg="del">
        <pc:chgData name="Paul Tinkler" userId="bcebf29c-73c2-433d-80d2-6bad896374bf" providerId="ADAL" clId="{B8FF6471-01CB-45E5-AA36-92C349E4632F}" dt="2021-07-26T11:33:29.164" v="456" actId="47"/>
        <pc:sldMkLst>
          <pc:docMk/>
          <pc:sldMk cId="3643099484" sldId="379"/>
        </pc:sldMkLst>
      </pc:sldChg>
      <pc:sldChg chg="addSp modSp new mod">
        <pc:chgData name="Paul Tinkler" userId="bcebf29c-73c2-433d-80d2-6bad896374bf" providerId="ADAL" clId="{B8FF6471-01CB-45E5-AA36-92C349E4632F}" dt="2021-07-26T09:26:45.812" v="215" actId="1076"/>
        <pc:sldMkLst>
          <pc:docMk/>
          <pc:sldMk cId="1206066409" sldId="382"/>
        </pc:sldMkLst>
        <pc:spChg chg="mod">
          <ac:chgData name="Paul Tinkler" userId="bcebf29c-73c2-433d-80d2-6bad896374bf" providerId="ADAL" clId="{B8FF6471-01CB-45E5-AA36-92C349E4632F}" dt="2021-07-26T09:14:52.620" v="116" actId="122"/>
          <ac:spMkLst>
            <pc:docMk/>
            <pc:sldMk cId="1206066409" sldId="382"/>
            <ac:spMk id="2" creationId="{FCAE4A91-8FDD-4E26-A20C-D4462DE284D7}"/>
          </ac:spMkLst>
        </pc:spChg>
        <pc:spChg chg="mod">
          <ac:chgData name="Paul Tinkler" userId="bcebf29c-73c2-433d-80d2-6bad896374bf" providerId="ADAL" clId="{B8FF6471-01CB-45E5-AA36-92C349E4632F}" dt="2021-07-26T09:15:56.031" v="212" actId="5793"/>
          <ac:spMkLst>
            <pc:docMk/>
            <pc:sldMk cId="1206066409" sldId="382"/>
            <ac:spMk id="3" creationId="{492CCB6A-10DF-4EBF-9028-DA8783EDC7C3}"/>
          </ac:spMkLst>
        </pc:spChg>
        <pc:picChg chg="add mod">
          <ac:chgData name="Paul Tinkler" userId="bcebf29c-73c2-433d-80d2-6bad896374bf" providerId="ADAL" clId="{B8FF6471-01CB-45E5-AA36-92C349E4632F}" dt="2021-07-26T09:26:45.812" v="215" actId="1076"/>
          <ac:picMkLst>
            <pc:docMk/>
            <pc:sldMk cId="1206066409" sldId="382"/>
            <ac:picMk id="5" creationId="{02C2F6F1-0D70-4720-83A6-66540CC7EDCB}"/>
          </ac:picMkLst>
        </pc:picChg>
      </pc:sldChg>
      <pc:sldChg chg="addSp delSp modSp new mod">
        <pc:chgData name="Paul Tinkler" userId="bcebf29c-73c2-433d-80d2-6bad896374bf" providerId="ADAL" clId="{B8FF6471-01CB-45E5-AA36-92C349E4632F}" dt="2021-07-26T09:38:49.070" v="288" actId="14100"/>
        <pc:sldMkLst>
          <pc:docMk/>
          <pc:sldMk cId="3648608431" sldId="383"/>
        </pc:sldMkLst>
        <pc:spChg chg="mod">
          <ac:chgData name="Paul Tinkler" userId="bcebf29c-73c2-433d-80d2-6bad896374bf" providerId="ADAL" clId="{B8FF6471-01CB-45E5-AA36-92C349E4632F}" dt="2021-07-26T09:27:34.442" v="230" actId="122"/>
          <ac:spMkLst>
            <pc:docMk/>
            <pc:sldMk cId="3648608431" sldId="383"/>
            <ac:spMk id="2" creationId="{4E2553EE-B7F0-4A33-949B-4A399EBE73C2}"/>
          </ac:spMkLst>
        </pc:spChg>
        <pc:spChg chg="mod">
          <ac:chgData name="Paul Tinkler" userId="bcebf29c-73c2-433d-80d2-6bad896374bf" providerId="ADAL" clId="{B8FF6471-01CB-45E5-AA36-92C349E4632F}" dt="2021-07-26T09:27:56.952" v="277" actId="20577"/>
          <ac:spMkLst>
            <pc:docMk/>
            <pc:sldMk cId="3648608431" sldId="383"/>
            <ac:spMk id="3" creationId="{3D4863E2-F86C-467D-8B52-9E293F142A4F}"/>
          </ac:spMkLst>
        </pc:spChg>
        <pc:spChg chg="add del mod">
          <ac:chgData name="Paul Tinkler" userId="bcebf29c-73c2-433d-80d2-6bad896374bf" providerId="ADAL" clId="{B8FF6471-01CB-45E5-AA36-92C349E4632F}" dt="2021-07-26T09:35:22.066" v="281" actId="478"/>
          <ac:spMkLst>
            <pc:docMk/>
            <pc:sldMk cId="3648608431" sldId="383"/>
            <ac:spMk id="6" creationId="{E56B19A2-EAD1-4386-A04D-B023A9C8E806}"/>
          </ac:spMkLst>
        </pc:spChg>
        <pc:picChg chg="add mod">
          <ac:chgData name="Paul Tinkler" userId="bcebf29c-73c2-433d-80d2-6bad896374bf" providerId="ADAL" clId="{B8FF6471-01CB-45E5-AA36-92C349E4632F}" dt="2021-07-26T09:38:49.070" v="288" actId="14100"/>
          <ac:picMkLst>
            <pc:docMk/>
            <pc:sldMk cId="3648608431" sldId="383"/>
            <ac:picMk id="5" creationId="{D84611B1-E3D0-4EDA-A5DC-B12347712266}"/>
          </ac:picMkLst>
        </pc:picChg>
        <pc:picChg chg="add mod">
          <ac:chgData name="Paul Tinkler" userId="bcebf29c-73c2-433d-80d2-6bad896374bf" providerId="ADAL" clId="{B8FF6471-01CB-45E5-AA36-92C349E4632F}" dt="2021-07-26T09:38:33.951" v="287" actId="1076"/>
          <ac:picMkLst>
            <pc:docMk/>
            <pc:sldMk cId="3648608431" sldId="383"/>
            <ac:picMk id="8" creationId="{038C2C5A-E090-47BC-BE94-AACB633B32D0}"/>
          </ac:picMkLst>
        </pc:picChg>
      </pc:sldChg>
      <pc:sldChg chg="addSp delSp modSp new mod">
        <pc:chgData name="Paul Tinkler" userId="bcebf29c-73c2-433d-80d2-6bad896374bf" providerId="ADAL" clId="{B8FF6471-01CB-45E5-AA36-92C349E4632F}" dt="2021-07-26T11:36:31.332" v="493" actId="1076"/>
        <pc:sldMkLst>
          <pc:docMk/>
          <pc:sldMk cId="56724749" sldId="384"/>
        </pc:sldMkLst>
        <pc:spChg chg="mod">
          <ac:chgData name="Paul Tinkler" userId="bcebf29c-73c2-433d-80d2-6bad896374bf" providerId="ADAL" clId="{B8FF6471-01CB-45E5-AA36-92C349E4632F}" dt="2021-07-26T11:36:31.332" v="493" actId="1076"/>
          <ac:spMkLst>
            <pc:docMk/>
            <pc:sldMk cId="56724749" sldId="384"/>
            <ac:spMk id="2" creationId="{A8DC8EEE-5FC4-431D-82F7-DEB566B5D250}"/>
          </ac:spMkLst>
        </pc:spChg>
        <pc:spChg chg="del mod">
          <ac:chgData name="Paul Tinkler" userId="bcebf29c-73c2-433d-80d2-6bad896374bf" providerId="ADAL" clId="{B8FF6471-01CB-45E5-AA36-92C349E4632F}" dt="2021-07-26T11:35:30.158" v="475" actId="931"/>
          <ac:spMkLst>
            <pc:docMk/>
            <pc:sldMk cId="56724749" sldId="384"/>
            <ac:spMk id="3" creationId="{E22C53EC-1AE3-4D10-8B01-83075ABD2851}"/>
          </ac:spMkLst>
        </pc:spChg>
        <pc:spChg chg="add mod">
          <ac:chgData name="Paul Tinkler" userId="bcebf29c-73c2-433d-80d2-6bad896374bf" providerId="ADAL" clId="{B8FF6471-01CB-45E5-AA36-92C349E4632F}" dt="2021-07-26T11:36:21.888" v="492" actId="1076"/>
          <ac:spMkLst>
            <pc:docMk/>
            <pc:sldMk cId="56724749" sldId="384"/>
            <ac:spMk id="6" creationId="{BA4125B5-3643-41B9-93D2-43CDC4F92DF2}"/>
          </ac:spMkLst>
        </pc:spChg>
        <pc:picChg chg="add mod">
          <ac:chgData name="Paul Tinkler" userId="bcebf29c-73c2-433d-80d2-6bad896374bf" providerId="ADAL" clId="{B8FF6471-01CB-45E5-AA36-92C349E4632F}" dt="2021-07-26T11:35:38.620" v="477" actId="1076"/>
          <ac:picMkLst>
            <pc:docMk/>
            <pc:sldMk cId="56724749" sldId="384"/>
            <ac:picMk id="5" creationId="{947E5806-A166-4607-8374-FACC13F48C3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28/07/2021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xjE2RV6IQzo"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youtube.com/watch?time_continue=197&amp;v=ZAGYQKiW4Qk"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directedcreativity.com/pages/WPModels.html#FritzRef"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of the above are taken from p.81 of  </a:t>
            </a:r>
            <a:r>
              <a:rPr lang="en-GB" dirty="0" err="1"/>
              <a:t>Hisrich</a:t>
            </a:r>
            <a:r>
              <a:rPr lang="en-GB" dirty="0"/>
              <a:t>, R. D. &amp; Kearney, K (2018) ‘Creativity and innovation’, in Maund, A. (ed.) </a:t>
            </a:r>
            <a:r>
              <a:rPr lang="en-GB" i="1" dirty="0"/>
              <a:t>BA in leadership and management: Skills for the workplace student yearbook, final year. </a:t>
            </a:r>
            <a:r>
              <a:rPr lang="en-GB" dirty="0"/>
              <a:t>London: Sage Publications Ltd.  </a:t>
            </a:r>
          </a:p>
        </p:txBody>
      </p:sp>
      <p:sp>
        <p:nvSpPr>
          <p:cNvPr id="4" name="Slide Number Placeholder 3"/>
          <p:cNvSpPr>
            <a:spLocks noGrp="1"/>
          </p:cNvSpPr>
          <p:nvPr>
            <p:ph type="sldNum" sz="quarter" idx="5"/>
          </p:nvPr>
        </p:nvSpPr>
        <p:spPr/>
        <p:txBody>
          <a:bodyPr/>
          <a:lstStyle/>
          <a:p>
            <a:fld id="{5A651D80-B2C2-482F-8142-881402B33ACC}" type="slidenum">
              <a:rPr lang="en-GB" smtClean="0"/>
              <a:t>5</a:t>
            </a:fld>
            <a:endParaRPr lang="en-GB"/>
          </a:p>
        </p:txBody>
      </p:sp>
    </p:spTree>
    <p:extLst>
      <p:ext uri="{BB962C8B-B14F-4D97-AF65-F5344CB8AC3E}">
        <p14:creationId xmlns:p14="http://schemas.microsoft.com/office/powerpoint/2010/main" val="4106045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6</a:t>
            </a:fld>
            <a:endParaRPr lang="en-GB"/>
          </a:p>
        </p:txBody>
      </p:sp>
    </p:spTree>
    <p:extLst>
      <p:ext uri="{BB962C8B-B14F-4D97-AF65-F5344CB8AC3E}">
        <p14:creationId xmlns:p14="http://schemas.microsoft.com/office/powerpoint/2010/main" val="2712936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Gelb, M. J. (1998) </a:t>
            </a:r>
            <a:r>
              <a:rPr lang="en-GB" i="1" dirty="0"/>
              <a:t>How to think like Leonardo da Vinci; Seven steps to genius every day</a:t>
            </a:r>
            <a:r>
              <a:rPr lang="en-GB" dirty="0"/>
              <a:t>.  New York; Dell Publishing.   </a:t>
            </a:r>
          </a:p>
          <a:p>
            <a:r>
              <a:rPr lang="en-GB" dirty="0"/>
              <a:t>Mackenzie, G. (1998) </a:t>
            </a:r>
            <a:r>
              <a:rPr lang="en-GB" i="1" dirty="0"/>
              <a:t>Orbiting the giant hairball</a:t>
            </a:r>
            <a:r>
              <a:rPr lang="en-GB" dirty="0"/>
              <a:t>. New York; Penguin Group.</a:t>
            </a:r>
          </a:p>
          <a:p>
            <a:r>
              <a:rPr lang="en-GB" sz="1200" dirty="0">
                <a:solidFill>
                  <a:srgbClr val="0000CC"/>
                </a:solidFill>
              </a:rPr>
              <a:t>Dawson, P. &amp; Andriopoulos, C. (2017). Managing change, creativity &amp; innovation. 3</a:t>
            </a:r>
            <a:r>
              <a:rPr lang="en-GB" sz="1200" baseline="30000" dirty="0">
                <a:solidFill>
                  <a:srgbClr val="0000CC"/>
                </a:solidFill>
              </a:rPr>
              <a:t>rd</a:t>
            </a:r>
            <a:r>
              <a:rPr lang="en-GB" sz="1200" dirty="0">
                <a:solidFill>
                  <a:srgbClr val="0000CC"/>
                </a:solidFill>
              </a:rPr>
              <a:t> edn. London; Sage Publications Ltd.</a:t>
            </a:r>
            <a:endParaRPr lang="en-GB" dirty="0"/>
          </a:p>
          <a:p>
            <a:r>
              <a:rPr lang="en-GB" dirty="0"/>
              <a:t>The lesson here is that </a:t>
            </a:r>
            <a:r>
              <a:rPr lang="en-GB" b="1" i="1" u="sng" dirty="0">
                <a:solidFill>
                  <a:srgbClr val="0000FF"/>
                </a:solidFill>
              </a:rPr>
              <a:t>we are all capable of being creative </a:t>
            </a:r>
            <a:r>
              <a:rPr lang="en-GB" dirty="0"/>
              <a:t>– the problem is that we have been ‘weaned off’ it by years of social conditioning…..starting in our early childhood, when norms of behaviour are imposed upon us, and schools ‘discipline’ us to be good, not foolish.</a:t>
            </a:r>
          </a:p>
          <a:p>
            <a:r>
              <a:rPr lang="en-GB" dirty="0"/>
              <a:t>However, what has been ‘unlearned’ can be ‘relearned’ – we just need to find a process that works for us.  We are looking to ignite the right-side of the brain – the creative side – but also use the left-side – the logical side, when appropriate.  A ‘whole-brained’ approach.</a:t>
            </a:r>
          </a:p>
          <a:p>
            <a:endParaRPr lang="en-GB" dirty="0"/>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7</a:t>
            </a:fld>
            <a:endParaRPr lang="en-GB"/>
          </a:p>
        </p:txBody>
      </p:sp>
    </p:spTree>
    <p:extLst>
      <p:ext uri="{BB962C8B-B14F-4D97-AF65-F5344CB8AC3E}">
        <p14:creationId xmlns:p14="http://schemas.microsoft.com/office/powerpoint/2010/main" val="1614743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03406A0-0259-43F5-8851-B41727CAD21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DCAEDD60-0457-471F-BE4F-3BC2FE8B3A0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https://www.youtube.com/watch?v=NugRZGDbPFU</a:t>
            </a:r>
          </a:p>
        </p:txBody>
      </p:sp>
      <p:sp>
        <p:nvSpPr>
          <p:cNvPr id="27652" name="Slide Number Placeholder 3">
            <a:extLst>
              <a:ext uri="{FF2B5EF4-FFF2-40B4-BE49-F238E27FC236}">
                <a16:creationId xmlns:a16="http://schemas.microsoft.com/office/drawing/2014/main" id="{62356A75-597D-44B9-BF9F-D0D087E1775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E650D9AD-F5AE-4998-AE29-0D37A1BAF744}" type="slidenum">
              <a:rPr lang="en-GB" altLang="en-US" smtClean="0">
                <a:latin typeface="Calibri" panose="020F0502020204030204" pitchFamily="34" charset="0"/>
              </a:rPr>
              <a:pPr fontAlgn="base">
                <a:spcBef>
                  <a:spcPct val="0"/>
                </a:spcBef>
                <a:spcAft>
                  <a:spcPct val="0"/>
                </a:spcAft>
              </a:pPr>
              <a:t>8</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2060"/>
                </a:solidFill>
              </a:rPr>
              <a:t>O’Keefe, J. (1999) </a:t>
            </a:r>
            <a:r>
              <a:rPr lang="en-GB" sz="1200" i="1" dirty="0">
                <a:solidFill>
                  <a:srgbClr val="002060"/>
                </a:solidFill>
              </a:rPr>
              <a:t>Business beyond the box: Applying your mind for breakthrough results</a:t>
            </a:r>
            <a:r>
              <a:rPr lang="en-GB" sz="1200" dirty="0">
                <a:solidFill>
                  <a:srgbClr val="002060"/>
                </a:solidFill>
              </a:rPr>
              <a:t>.  London; Nicholas Brealey Publishing Ltd.   P. 92</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9</a:t>
            </a:fld>
            <a:endParaRPr lang="en-GB"/>
          </a:p>
        </p:txBody>
      </p:sp>
    </p:spTree>
    <p:extLst>
      <p:ext uri="{BB962C8B-B14F-4D97-AF65-F5344CB8AC3E}">
        <p14:creationId xmlns:p14="http://schemas.microsoft.com/office/powerpoint/2010/main" val="804314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Incremental improvement alone is not enough – organisations need creative thinking, creative problem solving, and constant innovation to fend off competition and succeed in today’s Global marketplace.</a:t>
            </a:r>
          </a:p>
          <a:p>
            <a:endParaRPr lang="en-GB" dirty="0"/>
          </a:p>
          <a:p>
            <a:r>
              <a:rPr lang="en-GB" dirty="0"/>
              <a:t>Whitewater is a beautiful and elegant metaphor for today’s commercial environment – you do not know what’s around the corner, or further down river, but you had better be prepared for it, or you will not survive.  To do this, we need the creative resources of the WHOLE workforce, nut just a few people in R&amp;D or Design.</a:t>
            </a:r>
          </a:p>
        </p:txBody>
      </p:sp>
      <p:sp>
        <p:nvSpPr>
          <p:cNvPr id="4" name="Slide Number Placeholder 3"/>
          <p:cNvSpPr>
            <a:spLocks noGrp="1"/>
          </p:cNvSpPr>
          <p:nvPr>
            <p:ph type="sldNum" sz="quarter" idx="5"/>
          </p:nvPr>
        </p:nvSpPr>
        <p:spPr/>
        <p:txBody>
          <a:bodyPr/>
          <a:lstStyle/>
          <a:p>
            <a:fld id="{5A651D80-B2C2-482F-8142-881402B33ACC}" type="slidenum">
              <a:rPr lang="en-GB" smtClean="0"/>
              <a:t>10</a:t>
            </a:fld>
            <a:endParaRPr lang="en-GB"/>
          </a:p>
        </p:txBody>
      </p:sp>
    </p:spTree>
    <p:extLst>
      <p:ext uri="{BB962C8B-B14F-4D97-AF65-F5344CB8AC3E}">
        <p14:creationId xmlns:p14="http://schemas.microsoft.com/office/powerpoint/2010/main" val="1748716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https://www.youtube.com/watch?v=xjE2RV6IQzo</a:t>
            </a:r>
            <a:r>
              <a:rPr lang="en-GB" dirty="0"/>
              <a:t>    An additional video on this topic can be found at </a:t>
            </a:r>
            <a:r>
              <a:rPr lang="en-GB" dirty="0">
                <a:hlinkClick r:id="rId4"/>
              </a:rPr>
              <a:t>https://www.youtube.com/watch?time_continue=197&amp;v=ZAGYQKiW4Qk</a:t>
            </a:r>
            <a:endParaRPr lang="en-GB" dirty="0"/>
          </a:p>
          <a:p>
            <a:endParaRPr lang="en-GB" dirty="0"/>
          </a:p>
          <a:p>
            <a:r>
              <a:rPr lang="en-GB" dirty="0"/>
              <a:t>The video should be watched after the session, but it can be explained during the session – the notion of ‘Divergent thinking’ to generate ideas…..and then ‘Convergent thinking’ to identify the smaller group  of ideas that will likely have a greater chance of success and higher value to the organisation</a:t>
            </a:r>
          </a:p>
        </p:txBody>
      </p:sp>
      <p:sp>
        <p:nvSpPr>
          <p:cNvPr id="4" name="Slide Number Placeholder 3"/>
          <p:cNvSpPr>
            <a:spLocks noGrp="1"/>
          </p:cNvSpPr>
          <p:nvPr>
            <p:ph type="sldNum" sz="quarter" idx="5"/>
          </p:nvPr>
        </p:nvSpPr>
        <p:spPr/>
        <p:txBody>
          <a:bodyPr/>
          <a:lstStyle/>
          <a:p>
            <a:fld id="{5A651D80-B2C2-482F-8142-881402B33ACC}" type="slidenum">
              <a:rPr lang="en-GB" smtClean="0"/>
              <a:t>12</a:t>
            </a:fld>
            <a:endParaRPr lang="en-GB"/>
          </a:p>
        </p:txBody>
      </p:sp>
    </p:spTree>
    <p:extLst>
      <p:ext uri="{BB962C8B-B14F-4D97-AF65-F5344CB8AC3E}">
        <p14:creationId xmlns:p14="http://schemas.microsoft.com/office/powerpoint/2010/main" val="2161515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wide, and then focus……Quantity v Quality.  The aim being to undo years of restrictions and liberate the minds of the participants (employees, team members, executive teams, project teams, process teams, etc.)</a:t>
            </a:r>
          </a:p>
          <a:p>
            <a:r>
              <a:rPr lang="en-GB" dirty="0"/>
              <a:t>Using both sides of the brain – not half-brained, but ‘whole-brained</a:t>
            </a:r>
          </a:p>
        </p:txBody>
      </p:sp>
      <p:sp>
        <p:nvSpPr>
          <p:cNvPr id="4" name="Slide Number Placeholder 3"/>
          <p:cNvSpPr>
            <a:spLocks noGrp="1"/>
          </p:cNvSpPr>
          <p:nvPr>
            <p:ph type="sldNum" sz="quarter" idx="5"/>
          </p:nvPr>
        </p:nvSpPr>
        <p:spPr/>
        <p:txBody>
          <a:bodyPr/>
          <a:lstStyle/>
          <a:p>
            <a:fld id="{5A651D80-B2C2-482F-8142-881402B33ACC}" type="slidenum">
              <a:rPr lang="en-GB" smtClean="0"/>
              <a:t>14</a:t>
            </a:fld>
            <a:endParaRPr lang="en-GB"/>
          </a:p>
        </p:txBody>
      </p:sp>
    </p:spTree>
    <p:extLst>
      <p:ext uri="{BB962C8B-B14F-4D97-AF65-F5344CB8AC3E}">
        <p14:creationId xmlns:p14="http://schemas.microsoft.com/office/powerpoint/2010/main" val="3236905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Teresa Amabile – How to Kill Creativity, in Henry, J. (2009):  </a:t>
            </a:r>
            <a:r>
              <a:rPr lang="en-GB" i="1" dirty="0"/>
              <a:t>Creative Management And Development</a:t>
            </a:r>
            <a:r>
              <a:rPr lang="en-GB" dirty="0"/>
              <a:t>, 3</a:t>
            </a:r>
            <a:r>
              <a:rPr lang="en-GB" baseline="30000" dirty="0"/>
              <a:t>rd</a:t>
            </a:r>
            <a:r>
              <a:rPr lang="en-GB" dirty="0"/>
              <a:t> Ed. London: Sage Publications Ltd.</a:t>
            </a:r>
          </a:p>
        </p:txBody>
      </p:sp>
      <p:sp>
        <p:nvSpPr>
          <p:cNvPr id="4" name="Slide Number Placeholder 3"/>
          <p:cNvSpPr>
            <a:spLocks noGrp="1"/>
          </p:cNvSpPr>
          <p:nvPr>
            <p:ph type="sldNum" sz="quarter" idx="5"/>
          </p:nvPr>
        </p:nvSpPr>
        <p:spPr/>
        <p:txBody>
          <a:bodyPr/>
          <a:lstStyle/>
          <a:p>
            <a:fld id="{5A651D80-B2C2-482F-8142-881402B33ACC}" type="slidenum">
              <a:rPr lang="en-GB" smtClean="0"/>
              <a:t>16</a:t>
            </a:fld>
            <a:endParaRPr lang="en-GB"/>
          </a:p>
        </p:txBody>
      </p:sp>
    </p:spTree>
    <p:extLst>
      <p:ext uri="{BB962C8B-B14F-4D97-AF65-F5344CB8AC3E}">
        <p14:creationId xmlns:p14="http://schemas.microsoft.com/office/powerpoint/2010/main" val="30132095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dating from 1931, believes that novel ideas emerge from a conscious effort to balance analysis and the imagination.  This is similar to many problem solving methodologies – fact finding, problem identification, improvement goal, idea generation, trial and test, then implement the best solution.</a:t>
            </a:r>
          </a:p>
        </p:txBody>
      </p:sp>
      <p:sp>
        <p:nvSpPr>
          <p:cNvPr id="4" name="Slide Number Placeholder 3"/>
          <p:cNvSpPr>
            <a:spLocks noGrp="1"/>
          </p:cNvSpPr>
          <p:nvPr>
            <p:ph type="sldNum" sz="quarter" idx="5"/>
          </p:nvPr>
        </p:nvSpPr>
        <p:spPr/>
        <p:txBody>
          <a:bodyPr/>
          <a:lstStyle/>
          <a:p>
            <a:fld id="{5A651D80-B2C2-482F-8142-881402B33ACC}" type="slidenum">
              <a:rPr lang="en-GB" smtClean="0"/>
              <a:t>17</a:t>
            </a:fld>
            <a:endParaRPr lang="en-GB"/>
          </a:p>
        </p:txBody>
      </p:sp>
    </p:spTree>
    <p:extLst>
      <p:ext uri="{BB962C8B-B14F-4D97-AF65-F5344CB8AC3E}">
        <p14:creationId xmlns:p14="http://schemas.microsoft.com/office/powerpoint/2010/main" val="1848596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a:t>
            </a:r>
            <a:r>
              <a:rPr lang="en-GB" b="1" i="1" dirty="0"/>
              <a:t>if they see any significant difference between this model, and the preceding models</a:t>
            </a:r>
            <a:r>
              <a:rPr lang="en-GB" dirty="0"/>
              <a:t>?  N</a:t>
            </a:r>
            <a:r>
              <a:rPr lang="en-US" sz="1200" b="0" i="0" kern="1200" dirty="0">
                <a:solidFill>
                  <a:schemeClr val="tx1"/>
                </a:solidFill>
                <a:effectLst/>
                <a:latin typeface="+mn-lt"/>
                <a:ea typeface="+mn-ea"/>
                <a:cs typeface="+mn-cs"/>
              </a:rPr>
              <a:t>ot all models place the generation of new concepts in the mind as the middle section – between analytical stages.  Consider </a:t>
            </a:r>
            <a:r>
              <a:rPr lang="en-US" sz="1200" b="0" i="0" kern="1200" dirty="0">
                <a:solidFill>
                  <a:schemeClr val="tx1"/>
                </a:solidFill>
                <a:effectLst/>
                <a:latin typeface="+mn-lt"/>
                <a:ea typeface="+mn-ea"/>
                <a:cs typeface="+mn-cs"/>
                <a:hlinkClick r:id="rId3"/>
              </a:rPr>
              <a:t>Fritz' (1991)</a:t>
            </a:r>
            <a:r>
              <a:rPr lang="en-US" sz="1200" b="0" i="0" kern="1200" dirty="0">
                <a:solidFill>
                  <a:schemeClr val="tx1"/>
                </a:solidFill>
                <a:effectLst/>
                <a:latin typeface="+mn-lt"/>
                <a:ea typeface="+mn-ea"/>
                <a:cs typeface="+mn-cs"/>
              </a:rPr>
              <a:t> model, for example. Fritz identifies the beginning of the process as the creative acts of conception and vision. This is followed by analysis of current reality, action, evaluation, public scrutiny (building momentum), and completion. Fritz also firmly asserts that </a:t>
            </a:r>
            <a:r>
              <a:rPr lang="en-US" sz="1200" b="1" i="1" kern="1200" dirty="0">
                <a:solidFill>
                  <a:schemeClr val="tx1"/>
                </a:solidFill>
                <a:effectLst/>
                <a:latin typeface="+mn-lt"/>
                <a:ea typeface="+mn-ea"/>
                <a:cs typeface="+mn-cs"/>
              </a:rPr>
              <a:t>the creative process is cyclical in nature</a:t>
            </a:r>
            <a:r>
              <a:rPr lang="en-US" sz="1200" b="0" i="0" kern="1200" dirty="0">
                <a:solidFill>
                  <a:schemeClr val="tx1"/>
                </a:solidFill>
                <a:effectLst/>
                <a:latin typeface="+mn-lt"/>
                <a:ea typeface="+mn-ea"/>
                <a:cs typeface="+mn-cs"/>
              </a:rPr>
              <a:t>. "Living with your creation" means purposeful noticing and analysis that leads to the next creative conception and vision.</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20</a:t>
            </a:fld>
            <a:endParaRPr lang="en-GB"/>
          </a:p>
        </p:txBody>
      </p:sp>
    </p:spTree>
    <p:extLst>
      <p:ext uri="{BB962C8B-B14F-4D97-AF65-F5344CB8AC3E}">
        <p14:creationId xmlns:p14="http://schemas.microsoft.com/office/powerpoint/2010/main" val="18469874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D9962FF6-62FE-48EA-AADF-893555954E1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B1477AF-B4FC-48B5-A339-5678807E73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a:t>
            </a:r>
            <a:r>
              <a:rPr lang="en-GB" altLang="en-US" b="1" dirty="0"/>
              <a:t>Incubation</a:t>
            </a:r>
            <a:r>
              <a:rPr lang="en-GB" altLang="en-US" dirty="0"/>
              <a:t>: This is the stage where you have had time to absorb all of the information and facts about a problem and you are now letting your subconscious mind do the work of finding creative ideas and solutions.</a:t>
            </a:r>
          </a:p>
          <a:p>
            <a:pPr eaLnBrk="1" hangingPunct="1">
              <a:spcBef>
                <a:spcPct val="0"/>
              </a:spcBef>
            </a:pPr>
            <a:r>
              <a:rPr lang="en-GB" altLang="en-US" dirty="0"/>
              <a:t> The subconscious mind is the creative powerhouse. It can combine ideas by relating them with all of the other information that you have received over your lifetime in order to come up with novel, interesting solutions to problem areas.</a:t>
            </a:r>
          </a:p>
          <a:p>
            <a:pPr eaLnBrk="1" hangingPunct="1">
              <a:spcBef>
                <a:spcPct val="0"/>
              </a:spcBef>
            </a:pPr>
            <a:r>
              <a:rPr lang="en-GB" altLang="en-US" dirty="0"/>
              <a:t> The subconscious mind works best when you are not thinking about anything in particular. This is why people often say that their great ideas come to them while having a bath, or taking the dog for a walk, or just sat gazing out of the window, etc. </a:t>
            </a:r>
          </a:p>
          <a:p>
            <a:pPr eaLnBrk="1" hangingPunct="1">
              <a:spcBef>
                <a:spcPct val="0"/>
              </a:spcBef>
            </a:pPr>
            <a:r>
              <a:rPr lang="en-GB" altLang="en-US" b="1" dirty="0"/>
              <a:t>•Illumination</a:t>
            </a:r>
            <a:r>
              <a:rPr lang="en-GB" altLang="en-US" dirty="0"/>
              <a:t>: This is the “Aha!” moment when all of a sudden the answer you have been seeking comes to you.  This is a great stage in the creativity process where you will often feel elated due to coming up with a great new idea.</a:t>
            </a:r>
          </a:p>
          <a:p>
            <a:pPr eaLnBrk="1" hangingPunct="1">
              <a:spcBef>
                <a:spcPct val="0"/>
              </a:spcBef>
            </a:pPr>
            <a:r>
              <a:rPr lang="en-GB" altLang="en-US" b="1" dirty="0"/>
              <a:t>•Translation</a:t>
            </a:r>
            <a:r>
              <a:rPr lang="en-GB" altLang="en-US" dirty="0"/>
              <a:t>: This is the final stage of the process where an idea is transformed into an action plan that ultimately results in something of use or value to someone</a:t>
            </a:r>
          </a:p>
        </p:txBody>
      </p:sp>
      <p:sp>
        <p:nvSpPr>
          <p:cNvPr id="20484" name="Slide Number Placeholder 3">
            <a:extLst>
              <a:ext uri="{FF2B5EF4-FFF2-40B4-BE49-F238E27FC236}">
                <a16:creationId xmlns:a16="http://schemas.microsoft.com/office/drawing/2014/main" id="{02F5810B-CC7F-49E2-B027-6813729675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DF78CF3-2C3F-43D1-9AA0-FB4234F0F6C8}" type="slidenum">
              <a:rPr lang="en-GB" altLang="en-US" smtClean="0">
                <a:cs typeface="Arial" panose="020B0604020202020204" pitchFamily="34" charset="0"/>
              </a:rPr>
              <a:pPr fontAlgn="base">
                <a:spcBef>
                  <a:spcPct val="0"/>
                </a:spcBef>
                <a:spcAft>
                  <a:spcPct val="0"/>
                </a:spcAft>
              </a:pPr>
              <a:t>21</a:t>
            </a:fld>
            <a:endParaRPr lang="en-GB" altLang="en-US">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of the above are taken from pp. 84-85 of  </a:t>
            </a:r>
            <a:r>
              <a:rPr lang="en-GB" dirty="0" err="1"/>
              <a:t>Hisrich</a:t>
            </a:r>
            <a:r>
              <a:rPr lang="en-GB" dirty="0"/>
              <a:t>, R. D. &amp; Kearney, K (2018) ‘Creativity and innovation’, in Maund, A. (ed.) </a:t>
            </a:r>
            <a:r>
              <a:rPr lang="en-GB" i="1" dirty="0"/>
              <a:t>BA in leadership and management: Skills for the workplace student yearbook, final year. </a:t>
            </a:r>
            <a:r>
              <a:rPr lang="en-GB" dirty="0"/>
              <a:t>London: Sage Publications Ltd.  </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22</a:t>
            </a:fld>
            <a:endParaRPr lang="en-GB"/>
          </a:p>
        </p:txBody>
      </p:sp>
    </p:spTree>
    <p:extLst>
      <p:ext uri="{BB962C8B-B14F-4D97-AF65-F5344CB8AC3E}">
        <p14:creationId xmlns:p14="http://schemas.microsoft.com/office/powerpoint/2010/main" val="11785841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of the above are taken from pp. 84-85 of  </a:t>
            </a:r>
            <a:r>
              <a:rPr lang="en-GB" dirty="0" err="1"/>
              <a:t>Hisrich</a:t>
            </a:r>
            <a:r>
              <a:rPr lang="en-GB" dirty="0"/>
              <a:t>, R. D. &amp; Kearney, K (2018) ‘Creativity and innovation’, in Maund, A. (ed.) </a:t>
            </a:r>
            <a:r>
              <a:rPr lang="en-GB" i="1" dirty="0"/>
              <a:t>BA in leadership and management: Skills for the workplace student yearbook, final year. </a:t>
            </a:r>
            <a:r>
              <a:rPr lang="en-GB"/>
              <a:t>London: Sage Publications Ltd.  </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23</a:t>
            </a:fld>
            <a:endParaRPr lang="en-GB"/>
          </a:p>
        </p:txBody>
      </p:sp>
    </p:spTree>
    <p:extLst>
      <p:ext uri="{BB962C8B-B14F-4D97-AF65-F5344CB8AC3E}">
        <p14:creationId xmlns:p14="http://schemas.microsoft.com/office/powerpoint/2010/main" val="1377310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ooltoolsforschool.wordpress.com/makerspaces/"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news.schoolsdo.org/2016/10/how-can-we-define-creativity/"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illustrations/brain-mind-psychology-idea-hearts-2062055/" TargetMode="Externa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6.xml"/><Relationship Id="rId1" Type="http://schemas.openxmlformats.org/officeDocument/2006/relationships/video" Target="http://www.youtube.com/v/Mb0ssmoXG1I?version=3&amp;feature=player_detailpage" TargetMode="Externa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xjE2RV6IQzo?feature=oembed" TargetMode="Externa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hyperlink" Target="https://www.peoplematters.in/article/training-development/instilling-a-culture-of-organization-wide-strategic-thinking-7021"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4535906"/>
            <a:ext cx="7772400" cy="803996"/>
          </a:xfrm>
        </p:spPr>
        <p:txBody>
          <a:bodyPr>
            <a:normAutofit fontScale="90000"/>
          </a:bodyPr>
          <a:lstStyle/>
          <a:p>
            <a:r>
              <a:rPr lang="en-GB" b="1" dirty="0">
                <a:solidFill>
                  <a:srgbClr val="0000FF"/>
                </a:solidFill>
              </a:rPr>
              <a:t>BMSK6002  </a:t>
            </a:r>
            <a:br>
              <a:rPr lang="en-GB" b="1" dirty="0">
                <a:solidFill>
                  <a:srgbClr val="0000FF"/>
                </a:solidFill>
              </a:rPr>
            </a:br>
            <a:r>
              <a:rPr lang="en-GB" b="1" dirty="0">
                <a:solidFill>
                  <a:srgbClr val="0000FF"/>
                </a:solidFill>
              </a:rPr>
              <a:t>Developing Innovation and Creativity for Business Advantage</a:t>
            </a:r>
            <a:br>
              <a:rPr lang="en-GB" b="1" dirty="0">
                <a:solidFill>
                  <a:srgbClr val="0000FF"/>
                </a:solidFill>
              </a:rPr>
            </a:br>
            <a:br>
              <a:rPr lang="en-GB" b="1" dirty="0">
                <a:solidFill>
                  <a:srgbClr val="0000FF"/>
                </a:solidFill>
              </a:rPr>
            </a:br>
            <a:r>
              <a:rPr lang="en-GB" b="1" i="1" dirty="0">
                <a:solidFill>
                  <a:srgbClr val="0000FF"/>
                </a:solidFill>
              </a:rPr>
              <a:t>Virtual Conference</a:t>
            </a:r>
            <a:br>
              <a:rPr lang="en-GB" b="1" i="1" dirty="0">
                <a:solidFill>
                  <a:srgbClr val="0000FF"/>
                </a:solidFill>
              </a:rPr>
            </a:br>
            <a:r>
              <a:rPr lang="en-GB" b="1" i="1" dirty="0">
                <a:solidFill>
                  <a:srgbClr val="0000FF"/>
                </a:solidFill>
              </a:rPr>
              <a:t> Session Two</a:t>
            </a:r>
            <a:endParaRPr lang="en-GB" b="1" dirty="0">
              <a:solidFill>
                <a:srgbClr val="0000FF"/>
              </a:solidFill>
            </a:endParaRP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773029" y="1079667"/>
            <a:ext cx="4316329" cy="4351338"/>
          </a:xfrm>
        </p:spPr>
        <p:txBody>
          <a:bodyPr/>
          <a:lstStyle/>
          <a:p>
            <a:endParaRPr lang="en-GB" dirty="0"/>
          </a:p>
          <a:p>
            <a:r>
              <a:rPr lang="en-GB" dirty="0">
                <a:solidFill>
                  <a:srgbClr val="0000CC"/>
                </a:solidFill>
              </a:rPr>
              <a:t>Creativity –What is it?</a:t>
            </a:r>
          </a:p>
          <a:p>
            <a:r>
              <a:rPr lang="en-GB" dirty="0">
                <a:solidFill>
                  <a:srgbClr val="7030A0"/>
                </a:solidFill>
              </a:rPr>
              <a:t>What are the sources of creativity?</a:t>
            </a:r>
          </a:p>
          <a:p>
            <a:r>
              <a:rPr lang="en-GB" dirty="0">
                <a:solidFill>
                  <a:srgbClr val="002060"/>
                </a:solidFill>
              </a:rPr>
              <a:t>Why is it important?</a:t>
            </a:r>
          </a:p>
          <a:p>
            <a:r>
              <a:rPr lang="en-GB" dirty="0">
                <a:solidFill>
                  <a:srgbClr val="0000FF"/>
                </a:solidFill>
              </a:rPr>
              <a:t>The process of creativity</a:t>
            </a:r>
          </a:p>
        </p:txBody>
      </p:sp>
      <p:pic>
        <p:nvPicPr>
          <p:cNvPr id="5" name="Picture 4" descr="A close up of a logo&#10;&#10;Description automatically generated">
            <a:extLst>
              <a:ext uri="{FF2B5EF4-FFF2-40B4-BE49-F238E27FC236}">
                <a16:creationId xmlns:a16="http://schemas.microsoft.com/office/drawing/2014/main" id="{A6854ADC-53AA-482F-9231-28AFB5AF2B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34476" y="2806544"/>
            <a:ext cx="3809524" cy="2857143"/>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erson, person, kite, girl&#10;&#10;Description automatically generated">
            <a:extLst>
              <a:ext uri="{FF2B5EF4-FFF2-40B4-BE49-F238E27FC236}">
                <a16:creationId xmlns:a16="http://schemas.microsoft.com/office/drawing/2014/main" id="{B4035A0D-BD7D-4FA9-8CC2-EEAD437121C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53567" y="3212432"/>
            <a:ext cx="4090433" cy="2532553"/>
          </a:xfrm>
          <a:prstGeom prst="rect">
            <a:avLst/>
          </a:prstGeom>
        </p:spPr>
      </p:pic>
      <p:sp>
        <p:nvSpPr>
          <p:cNvPr id="2" name="Title 1">
            <a:extLst>
              <a:ext uri="{FF2B5EF4-FFF2-40B4-BE49-F238E27FC236}">
                <a16:creationId xmlns:a16="http://schemas.microsoft.com/office/drawing/2014/main" id="{793D0D48-D9DD-4B7A-AD5B-3D1C1B1F8FA4}"/>
              </a:ext>
            </a:extLst>
          </p:cNvPr>
          <p:cNvSpPr>
            <a:spLocks noGrp="1"/>
          </p:cNvSpPr>
          <p:nvPr>
            <p:ph type="title"/>
          </p:nvPr>
        </p:nvSpPr>
        <p:spPr>
          <a:xfrm>
            <a:off x="628650" y="85993"/>
            <a:ext cx="7886700" cy="934286"/>
          </a:xfrm>
        </p:spPr>
        <p:txBody>
          <a:bodyPr/>
          <a:lstStyle/>
          <a:p>
            <a:pPr algn="ctr"/>
            <a:r>
              <a:rPr lang="en-GB" dirty="0"/>
              <a:t>Group Discussion</a:t>
            </a:r>
          </a:p>
        </p:txBody>
      </p:sp>
      <p:sp>
        <p:nvSpPr>
          <p:cNvPr id="3" name="Content Placeholder 2">
            <a:extLst>
              <a:ext uri="{FF2B5EF4-FFF2-40B4-BE49-F238E27FC236}">
                <a16:creationId xmlns:a16="http://schemas.microsoft.com/office/drawing/2014/main" id="{394076F3-2103-48EC-B037-31BCC4650989}"/>
              </a:ext>
            </a:extLst>
          </p:cNvPr>
          <p:cNvSpPr>
            <a:spLocks noGrp="1"/>
          </p:cNvSpPr>
          <p:nvPr>
            <p:ph idx="1"/>
          </p:nvPr>
        </p:nvSpPr>
        <p:spPr>
          <a:xfrm>
            <a:off x="359144" y="853132"/>
            <a:ext cx="7886700" cy="4351338"/>
          </a:xfrm>
        </p:spPr>
        <p:txBody>
          <a:bodyPr/>
          <a:lstStyle/>
          <a:p>
            <a:pPr marL="0" indent="0">
              <a:buNone/>
            </a:pPr>
            <a:r>
              <a:rPr lang="en-GB" sz="2600" dirty="0">
                <a:solidFill>
                  <a:srgbClr val="0000CC"/>
                </a:solidFill>
              </a:rPr>
              <a:t>Creativity:-</a:t>
            </a:r>
          </a:p>
          <a:p>
            <a:r>
              <a:rPr lang="en-GB" sz="2600" dirty="0">
                <a:solidFill>
                  <a:srgbClr val="0000CC"/>
                </a:solidFill>
              </a:rPr>
              <a:t>What is it?  </a:t>
            </a:r>
            <a:r>
              <a:rPr lang="en-GB" sz="2600" i="1" dirty="0">
                <a:solidFill>
                  <a:srgbClr val="0000CC"/>
                </a:solidFill>
              </a:rPr>
              <a:t>In your own words</a:t>
            </a:r>
            <a:r>
              <a:rPr lang="en-GB" sz="2600" dirty="0">
                <a:solidFill>
                  <a:srgbClr val="0000CC"/>
                </a:solidFill>
              </a:rPr>
              <a:t>, but supported by your research (</a:t>
            </a:r>
            <a:r>
              <a:rPr lang="en-GB" sz="2600" i="1" dirty="0">
                <a:solidFill>
                  <a:srgbClr val="002060"/>
                </a:solidFill>
              </a:rPr>
              <a:t>the reading you have done – </a:t>
            </a:r>
            <a:r>
              <a:rPr lang="en-GB" sz="2600" i="1" u="sng" dirty="0">
                <a:solidFill>
                  <a:srgbClr val="002060"/>
                </a:solidFill>
              </a:rPr>
              <a:t>Chapter 5 in the Student Yearbook</a:t>
            </a:r>
            <a:r>
              <a:rPr lang="en-GB" sz="2600" dirty="0">
                <a:solidFill>
                  <a:srgbClr val="0000CC"/>
                </a:solidFill>
              </a:rPr>
              <a:t>).</a:t>
            </a:r>
          </a:p>
          <a:p>
            <a:r>
              <a:rPr lang="en-GB" sz="2600" dirty="0">
                <a:solidFill>
                  <a:srgbClr val="0000CC"/>
                </a:solidFill>
              </a:rPr>
              <a:t>Where does it come from?</a:t>
            </a:r>
          </a:p>
          <a:p>
            <a:r>
              <a:rPr lang="en-GB" sz="2600" dirty="0">
                <a:solidFill>
                  <a:srgbClr val="0000CC"/>
                </a:solidFill>
              </a:rPr>
              <a:t>Why is it important?</a:t>
            </a:r>
          </a:p>
          <a:p>
            <a:endParaRPr lang="en-GB" sz="2600" dirty="0">
              <a:solidFill>
                <a:srgbClr val="0000CC"/>
              </a:solidFill>
            </a:endParaRPr>
          </a:p>
          <a:p>
            <a:pPr marL="0" indent="0">
              <a:buNone/>
            </a:pPr>
            <a:r>
              <a:rPr lang="en-GB" sz="2600" dirty="0">
                <a:solidFill>
                  <a:srgbClr val="0000CC"/>
                </a:solidFill>
              </a:rPr>
              <a:t>In your groups</a:t>
            </a:r>
          </a:p>
          <a:p>
            <a:pPr>
              <a:buFont typeface="Wingdings" panose="05000000000000000000" pitchFamily="2" charset="2"/>
              <a:buChar char="Ø"/>
            </a:pPr>
            <a:r>
              <a:rPr lang="en-GB" sz="2600" dirty="0">
                <a:solidFill>
                  <a:srgbClr val="0000CC"/>
                </a:solidFill>
              </a:rPr>
              <a:t>5 mins to discuss</a:t>
            </a:r>
          </a:p>
          <a:p>
            <a:pPr>
              <a:buFont typeface="Wingdings" panose="05000000000000000000" pitchFamily="2" charset="2"/>
              <a:buChar char="Ø"/>
            </a:pPr>
            <a:r>
              <a:rPr lang="en-GB" sz="2600" dirty="0">
                <a:solidFill>
                  <a:srgbClr val="0000CC"/>
                </a:solidFill>
              </a:rPr>
              <a:t>5 mins to collate your thoughts</a:t>
            </a:r>
          </a:p>
          <a:p>
            <a:endParaRPr lang="en-GB" sz="2600" dirty="0"/>
          </a:p>
        </p:txBody>
      </p:sp>
    </p:spTree>
    <p:extLst>
      <p:ext uri="{BB962C8B-B14F-4D97-AF65-F5344CB8AC3E}">
        <p14:creationId xmlns:p14="http://schemas.microsoft.com/office/powerpoint/2010/main" val="1144999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652BC-62AE-420E-8E90-2A81EF2F40BC}"/>
              </a:ext>
            </a:extLst>
          </p:cNvPr>
          <p:cNvSpPr>
            <a:spLocks noGrp="1"/>
          </p:cNvSpPr>
          <p:nvPr>
            <p:ph type="title"/>
          </p:nvPr>
        </p:nvSpPr>
        <p:spPr/>
        <p:txBody>
          <a:bodyPr/>
          <a:lstStyle/>
          <a:p>
            <a:r>
              <a:rPr lang="en-GB" dirty="0"/>
              <a:t>A closer look at……Creativity</a:t>
            </a:r>
          </a:p>
        </p:txBody>
      </p:sp>
      <p:pic>
        <p:nvPicPr>
          <p:cNvPr id="9" name="Picture 8">
            <a:extLst>
              <a:ext uri="{FF2B5EF4-FFF2-40B4-BE49-F238E27FC236}">
                <a16:creationId xmlns:a16="http://schemas.microsoft.com/office/drawing/2014/main" id="{B9322E70-F703-48B7-82FB-3EE1D2F76D8B}"/>
              </a:ext>
            </a:extLst>
          </p:cNvPr>
          <p:cNvPicPr>
            <a:picLocks noChangeAspect="1"/>
          </p:cNvPicPr>
          <p:nvPr/>
        </p:nvPicPr>
        <p:blipFill>
          <a:blip r:embed="rId2"/>
          <a:stretch>
            <a:fillRect/>
          </a:stretch>
        </p:blipFill>
        <p:spPr>
          <a:xfrm>
            <a:off x="2023873" y="1417638"/>
            <a:ext cx="5294708" cy="4102608"/>
          </a:xfrm>
          <a:prstGeom prst="rect">
            <a:avLst/>
          </a:prstGeom>
        </p:spPr>
      </p:pic>
    </p:spTree>
    <p:extLst>
      <p:ext uri="{BB962C8B-B14F-4D97-AF65-F5344CB8AC3E}">
        <p14:creationId xmlns:p14="http://schemas.microsoft.com/office/powerpoint/2010/main" val="1772829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72EB417-2CD4-4B10-9627-D988D4156DC3}"/>
              </a:ext>
            </a:extLst>
          </p:cNvPr>
          <p:cNvPicPr>
            <a:picLocks noChangeAspect="1"/>
          </p:cNvPicPr>
          <p:nvPr/>
        </p:nvPicPr>
        <p:blipFill>
          <a:blip r:embed="rId3"/>
          <a:stretch>
            <a:fillRect/>
          </a:stretch>
        </p:blipFill>
        <p:spPr>
          <a:xfrm>
            <a:off x="5948363" y="0"/>
            <a:ext cx="3195637" cy="1976437"/>
          </a:xfrm>
          <a:prstGeom prst="rect">
            <a:avLst/>
          </a:prstGeom>
        </p:spPr>
      </p:pic>
      <p:sp>
        <p:nvSpPr>
          <p:cNvPr id="2" name="Title 1">
            <a:extLst>
              <a:ext uri="{FF2B5EF4-FFF2-40B4-BE49-F238E27FC236}">
                <a16:creationId xmlns:a16="http://schemas.microsoft.com/office/drawing/2014/main" id="{9A379959-B013-4484-B51F-3CB06AA24835}"/>
              </a:ext>
            </a:extLst>
          </p:cNvPr>
          <p:cNvSpPr>
            <a:spLocks noGrp="1"/>
          </p:cNvSpPr>
          <p:nvPr>
            <p:ph type="title"/>
          </p:nvPr>
        </p:nvSpPr>
        <p:spPr>
          <a:xfrm>
            <a:off x="628650" y="365126"/>
            <a:ext cx="5615739" cy="850064"/>
          </a:xfrm>
        </p:spPr>
        <p:txBody>
          <a:bodyPr/>
          <a:lstStyle/>
          <a:p>
            <a:r>
              <a:rPr lang="en-GB" dirty="0"/>
              <a:t>Creativity – What is it?</a:t>
            </a:r>
          </a:p>
        </p:txBody>
      </p:sp>
      <p:sp>
        <p:nvSpPr>
          <p:cNvPr id="3" name="Content Placeholder 2">
            <a:extLst>
              <a:ext uri="{FF2B5EF4-FFF2-40B4-BE49-F238E27FC236}">
                <a16:creationId xmlns:a16="http://schemas.microsoft.com/office/drawing/2014/main" id="{D92671B1-A5BA-45C3-9BFA-E3E951E4EA0E}"/>
              </a:ext>
            </a:extLst>
          </p:cNvPr>
          <p:cNvSpPr>
            <a:spLocks noGrp="1"/>
          </p:cNvSpPr>
          <p:nvPr>
            <p:ph idx="1"/>
          </p:nvPr>
        </p:nvSpPr>
        <p:spPr>
          <a:xfrm>
            <a:off x="231607" y="1215190"/>
            <a:ext cx="8755981" cy="3789947"/>
          </a:xfrm>
        </p:spPr>
        <p:txBody>
          <a:bodyPr/>
          <a:lstStyle/>
          <a:p>
            <a:pPr marL="0" indent="0">
              <a:buNone/>
            </a:pPr>
            <a:r>
              <a:rPr lang="en-GB" dirty="0"/>
              <a:t>Looking beyond the definitions…</a:t>
            </a:r>
          </a:p>
          <a:p>
            <a:pPr marL="0" indent="0">
              <a:buNone/>
            </a:pPr>
            <a:endParaRPr lang="en-GB" sz="1000" dirty="0"/>
          </a:p>
          <a:p>
            <a:r>
              <a:rPr lang="en-GB" dirty="0">
                <a:solidFill>
                  <a:srgbClr val="0000FF"/>
                </a:solidFill>
              </a:rPr>
              <a:t>‘Creativity is the core of innovation’</a:t>
            </a:r>
          </a:p>
          <a:p>
            <a:r>
              <a:rPr lang="en-GB" dirty="0"/>
              <a:t>‘Novelty and usefulness – essential to a creative idea’</a:t>
            </a:r>
          </a:p>
          <a:p>
            <a:r>
              <a:rPr lang="en-GB" dirty="0">
                <a:solidFill>
                  <a:srgbClr val="0000FF"/>
                </a:solidFill>
              </a:rPr>
              <a:t>‘Persistence, passion and commitment’</a:t>
            </a:r>
          </a:p>
          <a:p>
            <a:r>
              <a:rPr lang="en-GB" dirty="0"/>
              <a:t>‘The application of an individual’s ability to identify and develop new ideas’</a:t>
            </a:r>
          </a:p>
          <a:p>
            <a:r>
              <a:rPr lang="en-GB" dirty="0">
                <a:solidFill>
                  <a:srgbClr val="0000FF"/>
                </a:solidFill>
              </a:rPr>
              <a:t>‘The act of relating previously unrelated things in novel and useful ways – a deviation from conventional perspectives’</a:t>
            </a:r>
          </a:p>
        </p:txBody>
      </p:sp>
    </p:spTree>
    <p:extLst>
      <p:ext uri="{BB962C8B-B14F-4D97-AF65-F5344CB8AC3E}">
        <p14:creationId xmlns:p14="http://schemas.microsoft.com/office/powerpoint/2010/main" val="943633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E0679-61B3-4A30-B0D9-CF2CB1BF91ED}"/>
              </a:ext>
            </a:extLst>
          </p:cNvPr>
          <p:cNvSpPr>
            <a:spLocks noGrp="1"/>
          </p:cNvSpPr>
          <p:nvPr>
            <p:ph type="title"/>
          </p:nvPr>
        </p:nvSpPr>
        <p:spPr>
          <a:xfrm>
            <a:off x="628650" y="112462"/>
            <a:ext cx="7886700" cy="898191"/>
          </a:xfrm>
        </p:spPr>
        <p:txBody>
          <a:bodyPr/>
          <a:lstStyle/>
          <a:p>
            <a:r>
              <a:rPr lang="en-GB" dirty="0"/>
              <a:t>Creativity – What is it? (cont.)</a:t>
            </a:r>
          </a:p>
        </p:txBody>
      </p:sp>
      <p:sp>
        <p:nvSpPr>
          <p:cNvPr id="3" name="Content Placeholder 2">
            <a:extLst>
              <a:ext uri="{FF2B5EF4-FFF2-40B4-BE49-F238E27FC236}">
                <a16:creationId xmlns:a16="http://schemas.microsoft.com/office/drawing/2014/main" id="{B4E3A55A-9E56-4241-B90E-F051483612F9}"/>
              </a:ext>
            </a:extLst>
          </p:cNvPr>
          <p:cNvSpPr>
            <a:spLocks noGrp="1"/>
          </p:cNvSpPr>
          <p:nvPr>
            <p:ph idx="1"/>
          </p:nvPr>
        </p:nvSpPr>
        <p:spPr>
          <a:xfrm>
            <a:off x="111291" y="911225"/>
            <a:ext cx="8948487" cy="4351338"/>
          </a:xfrm>
        </p:spPr>
        <p:txBody>
          <a:bodyPr/>
          <a:lstStyle/>
          <a:p>
            <a:pPr marL="0" indent="0">
              <a:buNone/>
            </a:pPr>
            <a:r>
              <a:rPr lang="en-GB" dirty="0">
                <a:solidFill>
                  <a:srgbClr val="0000FF"/>
                </a:solidFill>
              </a:rPr>
              <a:t>‘Individuals are </a:t>
            </a:r>
            <a:r>
              <a:rPr lang="en-GB" i="1" dirty="0">
                <a:solidFill>
                  <a:srgbClr val="0000FF"/>
                </a:solidFill>
              </a:rPr>
              <a:t>inherently creative </a:t>
            </a:r>
            <a:r>
              <a:rPr lang="en-GB" dirty="0">
                <a:solidFill>
                  <a:srgbClr val="0000FF"/>
                </a:solidFill>
              </a:rPr>
              <a:t>and have the </a:t>
            </a:r>
            <a:r>
              <a:rPr lang="en-GB" i="1" dirty="0">
                <a:solidFill>
                  <a:srgbClr val="0000FF"/>
                </a:solidFill>
              </a:rPr>
              <a:t>capability</a:t>
            </a:r>
            <a:r>
              <a:rPr lang="en-GB" dirty="0">
                <a:solidFill>
                  <a:srgbClr val="0000FF"/>
                </a:solidFill>
              </a:rPr>
              <a:t> to find and solve complex problems.  While some continuously act on their creativity, others are not always aware of their creative ability.  </a:t>
            </a:r>
          </a:p>
          <a:p>
            <a:pPr marL="0" indent="0">
              <a:buNone/>
            </a:pPr>
            <a:r>
              <a:rPr lang="en-GB" dirty="0">
                <a:solidFill>
                  <a:srgbClr val="0000FF"/>
                </a:solidFill>
              </a:rPr>
              <a:t>As a result, many fail to recognize when and how creative they are being and therefore miss out on opportunities for creativity arising within their day-to-day work activities.  </a:t>
            </a:r>
          </a:p>
          <a:p>
            <a:pPr marL="0" indent="0">
              <a:buNone/>
            </a:pPr>
            <a:r>
              <a:rPr lang="en-GB" dirty="0">
                <a:solidFill>
                  <a:srgbClr val="0000FF"/>
                </a:solidFill>
              </a:rPr>
              <a:t>When creative behaviours are harnessed among individuals with diverse skills and perspectives, creativity can be unique and useful to successful innovation’.</a:t>
            </a:r>
          </a:p>
        </p:txBody>
      </p:sp>
      <p:sp>
        <p:nvSpPr>
          <p:cNvPr id="4" name="TextBox 3">
            <a:extLst>
              <a:ext uri="{FF2B5EF4-FFF2-40B4-BE49-F238E27FC236}">
                <a16:creationId xmlns:a16="http://schemas.microsoft.com/office/drawing/2014/main" id="{95690A34-7C64-45DD-AB1E-3E9E909F4EFE}"/>
              </a:ext>
            </a:extLst>
          </p:cNvPr>
          <p:cNvSpPr txBox="1"/>
          <p:nvPr/>
        </p:nvSpPr>
        <p:spPr>
          <a:xfrm>
            <a:off x="6379742" y="4908620"/>
            <a:ext cx="2680036" cy="707886"/>
          </a:xfrm>
          <a:prstGeom prst="rect">
            <a:avLst/>
          </a:prstGeom>
          <a:noFill/>
        </p:spPr>
        <p:txBody>
          <a:bodyPr wrap="square" rtlCol="0">
            <a:spAutoFit/>
          </a:bodyPr>
          <a:lstStyle/>
          <a:p>
            <a:r>
              <a:rPr lang="en-GB" sz="4000" b="1" dirty="0"/>
              <a:t>Discuss</a:t>
            </a:r>
          </a:p>
        </p:txBody>
      </p:sp>
    </p:spTree>
    <p:extLst>
      <p:ext uri="{BB962C8B-B14F-4D97-AF65-F5344CB8AC3E}">
        <p14:creationId xmlns:p14="http://schemas.microsoft.com/office/powerpoint/2010/main" val="2948144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004DF-C841-416C-AE21-6FC7E67325C9}"/>
              </a:ext>
            </a:extLst>
          </p:cNvPr>
          <p:cNvSpPr>
            <a:spLocks noGrp="1"/>
          </p:cNvSpPr>
          <p:nvPr>
            <p:ph type="title"/>
          </p:nvPr>
        </p:nvSpPr>
        <p:spPr>
          <a:xfrm>
            <a:off x="0" y="136526"/>
            <a:ext cx="7886700" cy="874128"/>
          </a:xfrm>
        </p:spPr>
        <p:txBody>
          <a:bodyPr/>
          <a:lstStyle/>
          <a:p>
            <a:r>
              <a:rPr lang="en-GB" dirty="0"/>
              <a:t>Sources of Creativity</a:t>
            </a:r>
          </a:p>
        </p:txBody>
      </p:sp>
      <p:sp>
        <p:nvSpPr>
          <p:cNvPr id="3" name="Content Placeholder 2">
            <a:extLst>
              <a:ext uri="{FF2B5EF4-FFF2-40B4-BE49-F238E27FC236}">
                <a16:creationId xmlns:a16="http://schemas.microsoft.com/office/drawing/2014/main" id="{E3651BB2-00A7-44D7-83E2-A65097DF1BE2}"/>
              </a:ext>
            </a:extLst>
          </p:cNvPr>
          <p:cNvSpPr>
            <a:spLocks noGrp="1"/>
          </p:cNvSpPr>
          <p:nvPr>
            <p:ph idx="1"/>
          </p:nvPr>
        </p:nvSpPr>
        <p:spPr>
          <a:xfrm>
            <a:off x="0" y="1010654"/>
            <a:ext cx="9047747" cy="3686427"/>
          </a:xfrm>
        </p:spPr>
        <p:txBody>
          <a:bodyPr/>
          <a:lstStyle/>
          <a:p>
            <a:r>
              <a:rPr lang="en-GB" dirty="0">
                <a:solidFill>
                  <a:srgbClr val="0000FF"/>
                </a:solidFill>
              </a:rPr>
              <a:t>‘You are gifted with virtually </a:t>
            </a:r>
            <a:r>
              <a:rPr lang="en-GB" i="1" dirty="0">
                <a:solidFill>
                  <a:srgbClr val="0000FF"/>
                </a:solidFill>
              </a:rPr>
              <a:t>unlimited potential </a:t>
            </a:r>
            <a:r>
              <a:rPr lang="en-GB" dirty="0">
                <a:solidFill>
                  <a:srgbClr val="0000FF"/>
                </a:solidFill>
              </a:rPr>
              <a:t>for </a:t>
            </a:r>
            <a:r>
              <a:rPr lang="en-GB" i="1" dirty="0">
                <a:solidFill>
                  <a:srgbClr val="0000FF"/>
                </a:solidFill>
              </a:rPr>
              <a:t>learning and creativity</a:t>
            </a:r>
            <a:r>
              <a:rPr lang="en-GB" dirty="0">
                <a:solidFill>
                  <a:srgbClr val="0000FF"/>
                </a:solidFill>
              </a:rPr>
              <a:t>.’  </a:t>
            </a:r>
            <a:r>
              <a:rPr lang="en-GB" sz="2000" dirty="0">
                <a:solidFill>
                  <a:srgbClr val="0000FF"/>
                </a:solidFill>
              </a:rPr>
              <a:t>Gelb, M. J. (1998 p.3)</a:t>
            </a:r>
            <a:endParaRPr lang="en-GB" dirty="0">
              <a:solidFill>
                <a:srgbClr val="0000FF"/>
              </a:solidFill>
            </a:endParaRPr>
          </a:p>
          <a:p>
            <a:r>
              <a:rPr lang="en-GB" dirty="0">
                <a:solidFill>
                  <a:srgbClr val="002060"/>
                </a:solidFill>
              </a:rPr>
              <a:t>‘To tap the ability to create, you must spiritually soar into the thin air of the stratosphere – blue sky – where it is possible </a:t>
            </a:r>
            <a:r>
              <a:rPr lang="en-GB" i="1" dirty="0">
                <a:solidFill>
                  <a:srgbClr val="002060"/>
                </a:solidFill>
              </a:rPr>
              <a:t>“to bring into existence” </a:t>
            </a:r>
            <a:r>
              <a:rPr lang="en-GB" dirty="0">
                <a:solidFill>
                  <a:srgbClr val="002060"/>
                </a:solidFill>
              </a:rPr>
              <a:t>from nothing an original concept’. </a:t>
            </a:r>
            <a:r>
              <a:rPr lang="en-GB" sz="2000" dirty="0">
                <a:solidFill>
                  <a:srgbClr val="002060"/>
                </a:solidFill>
              </a:rPr>
              <a:t>Mackenzie, G. (1998 p.32)</a:t>
            </a:r>
          </a:p>
          <a:p>
            <a:r>
              <a:rPr lang="en-GB" dirty="0">
                <a:solidFill>
                  <a:srgbClr val="0000CC"/>
                </a:solidFill>
              </a:rPr>
              <a:t>‘It is now recognized that creativity is something that can be developed and nurtured.’  </a:t>
            </a:r>
            <a:r>
              <a:rPr lang="en-GB" sz="2000" dirty="0">
                <a:solidFill>
                  <a:srgbClr val="0000CC"/>
                </a:solidFill>
              </a:rPr>
              <a:t>Dawson, P. &amp; Andriopoulos, C. (2017 p.9)</a:t>
            </a:r>
          </a:p>
          <a:p>
            <a:r>
              <a:rPr lang="en-GB" dirty="0">
                <a:solidFill>
                  <a:srgbClr val="0000FF"/>
                </a:solidFill>
              </a:rPr>
              <a:t>‘…the </a:t>
            </a:r>
            <a:r>
              <a:rPr lang="en-GB" i="1" u="sng" dirty="0">
                <a:solidFill>
                  <a:srgbClr val="0000FF"/>
                </a:solidFill>
              </a:rPr>
              <a:t>minimum number </a:t>
            </a:r>
            <a:r>
              <a:rPr lang="en-GB" dirty="0">
                <a:solidFill>
                  <a:srgbClr val="0000FF"/>
                </a:solidFill>
              </a:rPr>
              <a:t>of potential thought patterns the </a:t>
            </a:r>
            <a:r>
              <a:rPr lang="en-GB" u="sng" dirty="0">
                <a:solidFill>
                  <a:srgbClr val="0000FF"/>
                </a:solidFill>
              </a:rPr>
              <a:t>average brain can make </a:t>
            </a:r>
            <a:r>
              <a:rPr lang="en-GB" dirty="0">
                <a:solidFill>
                  <a:srgbClr val="0000FF"/>
                </a:solidFill>
              </a:rPr>
              <a:t>is the number 1 </a:t>
            </a:r>
            <a:r>
              <a:rPr lang="en-GB" i="1" dirty="0">
                <a:solidFill>
                  <a:srgbClr val="0000FF"/>
                </a:solidFill>
              </a:rPr>
              <a:t>followed by </a:t>
            </a:r>
            <a:r>
              <a:rPr lang="en-GB" i="1" u="sng" dirty="0">
                <a:solidFill>
                  <a:srgbClr val="0000FF"/>
                </a:solidFill>
              </a:rPr>
              <a:t>10.5 kilometres of typewritten zeros</a:t>
            </a:r>
            <a:r>
              <a:rPr lang="en-GB" dirty="0">
                <a:solidFill>
                  <a:srgbClr val="0000FF"/>
                </a:solidFill>
              </a:rPr>
              <a:t>.’ </a:t>
            </a:r>
            <a:r>
              <a:rPr lang="en-GB" sz="2000" dirty="0">
                <a:solidFill>
                  <a:srgbClr val="0000FF"/>
                </a:solidFill>
              </a:rPr>
              <a:t>Gelb, M. J. (1998 p.9)</a:t>
            </a:r>
          </a:p>
          <a:p>
            <a:endParaRPr lang="en-GB" dirty="0"/>
          </a:p>
        </p:txBody>
      </p:sp>
      <p:pic>
        <p:nvPicPr>
          <p:cNvPr id="5" name="Picture 4" descr="A close up of a logo&#10;&#10;Description automatically generated">
            <a:extLst>
              <a:ext uri="{FF2B5EF4-FFF2-40B4-BE49-F238E27FC236}">
                <a16:creationId xmlns:a16="http://schemas.microsoft.com/office/drawing/2014/main" id="{8E634EA4-7530-436D-B0E9-4B958DFC4F1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69976" y="1"/>
            <a:ext cx="1968007" cy="1010654"/>
          </a:xfrm>
          <a:prstGeom prst="rect">
            <a:avLst/>
          </a:prstGeom>
        </p:spPr>
      </p:pic>
    </p:spTree>
    <p:extLst>
      <p:ext uri="{BB962C8B-B14F-4D97-AF65-F5344CB8AC3E}">
        <p14:creationId xmlns:p14="http://schemas.microsoft.com/office/powerpoint/2010/main" val="3646709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60585-0CF6-43D8-AC83-4A1FF1825C16}"/>
              </a:ext>
            </a:extLst>
          </p:cNvPr>
          <p:cNvSpPr>
            <a:spLocks noGrp="1"/>
          </p:cNvSpPr>
          <p:nvPr>
            <p:ph type="title"/>
          </p:nvPr>
        </p:nvSpPr>
        <p:spPr>
          <a:xfrm>
            <a:off x="1119752" y="24949"/>
            <a:ext cx="6904495" cy="555884"/>
          </a:xfrm>
        </p:spPr>
        <p:txBody>
          <a:bodyPr rtlCol="0">
            <a:normAutofit fontScale="90000"/>
          </a:bodyPr>
          <a:lstStyle/>
          <a:p>
            <a:pPr eaLnBrk="1" fontAlgn="auto" hangingPunct="1">
              <a:spcAft>
                <a:spcPts val="0"/>
              </a:spcAft>
              <a:defRPr/>
            </a:pPr>
            <a:r>
              <a:rPr lang="en-GB" dirty="0">
                <a:solidFill>
                  <a:schemeClr val="accent1">
                    <a:satMod val="150000"/>
                  </a:schemeClr>
                </a:solidFill>
              </a:rPr>
              <a:t>Where good ideas come from</a:t>
            </a:r>
          </a:p>
        </p:txBody>
      </p:sp>
      <p:pic>
        <p:nvPicPr>
          <p:cNvPr id="3" name="Mb0ssmoXG1I?version=3&amp;feature=player_detailpage">
            <a:extLst>
              <a:ext uri="{FF2B5EF4-FFF2-40B4-BE49-F238E27FC236}">
                <a16:creationId xmlns:a16="http://schemas.microsoft.com/office/drawing/2014/main" id="{49155BF4-316E-481F-8C71-A5A6265AE34C}"/>
              </a:ext>
            </a:extLst>
          </p:cNvPr>
          <p:cNvPicPr>
            <a:picLocks noRot="1" noChangeAspect="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683568" y="691376"/>
            <a:ext cx="7848872" cy="4970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BFC95-8AC8-4DD0-A3C6-9B72B5394815}"/>
              </a:ext>
            </a:extLst>
          </p:cNvPr>
          <p:cNvSpPr>
            <a:spLocks noGrp="1"/>
          </p:cNvSpPr>
          <p:nvPr>
            <p:ph type="title"/>
          </p:nvPr>
        </p:nvSpPr>
        <p:spPr>
          <a:xfrm>
            <a:off x="724902" y="100431"/>
            <a:ext cx="7886700" cy="738605"/>
          </a:xfrm>
        </p:spPr>
        <p:txBody>
          <a:bodyPr/>
          <a:lstStyle/>
          <a:p>
            <a:r>
              <a:rPr lang="en-GB" dirty="0"/>
              <a:t>Creativity: Why is it important?</a:t>
            </a:r>
          </a:p>
        </p:txBody>
      </p:sp>
      <p:sp>
        <p:nvSpPr>
          <p:cNvPr id="3" name="Content Placeholder 2">
            <a:extLst>
              <a:ext uri="{FF2B5EF4-FFF2-40B4-BE49-F238E27FC236}">
                <a16:creationId xmlns:a16="http://schemas.microsoft.com/office/drawing/2014/main" id="{3F41855F-45C0-4E2F-8148-70A8892E4FD0}"/>
              </a:ext>
            </a:extLst>
          </p:cNvPr>
          <p:cNvSpPr>
            <a:spLocks noGrp="1"/>
          </p:cNvSpPr>
          <p:nvPr>
            <p:ph idx="1"/>
          </p:nvPr>
        </p:nvSpPr>
        <p:spPr>
          <a:xfrm>
            <a:off x="84221" y="839036"/>
            <a:ext cx="9059779" cy="4745206"/>
          </a:xfrm>
        </p:spPr>
        <p:txBody>
          <a:bodyPr/>
          <a:lstStyle/>
          <a:p>
            <a:r>
              <a:rPr lang="en-GB" sz="2400" dirty="0">
                <a:solidFill>
                  <a:srgbClr val="0000FF"/>
                </a:solidFill>
              </a:rPr>
              <a:t>‘Our thinking creates problems that the same type of thinking will not solve’	</a:t>
            </a:r>
            <a:r>
              <a:rPr lang="en-GB" sz="2000" i="1" dirty="0">
                <a:solidFill>
                  <a:srgbClr val="0000FF"/>
                </a:solidFill>
              </a:rPr>
              <a:t>(Einstein)</a:t>
            </a:r>
          </a:p>
          <a:p>
            <a:r>
              <a:rPr lang="en-GB" sz="2400" dirty="0">
                <a:solidFill>
                  <a:srgbClr val="002060"/>
                </a:solidFill>
              </a:rPr>
              <a:t>It is by intuition that we create; it is by logic that we prove’  </a:t>
            </a:r>
            <a:r>
              <a:rPr lang="en-GB" sz="2000" i="1" dirty="0">
                <a:solidFill>
                  <a:srgbClr val="002060"/>
                </a:solidFill>
              </a:rPr>
              <a:t>(Poincaré)</a:t>
            </a:r>
          </a:p>
          <a:p>
            <a:r>
              <a:rPr lang="en-GB" sz="2400" dirty="0">
                <a:solidFill>
                  <a:srgbClr val="0000FF"/>
                </a:solidFill>
              </a:rPr>
              <a:t>The logical mind can spot wrong answers, but it takes the creative mind to spot wrong questions</a:t>
            </a:r>
          </a:p>
          <a:p>
            <a:r>
              <a:rPr lang="en-GB" sz="2400" dirty="0">
                <a:solidFill>
                  <a:srgbClr val="002060"/>
                </a:solidFill>
              </a:rPr>
              <a:t>Reason can answer questions, but imagination has to ask them       </a:t>
            </a:r>
            <a:r>
              <a:rPr lang="en-GB" sz="2000" i="1" dirty="0">
                <a:solidFill>
                  <a:srgbClr val="002060"/>
                </a:solidFill>
              </a:rPr>
              <a:t>(Ralph N. Gerard)</a:t>
            </a:r>
          </a:p>
          <a:p>
            <a:r>
              <a:rPr lang="en-GB" sz="2400" dirty="0">
                <a:solidFill>
                  <a:srgbClr val="0000FF"/>
                </a:solidFill>
              </a:rPr>
              <a:t>Logic plays within boundaries, imagination plays with boundaries</a:t>
            </a:r>
          </a:p>
          <a:p>
            <a:r>
              <a:rPr lang="en-GB" sz="2400" dirty="0">
                <a:solidFill>
                  <a:srgbClr val="002060"/>
                </a:solidFill>
              </a:rPr>
              <a:t>Discovery consists of looking at the same thing as everyone else and thinking something different</a:t>
            </a:r>
          </a:p>
          <a:p>
            <a:r>
              <a:rPr lang="en-GB" sz="2400" dirty="0">
                <a:solidFill>
                  <a:srgbClr val="0000FF"/>
                </a:solidFill>
              </a:rPr>
              <a:t>The ultimate solutions to problems are rational, the process of finding them is not</a:t>
            </a:r>
          </a:p>
          <a:p>
            <a:endParaRPr lang="en-GB" sz="2400" dirty="0"/>
          </a:p>
        </p:txBody>
      </p:sp>
    </p:spTree>
    <p:extLst>
      <p:ext uri="{BB962C8B-B14F-4D97-AF65-F5344CB8AC3E}">
        <p14:creationId xmlns:p14="http://schemas.microsoft.com/office/powerpoint/2010/main" val="3313083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247D3-81C3-4DC9-A1FA-B4EFC4F2E0A2}"/>
              </a:ext>
            </a:extLst>
          </p:cNvPr>
          <p:cNvSpPr>
            <a:spLocks noGrp="1"/>
          </p:cNvSpPr>
          <p:nvPr>
            <p:ph type="title"/>
          </p:nvPr>
        </p:nvSpPr>
        <p:spPr>
          <a:xfrm>
            <a:off x="628650" y="365125"/>
            <a:ext cx="7886700" cy="777875"/>
          </a:xfrm>
        </p:spPr>
        <p:txBody>
          <a:bodyPr/>
          <a:lstStyle/>
          <a:p>
            <a:r>
              <a:rPr lang="en-GB" dirty="0"/>
              <a:t>In short…</a:t>
            </a:r>
          </a:p>
        </p:txBody>
      </p:sp>
      <p:sp>
        <p:nvSpPr>
          <p:cNvPr id="3" name="Content Placeholder 2">
            <a:extLst>
              <a:ext uri="{FF2B5EF4-FFF2-40B4-BE49-F238E27FC236}">
                <a16:creationId xmlns:a16="http://schemas.microsoft.com/office/drawing/2014/main" id="{532E2F4F-DBAB-4C87-A717-2C85349DD070}"/>
              </a:ext>
            </a:extLst>
          </p:cNvPr>
          <p:cNvSpPr>
            <a:spLocks noGrp="1"/>
          </p:cNvSpPr>
          <p:nvPr>
            <p:ph idx="1"/>
          </p:nvPr>
        </p:nvSpPr>
        <p:spPr>
          <a:xfrm>
            <a:off x="132346" y="1143000"/>
            <a:ext cx="8771021" cy="4351338"/>
          </a:xfrm>
        </p:spPr>
        <p:txBody>
          <a:bodyPr/>
          <a:lstStyle/>
          <a:p>
            <a:pPr marL="0" indent="0">
              <a:buNone/>
            </a:pPr>
            <a:r>
              <a:rPr lang="en-GB" dirty="0"/>
              <a:t>‘Relying primarily on a Kaizen philosophy will yield ‘me-too’ products and processes, ‘let’s-play-it-safe’ strategies, and a ‘we’re-no-worse-than-anyone-else mind-set’, any of which will likely prove fatal in today’s whitewater environment.’   </a:t>
            </a:r>
            <a:r>
              <a:rPr lang="en-GB" sz="2400" i="1" dirty="0">
                <a:solidFill>
                  <a:srgbClr val="0000CC"/>
                </a:solidFill>
              </a:rPr>
              <a:t>Toyota</a:t>
            </a:r>
          </a:p>
          <a:p>
            <a:endParaRPr lang="en-GB" sz="2400" i="1" dirty="0">
              <a:solidFill>
                <a:srgbClr val="0000CC"/>
              </a:solidFill>
            </a:endParaRPr>
          </a:p>
          <a:p>
            <a:pPr marL="0" indent="0" algn="r">
              <a:buNone/>
            </a:pPr>
            <a:r>
              <a:rPr lang="en-GB" sz="3200" dirty="0">
                <a:solidFill>
                  <a:srgbClr val="0000FF"/>
                </a:solidFill>
              </a:rPr>
              <a:t>‘Whitewater environment’?   </a:t>
            </a:r>
            <a:r>
              <a:rPr lang="en-GB" sz="2400" b="1" i="1" dirty="0"/>
              <a:t>Discuss</a:t>
            </a:r>
          </a:p>
          <a:p>
            <a:pPr marL="0" indent="0" algn="r">
              <a:buNone/>
            </a:pPr>
            <a:endParaRPr lang="en-GB" sz="2400" b="1" i="1" dirty="0">
              <a:solidFill>
                <a:srgbClr val="0000CC"/>
              </a:solidFill>
            </a:endParaRPr>
          </a:p>
          <a:p>
            <a:pPr marL="0" indent="0">
              <a:buNone/>
            </a:pPr>
            <a:r>
              <a:rPr lang="en-GB" sz="2400" dirty="0">
                <a:solidFill>
                  <a:srgbClr val="002060"/>
                </a:solidFill>
              </a:rPr>
              <a:t>O’Keefe, J. (1999) </a:t>
            </a:r>
            <a:r>
              <a:rPr lang="en-GB" sz="2400" i="1" dirty="0">
                <a:solidFill>
                  <a:srgbClr val="002060"/>
                </a:solidFill>
              </a:rPr>
              <a:t>Business beyond the box: Applying your mind for breakthrough results</a:t>
            </a:r>
            <a:r>
              <a:rPr lang="en-GB" sz="2400" dirty="0">
                <a:solidFill>
                  <a:srgbClr val="002060"/>
                </a:solidFill>
              </a:rPr>
              <a:t>.  London; Nicholas Brealey Publishing Ltd.  p.25</a:t>
            </a:r>
          </a:p>
        </p:txBody>
      </p:sp>
    </p:spTree>
    <p:extLst>
      <p:ext uri="{BB962C8B-B14F-4D97-AF65-F5344CB8AC3E}">
        <p14:creationId xmlns:p14="http://schemas.microsoft.com/office/powerpoint/2010/main" val="70491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E4A91-8FDD-4E26-A20C-D4462DE284D7}"/>
              </a:ext>
            </a:extLst>
          </p:cNvPr>
          <p:cNvSpPr>
            <a:spLocks noGrp="1"/>
          </p:cNvSpPr>
          <p:nvPr>
            <p:ph type="title"/>
          </p:nvPr>
        </p:nvSpPr>
        <p:spPr>
          <a:xfrm>
            <a:off x="628650" y="114869"/>
            <a:ext cx="7886700" cy="934286"/>
          </a:xfrm>
        </p:spPr>
        <p:txBody>
          <a:bodyPr/>
          <a:lstStyle/>
          <a:p>
            <a:pPr algn="ctr"/>
            <a:r>
              <a:rPr lang="en-GB" dirty="0"/>
              <a:t>Watch, Listen, and Think</a:t>
            </a:r>
          </a:p>
        </p:txBody>
      </p:sp>
      <p:sp>
        <p:nvSpPr>
          <p:cNvPr id="3" name="Content Placeholder 2">
            <a:extLst>
              <a:ext uri="{FF2B5EF4-FFF2-40B4-BE49-F238E27FC236}">
                <a16:creationId xmlns:a16="http://schemas.microsoft.com/office/drawing/2014/main" id="{492CCB6A-10DF-4EBF-9028-DA8783EDC7C3}"/>
              </a:ext>
            </a:extLst>
          </p:cNvPr>
          <p:cNvSpPr>
            <a:spLocks noGrp="1"/>
          </p:cNvSpPr>
          <p:nvPr>
            <p:ph idx="1"/>
          </p:nvPr>
        </p:nvSpPr>
        <p:spPr>
          <a:xfrm>
            <a:off x="628650" y="1253331"/>
            <a:ext cx="7886700" cy="4351338"/>
          </a:xfrm>
        </p:spPr>
        <p:txBody>
          <a:bodyPr/>
          <a:lstStyle/>
          <a:p>
            <a:r>
              <a:rPr lang="en-GB" dirty="0"/>
              <a:t>Pay attention to the following short video and identify the key learning points…</a:t>
            </a:r>
          </a:p>
        </p:txBody>
      </p:sp>
      <p:pic>
        <p:nvPicPr>
          <p:cNvPr id="5" name="Picture 4">
            <a:extLst>
              <a:ext uri="{FF2B5EF4-FFF2-40B4-BE49-F238E27FC236}">
                <a16:creationId xmlns:a16="http://schemas.microsoft.com/office/drawing/2014/main" id="{02C2F6F1-0D70-4720-83A6-66540CC7EDCB}"/>
              </a:ext>
            </a:extLst>
          </p:cNvPr>
          <p:cNvPicPr>
            <a:picLocks noChangeAspect="1"/>
          </p:cNvPicPr>
          <p:nvPr/>
        </p:nvPicPr>
        <p:blipFill>
          <a:blip r:embed="rId2"/>
          <a:stretch>
            <a:fillRect/>
          </a:stretch>
        </p:blipFill>
        <p:spPr>
          <a:xfrm>
            <a:off x="2781904" y="2579569"/>
            <a:ext cx="3730867" cy="2659277"/>
          </a:xfrm>
          <a:prstGeom prst="rect">
            <a:avLst/>
          </a:prstGeom>
        </p:spPr>
      </p:pic>
    </p:spTree>
    <p:extLst>
      <p:ext uri="{BB962C8B-B14F-4D97-AF65-F5344CB8AC3E}">
        <p14:creationId xmlns:p14="http://schemas.microsoft.com/office/powerpoint/2010/main" val="1206066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1CD38-1B83-4A2C-A522-B99DFD2DC624}"/>
              </a:ext>
            </a:extLst>
          </p:cNvPr>
          <p:cNvSpPr>
            <a:spLocks noGrp="1"/>
          </p:cNvSpPr>
          <p:nvPr>
            <p:ph type="title"/>
          </p:nvPr>
        </p:nvSpPr>
        <p:spPr/>
        <p:txBody>
          <a:bodyPr/>
          <a:lstStyle/>
          <a:p>
            <a:r>
              <a:rPr lang="en-GB" dirty="0"/>
              <a:t>Creative Thinking</a:t>
            </a:r>
          </a:p>
        </p:txBody>
      </p:sp>
      <p:pic>
        <p:nvPicPr>
          <p:cNvPr id="4" name="Online Media 3" title="Convergent vs. Divergent Thinking">
            <a:hlinkClick r:id="" action="ppaction://media"/>
            <a:extLst>
              <a:ext uri="{FF2B5EF4-FFF2-40B4-BE49-F238E27FC236}">
                <a16:creationId xmlns:a16="http://schemas.microsoft.com/office/drawing/2014/main" id="{C9A8A7B9-880B-4D82-A5FF-C0B023691016}"/>
              </a:ext>
            </a:extLst>
          </p:cNvPr>
          <p:cNvPicPr>
            <a:picLocks noGrp="1" noRot="1" noChangeAspect="1"/>
          </p:cNvPicPr>
          <p:nvPr>
            <p:ph idx="1"/>
            <a:videoFile r:link="rId1"/>
          </p:nvPr>
        </p:nvPicPr>
        <p:blipFill>
          <a:blip r:embed="rId4"/>
          <a:stretch>
            <a:fillRect/>
          </a:stretch>
        </p:blipFill>
        <p:spPr>
          <a:xfrm>
            <a:off x="1588169" y="1486151"/>
            <a:ext cx="6395156" cy="3597275"/>
          </a:xfrm>
          <a:prstGeom prst="rect">
            <a:avLst/>
          </a:prstGeom>
        </p:spPr>
      </p:pic>
    </p:spTree>
    <p:extLst>
      <p:ext uri="{BB962C8B-B14F-4D97-AF65-F5344CB8AC3E}">
        <p14:creationId xmlns:p14="http://schemas.microsoft.com/office/powerpoint/2010/main" val="1167305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53EE-B7F0-4A33-949B-4A399EBE73C2}"/>
              </a:ext>
            </a:extLst>
          </p:cNvPr>
          <p:cNvSpPr>
            <a:spLocks noGrp="1"/>
          </p:cNvSpPr>
          <p:nvPr>
            <p:ph type="title"/>
          </p:nvPr>
        </p:nvSpPr>
        <p:spPr>
          <a:xfrm>
            <a:off x="628650" y="124494"/>
            <a:ext cx="7886700" cy="799531"/>
          </a:xfrm>
        </p:spPr>
        <p:txBody>
          <a:bodyPr/>
          <a:lstStyle/>
          <a:p>
            <a:pPr algn="ctr"/>
            <a:r>
              <a:rPr lang="en-GB" dirty="0"/>
              <a:t>Discussion</a:t>
            </a:r>
          </a:p>
        </p:txBody>
      </p:sp>
      <p:sp>
        <p:nvSpPr>
          <p:cNvPr id="3" name="Content Placeholder 2">
            <a:extLst>
              <a:ext uri="{FF2B5EF4-FFF2-40B4-BE49-F238E27FC236}">
                <a16:creationId xmlns:a16="http://schemas.microsoft.com/office/drawing/2014/main" id="{3D4863E2-F86C-467D-8B52-9E293F142A4F}"/>
              </a:ext>
            </a:extLst>
          </p:cNvPr>
          <p:cNvSpPr>
            <a:spLocks noGrp="1"/>
          </p:cNvSpPr>
          <p:nvPr>
            <p:ph idx="1"/>
          </p:nvPr>
        </p:nvSpPr>
        <p:spPr>
          <a:xfrm>
            <a:off x="628650" y="1113356"/>
            <a:ext cx="7886700" cy="4351338"/>
          </a:xfrm>
        </p:spPr>
        <p:txBody>
          <a:bodyPr/>
          <a:lstStyle/>
          <a:p>
            <a:r>
              <a:rPr lang="en-GB" dirty="0"/>
              <a:t>So, what were the key learning points for you?</a:t>
            </a:r>
          </a:p>
        </p:txBody>
      </p:sp>
      <p:pic>
        <p:nvPicPr>
          <p:cNvPr id="5" name="Picture 4" descr="Diagram&#10;&#10;Description automatically generated">
            <a:extLst>
              <a:ext uri="{FF2B5EF4-FFF2-40B4-BE49-F238E27FC236}">
                <a16:creationId xmlns:a16="http://schemas.microsoft.com/office/drawing/2014/main" id="{D84611B1-E3D0-4EDA-A5DC-B1234771226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073032"/>
            <a:ext cx="3936733" cy="2654768"/>
          </a:xfrm>
          <a:prstGeom prst="rect">
            <a:avLst/>
          </a:prstGeom>
        </p:spPr>
      </p:pic>
      <p:pic>
        <p:nvPicPr>
          <p:cNvPr id="8" name="Picture 7">
            <a:extLst>
              <a:ext uri="{FF2B5EF4-FFF2-40B4-BE49-F238E27FC236}">
                <a16:creationId xmlns:a16="http://schemas.microsoft.com/office/drawing/2014/main" id="{038C2C5A-E090-47BC-BE94-AACB633B32D0}"/>
              </a:ext>
            </a:extLst>
          </p:cNvPr>
          <p:cNvPicPr>
            <a:picLocks noChangeAspect="1"/>
          </p:cNvPicPr>
          <p:nvPr/>
        </p:nvPicPr>
        <p:blipFill>
          <a:blip r:embed="rId4"/>
          <a:stretch>
            <a:fillRect/>
          </a:stretch>
        </p:blipFill>
        <p:spPr>
          <a:xfrm>
            <a:off x="5422884" y="3073032"/>
            <a:ext cx="3721116" cy="2654767"/>
          </a:xfrm>
          <a:prstGeom prst="rect">
            <a:avLst/>
          </a:prstGeom>
        </p:spPr>
      </p:pic>
    </p:spTree>
    <p:extLst>
      <p:ext uri="{BB962C8B-B14F-4D97-AF65-F5344CB8AC3E}">
        <p14:creationId xmlns:p14="http://schemas.microsoft.com/office/powerpoint/2010/main" val="3648608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B3AEB01D-D998-40F6-BB67-F9118193D23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37063" y="100362"/>
            <a:ext cx="6656960" cy="5564458"/>
          </a:xfrm>
        </p:spPr>
      </p:pic>
    </p:spTree>
    <p:extLst>
      <p:ext uri="{BB962C8B-B14F-4D97-AF65-F5344CB8AC3E}">
        <p14:creationId xmlns:p14="http://schemas.microsoft.com/office/powerpoint/2010/main" val="1967916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CCC08-C955-4FC6-9A96-E0416E1B031F}"/>
              </a:ext>
            </a:extLst>
          </p:cNvPr>
          <p:cNvSpPr>
            <a:spLocks noGrp="1"/>
          </p:cNvSpPr>
          <p:nvPr>
            <p:ph type="title"/>
          </p:nvPr>
        </p:nvSpPr>
        <p:spPr/>
        <p:txBody>
          <a:bodyPr/>
          <a:lstStyle/>
          <a:p>
            <a:r>
              <a:rPr lang="en-GB" dirty="0"/>
              <a:t>Being Creative involves…</a:t>
            </a:r>
          </a:p>
        </p:txBody>
      </p:sp>
      <p:sp>
        <p:nvSpPr>
          <p:cNvPr id="3" name="Content Placeholder 2">
            <a:extLst>
              <a:ext uri="{FF2B5EF4-FFF2-40B4-BE49-F238E27FC236}">
                <a16:creationId xmlns:a16="http://schemas.microsoft.com/office/drawing/2014/main" id="{ED59813E-2F4E-4605-8207-BF078EC55207}"/>
              </a:ext>
            </a:extLst>
          </p:cNvPr>
          <p:cNvSpPr>
            <a:spLocks noGrp="1"/>
          </p:cNvSpPr>
          <p:nvPr>
            <p:ph idx="1"/>
          </p:nvPr>
        </p:nvSpPr>
        <p:spPr/>
        <p:txBody>
          <a:bodyPr/>
          <a:lstStyle/>
          <a:p>
            <a:pPr marL="0" indent="0">
              <a:buNone/>
            </a:pPr>
            <a:r>
              <a:rPr lang="en-GB" dirty="0"/>
              <a:t>…a number of elements, not least are the individual attributes: -</a:t>
            </a:r>
          </a:p>
          <a:p>
            <a:pPr marL="514350" indent="-514350">
              <a:buFont typeface="+mj-lt"/>
              <a:buAutoNum type="arabicPeriod"/>
            </a:pPr>
            <a:r>
              <a:rPr lang="en-GB" b="1" dirty="0">
                <a:solidFill>
                  <a:srgbClr val="009900"/>
                </a:solidFill>
              </a:rPr>
              <a:t>Expertise</a:t>
            </a:r>
          </a:p>
          <a:p>
            <a:pPr marL="514350" indent="-514350">
              <a:buFont typeface="+mj-lt"/>
              <a:buAutoNum type="arabicPeriod"/>
            </a:pPr>
            <a:r>
              <a:rPr lang="en-GB" dirty="0">
                <a:solidFill>
                  <a:srgbClr val="0000CC"/>
                </a:solidFill>
              </a:rPr>
              <a:t>Critical thinking skills</a:t>
            </a:r>
          </a:p>
          <a:p>
            <a:pPr marL="914400" lvl="2" indent="0">
              <a:buNone/>
            </a:pPr>
            <a:r>
              <a:rPr lang="en-GB" sz="2800" dirty="0">
                <a:solidFill>
                  <a:srgbClr val="002060"/>
                </a:solidFill>
              </a:rPr>
              <a:t>And last, but definitely not least,</a:t>
            </a:r>
          </a:p>
          <a:p>
            <a:pPr marL="514350" indent="-514350">
              <a:buFont typeface="+mj-lt"/>
              <a:buAutoNum type="arabicPeriod"/>
            </a:pPr>
            <a:r>
              <a:rPr lang="en-GB" dirty="0">
                <a:solidFill>
                  <a:srgbClr val="7030A0"/>
                </a:solidFill>
              </a:rPr>
              <a:t>Motivation</a:t>
            </a:r>
          </a:p>
        </p:txBody>
      </p:sp>
      <p:sp>
        <p:nvSpPr>
          <p:cNvPr id="4" name="Rectangle 3">
            <a:extLst>
              <a:ext uri="{FF2B5EF4-FFF2-40B4-BE49-F238E27FC236}">
                <a16:creationId xmlns:a16="http://schemas.microsoft.com/office/drawing/2014/main" id="{36DBFC1B-6383-4D7E-8D30-B11334719F61}"/>
              </a:ext>
            </a:extLst>
          </p:cNvPr>
          <p:cNvSpPr/>
          <p:nvPr/>
        </p:nvSpPr>
        <p:spPr>
          <a:xfrm>
            <a:off x="216567" y="4850141"/>
            <a:ext cx="9107905" cy="646331"/>
          </a:xfrm>
          <a:prstGeom prst="rect">
            <a:avLst/>
          </a:prstGeom>
        </p:spPr>
        <p:txBody>
          <a:bodyPr wrap="square">
            <a:spAutoFit/>
          </a:bodyPr>
          <a:lstStyle/>
          <a:p>
            <a:r>
              <a:rPr lang="en-GB" dirty="0"/>
              <a:t>Teresa Amabile – How to Kill Creativity, in Henry, J. (2009):  </a:t>
            </a:r>
            <a:r>
              <a:rPr lang="en-GB" i="1" dirty="0"/>
              <a:t>Creative Management And Development</a:t>
            </a:r>
            <a:r>
              <a:rPr lang="en-GB" dirty="0"/>
              <a:t>, 3</a:t>
            </a:r>
            <a:r>
              <a:rPr lang="en-GB" baseline="30000" dirty="0"/>
              <a:t>rd</a:t>
            </a:r>
            <a:r>
              <a:rPr lang="en-GB" dirty="0"/>
              <a:t> Ed. London: Sage Publications Ltd.</a:t>
            </a:r>
          </a:p>
        </p:txBody>
      </p:sp>
    </p:spTree>
    <p:extLst>
      <p:ext uri="{BB962C8B-B14F-4D97-AF65-F5344CB8AC3E}">
        <p14:creationId xmlns:p14="http://schemas.microsoft.com/office/powerpoint/2010/main" val="2163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3672E-02BE-4F9F-A010-9D36C62DA437}"/>
              </a:ext>
            </a:extLst>
          </p:cNvPr>
          <p:cNvSpPr>
            <a:spLocks noGrp="1"/>
          </p:cNvSpPr>
          <p:nvPr>
            <p:ph type="title"/>
          </p:nvPr>
        </p:nvSpPr>
        <p:spPr>
          <a:xfrm>
            <a:off x="457200" y="0"/>
            <a:ext cx="8229600" cy="877824"/>
          </a:xfrm>
        </p:spPr>
        <p:txBody>
          <a:bodyPr>
            <a:normAutofit fontScale="90000"/>
          </a:bodyPr>
          <a:lstStyle/>
          <a:p>
            <a:r>
              <a:rPr lang="en-GB" dirty="0"/>
              <a:t>The Three Components of Creativity</a:t>
            </a:r>
          </a:p>
        </p:txBody>
      </p:sp>
      <p:sp>
        <p:nvSpPr>
          <p:cNvPr id="4" name="Oval 3">
            <a:extLst>
              <a:ext uri="{FF2B5EF4-FFF2-40B4-BE49-F238E27FC236}">
                <a16:creationId xmlns:a16="http://schemas.microsoft.com/office/drawing/2014/main" id="{296C4F72-DC2F-4495-8617-1C103A4DDC13}"/>
              </a:ext>
            </a:extLst>
          </p:cNvPr>
          <p:cNvSpPr/>
          <p:nvPr/>
        </p:nvSpPr>
        <p:spPr>
          <a:xfrm>
            <a:off x="1423400" y="720196"/>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22A641"/>
                </a:solidFill>
              </a:rPr>
              <a:t>Expertise</a:t>
            </a:r>
          </a:p>
          <a:p>
            <a:pPr algn="ctr"/>
            <a:endParaRPr lang="en-GB" dirty="0">
              <a:solidFill>
                <a:srgbClr val="22A641"/>
              </a:solidFill>
            </a:endParaRPr>
          </a:p>
        </p:txBody>
      </p:sp>
      <p:sp>
        <p:nvSpPr>
          <p:cNvPr id="7" name="Oval 6">
            <a:extLst>
              <a:ext uri="{FF2B5EF4-FFF2-40B4-BE49-F238E27FC236}">
                <a16:creationId xmlns:a16="http://schemas.microsoft.com/office/drawing/2014/main" id="{55086DA7-F7E2-4263-BB15-25C253E42068}"/>
              </a:ext>
            </a:extLst>
          </p:cNvPr>
          <p:cNvSpPr/>
          <p:nvPr/>
        </p:nvSpPr>
        <p:spPr>
          <a:xfrm>
            <a:off x="2648853" y="2218044"/>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a:p>
            <a:pPr algn="ctr"/>
            <a:endParaRPr lang="en-GB" dirty="0">
              <a:solidFill>
                <a:srgbClr val="FF0000"/>
              </a:solidFill>
            </a:endParaRPr>
          </a:p>
          <a:p>
            <a:pPr algn="ctr"/>
            <a:endParaRPr lang="en-GB" dirty="0">
              <a:solidFill>
                <a:srgbClr val="FF0000"/>
              </a:solidFill>
            </a:endParaRPr>
          </a:p>
          <a:p>
            <a:pPr algn="ctr"/>
            <a:r>
              <a:rPr lang="en-GB" b="1" dirty="0">
                <a:solidFill>
                  <a:srgbClr val="7030A0"/>
                </a:solidFill>
              </a:rPr>
              <a:t>Motivation</a:t>
            </a:r>
          </a:p>
        </p:txBody>
      </p:sp>
      <p:sp>
        <p:nvSpPr>
          <p:cNvPr id="8" name="Oval 7">
            <a:extLst>
              <a:ext uri="{FF2B5EF4-FFF2-40B4-BE49-F238E27FC236}">
                <a16:creationId xmlns:a16="http://schemas.microsoft.com/office/drawing/2014/main" id="{2F0C6DFB-FF03-4156-87DF-26439ED3849A}"/>
              </a:ext>
            </a:extLst>
          </p:cNvPr>
          <p:cNvSpPr/>
          <p:nvPr/>
        </p:nvSpPr>
        <p:spPr>
          <a:xfrm>
            <a:off x="4079729" y="720196"/>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00FF"/>
                </a:solidFill>
              </a:rPr>
              <a:t>         </a:t>
            </a:r>
            <a:r>
              <a:rPr lang="en-GB" sz="1600" b="1" dirty="0">
                <a:solidFill>
                  <a:srgbClr val="0000FF"/>
                </a:solidFill>
              </a:rPr>
              <a:t>Creative Thinking</a:t>
            </a:r>
          </a:p>
          <a:p>
            <a:pPr algn="ctr"/>
            <a:r>
              <a:rPr lang="en-GB" sz="1600" b="1" dirty="0">
                <a:solidFill>
                  <a:srgbClr val="0000FF"/>
                </a:solidFill>
              </a:rPr>
              <a:t>           Skills</a:t>
            </a:r>
          </a:p>
        </p:txBody>
      </p:sp>
      <p:sp>
        <p:nvSpPr>
          <p:cNvPr id="9" name="TextBox 8">
            <a:extLst>
              <a:ext uri="{FF2B5EF4-FFF2-40B4-BE49-F238E27FC236}">
                <a16:creationId xmlns:a16="http://schemas.microsoft.com/office/drawing/2014/main" id="{21F36A5D-365B-483E-AD32-32442845B2FC}"/>
              </a:ext>
            </a:extLst>
          </p:cNvPr>
          <p:cNvSpPr txBox="1"/>
          <p:nvPr/>
        </p:nvSpPr>
        <p:spPr>
          <a:xfrm>
            <a:off x="3899893" y="2573380"/>
            <a:ext cx="1415837" cy="461665"/>
          </a:xfrm>
          <a:prstGeom prst="rect">
            <a:avLst/>
          </a:prstGeom>
          <a:noFill/>
        </p:spPr>
        <p:txBody>
          <a:bodyPr wrap="none" rtlCol="0">
            <a:spAutoFit/>
          </a:bodyPr>
          <a:lstStyle/>
          <a:p>
            <a:r>
              <a:rPr lang="en-GB" sz="2400" b="1" dirty="0">
                <a:solidFill>
                  <a:srgbClr val="002060"/>
                </a:solidFill>
              </a:rPr>
              <a:t>Creativity</a:t>
            </a:r>
          </a:p>
        </p:txBody>
      </p:sp>
    </p:spTree>
    <p:extLst>
      <p:ext uri="{BB962C8B-B14F-4D97-AF65-F5344CB8AC3E}">
        <p14:creationId xmlns:p14="http://schemas.microsoft.com/office/powerpoint/2010/main" val="3371496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4CEB6-DA92-49F2-BB3C-85A44773CAC7}"/>
              </a:ext>
            </a:extLst>
          </p:cNvPr>
          <p:cNvSpPr>
            <a:spLocks noGrp="1"/>
          </p:cNvSpPr>
          <p:nvPr>
            <p:ph type="title"/>
          </p:nvPr>
        </p:nvSpPr>
        <p:spPr>
          <a:xfrm>
            <a:off x="282742" y="184651"/>
            <a:ext cx="8578516" cy="662781"/>
          </a:xfrm>
        </p:spPr>
        <p:txBody>
          <a:bodyPr/>
          <a:lstStyle/>
          <a:p>
            <a:pPr algn="ctr"/>
            <a:r>
              <a:rPr lang="en-GB" dirty="0"/>
              <a:t>Some Process Models of Creativity</a:t>
            </a:r>
          </a:p>
        </p:txBody>
      </p:sp>
      <p:sp>
        <p:nvSpPr>
          <p:cNvPr id="3" name="Content Placeholder 2">
            <a:extLst>
              <a:ext uri="{FF2B5EF4-FFF2-40B4-BE49-F238E27FC236}">
                <a16:creationId xmlns:a16="http://schemas.microsoft.com/office/drawing/2014/main" id="{F48EEB4B-9F3C-40E5-80B7-6A5DC68422DB}"/>
              </a:ext>
            </a:extLst>
          </p:cNvPr>
          <p:cNvSpPr>
            <a:spLocks noGrp="1"/>
          </p:cNvSpPr>
          <p:nvPr>
            <p:ph idx="1"/>
          </p:nvPr>
        </p:nvSpPr>
        <p:spPr>
          <a:xfrm>
            <a:off x="120316" y="1027906"/>
            <a:ext cx="8903368" cy="4351338"/>
          </a:xfrm>
        </p:spPr>
        <p:txBody>
          <a:bodyPr/>
          <a:lstStyle/>
          <a:p>
            <a:pPr marL="0" indent="0">
              <a:buNone/>
            </a:pPr>
            <a:r>
              <a:rPr lang="en-US" b="1" dirty="0"/>
              <a:t>Rossman's Creativity Model</a:t>
            </a:r>
            <a:endParaRPr lang="en-US" dirty="0"/>
          </a:p>
          <a:p>
            <a:pPr marL="514350" indent="-514350">
              <a:buFont typeface="+mj-lt"/>
              <a:buAutoNum type="arabicPeriod"/>
            </a:pPr>
            <a:r>
              <a:rPr lang="en-US" sz="2400" dirty="0">
                <a:solidFill>
                  <a:srgbClr val="0000FF"/>
                </a:solidFill>
              </a:rPr>
              <a:t>Observation of a need or difficulty</a:t>
            </a:r>
          </a:p>
          <a:p>
            <a:pPr marL="514350" indent="-514350">
              <a:buFont typeface="+mj-lt"/>
              <a:buAutoNum type="arabicPeriod"/>
            </a:pPr>
            <a:r>
              <a:rPr lang="en-US" sz="2400" dirty="0">
                <a:solidFill>
                  <a:srgbClr val="0000FF"/>
                </a:solidFill>
              </a:rPr>
              <a:t>Analysis of the need</a:t>
            </a:r>
          </a:p>
          <a:p>
            <a:pPr marL="514350" indent="-514350">
              <a:buFont typeface="+mj-lt"/>
              <a:buAutoNum type="arabicPeriod"/>
            </a:pPr>
            <a:r>
              <a:rPr lang="en-US" sz="2400" dirty="0">
                <a:solidFill>
                  <a:srgbClr val="0000FF"/>
                </a:solidFill>
              </a:rPr>
              <a:t>A survey of all available information</a:t>
            </a:r>
          </a:p>
          <a:p>
            <a:pPr marL="514350" indent="-514350">
              <a:buFont typeface="+mj-lt"/>
              <a:buAutoNum type="arabicPeriod"/>
            </a:pPr>
            <a:r>
              <a:rPr lang="en-US" sz="2400" dirty="0">
                <a:solidFill>
                  <a:srgbClr val="0000FF"/>
                </a:solidFill>
              </a:rPr>
              <a:t>A formulation of all objective solutions</a:t>
            </a:r>
          </a:p>
          <a:p>
            <a:pPr marL="514350" indent="-514350">
              <a:buFont typeface="+mj-lt"/>
              <a:buAutoNum type="arabicPeriod"/>
            </a:pPr>
            <a:r>
              <a:rPr lang="en-US" sz="2400" dirty="0">
                <a:solidFill>
                  <a:srgbClr val="0000FF"/>
                </a:solidFill>
              </a:rPr>
              <a:t>A critical analysis of these solutions for their advantages and disadvantages</a:t>
            </a:r>
          </a:p>
          <a:p>
            <a:pPr marL="514350" indent="-514350">
              <a:buFont typeface="+mj-lt"/>
              <a:buAutoNum type="arabicPeriod"/>
            </a:pPr>
            <a:r>
              <a:rPr lang="en-US" sz="2400" dirty="0">
                <a:solidFill>
                  <a:srgbClr val="0000FF"/>
                </a:solidFill>
              </a:rPr>
              <a:t>The birth of the new idea -- the invention</a:t>
            </a:r>
          </a:p>
          <a:p>
            <a:pPr marL="514350" indent="-514350">
              <a:buFont typeface="+mj-lt"/>
              <a:buAutoNum type="arabicPeriod"/>
            </a:pPr>
            <a:r>
              <a:rPr lang="en-US" sz="2400" dirty="0">
                <a:solidFill>
                  <a:srgbClr val="0000FF"/>
                </a:solidFill>
              </a:rPr>
              <a:t>Experimentation to test out the most promising solution, and the selection and perfection of the final embodiment</a:t>
            </a:r>
          </a:p>
          <a:p>
            <a:endParaRPr lang="en-GB" dirty="0"/>
          </a:p>
        </p:txBody>
      </p:sp>
    </p:spTree>
    <p:extLst>
      <p:ext uri="{BB962C8B-B14F-4D97-AF65-F5344CB8AC3E}">
        <p14:creationId xmlns:p14="http://schemas.microsoft.com/office/powerpoint/2010/main" val="4004544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458E6-2A09-4881-B20F-531C4D02CA2D}"/>
              </a:ext>
            </a:extLst>
          </p:cNvPr>
          <p:cNvSpPr>
            <a:spLocks noGrp="1"/>
          </p:cNvSpPr>
          <p:nvPr>
            <p:ph type="title"/>
          </p:nvPr>
        </p:nvSpPr>
        <p:spPr>
          <a:xfrm>
            <a:off x="628650" y="365126"/>
            <a:ext cx="7886700" cy="874128"/>
          </a:xfrm>
        </p:spPr>
        <p:txBody>
          <a:bodyPr/>
          <a:lstStyle/>
          <a:p>
            <a:pPr algn="ctr"/>
            <a:r>
              <a:rPr lang="en-GB" dirty="0"/>
              <a:t>Alex Osborn’s Seven Step Model of Creative Thinking</a:t>
            </a:r>
          </a:p>
        </p:txBody>
      </p:sp>
      <p:sp>
        <p:nvSpPr>
          <p:cNvPr id="3" name="Content Placeholder 2">
            <a:extLst>
              <a:ext uri="{FF2B5EF4-FFF2-40B4-BE49-F238E27FC236}">
                <a16:creationId xmlns:a16="http://schemas.microsoft.com/office/drawing/2014/main" id="{5791EAD2-7DB3-4503-B091-6D2E758B9BCA}"/>
              </a:ext>
            </a:extLst>
          </p:cNvPr>
          <p:cNvSpPr>
            <a:spLocks noGrp="1"/>
          </p:cNvSpPr>
          <p:nvPr>
            <p:ph idx="1"/>
          </p:nvPr>
        </p:nvSpPr>
        <p:spPr>
          <a:xfrm>
            <a:off x="628650" y="1825625"/>
            <a:ext cx="7886700" cy="3720933"/>
          </a:xfrm>
        </p:spPr>
        <p:txBody>
          <a:bodyPr/>
          <a:lstStyle/>
          <a:p>
            <a:pPr marL="514350" indent="-514350">
              <a:buFont typeface="+mj-lt"/>
              <a:buAutoNum type="arabicPeriod"/>
            </a:pPr>
            <a:r>
              <a:rPr lang="en-US" b="1" dirty="0">
                <a:solidFill>
                  <a:srgbClr val="0000FF"/>
                </a:solidFill>
              </a:rPr>
              <a:t>Orientation:</a:t>
            </a:r>
            <a:r>
              <a:rPr lang="en-US" dirty="0">
                <a:solidFill>
                  <a:srgbClr val="0000FF"/>
                </a:solidFill>
              </a:rPr>
              <a:t> pointing up the problem</a:t>
            </a:r>
          </a:p>
          <a:p>
            <a:pPr marL="514350" indent="-514350">
              <a:buFont typeface="+mj-lt"/>
              <a:buAutoNum type="arabicPeriod"/>
            </a:pPr>
            <a:r>
              <a:rPr lang="en-US" b="1" dirty="0">
                <a:solidFill>
                  <a:srgbClr val="0000FF"/>
                </a:solidFill>
              </a:rPr>
              <a:t>Preparation:</a:t>
            </a:r>
            <a:r>
              <a:rPr lang="en-US" dirty="0">
                <a:solidFill>
                  <a:srgbClr val="0000FF"/>
                </a:solidFill>
              </a:rPr>
              <a:t> gathering pertinent data</a:t>
            </a:r>
          </a:p>
          <a:p>
            <a:pPr marL="514350" indent="-514350">
              <a:buFont typeface="+mj-lt"/>
              <a:buAutoNum type="arabicPeriod"/>
            </a:pPr>
            <a:r>
              <a:rPr lang="en-US" b="1" dirty="0">
                <a:solidFill>
                  <a:srgbClr val="0000FF"/>
                </a:solidFill>
              </a:rPr>
              <a:t>Analysis:</a:t>
            </a:r>
            <a:r>
              <a:rPr lang="en-US" dirty="0">
                <a:solidFill>
                  <a:srgbClr val="0000FF"/>
                </a:solidFill>
              </a:rPr>
              <a:t> breaking down the relevant material</a:t>
            </a:r>
          </a:p>
          <a:p>
            <a:pPr marL="514350" indent="-514350">
              <a:buFont typeface="+mj-lt"/>
              <a:buAutoNum type="arabicPeriod"/>
            </a:pPr>
            <a:r>
              <a:rPr lang="en-US" b="1" dirty="0">
                <a:solidFill>
                  <a:srgbClr val="0000FF"/>
                </a:solidFill>
              </a:rPr>
              <a:t>Ideation:</a:t>
            </a:r>
            <a:r>
              <a:rPr lang="en-US" dirty="0">
                <a:solidFill>
                  <a:srgbClr val="0000FF"/>
                </a:solidFill>
              </a:rPr>
              <a:t> piling up alternatives by way of ideas</a:t>
            </a:r>
          </a:p>
          <a:p>
            <a:pPr marL="514350" indent="-514350">
              <a:buFont typeface="+mj-lt"/>
              <a:buAutoNum type="arabicPeriod"/>
            </a:pPr>
            <a:r>
              <a:rPr lang="en-US" b="1" dirty="0">
                <a:solidFill>
                  <a:srgbClr val="0000FF"/>
                </a:solidFill>
              </a:rPr>
              <a:t>Incubation:</a:t>
            </a:r>
            <a:r>
              <a:rPr lang="en-US" dirty="0">
                <a:solidFill>
                  <a:srgbClr val="0000FF"/>
                </a:solidFill>
              </a:rPr>
              <a:t> letting up, to invite illumination</a:t>
            </a:r>
          </a:p>
          <a:p>
            <a:pPr marL="514350" indent="-514350">
              <a:buFont typeface="+mj-lt"/>
              <a:buAutoNum type="arabicPeriod"/>
            </a:pPr>
            <a:r>
              <a:rPr lang="en-US" b="1" dirty="0">
                <a:solidFill>
                  <a:srgbClr val="0000FF"/>
                </a:solidFill>
              </a:rPr>
              <a:t>Synthesis:</a:t>
            </a:r>
            <a:r>
              <a:rPr lang="en-US" dirty="0">
                <a:solidFill>
                  <a:srgbClr val="0000FF"/>
                </a:solidFill>
              </a:rPr>
              <a:t> putting the pieces together</a:t>
            </a:r>
          </a:p>
          <a:p>
            <a:pPr marL="514350" indent="-514350">
              <a:buFont typeface="+mj-lt"/>
              <a:buAutoNum type="arabicPeriod"/>
            </a:pPr>
            <a:r>
              <a:rPr lang="en-US" b="1" dirty="0">
                <a:solidFill>
                  <a:srgbClr val="0000FF"/>
                </a:solidFill>
              </a:rPr>
              <a:t>Evaluation:</a:t>
            </a:r>
            <a:r>
              <a:rPr lang="en-US" dirty="0">
                <a:solidFill>
                  <a:srgbClr val="0000FF"/>
                </a:solidFill>
              </a:rPr>
              <a:t> judging the resulting ideas</a:t>
            </a:r>
          </a:p>
          <a:p>
            <a:pPr marL="514350" indent="-514350">
              <a:buFont typeface="+mj-lt"/>
              <a:buAutoNum type="arabicPeriod"/>
            </a:pPr>
            <a:endParaRPr lang="en-GB" dirty="0"/>
          </a:p>
        </p:txBody>
      </p:sp>
    </p:spTree>
    <p:extLst>
      <p:ext uri="{BB962C8B-B14F-4D97-AF65-F5344CB8AC3E}">
        <p14:creationId xmlns:p14="http://schemas.microsoft.com/office/powerpoint/2010/main" val="2873974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29C97-7411-4F21-8320-1F7D1CD6184A}"/>
              </a:ext>
            </a:extLst>
          </p:cNvPr>
          <p:cNvSpPr>
            <a:spLocks noGrp="1"/>
          </p:cNvSpPr>
          <p:nvPr>
            <p:ph type="title"/>
          </p:nvPr>
        </p:nvSpPr>
        <p:spPr>
          <a:xfrm>
            <a:off x="628649" y="365125"/>
            <a:ext cx="8310813" cy="765843"/>
          </a:xfrm>
        </p:spPr>
        <p:txBody>
          <a:bodyPr/>
          <a:lstStyle/>
          <a:p>
            <a:r>
              <a:rPr lang="en-GB" sz="3600" dirty="0"/>
              <a:t>The Creative Problem Solving (CPS) Model</a:t>
            </a:r>
          </a:p>
        </p:txBody>
      </p:sp>
      <p:sp>
        <p:nvSpPr>
          <p:cNvPr id="3" name="Content Placeholder 2">
            <a:extLst>
              <a:ext uri="{FF2B5EF4-FFF2-40B4-BE49-F238E27FC236}">
                <a16:creationId xmlns:a16="http://schemas.microsoft.com/office/drawing/2014/main" id="{7C31A401-65BF-45B5-AA64-4ABC394308A0}"/>
              </a:ext>
            </a:extLst>
          </p:cNvPr>
          <p:cNvSpPr>
            <a:spLocks noGrp="1"/>
          </p:cNvSpPr>
          <p:nvPr>
            <p:ph idx="1"/>
          </p:nvPr>
        </p:nvSpPr>
        <p:spPr>
          <a:xfrm>
            <a:off x="754981" y="1036762"/>
            <a:ext cx="7886700" cy="3150227"/>
          </a:xfrm>
        </p:spPr>
        <p:txBody>
          <a:bodyPr/>
          <a:lstStyle/>
          <a:p>
            <a:pPr marL="514350" indent="-514350">
              <a:buFont typeface="+mj-lt"/>
              <a:buAutoNum type="arabicPeriod"/>
            </a:pPr>
            <a:r>
              <a:rPr lang="en-US" b="1" dirty="0"/>
              <a:t>Objective finding</a:t>
            </a:r>
            <a:endParaRPr lang="en-US" dirty="0"/>
          </a:p>
          <a:p>
            <a:pPr marL="514350" indent="-514350">
              <a:buFont typeface="+mj-lt"/>
              <a:buAutoNum type="arabicPeriod"/>
            </a:pPr>
            <a:r>
              <a:rPr lang="en-US" b="1" dirty="0"/>
              <a:t>Fact finding</a:t>
            </a:r>
            <a:endParaRPr lang="en-US" dirty="0"/>
          </a:p>
          <a:p>
            <a:pPr marL="514350" indent="-514350">
              <a:buFont typeface="+mj-lt"/>
              <a:buAutoNum type="arabicPeriod"/>
            </a:pPr>
            <a:r>
              <a:rPr lang="en-US" b="1" dirty="0">
                <a:solidFill>
                  <a:srgbClr val="0000FF"/>
                </a:solidFill>
              </a:rPr>
              <a:t>Problem finding</a:t>
            </a:r>
            <a:endParaRPr lang="en-US" dirty="0">
              <a:solidFill>
                <a:srgbClr val="0000FF"/>
              </a:solidFill>
            </a:endParaRPr>
          </a:p>
          <a:p>
            <a:pPr marL="514350" indent="-514350">
              <a:buFont typeface="+mj-lt"/>
              <a:buAutoNum type="arabicPeriod"/>
            </a:pPr>
            <a:r>
              <a:rPr lang="en-US" b="1" dirty="0">
                <a:solidFill>
                  <a:srgbClr val="0000FF"/>
                </a:solidFill>
              </a:rPr>
              <a:t>Idea finding</a:t>
            </a:r>
            <a:endParaRPr lang="en-US" dirty="0">
              <a:solidFill>
                <a:srgbClr val="0000FF"/>
              </a:solidFill>
            </a:endParaRPr>
          </a:p>
          <a:p>
            <a:pPr marL="514350" indent="-514350">
              <a:buFont typeface="+mj-lt"/>
              <a:buAutoNum type="arabicPeriod"/>
            </a:pPr>
            <a:r>
              <a:rPr lang="en-US" b="1" dirty="0"/>
              <a:t>Solution finding</a:t>
            </a:r>
            <a:endParaRPr lang="en-US" dirty="0"/>
          </a:p>
          <a:p>
            <a:pPr marL="514350" indent="-514350">
              <a:buFont typeface="+mj-lt"/>
              <a:buAutoNum type="arabicPeriod"/>
            </a:pPr>
            <a:r>
              <a:rPr lang="en-US" b="1" dirty="0"/>
              <a:t>Acceptance finding</a:t>
            </a:r>
            <a:endParaRPr lang="en-US" dirty="0"/>
          </a:p>
          <a:p>
            <a:pPr marL="514350" indent="-514350">
              <a:buFont typeface="+mj-lt"/>
              <a:buAutoNum type="arabicPeriod"/>
            </a:pPr>
            <a:endParaRPr lang="en-GB" dirty="0"/>
          </a:p>
        </p:txBody>
      </p:sp>
      <p:sp>
        <p:nvSpPr>
          <p:cNvPr id="4" name="TextBox 3">
            <a:extLst>
              <a:ext uri="{FF2B5EF4-FFF2-40B4-BE49-F238E27FC236}">
                <a16:creationId xmlns:a16="http://schemas.microsoft.com/office/drawing/2014/main" id="{934C070F-79A3-4AA3-BE36-D911B84CF8B4}"/>
              </a:ext>
            </a:extLst>
          </p:cNvPr>
          <p:cNvSpPr txBox="1"/>
          <p:nvPr/>
        </p:nvSpPr>
        <p:spPr>
          <a:xfrm>
            <a:off x="159418" y="4073796"/>
            <a:ext cx="8876297" cy="1569660"/>
          </a:xfrm>
          <a:prstGeom prst="rect">
            <a:avLst/>
          </a:prstGeom>
          <a:noFill/>
        </p:spPr>
        <p:txBody>
          <a:bodyPr wrap="square" rtlCol="0">
            <a:spAutoFit/>
          </a:bodyPr>
          <a:lstStyle/>
          <a:p>
            <a:r>
              <a:rPr lang="en-GB" sz="2400" dirty="0">
                <a:solidFill>
                  <a:srgbClr val="0000FF"/>
                </a:solidFill>
              </a:rPr>
              <a:t>Steps 3 and 4 </a:t>
            </a:r>
            <a:r>
              <a:rPr lang="en-GB" sz="2400" dirty="0"/>
              <a:t>clearly require novel, creative thinking, whilst steps 1, 2, 5, and 6 require traditional skills and analytical thinking.  These models align with the need for ‘whole-brain’ thinking – right and left hemispheres</a:t>
            </a:r>
          </a:p>
        </p:txBody>
      </p:sp>
    </p:spTree>
    <p:extLst>
      <p:ext uri="{BB962C8B-B14F-4D97-AF65-F5344CB8AC3E}">
        <p14:creationId xmlns:p14="http://schemas.microsoft.com/office/powerpoint/2010/main" val="1738387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Effect transition="in" filter="fade">
                                      <p:cBhvr>
                                        <p:cTn id="3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CC80F-3A63-42A9-A593-8D9F9523C604}"/>
              </a:ext>
            </a:extLst>
          </p:cNvPr>
          <p:cNvSpPr>
            <a:spLocks noGrp="1"/>
          </p:cNvSpPr>
          <p:nvPr>
            <p:ph type="title"/>
          </p:nvPr>
        </p:nvSpPr>
        <p:spPr>
          <a:xfrm>
            <a:off x="628650" y="365125"/>
            <a:ext cx="7886700" cy="777875"/>
          </a:xfrm>
        </p:spPr>
        <p:txBody>
          <a:bodyPr/>
          <a:lstStyle/>
          <a:p>
            <a:r>
              <a:rPr lang="en-GB" dirty="0"/>
              <a:t>Robert Fritz’ Process for Creation</a:t>
            </a:r>
          </a:p>
        </p:txBody>
      </p:sp>
      <p:sp>
        <p:nvSpPr>
          <p:cNvPr id="3" name="Content Placeholder 2">
            <a:extLst>
              <a:ext uri="{FF2B5EF4-FFF2-40B4-BE49-F238E27FC236}">
                <a16:creationId xmlns:a16="http://schemas.microsoft.com/office/drawing/2014/main" id="{251127B2-71C7-4270-8E0C-829AD8FA74F7}"/>
              </a:ext>
            </a:extLst>
          </p:cNvPr>
          <p:cNvSpPr>
            <a:spLocks noGrp="1"/>
          </p:cNvSpPr>
          <p:nvPr>
            <p:ph idx="1"/>
          </p:nvPr>
        </p:nvSpPr>
        <p:spPr>
          <a:xfrm>
            <a:off x="628650" y="1253331"/>
            <a:ext cx="3103186" cy="2452395"/>
          </a:xfrm>
        </p:spPr>
        <p:txBody>
          <a:bodyPr/>
          <a:lstStyle/>
          <a:p>
            <a:pPr marL="514350" indent="-514350">
              <a:buFont typeface="+mj-lt"/>
              <a:buAutoNum type="arabicPeriod"/>
            </a:pPr>
            <a:r>
              <a:rPr lang="en-US" b="1" dirty="0">
                <a:solidFill>
                  <a:srgbClr val="0000FF"/>
                </a:solidFill>
              </a:rPr>
              <a:t>Conception</a:t>
            </a:r>
            <a:endParaRPr lang="en-US" dirty="0">
              <a:solidFill>
                <a:srgbClr val="0000FF"/>
              </a:solidFill>
            </a:endParaRPr>
          </a:p>
          <a:p>
            <a:pPr marL="514350" indent="-514350">
              <a:buFont typeface="+mj-lt"/>
              <a:buAutoNum type="arabicPeriod"/>
            </a:pPr>
            <a:r>
              <a:rPr lang="en-US" b="1" dirty="0">
                <a:solidFill>
                  <a:srgbClr val="0000FF"/>
                </a:solidFill>
              </a:rPr>
              <a:t>Vision</a:t>
            </a:r>
            <a:endParaRPr lang="en-US" dirty="0">
              <a:solidFill>
                <a:srgbClr val="0000FF"/>
              </a:solidFill>
            </a:endParaRPr>
          </a:p>
          <a:p>
            <a:pPr marL="514350" indent="-514350">
              <a:buFont typeface="+mj-lt"/>
              <a:buAutoNum type="arabicPeriod"/>
            </a:pPr>
            <a:r>
              <a:rPr lang="en-US" b="1" dirty="0">
                <a:solidFill>
                  <a:srgbClr val="0000FF"/>
                </a:solidFill>
              </a:rPr>
              <a:t>Current reality</a:t>
            </a:r>
            <a:endParaRPr lang="en-US" dirty="0">
              <a:solidFill>
                <a:srgbClr val="0000FF"/>
              </a:solidFill>
            </a:endParaRPr>
          </a:p>
          <a:p>
            <a:pPr marL="514350" indent="-514350">
              <a:buFont typeface="+mj-lt"/>
              <a:buAutoNum type="arabicPeriod"/>
            </a:pPr>
            <a:r>
              <a:rPr lang="en-US" b="1" dirty="0">
                <a:solidFill>
                  <a:srgbClr val="0000FF"/>
                </a:solidFill>
              </a:rPr>
              <a:t>Take action</a:t>
            </a:r>
            <a:endParaRPr lang="en-US" dirty="0">
              <a:solidFill>
                <a:srgbClr val="0000FF"/>
              </a:solidFill>
            </a:endParaRPr>
          </a:p>
          <a:p>
            <a:endParaRPr lang="en-GB" dirty="0"/>
          </a:p>
        </p:txBody>
      </p:sp>
      <p:pic>
        <p:nvPicPr>
          <p:cNvPr id="5" name="Picture 4">
            <a:extLst>
              <a:ext uri="{FF2B5EF4-FFF2-40B4-BE49-F238E27FC236}">
                <a16:creationId xmlns:a16="http://schemas.microsoft.com/office/drawing/2014/main" id="{62D2BED9-AC20-4BB6-AE29-78B3F0CA2204}"/>
              </a:ext>
            </a:extLst>
          </p:cNvPr>
          <p:cNvPicPr>
            <a:picLocks noChangeAspect="1"/>
          </p:cNvPicPr>
          <p:nvPr/>
        </p:nvPicPr>
        <p:blipFill>
          <a:blip r:embed="rId3"/>
          <a:stretch>
            <a:fillRect/>
          </a:stretch>
        </p:blipFill>
        <p:spPr>
          <a:xfrm>
            <a:off x="1865918" y="3940909"/>
            <a:ext cx="5412164" cy="1793342"/>
          </a:xfrm>
          <a:prstGeom prst="rect">
            <a:avLst/>
          </a:prstGeom>
        </p:spPr>
      </p:pic>
      <p:sp>
        <p:nvSpPr>
          <p:cNvPr id="6" name="TextBox 5">
            <a:extLst>
              <a:ext uri="{FF2B5EF4-FFF2-40B4-BE49-F238E27FC236}">
                <a16:creationId xmlns:a16="http://schemas.microsoft.com/office/drawing/2014/main" id="{72A9CB2F-8068-40DD-8509-BBA958B1C724}"/>
              </a:ext>
            </a:extLst>
          </p:cNvPr>
          <p:cNvSpPr txBox="1"/>
          <p:nvPr/>
        </p:nvSpPr>
        <p:spPr>
          <a:xfrm>
            <a:off x="4023359" y="1253331"/>
            <a:ext cx="5120641" cy="2028248"/>
          </a:xfrm>
          <a:prstGeom prst="rect">
            <a:avLst/>
          </a:prstGeom>
          <a:noFill/>
        </p:spPr>
        <p:txBody>
          <a:bodyPr wrap="square" rtlCol="0">
            <a:spAutoFit/>
          </a:bodyPr>
          <a:lstStyle/>
          <a:p>
            <a:pPr marL="514350" indent="-514350">
              <a:lnSpc>
                <a:spcPct val="90000"/>
              </a:lnSpc>
              <a:spcBef>
                <a:spcPts val="1000"/>
              </a:spcBef>
              <a:buFont typeface="+mj-lt"/>
              <a:buAutoNum type="arabicPeriod" startAt="5"/>
            </a:pPr>
            <a:r>
              <a:rPr lang="en-US" sz="2800" b="1" dirty="0">
                <a:solidFill>
                  <a:srgbClr val="0000FF"/>
                </a:solidFill>
              </a:rPr>
              <a:t>Adjust, learn, evaluate, adjust</a:t>
            </a:r>
          </a:p>
          <a:p>
            <a:pPr marL="514350" indent="-514350">
              <a:lnSpc>
                <a:spcPct val="90000"/>
              </a:lnSpc>
              <a:spcBef>
                <a:spcPts val="1000"/>
              </a:spcBef>
              <a:buFont typeface="+mj-lt"/>
              <a:buAutoNum type="arabicPeriod" startAt="5"/>
            </a:pPr>
            <a:r>
              <a:rPr lang="en-US" sz="2800" b="1" dirty="0">
                <a:solidFill>
                  <a:srgbClr val="0000FF"/>
                </a:solidFill>
              </a:rPr>
              <a:t>Building momentum</a:t>
            </a:r>
            <a:endParaRPr lang="en-US" sz="2800" dirty="0">
              <a:solidFill>
                <a:srgbClr val="0000FF"/>
              </a:solidFill>
            </a:endParaRPr>
          </a:p>
          <a:p>
            <a:pPr marL="514350" indent="-514350">
              <a:lnSpc>
                <a:spcPct val="90000"/>
              </a:lnSpc>
              <a:spcBef>
                <a:spcPts val="1000"/>
              </a:spcBef>
              <a:buFont typeface="+mj-lt"/>
              <a:buAutoNum type="arabicPeriod" startAt="5"/>
            </a:pPr>
            <a:r>
              <a:rPr lang="en-US" sz="2800" b="1" dirty="0">
                <a:solidFill>
                  <a:srgbClr val="0000FF"/>
                </a:solidFill>
              </a:rPr>
              <a:t>Completion</a:t>
            </a:r>
            <a:endParaRPr lang="en-US" sz="2800" dirty="0">
              <a:solidFill>
                <a:srgbClr val="0000FF"/>
              </a:solidFill>
            </a:endParaRPr>
          </a:p>
          <a:p>
            <a:pPr marL="514350" indent="-514350">
              <a:lnSpc>
                <a:spcPct val="90000"/>
              </a:lnSpc>
              <a:spcBef>
                <a:spcPts val="1000"/>
              </a:spcBef>
              <a:buFont typeface="+mj-lt"/>
              <a:buAutoNum type="arabicPeriod" startAt="5"/>
            </a:pPr>
            <a:r>
              <a:rPr lang="en-US" sz="2800" b="1" dirty="0">
                <a:solidFill>
                  <a:srgbClr val="0000FF"/>
                </a:solidFill>
              </a:rPr>
              <a:t>Living with your creation</a:t>
            </a:r>
            <a:endParaRPr lang="en-US" sz="2800" dirty="0">
              <a:solidFill>
                <a:srgbClr val="0000FF"/>
              </a:solidFill>
            </a:endParaRPr>
          </a:p>
        </p:txBody>
      </p:sp>
    </p:spTree>
    <p:extLst>
      <p:ext uri="{BB962C8B-B14F-4D97-AF65-F5344CB8AC3E}">
        <p14:creationId xmlns:p14="http://schemas.microsoft.com/office/powerpoint/2010/main" val="5512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CDEF9-CF09-4C1A-85DA-39CDB67E45EB}"/>
              </a:ext>
            </a:extLst>
          </p:cNvPr>
          <p:cNvSpPr>
            <a:spLocks noGrp="1"/>
          </p:cNvSpPr>
          <p:nvPr>
            <p:ph type="title"/>
          </p:nvPr>
        </p:nvSpPr>
        <p:spPr>
          <a:xfrm>
            <a:off x="628650" y="365125"/>
            <a:ext cx="7886700" cy="661985"/>
          </a:xfrm>
        </p:spPr>
        <p:txBody>
          <a:bodyPr rtlCol="0">
            <a:normAutofit fontScale="90000"/>
          </a:bodyPr>
          <a:lstStyle/>
          <a:p>
            <a:pPr fontAlgn="auto">
              <a:spcAft>
                <a:spcPts val="0"/>
              </a:spcAft>
              <a:defRPr/>
            </a:pPr>
            <a:r>
              <a:rPr lang="en-GB" dirty="0">
                <a:solidFill>
                  <a:schemeClr val="accent1">
                    <a:satMod val="150000"/>
                  </a:schemeClr>
                </a:solidFill>
              </a:rPr>
              <a:t>Creativity  - what’s happening?</a:t>
            </a:r>
          </a:p>
        </p:txBody>
      </p:sp>
      <p:sp>
        <p:nvSpPr>
          <p:cNvPr id="20483" name="Content Placeholder 2">
            <a:extLst>
              <a:ext uri="{FF2B5EF4-FFF2-40B4-BE49-F238E27FC236}">
                <a16:creationId xmlns:a16="http://schemas.microsoft.com/office/drawing/2014/main" id="{9334A490-73E1-4261-83FF-9944E763EEC1}"/>
              </a:ext>
            </a:extLst>
          </p:cNvPr>
          <p:cNvSpPr>
            <a:spLocks noGrp="1" noChangeArrowheads="1"/>
          </p:cNvSpPr>
          <p:nvPr>
            <p:ph idx="1"/>
          </p:nvPr>
        </p:nvSpPr>
        <p:spPr>
          <a:xfrm>
            <a:off x="301083" y="1404936"/>
            <a:ext cx="8229600" cy="3916363"/>
          </a:xfrm>
        </p:spPr>
        <p:txBody>
          <a:bodyPr/>
          <a:lstStyle/>
          <a:p>
            <a:r>
              <a:rPr lang="en-GB" altLang="en-US" dirty="0">
                <a:solidFill>
                  <a:srgbClr val="FF0000"/>
                </a:solidFill>
              </a:rPr>
              <a:t>Incubation</a:t>
            </a:r>
          </a:p>
          <a:p>
            <a:r>
              <a:rPr lang="en-GB" altLang="en-US" dirty="0">
                <a:solidFill>
                  <a:srgbClr val="0070C0"/>
                </a:solidFill>
              </a:rPr>
              <a:t>Illumination</a:t>
            </a:r>
          </a:p>
          <a:p>
            <a:r>
              <a:rPr lang="en-GB" altLang="en-US" dirty="0">
                <a:solidFill>
                  <a:srgbClr val="00B050"/>
                </a:solidFill>
              </a:rPr>
              <a:t>Translation</a:t>
            </a:r>
          </a:p>
          <a:p>
            <a:endParaRPr lang="en-GB" altLang="en-US" dirty="0"/>
          </a:p>
        </p:txBody>
      </p:sp>
      <p:pic>
        <p:nvPicPr>
          <p:cNvPr id="4" name="Picture 3">
            <a:extLst>
              <a:ext uri="{FF2B5EF4-FFF2-40B4-BE49-F238E27FC236}">
                <a16:creationId xmlns:a16="http://schemas.microsoft.com/office/drawing/2014/main" id="{540F6FFA-1273-4C50-9CD4-4D4444CE30B4}"/>
              </a:ext>
            </a:extLst>
          </p:cNvPr>
          <p:cNvPicPr>
            <a:picLocks noChangeAspect="1"/>
          </p:cNvPicPr>
          <p:nvPr/>
        </p:nvPicPr>
        <p:blipFill>
          <a:blip r:embed="rId3"/>
          <a:stretch>
            <a:fillRect/>
          </a:stretch>
        </p:blipFill>
        <p:spPr>
          <a:xfrm>
            <a:off x="3410616" y="982867"/>
            <a:ext cx="3315506" cy="2380250"/>
          </a:xfrm>
          <a:prstGeom prst="rect">
            <a:avLst/>
          </a:prstGeom>
        </p:spPr>
      </p:pic>
      <p:pic>
        <p:nvPicPr>
          <p:cNvPr id="19460" name="Picture 3" descr="A picture containing object&#10;&#10;Description generated with very high confidence">
            <a:extLst>
              <a:ext uri="{FF2B5EF4-FFF2-40B4-BE49-F238E27FC236}">
                <a16:creationId xmlns:a16="http://schemas.microsoft.com/office/drawing/2014/main" id="{B607FE93-0D56-454B-AB60-CF706E7F7C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1263" y="2878305"/>
            <a:ext cx="2852737" cy="28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6" descr="A close up of a sign&#10;&#10;Description generated with very high confidence">
            <a:extLst>
              <a:ext uri="{FF2B5EF4-FFF2-40B4-BE49-F238E27FC236}">
                <a16:creationId xmlns:a16="http://schemas.microsoft.com/office/drawing/2014/main" id="{326113B6-1AA6-43F7-92B3-762C3071B07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2526" y="2959627"/>
            <a:ext cx="3222088" cy="2771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500"/>
                                        <p:tgtEl>
                                          <p:spTgt spid="2048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0411E-D614-4DCE-88D9-8C764129B7E2}"/>
              </a:ext>
            </a:extLst>
          </p:cNvPr>
          <p:cNvSpPr>
            <a:spLocks noGrp="1"/>
          </p:cNvSpPr>
          <p:nvPr>
            <p:ph type="title"/>
          </p:nvPr>
        </p:nvSpPr>
        <p:spPr>
          <a:xfrm>
            <a:off x="628649" y="365126"/>
            <a:ext cx="8086725" cy="825500"/>
          </a:xfrm>
        </p:spPr>
        <p:txBody>
          <a:bodyPr/>
          <a:lstStyle/>
          <a:p>
            <a:r>
              <a:rPr lang="en-GB" sz="4000" dirty="0"/>
              <a:t>A Final Model of The Creative Process</a:t>
            </a:r>
          </a:p>
        </p:txBody>
      </p:sp>
      <p:sp>
        <p:nvSpPr>
          <p:cNvPr id="3" name="Content Placeholder 2">
            <a:extLst>
              <a:ext uri="{FF2B5EF4-FFF2-40B4-BE49-F238E27FC236}">
                <a16:creationId xmlns:a16="http://schemas.microsoft.com/office/drawing/2014/main" id="{AE857234-EF30-4324-8E9D-820EAB272CF9}"/>
              </a:ext>
            </a:extLst>
          </p:cNvPr>
          <p:cNvSpPr>
            <a:spLocks noGrp="1"/>
          </p:cNvSpPr>
          <p:nvPr>
            <p:ph idx="1"/>
          </p:nvPr>
        </p:nvSpPr>
        <p:spPr>
          <a:xfrm>
            <a:off x="133350" y="1409701"/>
            <a:ext cx="8582024" cy="3822699"/>
          </a:xfrm>
        </p:spPr>
        <p:txBody>
          <a:bodyPr/>
          <a:lstStyle/>
          <a:p>
            <a:r>
              <a:rPr lang="en-GB" dirty="0">
                <a:solidFill>
                  <a:srgbClr val="0000FF"/>
                </a:solidFill>
              </a:rPr>
              <a:t>Preparation</a:t>
            </a:r>
            <a:r>
              <a:rPr lang="en-GB" dirty="0"/>
              <a:t> – At this stage it is important to fully understand the issue, in order to have the required knowledge to find the best possible solution</a:t>
            </a:r>
          </a:p>
          <a:p>
            <a:r>
              <a:rPr lang="en-GB" dirty="0">
                <a:solidFill>
                  <a:srgbClr val="0000FF"/>
                </a:solidFill>
              </a:rPr>
              <a:t>Incubation</a:t>
            </a:r>
            <a:r>
              <a:rPr lang="en-GB" dirty="0"/>
              <a:t> – Where you consider an idea or think about a problem. Time and space are necessary to reflect on the solution or considerations that may not be immediately forthcoming. It is important to identify where extra help may be needed to progress forward</a:t>
            </a:r>
          </a:p>
        </p:txBody>
      </p:sp>
    </p:spTree>
    <p:extLst>
      <p:ext uri="{BB962C8B-B14F-4D97-AF65-F5344CB8AC3E}">
        <p14:creationId xmlns:p14="http://schemas.microsoft.com/office/powerpoint/2010/main" val="3754190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D455E-C13E-44BE-941D-BA2DA5C92519}"/>
              </a:ext>
            </a:extLst>
          </p:cNvPr>
          <p:cNvSpPr>
            <a:spLocks noGrp="1"/>
          </p:cNvSpPr>
          <p:nvPr>
            <p:ph type="title"/>
          </p:nvPr>
        </p:nvSpPr>
        <p:spPr>
          <a:xfrm>
            <a:off x="628650" y="112712"/>
            <a:ext cx="7886700" cy="568325"/>
          </a:xfrm>
        </p:spPr>
        <p:txBody>
          <a:bodyPr/>
          <a:lstStyle/>
          <a:p>
            <a:r>
              <a:rPr lang="en-GB" dirty="0"/>
              <a:t>The Creative Process (cont.)</a:t>
            </a:r>
          </a:p>
        </p:txBody>
      </p:sp>
      <p:sp>
        <p:nvSpPr>
          <p:cNvPr id="3" name="Content Placeholder 2">
            <a:extLst>
              <a:ext uri="{FF2B5EF4-FFF2-40B4-BE49-F238E27FC236}">
                <a16:creationId xmlns:a16="http://schemas.microsoft.com/office/drawing/2014/main" id="{868D7121-801B-4070-B1BA-86CD62D42B07}"/>
              </a:ext>
            </a:extLst>
          </p:cNvPr>
          <p:cNvSpPr>
            <a:spLocks noGrp="1"/>
          </p:cNvSpPr>
          <p:nvPr>
            <p:ph idx="1"/>
          </p:nvPr>
        </p:nvSpPr>
        <p:spPr>
          <a:xfrm>
            <a:off x="80962" y="958850"/>
            <a:ext cx="8982075" cy="4351338"/>
          </a:xfrm>
        </p:spPr>
        <p:txBody>
          <a:bodyPr/>
          <a:lstStyle/>
          <a:p>
            <a:r>
              <a:rPr lang="en-GB" dirty="0">
                <a:solidFill>
                  <a:srgbClr val="0000FF"/>
                </a:solidFill>
              </a:rPr>
              <a:t>Illumination</a:t>
            </a:r>
            <a:r>
              <a:rPr lang="en-GB" dirty="0"/>
              <a:t> – </a:t>
            </a:r>
            <a:r>
              <a:rPr lang="en-GB" i="1" dirty="0"/>
              <a:t>Here we come up with an outline of an answer to the question, problem or challenge.  Frequently, this answer needs to be further refined and modified</a:t>
            </a:r>
          </a:p>
          <a:p>
            <a:r>
              <a:rPr lang="en-GB" dirty="0">
                <a:solidFill>
                  <a:srgbClr val="0000FF"/>
                </a:solidFill>
              </a:rPr>
              <a:t>Validation</a:t>
            </a:r>
            <a:r>
              <a:rPr lang="en-GB" dirty="0"/>
              <a:t> – </a:t>
            </a:r>
            <a:r>
              <a:rPr lang="en-GB" i="1" dirty="0"/>
              <a:t>Select the choice with a calculated risk or uncertainty.  At this stage, the idea is subject to scrutiny and analysed for viability.  This is challenging because it requires the individual to objectively reflect on their idea and its viability</a:t>
            </a:r>
          </a:p>
          <a:p>
            <a:r>
              <a:rPr lang="en-GB" dirty="0">
                <a:solidFill>
                  <a:srgbClr val="0000FF"/>
                </a:solidFill>
              </a:rPr>
              <a:t>Implementation</a:t>
            </a:r>
            <a:r>
              <a:rPr lang="en-GB" dirty="0"/>
              <a:t> – </a:t>
            </a:r>
            <a:r>
              <a:rPr lang="en-GB" i="1" dirty="0"/>
              <a:t>This is the convergence stage, and it needs to be well managed.  If it is not, then the most viable and innovative ideas may be lost.  </a:t>
            </a:r>
          </a:p>
          <a:p>
            <a:endParaRPr lang="en-GB" dirty="0"/>
          </a:p>
        </p:txBody>
      </p:sp>
    </p:spTree>
    <p:extLst>
      <p:ext uri="{BB962C8B-B14F-4D97-AF65-F5344CB8AC3E}">
        <p14:creationId xmlns:p14="http://schemas.microsoft.com/office/powerpoint/2010/main" val="4242905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tonight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C8EEE-5FC4-431D-82F7-DEB566B5D250}"/>
              </a:ext>
            </a:extLst>
          </p:cNvPr>
          <p:cNvSpPr>
            <a:spLocks noGrp="1"/>
          </p:cNvSpPr>
          <p:nvPr>
            <p:ph type="title"/>
          </p:nvPr>
        </p:nvSpPr>
        <p:spPr>
          <a:xfrm>
            <a:off x="628650" y="369767"/>
            <a:ext cx="7886700" cy="789907"/>
          </a:xfrm>
        </p:spPr>
        <p:txBody>
          <a:bodyPr/>
          <a:lstStyle/>
          <a:p>
            <a:pPr algn="ctr"/>
            <a:r>
              <a:rPr lang="en-GB" b="1" dirty="0">
                <a:solidFill>
                  <a:srgbClr val="0000FF"/>
                </a:solidFill>
              </a:rPr>
              <a:t>Lunch Break</a:t>
            </a:r>
          </a:p>
        </p:txBody>
      </p:sp>
      <p:pic>
        <p:nvPicPr>
          <p:cNvPr id="5" name="Content Placeholder 4" descr="Two people working and having lunch together">
            <a:extLst>
              <a:ext uri="{FF2B5EF4-FFF2-40B4-BE49-F238E27FC236}">
                <a16:creationId xmlns:a16="http://schemas.microsoft.com/office/drawing/2014/main" id="{947E5806-A166-4607-8374-FACC13F48C3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01050" y="1223663"/>
            <a:ext cx="5541900" cy="3699110"/>
          </a:xfrm>
        </p:spPr>
      </p:pic>
      <p:sp>
        <p:nvSpPr>
          <p:cNvPr id="6" name="TextBox 5">
            <a:extLst>
              <a:ext uri="{FF2B5EF4-FFF2-40B4-BE49-F238E27FC236}">
                <a16:creationId xmlns:a16="http://schemas.microsoft.com/office/drawing/2014/main" id="{BA4125B5-3643-41B9-93D2-43CDC4F92DF2}"/>
              </a:ext>
            </a:extLst>
          </p:cNvPr>
          <p:cNvSpPr txBox="1"/>
          <p:nvPr/>
        </p:nvSpPr>
        <p:spPr>
          <a:xfrm>
            <a:off x="3599848" y="5111001"/>
            <a:ext cx="1944304" cy="646331"/>
          </a:xfrm>
          <a:prstGeom prst="rect">
            <a:avLst/>
          </a:prstGeom>
          <a:noFill/>
        </p:spPr>
        <p:txBody>
          <a:bodyPr wrap="square" rtlCol="0">
            <a:spAutoFit/>
          </a:bodyPr>
          <a:lstStyle/>
          <a:p>
            <a:pPr algn="ctr"/>
            <a:r>
              <a:rPr lang="en-GB" sz="3600" b="1" dirty="0">
                <a:solidFill>
                  <a:srgbClr val="0000FF"/>
                </a:solidFill>
              </a:rPr>
              <a:t>45 Mins</a:t>
            </a:r>
          </a:p>
        </p:txBody>
      </p:sp>
    </p:spTree>
    <p:extLst>
      <p:ext uri="{BB962C8B-B14F-4D97-AF65-F5344CB8AC3E}">
        <p14:creationId xmlns:p14="http://schemas.microsoft.com/office/powerpoint/2010/main" val="56724749"/>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E4EBC5F-F523-4FAC-9325-146B80DA090C}">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AA8998BD-AE2F-42FA-BE3A-5B2561633CC5}">
  <ds:schemaRefs>
    <ds:schemaRef ds:uri="http://schemas.microsoft.com/sharepoint/v3/contenttype/forms"/>
  </ds:schemaRefs>
</ds:datastoreItem>
</file>

<file path=customXml/itemProps3.xml><?xml version="1.0" encoding="utf-8"?>
<ds:datastoreItem xmlns:ds="http://schemas.openxmlformats.org/officeDocument/2006/customXml" ds:itemID="{3FEF35F0-F3FF-4EAC-B858-7C8C44CCE8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20353</TotalTime>
  <Words>2286</Words>
  <Application>Microsoft Office PowerPoint</Application>
  <PresentationFormat>On-screen Show (4:3)</PresentationFormat>
  <Paragraphs>163</Paragraphs>
  <Slides>25</Slides>
  <Notes>14</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Wingdings</vt:lpstr>
      <vt:lpstr>Default Theme</vt:lpstr>
      <vt:lpstr>BMSK6002   Developing Innovation and Creativity for Business Advantage  Virtual Conference  Session Two</vt:lpstr>
      <vt:lpstr>Agenda</vt:lpstr>
      <vt:lpstr>Group Discussion</vt:lpstr>
      <vt:lpstr>A closer look at……Creativity</vt:lpstr>
      <vt:lpstr>Creativity – What is it?</vt:lpstr>
      <vt:lpstr>Creativity – What is it? (cont.)</vt:lpstr>
      <vt:lpstr>Sources of Creativity</vt:lpstr>
      <vt:lpstr>Where good ideas come from</vt:lpstr>
      <vt:lpstr>Creativity: Why is it important?</vt:lpstr>
      <vt:lpstr>In short…</vt:lpstr>
      <vt:lpstr>Watch, Listen, and Think</vt:lpstr>
      <vt:lpstr>Creative Thinking</vt:lpstr>
      <vt:lpstr>Discussion</vt:lpstr>
      <vt:lpstr>PowerPoint Presentation</vt:lpstr>
      <vt:lpstr>Being Creative involves…</vt:lpstr>
      <vt:lpstr>The Three Components of Creativity</vt:lpstr>
      <vt:lpstr>Some Process Models of Creativity</vt:lpstr>
      <vt:lpstr>Alex Osborn’s Seven Step Model of Creative Thinking</vt:lpstr>
      <vt:lpstr>The Creative Problem Solving (CPS) Model</vt:lpstr>
      <vt:lpstr>Robert Fritz’ Process for Creation</vt:lpstr>
      <vt:lpstr>Creativity  - what’s happening?</vt:lpstr>
      <vt:lpstr>A Final Model of The Creative Process</vt:lpstr>
      <vt:lpstr>The Creative Process (cont.)</vt:lpstr>
      <vt:lpstr>Summary</vt:lpstr>
      <vt:lpstr>Lunch 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81</cp:revision>
  <dcterms:created xsi:type="dcterms:W3CDTF">2018-08-01T10:48:06Z</dcterms:created>
  <dcterms:modified xsi:type="dcterms:W3CDTF">2021-07-28T15:08:48Z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