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charts/style1.xml" ContentType="application/vnd.ms-office.chart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charts/colors1.xml" ContentType="application/vnd.ms-office.chartcolorstyl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 id="2147483726" r:id="rId2"/>
  </p:sldMasterIdLst>
  <p:notesMasterIdLst>
    <p:notesMasterId r:id="rId40"/>
  </p:notesMasterIdLst>
  <p:sldIdLst>
    <p:sldId id="256" r:id="rId3"/>
    <p:sldId id="260" r:id="rId4"/>
    <p:sldId id="262" r:id="rId5"/>
    <p:sldId id="263" r:id="rId6"/>
    <p:sldId id="264" r:id="rId7"/>
    <p:sldId id="265" r:id="rId8"/>
    <p:sldId id="266" r:id="rId9"/>
    <p:sldId id="267" r:id="rId10"/>
    <p:sldId id="257" r:id="rId11"/>
    <p:sldId id="276" r:id="rId12"/>
    <p:sldId id="277" r:id="rId13"/>
    <p:sldId id="278" r:id="rId14"/>
    <p:sldId id="279" r:id="rId15"/>
    <p:sldId id="280" r:id="rId16"/>
    <p:sldId id="258" r:id="rId17"/>
    <p:sldId id="259" r:id="rId18"/>
    <p:sldId id="268" r:id="rId19"/>
    <p:sldId id="261" r:id="rId20"/>
    <p:sldId id="269" r:id="rId21"/>
    <p:sldId id="270" r:id="rId22"/>
    <p:sldId id="271" r:id="rId23"/>
    <p:sldId id="272" r:id="rId24"/>
    <p:sldId id="273" r:id="rId25"/>
    <p:sldId id="274" r:id="rId26"/>
    <p:sldId id="275"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00" autoAdjust="0"/>
    <p:restoredTop sz="94660"/>
  </p:normalViewPr>
  <p:slideViewPr>
    <p:cSldViewPr snapToGrid="0">
      <p:cViewPr varScale="1">
        <p:scale>
          <a:sx n="73" d="100"/>
          <a:sy n="73" d="100"/>
        </p:scale>
        <p:origin x="-624"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c:lang val="en-GB"/>
  <c:chart>
    <c:title>
      <c:tx>
        <c:rich>
          <a:bodyPr rot="0" spcFirstLastPara="1" vertOverflow="ellipsis" vert="horz" wrap="square" anchor="ctr" anchorCtr="1"/>
          <a:lstStyle/>
          <a:p>
            <a:pPr>
              <a:defRPr lang="en-US" sz="1400" b="0" i="0" u="none" strike="noStrike" kern="1200" spc="0" baseline="0">
                <a:solidFill>
                  <a:schemeClr val="tx1">
                    <a:lumMod val="65000"/>
                    <a:lumOff val="35000"/>
                  </a:schemeClr>
                </a:solidFill>
                <a:latin typeface="+mn-lt"/>
                <a:ea typeface="+mn-ea"/>
                <a:cs typeface="+mn-cs"/>
              </a:defRPr>
            </a:pPr>
            <a:r>
              <a:rPr lang="en-GB" b="1"/>
              <a:t>John Lewis - Number of stores </a:t>
            </a:r>
          </a:p>
        </c:rich>
      </c:tx>
      <c:layout/>
      <c:spPr>
        <a:noFill/>
        <a:ln>
          <a:noFill/>
        </a:ln>
        <a:effectLst/>
      </c:spPr>
    </c:title>
    <c:plotArea>
      <c:layout/>
      <c:barChart>
        <c:barDir val="col"/>
        <c:grouping val="clustered"/>
        <c:ser>
          <c:idx val="0"/>
          <c:order val="0"/>
          <c:tx>
            <c:strRef>
              <c:f>Sheet1!$B$1:$B$2</c:f>
              <c:strCache>
                <c:ptCount val="2"/>
                <c:pt idx="0">
                  <c:v>John Lewis - Number of stores</c:v>
                </c:pt>
                <c:pt idx="1">
                  <c:v>No of stores</c:v>
                </c:pt>
              </c:strCache>
            </c:strRef>
          </c:tx>
          <c:spPr>
            <a:solidFill>
              <a:schemeClr val="accent1"/>
            </a:solidFill>
            <a:ln>
              <a:noFill/>
            </a:ln>
            <a:effectLst/>
          </c:spPr>
          <c:dLbls>
            <c:spPr>
              <a:noFill/>
              <a:ln>
                <a:noFill/>
              </a:ln>
              <a:effectLst/>
            </c:spPr>
            <c:txPr>
              <a:bodyPr rot="0" spcFirstLastPara="1" vertOverflow="ellipsis" vert="horz" wrap="square" lIns="38100" tIns="19050" rIns="38100" bIns="19050" anchor="ctr" anchorCtr="1">
                <a:spAutoFit/>
              </a:bodyPr>
              <a:lstStyle/>
              <a:p>
                <a:pPr>
                  <a:defRPr lang="en-US" sz="900" b="0" i="0" u="none" strike="noStrike" kern="1200" baseline="0">
                    <a:solidFill>
                      <a:schemeClr val="tx1">
                        <a:lumMod val="75000"/>
                        <a:lumOff val="25000"/>
                      </a:schemeClr>
                    </a:solidFill>
                    <a:latin typeface="+mn-lt"/>
                    <a:ea typeface="+mn-ea"/>
                    <a:cs typeface="+mn-cs"/>
                  </a:defRPr>
                </a:pPr>
                <a:endParaRPr lang="en-US"/>
              </a:p>
            </c:txPr>
            <c:showVal val="1"/>
            <c:extLst xmlns:c16r2="http://schemas.microsoft.com/office/drawing/2015/06/char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Sheet1!$A$3:$A$10</c:f>
              <c:strCache>
                <c:ptCount val="8"/>
                <c:pt idx="0">
                  <c:v>1864</c:v>
                </c:pt>
                <c:pt idx="1">
                  <c:v>1905</c:v>
                </c:pt>
                <c:pt idx="2">
                  <c:v>1937</c:v>
                </c:pt>
                <c:pt idx="3">
                  <c:v>1940</c:v>
                </c:pt>
                <c:pt idx="4">
                  <c:v>2001 online launch</c:v>
                </c:pt>
                <c:pt idx="5">
                  <c:v>2009</c:v>
                </c:pt>
                <c:pt idx="6">
                  <c:v>2014</c:v>
                </c:pt>
                <c:pt idx="7">
                  <c:v>2018</c:v>
                </c:pt>
              </c:strCache>
            </c:strRef>
          </c:cat>
          <c:val>
            <c:numRef>
              <c:f>Sheet1!$B$3:$B$10</c:f>
              <c:numCache>
                <c:formatCode>General</c:formatCode>
                <c:ptCount val="8"/>
                <c:pt idx="0">
                  <c:v>1</c:v>
                </c:pt>
                <c:pt idx="1">
                  <c:v>2</c:v>
                </c:pt>
                <c:pt idx="2">
                  <c:v>12</c:v>
                </c:pt>
                <c:pt idx="3">
                  <c:v>27</c:v>
                </c:pt>
                <c:pt idx="4">
                  <c:v>27</c:v>
                </c:pt>
                <c:pt idx="5">
                  <c:v>27</c:v>
                </c:pt>
                <c:pt idx="6">
                  <c:v>40</c:v>
                </c:pt>
                <c:pt idx="7">
                  <c:v>49</c:v>
                </c:pt>
              </c:numCache>
            </c:numRef>
          </c:val>
          <c:extLst xmlns:c16r2="http://schemas.microsoft.com/office/drawing/2015/06/chart">
            <c:ext xmlns:c16="http://schemas.microsoft.com/office/drawing/2014/chart" uri="{C3380CC4-5D6E-409C-BE32-E72D297353CC}">
              <c16:uniqueId val="{00000000-7AF7-43C9-B0C6-C850D61C9A40}"/>
            </c:ext>
          </c:extLst>
        </c:ser>
        <c:dLbls/>
        <c:gapWidth val="219"/>
        <c:axId val="114461696"/>
        <c:axId val="114553600"/>
      </c:barChart>
      <c:catAx>
        <c:axId val="114461696"/>
        <c:scaling>
          <c:orientation val="minMax"/>
        </c:scaling>
        <c:axPos val="b"/>
        <c:numFmt formatCode="General" sourceLinked="1"/>
        <c:maj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14553600"/>
        <c:crosses val="autoZero"/>
        <c:auto val="1"/>
        <c:lblAlgn val="ctr"/>
        <c:lblOffset val="100"/>
      </c:catAx>
      <c:valAx>
        <c:axId val="114553600"/>
        <c:scaling>
          <c:orientation val="minMax"/>
        </c:scaling>
        <c:axPos val="l"/>
        <c:majorGridlines>
          <c:spPr>
            <a:ln w="9525" cap="flat" cmpd="sng" algn="ctr">
              <a:solidFill>
                <a:schemeClr val="tx1">
                  <a:lumMod val="15000"/>
                  <a:lumOff val="85000"/>
                </a:schemeClr>
              </a:solidFill>
              <a:round/>
            </a:ln>
            <a:effectLst/>
          </c:spPr>
        </c:majorGridlines>
        <c:numFmt formatCode="General" sourceLinked="1"/>
        <c:maj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14461696"/>
        <c:crosses val="autoZero"/>
        <c:crossBetween val="between"/>
      </c:valAx>
      <c:spPr>
        <a:noFill/>
        <a:ln>
          <a:noFill/>
        </a:ln>
        <a:effectLst/>
      </c:spPr>
    </c:plotArea>
    <c:plotVisOnly val="1"/>
    <c:dispBlanksAs val="gap"/>
  </c:chart>
  <c:spPr>
    <a:noFill/>
    <a:ln>
      <a:noFill/>
    </a:ln>
    <a:effectLst/>
  </c:spPr>
  <c:txPr>
    <a:bodyPr/>
    <a:lstStyle/>
    <a:p>
      <a:pPr>
        <a:defRPr/>
      </a:pPr>
      <a:endParaRPr lang="en-US"/>
    </a:p>
  </c:txPr>
  <c:externalData r:id="rId1"/>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01264-BE42-42A6-A0AD-574F3836C94B}" type="datetimeFigureOut">
              <a:rPr lang="en-GB" smtClean="0"/>
              <a:pPr/>
              <a:t>10/06/2019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90C31-1247-4F1C-9697-8341992F34F8}" type="slidenum">
              <a:rPr lang="en-GB" smtClean="0"/>
              <a:pPr/>
              <a:t>‹#›</a:t>
            </a:fld>
            <a:endParaRPr lang="en-GB"/>
          </a:p>
        </p:txBody>
      </p:sp>
    </p:spTree>
    <p:extLst>
      <p:ext uri="{BB962C8B-B14F-4D97-AF65-F5344CB8AC3E}">
        <p14:creationId xmlns:p14="http://schemas.microsoft.com/office/powerpoint/2010/main" xmlns="" val="504134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Traget</a:t>
            </a:r>
            <a:r>
              <a:rPr lang="en-GB" dirty="0"/>
              <a:t> customer preferences they done that by introducing customer experience such as giving free tea, inviting to events etc instead of the  rewards system  </a:t>
            </a:r>
          </a:p>
        </p:txBody>
      </p:sp>
      <p:sp>
        <p:nvSpPr>
          <p:cNvPr id="4" name="Slide Number Placeholder 3"/>
          <p:cNvSpPr>
            <a:spLocks noGrp="1"/>
          </p:cNvSpPr>
          <p:nvPr>
            <p:ph type="sldNum" sz="quarter" idx="5"/>
          </p:nvPr>
        </p:nvSpPr>
        <p:spPr/>
        <p:txBody>
          <a:bodyPr/>
          <a:lstStyle/>
          <a:p>
            <a:fld id="{87558FD3-A44F-4781-A955-8F7EB361B5C0}" type="slidenum">
              <a:rPr lang="en-GB" smtClean="0"/>
              <a:pPr/>
              <a:t>35</a:t>
            </a:fld>
            <a:endParaRPr lang="en-GB"/>
          </a:p>
        </p:txBody>
      </p:sp>
    </p:spTree>
    <p:extLst>
      <p:ext uri="{BB962C8B-B14F-4D97-AF65-F5344CB8AC3E}">
        <p14:creationId xmlns:p14="http://schemas.microsoft.com/office/powerpoint/2010/main" xmlns="" val="145406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To become a talented and successful retailer and retain customers, the organisation must know themselves and the industry. </a:t>
            </a:r>
          </a:p>
          <a:p>
            <a:pPr>
              <a:lnSpc>
                <a:spcPct val="90000"/>
              </a:lnSpc>
            </a:pPr>
            <a:r>
              <a:rPr lang="en-GB" dirty="0"/>
              <a:t>Strive to accomplish goals and have a competent marketing strategy. Planning ahead with clear idea of the market segment, target market and good product selection will give the edge in succeeding.</a:t>
            </a:r>
          </a:p>
          <a:p>
            <a:pPr>
              <a:lnSpc>
                <a:spcPct val="90000"/>
              </a:lnSpc>
            </a:pPr>
            <a:r>
              <a:rPr lang="en-GB" dirty="0"/>
              <a:t>Supply and demand products that are selling well could be negotiated with manufacturer discounts (below wholesale prices) so more can be produced and sold. This will create opportunities to attract footfall</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pPr/>
              <a:t>36</a:t>
            </a:fld>
            <a:endParaRPr lang="en-GB"/>
          </a:p>
        </p:txBody>
      </p:sp>
    </p:spTree>
    <p:extLst>
      <p:ext uri="{BB962C8B-B14F-4D97-AF65-F5344CB8AC3E}">
        <p14:creationId xmlns:p14="http://schemas.microsoft.com/office/powerpoint/2010/main" xmlns="" val="36686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me and my team believe CRM has the benefits of having all the data, marketing and product information in one place and it is easier to collect and store customer information which is quicker for staff to handle with questions and queries which leads to good customer service. John Lewis CRM System has the benefits of collecting data for profitable and potential customers and helps them to understand customers preferences, it allows John Lewis to build relationships with their customers and offer them great products at affordable prices and services. By segmenting and listening to their customers John Lewis can have a deeper relationship with their old customers and respond to the customers needs for example with pricing and flexible shopping hours. John Lewis has the advantage of great customer services because they value their employees just like their customers by making each employees partners.</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pPr/>
              <a:t>37</a:t>
            </a:fld>
            <a:endParaRPr lang="en-GB"/>
          </a:p>
        </p:txBody>
      </p:sp>
    </p:spTree>
    <p:extLst>
      <p:ext uri="{BB962C8B-B14F-4D97-AF65-F5344CB8AC3E}">
        <p14:creationId xmlns:p14="http://schemas.microsoft.com/office/powerpoint/2010/main" xmlns="" val="302633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663119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82058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957397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402321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3498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375333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68612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408483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99715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342931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123084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xmlns=""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xmlns=""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xmlns=""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1" name="Text Placeholder 2">
            <a:extLst>
              <a:ext uri="{FF2B5EF4-FFF2-40B4-BE49-F238E27FC236}">
                <a16:creationId xmlns:a16="http://schemas.microsoft.com/office/drawing/2014/main" xmlns=""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xmlns=""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xmlns=""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xmlns="" val="342415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55918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190574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705979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347439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468680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543193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460283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669013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608870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9678970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13161976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74041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32160164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5687648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2436185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pPr/>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3043694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49982-E5E6-4A29-881B-6885A1357CA2}" type="datetimeFigureOut">
              <a:rPr lang="en-GB" smtClean="0"/>
              <a:pPr/>
              <a:t>10/06/2019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30027746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649982-E5E6-4A29-881B-6885A1357CA2}" type="datetimeFigureOut">
              <a:rPr lang="en-GB" smtClean="0"/>
              <a:pPr/>
              <a:t>10/06/2019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3F0E30-A206-4FC1-98F2-598DF03C8348}" type="slidenum">
              <a:rPr lang="en-GB" smtClean="0"/>
              <a:pPr/>
              <a:t>‹#›</a:t>
            </a:fld>
            <a:endParaRPr lang="en-GB"/>
          </a:p>
        </p:txBody>
      </p:sp>
    </p:spTree>
    <p:extLst>
      <p:ext uri="{BB962C8B-B14F-4D97-AF65-F5344CB8AC3E}">
        <p14:creationId xmlns:p14="http://schemas.microsoft.com/office/powerpoint/2010/main" xmlns="" val="24688437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www.johnlewispartnership.co.uk/content/cws/about/our-founder/our-strategy.html&amp;data=02|01|clare.rees@uwtsd.ac.uk|d33f1cf55677495ebf2008d6e5a7392e|4e0f11f9046e45059cb8db2152311e21|0|0|636948903705961719&amp;sdata=GgghxV/6N+1XbiqAJpmM5IYxewIhE1HiFyDXtUg0UnQ=&amp;reserved=0" TargetMode="External"/><Relationship Id="rId2" Type="http://schemas.openxmlformats.org/officeDocument/2006/relationships/image" Target="../media/image3.png"/><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hyperlink" Target="https://www.johnlewispartnership.co.uk/content/cws/resources/faq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orbes.com/sites/forbesagencycouncil/2017/10/24/why-is-customer-relationship-management-so-important/" TargetMode="External"/><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eur01.safelinks.protection.outlook.com/?url=https://www.youtube.com/watch?v=7me7mjvTiTI&amp;data=02|01|clare.rees@uwtsd.ac.uk|ca81e8e4c4c143e6f63308d6e5a87ae6|4e0f11f9046e45059cb8db2152311e21|0|0|636948909108773944&amp;sdata=qZWPRsge+Xf0PPazgfp0vFSXYSbbxIvx76tP2an2bO8=&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www.londonremembers.com/subjects/john-lewis-partnership" TargetMode="External"/><Relationship Id="rId2" Type="http://schemas.openxmlformats.org/officeDocument/2006/relationships/image" Target="../media/image26.jpe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John_Lewis_&amp;_Partners"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hyperlink" Target="http://www.geograph.org.uk/photo/5200020" TargetMode="External"/><Relationship Id="rId5" Type="http://schemas.openxmlformats.org/officeDocument/2006/relationships/hyperlink" Target="http://en.m.wikipedia.org/wiki/John_Lewis_(department_store)"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0.jpeg"/><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hyperlink" Target="http://www.geograph.org.uk/photo/260444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 Id="rId6" Type="http://schemas.openxmlformats.org/officeDocument/2006/relationships/hyperlink" Target="http://en.m.wikipedia.org/wiki/John_Lewis_(department_store)" TargetMode="External"/><Relationship Id="rId5" Type="http://schemas.openxmlformats.org/officeDocument/2006/relationships/hyperlink" Target="https://en.m.wikipedia.org/wiki/John_Lewis_(department_store)" TargetMode="Externa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6.jpeg"/><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hyperlink" Target="https://commons.wikimedia.org/wiki/File:Machine_Shop_Men_GPN-2000-000364.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www.yesmagazine.org/issues/9-strategies-to-end-corporate-rule/can-there-be-201cgood201d-corporat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4.xml"/><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john lewis logo 4k">
            <a:extLst>
              <a:ext uri="{FF2B5EF4-FFF2-40B4-BE49-F238E27FC236}">
                <a16:creationId xmlns:a16="http://schemas.microsoft.com/office/drawing/2014/main" xmlns="" id="{81834BC6-47E4-4C50-991C-0843D0F42AF2}"/>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11274" y="0"/>
            <a:ext cx="12198310" cy="6858000"/>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4" descr="Image result for john lewis logo 4k">
            <a:extLst>
              <a:ext uri="{FF2B5EF4-FFF2-40B4-BE49-F238E27FC236}">
                <a16:creationId xmlns:a16="http://schemas.microsoft.com/office/drawing/2014/main" xmlns="" id="{65706EC5-2DAE-49EB-9737-0785745E7D13}"/>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77254" t="15091" r="16779" b="70614"/>
          <a:stretch/>
        </p:blipFill>
        <p:spPr bwMode="auto">
          <a:xfrm>
            <a:off x="5745707" y="1667300"/>
            <a:ext cx="3821374" cy="3668975"/>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4" descr="Image result for john lewis logo 4k">
            <a:extLst>
              <a:ext uri="{FF2B5EF4-FFF2-40B4-BE49-F238E27FC236}">
                <a16:creationId xmlns:a16="http://schemas.microsoft.com/office/drawing/2014/main" xmlns="" id="{F7D6EA38-B499-4543-BBE6-DA4B605F068A}"/>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43503" t="15091" r="16779" b="17247"/>
          <a:stretch/>
        </p:blipFill>
        <p:spPr bwMode="auto">
          <a:xfrm>
            <a:off x="5377216" y="2436127"/>
            <a:ext cx="4844956" cy="4640240"/>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itle 5">
            <a:extLst>
              <a:ext uri="{FF2B5EF4-FFF2-40B4-BE49-F238E27FC236}">
                <a16:creationId xmlns:a16="http://schemas.microsoft.com/office/drawing/2014/main" xmlns="" id="{F137613E-B076-454D-B782-19A1EC8F9AF9}"/>
              </a:ext>
            </a:extLst>
          </p:cNvPr>
          <p:cNvSpPr txBox="1">
            <a:spLocks/>
          </p:cNvSpPr>
          <p:nvPr/>
        </p:nvSpPr>
        <p:spPr>
          <a:xfrm>
            <a:off x="4922697" y="903025"/>
            <a:ext cx="6118342" cy="193558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dirty="0">
                <a:solidFill>
                  <a:schemeClr val="bg1"/>
                </a:solidFill>
                <a:latin typeface="Abadi" panose="020B0604020104020204" pitchFamily="34" charset="0"/>
              </a:rPr>
              <a:t>PROBLEMS AT JOHN LEWIS – DO THEY STILL UNDERSTAND AND ENGAGE WITH THEIR CUSTOMERS?</a:t>
            </a:r>
          </a:p>
        </p:txBody>
      </p:sp>
      <p:sp>
        <p:nvSpPr>
          <p:cNvPr id="2" name="TextBox 1">
            <a:extLst>
              <a:ext uri="{FF2B5EF4-FFF2-40B4-BE49-F238E27FC236}">
                <a16:creationId xmlns:a16="http://schemas.microsoft.com/office/drawing/2014/main" xmlns="" id="{6E75F211-B0DC-4154-BE24-D33586997E99}"/>
              </a:ext>
            </a:extLst>
          </p:cNvPr>
          <p:cNvSpPr txBox="1"/>
          <p:nvPr/>
        </p:nvSpPr>
        <p:spPr>
          <a:xfrm>
            <a:off x="0" y="1482634"/>
            <a:ext cx="1969828" cy="1200329"/>
          </a:xfrm>
          <a:prstGeom prst="rect">
            <a:avLst/>
          </a:prstGeom>
          <a:noFill/>
        </p:spPr>
        <p:txBody>
          <a:bodyPr wrap="square" rtlCol="0">
            <a:spAutoFit/>
          </a:bodyPr>
          <a:lstStyle/>
          <a:p>
            <a:r>
              <a:rPr lang="en-GB" dirty="0">
                <a:solidFill>
                  <a:schemeClr val="bg1"/>
                </a:solidFill>
              </a:rPr>
              <a:t>Mohamed Akbor</a:t>
            </a:r>
          </a:p>
          <a:p>
            <a:r>
              <a:rPr lang="en-GB" dirty="0">
                <a:solidFill>
                  <a:schemeClr val="bg1"/>
                </a:solidFill>
              </a:rPr>
              <a:t>Savannah Davies</a:t>
            </a:r>
          </a:p>
          <a:p>
            <a:r>
              <a:rPr lang="en-GB" dirty="0">
                <a:solidFill>
                  <a:schemeClr val="bg1"/>
                </a:solidFill>
              </a:rPr>
              <a:t>Nashrin Ali</a:t>
            </a:r>
          </a:p>
          <a:p>
            <a:r>
              <a:rPr lang="en-GB" dirty="0">
                <a:solidFill>
                  <a:schemeClr val="bg1"/>
                </a:solidFill>
              </a:rPr>
              <a:t>Rusina Begum</a:t>
            </a:r>
          </a:p>
        </p:txBody>
      </p:sp>
    </p:spTree>
    <p:extLst>
      <p:ext uri="{BB962C8B-B14F-4D97-AF65-F5344CB8AC3E}">
        <p14:creationId xmlns:p14="http://schemas.microsoft.com/office/powerpoint/2010/main" xmlns="" val="235904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663F03C3-322B-449C-A477-EA1D99EDC624}"/>
              </a:ext>
              <a:ext uri="{C183D7F6-B498-43B3-948B-1728B52AA6E4}">
                <adec:decorative xmlns:adec="http://schemas.microsoft.com/office/drawing/2017/decorative" xmlns="" val="1"/>
              </a:ext>
            </a:extLst>
          </p:cNvPr>
          <p:cNvSpPr/>
          <p:nvPr/>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xmlns="" id="{AA0E0CBA-1F82-43A8-9DE3-F0F883DB2D26}"/>
              </a:ext>
              <a:ext uri="{C183D7F6-B498-43B3-948B-1728B52AA6E4}">
                <adec:decorative xmlns:adec="http://schemas.microsoft.com/office/drawing/2017/decorative" xmlns="" val="1"/>
              </a:ext>
            </a:extLst>
          </p:cNvPr>
          <p:cNvSpPr/>
          <p:nvPr/>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xmlns="" id="{D5445F47-6D74-450C-BC16-998D2021AD78}"/>
              </a:ext>
            </a:extLst>
          </p:cNvPr>
          <p:cNvSpPr>
            <a:spLocks noGrp="1"/>
          </p:cNvSpPr>
          <p:nvPr>
            <p:ph type="title"/>
          </p:nvPr>
        </p:nvSpPr>
        <p:spPr/>
        <p:txBody>
          <a:bodyPr/>
          <a:lstStyle/>
          <a:p>
            <a:r>
              <a:rPr lang="en-US" dirty="0"/>
              <a:t>AIMS &amp; OBJECTIVES</a:t>
            </a:r>
          </a:p>
        </p:txBody>
      </p:sp>
      <p:sp>
        <p:nvSpPr>
          <p:cNvPr id="8" name="Text Placeholder 7">
            <a:extLst>
              <a:ext uri="{FF2B5EF4-FFF2-40B4-BE49-F238E27FC236}">
                <a16:creationId xmlns:a16="http://schemas.microsoft.com/office/drawing/2014/main" xmlns="" id="{E79DECD2-B85E-4CB3-BBFB-C64131454B65}"/>
              </a:ext>
            </a:extLst>
          </p:cNvPr>
          <p:cNvSpPr>
            <a:spLocks noGrp="1"/>
          </p:cNvSpPr>
          <p:nvPr>
            <p:ph type="body" sz="half" idx="2"/>
          </p:nvPr>
        </p:nvSpPr>
        <p:spPr>
          <a:xfrm>
            <a:off x="957943" y="2167405"/>
            <a:ext cx="5138057" cy="3776196"/>
          </a:xfrm>
        </p:spPr>
        <p:txBody>
          <a:bodyPr>
            <a:normAutofit fontScale="77500" lnSpcReduction="20000"/>
          </a:bodyPr>
          <a:lstStyle/>
          <a:p>
            <a:r>
              <a:rPr lang="en-GB" b="1" dirty="0"/>
              <a:t>Aims</a:t>
            </a:r>
            <a:endParaRPr lang="en-GB" dirty="0"/>
          </a:p>
          <a:p>
            <a:r>
              <a:rPr lang="en-GB" dirty="0"/>
              <a:t>To explore the concept of Customer Relationship Management (CRM) within John Lewis.    </a:t>
            </a:r>
          </a:p>
          <a:p>
            <a:r>
              <a:rPr lang="en-GB" b="1" dirty="0"/>
              <a:t>Objectives</a:t>
            </a:r>
            <a:endParaRPr lang="en-GB" dirty="0"/>
          </a:p>
          <a:p>
            <a:pPr lvl="0"/>
            <a:r>
              <a:rPr lang="en-GB" dirty="0"/>
              <a:t>To Define CRM in a number of ways</a:t>
            </a:r>
          </a:p>
          <a:p>
            <a:pPr lvl="0"/>
            <a:r>
              <a:rPr lang="en-GB" dirty="0"/>
              <a:t>To research the advantages  and disadvantages of introducing a CRM system</a:t>
            </a:r>
          </a:p>
          <a:p>
            <a:pPr lvl="0"/>
            <a:r>
              <a:rPr lang="en-GB" dirty="0"/>
              <a:t>To describe CRM and  the rationale for its use at John Lewis</a:t>
            </a:r>
          </a:p>
          <a:p>
            <a:pPr lvl="0"/>
            <a:r>
              <a:rPr lang="en-GB" dirty="0"/>
              <a:t>To investigate the development of the CRM and links with stakeholders </a:t>
            </a:r>
          </a:p>
          <a:p>
            <a:pPr lvl="0"/>
            <a:r>
              <a:rPr lang="en-GB" dirty="0"/>
              <a:t>To outline the benefits and drawbacks of the CRM at John Lewis</a:t>
            </a:r>
          </a:p>
          <a:p>
            <a:pPr lvl="0"/>
            <a:r>
              <a:rPr lang="en-GB" dirty="0"/>
              <a:t>To produce a SWOT analysis of the CRM at John Lewis</a:t>
            </a:r>
          </a:p>
          <a:p>
            <a:endParaRPr lang="en-US" dirty="0"/>
          </a:p>
        </p:txBody>
      </p:sp>
      <p:sp>
        <p:nvSpPr>
          <p:cNvPr id="2" name="Footer Placeholder 1">
            <a:extLst>
              <a:ext uri="{FF2B5EF4-FFF2-40B4-BE49-F238E27FC236}">
                <a16:creationId xmlns:a16="http://schemas.microsoft.com/office/drawing/2014/main" xmlns="" id="{B9BB9BB1-292D-4569-BA74-3E766701DB15}"/>
              </a:ext>
            </a:extLst>
          </p:cNvPr>
          <p:cNvSpPr>
            <a:spLocks noGrp="1"/>
          </p:cNvSpPr>
          <p:nvPr>
            <p:ph type="ftr" sz="quarter" idx="14"/>
          </p:nvPr>
        </p:nvSpPr>
        <p:spPr/>
        <p:txBody>
          <a:bodyPr/>
          <a:lstStyle/>
          <a:p>
            <a:r>
              <a:rPr lang="en-US" dirty="0"/>
              <a:t>Add a Footer</a:t>
            </a:r>
          </a:p>
        </p:txBody>
      </p:sp>
      <p:sp>
        <p:nvSpPr>
          <p:cNvPr id="4" name="Slide Number Placeholder 3">
            <a:extLst>
              <a:ext uri="{FF2B5EF4-FFF2-40B4-BE49-F238E27FC236}">
                <a16:creationId xmlns:a16="http://schemas.microsoft.com/office/drawing/2014/main" xmlns="" id="{5564D90B-FC4E-4781-9E54-536CECF8BA47}"/>
              </a:ext>
            </a:extLst>
          </p:cNvPr>
          <p:cNvSpPr>
            <a:spLocks noGrp="1"/>
          </p:cNvSpPr>
          <p:nvPr>
            <p:ph type="sldNum" sz="quarter" idx="15"/>
          </p:nvPr>
        </p:nvSpPr>
        <p:spPr/>
        <p:txBody>
          <a:bodyPr/>
          <a:lstStyle/>
          <a:p>
            <a:fld id="{8C2E478F-E849-4A8C-AF1F-CBCC78A7CBFA}" type="slidenum">
              <a:rPr lang="en-US" smtClean="0"/>
              <a:pPr/>
              <a:t>2</a:t>
            </a:fld>
            <a:endParaRPr lang="en-US" dirty="0"/>
          </a:p>
        </p:txBody>
      </p:sp>
      <p:sp>
        <p:nvSpPr>
          <p:cNvPr id="11" name="Rectangle: Single Corner Snipped 10">
            <a:extLst>
              <a:ext uri="{FF2B5EF4-FFF2-40B4-BE49-F238E27FC236}">
                <a16:creationId xmlns:a16="http://schemas.microsoft.com/office/drawing/2014/main" xmlns="" id="{85DF53DB-409B-49FA-A52D-E30AD84AED76}"/>
              </a:ext>
              <a:ext uri="{C183D7F6-B498-43B3-948B-1728B52AA6E4}">
                <adec:decorative xmlns:adec="http://schemas.microsoft.com/office/drawing/2017/decorative" xmlns=""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050" name="Picture 2" descr="Image result for john lewis shopping in store">
            <a:extLst>
              <a:ext uri="{FF2B5EF4-FFF2-40B4-BE49-F238E27FC236}">
                <a16:creationId xmlns:a16="http://schemas.microsoft.com/office/drawing/2014/main" xmlns="" id="{59AFEF2E-65BF-4F99-9FF6-B2D00C5BD4B2}"/>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11314" t="1128" r="17808" b="-1128"/>
          <a:stretch/>
        </p:blipFill>
        <p:spPr bwMode="auto">
          <a:xfrm>
            <a:off x="7115128" y="314562"/>
            <a:ext cx="5063221" cy="6302138"/>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13">
            <a:extLst>
              <a:ext uri="{FF2B5EF4-FFF2-40B4-BE49-F238E27FC236}">
                <a16:creationId xmlns:a16="http://schemas.microsoft.com/office/drawing/2014/main" xmlns="" id="{7551320B-9474-442A-96BB-FF050EB0C566}"/>
              </a:ext>
            </a:extLst>
          </p:cNvPr>
          <p:cNvPicPr>
            <a:picLocks noChangeAspect="1"/>
          </p:cNvPicPr>
          <p:nvPr/>
        </p:nvPicPr>
        <p:blipFill rotWithShape="1">
          <a:blip r:embed="rId3"/>
          <a:srcRect l="61406" t="46943" r="33125" b="43608"/>
          <a:stretch/>
        </p:blipFill>
        <p:spPr>
          <a:xfrm>
            <a:off x="6096000" y="250372"/>
            <a:ext cx="6096000" cy="6471103"/>
          </a:xfrm>
          <a:prstGeom prst="rect">
            <a:avLst/>
          </a:prstGeom>
        </p:spPr>
      </p:pic>
      <p:pic>
        <p:nvPicPr>
          <p:cNvPr id="15" name="Picture 14">
            <a:extLst>
              <a:ext uri="{FF2B5EF4-FFF2-40B4-BE49-F238E27FC236}">
                <a16:creationId xmlns:a16="http://schemas.microsoft.com/office/drawing/2014/main" xmlns="" id="{14F0DC09-D1A7-4922-8769-3E72892C9ABD}"/>
              </a:ext>
            </a:extLst>
          </p:cNvPr>
          <p:cNvPicPr>
            <a:picLocks noChangeAspect="1"/>
          </p:cNvPicPr>
          <p:nvPr/>
        </p:nvPicPr>
        <p:blipFill rotWithShape="1">
          <a:blip r:embed="rId3"/>
          <a:srcRect l="61406" t="46943" r="33125" b="43608"/>
          <a:stretch/>
        </p:blipFill>
        <p:spPr>
          <a:xfrm>
            <a:off x="11125200" y="6552510"/>
            <a:ext cx="1104219" cy="305490"/>
          </a:xfrm>
          <a:prstGeom prst="rect">
            <a:avLst/>
          </a:prstGeom>
        </p:spPr>
      </p:pic>
      <p:pic>
        <p:nvPicPr>
          <p:cNvPr id="16" name="Picture 15">
            <a:extLst>
              <a:ext uri="{FF2B5EF4-FFF2-40B4-BE49-F238E27FC236}">
                <a16:creationId xmlns:a16="http://schemas.microsoft.com/office/drawing/2014/main" xmlns="" id="{F651B335-C5F9-47E2-8791-A3E5EC8A1AAB}"/>
              </a:ext>
            </a:extLst>
          </p:cNvPr>
          <p:cNvPicPr>
            <a:picLocks noChangeAspect="1"/>
          </p:cNvPicPr>
          <p:nvPr/>
        </p:nvPicPr>
        <p:blipFill rotWithShape="1">
          <a:blip r:embed="rId3"/>
          <a:srcRect l="61406" t="46943" r="33125" b="43608"/>
          <a:stretch/>
        </p:blipFill>
        <p:spPr>
          <a:xfrm rot="16200000">
            <a:off x="3072833" y="3034280"/>
            <a:ext cx="1017132" cy="6471103"/>
          </a:xfrm>
          <a:prstGeom prst="rect">
            <a:avLst/>
          </a:prstGeom>
        </p:spPr>
      </p:pic>
      <p:pic>
        <p:nvPicPr>
          <p:cNvPr id="17" name="Picture 16">
            <a:extLst>
              <a:ext uri="{FF2B5EF4-FFF2-40B4-BE49-F238E27FC236}">
                <a16:creationId xmlns:a16="http://schemas.microsoft.com/office/drawing/2014/main" xmlns="" id="{E2F66622-95FD-426A-8120-4AFE79C45DF8}"/>
              </a:ext>
            </a:extLst>
          </p:cNvPr>
          <p:cNvPicPr>
            <a:picLocks noChangeAspect="1"/>
          </p:cNvPicPr>
          <p:nvPr/>
        </p:nvPicPr>
        <p:blipFill rotWithShape="1">
          <a:blip r:embed="rId3"/>
          <a:srcRect l="61406" t="46943" r="33125" b="43608"/>
          <a:stretch/>
        </p:blipFill>
        <p:spPr>
          <a:xfrm>
            <a:off x="65314" y="0"/>
            <a:ext cx="884806" cy="6589287"/>
          </a:xfrm>
          <a:prstGeom prst="rect">
            <a:avLst/>
          </a:prstGeom>
        </p:spPr>
      </p:pic>
      <p:pic>
        <p:nvPicPr>
          <p:cNvPr id="18" name="Picture 17">
            <a:extLst>
              <a:ext uri="{FF2B5EF4-FFF2-40B4-BE49-F238E27FC236}">
                <a16:creationId xmlns:a16="http://schemas.microsoft.com/office/drawing/2014/main" xmlns="" id="{B7FF825D-A90A-4DC0-A352-9C0141663832}"/>
              </a:ext>
            </a:extLst>
          </p:cNvPr>
          <p:cNvPicPr>
            <a:picLocks noChangeAspect="1"/>
          </p:cNvPicPr>
          <p:nvPr/>
        </p:nvPicPr>
        <p:blipFill rotWithShape="1">
          <a:blip r:embed="rId3"/>
          <a:srcRect l="61406" t="46943" r="33125" b="43608"/>
          <a:stretch/>
        </p:blipFill>
        <p:spPr>
          <a:xfrm rot="16200000">
            <a:off x="2843735" y="-2622281"/>
            <a:ext cx="884806" cy="6441650"/>
          </a:xfrm>
          <a:prstGeom prst="rect">
            <a:avLst/>
          </a:prstGeom>
        </p:spPr>
      </p:pic>
      <p:pic>
        <p:nvPicPr>
          <p:cNvPr id="19" name="Picture 2" descr="Image result for john lewis shopping in store">
            <a:extLst>
              <a:ext uri="{FF2B5EF4-FFF2-40B4-BE49-F238E27FC236}">
                <a16:creationId xmlns:a16="http://schemas.microsoft.com/office/drawing/2014/main" xmlns="" id="{102B1830-17BF-4D99-AD99-D482E9EAF99F}"/>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11314" t="1128" r="17808" b="-1128"/>
          <a:stretch/>
        </p:blipFill>
        <p:spPr bwMode="auto">
          <a:xfrm>
            <a:off x="6229954" y="321597"/>
            <a:ext cx="5063221" cy="63021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853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0AE3EDE0-21E1-4571-B115-4BCC917E991B}"/>
              </a:ext>
            </a:extLst>
          </p:cNvPr>
          <p:cNvSpPr>
            <a:spLocks noGrp="1"/>
          </p:cNvSpPr>
          <p:nvPr>
            <p:ph type="pic" idx="1"/>
          </p:nvPr>
        </p:nvSpPr>
        <p:spPr/>
      </p:sp>
      <p:sp>
        <p:nvSpPr>
          <p:cNvPr id="4" name="Text Placeholder 3">
            <a:extLst>
              <a:ext uri="{FF2B5EF4-FFF2-40B4-BE49-F238E27FC236}">
                <a16:creationId xmlns:a16="http://schemas.microsoft.com/office/drawing/2014/main" xmlns="" id="{C53D1239-9F3C-4194-B766-A55FCD0FC738}"/>
              </a:ext>
            </a:extLst>
          </p:cNvPr>
          <p:cNvSpPr>
            <a:spLocks noGrp="1"/>
          </p:cNvSpPr>
          <p:nvPr>
            <p:ph type="body" sz="half" idx="2"/>
          </p:nvPr>
        </p:nvSpPr>
        <p:spPr/>
        <p:txBody>
          <a:bodyPr/>
          <a:lstStyle/>
          <a:p>
            <a:endParaRPr lang="en-GB"/>
          </a:p>
        </p:txBody>
      </p:sp>
      <p:pic>
        <p:nvPicPr>
          <p:cNvPr id="6" name="Picture 5">
            <a:extLst>
              <a:ext uri="{FF2B5EF4-FFF2-40B4-BE49-F238E27FC236}">
                <a16:creationId xmlns:a16="http://schemas.microsoft.com/office/drawing/2014/main" xmlns="" id="{ECB51D80-4574-4300-8B7E-69EB23E18FB6}"/>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8" name="Title 6">
            <a:extLst>
              <a:ext uri="{FF2B5EF4-FFF2-40B4-BE49-F238E27FC236}">
                <a16:creationId xmlns:a16="http://schemas.microsoft.com/office/drawing/2014/main" xmlns="" id="{5AD8189F-F84E-4D71-AE36-53F1F0399074}"/>
              </a:ext>
            </a:extLst>
          </p:cNvPr>
          <p:cNvSpPr>
            <a:spLocks noGrp="1"/>
          </p:cNvSpPr>
          <p:nvPr>
            <p:ph type="title"/>
          </p:nvPr>
        </p:nvSpPr>
        <p:spPr>
          <a:xfrm>
            <a:off x="1428803" y="202695"/>
            <a:ext cx="9965765" cy="573989"/>
          </a:xfrm>
        </p:spPr>
        <p:txBody>
          <a:bodyPr/>
          <a:lstStyle/>
          <a:p>
            <a:r>
              <a:rPr lang="en-GB" dirty="0"/>
              <a:t>History of John Lewis Partnership</a:t>
            </a:r>
            <a:endParaRPr lang="en-US" dirty="0"/>
          </a:p>
        </p:txBody>
      </p:sp>
      <p:graphicFrame>
        <p:nvGraphicFramePr>
          <p:cNvPr id="9" name="Chart 8">
            <a:extLst>
              <a:ext uri="{FF2B5EF4-FFF2-40B4-BE49-F238E27FC236}">
                <a16:creationId xmlns:a16="http://schemas.microsoft.com/office/drawing/2014/main" xmlns="" id="{6155E429-527A-43BC-B94C-23B2B762DAC0}"/>
              </a:ext>
            </a:extLst>
          </p:cNvPr>
          <p:cNvGraphicFramePr>
            <a:graphicFrameLocks/>
          </p:cNvGraphicFramePr>
          <p:nvPr>
            <p:extLst>
              <p:ext uri="{D42A27DB-BD31-4B8C-83A1-F6EECF244321}">
                <p14:modId xmlns:p14="http://schemas.microsoft.com/office/powerpoint/2010/main" xmlns="" val="2376635239"/>
              </p:ext>
            </p:extLst>
          </p:nvPr>
        </p:nvGraphicFramePr>
        <p:xfrm>
          <a:off x="1123312" y="3074614"/>
          <a:ext cx="5288373" cy="3783386"/>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xmlns="" id="{8430F8F2-DE0B-4690-915F-4293E849FF24}"/>
              </a:ext>
            </a:extLst>
          </p:cNvPr>
          <p:cNvSpPr txBox="1"/>
          <p:nvPr/>
        </p:nvSpPr>
        <p:spPr>
          <a:xfrm>
            <a:off x="6727369" y="3759648"/>
            <a:ext cx="5277351" cy="4247317"/>
          </a:xfrm>
          <a:prstGeom prst="rect">
            <a:avLst/>
          </a:prstGeom>
          <a:noFill/>
        </p:spPr>
        <p:txBody>
          <a:bodyPr wrap="square" rtlCol="0">
            <a:spAutoFit/>
          </a:bodyPr>
          <a:lstStyle/>
          <a:p>
            <a:r>
              <a:rPr lang="en-GB" sz="2000" b="1" dirty="0"/>
              <a:t>Key dates</a:t>
            </a:r>
          </a:p>
          <a:p>
            <a:endParaRPr lang="en-GB" sz="2000" dirty="0"/>
          </a:p>
          <a:p>
            <a:r>
              <a:rPr lang="en-GB" sz="2000" b="1" dirty="0"/>
              <a:t>1864 </a:t>
            </a:r>
            <a:r>
              <a:rPr lang="en-GB" sz="2000" dirty="0"/>
              <a:t>Opens first shop</a:t>
            </a:r>
          </a:p>
          <a:p>
            <a:r>
              <a:rPr lang="en-GB" sz="2000" b="1" dirty="0"/>
              <a:t>1905</a:t>
            </a:r>
            <a:r>
              <a:rPr lang="en-GB" sz="2000" dirty="0"/>
              <a:t> Buys Peter Jones Department Store</a:t>
            </a:r>
          </a:p>
          <a:p>
            <a:r>
              <a:rPr lang="en-GB" sz="2000" b="1" dirty="0"/>
              <a:t>1914</a:t>
            </a:r>
            <a:r>
              <a:rPr lang="en-GB" sz="2000" dirty="0"/>
              <a:t> Passes control of Peter Jones to son </a:t>
            </a:r>
            <a:r>
              <a:rPr lang="en-GB" sz="2000" dirty="0" err="1"/>
              <a:t>Spedan</a:t>
            </a:r>
            <a:endParaRPr lang="en-GB" sz="2000" dirty="0"/>
          </a:p>
          <a:p>
            <a:r>
              <a:rPr lang="en-GB" sz="2000" b="1" dirty="0"/>
              <a:t>1937</a:t>
            </a:r>
            <a:r>
              <a:rPr lang="en-GB" sz="2000" dirty="0"/>
              <a:t> Purchase of 10 Waitrose shops</a:t>
            </a:r>
          </a:p>
          <a:p>
            <a:r>
              <a:rPr lang="en-GB" sz="2000" b="1" dirty="0"/>
              <a:t>1940</a:t>
            </a:r>
            <a:r>
              <a:rPr lang="en-GB" sz="2000" dirty="0"/>
              <a:t> Acquisition of 15 Selfridges stores</a:t>
            </a:r>
          </a:p>
          <a:p>
            <a:r>
              <a:rPr lang="en-GB" sz="2000" b="1" dirty="0"/>
              <a:t>2001</a:t>
            </a:r>
            <a:r>
              <a:rPr lang="en-GB" sz="2000" dirty="0"/>
              <a:t> Online launch</a:t>
            </a:r>
          </a:p>
          <a:p>
            <a:r>
              <a:rPr lang="en-GB" sz="2000" b="1" dirty="0"/>
              <a:t>2018 </a:t>
            </a:r>
            <a:r>
              <a:rPr lang="en-GB" sz="2000" dirty="0"/>
              <a:t>Rebranding to John Lewis &amp; Partners</a:t>
            </a:r>
          </a:p>
          <a:p>
            <a:endParaRPr lang="en-GB" dirty="0"/>
          </a:p>
          <a:p>
            <a:endParaRPr lang="en-GB" dirty="0"/>
          </a:p>
          <a:p>
            <a:endParaRPr lang="en-GB" dirty="0"/>
          </a:p>
          <a:p>
            <a:endParaRPr lang="en-GB" dirty="0"/>
          </a:p>
          <a:p>
            <a:endParaRPr lang="en-GB" dirty="0"/>
          </a:p>
        </p:txBody>
      </p:sp>
      <p:pic>
        <p:nvPicPr>
          <p:cNvPr id="3074" name="Picture 2" descr="Our-history16x9">
            <a:extLst>
              <a:ext uri="{FF2B5EF4-FFF2-40B4-BE49-F238E27FC236}">
                <a16:creationId xmlns:a16="http://schemas.microsoft.com/office/drawing/2014/main" xmlns="" id="{D1FBFAEA-CC2D-4CAF-AFC2-F2CAC50266C3}"/>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342900" y="776684"/>
            <a:ext cx="11661820" cy="232166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90400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927A280A-8E3B-4E8B-A74E-4BC125DB9EB6}"/>
              </a:ext>
            </a:extLst>
          </p:cNvPr>
          <p:cNvSpPr>
            <a:spLocks noGrp="1"/>
          </p:cNvSpPr>
          <p:nvPr>
            <p:ph type="pic" idx="1"/>
          </p:nvPr>
        </p:nvSpPr>
        <p:spPr/>
      </p:sp>
      <p:sp>
        <p:nvSpPr>
          <p:cNvPr id="3" name="Title 2">
            <a:extLst>
              <a:ext uri="{FF2B5EF4-FFF2-40B4-BE49-F238E27FC236}">
                <a16:creationId xmlns:a16="http://schemas.microsoft.com/office/drawing/2014/main" xmlns="" id="{79455A98-8B7C-409F-947E-BAC421EF5418}"/>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xmlns="" id="{2EEA6F0C-BBB3-4590-9403-A465E4FC0F5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xmlns="" id="{BA61A497-C595-4A23-8484-8829C9505B82}"/>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xmlns="" id="{C3DFBDC5-124A-45F2-84FE-BDD6300AFA3D}"/>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37">
            <a:extLst>
              <a:ext uri="{FF2B5EF4-FFF2-40B4-BE49-F238E27FC236}">
                <a16:creationId xmlns:a16="http://schemas.microsoft.com/office/drawing/2014/main" xmlns="" id="{9FFB3460-D178-4BCA-894E-2A6888D60CAE}"/>
              </a:ext>
            </a:extLst>
          </p:cNvPr>
          <p:cNvSpPr txBox="1">
            <a:spLocks/>
          </p:cNvSpPr>
          <p:nvPr/>
        </p:nvSpPr>
        <p:spPr>
          <a:xfrm>
            <a:off x="1165908" y="183083"/>
            <a:ext cx="3605998" cy="11887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t>MISSION STATEMENT</a:t>
            </a:r>
          </a:p>
        </p:txBody>
      </p:sp>
      <p:sp>
        <p:nvSpPr>
          <p:cNvPr id="8" name="Content Placeholder 12">
            <a:extLst>
              <a:ext uri="{FF2B5EF4-FFF2-40B4-BE49-F238E27FC236}">
                <a16:creationId xmlns:a16="http://schemas.microsoft.com/office/drawing/2014/main" xmlns="" id="{012FBDBF-A839-4134-9113-08103EDCB221}"/>
              </a:ext>
            </a:extLst>
          </p:cNvPr>
          <p:cNvSpPr txBox="1">
            <a:spLocks/>
          </p:cNvSpPr>
          <p:nvPr/>
        </p:nvSpPr>
        <p:spPr>
          <a:xfrm>
            <a:off x="109184" y="1523500"/>
            <a:ext cx="5937814" cy="5747657"/>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000"/>
              </a:spcBef>
              <a:buFont typeface="Arial" panose="020B0604020202020204" pitchFamily="34" charset="0"/>
              <a:buNone/>
              <a:defRPr sz="1600" kern="1200">
                <a:solidFill>
                  <a:srgbClr val="2F334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1400" dirty="0"/>
              <a:t>The John Lewis Partnership's reputation is founded on the uniqueness of our ownership structure and our commercial success. Our purpose is 'the happiness of all our members, through their worthwhile, satisfying employment in a successful business', with success measured on our ability to sustain and enhance our position both as an outstanding retailer and as a thriving example of employee ownership. With this in mind, </a:t>
            </a:r>
            <a:r>
              <a:rPr lang="en-GB" sz="1400" u="sng" dirty="0">
                <a:hlinkClick r:id="rId3"/>
              </a:rPr>
              <a:t>our strategy</a:t>
            </a:r>
            <a:r>
              <a:rPr lang="en-GB" sz="1400" dirty="0"/>
              <a:t> is based on three interdependent objectives Partners, customers and profit John Lewis Partnership (n.d.) </a:t>
            </a:r>
          </a:p>
          <a:p>
            <a:endParaRPr lang="en-GB" sz="1200" dirty="0"/>
          </a:p>
        </p:txBody>
      </p:sp>
      <p:sp>
        <p:nvSpPr>
          <p:cNvPr id="9" name="Rectangle 8">
            <a:extLst>
              <a:ext uri="{FF2B5EF4-FFF2-40B4-BE49-F238E27FC236}">
                <a16:creationId xmlns:a16="http://schemas.microsoft.com/office/drawing/2014/main" xmlns="" id="{9AC0C0B7-0911-4975-934F-1B1C06ECA0A6}"/>
              </a:ext>
            </a:extLst>
          </p:cNvPr>
          <p:cNvSpPr>
            <a:spLocks noChangeArrowheads="1"/>
          </p:cNvSpPr>
          <p:nvPr/>
        </p:nvSpPr>
        <p:spPr bwMode="auto">
          <a:xfrm>
            <a:off x="432600" y="6332960"/>
            <a:ext cx="3839149" cy="3787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1" u="sng"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https://www.johnlewispartnership.co.uk/content/cws/resources/faqs.html</a:t>
            </a:r>
            <a:r>
              <a:rPr kumimoji="0" lang="en-GB" altLang="en-US" sz="9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30.5.19]</a:t>
            </a:r>
            <a:r>
              <a:rPr kumimoji="0" lang="en-GB" altLang="en-US" sz="800" b="0" i="0" u="none" strike="noStrike" cap="none" normalizeH="0" baseline="0" dirty="0">
                <a:ln>
                  <a:noFill/>
                </a:ln>
                <a:solidFill>
                  <a:schemeClr val="tx1"/>
                </a:solidFill>
                <a:effectLst/>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descr="1914">
            <a:extLst>
              <a:ext uri="{FF2B5EF4-FFF2-40B4-BE49-F238E27FC236}">
                <a16:creationId xmlns:a16="http://schemas.microsoft.com/office/drawing/2014/main" xmlns="" id="{B8EEB77A-135B-4318-A616-494DDD775535}"/>
              </a:ext>
            </a:extLst>
          </p:cNvPr>
          <p:cNvPicPr>
            <a:picLocks noChangeAspect="1" noChangeArrowheads="1"/>
          </p:cNvPicPr>
          <p:nvPr/>
        </p:nvPicPr>
        <p:blipFill>
          <a:blip r:embed="rId5">
            <a:extLst>
              <a:ext uri="{28A0092B-C50C-407E-A947-70E740481C1C}">
                <a14:useLocalDpi xmlns:a14="http://schemas.microsoft.com/office/drawing/2010/main" xmlns="" val="0"/>
              </a:ext>
            </a:extLst>
          </a:blip>
          <a:srcRect/>
          <a:stretch>
            <a:fillRect/>
          </a:stretch>
        </p:blipFill>
        <p:spPr bwMode="auto">
          <a:xfrm>
            <a:off x="7150759" y="1774395"/>
            <a:ext cx="4353017" cy="2902011"/>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Rectangle 9">
            <a:extLst>
              <a:ext uri="{FF2B5EF4-FFF2-40B4-BE49-F238E27FC236}">
                <a16:creationId xmlns:a16="http://schemas.microsoft.com/office/drawing/2014/main" xmlns="" id="{969E70A6-3586-4897-A0B4-B0C5A04DE5A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xmlns="" id="{20528BAA-E87F-4B35-820B-6F6382CB7035}"/>
              </a:ext>
            </a:extLst>
          </p:cNvPr>
          <p:cNvCxnSpPr/>
          <p:nvPr/>
        </p:nvCxnSpPr>
        <p:spPr>
          <a:xfrm>
            <a:off x="6095999" y="864576"/>
            <a:ext cx="0" cy="494186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26879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5159019B-08D9-4105-B920-619AD8E2A73E}"/>
              </a:ext>
            </a:extLst>
          </p:cNvPr>
          <p:cNvSpPr>
            <a:spLocks noGrp="1"/>
          </p:cNvSpPr>
          <p:nvPr>
            <p:ph type="pic" idx="1"/>
          </p:nvPr>
        </p:nvSpPr>
        <p:spPr/>
      </p:sp>
      <p:sp>
        <p:nvSpPr>
          <p:cNvPr id="3" name="Title 2">
            <a:extLst>
              <a:ext uri="{FF2B5EF4-FFF2-40B4-BE49-F238E27FC236}">
                <a16:creationId xmlns:a16="http://schemas.microsoft.com/office/drawing/2014/main" xmlns="" id="{CE9B1CF3-BCCE-47ED-8139-E0850902BEB7}"/>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xmlns="" id="{34AB9941-CF86-4D0B-9B55-FCF054762808}"/>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xmlns="" id="{0D65437A-9A5F-48CB-8E24-2AA16473572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xmlns="" id="{992BFA9D-5265-4237-96DF-2E7DED5A3EC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1">
            <a:extLst>
              <a:ext uri="{FF2B5EF4-FFF2-40B4-BE49-F238E27FC236}">
                <a16:creationId xmlns:a16="http://schemas.microsoft.com/office/drawing/2014/main" xmlns="" id="{C882C6E4-1E52-40BB-9EB2-0F440796E7FD}"/>
              </a:ext>
            </a:extLst>
          </p:cNvPr>
          <p:cNvSpPr txBox="1">
            <a:spLocks/>
          </p:cNvSpPr>
          <p:nvPr/>
        </p:nvSpPr>
        <p:spPr>
          <a:xfrm>
            <a:off x="2742318" y="26708"/>
            <a:ext cx="6421980" cy="573989"/>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latin typeface="Abadi" panose="020B0604020104020204" pitchFamily="34" charset="0"/>
              </a:rPr>
              <a:t>Definitions of </a:t>
            </a:r>
            <a:r>
              <a:rPr lang="en-GB" altLang="en-US" dirty="0">
                <a:solidFill>
                  <a:srgbClr val="000000"/>
                </a:solidFill>
                <a:latin typeface="Abadi" panose="020B0604020104020204" pitchFamily="34" charset="0"/>
                <a:ea typeface="Calibri" panose="020F0502020204030204" pitchFamily="34" charset="0"/>
                <a:cs typeface="Calibri" panose="020F0502020204030204" pitchFamily="34" charset="0"/>
              </a:rPr>
              <a:t>Customer Relationship Management </a:t>
            </a:r>
            <a:r>
              <a:rPr lang="en-US" dirty="0">
                <a:latin typeface="Abadi" panose="020B0604020104020204" pitchFamily="34" charset="0"/>
              </a:rPr>
              <a:t>(CRM) </a:t>
            </a:r>
          </a:p>
        </p:txBody>
      </p:sp>
      <p:sp>
        <p:nvSpPr>
          <p:cNvPr id="8" name="Rectangle 1">
            <a:extLst>
              <a:ext uri="{FF2B5EF4-FFF2-40B4-BE49-F238E27FC236}">
                <a16:creationId xmlns:a16="http://schemas.microsoft.com/office/drawing/2014/main" xmlns="" id="{5963208A-4F29-4B01-B5D0-89403062ABD4}"/>
              </a:ext>
            </a:extLst>
          </p:cNvPr>
          <p:cNvSpPr>
            <a:spLocks noChangeArrowheads="1"/>
          </p:cNvSpPr>
          <p:nvPr/>
        </p:nvSpPr>
        <p:spPr bwMode="auto">
          <a:xfrm>
            <a:off x="5265864" y="3995145"/>
            <a:ext cx="5464629" cy="226215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its core, customer relationship management (CRM) is all of the activities, strategies and </a:t>
            </a:r>
            <a:r>
              <a:rPr lang="en-GB" altLang="en-US" dirty="0">
                <a:solidFill>
                  <a:srgbClr val="000000"/>
                </a:solidFill>
                <a:latin typeface="Calibri" panose="020F0502020204030204" pitchFamily="34" charset="0"/>
                <a:ea typeface="Calibri" panose="020F0502020204030204" pitchFamily="34" charset="0"/>
                <a:cs typeface="Calibri" panose="020F0502020204030204" pitchFamily="34" charset="0"/>
              </a:rPr>
              <a:t>technologies</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that companies use to manage their interactions with their current and potential customers. A saying frequently heard and said in many businesses is "customer is king.“”(</a:t>
            </a:r>
            <a:r>
              <a:rPr kumimoji="0" lang="en-GB" altLang="en-US" b="0" i="0"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Kulpa</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2017).</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https://www.forbes.com/sites/forbesagencycouncil/2017/10/24/why-is-customer-relationship-management-so-important/#240cdaf07dac</a:t>
            </a:r>
            <a:endPar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on 15.5.19]</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xmlns="" id="{2E4CE36D-FA3E-4EA2-83D5-A3524396BB5A}"/>
              </a:ext>
            </a:extLst>
          </p:cNvPr>
          <p:cNvSpPr>
            <a:spLocks noChangeArrowheads="1"/>
          </p:cNvSpPr>
          <p:nvPr/>
        </p:nvSpPr>
        <p:spPr bwMode="auto">
          <a:xfrm>
            <a:off x="292440" y="2056153"/>
            <a:ext cx="4899756" cy="19389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“Customer Relationship Management is a business strategy that puts the focus on meeting the needs of your customer. It does this by utilising advanced technologies to organise, automate and integrate the marketing sales and customer service components of your business.”</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1" u="sng" strike="noStrike" cap="none" normalizeH="0" baseline="0" dirty="0">
                <a:ln>
                  <a:noFill/>
                </a:ln>
                <a:solidFill>
                  <a:srgbClr val="954F72"/>
                </a:solidFill>
                <a:effectLst/>
                <a:latin typeface="Calibri" panose="020F0502020204030204" pitchFamily="34" charset="0"/>
                <a:ea typeface="Calibri" panose="020F0502020204030204" pitchFamily="34" charset="0"/>
                <a:cs typeface="Calibri" panose="020F0502020204030204" pitchFamily="34" charset="0"/>
                <a:hlinkClick r:id="rId4"/>
              </a:rPr>
              <a:t>https://www.youtube.com/watch?v=7me7mjvTiTI</a:t>
            </a:r>
            <a:r>
              <a:rPr kumimoji="0" lang="en-GB" altLang="en-US" sz="12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on 17.5.19]</a:t>
            </a: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xmlns="" id="{6098161B-4485-4E58-A00B-250023E3EB7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Image result for customer relationship management">
            <a:extLst>
              <a:ext uri="{FF2B5EF4-FFF2-40B4-BE49-F238E27FC236}">
                <a16:creationId xmlns:a16="http://schemas.microsoft.com/office/drawing/2014/main" xmlns="" id="{191EDCC0-509A-4F1D-8B2A-F3D3D9609CC4}"/>
              </a:ext>
            </a:extLst>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510954" y="914400"/>
            <a:ext cx="5105260" cy="2946523"/>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Image result for customer relationship management">
            <a:extLst>
              <a:ext uri="{FF2B5EF4-FFF2-40B4-BE49-F238E27FC236}">
                <a16:creationId xmlns:a16="http://schemas.microsoft.com/office/drawing/2014/main" xmlns="" id="{846781D7-3CE8-49CD-80AB-A4F2B8B06C7A}"/>
              </a:ext>
            </a:extLst>
          </p:cNvPr>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326573" y="4207145"/>
            <a:ext cx="4681590" cy="234079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1874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D0AFC13B-A8DD-4537-8DF3-7140B0237273}"/>
              </a:ext>
            </a:extLst>
          </p:cNvPr>
          <p:cNvSpPr>
            <a:spLocks noGrp="1"/>
          </p:cNvSpPr>
          <p:nvPr>
            <p:ph type="pic" idx="1"/>
          </p:nvPr>
        </p:nvSpPr>
        <p:spPr/>
      </p:sp>
      <p:sp>
        <p:nvSpPr>
          <p:cNvPr id="3" name="Title 2">
            <a:extLst>
              <a:ext uri="{FF2B5EF4-FFF2-40B4-BE49-F238E27FC236}">
                <a16:creationId xmlns:a16="http://schemas.microsoft.com/office/drawing/2014/main" xmlns="" id="{EB11AC61-6C33-4B4F-98BB-8C7DF4D1FDA9}"/>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xmlns="" id="{A5E208B0-1F09-424B-A957-76E7134BFC10}"/>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xmlns="" id="{FCB0C8DC-E635-4D08-A122-2B5684279AD9}"/>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xmlns="" id="{58F279C2-FAA2-4000-8765-370C6372E167}"/>
              </a:ext>
            </a:extLst>
          </p:cNvPr>
          <p:cNvPicPr>
            <a:picLocks noChangeAspect="1"/>
          </p:cNvPicPr>
          <p:nvPr/>
        </p:nvPicPr>
        <p:blipFill rotWithShape="1">
          <a:blip r:embed="rId2"/>
          <a:srcRect l="61406" t="46943" r="33125" b="43608"/>
          <a:stretch/>
        </p:blipFill>
        <p:spPr>
          <a:xfrm>
            <a:off x="-1" y="0"/>
            <a:ext cx="12029101" cy="6858000"/>
          </a:xfrm>
          <a:prstGeom prst="rect">
            <a:avLst/>
          </a:prstGeom>
        </p:spPr>
      </p:pic>
      <p:sp>
        <p:nvSpPr>
          <p:cNvPr id="7" name="TextBox 6">
            <a:extLst>
              <a:ext uri="{FF2B5EF4-FFF2-40B4-BE49-F238E27FC236}">
                <a16:creationId xmlns:a16="http://schemas.microsoft.com/office/drawing/2014/main" xmlns="" id="{D53D51C2-16A2-4316-93B5-50BA2593928A}"/>
              </a:ext>
            </a:extLst>
          </p:cNvPr>
          <p:cNvSpPr txBox="1"/>
          <p:nvPr/>
        </p:nvSpPr>
        <p:spPr>
          <a:xfrm>
            <a:off x="409449" y="1656118"/>
            <a:ext cx="6081330" cy="923330"/>
          </a:xfrm>
          <a:prstGeom prst="rect">
            <a:avLst/>
          </a:prstGeom>
          <a:noFill/>
        </p:spPr>
        <p:txBody>
          <a:bodyPr wrap="square" rtlCol="0">
            <a:spAutoFit/>
          </a:bodyPr>
          <a:lstStyle/>
          <a:p>
            <a:r>
              <a:rPr lang="en-GB" sz="5400" b="1" dirty="0">
                <a:solidFill>
                  <a:srgbClr val="00B0F0"/>
                </a:solidFill>
                <a:latin typeface="Abadi" panose="020B0604020104020204" pitchFamily="34" charset="0"/>
                <a:cs typeface="Aharoni" panose="020B0604020202020204" pitchFamily="2" charset="-79"/>
              </a:rPr>
              <a:t>Benefits of CRM</a:t>
            </a:r>
          </a:p>
        </p:txBody>
      </p:sp>
      <p:sp>
        <p:nvSpPr>
          <p:cNvPr id="8" name="TextBox 7">
            <a:extLst>
              <a:ext uri="{FF2B5EF4-FFF2-40B4-BE49-F238E27FC236}">
                <a16:creationId xmlns:a16="http://schemas.microsoft.com/office/drawing/2014/main" xmlns="" id="{600DFE29-5928-4A8C-BC40-547CA1793098}"/>
              </a:ext>
            </a:extLst>
          </p:cNvPr>
          <p:cNvSpPr txBox="1"/>
          <p:nvPr/>
        </p:nvSpPr>
        <p:spPr>
          <a:xfrm>
            <a:off x="6254188" y="1606668"/>
            <a:ext cx="6081330" cy="923330"/>
          </a:xfrm>
          <a:prstGeom prst="rect">
            <a:avLst/>
          </a:prstGeom>
          <a:noFill/>
        </p:spPr>
        <p:txBody>
          <a:bodyPr wrap="square" rtlCol="0">
            <a:spAutoFit/>
          </a:bodyPr>
          <a:lstStyle/>
          <a:p>
            <a:r>
              <a:rPr lang="en-GB" sz="5400" b="1" dirty="0">
                <a:solidFill>
                  <a:srgbClr val="FF0000"/>
                </a:solidFill>
                <a:latin typeface="Abadi" panose="020B0604020104020204" pitchFamily="34" charset="0"/>
                <a:cs typeface="Aharoni" panose="020B0604020202020204" pitchFamily="2" charset="-79"/>
              </a:rPr>
              <a:t>Drawbacks of CRM</a:t>
            </a:r>
          </a:p>
        </p:txBody>
      </p:sp>
      <p:cxnSp>
        <p:nvCxnSpPr>
          <p:cNvPr id="10" name="Straight Connector 9">
            <a:extLst>
              <a:ext uri="{FF2B5EF4-FFF2-40B4-BE49-F238E27FC236}">
                <a16:creationId xmlns:a16="http://schemas.microsoft.com/office/drawing/2014/main" xmlns="" id="{40ED79F9-C02B-454D-AEE4-9D69849D99D3}"/>
              </a:ext>
            </a:extLst>
          </p:cNvPr>
          <p:cNvCxnSpPr>
            <a:cxnSpLocks/>
          </p:cNvCxnSpPr>
          <p:nvPr/>
        </p:nvCxnSpPr>
        <p:spPr>
          <a:xfrm flipV="1">
            <a:off x="5421669" y="1045029"/>
            <a:ext cx="0" cy="4441371"/>
          </a:xfrm>
          <a:prstGeom prst="line">
            <a:avLst/>
          </a:prstGeom>
          <a:ln w="31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Image result for hacking">
            <a:extLst>
              <a:ext uri="{FF2B5EF4-FFF2-40B4-BE49-F238E27FC236}">
                <a16:creationId xmlns:a16="http://schemas.microsoft.com/office/drawing/2014/main" xmlns="" id="{615EC37B-CF5E-48CA-9FE9-DD1F4B265976}"/>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727369" y="3317708"/>
            <a:ext cx="4254329" cy="2625892"/>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Image result for eco friendly sign">
            <a:extLst>
              <a:ext uri="{FF2B5EF4-FFF2-40B4-BE49-F238E27FC236}">
                <a16:creationId xmlns:a16="http://schemas.microsoft.com/office/drawing/2014/main" xmlns="" id="{0807F83E-2FDB-4A57-9839-1132ECB8FDF5}"/>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xmlns="" val="0"/>
              </a:ext>
            </a:extLst>
          </a:blip>
          <a:srcRect t="2591"/>
          <a:stretch/>
        </p:blipFill>
        <p:spPr bwMode="auto">
          <a:xfrm>
            <a:off x="326573" y="2755109"/>
            <a:ext cx="4644416" cy="339674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618583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84DA019F-D0CF-403F-8B53-BF37AC6965D8}"/>
              </a:ext>
            </a:extLst>
          </p:cNvPr>
          <p:cNvSpPr>
            <a:spLocks noGrp="1"/>
          </p:cNvSpPr>
          <p:nvPr>
            <p:ph type="pic" idx="1"/>
          </p:nvPr>
        </p:nvSpPr>
        <p:spPr/>
      </p:sp>
      <p:sp>
        <p:nvSpPr>
          <p:cNvPr id="3" name="Title 2">
            <a:extLst>
              <a:ext uri="{FF2B5EF4-FFF2-40B4-BE49-F238E27FC236}">
                <a16:creationId xmlns:a16="http://schemas.microsoft.com/office/drawing/2014/main" xmlns="" id="{27FF046A-11A3-4F8E-A9AD-ED8DFD1E964C}"/>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xmlns="" id="{FCF2662C-7925-4B52-8862-C47119A0F92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xmlns="" id="{BF208C27-1758-4987-907F-0A2BBF6A0671}"/>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xmlns="" id="{A8DE0444-B383-4516-83B8-FA15656F7DF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pic>
        <p:nvPicPr>
          <p:cNvPr id="1026" name="Picture 2" descr="Image result for porsche 911">
            <a:extLst>
              <a:ext uri="{FF2B5EF4-FFF2-40B4-BE49-F238E27FC236}">
                <a16:creationId xmlns:a16="http://schemas.microsoft.com/office/drawing/2014/main" xmlns="" id="{F1B48D4C-3C42-4393-AFE2-CBE6AB75872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39761" y="3472068"/>
            <a:ext cx="6453809" cy="4033631"/>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Image result for porsche logo">
            <a:extLst>
              <a:ext uri="{FF2B5EF4-FFF2-40B4-BE49-F238E27FC236}">
                <a16:creationId xmlns:a16="http://schemas.microsoft.com/office/drawing/2014/main" xmlns="" id="{EE913D04-C7C8-4DE2-914E-A4A59CDC14B6}"/>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27360" y="2185802"/>
            <a:ext cx="4629581" cy="2430530"/>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Related image">
            <a:extLst>
              <a:ext uri="{FF2B5EF4-FFF2-40B4-BE49-F238E27FC236}">
                <a16:creationId xmlns:a16="http://schemas.microsoft.com/office/drawing/2014/main" xmlns="" id="{85C9F8DD-3003-4E22-97D2-D927A5F7E6CB}"/>
              </a:ext>
            </a:extLst>
          </p:cNvPr>
          <p:cNvPicPr>
            <a:picLocks noChangeAspect="1" noChangeArrowheads="1"/>
          </p:cNvPicPr>
          <p:nvPr/>
        </p:nvPicPr>
        <p:blipFill rotWithShape="1">
          <a:blip r:embed="rId5">
            <a:extLst>
              <a:ext uri="{28A0092B-C50C-407E-A947-70E740481C1C}">
                <a14:useLocalDpi xmlns:a14="http://schemas.microsoft.com/office/drawing/2010/main" xmlns="" val="0"/>
              </a:ext>
            </a:extLst>
          </a:blip>
          <a:srcRect l="13510" t="12808" r="31223" b="6118"/>
          <a:stretch/>
        </p:blipFill>
        <p:spPr bwMode="auto">
          <a:xfrm>
            <a:off x="7382217" y="3636983"/>
            <a:ext cx="4239221" cy="2700476"/>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a:extLst>
              <a:ext uri="{FF2B5EF4-FFF2-40B4-BE49-F238E27FC236}">
                <a16:creationId xmlns:a16="http://schemas.microsoft.com/office/drawing/2014/main" xmlns="" id="{16B9E3B1-8421-4AB8-B375-F4713CB033F0}"/>
              </a:ext>
            </a:extLst>
          </p:cNvPr>
          <p:cNvSpPr txBox="1"/>
          <p:nvPr/>
        </p:nvSpPr>
        <p:spPr>
          <a:xfrm>
            <a:off x="607221" y="952357"/>
            <a:ext cx="2491408" cy="646331"/>
          </a:xfrm>
          <a:prstGeom prst="rect">
            <a:avLst/>
          </a:prstGeom>
          <a:noFill/>
        </p:spPr>
        <p:txBody>
          <a:bodyPr wrap="square" rtlCol="0">
            <a:spAutoFit/>
          </a:bodyPr>
          <a:lstStyle/>
          <a:p>
            <a:r>
              <a:rPr lang="en-GB" sz="3600" dirty="0">
                <a:latin typeface="Abadi" panose="020B0604020104020204" pitchFamily="34" charset="0"/>
              </a:rPr>
              <a:t>Good CRM</a:t>
            </a:r>
          </a:p>
        </p:txBody>
      </p:sp>
      <p:pic>
        <p:nvPicPr>
          <p:cNvPr id="1032" name="Picture 8" descr="Image result for tick mark">
            <a:extLst>
              <a:ext uri="{FF2B5EF4-FFF2-40B4-BE49-F238E27FC236}">
                <a16:creationId xmlns:a16="http://schemas.microsoft.com/office/drawing/2014/main" xmlns="" id="{32A341AB-C803-43F0-A4CC-37FE8440084B}"/>
              </a:ext>
            </a:extLst>
          </p:cNvPr>
          <p:cNvPicPr>
            <a:picLocks noChangeAspect="1" noChangeArrowheads="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460" b="7871"/>
          <a:stretch/>
        </p:blipFill>
        <p:spPr bwMode="auto">
          <a:xfrm>
            <a:off x="2795481" y="547380"/>
            <a:ext cx="1377166" cy="1377116"/>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Box 12">
            <a:extLst>
              <a:ext uri="{FF2B5EF4-FFF2-40B4-BE49-F238E27FC236}">
                <a16:creationId xmlns:a16="http://schemas.microsoft.com/office/drawing/2014/main" xmlns="" id="{EA4063D3-D03C-43A6-8850-44F113CF6D44}"/>
              </a:ext>
            </a:extLst>
          </p:cNvPr>
          <p:cNvSpPr txBox="1"/>
          <p:nvPr/>
        </p:nvSpPr>
        <p:spPr>
          <a:xfrm>
            <a:off x="8207962" y="953753"/>
            <a:ext cx="2491408" cy="646331"/>
          </a:xfrm>
          <a:prstGeom prst="rect">
            <a:avLst/>
          </a:prstGeom>
          <a:noFill/>
        </p:spPr>
        <p:txBody>
          <a:bodyPr wrap="square" rtlCol="0">
            <a:spAutoFit/>
          </a:bodyPr>
          <a:lstStyle/>
          <a:p>
            <a:r>
              <a:rPr lang="en-GB" sz="3600" dirty="0">
                <a:latin typeface="Abadi" panose="020B0604020104020204" pitchFamily="34" charset="0"/>
              </a:rPr>
              <a:t>Bad CRM</a:t>
            </a:r>
          </a:p>
        </p:txBody>
      </p:sp>
      <p:pic>
        <p:nvPicPr>
          <p:cNvPr id="1038" name="Picture 14" descr="Related image">
            <a:extLst>
              <a:ext uri="{FF2B5EF4-FFF2-40B4-BE49-F238E27FC236}">
                <a16:creationId xmlns:a16="http://schemas.microsoft.com/office/drawing/2014/main" xmlns="" id="{D8A43786-823B-4531-A307-2BF74EE89066}"/>
              </a:ext>
            </a:extLst>
          </p:cNvPr>
          <p:cNvPicPr>
            <a:picLocks noChangeAspect="1" noChangeArrowheads="1"/>
          </p:cNvPicPr>
          <p:nvPr/>
        </p:nvPicPr>
        <p:blipFill>
          <a:blip r:embed="rId7">
            <a:extLst>
              <a:ext uri="{28A0092B-C50C-407E-A947-70E740481C1C}">
                <a14:useLocalDpi xmlns:a14="http://schemas.microsoft.com/office/drawing/2010/main" xmlns="" val="0"/>
              </a:ext>
            </a:extLst>
          </a:blip>
          <a:srcRect/>
          <a:stretch>
            <a:fillRect/>
          </a:stretch>
        </p:blipFill>
        <p:spPr bwMode="auto">
          <a:xfrm>
            <a:off x="10316333" y="826463"/>
            <a:ext cx="898118" cy="898118"/>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2" descr="Image result for twitter facebook">
            <a:extLst>
              <a:ext uri="{FF2B5EF4-FFF2-40B4-BE49-F238E27FC236}">
                <a16:creationId xmlns:a16="http://schemas.microsoft.com/office/drawing/2014/main" xmlns="" id="{C1218D55-0B2C-4D9D-8645-73BA62394354}"/>
              </a:ext>
            </a:extLst>
          </p:cNvPr>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8210115" y="2025456"/>
            <a:ext cx="2499138" cy="1312048"/>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4" descr="Image result for avis car rental">
            <a:extLst>
              <a:ext uri="{FF2B5EF4-FFF2-40B4-BE49-F238E27FC236}">
                <a16:creationId xmlns:a16="http://schemas.microsoft.com/office/drawing/2014/main" xmlns="" id="{39E29604-9610-4190-91AA-3662E85FF8BA}"/>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388450" y="1731451"/>
            <a:ext cx="3589125" cy="23017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9911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xmlns="" id="{2ED030D8-5618-443D-B5FE-FE63CCD244ED}"/>
              </a:ext>
            </a:extLst>
          </p:cNvPr>
          <p:cNvSpPr>
            <a:spLocks noGrp="1"/>
          </p:cNvSpPr>
          <p:nvPr>
            <p:ph type="pic" idx="1"/>
          </p:nvPr>
        </p:nvSpPr>
        <p:spPr/>
      </p:sp>
      <p:sp>
        <p:nvSpPr>
          <p:cNvPr id="3" name="Title 2">
            <a:extLst>
              <a:ext uri="{FF2B5EF4-FFF2-40B4-BE49-F238E27FC236}">
                <a16:creationId xmlns:a16="http://schemas.microsoft.com/office/drawing/2014/main" xmlns="" id="{DB6719E7-D84C-44BD-99DF-ADB6E9DE4FF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xmlns="" id="{87238A4B-FD11-4083-A2AD-1DB246964424}"/>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xmlns="" id="{7E02F27A-4E57-491A-9204-239B9600159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xmlns="" id="{49673FD8-5536-411D-8163-2AB7DC94BDAF}"/>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Rectangle 6">
            <a:extLst>
              <a:ext uri="{FF2B5EF4-FFF2-40B4-BE49-F238E27FC236}">
                <a16:creationId xmlns:a16="http://schemas.microsoft.com/office/drawing/2014/main" xmlns="" id="{827BF7DA-F4C7-4A48-A27C-F92F5B4F95E8}"/>
              </a:ext>
            </a:extLst>
          </p:cNvPr>
          <p:cNvSpPr/>
          <p:nvPr/>
        </p:nvSpPr>
        <p:spPr>
          <a:xfrm>
            <a:off x="2591963" y="703973"/>
            <a:ext cx="7245638" cy="595932"/>
          </a:xfrm>
          <a:prstGeom prst="rect">
            <a:avLst/>
          </a:prstGeom>
        </p:spPr>
        <p:txBody>
          <a:bodyPr wrap="none">
            <a:spAutoFit/>
          </a:bodyPr>
          <a:lstStyle/>
          <a:p>
            <a:pPr>
              <a:lnSpc>
                <a:spcPct val="107000"/>
              </a:lnSpc>
              <a:spcAft>
                <a:spcPts val="800"/>
              </a:spcAft>
            </a:pPr>
            <a:r>
              <a:rPr lang="en-GB" sz="3200" b="1" dirty="0">
                <a:solidFill>
                  <a:schemeClr val="accent1">
                    <a:lumMod val="50000"/>
                  </a:schemeClr>
                </a:solidFill>
                <a:ea typeface="Calibri" panose="020F0502020204030204" pitchFamily="34" charset="0"/>
                <a:cs typeface="Times New Roman" panose="02020603050405020304" pitchFamily="18" charset="0"/>
              </a:rPr>
              <a:t>Stakeholder CRM benefits and drawbacks</a:t>
            </a:r>
          </a:p>
        </p:txBody>
      </p:sp>
      <p:pic>
        <p:nvPicPr>
          <p:cNvPr id="1026" name="Picture 2" descr="Image result for money">
            <a:extLst>
              <a:ext uri="{FF2B5EF4-FFF2-40B4-BE49-F238E27FC236}">
                <a16:creationId xmlns:a16="http://schemas.microsoft.com/office/drawing/2014/main" xmlns="" id="{FE4FA9EF-00CF-4401-BE58-3302B8CEC861}"/>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139687" y="3551917"/>
            <a:ext cx="3670852" cy="2362133"/>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Related image">
            <a:extLst>
              <a:ext uri="{FF2B5EF4-FFF2-40B4-BE49-F238E27FC236}">
                <a16:creationId xmlns:a16="http://schemas.microsoft.com/office/drawing/2014/main" xmlns="" id="{AC990314-B45D-4703-9D01-0B7CF7088B9E}"/>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5930322" y="3124982"/>
            <a:ext cx="4958099" cy="3297136"/>
          </a:xfrm>
          <a:prstGeom prst="rect">
            <a:avLst/>
          </a:prstGeom>
          <a:noFill/>
          <a:extLst>
            <a:ext uri="{909E8E84-426E-40DD-AFC4-6F175D3DCCD1}">
              <a14:hiddenFill xmlns:a14="http://schemas.microsoft.com/office/drawing/2010/main" xmlns="">
                <a:solidFill>
                  <a:srgbClr val="FFFFFF"/>
                </a:solidFill>
              </a14:hiddenFill>
            </a:ext>
          </a:extLst>
        </p:spPr>
      </p:pic>
      <p:sp>
        <p:nvSpPr>
          <p:cNvPr id="8" name="Rectangle 7">
            <a:extLst>
              <a:ext uri="{FF2B5EF4-FFF2-40B4-BE49-F238E27FC236}">
                <a16:creationId xmlns:a16="http://schemas.microsoft.com/office/drawing/2014/main" xmlns="" id="{51305AAF-0B52-458D-AA29-D1357D421DB3}"/>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9" name="Rectangle 8">
            <a:extLst>
              <a:ext uri="{FF2B5EF4-FFF2-40B4-BE49-F238E27FC236}">
                <a16:creationId xmlns:a16="http://schemas.microsoft.com/office/drawing/2014/main" xmlns="" id="{51309793-66DA-4165-A069-1D5971495125}"/>
              </a:ext>
            </a:extLst>
          </p:cNvPr>
          <p:cNvSpPr/>
          <p:nvPr/>
        </p:nvSpPr>
        <p:spPr>
          <a:xfrm>
            <a:off x="5977217" y="3244334"/>
            <a:ext cx="237566" cy="369332"/>
          </a:xfrm>
          <a:prstGeom prst="rect">
            <a:avLst/>
          </a:prstGeom>
        </p:spPr>
        <p:txBody>
          <a:bodyPr wrap="none">
            <a:spAutoFit/>
          </a:bodyPr>
          <a:lstStyle/>
          <a:p>
            <a:r>
              <a:rPr lang="en-GB" dirty="0"/>
              <a:t> </a:t>
            </a:r>
          </a:p>
        </p:txBody>
      </p:sp>
      <p:sp>
        <p:nvSpPr>
          <p:cNvPr id="10" name="Rectangle 9">
            <a:extLst>
              <a:ext uri="{FF2B5EF4-FFF2-40B4-BE49-F238E27FC236}">
                <a16:creationId xmlns:a16="http://schemas.microsoft.com/office/drawing/2014/main" xmlns="" id="{287B3D42-981D-4F5E-B422-7DD3E5FF9A07}"/>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a:extLst>
              <a:ext uri="{FF2B5EF4-FFF2-40B4-BE49-F238E27FC236}">
                <a16:creationId xmlns:a16="http://schemas.microsoft.com/office/drawing/2014/main" xmlns="" id="{B3717F8F-BB52-4BA3-9D69-E93339451B7A}"/>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2" name="Rectangle 11">
            <a:extLst>
              <a:ext uri="{FF2B5EF4-FFF2-40B4-BE49-F238E27FC236}">
                <a16:creationId xmlns:a16="http://schemas.microsoft.com/office/drawing/2014/main" xmlns="" id="{AB80DD19-41FD-4FFF-8019-E976D8F2C179}"/>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2050" name="Picture 2" descr="Image result for amazon">
            <a:extLst>
              <a:ext uri="{FF2B5EF4-FFF2-40B4-BE49-F238E27FC236}">
                <a16:creationId xmlns:a16="http://schemas.microsoft.com/office/drawing/2014/main" xmlns="" id="{253157E9-0B47-4734-8F03-F5B971995D1D}"/>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6320624" y="703973"/>
            <a:ext cx="3953845" cy="3953845"/>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Image result for crm technologies">
            <a:extLst>
              <a:ext uri="{FF2B5EF4-FFF2-40B4-BE49-F238E27FC236}">
                <a16:creationId xmlns:a16="http://schemas.microsoft.com/office/drawing/2014/main" xmlns="" id="{69774FD6-688B-45F2-9AB6-A59A500CFB1B}"/>
              </a:ext>
            </a:extLst>
          </p:cNvPr>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1590810" y="1397506"/>
            <a:ext cx="2844285" cy="191515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066654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23851" y="4637314"/>
            <a:ext cx="9244149" cy="1188720"/>
          </a:xfrm>
        </p:spPr>
        <p:txBody>
          <a:bodyPr/>
          <a:lstStyle/>
          <a:p>
            <a:r>
              <a:rPr lang="en-GB" dirty="0"/>
              <a:t>John Lewis customer relations management </a:t>
            </a:r>
          </a:p>
        </p:txBody>
      </p:sp>
      <p:pic>
        <p:nvPicPr>
          <p:cNvPr id="4" name="Picture 3" descr="myJohnLewis loyalty scheme"/>
          <p:cNvPicPr/>
          <p:nvPr/>
        </p:nvPicPr>
        <p:blipFill>
          <a:blip r:embed="rId2"/>
          <a:srcRect/>
          <a:stretch>
            <a:fillRect/>
          </a:stretch>
        </p:blipFill>
        <p:spPr bwMode="auto">
          <a:xfrm>
            <a:off x="1632857" y="600891"/>
            <a:ext cx="8869680" cy="404948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lewis"/>
          <p:cNvPicPr>
            <a:picLocks noChangeAspect="1" noChangeArrowheads="1"/>
          </p:cNvPicPr>
          <p:nvPr/>
        </p:nvPicPr>
        <p:blipFill>
          <a:blip r:embed="rId2"/>
          <a:srcRect/>
          <a:stretch>
            <a:fillRect/>
          </a:stretch>
        </p:blipFill>
        <p:spPr bwMode="auto">
          <a:xfrm>
            <a:off x="3068592" y="618943"/>
            <a:ext cx="4210050" cy="1085850"/>
          </a:xfrm>
          <a:prstGeom prst="rect">
            <a:avLst/>
          </a:prstGeom>
          <a:noFill/>
        </p:spPr>
      </p:pic>
      <p:sp>
        <p:nvSpPr>
          <p:cNvPr id="6" name="TextBox 5"/>
          <p:cNvSpPr txBox="1"/>
          <p:nvPr/>
        </p:nvSpPr>
        <p:spPr>
          <a:xfrm>
            <a:off x="1750423" y="2560318"/>
            <a:ext cx="7994468" cy="3785652"/>
          </a:xfrm>
          <a:prstGeom prst="rect">
            <a:avLst/>
          </a:prstGeom>
          <a:noFill/>
        </p:spPr>
        <p:txBody>
          <a:bodyPr wrap="square" rtlCol="0">
            <a:spAutoFit/>
          </a:bodyPr>
          <a:lstStyle/>
          <a:p>
            <a:r>
              <a:rPr lang="en-GB" dirty="0"/>
              <a:t> </a:t>
            </a:r>
            <a:r>
              <a:rPr lang="en-GB" sz="2400" dirty="0"/>
              <a:t>In 2012 John Lewis launched the programme of ‘my John Lewis’ reward scheme  it was aimed at selected customers .One of the many reasons John Lewis made the decision to engage with CRM is that research has shown that even though they are still seen as the top brand among UK consumers in </a:t>
            </a:r>
            <a:r>
              <a:rPr lang="en-GB" sz="2400" dirty="0" err="1"/>
              <a:t>YouGov’s</a:t>
            </a:r>
            <a:r>
              <a:rPr lang="en-GB" sz="2400" dirty="0"/>
              <a:t> brand health rankings, ahead of Marks &amp; Spencer The organisation overall score has dropped from 43.5 in 2017 to 41.9 and this is slowly diminishing. It would appear to be the perfect opportunity to make such a significant brand change to drive the company forward.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40971" y="1658983"/>
            <a:ext cx="3540035" cy="369332"/>
          </a:xfrm>
          <a:prstGeom prst="rect">
            <a:avLst/>
          </a:prstGeom>
          <a:noFill/>
        </p:spPr>
        <p:txBody>
          <a:bodyPr wrap="square" rtlCol="0">
            <a:spAutoFit/>
          </a:bodyPr>
          <a:lstStyle/>
          <a:p>
            <a:endParaRPr lang="en-GB" dirty="0"/>
          </a:p>
        </p:txBody>
      </p:sp>
      <p:sp>
        <p:nvSpPr>
          <p:cNvPr id="15365" name="Rectangle 5"/>
          <p:cNvSpPr>
            <a:spLocks noChangeArrowheads="1"/>
          </p:cNvSpPr>
          <p:nvPr/>
        </p:nvSpPr>
        <p:spPr bwMode="auto">
          <a:xfrm>
            <a:off x="444137" y="535577"/>
            <a:ext cx="10933611"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Examples of why john Lewis needed CRM</a:t>
            </a:r>
            <a:r>
              <a:rPr kumimoji="0" lang="en-GB" sz="2400" b="0" i="0" u="none" strike="noStrike" cap="none" normalizeH="0" baseline="0" dirty="0">
                <a:ln>
                  <a:noFill/>
                </a:ln>
                <a:solidFill>
                  <a:srgbClr val="333333"/>
                </a:solidFill>
                <a:effectLst/>
                <a:latin typeface="Calibri" pitchFamily="34" charset="0"/>
                <a:ea typeface="Calibri" pitchFamily="34" charset="0"/>
                <a:cs typeface="Times New Roman" pitchFamily="18"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lvl="2" eaLnBrk="0" fontAlgn="base" hangingPunct="0">
              <a:spcBef>
                <a:spcPct val="0"/>
              </a:spcBef>
              <a:spcAft>
                <a:spcPct val="0"/>
              </a:spcAft>
            </a:pPr>
            <a:endParaRPr lang="en-GB" sz="2400" dirty="0">
              <a:latin typeface="Calibri" pitchFamily="34" charset="0"/>
              <a:ea typeface="Calibri" pitchFamily="34" charset="0"/>
              <a:cs typeface="Times New Roman" pitchFamily="18" charset="0"/>
            </a:endParaRPr>
          </a:p>
          <a:p>
            <a:pPr eaLnBrk="0" fontAlgn="base" hangingPunct="0">
              <a:spcBef>
                <a:spcPct val="0"/>
              </a:spcBef>
              <a:spcAft>
                <a:spcPct val="0"/>
              </a:spcAf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John Lewis department stores were operating at a loss of £19.3m and some store sales were down 1.2%</a:t>
            </a:r>
          </a:p>
          <a:p>
            <a:pPr lvl="2" eaLnBrk="0" fontAlgn="base" hangingPunct="0">
              <a:spcBef>
                <a:spcPct val="0"/>
              </a:spcBef>
              <a:spcAft>
                <a:spcPct val="0"/>
              </a:spcAf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help deliver their strategy,</a:t>
            </a:r>
            <a:r>
              <a:rPr kumimoji="0" lang="en-GB" sz="2400" b="0" i="0" u="none" strike="noStrike" cap="none" normalizeH="0" baseline="0" dirty="0">
                <a:ln>
                  <a:noFill/>
                </a:ln>
                <a:solidFill>
                  <a:srgbClr val="333333"/>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one of their aims is to engage more effectively with its customer base and increase loyalty and customer engagement</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grow John Lewis branding</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 to improve an already well known brand that everyone recognises for its great customer service.</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digital brand,</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with the fast growth in ecommerce and increasing numbers of consumers looking to shop online, they want to use the monetise platform to optimise the customer journey through johnlewis.com.</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sales, in the final week of December 2016 they saw a 9.4% drop in sales</a:t>
            </a:r>
            <a:r>
              <a:rPr kumimoji="0" lang="en-GB" sz="1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42309"/>
            <a:ext cx="10515600" cy="4034654"/>
          </a:xfrm>
        </p:spPr>
        <p:txBody>
          <a:bodyPr/>
          <a:lstStyle/>
          <a:p>
            <a:pPr>
              <a:buNone/>
            </a:pPr>
            <a:r>
              <a:rPr lang="en-GB" dirty="0"/>
              <a:t> </a:t>
            </a:r>
          </a:p>
          <a:p>
            <a:pPr>
              <a:buNone/>
            </a:pPr>
            <a:r>
              <a:rPr lang="en-GB" dirty="0"/>
              <a:t>  </a:t>
            </a:r>
            <a:r>
              <a:rPr lang="en-GB" sz="2400" dirty="0"/>
              <a:t>At John Lewis the head of customer marketing Chris Bates launched a loyalty card scheme two years ago this is relatively late compared to its competitors, it was set up with a very clear aim in mind. They believe that a points and discount scheme would not fit in with their brand image. </a:t>
            </a:r>
          </a:p>
          <a:p>
            <a:pPr>
              <a:buNone/>
            </a:pPr>
            <a:r>
              <a:rPr lang="en-GB" sz="2400" dirty="0"/>
              <a:t>    To help achieve the vision of John Lewis they invested in CRM agency proximity, to help support John Lewis in its future plans for the programme, working across all direct marketing channels and supporting John Lewis’ marketing, database and email teams. They are have also been given the tasks of working the broader contact strategy, as well as taking the lead of launch marketing for opening stores. </a:t>
            </a:r>
          </a:p>
        </p:txBody>
      </p:sp>
      <p:pic>
        <p:nvPicPr>
          <p:cNvPr id="16386" name="Picture 2" descr="Image result for john lewis"/>
          <p:cNvPicPr>
            <a:picLocks noChangeAspect="1" noChangeArrowheads="1"/>
          </p:cNvPicPr>
          <p:nvPr/>
        </p:nvPicPr>
        <p:blipFill>
          <a:blip r:embed="rId2"/>
          <a:srcRect/>
          <a:stretch>
            <a:fillRect/>
          </a:stretch>
        </p:blipFill>
        <p:spPr bwMode="auto">
          <a:xfrm>
            <a:off x="1078885" y="209005"/>
            <a:ext cx="8953389" cy="205086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82388" y="-1"/>
            <a:ext cx="11685494" cy="4158801"/>
          </a:xfrm>
          <a:prstGeom prst="rect">
            <a:avLst/>
          </a:prstGeom>
          <a:solidFill>
            <a:srgbClr val="FFFFFF"/>
          </a:solidFill>
          <a:ln w="9525">
            <a:noFill/>
            <a:miter lim="800000"/>
            <a:headEnd/>
            <a:tailEnd/>
          </a:ln>
          <a:effectLst/>
        </p:spPr>
        <p:txBody>
          <a:bodyPr vert="horz" wrap="square" lIns="91440" tIns="952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1" i="0" u="none" strike="noStrike" cap="none" normalizeH="0" baseline="0" dirty="0">
              <a:ln>
                <a:noFill/>
              </a:ln>
              <a:solidFill>
                <a:schemeClr val="tx1"/>
              </a:solidFill>
              <a:effectLst/>
              <a:latin typeface="Segoe UI" pitchFamily="34" charset="0"/>
              <a:ea typeface="Times New Roman" pitchFamily="18" charset="0"/>
              <a:cs typeface="Segoe U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600" b="1" i="0" u="none" strike="noStrike" cap="none" normalizeH="0" baseline="0" dirty="0">
                <a:ln>
                  <a:noFill/>
                </a:ln>
                <a:solidFill>
                  <a:schemeClr val="tx1"/>
                </a:solidFill>
                <a:effectLst/>
                <a:latin typeface="Segoe UI" pitchFamily="34" charset="0"/>
                <a:ea typeface="Times New Roman" pitchFamily="18" charset="0"/>
                <a:cs typeface="Segoe UI" pitchFamily="34" charset="0"/>
              </a:rPr>
              <a:t>“We wanted something that was differentiated,  unique and in    tune with the John Lewis brand which was why we focused on experience, service, exclusivity, treats.”</a:t>
            </a:r>
            <a:endParaRPr kumimoji="0" lang="en-GB" sz="36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a:ln>
                <a:noFill/>
              </a:ln>
              <a:solidFill>
                <a:schemeClr val="tx1"/>
              </a:solidFill>
              <a:effectLst/>
              <a:latin typeface="Calibri" pitchFamily="34" charset="0"/>
              <a:ea typeface="Times New Roman" pitchFamily="18"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chemeClr val="tx1"/>
                </a:solidFill>
                <a:effectLst/>
                <a:latin typeface="Calibri" pitchFamily="34" charset="0"/>
                <a:ea typeface="Times New Roman" pitchFamily="18" charset="0"/>
                <a:cs typeface="Calibri" pitchFamily="34" charset="0"/>
              </a:rPr>
              <a:t>Chris Bates, head of customer marketing, 2017</a:t>
            </a:r>
            <a:endParaRPr kumimoji="0" lang="en-GB" sz="2800" b="0" i="1" u="none" strike="noStrike" cap="none" normalizeH="0" baseline="0" dirty="0">
              <a:ln>
                <a:noFill/>
              </a:ln>
              <a:solidFill>
                <a:srgbClr val="243F60"/>
              </a:solidFill>
              <a:effectLst/>
              <a:latin typeface="Cambria" pitchFamily="18"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a:ln>
                <a:noFill/>
              </a:ln>
              <a:solidFill>
                <a:schemeClr val="tx1"/>
              </a:solidFill>
              <a:effectLst/>
              <a:latin typeface="Arial" pitchFamily="34" charset="0"/>
              <a:cs typeface="Arial" pitchFamily="34" charset="0"/>
            </a:endParaRPr>
          </a:p>
        </p:txBody>
      </p:sp>
      <p:sp>
        <p:nvSpPr>
          <p:cNvPr id="17411" name="AutoShape 3"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3" name="AutoShape 5"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5" name="AutoShape 7"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7417" name="Picture 9" descr="Related image"/>
          <p:cNvPicPr>
            <a:picLocks noChangeAspect="1" noChangeArrowheads="1"/>
          </p:cNvPicPr>
          <p:nvPr/>
        </p:nvPicPr>
        <p:blipFill>
          <a:blip r:embed="rId2"/>
          <a:srcRect/>
          <a:stretch>
            <a:fillRect/>
          </a:stretch>
        </p:blipFill>
        <p:spPr bwMode="auto">
          <a:xfrm>
            <a:off x="2521132" y="3840480"/>
            <a:ext cx="6100354" cy="252113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4455" y="299811"/>
            <a:ext cx="4807133" cy="797469"/>
          </a:xfrm>
        </p:spPr>
        <p:txBody>
          <a:bodyPr/>
          <a:lstStyle/>
          <a:p>
            <a:r>
              <a:rPr lang="en-GB" b="1" dirty="0"/>
              <a:t>     Loyalty ladder </a:t>
            </a:r>
            <a:endParaRPr lang="en-GB" dirty="0"/>
          </a:p>
        </p:txBody>
      </p:sp>
      <p:pic>
        <p:nvPicPr>
          <p:cNvPr id="4" name="Content Placeholder 3" descr="https://www.mbaskool.com/2013_images/stories/april_images/customer_loyalty_ladder.jpg"/>
          <p:cNvPicPr>
            <a:picLocks noGrp="1"/>
          </p:cNvPicPr>
          <p:nvPr>
            <p:ph idx="1"/>
          </p:nvPr>
        </p:nvPicPr>
        <p:blipFill>
          <a:blip r:embed="rId2"/>
          <a:srcRect/>
          <a:stretch>
            <a:fillRect/>
          </a:stretch>
        </p:blipFill>
        <p:spPr bwMode="auto">
          <a:xfrm>
            <a:off x="468356" y="1254034"/>
            <a:ext cx="4012203" cy="4963886"/>
          </a:xfrm>
          <a:prstGeom prst="rect">
            <a:avLst/>
          </a:prstGeom>
          <a:noFill/>
          <a:ln w="9525">
            <a:noFill/>
            <a:miter lim="800000"/>
            <a:headEnd/>
            <a:tailEnd/>
          </a:ln>
        </p:spPr>
      </p:pic>
      <p:sp>
        <p:nvSpPr>
          <p:cNvPr id="5" name="Rectangle 4"/>
          <p:cNvSpPr/>
          <p:nvPr/>
        </p:nvSpPr>
        <p:spPr>
          <a:xfrm>
            <a:off x="4419600" y="1998005"/>
            <a:ext cx="6096000" cy="2308324"/>
          </a:xfrm>
          <a:prstGeom prst="rect">
            <a:avLst/>
          </a:prstGeom>
        </p:spPr>
        <p:txBody>
          <a:bodyPr>
            <a:spAutoFit/>
          </a:bodyPr>
          <a:lstStyle/>
          <a:p>
            <a:r>
              <a:rPr lang="en-GB" sz="2400" dirty="0"/>
              <a:t>John Lewis has spent time and money developing brand loyalty through benefits schemes with the idea that the benefit ladder is linked to the idea of laddering psychology and market research. They explore a person’s beliefs through a linked series of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6" descr="A group of people walking in front of a store&#10;&#10;Description generated with very high confidence">
            <a:extLst>
              <a:ext uri="{FF2B5EF4-FFF2-40B4-BE49-F238E27FC236}">
                <a16:creationId xmlns:a16="http://schemas.microsoft.com/office/drawing/2014/main" xmlns="" id="{A79F1B69-47EF-4B15-AB30-29F2E8BB4000}"/>
              </a:ext>
            </a:extLst>
          </p:cNvPr>
          <p:cNvPicPr>
            <a:picLocks noGrp="1" noChangeAspect="1"/>
          </p:cNvPicPr>
          <p:nvPr>
            <p:ph sz="half" idx="2"/>
          </p:nvPr>
        </p:nvPicPr>
        <p:blipFill rotWithShape="1">
          <a:blip r:embed="rId2">
            <a:alphaModFix/>
            <a:extLst>
              <a:ext uri="{837473B0-CC2E-450A-ABE3-18F120FF3D39}">
                <a1611:picAttrSrcUrl xmlns:a1611="http://schemas.microsoft.com/office/drawing/2016/11/main" xmlns="" r:id="rId3"/>
              </a:ext>
            </a:extLst>
          </a:blip>
          <a:srcRect r="4466" b="2"/>
          <a:stretch/>
        </p:blipFill>
        <p:spPr>
          <a:xfrm>
            <a:off x="6083786" y="-168318"/>
            <a:ext cx="6261330" cy="3932313"/>
          </a:xfrm>
          <a:prstGeom prst="rect">
            <a:avLst/>
          </a:prstGeom>
          <a:effectLst>
            <a:softEdge rad="533400"/>
          </a:effectLst>
        </p:spPr>
      </p:pic>
      <p:pic>
        <p:nvPicPr>
          <p:cNvPr id="4" name="Picture 4" descr="A close up of a sign&#10;&#10;Description generated with high confidence">
            <a:extLst>
              <a:ext uri="{FF2B5EF4-FFF2-40B4-BE49-F238E27FC236}">
                <a16:creationId xmlns:a16="http://schemas.microsoft.com/office/drawing/2014/main" xmlns="" id="{E0899F4A-90E6-409D-83D8-1FB1090992D8}"/>
              </a:ext>
            </a:extLst>
          </p:cNvPr>
          <p:cNvPicPr>
            <a:picLocks noChangeAspect="1"/>
          </p:cNvPicPr>
          <p:nvPr/>
        </p:nvPicPr>
        <p:blipFill rotWithShape="1">
          <a:blip r:embed="rId4"/>
          <a:srcRect l="19899" r="11005" b="-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xmlns="" id="{4D5EF727-2253-4B89-B55A-A4BA1433D18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a:solidFill>
                  <a:srgbClr val="000000"/>
                </a:solidFill>
                <a:cs typeface="Calibri Light"/>
              </a:rPr>
              <a:t>             Values</a:t>
            </a:r>
            <a:endParaRPr lang="en-US" sz="4000" b="1" kern="1200">
              <a:solidFill>
                <a:srgbClr val="000000"/>
              </a:solidFill>
              <a:latin typeface="+mj-lt"/>
              <a:cs typeface="Calibri Light"/>
            </a:endParaRPr>
          </a:p>
        </p:txBody>
      </p:sp>
      <p:sp>
        <p:nvSpPr>
          <p:cNvPr id="3" name="Content Placeholder 2">
            <a:extLst>
              <a:ext uri="{FF2B5EF4-FFF2-40B4-BE49-F238E27FC236}">
                <a16:creationId xmlns:a16="http://schemas.microsoft.com/office/drawing/2014/main" xmlns="" id="{53FD1997-C12E-452B-9D79-3E6EF15D26D3}"/>
              </a:ext>
            </a:extLst>
          </p:cNvPr>
          <p:cNvSpPr>
            <a:spLocks noGrp="1"/>
          </p:cNvSpPr>
          <p:nvPr>
            <p:ph sz="half" idx="1"/>
          </p:nvPr>
        </p:nvSpPr>
        <p:spPr>
          <a:xfrm>
            <a:off x="804997" y="2272143"/>
            <a:ext cx="4803637" cy="3788830"/>
          </a:xfrm>
        </p:spPr>
        <p:txBody>
          <a:bodyPr vert="horz" lIns="91440" tIns="45720" rIns="91440" bIns="45720" rtlCol="0" anchor="ctr">
            <a:noAutofit/>
          </a:bodyPr>
          <a:lstStyle/>
          <a:p>
            <a:endParaRPr lang="en-US" sz="2000" b="1">
              <a:solidFill>
                <a:srgbClr val="000000"/>
              </a:solidFill>
            </a:endParaRPr>
          </a:p>
          <a:p>
            <a:endParaRPr lang="en-US" sz="2000" b="1">
              <a:solidFill>
                <a:srgbClr val="000000"/>
              </a:solidFill>
            </a:endParaRPr>
          </a:p>
          <a:p>
            <a:endParaRPr lang="en-US" sz="2000" b="1">
              <a:solidFill>
                <a:srgbClr val="000000"/>
              </a:solidFill>
            </a:endParaRPr>
          </a:p>
          <a:p>
            <a:r>
              <a:rPr lang="en-US" sz="2000" b="1">
                <a:solidFill>
                  <a:srgbClr val="000000"/>
                </a:solidFill>
              </a:rPr>
              <a:t>DO RIGHT</a:t>
            </a:r>
            <a:r>
              <a:rPr lang="en-US" sz="2000">
                <a:solidFill>
                  <a:srgbClr val="000000"/>
                </a:solidFill>
              </a:rPr>
              <a:t>:  We act with integrity and use our judgement to do the right thing.</a:t>
            </a:r>
            <a:endParaRPr lang="en-US" sz="2000">
              <a:solidFill>
                <a:srgbClr val="000000"/>
              </a:solidFill>
              <a:cs typeface="Calibri"/>
            </a:endParaRPr>
          </a:p>
          <a:p>
            <a:r>
              <a:rPr lang="en-US" sz="2000" b="1">
                <a:solidFill>
                  <a:srgbClr val="000000"/>
                </a:solidFill>
              </a:rPr>
              <a:t>ALL OR NOTHING</a:t>
            </a:r>
            <a:r>
              <a:rPr lang="en-US" sz="2000">
                <a:solidFill>
                  <a:srgbClr val="000000"/>
                </a:solidFill>
              </a:rPr>
              <a:t>:  We put everything we have into everything we do.</a:t>
            </a:r>
            <a:endParaRPr lang="en-US" sz="2000">
              <a:solidFill>
                <a:srgbClr val="000000"/>
              </a:solidFill>
              <a:cs typeface="Calibri"/>
            </a:endParaRPr>
          </a:p>
          <a:p>
            <a:r>
              <a:rPr lang="en-US" sz="2000" b="1">
                <a:solidFill>
                  <a:srgbClr val="000000"/>
                </a:solidFill>
              </a:rPr>
              <a:t>GIVE MORE THAN YOU TAKE</a:t>
            </a:r>
            <a:r>
              <a:rPr lang="en-US" sz="2000">
                <a:solidFill>
                  <a:srgbClr val="000000"/>
                </a:solidFill>
              </a:rPr>
              <a:t>:  We put more in, so everyone gets more out.</a:t>
            </a:r>
            <a:endParaRPr lang="en-US" sz="2000">
              <a:solidFill>
                <a:srgbClr val="000000"/>
              </a:solidFill>
              <a:cs typeface="Calibri"/>
            </a:endParaRPr>
          </a:p>
          <a:p>
            <a:r>
              <a:rPr lang="en-US" sz="2000" b="1">
                <a:solidFill>
                  <a:srgbClr val="000000"/>
                </a:solidFill>
              </a:rPr>
              <a:t>BE YOURSELF. ALWAYS</a:t>
            </a:r>
            <a:r>
              <a:rPr lang="en-US" sz="2000">
                <a:solidFill>
                  <a:srgbClr val="000000"/>
                </a:solidFill>
              </a:rPr>
              <a:t>:  We’re quirky, proud and at our best when we are free to be ourselves.</a:t>
            </a:r>
            <a:endParaRPr lang="en-US" sz="2000">
              <a:solidFill>
                <a:srgbClr val="000000"/>
              </a:solidFill>
              <a:cs typeface="Calibri"/>
            </a:endParaRPr>
          </a:p>
          <a:p>
            <a:r>
              <a:rPr lang="en-US" sz="2000" b="1">
                <a:solidFill>
                  <a:srgbClr val="000000"/>
                </a:solidFill>
              </a:rPr>
              <a:t>WE NOT ME</a:t>
            </a:r>
            <a:r>
              <a:rPr lang="en-US" sz="2000">
                <a:solidFill>
                  <a:srgbClr val="000000"/>
                </a:solidFill>
              </a:rPr>
              <a:t>:  When we work together anything is possible.</a:t>
            </a:r>
            <a:endParaRPr lang="en-US" sz="2000">
              <a:solidFill>
                <a:srgbClr val="000000"/>
              </a:solidFill>
              <a:cs typeface="Calibri"/>
            </a:endParaRPr>
          </a:p>
          <a:p>
            <a:pPr marL="0" indent="0">
              <a:buNone/>
            </a:pPr>
            <a:r>
              <a:rPr lang="en-US" sz="2000">
                <a:solidFill>
                  <a:srgbClr val="000000"/>
                </a:solidFill>
              </a:rPr>
              <a:t>             </a:t>
            </a:r>
          </a:p>
          <a:p>
            <a:pPr marL="0" indent="0" algn="r">
              <a:buNone/>
            </a:pPr>
            <a:r>
              <a:rPr lang="en-US" sz="2000">
                <a:solidFill>
                  <a:srgbClr val="000000"/>
                </a:solidFill>
              </a:rPr>
              <a:t>          </a:t>
            </a:r>
            <a:r>
              <a:rPr lang="en-US" sz="1600">
                <a:solidFill>
                  <a:srgbClr val="000000"/>
                </a:solidFill>
              </a:rPr>
              <a:t>(John Lewis Partnership,2019).</a:t>
            </a:r>
            <a:endParaRPr lang="en-US" sz="1600">
              <a:solidFill>
                <a:srgbClr val="000000"/>
              </a:solidFill>
              <a:cs typeface="Calibri"/>
            </a:endParaRPr>
          </a:p>
          <a:p>
            <a:endParaRPr lang="en-US" sz="1700">
              <a:solidFill>
                <a:srgbClr val="000000"/>
              </a:solidFill>
            </a:endParaRPr>
          </a:p>
          <a:p>
            <a:endParaRPr lang="en-US" sz="1700">
              <a:solidFill>
                <a:srgbClr val="000000"/>
              </a:solidFill>
            </a:endParaRPr>
          </a:p>
          <a:p>
            <a:endParaRPr lang="en-US" sz="1700">
              <a:solidFill>
                <a:srgbClr val="000000"/>
              </a:solidFill>
              <a:cs typeface="Calibri"/>
            </a:endParaRPr>
          </a:p>
        </p:txBody>
      </p:sp>
      <p:sp>
        <p:nvSpPr>
          <p:cNvPr id="7" name="TextBox 6">
            <a:extLst>
              <a:ext uri="{FF2B5EF4-FFF2-40B4-BE49-F238E27FC236}">
                <a16:creationId xmlns:a16="http://schemas.microsoft.com/office/drawing/2014/main" xmlns="" id="{99CAFB96-FBC3-4947-B0CB-69E2286CA3C0}"/>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xmlns="" id="{B0440AA3-8836-4FBD-8758-A92B6BCAFB21}"/>
              </a:ext>
            </a:extLst>
          </p:cNvPr>
          <p:cNvSpPr txBox="1"/>
          <p:nvPr/>
        </p:nvSpPr>
        <p:spPr>
          <a:xfrm>
            <a:off x="7536362"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xmlns="" val="2368716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close up of a logo&#10;&#10;Description generated with high confidence">
            <a:extLst>
              <a:ext uri="{FF2B5EF4-FFF2-40B4-BE49-F238E27FC236}">
                <a16:creationId xmlns:a16="http://schemas.microsoft.com/office/drawing/2014/main" xmlns="" id="{10EBFFFD-E272-4566-A234-FD0671F923B1}"/>
              </a:ext>
            </a:extLst>
          </p:cNvPr>
          <p:cNvPicPr>
            <a:picLocks noChangeAspect="1"/>
          </p:cNvPicPr>
          <p:nvPr/>
        </p:nvPicPr>
        <p:blipFill rotWithShape="1">
          <a:blip r:embed="rId2">
            <a:alphaModFix/>
          </a:blip>
          <a:srcRect t="21351" r="-2" b="20712"/>
          <a:stretch/>
        </p:blipFill>
        <p:spPr>
          <a:xfrm>
            <a:off x="6083786" y="-168318"/>
            <a:ext cx="6261330" cy="3932313"/>
          </a:xfrm>
          <a:prstGeom prst="rect">
            <a:avLst/>
          </a:prstGeom>
          <a:effectLst>
            <a:softEdge rad="533400"/>
          </a:effectLst>
        </p:spPr>
      </p:pic>
      <p:pic>
        <p:nvPicPr>
          <p:cNvPr id="17" name="Picture 18" descr="A view of a large building&#10;&#10;Description generated with very high confidence">
            <a:extLst>
              <a:ext uri="{FF2B5EF4-FFF2-40B4-BE49-F238E27FC236}">
                <a16:creationId xmlns:a16="http://schemas.microsoft.com/office/drawing/2014/main" xmlns="" id="{D4D7EBEF-CA98-4513-9376-BFDD0C9DCAC5}"/>
              </a:ext>
            </a:extLst>
          </p:cNvPr>
          <p:cNvPicPr>
            <a:picLocks noGrp="1" noChangeAspect="1"/>
          </p:cNvPicPr>
          <p:nvPr>
            <p:ph sz="half" idx="2"/>
          </p:nvPr>
        </p:nvPicPr>
        <p:blipFill rotWithShape="1">
          <a:blip r:embed="rId3">
            <a:extLst>
              <a:ext uri="{837473B0-CC2E-450A-ABE3-18F120FF3D39}">
                <a1611:picAttrSrcUrl xmlns:a1611="http://schemas.microsoft.com/office/drawing/2016/11/main" xmlns="" r:id="rId4"/>
              </a:ext>
            </a:extLst>
          </a:blip>
          <a:srcRect t="24628" r="-1" b="7048"/>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xmlns="" id="{199A745C-B86A-42D8-B733-8C56510A59EF}"/>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sz="4000" b="1" kern="1200">
                <a:solidFill>
                  <a:srgbClr val="000000"/>
                </a:solidFill>
                <a:latin typeface="+mj-lt"/>
                <a:ea typeface="+mj-ea"/>
                <a:cs typeface="+mj-cs"/>
              </a:rPr>
              <a:t>McKinsey’s Seven </a:t>
            </a:r>
            <a:r>
              <a:rPr lang="en-US" sz="4000" b="1" kern="1200"/>
              <a:t/>
            </a:r>
            <a:br>
              <a:rPr lang="en-US" sz="4000" b="1" kern="1200"/>
            </a:br>
            <a:r>
              <a:rPr lang="en-US" sz="4000" b="1" kern="1200">
                <a:solidFill>
                  <a:srgbClr val="000000"/>
                </a:solidFill>
                <a:latin typeface="+mj-lt"/>
                <a:ea typeface="+mj-ea"/>
                <a:cs typeface="+mj-cs"/>
              </a:rPr>
              <a:t>S Framework</a:t>
            </a:r>
            <a:endParaRPr lang="en-US">
              <a:ea typeface="+mj-ea"/>
              <a:cs typeface="+mj-cs"/>
            </a:endParaRPr>
          </a:p>
          <a:p>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xmlns="" id="{5F6F5C88-873C-47DD-856F-7F183525A7B5}"/>
              </a:ext>
            </a:extLst>
          </p:cNvPr>
          <p:cNvSpPr>
            <a:spLocks noGrp="1"/>
          </p:cNvSpPr>
          <p:nvPr>
            <p:ph sz="half" idx="1"/>
          </p:nvPr>
        </p:nvSpPr>
        <p:spPr>
          <a:xfrm>
            <a:off x="550997" y="1877032"/>
            <a:ext cx="5099970" cy="4691941"/>
          </a:xfrm>
        </p:spPr>
        <p:txBody>
          <a:bodyPr vert="horz" lIns="91440" tIns="45720" rIns="91440" bIns="45720" rtlCol="0" anchor="ctr">
            <a:normAutofit/>
          </a:bodyPr>
          <a:lstStyle/>
          <a:p>
            <a:pPr marL="0" indent="0">
              <a:buNone/>
            </a:pPr>
            <a:r>
              <a:rPr lang="en-US" sz="1700" b="1">
                <a:solidFill>
                  <a:srgbClr val="000000"/>
                </a:solidFill>
              </a:rPr>
              <a:t>                                     </a:t>
            </a:r>
            <a:r>
              <a:rPr lang="en-US" sz="2000" b="1">
                <a:solidFill>
                  <a:srgbClr val="000000"/>
                </a:solidFill>
              </a:rPr>
              <a:t> </a:t>
            </a:r>
            <a:r>
              <a:rPr lang="en-US" sz="2400" b="1">
                <a:solidFill>
                  <a:srgbClr val="000000"/>
                </a:solidFill>
              </a:rPr>
              <a:t> Strategy</a:t>
            </a:r>
            <a:endParaRPr lang="en-US" sz="2400">
              <a:solidFill>
                <a:srgbClr val="000000"/>
              </a:solidFill>
              <a:cs typeface="Calibri" panose="020F0502020204030204"/>
            </a:endParaRPr>
          </a:p>
          <a:p>
            <a:r>
              <a:rPr lang="en-US" sz="2000">
                <a:solidFill>
                  <a:srgbClr val="000000"/>
                </a:solidFill>
              </a:rPr>
              <a:t>Sharing power with all partners</a:t>
            </a:r>
            <a:endParaRPr lang="en-US" sz="2000">
              <a:solidFill>
                <a:srgbClr val="000000"/>
              </a:solidFill>
              <a:cs typeface="Calibri"/>
            </a:endParaRPr>
          </a:p>
          <a:p>
            <a:r>
              <a:rPr lang="en-US" sz="2000">
                <a:solidFill>
                  <a:srgbClr val="000000"/>
                </a:solidFill>
              </a:rPr>
              <a:t>Network of elected councils, committees and forums which enables partners in participation in decision making</a:t>
            </a:r>
            <a:endParaRPr lang="en-US" sz="2000">
              <a:solidFill>
                <a:srgbClr val="000000"/>
              </a:solidFill>
              <a:cs typeface="Calibri"/>
            </a:endParaRPr>
          </a:p>
          <a:p>
            <a:r>
              <a:rPr lang="en-US" sz="2000">
                <a:solidFill>
                  <a:srgbClr val="000000"/>
                </a:solidFill>
              </a:rPr>
              <a:t>Challenge management performance</a:t>
            </a:r>
            <a:endParaRPr lang="en-US" sz="2000">
              <a:solidFill>
                <a:srgbClr val="000000"/>
              </a:solidFill>
              <a:cs typeface="Calibri"/>
            </a:endParaRPr>
          </a:p>
          <a:p>
            <a:r>
              <a:rPr lang="en-US" sz="2000">
                <a:solidFill>
                  <a:srgbClr val="000000"/>
                </a:solidFill>
              </a:rPr>
              <a:t>Have a say in how the business is run</a:t>
            </a:r>
            <a:endParaRPr lang="en-US" sz="2000">
              <a:solidFill>
                <a:srgbClr val="000000"/>
              </a:solidFill>
              <a:cs typeface="Calibri"/>
            </a:endParaRPr>
          </a:p>
          <a:p>
            <a:r>
              <a:rPr lang="en-US" sz="2000">
                <a:solidFill>
                  <a:srgbClr val="000000"/>
                </a:solidFill>
              </a:rPr>
              <a:t>Partners gain benefits in employee ownership by:</a:t>
            </a:r>
            <a:endParaRPr lang="en-US" sz="2000">
              <a:solidFill>
                <a:srgbClr val="000000"/>
              </a:solidFill>
              <a:cs typeface="Calibri"/>
            </a:endParaRPr>
          </a:p>
          <a:p>
            <a:pPr marL="457200" indent="-342900">
              <a:buAutoNum type="arabicPeriod"/>
            </a:pPr>
            <a:r>
              <a:rPr lang="en-US" sz="2000">
                <a:solidFill>
                  <a:srgbClr val="000000"/>
                </a:solidFill>
              </a:rPr>
              <a:t> making a profit</a:t>
            </a:r>
            <a:endParaRPr lang="en-US" sz="2000">
              <a:solidFill>
                <a:srgbClr val="000000"/>
              </a:solidFill>
              <a:cs typeface="Calibri"/>
            </a:endParaRPr>
          </a:p>
          <a:p>
            <a:pPr marL="457200" indent="-342900">
              <a:buAutoNum type="arabicPeriod"/>
            </a:pPr>
            <a:r>
              <a:rPr lang="en-US" sz="2000">
                <a:solidFill>
                  <a:srgbClr val="000000"/>
                </a:solidFill>
              </a:rPr>
              <a:t>Knowledge and power</a:t>
            </a:r>
            <a:endParaRPr lang="en-US" sz="2000">
              <a:solidFill>
                <a:srgbClr val="000000"/>
              </a:solidFill>
              <a:cs typeface="Calibri"/>
            </a:endParaRPr>
          </a:p>
          <a:p>
            <a:pPr marL="457200" indent="-342900">
              <a:buAutoNum type="arabicPeriod"/>
            </a:pPr>
            <a:r>
              <a:rPr lang="en-US" sz="2000">
                <a:solidFill>
                  <a:srgbClr val="000000"/>
                </a:solidFill>
              </a:rPr>
              <a:t>Feed their views to management.</a:t>
            </a:r>
            <a:endParaRPr lang="en-US" sz="2000">
              <a:solidFill>
                <a:srgbClr val="000000"/>
              </a:solidFill>
              <a:cs typeface="Calibri"/>
            </a:endParaRPr>
          </a:p>
          <a:p>
            <a:endParaRPr lang="en-US" sz="1700">
              <a:solidFill>
                <a:srgbClr val="000000"/>
              </a:solidFill>
            </a:endParaRPr>
          </a:p>
          <a:p>
            <a:pPr marL="0"/>
            <a:endParaRPr lang="en-US" sz="1700">
              <a:solidFill>
                <a:srgbClr val="000000"/>
              </a:solidFill>
            </a:endParaRPr>
          </a:p>
        </p:txBody>
      </p:sp>
      <p:sp>
        <p:nvSpPr>
          <p:cNvPr id="7" name="TextBox 6">
            <a:extLst>
              <a:ext uri="{FF2B5EF4-FFF2-40B4-BE49-F238E27FC236}">
                <a16:creationId xmlns:a16="http://schemas.microsoft.com/office/drawing/2014/main" xmlns="" id="{93967304-9CD7-4732-B7A5-7F678D12970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20" name="TextBox 19">
            <a:extLst>
              <a:ext uri="{FF2B5EF4-FFF2-40B4-BE49-F238E27FC236}">
                <a16:creationId xmlns:a16="http://schemas.microsoft.com/office/drawing/2014/main" xmlns="" id="{7F38DEF7-2EBF-4A9F-B9B9-37DA50FE5EF7}"/>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xmlns="" val="1237045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B8AC82-DC4B-454E-9BF1-ED5B4858D881}"/>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000" b="1"/>
              <a:t>McKinsey’s</a:t>
            </a:r>
            <a:r>
              <a:rPr lang="en-US" b="1"/>
              <a:t>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xmlns="" id="{5B057F6D-AB78-4E85-BA6A-F9FADDBA2306}"/>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Strategy</a:t>
            </a:r>
            <a:endParaRPr lang="en-US" sz="2400" b="1">
              <a:cs typeface="Calibri"/>
            </a:endParaRPr>
          </a:p>
          <a:p>
            <a:r>
              <a:rPr lang="en-US" sz="2000"/>
              <a:t>Developing marketing activity</a:t>
            </a:r>
            <a:endParaRPr lang="en-US" sz="2000">
              <a:cs typeface="Calibri"/>
            </a:endParaRPr>
          </a:p>
          <a:p>
            <a:r>
              <a:rPr lang="en-US" sz="2000"/>
              <a:t>Deploy marketing activity</a:t>
            </a:r>
            <a:endParaRPr lang="en-US" sz="2000">
              <a:cs typeface="Calibri"/>
            </a:endParaRPr>
          </a:p>
          <a:p>
            <a:r>
              <a:rPr lang="en-US" sz="2000"/>
              <a:t>Develop strategy for the whole brand.</a:t>
            </a:r>
            <a:endParaRPr lang="en-US" sz="2000">
              <a:cs typeface="Calibri"/>
            </a:endParaRPr>
          </a:p>
          <a:p>
            <a:endParaRPr lang="en-US" sz="2000">
              <a:cs typeface="Calibri"/>
            </a:endParaRPr>
          </a:p>
          <a:p>
            <a:pPr marL="0"/>
            <a:endParaRPr lang="en-US" sz="1800"/>
          </a:p>
        </p:txBody>
      </p:sp>
      <p:pic>
        <p:nvPicPr>
          <p:cNvPr id="5" name="Picture 5" descr="A store front at day&#10;&#10;Description generated with very high confidence">
            <a:extLst>
              <a:ext uri="{FF2B5EF4-FFF2-40B4-BE49-F238E27FC236}">
                <a16:creationId xmlns:a16="http://schemas.microsoft.com/office/drawing/2014/main" xmlns="" id="{4ADEF586-EA8D-4B60-ACFD-D04B75DF150E}"/>
              </a:ext>
            </a:extLst>
          </p:cNvPr>
          <p:cNvPicPr>
            <a:picLocks noGrp="1" noChangeAspect="1"/>
          </p:cNvPicPr>
          <p:nvPr>
            <p:ph sz="half" idx="2"/>
          </p:nvPr>
        </p:nvPicPr>
        <p:blipFill rotWithShape="1">
          <a:blip r:embed="rId2">
            <a:extLst>
              <a:ext uri="{837473B0-CC2E-450A-ABE3-18F120FF3D39}">
                <a1611:picAttrSrcUrl xmlns:a1611="http://schemas.microsoft.com/office/drawing/2016/11/main" xmlns="" r:id="rId3"/>
              </a:ext>
            </a:extLst>
          </a:blip>
          <a:srcRect l="8799" r="221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xmlns="" id="{972A94C9-09F4-4D68-AA28-EDD35724C7A2}"/>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xmlns="" val="tx"/>
                    </a:ext>
                  </a:extLst>
                </a:hlinkClick>
              </a:rPr>
              <a:t>CC BY-SA</a:t>
            </a:r>
            <a:r>
              <a:rPr lang="en-US" sz="700">
                <a:solidFill>
                  <a:srgbClr val="FFFFFF"/>
                </a:solidFill>
              </a:rPr>
              <a:t>.</a:t>
            </a:r>
          </a:p>
        </p:txBody>
      </p:sp>
      <p:pic>
        <p:nvPicPr>
          <p:cNvPr id="6" name="Picture 7" descr="A close up of a sign&#10;&#10;Description generated with high confidence">
            <a:extLst>
              <a:ext uri="{FF2B5EF4-FFF2-40B4-BE49-F238E27FC236}">
                <a16:creationId xmlns:a16="http://schemas.microsoft.com/office/drawing/2014/main" xmlns="" id="{719B75AB-E46C-4652-B195-3B2E2F11E850}"/>
              </a:ext>
            </a:extLst>
          </p:cNvPr>
          <p:cNvPicPr>
            <a:picLocks noChangeAspect="1"/>
          </p:cNvPicPr>
          <p:nvPr/>
        </p:nvPicPr>
        <p:blipFill>
          <a:blip r:embed="rId5"/>
          <a:stretch>
            <a:fillRect/>
          </a:stretch>
        </p:blipFill>
        <p:spPr>
          <a:xfrm>
            <a:off x="2635955" y="4769300"/>
            <a:ext cx="4563533" cy="2159511"/>
          </a:xfrm>
          <a:prstGeom prst="rect">
            <a:avLst/>
          </a:prstGeom>
        </p:spPr>
      </p:pic>
    </p:spTree>
    <p:extLst>
      <p:ext uri="{BB962C8B-B14F-4D97-AF65-F5344CB8AC3E}">
        <p14:creationId xmlns:p14="http://schemas.microsoft.com/office/powerpoint/2010/main" xmlns="" val="280210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B3A79E-E0F7-4E16-ABD6-58F1F1113811}"/>
              </a:ext>
            </a:extLst>
          </p:cNvPr>
          <p:cNvSpPr>
            <a:spLocks noGrp="1"/>
          </p:cNvSpPr>
          <p:nvPr>
            <p:ph type="title"/>
          </p:nvPr>
        </p:nvSpPr>
        <p:spPr>
          <a:xfrm>
            <a:off x="804672" y="365511"/>
            <a:ext cx="4977976" cy="1468162"/>
          </a:xfrm>
        </p:spPr>
        <p:txBody>
          <a:bodyPr vert="horz" lIns="91440" tIns="45720" rIns="91440" bIns="45720" rtlCol="0" anchor="ctr">
            <a:normAutofit/>
          </a:bodyPr>
          <a:lstStyle/>
          <a:p>
            <a:pPr algn="ctr"/>
            <a:r>
              <a:rPr lang="en-US" sz="3100" b="1" kern="1200">
                <a:solidFill>
                  <a:srgbClr val="000000"/>
                </a:solidFill>
                <a:latin typeface="+mj-lt"/>
                <a:ea typeface="+mj-ea"/>
                <a:cs typeface="+mj-cs"/>
              </a:rPr>
              <a:t>McKinsey’s Seven S Framework (cont</a:t>
            </a:r>
            <a:r>
              <a:rPr lang="en-US" sz="3100" b="1">
                <a:solidFill>
                  <a:srgbClr val="000000"/>
                </a:solidFill>
              </a:rPr>
              <a:t>.)</a:t>
            </a:r>
            <a:endParaRPr lang="en-US" sz="3100" kern="1200">
              <a:solidFill>
                <a:srgbClr val="000000"/>
              </a:solidFill>
              <a:latin typeface="+mj-lt"/>
              <a:cs typeface="Calibri Light" panose="020F0302020204030204"/>
            </a:endParaRPr>
          </a:p>
        </p:txBody>
      </p:sp>
      <p:pic>
        <p:nvPicPr>
          <p:cNvPr id="12" name="Picture 13" descr="A picture containing LEGO, text, toy&#10;&#10;Description generated with high confidence">
            <a:extLst>
              <a:ext uri="{FF2B5EF4-FFF2-40B4-BE49-F238E27FC236}">
                <a16:creationId xmlns:a16="http://schemas.microsoft.com/office/drawing/2014/main" xmlns="" id="{4404E0C1-38DE-42CF-996F-3B98A72FA714}"/>
              </a:ext>
            </a:extLst>
          </p:cNvPr>
          <p:cNvPicPr>
            <a:picLocks noChangeAspect="1"/>
          </p:cNvPicPr>
          <p:nvPr/>
        </p:nvPicPr>
        <p:blipFill rotWithShape="1">
          <a:blip r:embed="rId2" cstate="print">
            <a:alphaModFix/>
          </a:blip>
          <a:srcRect l="1893" r="-2" b="-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xmlns="" id="{A307D8E8-B5E1-4E39-9D96-876B06EDCEA5}"/>
              </a:ext>
            </a:extLst>
          </p:cNvPr>
          <p:cNvSpPr>
            <a:spLocks noGrp="1"/>
          </p:cNvSpPr>
          <p:nvPr>
            <p:ph sz="half" idx="1"/>
          </p:nvPr>
        </p:nvSpPr>
        <p:spPr>
          <a:xfrm>
            <a:off x="889339" y="2421682"/>
            <a:ext cx="4977578" cy="3639289"/>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Relationships based on mutual respect and courtesy</a:t>
            </a:r>
            <a:endParaRPr lang="en-US" sz="2000">
              <a:solidFill>
                <a:srgbClr val="000000"/>
              </a:solidFill>
              <a:cs typeface="Calibri"/>
            </a:endParaRPr>
          </a:p>
          <a:p>
            <a:r>
              <a:rPr lang="en-US" sz="2000">
                <a:solidFill>
                  <a:srgbClr val="000000"/>
                </a:solidFill>
              </a:rPr>
              <a:t>Equality between members</a:t>
            </a:r>
            <a:endParaRPr lang="en-US" sz="2000">
              <a:solidFill>
                <a:srgbClr val="000000"/>
              </a:solidFill>
              <a:cs typeface="Calibri"/>
            </a:endParaRPr>
          </a:p>
          <a:p>
            <a:r>
              <a:rPr lang="en-US" sz="2000">
                <a:solidFill>
                  <a:srgbClr val="000000"/>
                </a:solidFill>
              </a:rPr>
              <a:t>Recognition of individual contributions with reward.</a:t>
            </a:r>
            <a:endParaRPr lang="en-US" sz="2000">
              <a:solidFill>
                <a:srgbClr val="000000"/>
              </a:solidFill>
              <a:cs typeface="Calibri"/>
            </a:endParaRPr>
          </a:p>
          <a:p>
            <a:r>
              <a:rPr lang="en-US" sz="2000">
                <a:solidFill>
                  <a:srgbClr val="000000"/>
                </a:solidFill>
              </a:rPr>
              <a:t>Largest employee owned business</a:t>
            </a:r>
            <a:endParaRPr lang="en-US" sz="2000">
              <a:solidFill>
                <a:srgbClr val="000000"/>
              </a:solidFill>
              <a:cs typeface="Calibri"/>
            </a:endParaRPr>
          </a:p>
          <a:p>
            <a:r>
              <a:rPr lang="en-US" sz="2000">
                <a:solidFill>
                  <a:srgbClr val="000000"/>
                </a:solidFill>
              </a:rPr>
              <a:t>Happiness of the partners first</a:t>
            </a:r>
            <a:endParaRPr lang="en-US" sz="2000">
              <a:solidFill>
                <a:srgbClr val="000000"/>
              </a:solidFill>
              <a:cs typeface="Calibri"/>
            </a:endParaRPr>
          </a:p>
          <a:p>
            <a:r>
              <a:rPr lang="en-US" sz="2000">
                <a:solidFill>
                  <a:srgbClr val="000000"/>
                </a:solidFill>
              </a:rPr>
              <a:t>Employee satisfaction (incentives of bonuses and discounted holidays)</a:t>
            </a:r>
            <a:endParaRPr lang="en-US" sz="2000">
              <a:solidFill>
                <a:srgbClr val="000000"/>
              </a:solidFill>
              <a:cs typeface="Calibri"/>
            </a:endParaRPr>
          </a:p>
          <a:p>
            <a:endParaRPr lang="en-US" sz="2000">
              <a:solidFill>
                <a:srgbClr val="000000"/>
              </a:solidFill>
            </a:endParaRPr>
          </a:p>
          <a:p>
            <a:pPr marL="0"/>
            <a:endParaRPr lang="en-US" sz="2000">
              <a:solidFill>
                <a:srgbClr val="000000"/>
              </a:solidFill>
            </a:endParaRPr>
          </a:p>
        </p:txBody>
      </p:sp>
      <p:pic>
        <p:nvPicPr>
          <p:cNvPr id="4" name="Picture 4">
            <a:extLst>
              <a:ext uri="{FF2B5EF4-FFF2-40B4-BE49-F238E27FC236}">
                <a16:creationId xmlns:a16="http://schemas.microsoft.com/office/drawing/2014/main" xmlns="" id="{05D6F17E-9A68-4B9E-AC90-35BD7C1EB931}"/>
              </a:ext>
            </a:extLst>
          </p:cNvPr>
          <p:cNvPicPr>
            <a:picLocks noChangeAspect="1"/>
          </p:cNvPicPr>
          <p:nvPr/>
        </p:nvPicPr>
        <p:blipFill rotWithShape="1">
          <a:blip r:embed="rId3">
            <a:alphaModFix/>
            <a:extLst>
              <a:ext uri="{837473B0-CC2E-450A-ABE3-18F120FF3D39}">
                <a1611:picAttrSrcUrl xmlns:a1611="http://schemas.microsoft.com/office/drawing/2016/11/main" xmlns="" r:id="rId4"/>
              </a:ext>
            </a:extLst>
          </a:blip>
          <a:srcRect l="2014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7" name="TextBox 6">
            <a:extLst>
              <a:ext uri="{FF2B5EF4-FFF2-40B4-BE49-F238E27FC236}">
                <a16:creationId xmlns:a16="http://schemas.microsoft.com/office/drawing/2014/main" xmlns="" id="{120A267F-8B4D-4FC8-ACC4-AD6B4395B57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xmlns="" id="{095F684B-8AA3-4C2F-A73A-5D18F0D83659}"/>
              </a:ext>
            </a:extLst>
          </p:cNvPr>
          <p:cNvSpPr txBox="1"/>
          <p:nvPr/>
        </p:nvSpPr>
        <p:spPr>
          <a:xfrm>
            <a:off x="7536363"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6" name="TextBox 5">
            <a:extLst>
              <a:ext uri="{FF2B5EF4-FFF2-40B4-BE49-F238E27FC236}">
                <a16:creationId xmlns:a16="http://schemas.microsoft.com/office/drawing/2014/main" xmlns="" id="{3CA037EE-8D56-418B-B07D-3CE6270B64B5}"/>
              </a:ext>
            </a:extLst>
          </p:cNvPr>
          <p:cNvSpPr txBox="1"/>
          <p:nvPr/>
        </p:nvSpPr>
        <p:spPr>
          <a:xfrm>
            <a:off x="4724400" y="4294188"/>
            <a:ext cx="2743200"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xmlns="" val="16055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xmlns="" id="{18B891E2-23DE-4BF6-BA33-D026CDF4B2BF}"/>
              </a:ext>
            </a:extLst>
          </p:cNvPr>
          <p:cNvPicPr>
            <a:picLocks noChangeAspect="1"/>
          </p:cNvPicPr>
          <p:nvPr/>
        </p:nvPicPr>
        <p:blipFill rotWithShape="1">
          <a:blip r:embed="rId2">
            <a:alphaModFix/>
          </a:blip>
          <a:srcRect l="8355" r="8049" b="-2"/>
          <a:stretch/>
        </p:blipFill>
        <p:spPr>
          <a:xfrm>
            <a:off x="6083786" y="-168318"/>
            <a:ext cx="6261330" cy="3932313"/>
          </a:xfrm>
          <a:prstGeom prst="rect">
            <a:avLst/>
          </a:prstGeom>
          <a:effectLst>
            <a:softEdge rad="533400"/>
          </a:effectLst>
        </p:spPr>
      </p:pic>
      <p:pic>
        <p:nvPicPr>
          <p:cNvPr id="5" name="Picture 5" descr="A close up of a sign&#10;&#10;Description generated with very high confidence">
            <a:extLst>
              <a:ext uri="{FF2B5EF4-FFF2-40B4-BE49-F238E27FC236}">
                <a16:creationId xmlns:a16="http://schemas.microsoft.com/office/drawing/2014/main" xmlns="" id="{5E40A623-1D43-4AEF-81B5-A46FC7832E67}"/>
              </a:ext>
            </a:extLst>
          </p:cNvPr>
          <p:cNvPicPr>
            <a:picLocks noGrp="1" noChangeAspect="1"/>
          </p:cNvPicPr>
          <p:nvPr>
            <p:ph sz="half" idx="2"/>
          </p:nvPr>
        </p:nvPicPr>
        <p:blipFill rotWithShape="1">
          <a:blip r:embed="rId3">
            <a:extLst>
              <a:ext uri="{837473B0-CC2E-450A-ABE3-18F120FF3D39}">
                <a1611:picAttrSrcUrl xmlns:a1611="http://schemas.microsoft.com/office/drawing/2016/11/main" xmlns="" r:id="rId4"/>
              </a:ext>
            </a:extLst>
          </a:blip>
          <a:srcRect t="21208" r="-1" b="1149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xmlns="" id="{21627120-71E6-4EF0-A9EE-671EE425304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kern="1200">
                <a:solidFill>
                  <a:srgbClr val="000000"/>
                </a:solidFill>
                <a:latin typeface="+mj-lt"/>
                <a:ea typeface="+mj-ea"/>
                <a:cs typeface="+mj-cs"/>
              </a:rPr>
              <a:t>McKinsey’s Seven </a:t>
            </a:r>
            <a:br>
              <a:rPr lang="en-US" sz="4000" b="1" kern="1200">
                <a:solidFill>
                  <a:srgbClr val="000000"/>
                </a:solidFill>
                <a:latin typeface="+mj-lt"/>
                <a:ea typeface="+mj-ea"/>
                <a:cs typeface="+mj-cs"/>
              </a:rPr>
            </a:br>
            <a:r>
              <a:rPr lang="en-US" sz="4000" b="1" kern="1200">
                <a:solidFill>
                  <a:srgbClr val="000000"/>
                </a:solidFill>
                <a:latin typeface="+mj-lt"/>
                <a:ea typeface="+mj-ea"/>
                <a:cs typeface="+mj-cs"/>
              </a:rPr>
              <a:t>S Framework (cont.)</a:t>
            </a:r>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xmlns="" id="{77A0F695-11AA-4F4A-A1F6-0E243CF88F9F}"/>
              </a:ext>
            </a:extLst>
          </p:cNvPr>
          <p:cNvSpPr>
            <a:spLocks noGrp="1"/>
          </p:cNvSpPr>
          <p:nvPr>
            <p:ph sz="half" idx="1"/>
          </p:nvPr>
        </p:nvSpPr>
        <p:spPr>
          <a:xfrm>
            <a:off x="804997" y="2272143"/>
            <a:ext cx="4803637" cy="3788830"/>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The ultimate purpose described in the constitution</a:t>
            </a:r>
            <a:endParaRPr lang="en-US" sz="2000">
              <a:solidFill>
                <a:srgbClr val="000000"/>
              </a:solidFill>
              <a:cs typeface="Calibri"/>
            </a:endParaRPr>
          </a:p>
          <a:p>
            <a:r>
              <a:rPr lang="en-US" sz="2000">
                <a:solidFill>
                  <a:srgbClr val="000000"/>
                </a:solidFill>
              </a:rPr>
              <a:t>Culture of democratic vitality demonstrated by the employees through passionate co-workers</a:t>
            </a:r>
            <a:endParaRPr lang="en-US" sz="2000">
              <a:solidFill>
                <a:srgbClr val="000000"/>
              </a:solidFill>
              <a:cs typeface="Calibri"/>
            </a:endParaRPr>
          </a:p>
          <a:p>
            <a:r>
              <a:rPr lang="en-US" sz="2000">
                <a:solidFill>
                  <a:srgbClr val="000000"/>
                </a:solidFill>
              </a:rPr>
              <a:t>The future of John Lewis will remain owned by partners and remain the business of people. </a:t>
            </a:r>
            <a:endParaRPr lang="en-US" sz="2000">
              <a:solidFill>
                <a:srgbClr val="000000"/>
              </a:solidFill>
              <a:cs typeface="Calibri"/>
            </a:endParaRPr>
          </a:p>
          <a:p>
            <a:r>
              <a:rPr lang="en-US" sz="2000">
                <a:solidFill>
                  <a:srgbClr val="000000"/>
                </a:solidFill>
              </a:rPr>
              <a:t>Shared principles</a:t>
            </a:r>
            <a:endParaRPr lang="en-US" sz="2000">
              <a:solidFill>
                <a:srgbClr val="000000"/>
              </a:solidFill>
              <a:cs typeface="Calibri"/>
            </a:endParaRPr>
          </a:p>
          <a:p>
            <a:r>
              <a:rPr lang="en-US" sz="2000">
                <a:solidFill>
                  <a:srgbClr val="000000"/>
                </a:solidFill>
              </a:rPr>
              <a:t>Trained and skilled employees</a:t>
            </a:r>
            <a:endParaRPr lang="en-US" sz="2000">
              <a:solidFill>
                <a:srgbClr val="000000"/>
              </a:solidFill>
              <a:cs typeface="Calibri"/>
            </a:endParaRPr>
          </a:p>
        </p:txBody>
      </p:sp>
    </p:spTree>
    <p:extLst>
      <p:ext uri="{BB962C8B-B14F-4D97-AF65-F5344CB8AC3E}">
        <p14:creationId xmlns:p14="http://schemas.microsoft.com/office/powerpoint/2010/main" xmlns="" val="2033275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3D4603-0DD5-4AF4-85E5-2F322071CB17}"/>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b="1"/>
              <a:t>McKinsey’s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xmlns="" id="{848647CA-787B-48A5-8823-083A8D41F263}"/>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Skills </a:t>
            </a:r>
            <a:endParaRPr lang="en-US" sz="2400" b="1">
              <a:cs typeface="Calibri"/>
            </a:endParaRPr>
          </a:p>
          <a:p>
            <a:pPr marL="0"/>
            <a:r>
              <a:rPr lang="en-US" sz="2000"/>
              <a:t>Skilled partners in factories</a:t>
            </a:r>
            <a:endParaRPr lang="en-US" sz="2000">
              <a:cs typeface="Calibri"/>
            </a:endParaRPr>
          </a:p>
          <a:p>
            <a:pPr marL="0"/>
            <a:r>
              <a:rPr lang="en-US" sz="2000"/>
              <a:t>British suppliers/manufacturers</a:t>
            </a:r>
            <a:endParaRPr lang="en-US" sz="2000">
              <a:cs typeface="Calibri"/>
            </a:endParaRPr>
          </a:p>
          <a:p>
            <a:pPr marL="0"/>
            <a:r>
              <a:rPr lang="en-US" sz="2000"/>
              <a:t>Apprenticeship programmes in retail, LGV  driving, vehicle maintenance, hospitality, human resources, project management, leadership and accounting. </a:t>
            </a:r>
            <a:endParaRPr lang="en-US" sz="2000">
              <a:cs typeface="Calibri"/>
            </a:endParaRPr>
          </a:p>
        </p:txBody>
      </p:sp>
      <p:pic>
        <p:nvPicPr>
          <p:cNvPr id="5" name="Picture 5" descr="A group of people in a room&#10;&#10;Description generated with very high confidence">
            <a:extLst>
              <a:ext uri="{FF2B5EF4-FFF2-40B4-BE49-F238E27FC236}">
                <a16:creationId xmlns:a16="http://schemas.microsoft.com/office/drawing/2014/main" xmlns="" id="{F6AC7921-6EF3-4123-B10F-63152C42BCA0}"/>
              </a:ext>
            </a:extLst>
          </p:cNvPr>
          <p:cNvPicPr>
            <a:picLocks noGrp="1" noChangeAspect="1"/>
          </p:cNvPicPr>
          <p:nvPr>
            <p:ph sz="half" idx="2"/>
          </p:nvPr>
        </p:nvPicPr>
        <p:blipFill rotWithShape="1">
          <a:blip r:embed="rId2">
            <a:extLst>
              <a:ext uri="{837473B0-CC2E-450A-ABE3-18F120FF3D39}">
                <a1611:picAttrSrcUrl xmlns:a1611="http://schemas.microsoft.com/office/drawing/2016/11/main" xmlns="" r:id="rId3"/>
              </a:ext>
            </a:extLst>
          </a:blip>
          <a:srcRect l="7444" r="189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xmlns="" id="{10CCCBE6-ED1C-4571-8EE6-4F3354CCD5C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xmlns="" val="tx"/>
                    </a:ext>
                  </a:extLst>
                </a:hlinkClick>
              </a:rPr>
              <a:t>CC BY-SA</a:t>
            </a:r>
            <a:r>
              <a:rPr lang="en-US" sz="700">
                <a:solidFill>
                  <a:srgbClr val="FFFFFF"/>
                </a:solidFill>
              </a:rPr>
              <a:t>.</a:t>
            </a:r>
          </a:p>
        </p:txBody>
      </p:sp>
      <p:pic>
        <p:nvPicPr>
          <p:cNvPr id="8" name="Picture 8">
            <a:extLst>
              <a:ext uri="{FF2B5EF4-FFF2-40B4-BE49-F238E27FC236}">
                <a16:creationId xmlns:a16="http://schemas.microsoft.com/office/drawing/2014/main" xmlns="" id="{22640820-21F3-4E57-9171-FAA10148E2E2}"/>
              </a:ext>
            </a:extLst>
          </p:cNvPr>
          <p:cNvPicPr>
            <a:picLocks noChangeAspect="1"/>
          </p:cNvPicPr>
          <p:nvPr/>
        </p:nvPicPr>
        <p:blipFill>
          <a:blip r:embed="rId5"/>
          <a:stretch>
            <a:fillRect/>
          </a:stretch>
        </p:blipFill>
        <p:spPr>
          <a:xfrm>
            <a:off x="3468513" y="5229126"/>
            <a:ext cx="3815643" cy="1536192"/>
          </a:xfrm>
          <a:prstGeom prst="rect">
            <a:avLst/>
          </a:prstGeom>
        </p:spPr>
      </p:pic>
    </p:spTree>
    <p:extLst>
      <p:ext uri="{BB962C8B-B14F-4D97-AF65-F5344CB8AC3E}">
        <p14:creationId xmlns:p14="http://schemas.microsoft.com/office/powerpoint/2010/main" xmlns="" val="168911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group of people posing for a photo&#10;&#10;Description generated with very high confidence">
            <a:extLst>
              <a:ext uri="{FF2B5EF4-FFF2-40B4-BE49-F238E27FC236}">
                <a16:creationId xmlns:a16="http://schemas.microsoft.com/office/drawing/2014/main" xmlns="" id="{955DBF98-8C20-4DD3-A5ED-CC1792B7269C}"/>
              </a:ext>
            </a:extLst>
          </p:cNvPr>
          <p:cNvPicPr>
            <a:picLocks noGrp="1" noChangeAspect="1"/>
          </p:cNvPicPr>
          <p:nvPr>
            <p:ph sz="half" idx="2"/>
          </p:nvPr>
        </p:nvPicPr>
        <p:blipFill rotWithShape="1">
          <a:blip r:embed="rId2">
            <a:alphaModFix/>
          </a:blip>
          <a:srcRect l="4485" r="5950"/>
          <a:stretch/>
        </p:blipFill>
        <p:spPr>
          <a:xfrm>
            <a:off x="6083786" y="-168318"/>
            <a:ext cx="6261330" cy="3932313"/>
          </a:xfrm>
          <a:prstGeom prst="rect">
            <a:avLst/>
          </a:prstGeom>
          <a:effectLst>
            <a:softEdge rad="533400"/>
          </a:effectLst>
        </p:spPr>
      </p:pic>
      <p:pic>
        <p:nvPicPr>
          <p:cNvPr id="4" name="Picture 4">
            <a:extLst>
              <a:ext uri="{FF2B5EF4-FFF2-40B4-BE49-F238E27FC236}">
                <a16:creationId xmlns:a16="http://schemas.microsoft.com/office/drawing/2014/main" xmlns="" id="{7913AB95-5470-467B-9252-D7D1CB15E7F1}"/>
              </a:ext>
            </a:extLst>
          </p:cNvPr>
          <p:cNvPicPr>
            <a:picLocks noChangeAspect="1"/>
          </p:cNvPicPr>
          <p:nvPr/>
        </p:nvPicPr>
        <p:blipFill rotWithShape="1">
          <a:blip r:embed="rId3"/>
          <a:srcRect t="6200" r="-1" b="4067"/>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xmlns="" id="{C33624E5-D411-47DE-ADC6-2F3BDF3964B7}"/>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sz="2800" b="1" kern="1200"/>
              <a:t/>
            </a:r>
            <a:br>
              <a:rPr lang="en-US" sz="2800" b="1" kern="1200"/>
            </a:br>
            <a:r>
              <a:rPr lang="en-US" sz="2800" b="1" kern="1200"/>
              <a:t/>
            </a:r>
            <a:br>
              <a:rPr lang="en-US" sz="2800" b="1" kern="1200"/>
            </a:br>
            <a:r>
              <a:rPr lang="en-US" sz="3200" b="1" kern="1200">
                <a:solidFill>
                  <a:srgbClr val="000000"/>
                </a:solidFill>
                <a:latin typeface="+mj-lt"/>
                <a:ea typeface="+mj-ea"/>
                <a:cs typeface="+mj-cs"/>
              </a:rPr>
              <a:t>7P’s Marketing Mix</a:t>
            </a:r>
            <a:endParaRPr lang="en-US" sz="3200" kern="1200">
              <a:solidFill>
                <a:srgbClr val="000000"/>
              </a:solidFill>
              <a:latin typeface="+mj-lt"/>
              <a:cs typeface="Calibri Light" panose="020F0302020204030204"/>
            </a:endParaRPr>
          </a:p>
          <a:p>
            <a:pPr algn="ctr"/>
            <a:endParaRPr lang="en-US" sz="2800" kern="1200">
              <a:solidFill>
                <a:srgbClr val="000000"/>
              </a:solidFill>
              <a:latin typeface="+mj-lt"/>
              <a:cs typeface="Calibri Light" panose="020F0302020204030204"/>
            </a:endParaRPr>
          </a:p>
          <a:p>
            <a:endParaRPr lang="en-US" sz="28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xmlns="" id="{EA6D82B3-1735-4A93-806D-EA4FEBE4DAEA}"/>
              </a:ext>
            </a:extLst>
          </p:cNvPr>
          <p:cNvSpPr>
            <a:spLocks noGrp="1"/>
          </p:cNvSpPr>
          <p:nvPr>
            <p:ph sz="half" idx="1"/>
          </p:nvPr>
        </p:nvSpPr>
        <p:spPr>
          <a:xfrm>
            <a:off x="804997" y="2272143"/>
            <a:ext cx="4803637" cy="3788830"/>
          </a:xfrm>
        </p:spPr>
        <p:txBody>
          <a:bodyPr vert="horz" lIns="91440" tIns="45720" rIns="91440" bIns="45720" rtlCol="0" anchor="ctr">
            <a:normAutofit/>
          </a:bodyPr>
          <a:lstStyle/>
          <a:p>
            <a:pPr marL="0" indent="0" algn="ctr">
              <a:buNone/>
            </a:pPr>
            <a:r>
              <a:rPr lang="en-US" sz="2400" b="1">
                <a:solidFill>
                  <a:srgbClr val="000000"/>
                </a:solidFill>
              </a:rPr>
              <a:t>People</a:t>
            </a:r>
            <a:endParaRPr lang="en-US" sz="2400">
              <a:cs typeface="Calibri" panose="020F0502020204030204"/>
            </a:endParaRPr>
          </a:p>
          <a:p>
            <a:r>
              <a:rPr lang="en-US" sz="2000">
                <a:solidFill>
                  <a:srgbClr val="000000"/>
                </a:solidFill>
              </a:rPr>
              <a:t>Diversity and inclusion opportunities</a:t>
            </a:r>
            <a:endParaRPr lang="en-US" sz="2000">
              <a:solidFill>
                <a:srgbClr val="000000"/>
              </a:solidFill>
              <a:cs typeface="Calibri"/>
            </a:endParaRPr>
          </a:p>
          <a:p>
            <a:r>
              <a:rPr lang="en-US" sz="2000">
                <a:solidFill>
                  <a:srgbClr val="000000"/>
                </a:solidFill>
              </a:rPr>
              <a:t>Investment in partner health and wellbeing</a:t>
            </a:r>
            <a:endParaRPr lang="en-US" sz="2000">
              <a:solidFill>
                <a:srgbClr val="000000"/>
              </a:solidFill>
              <a:cs typeface="Calibri"/>
            </a:endParaRPr>
          </a:p>
          <a:p>
            <a:r>
              <a:rPr lang="en-US" sz="2000">
                <a:solidFill>
                  <a:srgbClr val="000000"/>
                </a:solidFill>
              </a:rPr>
              <a:t>Better pay (extra pay depending on shares)</a:t>
            </a:r>
            <a:endParaRPr lang="en-US" sz="2000">
              <a:solidFill>
                <a:srgbClr val="000000"/>
              </a:solidFill>
              <a:cs typeface="Calibri"/>
            </a:endParaRPr>
          </a:p>
          <a:p>
            <a:r>
              <a:rPr lang="en-US" sz="2000">
                <a:solidFill>
                  <a:srgbClr val="000000"/>
                </a:solidFill>
              </a:rPr>
              <a:t>Return value to partners in the form of rewards, wellbeing, skills and opportunities</a:t>
            </a:r>
            <a:endParaRPr lang="en-US" sz="2000">
              <a:solidFill>
                <a:srgbClr val="000000"/>
              </a:solidFill>
              <a:cs typeface="Calibri"/>
            </a:endParaRPr>
          </a:p>
          <a:p>
            <a:r>
              <a:rPr lang="en-US" sz="2000">
                <a:solidFill>
                  <a:srgbClr val="000000"/>
                </a:solidFill>
              </a:rPr>
              <a:t>Disability friendly environment</a:t>
            </a:r>
            <a:endParaRPr lang="en-US" sz="2000">
              <a:solidFill>
                <a:srgbClr val="000000"/>
              </a:solidFill>
              <a:cs typeface="Calibri"/>
            </a:endParaRPr>
          </a:p>
          <a:p>
            <a:pPr marL="0"/>
            <a:endParaRPr lang="en-US" sz="2000">
              <a:solidFill>
                <a:srgbClr val="000000"/>
              </a:solidFill>
            </a:endParaRPr>
          </a:p>
        </p:txBody>
      </p:sp>
      <p:sp>
        <p:nvSpPr>
          <p:cNvPr id="7" name="TextBox 6">
            <a:extLst>
              <a:ext uri="{FF2B5EF4-FFF2-40B4-BE49-F238E27FC236}">
                <a16:creationId xmlns:a16="http://schemas.microsoft.com/office/drawing/2014/main" xmlns="" id="{6451EEFC-F4C8-4E16-8EB8-961867374D9C}"/>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BY-NC-ND</a:t>
            </a:r>
            <a:r>
              <a:rPr lang="en-US" sz="700">
                <a:solidFill>
                  <a:srgbClr val="FFFFFF"/>
                </a:solidFill>
              </a:rPr>
              <a:t>.</a:t>
            </a:r>
          </a:p>
        </p:txBody>
      </p:sp>
    </p:spTree>
    <p:extLst>
      <p:ext uri="{BB962C8B-B14F-4D97-AF65-F5344CB8AC3E}">
        <p14:creationId xmlns:p14="http://schemas.microsoft.com/office/powerpoint/2010/main" xmlns="" val="2992982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8F4840-9055-4A94-8E13-CD37E6C558E8}"/>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400" b="1" kern="1200">
                <a:solidFill>
                  <a:srgbClr val="000000"/>
                </a:solidFill>
                <a:latin typeface="+mj-lt"/>
                <a:ea typeface="+mj-ea"/>
                <a:cs typeface="+mj-cs"/>
              </a:rPr>
              <a:t/>
            </a:r>
            <a:br>
              <a:rPr lang="en-US" sz="3400" b="1" kern="1200">
                <a:solidFill>
                  <a:srgbClr val="000000"/>
                </a:solidFill>
                <a:latin typeface="+mj-lt"/>
                <a:ea typeface="+mj-ea"/>
                <a:cs typeface="+mj-cs"/>
              </a:rPr>
            </a:br>
            <a:r>
              <a:rPr lang="en-US" sz="3400" b="1" kern="1200">
                <a:solidFill>
                  <a:srgbClr val="000000"/>
                </a:solidFill>
                <a:latin typeface="+mj-lt"/>
                <a:ea typeface="+mj-ea"/>
                <a:cs typeface="+mj-cs"/>
              </a:rPr>
              <a:t>7P’s Marketing Mix</a:t>
            </a:r>
            <a:r>
              <a:rPr lang="en-US" sz="3400" kern="1200">
                <a:solidFill>
                  <a:srgbClr val="000000"/>
                </a:solidFill>
                <a:latin typeface="+mj-lt"/>
                <a:ea typeface="+mj-ea"/>
                <a:cs typeface="+mj-cs"/>
              </a:rPr>
              <a:t> </a:t>
            </a:r>
            <a:r>
              <a:rPr lang="en-US" sz="3400" b="1" kern="1200">
                <a:solidFill>
                  <a:srgbClr val="000000"/>
                </a:solidFill>
                <a:latin typeface="+mj-lt"/>
                <a:ea typeface="+mj-ea"/>
                <a:cs typeface="+mj-cs"/>
              </a:rPr>
              <a:t>(cont.)</a:t>
            </a:r>
          </a:p>
          <a:p>
            <a:endParaRPr lang="en-US" sz="3400" kern="1200">
              <a:solidFill>
                <a:srgbClr val="000000"/>
              </a:solidFill>
              <a:latin typeface="+mj-lt"/>
              <a:ea typeface="+mj-ea"/>
              <a:cs typeface="+mj-cs"/>
            </a:endParaRPr>
          </a:p>
        </p:txBody>
      </p:sp>
      <p:pic>
        <p:nvPicPr>
          <p:cNvPr id="5" name="Picture 5">
            <a:extLst>
              <a:ext uri="{FF2B5EF4-FFF2-40B4-BE49-F238E27FC236}">
                <a16:creationId xmlns:a16="http://schemas.microsoft.com/office/drawing/2014/main" xmlns="" id="{40306340-FF13-4762-88AC-0CD34CB10345}"/>
              </a:ext>
            </a:extLst>
          </p:cNvPr>
          <p:cNvPicPr>
            <a:picLocks noGrp="1" noChangeAspect="1"/>
          </p:cNvPicPr>
          <p:nvPr>
            <p:ph sz="half" idx="2"/>
          </p:nvPr>
        </p:nvPicPr>
        <p:blipFill rotWithShape="1">
          <a:blip r:embed="rId2">
            <a:alphaModFix/>
          </a:blip>
          <a:srcRect t="10062" r="1" b="1"/>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xmlns="" id="{19FF035E-8D48-48DE-BFD6-C13FFFBED28D}"/>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Product </a:t>
            </a:r>
            <a:endParaRPr lang="en-US" sz="2400">
              <a:cs typeface="Calibri" panose="020F0502020204030204"/>
            </a:endParaRPr>
          </a:p>
          <a:p>
            <a:r>
              <a:rPr lang="en-US" sz="2000">
                <a:solidFill>
                  <a:srgbClr val="000000"/>
                </a:solidFill>
              </a:rPr>
              <a:t>Fashion with sub-brands with modern rarity</a:t>
            </a:r>
            <a:endParaRPr lang="en-US" sz="2000">
              <a:solidFill>
                <a:srgbClr val="000000"/>
              </a:solidFill>
              <a:cs typeface="Calibri"/>
            </a:endParaRPr>
          </a:p>
          <a:p>
            <a:r>
              <a:rPr lang="en-US" sz="2000">
                <a:solidFill>
                  <a:srgbClr val="000000"/>
                </a:solidFill>
              </a:rPr>
              <a:t>Continuously developing home assortments</a:t>
            </a:r>
            <a:endParaRPr lang="en-US" sz="2000">
              <a:solidFill>
                <a:srgbClr val="000000"/>
              </a:solidFill>
              <a:cs typeface="Calibri"/>
            </a:endParaRPr>
          </a:p>
          <a:p>
            <a:r>
              <a:rPr lang="en-US" sz="2000">
                <a:solidFill>
                  <a:srgbClr val="000000"/>
                </a:solidFill>
              </a:rPr>
              <a:t>Own label packaging.</a:t>
            </a:r>
            <a:endParaRPr lang="en-US" sz="2000">
              <a:solidFill>
                <a:srgbClr val="000000"/>
              </a:solidFill>
              <a:cs typeface="Calibri"/>
            </a:endParaRPr>
          </a:p>
          <a:p>
            <a:r>
              <a:rPr lang="en-US" sz="2000">
                <a:solidFill>
                  <a:srgbClr val="000000"/>
                </a:solidFill>
              </a:rPr>
              <a:t>Broad choice of products </a:t>
            </a:r>
            <a:endParaRPr lang="en-US" sz="2000">
              <a:solidFill>
                <a:srgbClr val="000000"/>
              </a:solidFill>
              <a:cs typeface="Calibri"/>
            </a:endParaRPr>
          </a:p>
          <a:p>
            <a:r>
              <a:rPr lang="en-US" sz="2000">
                <a:solidFill>
                  <a:srgbClr val="000000"/>
                </a:solidFill>
              </a:rPr>
              <a:t>British suppliers/manufacturers </a:t>
            </a:r>
            <a:endParaRPr lang="en-US" sz="2000">
              <a:solidFill>
                <a:srgbClr val="000000"/>
              </a:solidFill>
              <a:cs typeface="Calibri"/>
            </a:endParaRPr>
          </a:p>
          <a:p>
            <a:r>
              <a:rPr lang="en-US" sz="2000">
                <a:solidFill>
                  <a:srgbClr val="000000"/>
                </a:solidFill>
              </a:rPr>
              <a:t>Recognised for high end quality </a:t>
            </a:r>
            <a:endParaRPr lang="en-US" sz="2000">
              <a:solidFill>
                <a:srgbClr val="000000"/>
              </a:solidFill>
              <a:cs typeface="Calibri"/>
            </a:endParaRPr>
          </a:p>
          <a:p>
            <a:r>
              <a:rPr lang="en-US" sz="2000">
                <a:solidFill>
                  <a:srgbClr val="000000"/>
                </a:solidFill>
              </a:rPr>
              <a:t>Value for money </a:t>
            </a:r>
            <a:endParaRPr lang="en-US" sz="2000">
              <a:solidFill>
                <a:srgbClr val="000000"/>
              </a:solidFill>
              <a:cs typeface="Calibri"/>
            </a:endParaRPr>
          </a:p>
          <a:p>
            <a:pPr marL="0"/>
            <a:endParaRPr lang="en-US" sz="2000">
              <a:solidFill>
                <a:srgbClr val="000000"/>
              </a:solidFill>
            </a:endParaRPr>
          </a:p>
        </p:txBody>
      </p:sp>
      <p:pic>
        <p:nvPicPr>
          <p:cNvPr id="4" name="Picture 5" descr="A close up of text on a black background&#10;&#10;Description generated with high confidence">
            <a:extLst>
              <a:ext uri="{FF2B5EF4-FFF2-40B4-BE49-F238E27FC236}">
                <a16:creationId xmlns:a16="http://schemas.microsoft.com/office/drawing/2014/main" xmlns="" id="{188948FB-8501-4E2D-A5BD-FCAF38F7CCDA}"/>
              </a:ext>
            </a:extLst>
          </p:cNvPr>
          <p:cNvPicPr>
            <a:picLocks noChangeAspect="1"/>
          </p:cNvPicPr>
          <p:nvPr/>
        </p:nvPicPr>
        <p:blipFill rotWithShape="1">
          <a:blip r:embed="rId3">
            <a:alphaModFix/>
          </a:blip>
          <a:srcRect l="10079" r="482" b="6073"/>
          <a:stretch/>
        </p:blipFill>
        <p:spPr>
          <a:xfrm>
            <a:off x="7427548" y="3311985"/>
            <a:ext cx="4763172" cy="3551545"/>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xmlns="" val="784463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7FD09C-650C-4CE7-9F77-99AFE97AFCD9}"/>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b="1" kern="1200">
                <a:solidFill>
                  <a:srgbClr val="000000"/>
                </a:solidFill>
                <a:latin typeface="+mj-lt"/>
                <a:ea typeface="+mj-ea"/>
                <a:cs typeface="+mj-cs"/>
              </a:rPr>
              <a:t>7P’s Marketing Mix</a:t>
            </a:r>
            <a:r>
              <a:rPr lang="en-US" kern="1200">
                <a:solidFill>
                  <a:srgbClr val="000000"/>
                </a:solidFill>
                <a:latin typeface="+mj-lt"/>
                <a:ea typeface="+mj-ea"/>
                <a:cs typeface="+mj-cs"/>
              </a:rPr>
              <a:t> </a:t>
            </a:r>
            <a:r>
              <a:rPr lang="en-US" b="1" kern="1200">
                <a:solidFill>
                  <a:srgbClr val="000000"/>
                </a:solidFill>
                <a:latin typeface="+mj-lt"/>
                <a:ea typeface="+mj-ea"/>
                <a:cs typeface="+mj-cs"/>
              </a:rPr>
              <a:t>(cont.)</a:t>
            </a:r>
            <a:r>
              <a:rPr lang="en-US" kern="1200">
                <a:solidFill>
                  <a:srgbClr val="000000"/>
                </a:solidFill>
                <a:latin typeface="+mj-lt"/>
                <a:ea typeface="+mj-ea"/>
                <a:cs typeface="+mj-cs"/>
              </a:rPr>
              <a:t> </a:t>
            </a:r>
          </a:p>
          <a:p>
            <a:endParaRPr lang="en-US" kern="1200">
              <a:solidFill>
                <a:srgbClr val="000000"/>
              </a:solidFill>
              <a:latin typeface="+mj-lt"/>
              <a:ea typeface="+mj-ea"/>
              <a:cs typeface="+mj-cs"/>
            </a:endParaRPr>
          </a:p>
        </p:txBody>
      </p:sp>
      <p:pic>
        <p:nvPicPr>
          <p:cNvPr id="4" name="Picture 5" descr="A close up of a logo&#10;&#10;Description generated with very high confidence">
            <a:extLst>
              <a:ext uri="{FF2B5EF4-FFF2-40B4-BE49-F238E27FC236}">
                <a16:creationId xmlns:a16="http://schemas.microsoft.com/office/drawing/2014/main" xmlns="" id="{642C4EA4-5B37-4871-861B-E4611E8DA5D5}"/>
              </a:ext>
            </a:extLst>
          </p:cNvPr>
          <p:cNvPicPr>
            <a:picLocks noChangeAspect="1"/>
          </p:cNvPicPr>
          <p:nvPr/>
        </p:nvPicPr>
        <p:blipFill rotWithShape="1">
          <a:blip r:embed="rId2">
            <a:alphaModFix/>
          </a:blip>
          <a:srcRect l="3898" r="4535"/>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xmlns="" id="{D5E849C4-0CF5-4552-828C-3C8CF747F979}"/>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Price </a:t>
            </a:r>
            <a:endParaRPr lang="en-US" sz="2400">
              <a:cs typeface="Calibri" panose="020F0502020204030204"/>
            </a:endParaRPr>
          </a:p>
          <a:p>
            <a:r>
              <a:rPr lang="en-US" sz="2000">
                <a:solidFill>
                  <a:srgbClr val="000000"/>
                </a:solidFill>
              </a:rPr>
              <a:t>Competitive prices</a:t>
            </a:r>
            <a:endParaRPr lang="en-US" sz="2000" b="1">
              <a:solidFill>
                <a:srgbClr val="000000"/>
              </a:solidFill>
            </a:endParaRPr>
          </a:p>
          <a:p>
            <a:r>
              <a:rPr lang="en-US" sz="2000">
                <a:solidFill>
                  <a:srgbClr val="000000"/>
                </a:solidFill>
              </a:rPr>
              <a:t>Price match with other competitors</a:t>
            </a:r>
            <a:endParaRPr lang="en-US" sz="2000">
              <a:solidFill>
                <a:srgbClr val="000000"/>
              </a:solidFill>
              <a:cs typeface="Calibri"/>
            </a:endParaRPr>
          </a:p>
          <a:p>
            <a:r>
              <a:rPr lang="en-US" sz="2000">
                <a:solidFill>
                  <a:srgbClr val="000000"/>
                </a:solidFill>
              </a:rPr>
              <a:t>Price to match quality (value for money)</a:t>
            </a:r>
            <a:endParaRPr lang="en-US" sz="2000">
              <a:solidFill>
                <a:srgbClr val="000000"/>
              </a:solidFill>
              <a:cs typeface="Calibri"/>
            </a:endParaRPr>
          </a:p>
          <a:p>
            <a:r>
              <a:rPr lang="en-US" sz="2000">
                <a:solidFill>
                  <a:srgbClr val="000000"/>
                </a:solidFill>
              </a:rPr>
              <a:t>Pro-active price monitoring team</a:t>
            </a:r>
            <a:endParaRPr lang="en-US" sz="2000">
              <a:solidFill>
                <a:srgbClr val="000000"/>
              </a:solidFill>
              <a:cs typeface="Calibri"/>
            </a:endParaRPr>
          </a:p>
          <a:p>
            <a:r>
              <a:rPr lang="en-US" sz="2000">
                <a:solidFill>
                  <a:srgbClr val="000000"/>
                </a:solidFill>
              </a:rPr>
              <a:t>Same national pricing in store and online</a:t>
            </a:r>
            <a:endParaRPr lang="en-US" sz="2000">
              <a:solidFill>
                <a:srgbClr val="000000"/>
              </a:solidFill>
              <a:cs typeface="Calibri"/>
            </a:endParaRPr>
          </a:p>
          <a:p>
            <a:r>
              <a:rPr lang="en-US" sz="2000">
                <a:solidFill>
                  <a:srgbClr val="000000"/>
                </a:solidFill>
              </a:rPr>
              <a:t>Further discount on products if found cheaper (8 mile radius of store)</a:t>
            </a:r>
            <a:endParaRPr lang="en-US" sz="2000">
              <a:solidFill>
                <a:srgbClr val="000000"/>
              </a:solidFill>
              <a:cs typeface="Calibri"/>
            </a:endParaRPr>
          </a:p>
          <a:p>
            <a:r>
              <a:rPr lang="en-US" sz="2000">
                <a:solidFill>
                  <a:srgbClr val="000000"/>
                </a:solidFill>
              </a:rPr>
              <a:t>Loyalty card (rewards and treats)</a:t>
            </a:r>
            <a:endParaRPr lang="en-US" sz="2000">
              <a:solidFill>
                <a:srgbClr val="000000"/>
              </a:solidFill>
              <a:cs typeface="Calibri"/>
            </a:endParaRPr>
          </a:p>
          <a:p>
            <a:endParaRPr lang="en-US" sz="2000">
              <a:solidFill>
                <a:srgbClr val="000000"/>
              </a:solidFill>
            </a:endParaRPr>
          </a:p>
        </p:txBody>
      </p:sp>
      <p:pic>
        <p:nvPicPr>
          <p:cNvPr id="5" name="Picture 5" descr="A picture containing object, wall, indoor&#10;&#10;Description generated with high confidence">
            <a:extLst>
              <a:ext uri="{FF2B5EF4-FFF2-40B4-BE49-F238E27FC236}">
                <a16:creationId xmlns:a16="http://schemas.microsoft.com/office/drawing/2014/main" xmlns="" id="{682DFA36-703C-4E5E-852A-DE1C4B430337}"/>
              </a:ext>
            </a:extLst>
          </p:cNvPr>
          <p:cNvPicPr>
            <a:picLocks noGrp="1" noChangeAspect="1"/>
          </p:cNvPicPr>
          <p:nvPr>
            <p:ph sz="half" idx="2"/>
          </p:nvPr>
        </p:nvPicPr>
        <p:blipFill rotWithShape="1">
          <a:blip r:embed="rId3">
            <a:alphaModFix/>
          </a:blip>
          <a:srcRect t="6684" r="2" b="2572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xmlns="" val="3077304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6BDBFB-B713-430F-B086-393ABD702088}"/>
              </a:ext>
            </a:extLst>
          </p:cNvPr>
          <p:cNvSpPr>
            <a:spLocks noGrp="1"/>
          </p:cNvSpPr>
          <p:nvPr>
            <p:ph type="title"/>
          </p:nvPr>
        </p:nvSpPr>
        <p:spPr/>
        <p:txBody>
          <a:bodyPr/>
          <a:lstStyle/>
          <a:p>
            <a:pPr algn="ctr"/>
            <a:r>
              <a:rPr lang="en-GB" b="1">
                <a:ea typeface="+mj-lt"/>
                <a:cs typeface="+mj-lt"/>
              </a:rPr>
              <a:t>Porter’s Generic Strategies</a:t>
            </a:r>
            <a:endParaRPr lang="en-US">
              <a:ea typeface="+mj-lt"/>
              <a:cs typeface="+mj-lt"/>
            </a:endParaRPr>
          </a:p>
          <a:p>
            <a:pPr algn="ctr"/>
            <a:r>
              <a:rPr lang="en-US" sz="2800">
                <a:solidFill>
                  <a:schemeClr val="accent1"/>
                </a:solidFill>
                <a:latin typeface="Calibri"/>
                <a:cs typeface="Calibri"/>
              </a:rPr>
              <a:t>'Never unknowingly undersold'</a:t>
            </a:r>
            <a:r>
              <a:rPr lang="en-US" sz="2800">
                <a:solidFill>
                  <a:schemeClr val="accent1"/>
                </a:solidFill>
                <a:ea typeface="+mj-lt"/>
                <a:cs typeface="+mj-lt"/>
              </a:rPr>
              <a:t> </a:t>
            </a:r>
            <a:endParaRPr lang="en-US" sz="2800">
              <a:solidFill>
                <a:schemeClr val="accent1"/>
              </a:solidFill>
              <a:cs typeface="Calibri Light"/>
            </a:endParaRPr>
          </a:p>
          <a:p>
            <a:endParaRPr lang="en-US">
              <a:cs typeface="Calibri Light"/>
            </a:endParaRPr>
          </a:p>
        </p:txBody>
      </p:sp>
      <p:sp>
        <p:nvSpPr>
          <p:cNvPr id="3" name="Content Placeholder 2">
            <a:extLst>
              <a:ext uri="{FF2B5EF4-FFF2-40B4-BE49-F238E27FC236}">
                <a16:creationId xmlns:a16="http://schemas.microsoft.com/office/drawing/2014/main" xmlns="" id="{A1959628-9036-4B33-AE9A-E93BC8000A17}"/>
              </a:ext>
            </a:extLst>
          </p:cNvPr>
          <p:cNvSpPr>
            <a:spLocks noGrp="1"/>
          </p:cNvSpPr>
          <p:nvPr>
            <p:ph sz="half" idx="1"/>
          </p:nvPr>
        </p:nvSpPr>
        <p:spPr/>
        <p:txBody>
          <a:bodyPr vert="horz" lIns="91440" tIns="45720" rIns="91440" bIns="45720" rtlCol="0" anchor="t">
            <a:normAutofit/>
          </a:bodyPr>
          <a:lstStyle/>
          <a:p>
            <a:pPr marL="0" indent="0" algn="ctr">
              <a:buNone/>
            </a:pPr>
            <a:r>
              <a:rPr lang="en-GB" b="1">
                <a:ea typeface="+mn-lt"/>
                <a:cs typeface="+mn-lt"/>
              </a:rPr>
              <a:t>The Differentiation Strategy</a:t>
            </a:r>
            <a:endParaRPr lang="en-US">
              <a:ea typeface="+mn-lt"/>
              <a:cs typeface="+mn-lt"/>
            </a:endParaRPr>
          </a:p>
          <a:p>
            <a:pPr marL="457200" indent="-457200"/>
            <a:r>
              <a:rPr lang="en-US">
                <a:cs typeface="Calibri" panose="020F0502020204030204"/>
              </a:rPr>
              <a:t>Rarity and uniqueness </a:t>
            </a:r>
          </a:p>
          <a:p>
            <a:pPr marL="457200" indent="-457200"/>
            <a:r>
              <a:rPr lang="en-US">
                <a:cs typeface="Calibri" panose="020F0502020204030204"/>
              </a:rPr>
              <a:t>Branded products </a:t>
            </a:r>
          </a:p>
          <a:p>
            <a:pPr marL="457200" indent="-457200"/>
            <a:r>
              <a:rPr lang="en-US">
                <a:cs typeface="Calibri" panose="020F0502020204030204"/>
              </a:rPr>
              <a:t>Quality and value</a:t>
            </a:r>
          </a:p>
          <a:p>
            <a:pPr marL="457200" indent="-457200"/>
            <a:r>
              <a:rPr lang="en-US">
                <a:cs typeface="Calibri" panose="020F0502020204030204"/>
              </a:rPr>
              <a:t>John Lewis image portrayal</a:t>
            </a:r>
          </a:p>
          <a:p>
            <a:pPr marL="457200" indent="-457200"/>
            <a:r>
              <a:rPr lang="en-US">
                <a:cs typeface="Calibri" panose="020F0502020204030204"/>
              </a:rPr>
              <a:t>Offer bespoke products/services</a:t>
            </a:r>
          </a:p>
          <a:p>
            <a:pPr marL="457200" indent="-457200"/>
            <a:r>
              <a:rPr lang="en-US">
                <a:cs typeface="Calibri" panose="020F0502020204030204"/>
              </a:rPr>
              <a:t>Customer experience</a:t>
            </a:r>
          </a:p>
        </p:txBody>
      </p:sp>
      <p:sp>
        <p:nvSpPr>
          <p:cNvPr id="4" name="Content Placeholder 3">
            <a:extLst>
              <a:ext uri="{FF2B5EF4-FFF2-40B4-BE49-F238E27FC236}">
                <a16:creationId xmlns:a16="http://schemas.microsoft.com/office/drawing/2014/main" xmlns="" id="{DFB0F7DA-8B18-4284-A557-4F02F7FEF644}"/>
              </a:ext>
            </a:extLst>
          </p:cNvPr>
          <p:cNvSpPr>
            <a:spLocks noGrp="1"/>
          </p:cNvSpPr>
          <p:nvPr>
            <p:ph sz="half" idx="2"/>
          </p:nvPr>
        </p:nvSpPr>
        <p:spPr/>
        <p:txBody>
          <a:bodyPr vert="horz" lIns="91440" tIns="45720" rIns="91440" bIns="45720" rtlCol="0" anchor="t">
            <a:normAutofit/>
          </a:bodyPr>
          <a:lstStyle/>
          <a:p>
            <a:pPr marL="0" indent="0" algn="ctr">
              <a:buNone/>
            </a:pPr>
            <a:r>
              <a:rPr lang="en-US" b="1">
                <a:cs typeface="Calibri"/>
              </a:rPr>
              <a:t>Cost Leadership</a:t>
            </a:r>
            <a:endParaRPr lang="en-US">
              <a:cs typeface="Calibri"/>
            </a:endParaRPr>
          </a:p>
          <a:p>
            <a:r>
              <a:rPr lang="en-US">
                <a:cs typeface="Calibri"/>
              </a:rPr>
              <a:t>Offer lowest price or price match</a:t>
            </a:r>
          </a:p>
          <a:p>
            <a:r>
              <a:rPr lang="en-US">
                <a:cs typeface="Calibri"/>
              </a:rPr>
              <a:t>'no frills' - secondary spending</a:t>
            </a:r>
          </a:p>
          <a:p>
            <a:r>
              <a:rPr lang="en-US">
                <a:cs typeface="Calibri"/>
              </a:rPr>
              <a:t>Price promise</a:t>
            </a: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xmlns="" id="{4A5404F4-E98B-4B19-A0FD-9A19924B8887}"/>
              </a:ext>
            </a:extLst>
          </p:cNvPr>
          <p:cNvPicPr>
            <a:picLocks noChangeAspect="1"/>
          </p:cNvPicPr>
          <p:nvPr/>
        </p:nvPicPr>
        <p:blipFill>
          <a:blip r:embed="rId2"/>
          <a:stretch>
            <a:fillRect/>
          </a:stretch>
        </p:blipFill>
        <p:spPr>
          <a:xfrm>
            <a:off x="7929386" y="4068057"/>
            <a:ext cx="3671005" cy="2687108"/>
          </a:xfrm>
          <a:prstGeom prst="rect">
            <a:avLst/>
          </a:prstGeom>
        </p:spPr>
      </p:pic>
    </p:spTree>
    <p:extLst>
      <p:ext uri="{BB962C8B-B14F-4D97-AF65-F5344CB8AC3E}">
        <p14:creationId xmlns:p14="http://schemas.microsoft.com/office/powerpoint/2010/main" xmlns="" val="378766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xmlns="" id="{0BAB1F1A-7E4D-49DA-9022-D3862B86F952}"/>
              </a:ext>
            </a:extLst>
          </p:cNvPr>
          <p:cNvSpPr txBox="1"/>
          <p:nvPr/>
        </p:nvSpPr>
        <p:spPr>
          <a:xfrm>
            <a:off x="804672" y="802955"/>
            <a:ext cx="4977976"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kern="1200">
                <a:solidFill>
                  <a:srgbClr val="000000"/>
                </a:solidFill>
                <a:latin typeface="+mj-lt"/>
                <a:ea typeface="+mj-ea"/>
                <a:cs typeface="+mj-cs"/>
              </a:rPr>
              <a:t>Segmentation &amp; Targeting</a:t>
            </a:r>
            <a:endParaRPr lang="en-US" sz="3200" b="1" kern="1200">
              <a:solidFill>
                <a:srgbClr val="000000"/>
              </a:solidFill>
              <a:latin typeface="+mj-lt"/>
              <a:ea typeface="+mj-ea"/>
              <a:cs typeface="Calibri Light"/>
            </a:endParaRPr>
          </a:p>
          <a:p>
            <a:pPr>
              <a:lnSpc>
                <a:spcPct val="90000"/>
              </a:lnSpc>
              <a:spcBef>
                <a:spcPct val="0"/>
              </a:spcBef>
              <a:spcAft>
                <a:spcPts val="600"/>
              </a:spcAft>
            </a:pPr>
            <a:endParaRPr lang="en-US" sz="4400" kern="1200">
              <a:solidFill>
                <a:srgbClr val="000000"/>
              </a:solidFill>
              <a:latin typeface="+mj-lt"/>
              <a:ea typeface="+mj-ea"/>
              <a:cs typeface="+mj-cs"/>
            </a:endParaRPr>
          </a:p>
        </p:txBody>
      </p:sp>
      <p:pic>
        <p:nvPicPr>
          <p:cNvPr id="5" name="Picture 5" descr="A picture containing text, newspaper, person, book&#10;&#10;Description generated with high confidence">
            <a:extLst>
              <a:ext uri="{FF2B5EF4-FFF2-40B4-BE49-F238E27FC236}">
                <a16:creationId xmlns:a16="http://schemas.microsoft.com/office/drawing/2014/main" xmlns="" id="{91B7A725-8839-4F3E-9C87-9A48200EB122}"/>
              </a:ext>
            </a:extLst>
          </p:cNvPr>
          <p:cNvPicPr>
            <a:picLocks noChangeAspect="1"/>
          </p:cNvPicPr>
          <p:nvPr/>
        </p:nvPicPr>
        <p:blipFill rotWithShape="1">
          <a:blip r:embed="rId2">
            <a:alphaModFix/>
          </a:blip>
          <a:srcRect t="10012" r="1" b="1354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xmlns="" id="{9B207509-5DC4-4079-B9E9-A7076C48FBA2}"/>
              </a:ext>
            </a:extLst>
          </p:cNvPr>
          <p:cNvSpPr>
            <a:spLocks noGrp="1"/>
          </p:cNvSpPr>
          <p:nvPr>
            <p:ph sz="half" idx="1"/>
          </p:nvPr>
        </p:nvSpPr>
        <p:spPr>
          <a:xfrm>
            <a:off x="804672" y="2421682"/>
            <a:ext cx="4977578" cy="3639289"/>
          </a:xfrm>
        </p:spPr>
        <p:txBody>
          <a:bodyPr vert="horz" lIns="91440" tIns="45720" rIns="91440" bIns="45720" rtlCol="0" anchor="ctr">
            <a:noAutofit/>
          </a:bodyPr>
          <a:lstStyle/>
          <a:p>
            <a:pPr marL="0" indent="0" algn="ctr">
              <a:buNone/>
            </a:pPr>
            <a:r>
              <a:rPr lang="en-US" sz="2400" b="1">
                <a:solidFill>
                  <a:srgbClr val="000000"/>
                </a:solidFill>
              </a:rPr>
              <a:t>Segmentation </a:t>
            </a:r>
            <a:endParaRPr lang="en-US" sz="2400">
              <a:cs typeface="Calibri" panose="020F0502020204030204"/>
            </a:endParaRPr>
          </a:p>
          <a:p>
            <a:r>
              <a:rPr lang="en-US" sz="2000">
                <a:solidFill>
                  <a:srgbClr val="000000"/>
                </a:solidFill>
              </a:rPr>
              <a:t>Deepened relationship with old customers</a:t>
            </a:r>
            <a:endParaRPr lang="en-US" sz="2000">
              <a:solidFill>
                <a:srgbClr val="000000"/>
              </a:solidFill>
              <a:cs typeface="Calibri"/>
            </a:endParaRPr>
          </a:p>
          <a:p>
            <a:r>
              <a:rPr lang="en-US" sz="2000">
                <a:solidFill>
                  <a:srgbClr val="000000"/>
                </a:solidFill>
              </a:rPr>
              <a:t>Brand loyal customers (Ethical and sustainable products)</a:t>
            </a:r>
            <a:endParaRPr lang="en-US" sz="2000">
              <a:solidFill>
                <a:srgbClr val="000000"/>
              </a:solidFill>
              <a:cs typeface="Calibri"/>
            </a:endParaRPr>
          </a:p>
          <a:p>
            <a:r>
              <a:rPr lang="en-US" sz="2000">
                <a:solidFill>
                  <a:srgbClr val="000000"/>
                </a:solidFill>
              </a:rPr>
              <a:t>Listening to customer needs and responding swiftly (pricing and flexible shopping hours)</a:t>
            </a:r>
            <a:endParaRPr lang="en-US" sz="2000">
              <a:solidFill>
                <a:srgbClr val="000000"/>
              </a:solidFill>
              <a:cs typeface="Calibri"/>
            </a:endParaRPr>
          </a:p>
          <a:p>
            <a:pPr marL="0"/>
            <a:endParaRPr lang="en-US" sz="2000" b="1">
              <a:solidFill>
                <a:srgbClr val="000000"/>
              </a:solidFill>
              <a:cs typeface="Calibri"/>
            </a:endParaRPr>
          </a:p>
          <a:p>
            <a:pPr marL="0"/>
            <a:endParaRPr lang="en-US" sz="2000" b="1">
              <a:solidFill>
                <a:srgbClr val="000000"/>
              </a:solidFill>
              <a:cs typeface="Calibri"/>
            </a:endParaRPr>
          </a:p>
          <a:p>
            <a:pPr marL="0" indent="0" algn="ctr">
              <a:buNone/>
            </a:pPr>
            <a:r>
              <a:rPr lang="en-US" sz="2400" b="1">
                <a:solidFill>
                  <a:srgbClr val="000000"/>
                </a:solidFill>
              </a:rPr>
              <a:t>Concentrated Targeting </a:t>
            </a:r>
            <a:endParaRPr lang="en-US" sz="2400" b="1">
              <a:solidFill>
                <a:srgbClr val="000000"/>
              </a:solidFill>
              <a:cs typeface="Calibri" panose="020F0502020204030204"/>
            </a:endParaRPr>
          </a:p>
          <a:p>
            <a:r>
              <a:rPr lang="en-US" sz="2000">
                <a:solidFill>
                  <a:srgbClr val="000000"/>
                </a:solidFill>
              </a:rPr>
              <a:t>Christmas adverts to promote message to families (40% of profits made 5 weeks before Christmas)</a:t>
            </a:r>
            <a:endParaRPr lang="en-US" sz="2000">
              <a:solidFill>
                <a:srgbClr val="000000"/>
              </a:solidFill>
              <a:cs typeface="Calibri"/>
            </a:endParaRPr>
          </a:p>
          <a:p>
            <a:r>
              <a:rPr lang="en-US" sz="2000">
                <a:solidFill>
                  <a:srgbClr val="000000"/>
                </a:solidFill>
              </a:rPr>
              <a:t>End-to-end customer experience </a:t>
            </a:r>
            <a:endParaRPr lang="en-US" sz="2000">
              <a:solidFill>
                <a:srgbClr val="000000"/>
              </a:solidFill>
              <a:cs typeface="Calibri"/>
            </a:endParaRPr>
          </a:p>
          <a:p>
            <a:pPr marL="0"/>
            <a:endParaRPr lang="en-US" sz="1400">
              <a:solidFill>
                <a:srgbClr val="000000"/>
              </a:solidFill>
            </a:endParaRPr>
          </a:p>
        </p:txBody>
      </p:sp>
      <p:pic>
        <p:nvPicPr>
          <p:cNvPr id="7" name="Picture 7" descr="A picture containing LEGO, toy&#10;&#10;Description generated with very high confidence">
            <a:extLst>
              <a:ext uri="{FF2B5EF4-FFF2-40B4-BE49-F238E27FC236}">
                <a16:creationId xmlns:a16="http://schemas.microsoft.com/office/drawing/2014/main" xmlns="" id="{22B4B537-A8D6-4FF4-B3C5-284455A86000}"/>
              </a:ext>
            </a:extLst>
          </p:cNvPr>
          <p:cNvPicPr>
            <a:picLocks noChangeAspect="1"/>
          </p:cNvPicPr>
          <p:nvPr/>
        </p:nvPicPr>
        <p:blipFill rotWithShape="1">
          <a:blip r:embed="rId3"/>
          <a:srcRect l="8921" r="20948" b="-2"/>
          <a:stretch/>
        </p:blipFill>
        <p:spPr>
          <a:xfrm>
            <a:off x="7282569" y="3043873"/>
            <a:ext cx="4687522"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xmlns="" val="893970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John Lewis CRM System</a:t>
            </a:r>
          </a:p>
        </p:txBody>
      </p:sp>
      <p:sp>
        <p:nvSpPr>
          <p:cNvPr id="3" name="Content Placeholder 2"/>
          <p:cNvSpPr>
            <a:spLocks noGrp="1"/>
          </p:cNvSpPr>
          <p:nvPr>
            <p:ph idx="1"/>
          </p:nvPr>
        </p:nvSpPr>
        <p:spPr/>
        <p:txBody>
          <a:bodyPr>
            <a:normAutofit/>
          </a:bodyPr>
          <a:lstStyle/>
          <a:p>
            <a:r>
              <a:rPr lang="en-GB" dirty="0"/>
              <a:t>Collect data on customers and their preferences</a:t>
            </a:r>
          </a:p>
          <a:p>
            <a:endParaRPr lang="en-GB" dirty="0"/>
          </a:p>
          <a:p>
            <a:r>
              <a:rPr lang="en-GB" dirty="0"/>
              <a:t>Improve Customer Service</a:t>
            </a:r>
          </a:p>
          <a:p>
            <a:endParaRPr lang="en-GB" dirty="0"/>
          </a:p>
          <a:p>
            <a:r>
              <a:rPr lang="en-GB" dirty="0"/>
              <a:t>Build relationships with existing customers </a:t>
            </a:r>
          </a:p>
          <a:p>
            <a:endParaRPr lang="en-GB" dirty="0"/>
          </a:p>
          <a:p>
            <a:r>
              <a:rPr lang="en-GB" dirty="0"/>
              <a:t> Increase customer base</a:t>
            </a:r>
          </a:p>
          <a:p>
            <a:pPr marL="0" indent="0">
              <a:buNone/>
            </a:pPr>
            <a:endParaRPr lang="en-GB" dirty="0"/>
          </a:p>
          <a:p>
            <a:r>
              <a:rPr lang="en-GB" dirty="0"/>
              <a:t>Increasing Profits</a:t>
            </a:r>
          </a:p>
        </p:txBody>
      </p:sp>
      <p:pic>
        <p:nvPicPr>
          <p:cNvPr id="3074" name="Picture 2" descr="Image result for john lewis"/>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8371487" y="4405745"/>
            <a:ext cx="3626087" cy="228672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43756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Collect data on customers and their preferences </a:t>
            </a:r>
          </a:p>
        </p:txBody>
      </p:sp>
      <p:sp>
        <p:nvSpPr>
          <p:cNvPr id="3" name="Content Placeholder 2"/>
          <p:cNvSpPr>
            <a:spLocks noGrp="1"/>
          </p:cNvSpPr>
          <p:nvPr>
            <p:ph idx="1"/>
          </p:nvPr>
        </p:nvSpPr>
        <p:spPr>
          <a:xfrm>
            <a:off x="6336287" y="2160589"/>
            <a:ext cx="2934714" cy="3880773"/>
          </a:xfrm>
        </p:spPr>
        <p:txBody>
          <a:bodyPr>
            <a:normAutofit/>
          </a:bodyPr>
          <a:lstStyle/>
          <a:p>
            <a:r>
              <a:rPr lang="en-GB" dirty="0"/>
              <a:t>Age</a:t>
            </a:r>
          </a:p>
          <a:p>
            <a:r>
              <a:rPr lang="en-GB" dirty="0"/>
              <a:t>Gender</a:t>
            </a:r>
          </a:p>
          <a:p>
            <a:r>
              <a:rPr lang="en-GB" dirty="0"/>
              <a:t>Location</a:t>
            </a:r>
          </a:p>
          <a:p>
            <a:r>
              <a:rPr lang="en-GB" dirty="0"/>
              <a:t>Target profitable/potential customers</a:t>
            </a:r>
          </a:p>
          <a:p>
            <a:r>
              <a:rPr lang="en-GB" dirty="0"/>
              <a:t>Targeted Products</a:t>
            </a:r>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xmlns="" id="{91E14899-E8F0-4BEB-BF52-4804988551FD}"/>
              </a:ext>
            </a:extLst>
          </p:cNvPr>
          <p:cNvPicPr>
            <a:picLocks noChangeAspect="1"/>
          </p:cNvPicPr>
          <p:nvPr/>
        </p:nvPicPr>
        <p:blipFill rotWithShape="1">
          <a:blip r:embed="rId2">
            <a:extLst>
              <a:ext uri="{28A0092B-C50C-407E-A947-70E740481C1C}">
                <a14:useLocalDpi xmlns:a14="http://schemas.microsoft.com/office/drawing/2010/main" xmlns="" val="0"/>
              </a:ext>
            </a:extLst>
          </a:blip>
          <a:srcRect t="13754" r="3" b="13757"/>
          <a:stretch/>
        </p:blipFill>
        <p:spPr>
          <a:xfrm>
            <a:off x="677334" y="2177087"/>
            <a:ext cx="5423429" cy="3882362"/>
          </a:xfrm>
          <a:prstGeom prst="rect">
            <a:avLst/>
          </a:prstGeom>
        </p:spPr>
      </p:pic>
    </p:spTree>
    <p:extLst>
      <p:ext uri="{BB962C8B-B14F-4D97-AF65-F5344CB8AC3E}">
        <p14:creationId xmlns:p14="http://schemas.microsoft.com/office/powerpoint/2010/main" xmlns="" val="755731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71744"/>
            <a:ext cx="8596668" cy="1320800"/>
          </a:xfrm>
        </p:spPr>
        <p:txBody>
          <a:bodyPr/>
          <a:lstStyle/>
          <a:p>
            <a:r>
              <a:rPr lang="en-GB"/>
              <a:t>Improve Customer Service</a:t>
            </a:r>
            <a:endParaRPr lang="en-GB" dirty="0"/>
          </a:p>
        </p:txBody>
      </p:sp>
      <p:sp>
        <p:nvSpPr>
          <p:cNvPr id="3" name="Content Placeholder 2"/>
          <p:cNvSpPr>
            <a:spLocks noGrp="1"/>
          </p:cNvSpPr>
          <p:nvPr>
            <p:ph idx="1"/>
          </p:nvPr>
        </p:nvSpPr>
        <p:spPr>
          <a:xfrm>
            <a:off x="677334" y="2160589"/>
            <a:ext cx="8596668" cy="3880773"/>
          </a:xfrm>
        </p:spPr>
        <p:txBody>
          <a:bodyPr>
            <a:normAutofit lnSpcReduction="10000"/>
          </a:bodyPr>
          <a:lstStyle/>
          <a:p>
            <a:endParaRPr lang="en-GB" dirty="0"/>
          </a:p>
          <a:p>
            <a:r>
              <a:rPr lang="en-GB" dirty="0"/>
              <a:t>Better customer interaction</a:t>
            </a:r>
          </a:p>
          <a:p>
            <a:r>
              <a:rPr lang="en-GB" dirty="0"/>
              <a:t>More efficient – access to information. Automation</a:t>
            </a:r>
          </a:p>
          <a:p>
            <a:r>
              <a:rPr lang="en-GB" dirty="0"/>
              <a:t>Helps staff</a:t>
            </a:r>
          </a:p>
          <a:p>
            <a:r>
              <a:rPr lang="en-GB" dirty="0"/>
              <a:t>Offer multiple products/services</a:t>
            </a:r>
          </a:p>
          <a:p>
            <a:r>
              <a:rPr lang="en-GB" dirty="0"/>
              <a:t>Deliver values of expertise</a:t>
            </a:r>
          </a:p>
          <a:p>
            <a:r>
              <a:rPr lang="en-GB" dirty="0"/>
              <a:t>Trust</a:t>
            </a:r>
          </a:p>
          <a:p>
            <a:r>
              <a:rPr lang="en-GB" dirty="0"/>
              <a:t>Quality </a:t>
            </a:r>
          </a:p>
          <a:p>
            <a:r>
              <a:rPr lang="en-GB" dirty="0"/>
              <a:t>Match price </a:t>
            </a:r>
          </a:p>
          <a:p>
            <a:r>
              <a:rPr lang="en-GB" dirty="0"/>
              <a:t>Improved online shopping </a:t>
            </a:r>
          </a:p>
          <a:p>
            <a:endParaRPr lang="en-GB" dirty="0"/>
          </a:p>
          <a:p>
            <a:endParaRPr lang="en-GB" dirty="0"/>
          </a:p>
          <a:p>
            <a:endParaRPr lang="en-GB" dirty="0"/>
          </a:p>
        </p:txBody>
      </p:sp>
      <p:pic>
        <p:nvPicPr>
          <p:cNvPr id="5" name="Picture 4">
            <a:extLst>
              <a:ext uri="{FF2B5EF4-FFF2-40B4-BE49-F238E27FC236}">
                <a16:creationId xmlns:a16="http://schemas.microsoft.com/office/drawing/2014/main" xmlns="" id="{F437B838-B159-4AA5-B6EC-4CE3B560961D}"/>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6569381" y="3223250"/>
            <a:ext cx="5409242" cy="3034030"/>
          </a:xfrm>
          <a:prstGeom prst="rect">
            <a:avLst/>
          </a:prstGeom>
        </p:spPr>
      </p:pic>
    </p:spTree>
    <p:extLst>
      <p:ext uri="{BB962C8B-B14F-4D97-AF65-F5344CB8AC3E}">
        <p14:creationId xmlns:p14="http://schemas.microsoft.com/office/powerpoint/2010/main" xmlns="" val="3427533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relationships with existing customers </a:t>
            </a:r>
          </a:p>
        </p:txBody>
      </p:sp>
      <p:sp>
        <p:nvSpPr>
          <p:cNvPr id="3" name="Content Placeholder 2"/>
          <p:cNvSpPr>
            <a:spLocks noGrp="1"/>
          </p:cNvSpPr>
          <p:nvPr>
            <p:ph idx="1"/>
          </p:nvPr>
        </p:nvSpPr>
        <p:spPr/>
        <p:txBody>
          <a:bodyPr/>
          <a:lstStyle/>
          <a:p>
            <a:r>
              <a:rPr lang="en-GB" dirty="0"/>
              <a:t>Better Communication</a:t>
            </a:r>
          </a:p>
          <a:p>
            <a:r>
              <a:rPr lang="en-GB" dirty="0"/>
              <a:t>Use data to personalise - Targeted products</a:t>
            </a:r>
          </a:p>
          <a:p>
            <a:r>
              <a:rPr lang="en-GB" dirty="0"/>
              <a:t>Builds loyalty through Loyalty schemes</a:t>
            </a:r>
          </a:p>
          <a:p>
            <a:r>
              <a:rPr lang="en-GB" dirty="0"/>
              <a:t>Feedback</a:t>
            </a:r>
          </a:p>
          <a:p>
            <a:endParaRPr lang="en-GB" dirty="0"/>
          </a:p>
          <a:p>
            <a:endParaRPr lang="en-GB" dirty="0"/>
          </a:p>
          <a:p>
            <a:endParaRPr lang="en-GB" dirty="0"/>
          </a:p>
        </p:txBody>
      </p:sp>
      <p:pic>
        <p:nvPicPr>
          <p:cNvPr id="1026" name="Picture 2" descr="Image result for john lewis loyalty card"/>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7091680" y="3404357"/>
            <a:ext cx="4639460" cy="309539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49486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Increase customer base</a:t>
            </a:r>
            <a:endParaRPr lang="en-GB" dirty="0"/>
          </a:p>
        </p:txBody>
      </p:sp>
      <p:sp>
        <p:nvSpPr>
          <p:cNvPr id="3" name="Content Placeholder 2"/>
          <p:cNvSpPr>
            <a:spLocks noGrp="1"/>
          </p:cNvSpPr>
          <p:nvPr>
            <p:ph idx="1"/>
          </p:nvPr>
        </p:nvSpPr>
        <p:spPr>
          <a:xfrm>
            <a:off x="6336287" y="2160589"/>
            <a:ext cx="2934714" cy="3880773"/>
          </a:xfrm>
        </p:spPr>
        <p:txBody>
          <a:bodyPr>
            <a:normAutofit/>
          </a:bodyPr>
          <a:lstStyle/>
          <a:p>
            <a:r>
              <a:rPr lang="en-GB"/>
              <a:t>Adverts </a:t>
            </a:r>
          </a:p>
          <a:p>
            <a:r>
              <a:rPr lang="en-GB"/>
              <a:t>Offers/rewards </a:t>
            </a:r>
          </a:p>
          <a:p>
            <a:r>
              <a:rPr lang="en-GB"/>
              <a:t>Exclusivity</a:t>
            </a:r>
          </a:p>
          <a:p>
            <a:r>
              <a:rPr lang="en-GB"/>
              <a:t>Surveys</a:t>
            </a:r>
          </a:p>
          <a:p>
            <a:r>
              <a:rPr lang="en-GB"/>
              <a:t>Word of Mouth – advocate / brand champion</a:t>
            </a:r>
          </a:p>
          <a:p>
            <a:endParaRPr lang="en-GB"/>
          </a:p>
          <a:p>
            <a:endParaRPr lang="en-GB"/>
          </a:p>
          <a:p>
            <a:endParaRPr lang="en-GB"/>
          </a:p>
          <a:p>
            <a:endParaRPr lang="en-GB" dirty="0"/>
          </a:p>
        </p:txBody>
      </p:sp>
      <p:pic>
        <p:nvPicPr>
          <p:cNvPr id="2050" name="Picture 2" descr="Image result for john lewis customers"/>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12692" r="-3" b="-3"/>
          <a:stretch/>
        </p:blipFill>
        <p:spPr bwMode="auto">
          <a:xfrm>
            <a:off x="677334" y="2159331"/>
            <a:ext cx="5423429" cy="388236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34408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a:t>Increasing Profits</a:t>
            </a:r>
            <a:endParaRPr lang="en-GB" dirty="0"/>
          </a:p>
        </p:txBody>
      </p:sp>
      <p:sp>
        <p:nvSpPr>
          <p:cNvPr id="3" name="Content Placeholder 2"/>
          <p:cNvSpPr>
            <a:spLocks noGrp="1"/>
          </p:cNvSpPr>
          <p:nvPr>
            <p:ph idx="1"/>
          </p:nvPr>
        </p:nvSpPr>
        <p:spPr>
          <a:xfrm>
            <a:off x="4159225" y="2160589"/>
            <a:ext cx="5114776" cy="3880773"/>
          </a:xfrm>
        </p:spPr>
        <p:txBody>
          <a:bodyPr>
            <a:normAutofit/>
          </a:bodyPr>
          <a:lstStyle/>
          <a:p>
            <a:r>
              <a:rPr lang="en-GB"/>
              <a:t>Repeat customers</a:t>
            </a:r>
          </a:p>
          <a:p>
            <a:r>
              <a:rPr lang="en-GB"/>
              <a:t>Cross selling</a:t>
            </a:r>
          </a:p>
          <a:p>
            <a:r>
              <a:rPr lang="en-GB"/>
              <a:t>More events</a:t>
            </a:r>
          </a:p>
          <a:p>
            <a:r>
              <a:rPr lang="en-GB"/>
              <a:t>Grow ‘my John Lewis’</a:t>
            </a:r>
          </a:p>
          <a:p>
            <a:endParaRPr lang="en-GB"/>
          </a:p>
          <a:p>
            <a:endParaRPr lang="en-GB" dirty="0"/>
          </a:p>
        </p:txBody>
      </p:sp>
      <p:pic>
        <p:nvPicPr>
          <p:cNvPr id="8" name="Picture 7">
            <a:extLst>
              <a:ext uri="{FF2B5EF4-FFF2-40B4-BE49-F238E27FC236}">
                <a16:creationId xmlns:a16="http://schemas.microsoft.com/office/drawing/2014/main" xmlns="" id="{F14F6908-334B-49D8-82B5-7EDC1B87A86D}"/>
              </a:ext>
            </a:extLst>
          </p:cNvPr>
          <p:cNvPicPr>
            <a:picLocks noChangeAspect="1"/>
          </p:cNvPicPr>
          <p:nvPr/>
        </p:nvPicPr>
        <p:blipFill rotWithShape="1">
          <a:blip r:embed="rId2">
            <a:alphaModFix/>
            <a:extLst>
              <a:ext uri="{28A0092B-C50C-407E-A947-70E740481C1C}">
                <a14:useLocalDpi xmlns:a14="http://schemas.microsoft.com/office/drawing/2010/main" xmlns="" val="0"/>
              </a:ext>
            </a:extLst>
          </a:blip>
          <a:srcRect l="4456" r="1" b="1"/>
          <a:stretch/>
        </p:blipFill>
        <p:spPr>
          <a:xfrm>
            <a:off x="162696" y="2248243"/>
            <a:ext cx="3517876" cy="2282808"/>
          </a:xfrm>
          <a:custGeom>
            <a:avLst/>
            <a:gdLst>
              <a:gd name="connsiteX0" fmla="*/ 339471 w 3517876"/>
              <a:gd name="connsiteY0" fmla="*/ 0 h 2282818"/>
              <a:gd name="connsiteX1" fmla="*/ 3517876 w 3517876"/>
              <a:gd name="connsiteY1" fmla="*/ 0 h 2282818"/>
              <a:gd name="connsiteX2" fmla="*/ 3471247 w 3517876"/>
              <a:gd name="connsiteY2" fmla="*/ 312174 h 2282818"/>
              <a:gd name="connsiteX3" fmla="*/ 3471133 w 3517876"/>
              <a:gd name="connsiteY3" fmla="*/ 312174 h 2282818"/>
              <a:gd name="connsiteX4" fmla="*/ 3176778 w 3517876"/>
              <a:gd name="connsiteY4" fmla="*/ 2282818 h 2282818"/>
              <a:gd name="connsiteX5" fmla="*/ 0 w 3517876"/>
              <a:gd name="connsiteY5" fmla="*/ 2282818 h 228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22" name="Picture 21">
            <a:extLst>
              <a:ext uri="{FF2B5EF4-FFF2-40B4-BE49-F238E27FC236}">
                <a16:creationId xmlns:a16="http://schemas.microsoft.com/office/drawing/2014/main" xmlns="" id="{5AE38AAA-D103-4403-B0E9-E16EAE9A7F69}"/>
              </a:ext>
            </a:extLst>
          </p:cNvPr>
          <p:cNvPicPr>
            <a:picLocks noChangeAspect="1"/>
          </p:cNvPicPr>
          <p:nvPr/>
        </p:nvPicPr>
        <p:blipFill rotWithShape="1">
          <a:blip r:embed="rId3">
            <a:alphaModFix/>
            <a:extLst>
              <a:ext uri="{28A0092B-C50C-407E-A947-70E740481C1C}">
                <a14:useLocalDpi xmlns:a14="http://schemas.microsoft.com/office/drawing/2010/main" xmlns="" val="0"/>
              </a:ext>
            </a:extLst>
          </a:blip>
          <a:srcRect l="2966" r="4265"/>
          <a:stretch/>
        </p:blipFill>
        <p:spPr>
          <a:xfrm>
            <a:off x="506659" y="-7744"/>
            <a:ext cx="3514822" cy="2273270"/>
          </a:xfrm>
          <a:custGeom>
            <a:avLst/>
            <a:gdLst>
              <a:gd name="connsiteX0" fmla="*/ 338051 w 3514822"/>
              <a:gd name="connsiteY0" fmla="*/ 0 h 2273270"/>
              <a:gd name="connsiteX1" fmla="*/ 3514822 w 3514822"/>
              <a:gd name="connsiteY1" fmla="*/ 0 h 2273270"/>
              <a:gd name="connsiteX2" fmla="*/ 3175264 w 3514822"/>
              <a:gd name="connsiteY2" fmla="*/ 2273270 h 2273270"/>
              <a:gd name="connsiteX3" fmla="*/ 0 w 3514822"/>
              <a:gd name="connsiteY3" fmla="*/ 2273270 h 2273270"/>
            </a:gdLst>
            <a:ahLst/>
            <a:cxnLst>
              <a:cxn ang="0">
                <a:pos x="connsiteX0" y="connsiteY0"/>
              </a:cxn>
              <a:cxn ang="0">
                <a:pos x="connsiteX1" y="connsiteY1"/>
              </a:cxn>
              <a:cxn ang="0">
                <a:pos x="connsiteX2" y="connsiteY2"/>
              </a:cxn>
              <a:cxn ang="0">
                <a:pos x="connsiteX3" y="connsiteY3"/>
              </a:cxn>
            </a:cxnLst>
            <a:rect l="l" t="t" r="r" b="b"/>
            <a:pathLst>
              <a:path w="3514822" h="2273270">
                <a:moveTo>
                  <a:pt x="338051" y="0"/>
                </a:moveTo>
                <a:lnTo>
                  <a:pt x="3514822" y="0"/>
                </a:lnTo>
                <a:lnTo>
                  <a:pt x="3175264" y="2273270"/>
                </a:lnTo>
                <a:lnTo>
                  <a:pt x="0" y="2273270"/>
                </a:lnTo>
                <a:close/>
              </a:path>
            </a:pathLst>
          </a:custGeom>
        </p:spPr>
      </p:pic>
      <p:pic>
        <p:nvPicPr>
          <p:cNvPr id="34" name="Picture 33">
            <a:extLst>
              <a:ext uri="{FF2B5EF4-FFF2-40B4-BE49-F238E27FC236}">
                <a16:creationId xmlns:a16="http://schemas.microsoft.com/office/drawing/2014/main" xmlns="" id="{94D1E467-83B1-4752-89D6-C3A9156B619A}"/>
              </a:ext>
            </a:extLst>
          </p:cNvPr>
          <p:cNvPicPr>
            <a:picLocks noChangeAspect="1"/>
          </p:cNvPicPr>
          <p:nvPr/>
        </p:nvPicPr>
        <p:blipFill rotWithShape="1">
          <a:blip r:embed="rId4">
            <a:alphaModFix/>
            <a:extLst>
              <a:ext uri="{28A0092B-C50C-407E-A947-70E740481C1C}">
                <a14:useLocalDpi xmlns:a14="http://schemas.microsoft.com/office/drawing/2010/main" xmlns="" val="0"/>
              </a:ext>
            </a:extLst>
          </a:blip>
          <a:srcRect l="2657" r="1" b="1"/>
          <a:stretch/>
        </p:blipFill>
        <p:spPr>
          <a:xfrm>
            <a:off x="0" y="4548343"/>
            <a:ext cx="3355563" cy="2292364"/>
          </a:xfrm>
          <a:custGeom>
            <a:avLst/>
            <a:gdLst>
              <a:gd name="connsiteX0" fmla="*/ 180299 w 3355563"/>
              <a:gd name="connsiteY0" fmla="*/ 0 h 2292364"/>
              <a:gd name="connsiteX1" fmla="*/ 3355563 w 3355563"/>
              <a:gd name="connsiteY1" fmla="*/ 0 h 2292364"/>
              <a:gd name="connsiteX2" fmla="*/ 3013153 w 3355563"/>
              <a:gd name="connsiteY2" fmla="*/ 2292364 h 2292364"/>
              <a:gd name="connsiteX3" fmla="*/ 0 w 3355563"/>
              <a:gd name="connsiteY3" fmla="*/ 2292364 h 2292364"/>
              <a:gd name="connsiteX4" fmla="*/ 0 w 3355563"/>
              <a:gd name="connsiteY4" fmla="*/ 1212444 h 2292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xmlns="" val="659701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CC006D04-AEF0-409C-A689-9A0B26A21B78}"/>
              </a:ext>
            </a:extLst>
          </p:cNvPr>
          <p:cNvPicPr>
            <a:picLocks noChangeAspect="1"/>
          </p:cNvPicPr>
          <p:nvPr/>
        </p:nvPicPr>
        <p:blipFill rotWithShape="1">
          <a:blip r:embed="rId2">
            <a:extLst>
              <a:ext uri="{28A0092B-C50C-407E-A947-70E740481C1C}">
                <a14:useLocalDpi xmlns:a14="http://schemas.microsoft.com/office/drawing/2010/main" xmlns="" val="0"/>
              </a:ext>
            </a:extLst>
          </a:blip>
          <a:srcRect r="-2" b="1343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Cost</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IT system</a:t>
            </a:r>
          </a:p>
          <a:p>
            <a:r>
              <a:rPr lang="en-GB" dirty="0"/>
              <a:t>Balance between cost/profit</a:t>
            </a:r>
          </a:p>
          <a:p>
            <a:r>
              <a:rPr lang="en-GB" dirty="0"/>
              <a:t>Training upgrades </a:t>
            </a:r>
          </a:p>
          <a:p>
            <a:r>
              <a:rPr lang="en-GB" dirty="0"/>
              <a:t>System upgrades</a:t>
            </a:r>
          </a:p>
          <a:p>
            <a:r>
              <a:rPr lang="en-GB" dirty="0"/>
              <a:t>Cost time to set up</a:t>
            </a:r>
          </a:p>
          <a:p>
            <a:r>
              <a:rPr lang="en-GB" dirty="0"/>
              <a:t>Incomplete information leads to delays</a:t>
            </a:r>
          </a:p>
        </p:txBody>
      </p:sp>
    </p:spTree>
    <p:extLst>
      <p:ext uri="{BB962C8B-B14F-4D97-AF65-F5344CB8AC3E}">
        <p14:creationId xmlns:p14="http://schemas.microsoft.com/office/powerpoint/2010/main" xmlns="" val="310583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xmlns="" id="{ED2E435E-9561-4057-9832-327A25976569}"/>
              </a:ext>
            </a:extLst>
          </p:cNvPr>
          <p:cNvPicPr>
            <a:picLocks noChangeAspect="1"/>
          </p:cNvPicPr>
          <p:nvPr/>
        </p:nvPicPr>
        <p:blipFill rotWithShape="1">
          <a:blip r:embed="rId2">
            <a:extLst>
              <a:ext uri="{28A0092B-C50C-407E-A947-70E740481C1C}">
                <a14:useLocalDpi xmlns:a14="http://schemas.microsoft.com/office/drawing/2010/main" xmlns="" val="0"/>
              </a:ext>
            </a:extLst>
          </a:blip>
          <a:srcRect l="15396" r="24246" b="-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Security</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Data breach</a:t>
            </a:r>
          </a:p>
          <a:p>
            <a:r>
              <a:rPr lang="en-GB" dirty="0"/>
              <a:t>Fines</a:t>
            </a:r>
          </a:p>
          <a:p>
            <a:r>
              <a:rPr lang="en-GB" dirty="0"/>
              <a:t>Lose of customer trust and loyalty</a:t>
            </a:r>
          </a:p>
          <a:p>
            <a:r>
              <a:rPr lang="en-GB" dirty="0"/>
              <a:t>Damaged brand</a:t>
            </a:r>
          </a:p>
          <a:p>
            <a:endParaRPr lang="en-GB" dirty="0"/>
          </a:p>
        </p:txBody>
      </p:sp>
    </p:spTree>
    <p:extLst>
      <p:ext uri="{BB962C8B-B14F-4D97-AF65-F5344CB8AC3E}">
        <p14:creationId xmlns:p14="http://schemas.microsoft.com/office/powerpoint/2010/main" xmlns="" val="672676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Drawbacks - Poor systems can disengage customers</a:t>
            </a:r>
          </a:p>
        </p:txBody>
      </p:sp>
      <p:sp>
        <p:nvSpPr>
          <p:cNvPr id="3" name="Content Placeholder 2"/>
          <p:cNvSpPr>
            <a:spLocks noGrp="1"/>
          </p:cNvSpPr>
          <p:nvPr>
            <p:ph idx="1"/>
          </p:nvPr>
        </p:nvSpPr>
        <p:spPr>
          <a:xfrm>
            <a:off x="677334" y="2160589"/>
            <a:ext cx="8596668" cy="3880773"/>
          </a:xfrm>
        </p:spPr>
        <p:txBody>
          <a:bodyPr/>
          <a:lstStyle/>
          <a:p>
            <a:r>
              <a:rPr lang="en-GB" dirty="0"/>
              <a:t>Insufficient marketing</a:t>
            </a:r>
          </a:p>
          <a:p>
            <a:r>
              <a:rPr lang="en-GB" dirty="0"/>
              <a:t>Not enough offers</a:t>
            </a:r>
          </a:p>
          <a:p>
            <a:r>
              <a:rPr lang="en-GB" dirty="0"/>
              <a:t>Waste valuable time </a:t>
            </a:r>
          </a:p>
          <a:p>
            <a:r>
              <a:rPr lang="en-GB" dirty="0"/>
              <a:t>Need to keep up to date</a:t>
            </a:r>
          </a:p>
          <a:p>
            <a:r>
              <a:rPr lang="en-GB" dirty="0"/>
              <a:t>Keep up with competitors</a:t>
            </a:r>
          </a:p>
          <a:p>
            <a:endParaRPr lang="en-GB" dirty="0"/>
          </a:p>
          <a:p>
            <a:endParaRPr lang="en-GB" dirty="0"/>
          </a:p>
          <a:p>
            <a:endParaRPr lang="en-GB" dirty="0"/>
          </a:p>
        </p:txBody>
      </p:sp>
      <p:pic>
        <p:nvPicPr>
          <p:cNvPr id="5" name="Picture 4">
            <a:extLst>
              <a:ext uri="{FF2B5EF4-FFF2-40B4-BE49-F238E27FC236}">
                <a16:creationId xmlns:a16="http://schemas.microsoft.com/office/drawing/2014/main" xmlns="" id="{C07E96BA-6418-406C-AF05-7042BDEE75C4}"/>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6878320" y="3429000"/>
            <a:ext cx="5024120" cy="3312471"/>
          </a:xfrm>
          <a:prstGeom prst="rect">
            <a:avLst/>
          </a:prstGeom>
        </p:spPr>
      </p:pic>
    </p:spTree>
    <p:extLst>
      <p:ext uri="{BB962C8B-B14F-4D97-AF65-F5344CB8AC3E}">
        <p14:creationId xmlns:p14="http://schemas.microsoft.com/office/powerpoint/2010/main" xmlns="" val="1611791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134" y="0"/>
            <a:ext cx="1720426" cy="680720"/>
          </a:xfrm>
        </p:spPr>
        <p:txBody>
          <a:bodyPr>
            <a:normAutofit/>
          </a:bodyPr>
          <a:lstStyle/>
          <a:p>
            <a:r>
              <a:rPr lang="en-GB" dirty="0"/>
              <a:t>SWOT</a:t>
            </a:r>
          </a:p>
        </p:txBody>
      </p:sp>
      <p:graphicFrame>
        <p:nvGraphicFramePr>
          <p:cNvPr id="8" name="Table 7">
            <a:extLst>
              <a:ext uri="{FF2B5EF4-FFF2-40B4-BE49-F238E27FC236}">
                <a16:creationId xmlns:a16="http://schemas.microsoft.com/office/drawing/2014/main" xmlns="" id="{4705BA16-D2E4-4CF0-9AB9-6613719320A8}"/>
              </a:ext>
            </a:extLst>
          </p:cNvPr>
          <p:cNvGraphicFramePr>
            <a:graphicFrameLocks noGrp="1"/>
          </p:cNvGraphicFramePr>
          <p:nvPr/>
        </p:nvGraphicFramePr>
        <p:xfrm>
          <a:off x="347241" y="509285"/>
          <a:ext cx="11539959" cy="7315200"/>
        </p:xfrm>
        <a:graphic>
          <a:graphicData uri="http://schemas.openxmlformats.org/drawingml/2006/table">
            <a:tbl>
              <a:tblPr firstRow="1" bandRow="1">
                <a:tableStyleId>{5C22544A-7EE6-4342-B048-85BDC9FD1C3A}</a:tableStyleId>
              </a:tblPr>
              <a:tblGrid>
                <a:gridCol w="6803463">
                  <a:extLst>
                    <a:ext uri="{9D8B030D-6E8A-4147-A177-3AD203B41FA5}">
                      <a16:colId xmlns:a16="http://schemas.microsoft.com/office/drawing/2014/main" xmlns="" val="2546999555"/>
                    </a:ext>
                  </a:extLst>
                </a:gridCol>
                <a:gridCol w="4736496">
                  <a:extLst>
                    <a:ext uri="{9D8B030D-6E8A-4147-A177-3AD203B41FA5}">
                      <a16:colId xmlns:a16="http://schemas.microsoft.com/office/drawing/2014/main" xmlns="" val="1522439189"/>
                    </a:ext>
                  </a:extLst>
                </a:gridCol>
              </a:tblGrid>
              <a:tr h="4506604">
                <a:tc>
                  <a:txBody>
                    <a:bodyPr/>
                    <a:lstStyle/>
                    <a:p>
                      <a:pPr marL="0" algn="l" defTabSz="457200" rtl="0" eaLnBrk="1" latinLnBrk="0" hangingPunct="1"/>
                      <a:r>
                        <a:rPr lang="en-GB" sz="1800" kern="1200" dirty="0">
                          <a:solidFill>
                            <a:schemeClr val="dk1"/>
                          </a:solidFill>
                          <a:latin typeface="+mn-lt"/>
                          <a:ea typeface="+mn-ea"/>
                          <a:cs typeface="+mn-cs"/>
                        </a:rPr>
                        <a:t>Strengths: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CRM helps to target new customers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Focus on more profitable customer</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Knowledge of customer base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Target customer preferences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Communication with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online account can lead to return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Build customer loyalty through ‘my John Lewis’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Feedback</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Respond swiftly to customer needs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Brand recognition</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Choice of products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Environment friendly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Suppliers &amp; factories in Britain </a:t>
                      </a:r>
                    </a:p>
                    <a:p>
                      <a:pPr marL="0" algn="l" defTabSz="457200" rtl="0" eaLnBrk="1" latinLnBrk="0" hangingPunct="1"/>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tc>
                  <a:txBody>
                    <a:bodyPr/>
                    <a:lstStyle/>
                    <a:p>
                      <a:pPr marL="0" algn="l" defTabSz="457200" rtl="0" eaLnBrk="1" latinLnBrk="0" hangingPunct="1"/>
                      <a:r>
                        <a:rPr lang="en-GB" sz="1800" b="1" kern="1200" dirty="0">
                          <a:solidFill>
                            <a:schemeClr val="dk1"/>
                          </a:solidFill>
                          <a:latin typeface="+mn-lt"/>
                          <a:ea typeface="+mn-ea"/>
                          <a:cs typeface="+mn-cs"/>
                        </a:rPr>
                        <a:t>Weaknesses: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train staff</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upgrade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Interrupt business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&amp; time of 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Behind with ideas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Third party training for delivery drivers </a:t>
                      </a: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extLst>
                  <a:ext uri="{0D108BD9-81ED-4DB2-BD59-A6C34878D82A}">
                    <a16:rowId xmlns:a16="http://schemas.microsoft.com/office/drawing/2014/main" xmlns="" val="353446256"/>
                  </a:ext>
                </a:extLst>
              </a:tr>
              <a:tr h="2426633">
                <a:tc>
                  <a:txBody>
                    <a:bodyPr/>
                    <a:lstStyle/>
                    <a:p>
                      <a:pPr marL="285750" indent="-285750">
                        <a:buFont typeface="Arial" panose="020B0604020202020204" pitchFamily="34" charset="0"/>
                        <a:buChar char="•"/>
                      </a:pPr>
                      <a:r>
                        <a:rPr lang="en-GB" b="1" dirty="0"/>
                        <a:t>Opportunities:</a:t>
                      </a:r>
                    </a:p>
                    <a:p>
                      <a:pPr marL="285750" indent="-285750">
                        <a:buFont typeface="Arial" panose="020B0604020202020204" pitchFamily="34" charset="0"/>
                        <a:buChar char="•"/>
                      </a:pPr>
                      <a:r>
                        <a:rPr lang="en-GB" b="0" dirty="0"/>
                        <a:t>Hold more events</a:t>
                      </a:r>
                    </a:p>
                    <a:p>
                      <a:pPr marL="285750" indent="-285750">
                        <a:buFont typeface="Arial" panose="020B0604020202020204" pitchFamily="34" charset="0"/>
                        <a:buChar char="•"/>
                      </a:pPr>
                      <a:r>
                        <a:rPr lang="en-GB" b="0" dirty="0"/>
                        <a:t>Target students/</a:t>
                      </a:r>
                      <a:r>
                        <a:rPr lang="en-GB" b="0" dirty="0" err="1"/>
                        <a:t>uni</a:t>
                      </a:r>
                      <a:r>
                        <a:rPr lang="en-GB" b="0" dirty="0"/>
                        <a:t> days</a:t>
                      </a:r>
                    </a:p>
                    <a:p>
                      <a:pPr marL="285750" indent="-285750">
                        <a:buFont typeface="Arial" panose="020B0604020202020204" pitchFamily="34" charset="0"/>
                        <a:buChar char="•"/>
                      </a:pPr>
                      <a:r>
                        <a:rPr lang="en-GB" b="0" dirty="0"/>
                        <a:t>Increase sales base</a:t>
                      </a:r>
                    </a:p>
                    <a:p>
                      <a:pPr marL="285750" indent="-285750">
                        <a:buFont typeface="Arial" panose="020B0604020202020204" pitchFamily="34" charset="0"/>
                        <a:buChar char="•"/>
                      </a:pPr>
                      <a:r>
                        <a:rPr lang="en-GB" b="0" dirty="0"/>
                        <a:t>Update stores </a:t>
                      </a:r>
                    </a:p>
                    <a:p>
                      <a:pPr marL="285750" indent="-285750">
                        <a:buFont typeface="Arial" panose="020B0604020202020204" pitchFamily="34" charset="0"/>
                        <a:buChar char="•"/>
                      </a:pPr>
                      <a:r>
                        <a:rPr lang="en-GB" b="0" dirty="0"/>
                        <a:t>Invest in voice search </a:t>
                      </a:r>
                    </a:p>
                    <a:p>
                      <a:pPr marL="285750" indent="-285750">
                        <a:buFont typeface="Arial" panose="020B0604020202020204" pitchFamily="34" charset="0"/>
                        <a:buChar char="•"/>
                      </a:pPr>
                      <a:endParaRPr lang="en-GB" b="0" dirty="0"/>
                    </a:p>
                    <a:p>
                      <a:pPr marL="0" indent="0">
                        <a:buFont typeface="Arial" panose="020B0604020202020204" pitchFamily="34" charset="0"/>
                        <a:buNone/>
                      </a:pPr>
                      <a:endParaRPr lang="en-GB" b="0" dirty="0"/>
                    </a:p>
                    <a:p>
                      <a:endParaRPr lang="en-GB" b="1" dirty="0"/>
                    </a:p>
                  </a:txBody>
                  <a:tcPr>
                    <a:solidFill>
                      <a:schemeClr val="bg1">
                        <a:lumMod val="85000"/>
                      </a:schemeClr>
                    </a:solidFill>
                  </a:tcPr>
                </a:tc>
                <a:tc>
                  <a:txBody>
                    <a:bodyPr/>
                    <a:lstStyle/>
                    <a:p>
                      <a:pPr marL="285750" indent="-285750">
                        <a:buFont typeface="Arial" panose="020B0604020202020204" pitchFamily="34" charset="0"/>
                        <a:buChar char="•"/>
                      </a:pPr>
                      <a:r>
                        <a:rPr lang="en-GB" b="1" dirty="0"/>
                        <a:t>Threats:</a:t>
                      </a:r>
                    </a:p>
                    <a:p>
                      <a:pPr marL="285750" indent="-285750">
                        <a:buFont typeface="Arial" panose="020B0604020202020204" pitchFamily="34" charset="0"/>
                        <a:buChar char="•"/>
                      </a:pPr>
                      <a:r>
                        <a:rPr lang="en-GB" dirty="0"/>
                        <a:t>Breach of customer information </a:t>
                      </a:r>
                    </a:p>
                    <a:p>
                      <a:pPr marL="285750" indent="-285750">
                        <a:buFont typeface="Arial" panose="020B0604020202020204" pitchFamily="34" charset="0"/>
                        <a:buChar char="•"/>
                      </a:pPr>
                      <a:r>
                        <a:rPr lang="en-GB" dirty="0"/>
                        <a:t>Could lose older customers</a:t>
                      </a:r>
                    </a:p>
                    <a:p>
                      <a:pPr marL="285750" indent="-285750">
                        <a:buFont typeface="Arial" panose="020B0604020202020204" pitchFamily="34" charset="0"/>
                        <a:buChar char="•"/>
                      </a:pPr>
                      <a:endParaRPr lang="en-GB" dirty="0"/>
                    </a:p>
                    <a:p>
                      <a:endParaRPr lang="en-GB" dirty="0"/>
                    </a:p>
                  </a:txBody>
                  <a:tcPr>
                    <a:solidFill>
                      <a:schemeClr val="bg1">
                        <a:lumMod val="85000"/>
                      </a:schemeClr>
                    </a:solidFill>
                  </a:tcPr>
                </a:tc>
                <a:extLst>
                  <a:ext uri="{0D108BD9-81ED-4DB2-BD59-A6C34878D82A}">
                    <a16:rowId xmlns:a16="http://schemas.microsoft.com/office/drawing/2014/main" xmlns="" val="2685925465"/>
                  </a:ext>
                </a:extLst>
              </a:tr>
            </a:tbl>
          </a:graphicData>
        </a:graphic>
      </p:graphicFrame>
    </p:spTree>
    <p:extLst>
      <p:ext uri="{BB962C8B-B14F-4D97-AF65-F5344CB8AC3E}">
        <p14:creationId xmlns:p14="http://schemas.microsoft.com/office/powerpoint/2010/main" xmlns="" val="13377295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03A4E5-283A-41FE-8F19-FB00C603FF75}"/>
              </a:ext>
            </a:extLst>
          </p:cNvPr>
          <p:cNvSpPr>
            <a:spLocks noGrp="1"/>
          </p:cNvSpPr>
          <p:nvPr>
            <p:ph type="title"/>
          </p:nvPr>
        </p:nvSpPr>
        <p:spPr>
          <a:xfrm>
            <a:off x="677333" y="609600"/>
            <a:ext cx="3851123" cy="1320800"/>
          </a:xfrm>
        </p:spPr>
        <p:txBody>
          <a:bodyPr>
            <a:normAutofit/>
          </a:bodyPr>
          <a:lstStyle/>
          <a:p>
            <a:r>
              <a:rPr lang="en-GB" sz="3300"/>
              <a:t>Recommendations</a:t>
            </a:r>
          </a:p>
        </p:txBody>
      </p:sp>
      <p:sp>
        <p:nvSpPr>
          <p:cNvPr id="3" name="Content Placeholder 2">
            <a:extLst>
              <a:ext uri="{FF2B5EF4-FFF2-40B4-BE49-F238E27FC236}">
                <a16:creationId xmlns:a16="http://schemas.microsoft.com/office/drawing/2014/main" xmlns="" id="{126EF441-01D2-4A9F-A720-31A357C450F1}"/>
              </a:ext>
            </a:extLst>
          </p:cNvPr>
          <p:cNvSpPr>
            <a:spLocks noGrp="1"/>
          </p:cNvSpPr>
          <p:nvPr>
            <p:ph idx="1"/>
          </p:nvPr>
        </p:nvSpPr>
        <p:spPr>
          <a:xfrm>
            <a:off x="548033" y="1136341"/>
            <a:ext cx="8075782" cy="5513033"/>
          </a:xfrm>
        </p:spPr>
        <p:txBody>
          <a:bodyPr>
            <a:normAutofit/>
          </a:bodyPr>
          <a:lstStyle/>
          <a:p>
            <a:pPr marL="0" indent="0">
              <a:lnSpc>
                <a:spcPct val="90000"/>
              </a:lnSpc>
              <a:buNone/>
            </a:pPr>
            <a:endParaRPr lang="en-GB" sz="1100" dirty="0"/>
          </a:p>
          <a:p>
            <a:pPr>
              <a:lnSpc>
                <a:spcPct val="90000"/>
              </a:lnSpc>
            </a:pPr>
            <a:r>
              <a:rPr lang="en-GB" dirty="0"/>
              <a:t>Build a competent marketing strategy with clear idea of the market segment, target market and good product selection</a:t>
            </a:r>
          </a:p>
          <a:p>
            <a:pPr>
              <a:lnSpc>
                <a:spcPct val="90000"/>
              </a:lnSpc>
            </a:pPr>
            <a:r>
              <a:rPr lang="en-GB" dirty="0"/>
              <a:t>Negotiate manufacturer discounts for products that are selling well so more can be produced and sold. </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pPr>
              <a:lnSpc>
                <a:spcPct val="90000"/>
              </a:lnSpc>
            </a:pPr>
            <a:r>
              <a:rPr lang="en-GB" dirty="0"/>
              <a:t>In order to be more focused on customers John Lewis needs to continue to build detailed knowledge of their customers and market which will lead to better customer services and allow to target individual customer needs</a:t>
            </a:r>
          </a:p>
          <a:p>
            <a:pPr>
              <a:lnSpc>
                <a:spcPct val="90000"/>
              </a:lnSpc>
            </a:pPr>
            <a:r>
              <a:rPr lang="en-GB" dirty="0"/>
              <a:t>John Lewis could improve more on their online shopping experience for their customers</a:t>
            </a:r>
          </a:p>
          <a:p>
            <a:pPr>
              <a:lnSpc>
                <a:spcPct val="90000"/>
              </a:lnSpc>
            </a:pPr>
            <a:r>
              <a:rPr lang="en-GB" dirty="0"/>
              <a:t>Update stores</a:t>
            </a:r>
          </a:p>
          <a:p>
            <a:pPr>
              <a:lnSpc>
                <a:spcPct val="90000"/>
              </a:lnSpc>
            </a:pPr>
            <a:endParaRPr lang="en-GB" dirty="0"/>
          </a:p>
          <a:p>
            <a:pPr>
              <a:lnSpc>
                <a:spcPct val="90000"/>
              </a:lnSpc>
            </a:pPr>
            <a:endParaRPr lang="en-GB"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xmlns="" val="32355401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59E525-167E-45C2-AC50-71369760F64B}"/>
              </a:ext>
            </a:extLst>
          </p:cNvPr>
          <p:cNvSpPr>
            <a:spLocks noGrp="1"/>
          </p:cNvSpPr>
          <p:nvPr>
            <p:ph type="title"/>
          </p:nvPr>
        </p:nvSpPr>
        <p:spPr>
          <a:xfrm>
            <a:off x="677334" y="609600"/>
            <a:ext cx="8596668" cy="1320800"/>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xmlns="" id="{0C0FAF03-F479-4202-A9DF-A3EA79ABC659}"/>
              </a:ext>
            </a:extLst>
          </p:cNvPr>
          <p:cNvSpPr>
            <a:spLocks noGrp="1"/>
          </p:cNvSpPr>
          <p:nvPr>
            <p:ph idx="1"/>
          </p:nvPr>
        </p:nvSpPr>
        <p:spPr>
          <a:xfrm>
            <a:off x="517536" y="1488613"/>
            <a:ext cx="8954938" cy="5369387"/>
          </a:xfrm>
        </p:spPr>
        <p:txBody>
          <a:bodyPr>
            <a:noAutofit/>
          </a:bodyPr>
          <a:lstStyle/>
          <a:p>
            <a:r>
              <a:rPr lang="en-GB" dirty="0"/>
              <a:t>Employee owned business </a:t>
            </a:r>
          </a:p>
          <a:p>
            <a:r>
              <a:rPr lang="en-GB" dirty="0"/>
              <a:t>Data in one place </a:t>
            </a:r>
          </a:p>
          <a:p>
            <a:r>
              <a:rPr lang="en-GB" dirty="0"/>
              <a:t>Improved customer relationships and service</a:t>
            </a:r>
          </a:p>
          <a:p>
            <a:r>
              <a:rPr lang="en-GB" dirty="0"/>
              <a:t>Understand customer base</a:t>
            </a:r>
          </a:p>
          <a:p>
            <a:r>
              <a:rPr lang="en-GB" dirty="0"/>
              <a:t>Produced in Britain </a:t>
            </a:r>
          </a:p>
          <a:p>
            <a:r>
              <a:rPr lang="en-GB" dirty="0"/>
              <a:t>Own &amp; unique brands</a:t>
            </a:r>
          </a:p>
          <a:p>
            <a:endParaRPr lang="en-GB" dirty="0"/>
          </a:p>
          <a:p>
            <a:endParaRPr lang="en-GB" dirty="0"/>
          </a:p>
          <a:p>
            <a:endParaRPr lang="en-GB" dirty="0"/>
          </a:p>
          <a:p>
            <a:endParaRPr lang="en-GB" dirty="0"/>
          </a:p>
          <a:p>
            <a:endParaRPr lang="en-GB" dirty="0"/>
          </a:p>
          <a:p>
            <a:endParaRPr lang="en-GB" dirty="0"/>
          </a:p>
        </p:txBody>
      </p:sp>
      <p:pic>
        <p:nvPicPr>
          <p:cNvPr id="65" name="Picture 64">
            <a:extLst>
              <a:ext uri="{FF2B5EF4-FFF2-40B4-BE49-F238E27FC236}">
                <a16:creationId xmlns:a16="http://schemas.microsoft.com/office/drawing/2014/main" xmlns="" id="{D69C4CA3-4783-4158-B463-CC62983414C6}"/>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221574" y="3275635"/>
            <a:ext cx="5810180" cy="3260565"/>
          </a:xfrm>
          <a:prstGeom prst="rect">
            <a:avLst/>
          </a:prstGeom>
        </p:spPr>
      </p:pic>
    </p:spTree>
    <p:extLst>
      <p:ext uri="{BB962C8B-B14F-4D97-AF65-F5344CB8AC3E}">
        <p14:creationId xmlns:p14="http://schemas.microsoft.com/office/powerpoint/2010/main" xmlns="" val="2887330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316</TotalTime>
  <Words>1640</Words>
  <Application>Microsoft Office PowerPoint</Application>
  <PresentationFormat>Custom</PresentationFormat>
  <Paragraphs>382</Paragraphs>
  <Slides>37</Slides>
  <Notes>3</Notes>
  <HiddenSlides>0</HiddenSlides>
  <MMClips>0</MMClips>
  <ScaleCrop>false</ScaleCrop>
  <HeadingPairs>
    <vt:vector size="4" baseType="variant">
      <vt:variant>
        <vt:lpstr>Theme</vt:lpstr>
      </vt:variant>
      <vt:variant>
        <vt:i4>2</vt:i4>
      </vt:variant>
      <vt:variant>
        <vt:lpstr>Slide Titles</vt:lpstr>
      </vt:variant>
      <vt:variant>
        <vt:i4>37</vt:i4>
      </vt:variant>
    </vt:vector>
  </HeadingPairs>
  <TitlesOfParts>
    <vt:vector size="39" baseType="lpstr">
      <vt:lpstr>Office Theme</vt:lpstr>
      <vt:lpstr>Facet</vt:lpstr>
      <vt:lpstr>Slide 1</vt:lpstr>
      <vt:lpstr>AIMS &amp; OBJECTIVES</vt:lpstr>
      <vt:lpstr>History of John Lewis Partnership</vt:lpstr>
      <vt:lpstr>Slide 4</vt:lpstr>
      <vt:lpstr>Slide 5</vt:lpstr>
      <vt:lpstr>Slide 6</vt:lpstr>
      <vt:lpstr>Slide 7</vt:lpstr>
      <vt:lpstr>Slide 8</vt:lpstr>
      <vt:lpstr>Slide 9</vt:lpstr>
      <vt:lpstr>Slide 10</vt:lpstr>
      <vt:lpstr>Slide 11</vt:lpstr>
      <vt:lpstr>Slide 12</vt:lpstr>
      <vt:lpstr>Slide 13</vt:lpstr>
      <vt:lpstr>     Loyalty ladder </vt:lpstr>
      <vt:lpstr>             Values</vt:lpstr>
      <vt:lpstr>McKinsey’s Seven  S Framework  </vt:lpstr>
      <vt:lpstr>McKinsey’s Seven  S Framework (cont.) </vt:lpstr>
      <vt:lpstr>McKinsey’s Seven S Framework (cont.)</vt:lpstr>
      <vt:lpstr>McKinsey’s Seven  S Framework (cont.) </vt:lpstr>
      <vt:lpstr>McKinsey’s Seven  S Framework (cont.) </vt:lpstr>
      <vt:lpstr>  7P’s Marketing Mix  </vt:lpstr>
      <vt:lpstr> 7P’s Marketing Mix (cont.) </vt:lpstr>
      <vt:lpstr>7P’s Marketing Mix (cont.)  </vt:lpstr>
      <vt:lpstr>Porter’s Generic Strategies 'Never unknowingly undersold'  </vt:lpstr>
      <vt:lpstr>Slide 25</vt:lpstr>
      <vt:lpstr>Benefits of John Lewis CRM System</vt:lpstr>
      <vt:lpstr>Collect data on customers and their preferences </vt:lpstr>
      <vt:lpstr>Improve Customer Service</vt:lpstr>
      <vt:lpstr>Build relationships with existing customers </vt:lpstr>
      <vt:lpstr>Increase customer base</vt:lpstr>
      <vt:lpstr>Increasing Profits</vt:lpstr>
      <vt:lpstr>Drawbacks - Cost</vt:lpstr>
      <vt:lpstr>Drawbacks - Security</vt:lpstr>
      <vt:lpstr>Drawbacks - Poor systems can disengage customers</vt:lpstr>
      <vt:lpstr>SWOT</vt:lpstr>
      <vt:lpstr>Recommendations</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Akbor</dc:creator>
  <cp:lastModifiedBy>CDDsamsung</cp:lastModifiedBy>
  <cp:revision>32</cp:revision>
  <dcterms:created xsi:type="dcterms:W3CDTF">2019-05-31T11:47:37Z</dcterms:created>
  <dcterms:modified xsi:type="dcterms:W3CDTF">2019-06-10T11:57:57Z</dcterms:modified>
</cp:coreProperties>
</file>