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60" r:id="rId2"/>
    <p:sldId id="257" r:id="rId3"/>
    <p:sldId id="258" r:id="rId4"/>
    <p:sldId id="259" r:id="rId5"/>
    <p:sldId id="261" r:id="rId6"/>
    <p:sldId id="264" r:id="rId7"/>
    <p:sldId id="263" r:id="rId8"/>
    <p:sldId id="265"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3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92A987F-FF50-425B-8C65-683A668D9C02}" type="datetimeFigureOut">
              <a:rPr lang="en-GB" smtClean="0"/>
              <a:t>03/02/2015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834036-66FE-4577-8BFB-2CCE99852ED5}" type="slidenum">
              <a:rPr lang="en-GB" smtClean="0"/>
              <a:t>‹#›</a:t>
            </a:fld>
            <a:endParaRPr lang="en-GB"/>
          </a:p>
        </p:txBody>
      </p:sp>
    </p:spTree>
    <p:extLst>
      <p:ext uri="{BB962C8B-B14F-4D97-AF65-F5344CB8AC3E}">
        <p14:creationId xmlns:p14="http://schemas.microsoft.com/office/powerpoint/2010/main" val="41112633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D2E23C9-6D3D-4D8D-A134-5EA4C4B9EE9F}" type="slidenum">
              <a:rPr lang="en-GB" smtClean="0"/>
              <a:pPr/>
              <a:t>6</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332CF8-DFED-4EF7-8F46-15E7050B8DB5}" type="slidenum">
              <a:rPr lang="en-GB" smtClean="0"/>
              <a:pPr/>
              <a:t>7</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F43BA-EA50-44AD-B4F9-E79A8B9485ED}"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3701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F43BA-EA50-44AD-B4F9-E79A8B9485ED}" type="slidenum">
              <a:rPr lang="en-GB" smtClean="0"/>
              <a:pPr/>
              <a:t>‹#›</a:t>
            </a:fld>
            <a:endParaRPr lang="en-GB"/>
          </a:p>
        </p:txBody>
      </p:sp>
    </p:spTree>
    <p:extLst>
      <p:ext uri="{BB962C8B-B14F-4D97-AF65-F5344CB8AC3E}">
        <p14:creationId xmlns:p14="http://schemas.microsoft.com/office/powerpoint/2010/main" val="818785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F43BA-EA50-44AD-B4F9-E79A8B9485ED}"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21805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F43BA-EA50-44AD-B4F9-E79A8B9485ED}" type="slidenum">
              <a:rPr lang="en-GB" smtClean="0"/>
              <a:pPr/>
              <a:t>‹#›</a:t>
            </a:fld>
            <a:endParaRPr lang="en-GB"/>
          </a:p>
        </p:txBody>
      </p:sp>
    </p:spTree>
    <p:extLst>
      <p:ext uri="{BB962C8B-B14F-4D97-AF65-F5344CB8AC3E}">
        <p14:creationId xmlns:p14="http://schemas.microsoft.com/office/powerpoint/2010/main" val="1852343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5F43BA-EA50-44AD-B4F9-E79A8B9485ED}"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840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5F43BA-EA50-44AD-B4F9-E79A8B9485ED}" type="slidenum">
              <a:rPr lang="en-GB" smtClean="0"/>
              <a:pPr/>
              <a:t>‹#›</a:t>
            </a:fld>
            <a:endParaRPr lang="en-GB"/>
          </a:p>
        </p:txBody>
      </p:sp>
    </p:spTree>
    <p:extLst>
      <p:ext uri="{BB962C8B-B14F-4D97-AF65-F5344CB8AC3E}">
        <p14:creationId xmlns:p14="http://schemas.microsoft.com/office/powerpoint/2010/main" val="115367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5F43BA-EA50-44AD-B4F9-E79A8B9485ED}" type="slidenum">
              <a:rPr lang="en-GB" smtClean="0"/>
              <a:pPr/>
              <a:t>‹#›</a:t>
            </a:fld>
            <a:endParaRPr lang="en-GB"/>
          </a:p>
        </p:txBody>
      </p:sp>
    </p:spTree>
    <p:extLst>
      <p:ext uri="{BB962C8B-B14F-4D97-AF65-F5344CB8AC3E}">
        <p14:creationId xmlns:p14="http://schemas.microsoft.com/office/powerpoint/2010/main" val="2082936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F43BA-EA50-44AD-B4F9-E79A8B9485ED}"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233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F43BA-EA50-44AD-B4F9-E79A8B9485ED}" type="slidenum">
              <a:rPr lang="en-GB" smtClean="0"/>
              <a:pPr/>
              <a:t>‹#›</a:t>
            </a:fld>
            <a:endParaRPr lang="en-GB"/>
          </a:p>
        </p:txBody>
      </p:sp>
    </p:spTree>
    <p:extLst>
      <p:ext uri="{BB962C8B-B14F-4D97-AF65-F5344CB8AC3E}">
        <p14:creationId xmlns:p14="http://schemas.microsoft.com/office/powerpoint/2010/main" val="2482866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F43BA-EA50-44AD-B4F9-E79A8B9485ED}" type="slidenum">
              <a:rPr lang="en-GB" smtClean="0"/>
              <a:pPr/>
              <a:t>‹#›</a:t>
            </a:fld>
            <a:endParaRPr lang="en-GB"/>
          </a:p>
        </p:txBody>
      </p:sp>
    </p:spTree>
    <p:extLst>
      <p:ext uri="{BB962C8B-B14F-4D97-AF65-F5344CB8AC3E}">
        <p14:creationId xmlns:p14="http://schemas.microsoft.com/office/powerpoint/2010/main" val="1822198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12D43D-7028-4120-906A-717EA3416B8F}" type="datetimeFigureOut">
              <a:rPr lang="en-GB" smtClean="0"/>
              <a:pPr/>
              <a:t>03/02/2015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F43BA-EA50-44AD-B4F9-E79A8B9485ED}" type="slidenum">
              <a:rPr lang="en-GB" smtClean="0"/>
              <a:pPr/>
              <a:t>‹#›</a:t>
            </a:fld>
            <a:endParaRPr lang="en-GB"/>
          </a:p>
        </p:txBody>
      </p:sp>
    </p:spTree>
    <p:extLst>
      <p:ext uri="{BB962C8B-B14F-4D97-AF65-F5344CB8AC3E}">
        <p14:creationId xmlns:p14="http://schemas.microsoft.com/office/powerpoint/2010/main" val="76583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FB12D43D-7028-4120-906A-717EA3416B8F}" type="datetimeFigureOut">
              <a:rPr lang="en-GB" smtClean="0"/>
              <a:pPr/>
              <a:t>03/02/2015</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935F43BA-EA50-44AD-B4F9-E79A8B9485ED}" type="slidenum">
              <a:rPr lang="en-GB" smtClean="0"/>
              <a:pPr/>
              <a:t>‹#›</a:t>
            </a:fld>
            <a:endParaRPr lang="en-GB"/>
          </a:p>
        </p:txBody>
      </p:sp>
    </p:spTree>
    <p:extLst>
      <p:ext uri="{BB962C8B-B14F-4D97-AF65-F5344CB8AC3E}">
        <p14:creationId xmlns:p14="http://schemas.microsoft.com/office/powerpoint/2010/main" val="32711659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War in History</a:t>
            </a:r>
            <a:endParaRPr lang="en-GB" dirty="0"/>
          </a:p>
        </p:txBody>
      </p:sp>
      <p:sp>
        <p:nvSpPr>
          <p:cNvPr id="3" name="Subtitle 2"/>
          <p:cNvSpPr>
            <a:spLocks noGrp="1"/>
          </p:cNvSpPr>
          <p:nvPr>
            <p:ph type="subTitle" idx="1"/>
          </p:nvPr>
        </p:nvSpPr>
        <p:spPr/>
        <p:txBody>
          <a:bodyPr/>
          <a:lstStyle/>
          <a:p>
            <a:r>
              <a:rPr lang="en-GB" dirty="0" smtClean="0"/>
              <a:t>War in the Ancient World II</a:t>
            </a:r>
            <a:endParaRPr lang="en-GB" dirty="0"/>
          </a:p>
        </p:txBody>
      </p:sp>
    </p:spTree>
    <p:extLst>
      <p:ext uri="{BB962C8B-B14F-4D97-AF65-F5344CB8AC3E}">
        <p14:creationId xmlns:p14="http://schemas.microsoft.com/office/powerpoint/2010/main" val="3919628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hoplite, the phalanx and social change</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8</a:t>
            </a:r>
            <a:r>
              <a:rPr lang="en-GB" baseline="30000" dirty="0" smtClean="0"/>
              <a:t>th</a:t>
            </a:r>
            <a:r>
              <a:rPr lang="en-GB" dirty="0"/>
              <a:t> </a:t>
            </a:r>
            <a:r>
              <a:rPr lang="en-GB" dirty="0" smtClean="0"/>
              <a:t>and 7</a:t>
            </a:r>
            <a:r>
              <a:rPr lang="en-GB" baseline="30000" dirty="0" smtClean="0"/>
              <a:t>th</a:t>
            </a:r>
            <a:r>
              <a:rPr lang="en-GB" dirty="0" smtClean="0"/>
              <a:t> centuries BCE</a:t>
            </a:r>
          </a:p>
          <a:p>
            <a:r>
              <a:rPr lang="en-GB" dirty="0" smtClean="0"/>
              <a:t>Urbanisation, and creation of the polis</a:t>
            </a:r>
          </a:p>
          <a:p>
            <a:r>
              <a:rPr lang="en-GB" dirty="0" smtClean="0"/>
              <a:t>Creation of written laws, mainly in relation to minimising the power of the old nobilities.</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a:t>‘The city has thus decided; when a man has been a </a:t>
            </a:r>
            <a:r>
              <a:rPr lang="en-GB" dirty="0" err="1"/>
              <a:t>kosmos</a:t>
            </a:r>
            <a:r>
              <a:rPr lang="en-GB" dirty="0"/>
              <a:t>, the same man shall not be a </a:t>
            </a:r>
            <a:r>
              <a:rPr lang="en-GB" dirty="0" err="1"/>
              <a:t>kosmos</a:t>
            </a:r>
            <a:r>
              <a:rPr lang="en-GB" dirty="0"/>
              <a:t> again for ten years. If he does act as a </a:t>
            </a:r>
            <a:r>
              <a:rPr lang="en-GB" dirty="0" err="1"/>
              <a:t>kosmos</a:t>
            </a:r>
            <a:r>
              <a:rPr lang="en-GB" dirty="0"/>
              <a:t>, whatever judgements he gives, he shall owe double, and he shall lose his rights to office, as long as he lives, and whatever he does as </a:t>
            </a:r>
            <a:r>
              <a:rPr lang="en-GB" dirty="0" err="1"/>
              <a:t>kosmos</a:t>
            </a:r>
            <a:r>
              <a:rPr lang="en-GB" dirty="0"/>
              <a:t> shall be nothing. The swearers shall be the </a:t>
            </a:r>
            <a:r>
              <a:rPr lang="en-GB" dirty="0" err="1"/>
              <a:t>kosmos</a:t>
            </a:r>
            <a:r>
              <a:rPr lang="en-GB" dirty="0"/>
              <a:t> and the </a:t>
            </a:r>
            <a:r>
              <a:rPr lang="en-GB" dirty="0" err="1"/>
              <a:t>damioi</a:t>
            </a:r>
            <a:r>
              <a:rPr lang="en-GB" dirty="0"/>
              <a:t> and the twenty of the city</a:t>
            </a:r>
            <a:r>
              <a:rPr lang="en-GB" dirty="0" smtClean="0"/>
              <a:t>.’</a:t>
            </a:r>
          </a:p>
          <a:p>
            <a:r>
              <a:rPr lang="en-GB" dirty="0" smtClean="0"/>
              <a:t>The law of </a:t>
            </a:r>
            <a:r>
              <a:rPr lang="en-GB" dirty="0" err="1" smtClean="0"/>
              <a:t>Dreros</a:t>
            </a:r>
            <a:r>
              <a:rPr lang="en-GB" dirty="0" smtClean="0"/>
              <a:t> 7</a:t>
            </a:r>
            <a:r>
              <a:rPr lang="en-GB" baseline="30000" dirty="0" smtClean="0"/>
              <a:t>th</a:t>
            </a:r>
            <a:r>
              <a:rPr lang="en-GB" dirty="0" smtClean="0"/>
              <a:t> century BCE</a:t>
            </a:r>
            <a:endParaRPr lang="en-GB" dirty="0"/>
          </a:p>
        </p:txBody>
      </p:sp>
    </p:spTree>
    <p:extLst>
      <p:ext uri="{BB962C8B-B14F-4D97-AF65-F5344CB8AC3E}">
        <p14:creationId xmlns:p14="http://schemas.microsoft.com/office/powerpoint/2010/main" val="732109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phalanx and social changes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In the same period, we start having the earlier information on what appears to be hoplites, i.e. heavy infantry soldiers.</a:t>
            </a:r>
          </a:p>
          <a:p>
            <a:r>
              <a:rPr lang="en-GB" dirty="0" smtClean="0"/>
              <a:t>However, the first evidence of a phalanx, the close formation, does not come until the mid-seventh century (maybe…)</a:t>
            </a:r>
            <a:endParaRPr lang="en-GB" dirty="0"/>
          </a:p>
        </p:txBody>
      </p:sp>
      <p:pic>
        <p:nvPicPr>
          <p:cNvPr id="3074" name="Picture 2" descr="http://upload.wikimedia.org/wikipedia/commons/9/99/Hoplites_Chigi_Vas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952" y="1916832"/>
            <a:ext cx="4741881" cy="31839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572000" y="5229200"/>
            <a:ext cx="2518766" cy="369332"/>
          </a:xfrm>
          <a:prstGeom prst="rect">
            <a:avLst/>
          </a:prstGeom>
          <a:noFill/>
        </p:spPr>
        <p:txBody>
          <a:bodyPr wrap="none" rtlCol="0">
            <a:spAutoFit/>
          </a:bodyPr>
          <a:lstStyle/>
          <a:p>
            <a:r>
              <a:rPr lang="en-GB" dirty="0" err="1">
                <a:solidFill>
                  <a:srgbClr val="292934"/>
                </a:solidFill>
              </a:rPr>
              <a:t>Chigi</a:t>
            </a:r>
            <a:r>
              <a:rPr lang="en-GB" dirty="0">
                <a:solidFill>
                  <a:srgbClr val="292934"/>
                </a:solidFill>
              </a:rPr>
              <a:t> vase. A phalanx?</a:t>
            </a:r>
          </a:p>
        </p:txBody>
      </p:sp>
    </p:spTree>
    <p:extLst>
      <p:ext uri="{BB962C8B-B14F-4D97-AF65-F5344CB8AC3E}">
        <p14:creationId xmlns:p14="http://schemas.microsoft.com/office/powerpoint/2010/main" val="3487957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Settlement abroad and new elites/sub-elites</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a:t>The shield I left because I must, poor blameless armament! beside a bush, gives joy now to some </a:t>
            </a:r>
            <a:r>
              <a:rPr lang="en-GB" dirty="0" err="1"/>
              <a:t>Saian</a:t>
            </a:r>
            <a:r>
              <a:rPr lang="en-GB" dirty="0" smtClean="0"/>
              <a:t>,</a:t>
            </a:r>
            <a:r>
              <a:rPr lang="en-GB" dirty="0"/>
              <a:t> but myself I have saved. What care I for that shield? It shall go with a curse. I'll get me another </a:t>
            </a:r>
            <a:r>
              <a:rPr lang="en-GB" dirty="0" err="1"/>
              <a:t>e'en</a:t>
            </a:r>
            <a:r>
              <a:rPr lang="en-GB" dirty="0"/>
              <a:t> as good</a:t>
            </a:r>
            <a:r>
              <a:rPr lang="en-GB" dirty="0" smtClean="0"/>
              <a:t>. </a:t>
            </a:r>
            <a:endParaRPr lang="en-GB" dirty="0"/>
          </a:p>
          <a:p>
            <a:r>
              <a:rPr lang="en-GB" dirty="0" smtClean="0"/>
              <a:t>A fragment of the poet </a:t>
            </a:r>
            <a:r>
              <a:rPr lang="en-GB" dirty="0" err="1" smtClean="0"/>
              <a:t>Archilochos</a:t>
            </a:r>
            <a:endParaRPr lang="en-GB" dirty="0"/>
          </a:p>
        </p:txBody>
      </p:sp>
      <p:pic>
        <p:nvPicPr>
          <p:cNvPr id="4098" name="Picture 2" descr="http://www.utexas.edu/courses/greeksahoy!/greek_colonies_55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6" y="2276872"/>
            <a:ext cx="4626162" cy="3194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319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From Homeric Warfare to Hoplite warfare</a:t>
            </a:r>
            <a:endParaRPr lang="en-GB" dirty="0"/>
          </a:p>
        </p:txBody>
      </p:sp>
      <p:sp>
        <p:nvSpPr>
          <p:cNvPr id="5" name="Content Placeholder 4"/>
          <p:cNvSpPr>
            <a:spLocks noGrp="1"/>
          </p:cNvSpPr>
          <p:nvPr>
            <p:ph idx="1"/>
          </p:nvPr>
        </p:nvSpPr>
        <p:spPr/>
        <p:txBody>
          <a:bodyPr/>
          <a:lstStyle/>
          <a:p>
            <a:r>
              <a:rPr lang="en-GB" dirty="0" smtClean="0"/>
              <a:t>What are the differences between warfare in Homer, and hoplite (close formation) warfare?</a:t>
            </a:r>
          </a:p>
          <a:p>
            <a:r>
              <a:rPr lang="en-GB" dirty="0" smtClean="0"/>
              <a:t>How do you think such changes in warfare relate to changes in society?</a:t>
            </a:r>
            <a:endParaRPr lang="en-GB"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794" b="15694"/>
          <a:stretch/>
        </p:blipFill>
        <p:spPr bwMode="auto">
          <a:xfrm>
            <a:off x="467544" y="3212976"/>
            <a:ext cx="2857500" cy="19577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7" y="2924944"/>
            <a:ext cx="4480173" cy="20345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60" y="5023346"/>
            <a:ext cx="2751980" cy="18346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357482" y="4959470"/>
            <a:ext cx="2513856" cy="1885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43420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Heavy armour, Democracy and status</a:t>
            </a:r>
            <a:endParaRPr lang="en-GB" dirty="0"/>
          </a:p>
        </p:txBody>
      </p:sp>
      <p:sp>
        <p:nvSpPr>
          <p:cNvPr id="3" name="Content Placeholder 2"/>
          <p:cNvSpPr>
            <a:spLocks noGrp="1"/>
          </p:cNvSpPr>
          <p:nvPr>
            <p:ph idx="1"/>
          </p:nvPr>
        </p:nvSpPr>
        <p:spPr/>
        <p:txBody>
          <a:bodyPr>
            <a:normAutofit/>
          </a:bodyPr>
          <a:lstStyle/>
          <a:p>
            <a:r>
              <a:rPr lang="en-GB" sz="2800" dirty="0" smtClean="0"/>
              <a:t>Then they had an army of </a:t>
            </a:r>
            <a:r>
              <a:rPr lang="en-GB" sz="2800" b="1" dirty="0" smtClean="0"/>
              <a:t>thirteen thousand </a:t>
            </a:r>
            <a:r>
              <a:rPr lang="en-GB" sz="2800" dirty="0" smtClean="0"/>
              <a:t>heavy infantry, besides </a:t>
            </a:r>
            <a:r>
              <a:rPr lang="en-GB" sz="2800" b="1" dirty="0" smtClean="0"/>
              <a:t>sixteen thousand more </a:t>
            </a:r>
            <a:r>
              <a:rPr lang="en-GB" sz="2800" dirty="0" smtClean="0"/>
              <a:t>in the garrisons and on home duty at Athens. [7] This was at first the number of men on guard in the event of an invasion: it was composed of the oldest and youngest levies and the resident aliens who had heavy </a:t>
            </a:r>
            <a:r>
              <a:rPr lang="en-GB" sz="2800" dirty="0" err="1" smtClean="0"/>
              <a:t>armor</a:t>
            </a:r>
            <a:r>
              <a:rPr lang="en-GB" sz="2800" dirty="0" smtClean="0"/>
              <a:t>. Thucydides 2.13.6-7</a:t>
            </a:r>
            <a:endParaRPr lang="en-GB" sz="2800" dirty="0"/>
          </a:p>
        </p:txBody>
      </p:sp>
    </p:spTree>
    <p:extLst>
      <p:ext uri="{BB962C8B-B14F-4D97-AF65-F5344CB8AC3E}">
        <p14:creationId xmlns:p14="http://schemas.microsoft.com/office/powerpoint/2010/main" val="2413817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74638"/>
            <a:ext cx="9001156" cy="1143000"/>
          </a:xfrm>
        </p:spPr>
        <p:txBody>
          <a:bodyPr>
            <a:normAutofit/>
          </a:bodyPr>
          <a:lstStyle/>
          <a:p>
            <a:r>
              <a:rPr lang="en-GB" dirty="0" smtClean="0"/>
              <a:t>Death in Battle and Policy Changes</a:t>
            </a:r>
            <a:endParaRPr lang="en-GB" dirty="0"/>
          </a:p>
        </p:txBody>
      </p:sp>
      <p:sp>
        <p:nvSpPr>
          <p:cNvPr id="3" name="Content Placeholder 2"/>
          <p:cNvSpPr>
            <a:spLocks noGrp="1"/>
          </p:cNvSpPr>
          <p:nvPr>
            <p:ph idx="1"/>
          </p:nvPr>
        </p:nvSpPr>
        <p:spPr/>
        <p:txBody>
          <a:bodyPr>
            <a:normAutofit/>
          </a:bodyPr>
          <a:lstStyle/>
          <a:p>
            <a:r>
              <a:rPr lang="en-GB" dirty="0" smtClean="0"/>
              <a:t>Now, however, after the Athenian defeat at </a:t>
            </a:r>
            <a:r>
              <a:rPr lang="en-GB" dirty="0" err="1" smtClean="0"/>
              <a:t>Amphipolis</a:t>
            </a:r>
            <a:r>
              <a:rPr lang="en-GB" dirty="0" smtClean="0"/>
              <a:t>, and the death of Cleon and </a:t>
            </a:r>
            <a:r>
              <a:rPr lang="en-GB" dirty="0" err="1" smtClean="0"/>
              <a:t>Brasidas</a:t>
            </a:r>
            <a:r>
              <a:rPr lang="en-GB" dirty="0" smtClean="0"/>
              <a:t>, </a:t>
            </a:r>
            <a:r>
              <a:rPr lang="en-GB" dirty="0" smtClean="0">
                <a:solidFill>
                  <a:srgbClr val="FF0000"/>
                </a:solidFill>
              </a:rPr>
              <a:t>who had been the two principal opponents of peace on either side—the </a:t>
            </a:r>
            <a:r>
              <a:rPr lang="en-GB" dirty="0" smtClean="0"/>
              <a:t>latter from the success and </a:t>
            </a:r>
            <a:r>
              <a:rPr lang="en-GB" dirty="0" err="1" smtClean="0"/>
              <a:t>honor</a:t>
            </a:r>
            <a:r>
              <a:rPr lang="en-GB" dirty="0" smtClean="0"/>
              <a:t> which war gave him, the former because he thought that, if tranquillity were restored, his crimes would be more open to detection and his slanders less credited—the foremost candidates for power in either city, </a:t>
            </a:r>
            <a:r>
              <a:rPr lang="en-GB" dirty="0" err="1" smtClean="0"/>
              <a:t>Pleistoanax</a:t>
            </a:r>
            <a:r>
              <a:rPr lang="en-GB" dirty="0" smtClean="0"/>
              <a:t>, son of Pausanias, king of Lacedaemon, and Nicias, son of </a:t>
            </a:r>
            <a:r>
              <a:rPr lang="en-GB" dirty="0" err="1" smtClean="0"/>
              <a:t>Niceratus</a:t>
            </a:r>
            <a:r>
              <a:rPr lang="en-GB" dirty="0" smtClean="0">
                <a:solidFill>
                  <a:srgbClr val="FF0000"/>
                </a:solidFill>
              </a:rPr>
              <a:t>, the most fortunate general of his time, each desired peace more ardently than ever</a:t>
            </a:r>
            <a:r>
              <a:rPr lang="en-GB" dirty="0" smtClean="0"/>
              <a:t>. Thucydides 5.16</a:t>
            </a:r>
            <a:endParaRPr lang="en-GB" dirty="0"/>
          </a:p>
        </p:txBody>
      </p:sp>
    </p:spTree>
    <p:extLst>
      <p:ext uri="{BB962C8B-B14F-4D97-AF65-F5344CB8AC3E}">
        <p14:creationId xmlns:p14="http://schemas.microsoft.com/office/powerpoint/2010/main" val="3130578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Navies, Organisation and State</a:t>
            </a:r>
            <a:endParaRPr lang="en-GB" dirty="0"/>
          </a:p>
        </p:txBody>
      </p:sp>
      <p:sp>
        <p:nvSpPr>
          <p:cNvPr id="3" name="Content Placeholder 2"/>
          <p:cNvSpPr>
            <a:spLocks noGrp="1"/>
          </p:cNvSpPr>
          <p:nvPr>
            <p:ph idx="1"/>
          </p:nvPr>
        </p:nvSpPr>
        <p:spPr>
          <a:xfrm>
            <a:off x="214282" y="857232"/>
            <a:ext cx="8786874" cy="5857916"/>
          </a:xfrm>
        </p:spPr>
        <p:txBody>
          <a:bodyPr>
            <a:noAutofit/>
          </a:bodyPr>
          <a:lstStyle/>
          <a:p>
            <a:r>
              <a:rPr lang="en-US" sz="1800" dirty="0" smtClean="0"/>
              <a:t>In regard to the counts of the accusation, gentlemen of the jury, you have been sufficiently informed; but I must ask your attention also for what has yet to be added, so that you may understand what kind of person I am before you give your verdict upon me. I was certified of age in the archonship of </a:t>
            </a:r>
            <a:r>
              <a:rPr lang="en-US" sz="1800" dirty="0" err="1" smtClean="0"/>
              <a:t>Theopompus</a:t>
            </a:r>
            <a:r>
              <a:rPr lang="en-US" sz="1800" dirty="0" smtClean="0"/>
              <a:t> : appointed to produce tragic drama, I spent thirty </a:t>
            </a:r>
            <a:r>
              <a:rPr lang="en-US" sz="1800" dirty="0" err="1" smtClean="0"/>
              <a:t>minae</a:t>
            </a:r>
            <a:r>
              <a:rPr lang="en-US" sz="1800" dirty="0" smtClean="0"/>
              <a:t> and two months later, at the </a:t>
            </a:r>
            <a:r>
              <a:rPr lang="en-US" sz="1800" dirty="0" err="1" smtClean="0"/>
              <a:t>Thargelia</a:t>
            </a:r>
            <a:r>
              <a:rPr lang="en-US" sz="1800" dirty="0" smtClean="0"/>
              <a:t>, two thousand drachmae, when I won a victory with a male chorus; and in the archonship of </a:t>
            </a:r>
            <a:r>
              <a:rPr lang="en-US" sz="1800" dirty="0" err="1" smtClean="0"/>
              <a:t>Glaucippus</a:t>
            </a:r>
            <a:r>
              <a:rPr lang="en-US" sz="1800" dirty="0" smtClean="0"/>
              <a:t>, at the Great </a:t>
            </a:r>
            <a:r>
              <a:rPr lang="en-US" sz="1800" dirty="0" err="1" smtClean="0"/>
              <a:t>Panathenaea</a:t>
            </a:r>
            <a:r>
              <a:rPr lang="en-US" sz="1800" dirty="0" smtClean="0"/>
              <a:t>, eight hundred drachmae on pyrrhic dancers. [2] Besides, I won a victory with a male chorus at the </a:t>
            </a:r>
            <a:r>
              <a:rPr lang="en-US" sz="1800" dirty="0" err="1" smtClean="0"/>
              <a:t>Dionysia</a:t>
            </a:r>
            <a:r>
              <a:rPr lang="en-US" sz="1800" dirty="0" smtClean="0"/>
              <a:t> under the same archon, and spent on it, including the dedication of the tripod, five thousand drachmae; then, in the time of </a:t>
            </a:r>
            <a:r>
              <a:rPr lang="en-US" sz="1800" dirty="0" err="1" smtClean="0"/>
              <a:t>Diocles</a:t>
            </a:r>
            <a:r>
              <a:rPr lang="en-US" sz="1800" dirty="0" smtClean="0"/>
              <a:t>, three hundred on a cyclic chorus at the Little </a:t>
            </a:r>
            <a:r>
              <a:rPr lang="en-US" sz="1800" dirty="0" err="1" smtClean="0"/>
              <a:t>Panathenaea</a:t>
            </a:r>
            <a:r>
              <a:rPr lang="en-US" sz="1800" dirty="0" smtClean="0"/>
              <a:t>. In the meantime, for seven years I equipped warships, at a cost of six talents. [3] Although I have borne all these expenses, and have faced daily peril in your service abroad, I have nevertheless made contributions--one of thirty </a:t>
            </a:r>
            <a:r>
              <a:rPr lang="en-US" sz="1800" dirty="0" err="1" smtClean="0"/>
              <a:t>minae</a:t>
            </a:r>
            <a:r>
              <a:rPr lang="en-US" sz="1800" dirty="0" smtClean="0"/>
              <a:t> and another of four thousand drachmae--to special levies. As soon as I returned to these shores, in the archonship of </a:t>
            </a:r>
            <a:r>
              <a:rPr lang="en-US" sz="1800" dirty="0" err="1" smtClean="0"/>
              <a:t>Alexias</a:t>
            </a:r>
            <a:r>
              <a:rPr lang="en-US" sz="1800" dirty="0" smtClean="0"/>
              <a:t>, I was producing games for the </a:t>
            </a:r>
            <a:r>
              <a:rPr lang="en-US" sz="1800" dirty="0" err="1" smtClean="0"/>
              <a:t>Promethea</a:t>
            </a:r>
            <a:r>
              <a:rPr lang="en-US" sz="1800" dirty="0" smtClean="0"/>
              <a:t>, and won a victory after spending twelve </a:t>
            </a:r>
            <a:r>
              <a:rPr lang="en-US" sz="1800" dirty="0" err="1" smtClean="0"/>
              <a:t>minae</a:t>
            </a:r>
            <a:r>
              <a:rPr lang="en-US" sz="1800" dirty="0" smtClean="0"/>
              <a:t>. [4] Then, later, I was appointed to produce a chorus of children, and spent more than fifteen </a:t>
            </a:r>
            <a:r>
              <a:rPr lang="en-US" sz="1800" dirty="0" err="1" smtClean="0"/>
              <a:t>minae</a:t>
            </a:r>
            <a:r>
              <a:rPr lang="en-US" sz="1800" dirty="0" smtClean="0"/>
              <a:t>. In the archonship of </a:t>
            </a:r>
            <a:r>
              <a:rPr lang="en-US" sz="1800" dirty="0" err="1" smtClean="0"/>
              <a:t>Eucleides</a:t>
            </a:r>
            <a:r>
              <a:rPr lang="en-US" sz="1800" dirty="0" smtClean="0"/>
              <a:t> I produced comic drama for </a:t>
            </a:r>
            <a:r>
              <a:rPr lang="en-US" sz="1800" dirty="0" err="1" smtClean="0"/>
              <a:t>Cephisodorus</a:t>
            </a:r>
            <a:r>
              <a:rPr lang="en-US" sz="1800" dirty="0" smtClean="0"/>
              <a:t> and won a victory, spending on it, with the dedication of the equipment, sixteen </a:t>
            </a:r>
            <a:r>
              <a:rPr lang="en-US" sz="1800" dirty="0" err="1" smtClean="0"/>
              <a:t>minae</a:t>
            </a:r>
            <a:r>
              <a:rPr lang="en-US" sz="1800" dirty="0" smtClean="0"/>
              <a:t>; and at the Little </a:t>
            </a:r>
            <a:r>
              <a:rPr lang="en-US" sz="1800" dirty="0" err="1" smtClean="0"/>
              <a:t>Panathenaea</a:t>
            </a:r>
            <a:r>
              <a:rPr lang="en-US" sz="1800" dirty="0" smtClean="0"/>
              <a:t> I produced a chorus of beardless pyrrhic dancers, and spent seven </a:t>
            </a:r>
            <a:r>
              <a:rPr lang="en-US" sz="1800" dirty="0" err="1" smtClean="0"/>
              <a:t>minae</a:t>
            </a:r>
            <a:r>
              <a:rPr lang="en-US" sz="1800" dirty="0" smtClean="0"/>
              <a:t>. </a:t>
            </a:r>
            <a:r>
              <a:rPr lang="en-US" sz="1800" dirty="0" err="1" smtClean="0"/>
              <a:t>Lysias</a:t>
            </a:r>
            <a:r>
              <a:rPr lang="en-US" sz="1800" dirty="0" smtClean="0"/>
              <a:t> 21.1-4</a:t>
            </a:r>
            <a:endParaRPr lang="en-GB" sz="1800" dirty="0"/>
          </a:p>
        </p:txBody>
      </p:sp>
    </p:spTree>
    <p:extLst>
      <p:ext uri="{BB962C8B-B14F-4D97-AF65-F5344CB8AC3E}">
        <p14:creationId xmlns:p14="http://schemas.microsoft.com/office/powerpoint/2010/main" val="27460391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TotalTime>
  <Words>578</Words>
  <Application>Microsoft Office PowerPoint</Application>
  <PresentationFormat>On-screen Show (4:3)</PresentationFormat>
  <Paragraphs>27</Paragraphs>
  <Slides>8</Slides>
  <Notes>3</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Clarity</vt:lpstr>
      <vt:lpstr>War in History</vt:lpstr>
      <vt:lpstr>The hoplite, the phalanx and social change</vt:lpstr>
      <vt:lpstr>The phalanx and social changes</vt:lpstr>
      <vt:lpstr>Settlement abroad and new elites/sub-elites</vt:lpstr>
      <vt:lpstr>From Homeric Warfare to Hoplite warfare</vt:lpstr>
      <vt:lpstr>Heavy armour, Democracy and status</vt:lpstr>
      <vt:lpstr>Death in Battle and Policy Changes</vt:lpstr>
      <vt:lpstr>Navies, Organisation and State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Errietta Bissa</dc:creator>
  <cp:lastModifiedBy>Errietta Bissa</cp:lastModifiedBy>
  <cp:revision>6</cp:revision>
  <dcterms:created xsi:type="dcterms:W3CDTF">2015-01-27T16:23:38Z</dcterms:created>
  <dcterms:modified xsi:type="dcterms:W3CDTF">2015-02-03T12:52:41Z</dcterms:modified>
</cp:coreProperties>
</file>