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1"/>
  </p:sldMasterIdLst>
  <p:notesMasterIdLst>
    <p:notesMasterId r:id="rId19"/>
  </p:notesMasterIdLst>
  <p:handoutMasterIdLst>
    <p:handoutMasterId r:id="rId20"/>
  </p:handoutMasterIdLst>
  <p:sldIdLst>
    <p:sldId id="256" r:id="rId2"/>
    <p:sldId id="257" r:id="rId3"/>
    <p:sldId id="284" r:id="rId4"/>
    <p:sldId id="285" r:id="rId5"/>
    <p:sldId id="286" r:id="rId6"/>
    <p:sldId id="288" r:id="rId7"/>
    <p:sldId id="292" r:id="rId8"/>
    <p:sldId id="306" r:id="rId9"/>
    <p:sldId id="307" r:id="rId10"/>
    <p:sldId id="301" r:id="rId11"/>
    <p:sldId id="308" r:id="rId12"/>
    <p:sldId id="295" r:id="rId13"/>
    <p:sldId id="300" r:id="rId14"/>
    <p:sldId id="296" r:id="rId15"/>
    <p:sldId id="297" r:id="rId16"/>
    <p:sldId id="298" r:id="rId17"/>
    <p:sldId id="305" r:id="rId18"/>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4" autoAdjust="0"/>
    <p:restoredTop sz="57930" autoAdjust="0"/>
  </p:normalViewPr>
  <p:slideViewPr>
    <p:cSldViewPr>
      <p:cViewPr varScale="1">
        <p:scale>
          <a:sx n="67" d="100"/>
          <a:sy n="67" d="100"/>
        </p:scale>
        <p:origin x="287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hdr" sz="quarter"/>
          </p:nvPr>
        </p:nvSpPr>
        <p:spPr bwMode="auto">
          <a:xfrm>
            <a:off x="0" y="0"/>
            <a:ext cx="294495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smtClean="0">
                <a:latin typeface="Arial" charset="0"/>
              </a:defRPr>
            </a:lvl1pPr>
          </a:lstStyle>
          <a:p>
            <a:pPr>
              <a:defRPr/>
            </a:pPr>
            <a:endParaRPr lang="en-GB"/>
          </a:p>
        </p:txBody>
      </p:sp>
      <p:sp>
        <p:nvSpPr>
          <p:cNvPr id="48131" name="Rectangle 3"/>
          <p:cNvSpPr>
            <a:spLocks noGrp="1" noChangeArrowheads="1"/>
          </p:cNvSpPr>
          <p:nvPr>
            <p:ph type="dt" sz="quarter" idx="1"/>
          </p:nvPr>
        </p:nvSpPr>
        <p:spPr bwMode="auto">
          <a:xfrm>
            <a:off x="3851098" y="0"/>
            <a:ext cx="294495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smtClean="0">
                <a:latin typeface="Arial" charset="0"/>
              </a:defRPr>
            </a:lvl1pPr>
          </a:lstStyle>
          <a:p>
            <a:pPr>
              <a:defRPr/>
            </a:pPr>
            <a:fld id="{297CD5DF-750C-4E7B-A92E-F87899C67CA4}" type="datetimeFigureOut">
              <a:rPr lang="en-GB"/>
              <a:pPr>
                <a:defRPr/>
              </a:pPr>
              <a:t>19/11/2018</a:t>
            </a:fld>
            <a:endParaRPr lang="en-GB"/>
          </a:p>
        </p:txBody>
      </p:sp>
      <p:sp>
        <p:nvSpPr>
          <p:cNvPr id="48132" name="Rectangle 4"/>
          <p:cNvSpPr>
            <a:spLocks noGrp="1" noChangeArrowheads="1"/>
          </p:cNvSpPr>
          <p:nvPr>
            <p:ph type="ftr" sz="quarter" idx="2"/>
          </p:nvPr>
        </p:nvSpPr>
        <p:spPr bwMode="auto">
          <a:xfrm>
            <a:off x="0" y="9428164"/>
            <a:ext cx="294495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smtClean="0">
                <a:latin typeface="Arial" charset="0"/>
              </a:defRPr>
            </a:lvl1pPr>
          </a:lstStyle>
          <a:p>
            <a:pPr>
              <a:defRPr/>
            </a:pPr>
            <a:endParaRPr lang="en-GB"/>
          </a:p>
        </p:txBody>
      </p:sp>
      <p:sp>
        <p:nvSpPr>
          <p:cNvPr id="48133" name="Rectangle 5"/>
          <p:cNvSpPr>
            <a:spLocks noGrp="1" noChangeArrowheads="1"/>
          </p:cNvSpPr>
          <p:nvPr>
            <p:ph type="sldNum" sz="quarter" idx="3"/>
          </p:nvPr>
        </p:nvSpPr>
        <p:spPr bwMode="auto">
          <a:xfrm>
            <a:off x="3851098" y="9428164"/>
            <a:ext cx="294495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smtClean="0">
                <a:latin typeface="Arial" charset="0"/>
              </a:defRPr>
            </a:lvl1pPr>
          </a:lstStyle>
          <a:p>
            <a:pPr>
              <a:defRPr/>
            </a:pPr>
            <a:fld id="{51B785B1-3E2A-4439-A975-ABE7FB857F90}" type="slidenum">
              <a:rPr lang="en-GB"/>
              <a:pPr>
                <a:defRPr/>
              </a:pPr>
              <a:t>‹#›</a:t>
            </a:fld>
            <a:endParaRPr lang="en-GB"/>
          </a:p>
        </p:txBody>
      </p:sp>
    </p:spTree>
    <p:extLst>
      <p:ext uri="{BB962C8B-B14F-4D97-AF65-F5344CB8AC3E}">
        <p14:creationId xmlns:p14="http://schemas.microsoft.com/office/powerpoint/2010/main" val="39688869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4495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smtClean="0">
                <a:latin typeface="Arial" charset="0"/>
              </a:defRPr>
            </a:lvl1pPr>
          </a:lstStyle>
          <a:p>
            <a:pPr>
              <a:defRPr/>
            </a:pPr>
            <a:endParaRPr lang="en-GB"/>
          </a:p>
        </p:txBody>
      </p:sp>
      <p:sp>
        <p:nvSpPr>
          <p:cNvPr id="59395" name="Rectangle 3"/>
          <p:cNvSpPr>
            <a:spLocks noGrp="1" noChangeArrowheads="1"/>
          </p:cNvSpPr>
          <p:nvPr>
            <p:ph type="dt" idx="1"/>
          </p:nvPr>
        </p:nvSpPr>
        <p:spPr bwMode="auto">
          <a:xfrm>
            <a:off x="3851098" y="0"/>
            <a:ext cx="294495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smtClean="0">
                <a:latin typeface="Arial" charset="0"/>
              </a:defRPr>
            </a:lvl1pPr>
          </a:lstStyle>
          <a:p>
            <a:pPr>
              <a:defRPr/>
            </a:pPr>
            <a:fld id="{0AF1F433-7372-417E-AC9A-D1F780CBAA4D}" type="datetimeFigureOut">
              <a:rPr lang="en-GB"/>
              <a:pPr>
                <a:defRPr/>
              </a:pPr>
              <a:t>19/11/2018</a:t>
            </a:fld>
            <a:endParaRPr lang="en-GB"/>
          </a:p>
        </p:txBody>
      </p:sp>
      <p:sp>
        <p:nvSpPr>
          <p:cNvPr id="512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59397" name="Rectangle 5"/>
          <p:cNvSpPr>
            <a:spLocks noGrp="1" noChangeArrowheads="1"/>
          </p:cNvSpPr>
          <p:nvPr>
            <p:ph type="body" sz="quarter" idx="3"/>
          </p:nvPr>
        </p:nvSpPr>
        <p:spPr bwMode="auto">
          <a:xfrm>
            <a:off x="679606" y="4714876"/>
            <a:ext cx="5438464"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59398" name="Rectangle 6"/>
          <p:cNvSpPr>
            <a:spLocks noGrp="1" noChangeArrowheads="1"/>
          </p:cNvSpPr>
          <p:nvPr>
            <p:ph type="ftr" sz="quarter" idx="4"/>
          </p:nvPr>
        </p:nvSpPr>
        <p:spPr bwMode="auto">
          <a:xfrm>
            <a:off x="0" y="9428164"/>
            <a:ext cx="294495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smtClean="0">
                <a:latin typeface="Arial" charset="0"/>
              </a:defRPr>
            </a:lvl1pPr>
          </a:lstStyle>
          <a:p>
            <a:pPr>
              <a:defRPr/>
            </a:pPr>
            <a:endParaRPr lang="en-GB"/>
          </a:p>
        </p:txBody>
      </p:sp>
      <p:sp>
        <p:nvSpPr>
          <p:cNvPr id="59399" name="Rectangle 7"/>
          <p:cNvSpPr>
            <a:spLocks noGrp="1" noChangeArrowheads="1"/>
          </p:cNvSpPr>
          <p:nvPr>
            <p:ph type="sldNum" sz="quarter" idx="5"/>
          </p:nvPr>
        </p:nvSpPr>
        <p:spPr bwMode="auto">
          <a:xfrm>
            <a:off x="3851098" y="9428164"/>
            <a:ext cx="294495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smtClean="0">
                <a:latin typeface="Arial" charset="0"/>
              </a:defRPr>
            </a:lvl1pPr>
          </a:lstStyle>
          <a:p>
            <a:pPr>
              <a:defRPr/>
            </a:pPr>
            <a:fld id="{B683B92C-6AAF-479C-8FC3-41291BC527C5}" type="slidenum">
              <a:rPr lang="en-GB"/>
              <a:pPr>
                <a:defRPr/>
              </a:pPr>
              <a:t>‹#›</a:t>
            </a:fld>
            <a:endParaRPr lang="en-GB"/>
          </a:p>
        </p:txBody>
      </p:sp>
    </p:spTree>
    <p:extLst>
      <p:ext uri="{BB962C8B-B14F-4D97-AF65-F5344CB8AC3E}">
        <p14:creationId xmlns:p14="http://schemas.microsoft.com/office/powerpoint/2010/main" val="3501105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Arial" charset="0"/>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Arial" charset="0"/>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600"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1</a:t>
            </a:fld>
            <a:endParaRPr lang="en-GB"/>
          </a:p>
        </p:txBody>
      </p:sp>
    </p:spTree>
    <p:extLst>
      <p:ext uri="{BB962C8B-B14F-4D97-AF65-F5344CB8AC3E}">
        <p14:creationId xmlns:p14="http://schemas.microsoft.com/office/powerpoint/2010/main" val="3253062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600" dirty="0" smtClean="0"/>
              <a:t>Definitions</a:t>
            </a:r>
          </a:p>
          <a:p>
            <a:r>
              <a:rPr lang="en-GB" sz="1600" dirty="0" smtClean="0"/>
              <a:t>Verb – give an account; tell; state; describe; give details; testify; convey; inform; recount</a:t>
            </a:r>
          </a:p>
          <a:p>
            <a:endParaRPr lang="en-GB" sz="1600"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2</a:t>
            </a:fld>
            <a:endParaRPr lang="en-GB"/>
          </a:p>
        </p:txBody>
      </p:sp>
    </p:spTree>
    <p:extLst>
      <p:ext uri="{BB962C8B-B14F-4D97-AF65-F5344CB8AC3E}">
        <p14:creationId xmlns:p14="http://schemas.microsoft.com/office/powerpoint/2010/main" val="2963207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600"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3</a:t>
            </a:fld>
            <a:endParaRPr lang="en-GB"/>
          </a:p>
        </p:txBody>
      </p:sp>
    </p:spTree>
    <p:extLst>
      <p:ext uri="{BB962C8B-B14F-4D97-AF65-F5344CB8AC3E}">
        <p14:creationId xmlns:p14="http://schemas.microsoft.com/office/powerpoint/2010/main" val="13084929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600" dirty="0" smtClean="0"/>
              <a:t>Reports are usually assessed on content, structure, layout, language, and referencing. You should consider the focus of your report, for example:</a:t>
            </a:r>
          </a:p>
          <a:p>
            <a:r>
              <a:rPr lang="en-GB" sz="1600" dirty="0" smtClean="0"/>
              <a:t>Are you reporting on an experiment?</a:t>
            </a:r>
          </a:p>
          <a:p>
            <a:r>
              <a:rPr lang="en-GB" sz="1600" dirty="0" smtClean="0"/>
              <a:t>Is the purpose to provide background information?</a:t>
            </a:r>
          </a:p>
          <a:p>
            <a:r>
              <a:rPr lang="en-GB" sz="1600" dirty="0" smtClean="0"/>
              <a:t>Should you be making recommendations for action?</a:t>
            </a:r>
          </a:p>
          <a:p>
            <a:endParaRPr lang="en-GB" sz="1600" dirty="0" smtClean="0"/>
          </a:p>
          <a:p>
            <a:r>
              <a:rPr lang="en-GB" sz="1600" dirty="0" smtClean="0"/>
              <a:t>Keep the audience in mind as you write your report, think about what they need to know. For example, the report could be for:</a:t>
            </a:r>
          </a:p>
          <a:p>
            <a:r>
              <a:rPr lang="en-GB" sz="1600" dirty="0" smtClean="0"/>
              <a:t>the general public,</a:t>
            </a:r>
            <a:r>
              <a:rPr lang="en-GB" sz="1600" baseline="0" dirty="0" smtClean="0"/>
              <a:t> </a:t>
            </a:r>
            <a:r>
              <a:rPr lang="en-GB" sz="1600" dirty="0" smtClean="0"/>
              <a:t>academic staff,</a:t>
            </a:r>
            <a:r>
              <a:rPr lang="en-GB" sz="1600" baseline="0" dirty="0" smtClean="0"/>
              <a:t> </a:t>
            </a:r>
            <a:r>
              <a:rPr lang="en-GB" sz="1600" dirty="0" smtClean="0"/>
              <a:t>senior management,</a:t>
            </a:r>
            <a:r>
              <a:rPr lang="en-GB" sz="1600" baseline="0" dirty="0" smtClean="0"/>
              <a:t> </a:t>
            </a:r>
            <a:r>
              <a:rPr lang="en-GB" sz="1600" dirty="0" smtClean="0"/>
              <a:t>a customer/client.</a:t>
            </a:r>
          </a:p>
          <a:p>
            <a:endParaRPr lang="en-GB" sz="1600"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4</a:t>
            </a:fld>
            <a:endParaRPr lang="en-GB"/>
          </a:p>
        </p:txBody>
      </p:sp>
    </p:spTree>
    <p:extLst>
      <p:ext uri="{BB962C8B-B14F-4D97-AF65-F5344CB8AC3E}">
        <p14:creationId xmlns:p14="http://schemas.microsoft.com/office/powerpoint/2010/main" val="1997162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600" dirty="0" smtClean="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5</a:t>
            </a:fld>
            <a:endParaRPr lang="en-GB"/>
          </a:p>
        </p:txBody>
      </p:sp>
    </p:spTree>
    <p:extLst>
      <p:ext uri="{BB962C8B-B14F-4D97-AF65-F5344CB8AC3E}">
        <p14:creationId xmlns:p14="http://schemas.microsoft.com/office/powerpoint/2010/main" val="761718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6</a:t>
            </a:fld>
            <a:endParaRPr lang="en-GB"/>
          </a:p>
        </p:txBody>
      </p:sp>
    </p:spTree>
    <p:extLst>
      <p:ext uri="{BB962C8B-B14F-4D97-AF65-F5344CB8AC3E}">
        <p14:creationId xmlns:p14="http://schemas.microsoft.com/office/powerpoint/2010/main" val="1858950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7</a:t>
            </a:fld>
            <a:endParaRPr lang="en-GB"/>
          </a:p>
        </p:txBody>
      </p:sp>
    </p:spTree>
    <p:extLst>
      <p:ext uri="{BB962C8B-B14F-4D97-AF65-F5344CB8AC3E}">
        <p14:creationId xmlns:p14="http://schemas.microsoft.com/office/powerpoint/2010/main" val="2479805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{Added slide}</a:t>
            </a:r>
            <a:endParaRPr lang="en-GB"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10</a:t>
            </a:fld>
            <a:endParaRPr lang="en-GB"/>
          </a:p>
        </p:txBody>
      </p:sp>
    </p:spTree>
    <p:extLst>
      <p:ext uri="{BB962C8B-B14F-4D97-AF65-F5344CB8AC3E}">
        <p14:creationId xmlns:p14="http://schemas.microsoft.com/office/powerpoint/2010/main" val="2693973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11</a:t>
            </a:fld>
            <a:endParaRPr lang="en-GB"/>
          </a:p>
        </p:txBody>
      </p:sp>
    </p:spTree>
    <p:extLst>
      <p:ext uri="{BB962C8B-B14F-4D97-AF65-F5344CB8AC3E}">
        <p14:creationId xmlns:p14="http://schemas.microsoft.com/office/powerpoint/2010/main" val="24269610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600" dirty="0" smtClean="0"/>
              <a:t>The main body of the report is where you discuss your material. The facts and evidence you have gathered should be analysed and discussed with specific reference to the problem or issue. If your discussion section is lengthy you might divide it into section headings. Your points should be grouped and arranged in an order that is logical and easy to follow.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600" dirty="0" smtClean="0">
                <a:effectLst/>
              </a:rPr>
              <a:t>Organised into sections: what was investigated, how it was investigated it, what was found (evidence), and interpretations.</a:t>
            </a:r>
          </a:p>
          <a:p>
            <a:endParaRPr lang="en-GB" sz="1600"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12</a:t>
            </a:fld>
            <a:endParaRPr lang="en-GB"/>
          </a:p>
        </p:txBody>
      </p:sp>
    </p:spTree>
    <p:extLst>
      <p:ext uri="{BB962C8B-B14F-4D97-AF65-F5344CB8AC3E}">
        <p14:creationId xmlns:p14="http://schemas.microsoft.com/office/powerpoint/2010/main" val="1554467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600"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13</a:t>
            </a:fld>
            <a:endParaRPr lang="en-GB"/>
          </a:p>
        </p:txBody>
      </p:sp>
    </p:spTree>
    <p:extLst>
      <p:ext uri="{BB962C8B-B14F-4D97-AF65-F5344CB8AC3E}">
        <p14:creationId xmlns:p14="http://schemas.microsoft.com/office/powerpoint/2010/main" val="21806433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600" dirty="0" smtClean="0"/>
              <a:t>In the conclusion you should show the overall significance of what has been covered. You may want to remind the reader of the most important points that have been made in the report or highlight what you consider to be the most central issues or findings. However, no new material should be introduced in the conclusion. </a:t>
            </a:r>
          </a:p>
          <a:p>
            <a:endParaRPr lang="en-GB" sz="1600" dirty="0" smtClean="0"/>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600" dirty="0" smtClean="0">
                <a:effectLst/>
              </a:rPr>
              <a:t>Summary, what the report achieved – did it meet its aims, the significance of the findings and a discussion and interpretation of the findings.</a:t>
            </a:r>
          </a:p>
          <a:p>
            <a:endParaRPr lang="en-GB" sz="1600"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14</a:t>
            </a:fld>
            <a:endParaRPr lang="en-GB"/>
          </a:p>
        </p:txBody>
      </p:sp>
    </p:spTree>
    <p:extLst>
      <p:ext uri="{BB962C8B-B14F-4D97-AF65-F5344CB8AC3E}">
        <p14:creationId xmlns:p14="http://schemas.microsoft.com/office/powerpoint/2010/main" val="22078214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600" dirty="0" smtClean="0">
                <a:effectLst/>
              </a:rPr>
              <a:t>What is recommended as a course of action following the conclusion?</a:t>
            </a:r>
          </a:p>
          <a:p>
            <a:endParaRPr lang="en-GB" sz="1600" dirty="0"/>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15</a:t>
            </a:fld>
            <a:endParaRPr lang="en-GB"/>
          </a:p>
        </p:txBody>
      </p:sp>
    </p:spTree>
    <p:extLst>
      <p:ext uri="{BB962C8B-B14F-4D97-AF65-F5344CB8AC3E}">
        <p14:creationId xmlns:p14="http://schemas.microsoft.com/office/powerpoint/2010/main" val="3450909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B683B92C-6AAF-479C-8FC3-41291BC527C5}" type="slidenum">
              <a:rPr lang="en-GB" smtClean="0"/>
              <a:pPr>
                <a:defRPr/>
              </a:pPr>
              <a:t>16</a:t>
            </a:fld>
            <a:endParaRPr lang="en-GB"/>
          </a:p>
        </p:txBody>
      </p:sp>
    </p:spTree>
    <p:extLst>
      <p:ext uri="{BB962C8B-B14F-4D97-AF65-F5344CB8AC3E}">
        <p14:creationId xmlns:p14="http://schemas.microsoft.com/office/powerpoint/2010/main" val="31795534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pPr>
              <a:defRPr/>
            </a:pPr>
            <a:fld id="{B27E6579-47E2-4F60-B4ED-4338CA57CAB7}" type="datetimeFigureOut">
              <a:rPr lang="en-US" smtClean="0"/>
              <a:pPr>
                <a:defRPr/>
              </a:pPr>
              <a:t>11/19/2018</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pPr>
              <a:defRPr/>
            </a:pPr>
            <a:fld id="{8D745303-6E8E-4FA0-9BDB-3C7742DB8AA8}" type="slidenum">
              <a:rPr lang="en-GB" smtClean="0"/>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4213AF-26F6-41FA-8D85-E2C5388D6E58}" type="datetimeFigureOut">
              <a:rPr lang="en-US" smtClean="0"/>
              <a:pPr/>
              <a:t>11/19/2018</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44213AF-26F6-41FA-8D85-E2C5388D6E58}" type="datetimeFigureOut">
              <a:rPr lang="en-US" smtClean="0"/>
              <a:pPr/>
              <a:t>11/19/2018</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44213AF-26F6-41FA-8D85-E2C5388D6E58}" type="datetimeFigureOut">
              <a:rPr lang="en-US" smtClean="0"/>
              <a:pPr/>
              <a:t>11/19/2018</a:t>
            </a:fld>
            <a:endParaRPr lang="en-US"/>
          </a:p>
        </p:txBody>
      </p:sp>
      <p:sp>
        <p:nvSpPr>
          <p:cNvPr id="6" name="Footer Placeholder 5"/>
          <p:cNvSpPr>
            <a:spLocks noGrp="1"/>
          </p:cNvSpPr>
          <p:nvPr>
            <p:ph type="ftr" sz="quarter" idx="11"/>
          </p:nvPr>
        </p:nvSpPr>
        <p:spPr/>
        <p:txBody>
          <a:bodyPr/>
          <a:lstStyle>
            <a:extLst/>
          </a:lstStyle>
          <a:p>
            <a:endParaRPr kumimoji="0" lang="en-US"/>
          </a:p>
        </p:txBody>
      </p:sp>
      <p:sp>
        <p:nvSpPr>
          <p:cNvPr id="7" name="Slide Number Placeholder 6"/>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44213AF-26F6-41FA-8D85-E2C5388D6E58}" type="datetimeFigureOut">
              <a:rPr lang="en-US" smtClean="0"/>
              <a:pPr/>
              <a:t>11/19/2018</a:t>
            </a:fld>
            <a:endParaRPr lang="en-US"/>
          </a:p>
        </p:txBody>
      </p:sp>
      <p:sp>
        <p:nvSpPr>
          <p:cNvPr id="8" name="Footer Placeholder 7"/>
          <p:cNvSpPr>
            <a:spLocks noGrp="1"/>
          </p:cNvSpPr>
          <p:nvPr>
            <p:ph type="ftr" sz="quarter" idx="11"/>
          </p:nvPr>
        </p:nvSpPr>
        <p:spPr/>
        <p:txBody>
          <a:bodyPr/>
          <a:lstStyle>
            <a:extLst/>
          </a:lstStyle>
          <a:p>
            <a:endParaRPr kumimoji="0" lang="en-US"/>
          </a:p>
        </p:txBody>
      </p:sp>
      <p:sp>
        <p:nvSpPr>
          <p:cNvPr id="9" name="Slide Number Placeholder 8"/>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44213AF-26F6-41FA-8D85-E2C5388D6E58}" type="datetimeFigureOut">
              <a:rPr lang="en-US" smtClean="0"/>
              <a:pPr/>
              <a:t>11/19/2018</a:t>
            </a:fld>
            <a:endParaRPr lang="en-US"/>
          </a:p>
        </p:txBody>
      </p:sp>
      <p:sp>
        <p:nvSpPr>
          <p:cNvPr id="4" name="Footer Placeholder 3"/>
          <p:cNvSpPr>
            <a:spLocks noGrp="1"/>
          </p:cNvSpPr>
          <p:nvPr>
            <p:ph type="ftr" sz="quarter" idx="11"/>
          </p:nvPr>
        </p:nvSpPr>
        <p:spPr/>
        <p:txBody>
          <a:bodyPr/>
          <a:lstStyle>
            <a:extLst/>
          </a:lstStyle>
          <a:p>
            <a:endParaRPr kumimoji="0" lang="en-US"/>
          </a:p>
        </p:txBody>
      </p:sp>
      <p:sp>
        <p:nvSpPr>
          <p:cNvPr id="5" name="Slide Number Placeholder 4"/>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44213AF-26F6-41FA-8D85-E2C5388D6E58}" type="datetimeFigureOut">
              <a:rPr lang="en-US" smtClean="0"/>
              <a:pPr/>
              <a:t>11/19/2018</a:t>
            </a:fld>
            <a:endParaRPr lang="en-US"/>
          </a:p>
        </p:txBody>
      </p:sp>
      <p:sp>
        <p:nvSpPr>
          <p:cNvPr id="3" name="Footer Placeholder 2"/>
          <p:cNvSpPr>
            <a:spLocks noGrp="1"/>
          </p:cNvSpPr>
          <p:nvPr>
            <p:ph type="ftr" sz="quarter" idx="11"/>
          </p:nvPr>
        </p:nvSpPr>
        <p:spPr/>
        <p:txBody>
          <a:bodyPr/>
          <a:lstStyle>
            <a:extLst/>
          </a:lstStyle>
          <a:p>
            <a:endParaRPr kumimoji="0" lang="en-US"/>
          </a:p>
        </p:txBody>
      </p:sp>
      <p:sp>
        <p:nvSpPr>
          <p:cNvPr id="4" name="Slide Number Placeholder 3"/>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44213AF-26F6-41FA-8D85-E2C5388D6E58}" type="datetimeFigureOut">
              <a:rPr lang="en-US" smtClean="0"/>
              <a:pPr/>
              <a:t>11/19/2018</a:t>
            </a:fld>
            <a:endParaRPr lang="en-US"/>
          </a:p>
        </p:txBody>
      </p:sp>
      <p:sp>
        <p:nvSpPr>
          <p:cNvPr id="6" name="Footer Placeholder 5"/>
          <p:cNvSpPr>
            <a:spLocks noGrp="1"/>
          </p:cNvSpPr>
          <p:nvPr>
            <p:ph type="ftr" sz="quarter" idx="11"/>
          </p:nvPr>
        </p:nvSpPr>
        <p:spPr/>
        <p:txBody>
          <a:bodyPr/>
          <a:lstStyle>
            <a:extLst/>
          </a:lstStyle>
          <a:p>
            <a:endParaRPr kumimoji="0" lang="en-US"/>
          </a:p>
        </p:txBody>
      </p:sp>
      <p:sp>
        <p:nvSpPr>
          <p:cNvPr id="7" name="Slide Number Placeholder 6"/>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44213AF-26F6-41FA-8D85-E2C5388D6E58}" type="datetimeFigureOut">
              <a:rPr lang="en-US" smtClean="0"/>
              <a:pPr/>
              <a:t>11/19/2018</a:t>
            </a:fld>
            <a:endParaRPr lang="en-US">
              <a:solidFill>
                <a:schemeClr val="tx1"/>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0" lang="en-US">
              <a:solidFill>
                <a:schemeClr val="tx1"/>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5BBC35B-A44B-4119-B8DA-DE9E3DFADA20}" type="slidenum">
              <a:rPr kumimoji="0" lang="en-US" smtClean="0"/>
              <a:pPr/>
              <a:t>‹#›</a:t>
            </a:fld>
            <a:endParaRPr kumimoji="0" lang="en-US">
              <a:solidFill>
                <a:schemeClr val="tx1"/>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4213AF-26F6-41FA-8D85-E2C5388D6E58}" type="datetimeFigureOut">
              <a:rPr lang="en-US" smtClean="0"/>
              <a:pPr/>
              <a:t>11/19/2018</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4213AF-26F6-41FA-8D85-E2C5388D6E58}" type="datetimeFigureOut">
              <a:rPr lang="en-US" smtClean="0"/>
              <a:pPr/>
              <a:t>11/19/2018</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44213AF-26F6-41FA-8D85-E2C5388D6E58}" type="datetimeFigureOut">
              <a:rPr lang="en-US" smtClean="0"/>
              <a:pPr/>
              <a:t>11/19/2018</a:t>
            </a:fld>
            <a:endParaRPr lang="en-US" sz="1000" dirty="0">
              <a:solidFill>
                <a:schemeClr val="tx1"/>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lgn="r" eaLnBrk="1" latinLnBrk="0" hangingPunct="1"/>
            <a:endParaRPr kumimoji="0" lang="en-US" sz="1000" dirty="0">
              <a:solidFill>
                <a:schemeClr val="tx1"/>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5BBC35B-A44B-4119-B8DA-DE9E3DFADA20}" type="slidenum">
              <a:rPr kumimoji="0" lang="en-US" smtClean="0"/>
              <a:pPr/>
              <a:t>‹#›</a:t>
            </a:fld>
            <a:endParaRPr kumimoji="0" lang="en-US" sz="1000" b="0">
              <a:solidFill>
                <a:schemeClr val="tx1"/>
              </a:solidFill>
            </a:endParaRPr>
          </a:p>
        </p:txBody>
      </p:sp>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r>
              <a:rPr lang="en-US" dirty="0" smtClean="0"/>
              <a:t>Formal Writing</a:t>
            </a:r>
          </a:p>
        </p:txBody>
      </p:sp>
      <p:sp>
        <p:nvSpPr>
          <p:cNvPr id="3075" name="Rectangle 3"/>
          <p:cNvSpPr>
            <a:spLocks noGrp="1" noChangeArrowheads="1"/>
          </p:cNvSpPr>
          <p:nvPr>
            <p:ph type="subTitle" idx="1"/>
          </p:nvPr>
        </p:nvSpPr>
        <p:spPr/>
        <p:txBody>
          <a:bodyPr/>
          <a:lstStyle/>
          <a:p>
            <a:pPr algn="r" eaLnBrk="1" hangingPunct="1"/>
            <a:r>
              <a:rPr lang="en-GB" dirty="0" smtClean="0"/>
              <a:t>Jane Thomas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Formal Writing</a:t>
            </a:r>
            <a:endParaRPr lang="en-GB" dirty="0"/>
          </a:p>
        </p:txBody>
      </p:sp>
      <p:sp>
        <p:nvSpPr>
          <p:cNvPr id="5" name="Text Placeholder 4"/>
          <p:cNvSpPr>
            <a:spLocks noGrp="1"/>
          </p:cNvSpPr>
          <p:nvPr>
            <p:ph type="body" idx="1"/>
          </p:nvPr>
        </p:nvSpPr>
        <p:spPr>
          <a:xfrm>
            <a:off x="500034" y="1285860"/>
            <a:ext cx="4040188" cy="762000"/>
          </a:xfrm>
        </p:spPr>
        <p:txBody>
          <a:bodyPr/>
          <a:lstStyle/>
          <a:p>
            <a:pPr algn="ctr"/>
            <a:r>
              <a:rPr lang="en-GB" sz="3600" dirty="0" smtClean="0"/>
              <a:t>Report</a:t>
            </a:r>
            <a:endParaRPr lang="en-GB" sz="3600" dirty="0"/>
          </a:p>
        </p:txBody>
      </p:sp>
      <p:sp>
        <p:nvSpPr>
          <p:cNvPr id="7" name="Text Placeholder 6"/>
          <p:cNvSpPr>
            <a:spLocks noGrp="1"/>
          </p:cNvSpPr>
          <p:nvPr>
            <p:ph type="body" sz="half" idx="3"/>
          </p:nvPr>
        </p:nvSpPr>
        <p:spPr>
          <a:xfrm>
            <a:off x="4714876" y="1285860"/>
            <a:ext cx="4041775" cy="762000"/>
          </a:xfrm>
        </p:spPr>
        <p:txBody>
          <a:bodyPr/>
          <a:lstStyle/>
          <a:p>
            <a:pPr algn="ctr"/>
            <a:r>
              <a:rPr lang="en-GB" sz="3600" dirty="0" smtClean="0"/>
              <a:t>Essay</a:t>
            </a:r>
            <a:endParaRPr lang="en-GB" sz="3600" dirty="0"/>
          </a:p>
        </p:txBody>
      </p:sp>
      <p:sp>
        <p:nvSpPr>
          <p:cNvPr id="6" name="Content Placeholder 5"/>
          <p:cNvSpPr>
            <a:spLocks noGrp="1"/>
          </p:cNvSpPr>
          <p:nvPr>
            <p:ph sz="quarter" idx="2"/>
          </p:nvPr>
        </p:nvSpPr>
        <p:spPr>
          <a:xfrm>
            <a:off x="500034" y="2143116"/>
            <a:ext cx="4040188" cy="3941763"/>
          </a:xfrm>
        </p:spPr>
        <p:txBody>
          <a:bodyPr/>
          <a:lstStyle/>
          <a:p>
            <a:r>
              <a:rPr lang="en-GB" sz="3600" dirty="0" smtClean="0"/>
              <a:t>A spoken or written account of something seen, done or studied.</a:t>
            </a:r>
          </a:p>
          <a:p>
            <a:endParaRPr lang="en-GB" sz="3600" dirty="0"/>
          </a:p>
        </p:txBody>
      </p:sp>
      <p:sp>
        <p:nvSpPr>
          <p:cNvPr id="8" name="Content Placeholder 7"/>
          <p:cNvSpPr>
            <a:spLocks noGrp="1"/>
          </p:cNvSpPr>
          <p:nvPr>
            <p:ph sz="quarter" idx="4"/>
          </p:nvPr>
        </p:nvSpPr>
        <p:spPr>
          <a:xfrm>
            <a:off x="4643438" y="2143116"/>
            <a:ext cx="4041775" cy="3941763"/>
          </a:xfrm>
        </p:spPr>
        <p:txBody>
          <a:bodyPr/>
          <a:lstStyle/>
          <a:p>
            <a:r>
              <a:rPr lang="en-GB" sz="3600" dirty="0" smtClean="0"/>
              <a:t>A short piece of writing on a given subject matter</a:t>
            </a:r>
            <a:endParaRPr lang="en-GB" sz="3600" dirty="0"/>
          </a:p>
        </p:txBody>
      </p:sp>
      <p:pic>
        <p:nvPicPr>
          <p:cNvPr id="4100" name="Picture 4" descr="C:\Users\Rees-Evans\AppData\Local\Microsoft\Windows\Temporary Internet Files\Content.IE5\F8C82VY6\MC900439818[1].png"/>
          <p:cNvPicPr>
            <a:picLocks noChangeAspect="1" noChangeArrowheads="1"/>
          </p:cNvPicPr>
          <p:nvPr/>
        </p:nvPicPr>
        <p:blipFill>
          <a:blip r:embed="rId3" cstate="print"/>
          <a:srcRect/>
          <a:stretch>
            <a:fillRect/>
          </a:stretch>
        </p:blipFill>
        <p:spPr bwMode="auto">
          <a:xfrm>
            <a:off x="2500298" y="4286256"/>
            <a:ext cx="2285992" cy="2285992"/>
          </a:xfrm>
          <a:prstGeom prst="rect">
            <a:avLst/>
          </a:prstGeom>
          <a:noFill/>
        </p:spPr>
      </p:pic>
      <p:pic>
        <p:nvPicPr>
          <p:cNvPr id="4103" name="Picture 7" descr="C:\Users\Rees-Evans\AppData\Local\Microsoft\Windows\Temporary Internet Files\Content.IE5\1SEH92YB\MC900012878[1].wmf"/>
          <p:cNvPicPr>
            <a:picLocks noChangeAspect="1" noChangeArrowheads="1"/>
          </p:cNvPicPr>
          <p:nvPr/>
        </p:nvPicPr>
        <p:blipFill>
          <a:blip r:embed="rId4" cstate="print"/>
          <a:srcRect/>
          <a:stretch>
            <a:fillRect/>
          </a:stretch>
        </p:blipFill>
        <p:spPr bwMode="auto">
          <a:xfrm>
            <a:off x="6286512" y="4357694"/>
            <a:ext cx="2386818" cy="161557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10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1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P spid="6" grpId="0" build="p"/>
      <p:bldP spid="8"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noAutofit/>
          </a:bodyPr>
          <a:lstStyle/>
          <a:p>
            <a:r>
              <a:rPr lang="en-GB" sz="3600" dirty="0" smtClean="0"/>
              <a:t>Specific Research,</a:t>
            </a:r>
          </a:p>
          <a:p>
            <a:r>
              <a:rPr lang="en-GB" sz="3600" dirty="0"/>
              <a:t>C</a:t>
            </a:r>
            <a:r>
              <a:rPr lang="en-GB" sz="3600" dirty="0" smtClean="0"/>
              <a:t>ourse of action to be used in research,</a:t>
            </a:r>
          </a:p>
          <a:p>
            <a:r>
              <a:rPr lang="en-GB" sz="3600" dirty="0" smtClean="0"/>
              <a:t>Give information concisely and accurately,</a:t>
            </a:r>
          </a:p>
          <a:p>
            <a:r>
              <a:rPr lang="en-GB" sz="3600" dirty="0"/>
              <a:t>I</a:t>
            </a:r>
            <a:r>
              <a:rPr lang="en-GB" sz="3600" dirty="0" smtClean="0"/>
              <a:t>mpersonal and objective,</a:t>
            </a:r>
          </a:p>
          <a:p>
            <a:r>
              <a:rPr lang="en-GB" sz="3600" dirty="0" smtClean="0"/>
              <a:t>Findings,</a:t>
            </a:r>
          </a:p>
          <a:p>
            <a:r>
              <a:rPr lang="en-GB" sz="3600" dirty="0" smtClean="0"/>
              <a:t>Standard structure</a:t>
            </a:r>
            <a:endParaRPr lang="en-GB" sz="3600" dirty="0"/>
          </a:p>
        </p:txBody>
      </p:sp>
      <p:sp>
        <p:nvSpPr>
          <p:cNvPr id="5" name="Title 4"/>
          <p:cNvSpPr>
            <a:spLocks noGrp="1"/>
          </p:cNvSpPr>
          <p:nvPr>
            <p:ph type="title"/>
          </p:nvPr>
        </p:nvSpPr>
        <p:spPr/>
        <p:txBody>
          <a:bodyPr/>
          <a:lstStyle/>
          <a:p>
            <a:r>
              <a:rPr lang="en-GB" dirty="0" smtClean="0"/>
              <a:t>Why write a Report?</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109728" indent="0">
              <a:buNone/>
            </a:pPr>
            <a:endParaRPr lang="en-GB" sz="3600" dirty="0" smtClean="0"/>
          </a:p>
          <a:p>
            <a:pPr marL="109728" indent="0">
              <a:buNone/>
            </a:pPr>
            <a:r>
              <a:rPr lang="en-GB" sz="3600" dirty="0" smtClean="0"/>
              <a:t>Think of</a:t>
            </a:r>
          </a:p>
          <a:p>
            <a:pPr lvl="1"/>
            <a:r>
              <a:rPr lang="en-GB" sz="3600" dirty="0" smtClean="0"/>
              <a:t>The </a:t>
            </a:r>
            <a:r>
              <a:rPr lang="en-GB" sz="3600" b="1" dirty="0" smtClean="0"/>
              <a:t>subject matter </a:t>
            </a:r>
            <a:r>
              <a:rPr lang="en-GB" sz="3600" dirty="0" smtClean="0"/>
              <a:t>of the report</a:t>
            </a:r>
          </a:p>
          <a:p>
            <a:pPr lvl="1"/>
            <a:r>
              <a:rPr lang="en-GB" sz="3600" dirty="0" smtClean="0"/>
              <a:t>The </a:t>
            </a:r>
            <a:r>
              <a:rPr lang="en-GB" sz="3600" b="1" dirty="0" smtClean="0"/>
              <a:t>purpose</a:t>
            </a:r>
            <a:r>
              <a:rPr lang="en-GB" sz="3600" dirty="0" smtClean="0"/>
              <a:t> of the report</a:t>
            </a:r>
          </a:p>
          <a:p>
            <a:pPr lvl="1"/>
            <a:r>
              <a:rPr lang="en-GB" sz="3600" dirty="0" smtClean="0"/>
              <a:t>The </a:t>
            </a:r>
            <a:r>
              <a:rPr lang="en-GB" sz="3600" b="1" dirty="0" smtClean="0"/>
              <a:t>reader</a:t>
            </a:r>
            <a:r>
              <a:rPr lang="en-GB" sz="3600" dirty="0" smtClean="0"/>
              <a:t> of the report.</a:t>
            </a:r>
            <a:endParaRPr lang="en-GB" sz="3600" dirty="0"/>
          </a:p>
        </p:txBody>
      </p:sp>
      <p:sp>
        <p:nvSpPr>
          <p:cNvPr id="2" name="Title 1"/>
          <p:cNvSpPr>
            <a:spLocks noGrp="1"/>
          </p:cNvSpPr>
          <p:nvPr>
            <p:ph type="title"/>
          </p:nvPr>
        </p:nvSpPr>
        <p:spPr/>
        <p:txBody>
          <a:bodyPr/>
          <a:lstStyle/>
          <a:p>
            <a:r>
              <a:rPr lang="en-GB" dirty="0" smtClean="0"/>
              <a:t>How to write a Report</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3600" dirty="0" smtClean="0"/>
              <a:t>What do you already know about the subject matter?</a:t>
            </a:r>
          </a:p>
          <a:p>
            <a:endParaRPr lang="en-GB" sz="3600" dirty="0" smtClean="0"/>
          </a:p>
          <a:p>
            <a:r>
              <a:rPr lang="en-GB" sz="3600" dirty="0" smtClean="0"/>
              <a:t>What do you need to find out?</a:t>
            </a:r>
          </a:p>
          <a:p>
            <a:endParaRPr lang="en-GB" sz="3600" dirty="0" smtClean="0"/>
          </a:p>
          <a:p>
            <a:r>
              <a:rPr lang="en-GB" sz="3600" dirty="0" smtClean="0"/>
              <a:t>Where will you find the information you need?</a:t>
            </a:r>
          </a:p>
          <a:p>
            <a:endParaRPr lang="en-GB" sz="3600" dirty="0"/>
          </a:p>
        </p:txBody>
      </p:sp>
      <p:sp>
        <p:nvSpPr>
          <p:cNvPr id="2" name="Title 1"/>
          <p:cNvSpPr>
            <a:spLocks noGrp="1"/>
          </p:cNvSpPr>
          <p:nvPr>
            <p:ph type="title"/>
          </p:nvPr>
        </p:nvSpPr>
        <p:spPr/>
        <p:txBody>
          <a:bodyPr/>
          <a:lstStyle/>
          <a:p>
            <a:r>
              <a:rPr lang="en-GB" dirty="0" smtClean="0"/>
              <a:t>The Subject Matter</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GB" sz="3200" dirty="0" smtClean="0"/>
              <a:t>What does the reader already know about the subject area?</a:t>
            </a:r>
          </a:p>
          <a:p>
            <a:pPr marL="109728" indent="0">
              <a:buNone/>
            </a:pPr>
            <a:endParaRPr lang="en-GB" sz="3200" dirty="0" smtClean="0"/>
          </a:p>
          <a:p>
            <a:pPr lvl="1"/>
            <a:r>
              <a:rPr lang="en-GB" sz="3200" dirty="0" smtClean="0"/>
              <a:t>Little or no knowledge?</a:t>
            </a:r>
          </a:p>
          <a:p>
            <a:pPr lvl="1"/>
            <a:r>
              <a:rPr lang="en-GB" sz="3200" dirty="0" smtClean="0"/>
              <a:t>Extremely knowledgeable?</a:t>
            </a:r>
          </a:p>
          <a:p>
            <a:pPr lvl="1"/>
            <a:r>
              <a:rPr lang="en-GB" sz="3200" dirty="0" smtClean="0"/>
              <a:t>Somewhere in between?</a:t>
            </a:r>
          </a:p>
          <a:p>
            <a:endParaRPr lang="en-GB" sz="3200" dirty="0" smtClean="0"/>
          </a:p>
          <a:p>
            <a:r>
              <a:rPr lang="en-GB" sz="3200" dirty="0" smtClean="0"/>
              <a:t>This will affect the terminology adopted in your communication.</a:t>
            </a:r>
          </a:p>
          <a:p>
            <a:endParaRPr lang="en-GB" dirty="0"/>
          </a:p>
        </p:txBody>
      </p:sp>
      <p:sp>
        <p:nvSpPr>
          <p:cNvPr id="2" name="Title 1"/>
          <p:cNvSpPr>
            <a:spLocks noGrp="1"/>
          </p:cNvSpPr>
          <p:nvPr>
            <p:ph type="title"/>
          </p:nvPr>
        </p:nvSpPr>
        <p:spPr/>
        <p:txBody>
          <a:bodyPr/>
          <a:lstStyle/>
          <a:p>
            <a:r>
              <a:rPr lang="en-GB" dirty="0" smtClean="0"/>
              <a:t>The Reader</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4525963"/>
          </a:xfrm>
        </p:spPr>
        <p:txBody>
          <a:bodyPr>
            <a:noAutofit/>
          </a:bodyPr>
          <a:lstStyle/>
          <a:p>
            <a:pPr>
              <a:buNone/>
            </a:pPr>
            <a:r>
              <a:rPr lang="en-GB" sz="3200" b="1" dirty="0" smtClean="0"/>
              <a:t>Title Page</a:t>
            </a:r>
          </a:p>
          <a:p>
            <a:pPr>
              <a:buNone/>
            </a:pPr>
            <a:r>
              <a:rPr lang="en-GB" sz="3200" dirty="0" smtClean="0"/>
              <a:t>Contents Page</a:t>
            </a:r>
          </a:p>
          <a:p>
            <a:pPr>
              <a:buNone/>
            </a:pPr>
            <a:r>
              <a:rPr lang="en-GB" sz="3200" dirty="0" smtClean="0"/>
              <a:t>Executive Summary</a:t>
            </a:r>
          </a:p>
          <a:p>
            <a:pPr marL="566928" indent="-457200">
              <a:buAutoNum type="arabicPeriod"/>
            </a:pPr>
            <a:r>
              <a:rPr lang="en-GB" sz="3200" dirty="0" smtClean="0"/>
              <a:t>Introduction</a:t>
            </a:r>
          </a:p>
          <a:p>
            <a:pPr marL="566928" indent="-457200">
              <a:buAutoNum type="arabicPeriod"/>
            </a:pPr>
            <a:r>
              <a:rPr lang="en-GB" sz="3200" dirty="0" smtClean="0"/>
              <a:t>Main Findings</a:t>
            </a:r>
          </a:p>
          <a:p>
            <a:pPr marL="566928" indent="-457200">
              <a:buAutoNum type="arabicPeriod"/>
            </a:pPr>
            <a:r>
              <a:rPr lang="en-GB" sz="3200" dirty="0" smtClean="0"/>
              <a:t>Conclusions</a:t>
            </a:r>
          </a:p>
          <a:p>
            <a:pPr marL="566928" indent="-457200">
              <a:buAutoNum type="arabicPeriod"/>
            </a:pPr>
            <a:r>
              <a:rPr lang="en-GB" sz="3200" dirty="0" smtClean="0"/>
              <a:t>Recommendations</a:t>
            </a:r>
          </a:p>
          <a:p>
            <a:pPr marL="566928" indent="-457200">
              <a:buAutoNum type="arabicPeriod"/>
            </a:pPr>
            <a:r>
              <a:rPr lang="en-GB" sz="3200" dirty="0" smtClean="0"/>
              <a:t>References</a:t>
            </a:r>
          </a:p>
          <a:p>
            <a:pPr marL="566928" indent="-457200">
              <a:buAutoNum type="arabicPeriod"/>
            </a:pPr>
            <a:r>
              <a:rPr lang="en-GB" sz="3200" dirty="0" smtClean="0"/>
              <a:t>Appendices</a:t>
            </a:r>
          </a:p>
        </p:txBody>
      </p:sp>
      <p:sp>
        <p:nvSpPr>
          <p:cNvPr id="2" name="Title 1"/>
          <p:cNvSpPr>
            <a:spLocks noGrp="1"/>
          </p:cNvSpPr>
          <p:nvPr>
            <p:ph type="title"/>
          </p:nvPr>
        </p:nvSpPr>
        <p:spPr/>
        <p:txBody>
          <a:bodyPr/>
          <a:lstStyle/>
          <a:p>
            <a:r>
              <a:rPr lang="en-GB" dirty="0" smtClean="0"/>
              <a:t>Structure of a Report</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B</a:t>
            </a:r>
            <a:r>
              <a:rPr lang="en-GB" dirty="0" smtClean="0"/>
              <a:t>riefly describe </a:t>
            </a:r>
            <a:r>
              <a:rPr lang="en-GB" dirty="0"/>
              <a:t>the purpose of the report </a:t>
            </a:r>
            <a:r>
              <a:rPr lang="en-GB" dirty="0" smtClean="0"/>
              <a:t>(obvious </a:t>
            </a:r>
            <a:r>
              <a:rPr lang="en-GB" dirty="0"/>
              <a:t>from the title of the work). Other details you may include could be your name, the date and for whom the report is written.</a:t>
            </a:r>
          </a:p>
          <a:p>
            <a:endParaRPr lang="en-GB" b="1" dirty="0" smtClean="0"/>
          </a:p>
          <a:p>
            <a:pPr marL="109728" indent="0">
              <a:buNone/>
            </a:pPr>
            <a:r>
              <a:rPr lang="en-GB" b="1" dirty="0" smtClean="0"/>
              <a:t>Walking with Students around Gower, Swansea</a:t>
            </a:r>
            <a:r>
              <a:rPr lang="en-GB" dirty="0"/>
              <a:t/>
            </a:r>
            <a:br>
              <a:rPr lang="en-GB" dirty="0"/>
            </a:br>
            <a:r>
              <a:rPr lang="en-GB" dirty="0" smtClean="0"/>
              <a:t>Jane Thomas	</a:t>
            </a:r>
            <a:r>
              <a:rPr lang="en-GB" dirty="0"/>
              <a:t/>
            </a:r>
            <a:br>
              <a:rPr lang="en-GB" dirty="0"/>
            </a:br>
            <a:r>
              <a:rPr lang="en-GB" dirty="0" smtClean="0"/>
              <a:t>19</a:t>
            </a:r>
            <a:r>
              <a:rPr lang="en-GB" baseline="30000" dirty="0" smtClean="0"/>
              <a:t>th</a:t>
            </a:r>
            <a:r>
              <a:rPr lang="en-GB" dirty="0" smtClean="0"/>
              <a:t> November 2018</a:t>
            </a:r>
            <a:endParaRPr lang="en-GB" dirty="0"/>
          </a:p>
          <a:p>
            <a:endParaRPr lang="en-GB" dirty="0"/>
          </a:p>
        </p:txBody>
      </p:sp>
      <p:sp>
        <p:nvSpPr>
          <p:cNvPr id="3" name="Title 2"/>
          <p:cNvSpPr>
            <a:spLocks noGrp="1"/>
          </p:cNvSpPr>
          <p:nvPr>
            <p:ph type="title"/>
          </p:nvPr>
        </p:nvSpPr>
        <p:spPr/>
        <p:txBody>
          <a:bodyPr/>
          <a:lstStyle/>
          <a:p>
            <a:r>
              <a:rPr lang="en-GB" dirty="0" smtClean="0"/>
              <a:t>Title Page</a:t>
            </a:r>
            <a:endParaRPr lang="en-GB" dirty="0"/>
          </a:p>
        </p:txBody>
      </p:sp>
    </p:spTree>
    <p:extLst>
      <p:ext uri="{BB962C8B-B14F-4D97-AF65-F5344CB8AC3E}">
        <p14:creationId xmlns:p14="http://schemas.microsoft.com/office/powerpoint/2010/main" val="2537652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800" dirty="0"/>
              <a:t>The contents page should list the different chapters and/or headings together with the page numbers. </a:t>
            </a:r>
            <a:endParaRPr lang="en-GB" sz="2800" dirty="0" smtClean="0"/>
          </a:p>
          <a:p>
            <a:r>
              <a:rPr lang="en-GB" sz="2800" dirty="0" smtClean="0"/>
              <a:t>Readers can quickly </a:t>
            </a:r>
            <a:r>
              <a:rPr lang="en-GB" sz="2800" dirty="0"/>
              <a:t>scan the list of headings and locate a particular part of the report. </a:t>
            </a:r>
            <a:endParaRPr lang="en-GB" sz="2800" dirty="0" smtClean="0"/>
          </a:p>
          <a:p>
            <a:r>
              <a:rPr lang="en-GB" sz="2800" dirty="0" smtClean="0"/>
              <a:t>Whatever </a:t>
            </a:r>
            <a:r>
              <a:rPr lang="en-GB" sz="2800" dirty="0"/>
              <a:t>numbering system you use, be sure that it is clear and consistent throughout</a:t>
            </a:r>
            <a:r>
              <a:rPr lang="en-GB" dirty="0"/>
              <a:t>.</a:t>
            </a:r>
          </a:p>
        </p:txBody>
      </p:sp>
      <p:sp>
        <p:nvSpPr>
          <p:cNvPr id="3" name="Title 2"/>
          <p:cNvSpPr>
            <a:spLocks noGrp="1"/>
          </p:cNvSpPr>
          <p:nvPr>
            <p:ph type="title"/>
          </p:nvPr>
        </p:nvSpPr>
        <p:spPr/>
        <p:txBody>
          <a:bodyPr/>
          <a:lstStyle/>
          <a:p>
            <a:r>
              <a:rPr lang="en-GB" dirty="0" smtClean="0"/>
              <a:t>Contents Page</a:t>
            </a:r>
            <a:endParaRPr lang="en-GB" dirty="0"/>
          </a:p>
        </p:txBody>
      </p:sp>
    </p:spTree>
    <p:extLst>
      <p:ext uri="{BB962C8B-B14F-4D97-AF65-F5344CB8AC3E}">
        <p14:creationId xmlns:p14="http://schemas.microsoft.com/office/powerpoint/2010/main" val="1172530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481328"/>
            <a:ext cx="8712968" cy="4525963"/>
          </a:xfrm>
        </p:spPr>
        <p:txBody>
          <a:bodyPr>
            <a:normAutofit/>
          </a:bodyPr>
          <a:lstStyle/>
          <a:p>
            <a:r>
              <a:rPr lang="en-GB" dirty="0" smtClean="0"/>
              <a:t>A short summary of the whole report in a few paragraphs. </a:t>
            </a:r>
          </a:p>
          <a:p>
            <a:r>
              <a:rPr lang="en-GB" dirty="0" smtClean="0"/>
              <a:t>Imagine that the person reading this has just a few minutes to read the report before an important meeting.</a:t>
            </a:r>
          </a:p>
          <a:p>
            <a:r>
              <a:rPr lang="en-GB" dirty="0" smtClean="0"/>
              <a:t>This section should give them all the </a:t>
            </a:r>
            <a:r>
              <a:rPr lang="en-GB" b="1" dirty="0" smtClean="0"/>
              <a:t>key</a:t>
            </a:r>
            <a:r>
              <a:rPr lang="en-GB" dirty="0" smtClean="0"/>
              <a:t> information they need.</a:t>
            </a:r>
          </a:p>
          <a:p>
            <a:r>
              <a:rPr lang="en-GB" dirty="0" smtClean="0"/>
              <a:t>Although this section is placed at the beginning of the report, it is recommended that you write it </a:t>
            </a:r>
            <a:r>
              <a:rPr lang="en-GB" b="1" dirty="0" smtClean="0"/>
              <a:t>last.</a:t>
            </a:r>
            <a:endParaRPr lang="en-GB" b="1" dirty="0"/>
          </a:p>
        </p:txBody>
      </p:sp>
      <p:sp>
        <p:nvSpPr>
          <p:cNvPr id="3" name="Title 2"/>
          <p:cNvSpPr>
            <a:spLocks noGrp="1"/>
          </p:cNvSpPr>
          <p:nvPr>
            <p:ph type="title"/>
          </p:nvPr>
        </p:nvSpPr>
        <p:spPr/>
        <p:txBody>
          <a:bodyPr>
            <a:normAutofit fontScale="90000"/>
          </a:bodyPr>
          <a:lstStyle/>
          <a:p>
            <a:pPr algn="ctr"/>
            <a:r>
              <a:rPr lang="en-GB" dirty="0" smtClean="0"/>
              <a:t>Executive summary</a:t>
            </a:r>
            <a:br>
              <a:rPr lang="en-GB" dirty="0" smtClean="0"/>
            </a:b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The </a:t>
            </a:r>
            <a:r>
              <a:rPr lang="en-GB" dirty="0"/>
              <a:t>introduction sets the scene for the main body of the report. </a:t>
            </a:r>
            <a:endParaRPr lang="en-GB" dirty="0" smtClean="0"/>
          </a:p>
          <a:p>
            <a:pPr marL="109728" indent="0">
              <a:buNone/>
            </a:pPr>
            <a:endParaRPr lang="en-GB" dirty="0" smtClean="0"/>
          </a:p>
          <a:p>
            <a:r>
              <a:rPr lang="en-GB" dirty="0" smtClean="0"/>
              <a:t>Explain </a:t>
            </a:r>
            <a:r>
              <a:rPr lang="en-GB" dirty="0"/>
              <a:t>aims and objectives of the report </a:t>
            </a:r>
            <a:endParaRPr lang="en-GB" dirty="0" smtClean="0"/>
          </a:p>
          <a:p>
            <a:pPr marL="109728" indent="0">
              <a:buNone/>
            </a:pPr>
            <a:endParaRPr lang="en-GB" dirty="0" smtClean="0"/>
          </a:p>
          <a:p>
            <a:r>
              <a:rPr lang="en-GB" dirty="0"/>
              <a:t>Detail the topic to be </a:t>
            </a:r>
            <a:r>
              <a:rPr lang="en-GB" dirty="0" smtClean="0"/>
              <a:t>covered</a:t>
            </a:r>
          </a:p>
          <a:p>
            <a:pPr marL="109728" indent="0">
              <a:buNone/>
            </a:pPr>
            <a:endParaRPr lang="en-GB" dirty="0" smtClean="0"/>
          </a:p>
          <a:p>
            <a:r>
              <a:rPr lang="en-GB" dirty="0"/>
              <a:t>Keep it </a:t>
            </a:r>
            <a:br>
              <a:rPr lang="en-GB" dirty="0"/>
            </a:br>
            <a:r>
              <a:rPr lang="en-GB" dirty="0"/>
              <a:t>RELEVANT, FACTUAL AND BRIEF.</a:t>
            </a:r>
          </a:p>
          <a:p>
            <a:endParaRPr lang="en-GB" dirty="0"/>
          </a:p>
          <a:p>
            <a:endParaRPr lang="en-GB" dirty="0" smtClean="0"/>
          </a:p>
          <a:p>
            <a:endParaRPr lang="en-GB" dirty="0"/>
          </a:p>
        </p:txBody>
      </p:sp>
      <p:sp>
        <p:nvSpPr>
          <p:cNvPr id="3" name="Title 2"/>
          <p:cNvSpPr>
            <a:spLocks noGrp="1"/>
          </p:cNvSpPr>
          <p:nvPr>
            <p:ph type="title"/>
          </p:nvPr>
        </p:nvSpPr>
        <p:spPr/>
        <p:txBody>
          <a:bodyPr/>
          <a:lstStyle/>
          <a:p>
            <a:r>
              <a:rPr lang="en-GB" dirty="0" smtClean="0"/>
              <a:t>Introduction </a:t>
            </a:r>
            <a:endParaRPr lang="en-GB" dirty="0"/>
          </a:p>
        </p:txBody>
      </p:sp>
    </p:spTree>
    <p:extLst>
      <p:ext uri="{BB962C8B-B14F-4D97-AF65-F5344CB8AC3E}">
        <p14:creationId xmlns:p14="http://schemas.microsoft.com/office/powerpoint/2010/main" val="3956108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Findings/Analysis</a:t>
            </a:r>
          </a:p>
          <a:p>
            <a:endParaRPr lang="en-GB" dirty="0" smtClean="0"/>
          </a:p>
          <a:p>
            <a:r>
              <a:rPr lang="en-GB" dirty="0" smtClean="0"/>
              <a:t>Develop your ideas</a:t>
            </a:r>
          </a:p>
          <a:p>
            <a:endParaRPr lang="en-GB" dirty="0" smtClean="0"/>
          </a:p>
          <a:p>
            <a:r>
              <a:rPr lang="en-GB" dirty="0" smtClean="0"/>
              <a:t>Well structured and follow a logical sequence</a:t>
            </a:r>
          </a:p>
          <a:p>
            <a:endParaRPr lang="en-GB" dirty="0" smtClean="0"/>
          </a:p>
          <a:p>
            <a:r>
              <a:rPr lang="en-GB" dirty="0" smtClean="0"/>
              <a:t>Clear headings and sub-headings</a:t>
            </a:r>
          </a:p>
        </p:txBody>
      </p:sp>
      <p:sp>
        <p:nvSpPr>
          <p:cNvPr id="2" name="Title 1"/>
          <p:cNvSpPr>
            <a:spLocks noGrp="1"/>
          </p:cNvSpPr>
          <p:nvPr>
            <p:ph type="title"/>
          </p:nvPr>
        </p:nvSpPr>
        <p:spPr/>
        <p:txBody>
          <a:bodyPr/>
          <a:lstStyle/>
          <a:p>
            <a:r>
              <a:rPr lang="en-GB" dirty="0" smtClean="0"/>
              <a:t>Main Body</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Include graphs, etc. in this area</a:t>
            </a:r>
          </a:p>
          <a:p>
            <a:endParaRPr lang="en-GB" dirty="0" smtClean="0"/>
          </a:p>
          <a:p>
            <a:r>
              <a:rPr lang="en-GB" dirty="0" smtClean="0"/>
              <a:t>Move from </a:t>
            </a:r>
            <a:r>
              <a:rPr lang="en-GB" u="sng" dirty="0" smtClean="0"/>
              <a:t>‘descriptive’</a:t>
            </a:r>
            <a:r>
              <a:rPr lang="en-GB" dirty="0" smtClean="0"/>
              <a:t> to </a:t>
            </a:r>
            <a:r>
              <a:rPr lang="en-GB" u="sng" dirty="0" smtClean="0"/>
              <a:t>‘analytical/evaluative’</a:t>
            </a:r>
          </a:p>
          <a:p>
            <a:endParaRPr lang="en-GB" dirty="0" smtClean="0"/>
          </a:p>
          <a:p>
            <a:r>
              <a:rPr lang="en-GB" dirty="0" smtClean="0"/>
              <a:t>justify the conclusions / recommendations</a:t>
            </a:r>
            <a:r>
              <a:rPr lang="en-GB" dirty="0" smtClean="0"/>
              <a:t>.</a:t>
            </a:r>
          </a:p>
          <a:p>
            <a:endParaRPr lang="en-GB" dirty="0" smtClean="0"/>
          </a:p>
          <a:p>
            <a:r>
              <a:rPr lang="en-GB" dirty="0" smtClean="0"/>
              <a:t>As </a:t>
            </a:r>
            <a:r>
              <a:rPr lang="en-GB" dirty="0"/>
              <a:t>with the whole report, all sources used should be acknowledged and correctly referenced.</a:t>
            </a:r>
            <a:endParaRPr lang="en-GB" dirty="0" smtClean="0"/>
          </a:p>
          <a:p>
            <a:endParaRPr lang="en-GB" dirty="0"/>
          </a:p>
        </p:txBody>
      </p:sp>
      <p:sp>
        <p:nvSpPr>
          <p:cNvPr id="2" name="Title 1"/>
          <p:cNvSpPr>
            <a:spLocks noGrp="1"/>
          </p:cNvSpPr>
          <p:nvPr>
            <p:ph type="title"/>
          </p:nvPr>
        </p:nvSpPr>
        <p:spPr/>
        <p:txBody>
          <a:bodyPr/>
          <a:lstStyle/>
          <a:p>
            <a:r>
              <a:rPr lang="en-GB" dirty="0" smtClean="0"/>
              <a:t>Main Body</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Drawn from the analysis</a:t>
            </a:r>
          </a:p>
          <a:p>
            <a:endParaRPr lang="en-GB" dirty="0" smtClean="0"/>
          </a:p>
          <a:p>
            <a:r>
              <a:rPr lang="en-GB" dirty="0" smtClean="0"/>
              <a:t>Clear and concise</a:t>
            </a:r>
          </a:p>
          <a:p>
            <a:endParaRPr lang="en-GB" dirty="0" smtClean="0"/>
          </a:p>
          <a:p>
            <a:r>
              <a:rPr lang="en-GB" dirty="0" smtClean="0"/>
              <a:t>NO NEW INFORMATION</a:t>
            </a:r>
          </a:p>
          <a:p>
            <a:endParaRPr lang="en-GB" dirty="0" smtClean="0"/>
          </a:p>
          <a:p>
            <a:r>
              <a:rPr lang="en-GB" dirty="0" smtClean="0"/>
              <a:t>What </a:t>
            </a:r>
            <a:r>
              <a:rPr lang="en-GB" dirty="0" smtClean="0"/>
              <a:t>did the report achieve </a:t>
            </a:r>
          </a:p>
          <a:p>
            <a:endParaRPr lang="en-GB" dirty="0"/>
          </a:p>
          <a:p>
            <a:r>
              <a:rPr lang="en-GB" dirty="0" smtClean="0"/>
              <a:t>Highlight your findings</a:t>
            </a:r>
            <a:endParaRPr lang="en-GB" dirty="0" smtClean="0"/>
          </a:p>
        </p:txBody>
      </p:sp>
      <p:sp>
        <p:nvSpPr>
          <p:cNvPr id="2" name="Title 1"/>
          <p:cNvSpPr>
            <a:spLocks noGrp="1"/>
          </p:cNvSpPr>
          <p:nvPr>
            <p:ph type="title"/>
          </p:nvPr>
        </p:nvSpPr>
        <p:spPr/>
        <p:txBody>
          <a:bodyPr/>
          <a:lstStyle/>
          <a:p>
            <a:r>
              <a:rPr lang="en-GB" dirty="0" smtClean="0"/>
              <a:t>Conclusions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Suggested actions</a:t>
            </a:r>
          </a:p>
          <a:p>
            <a:endParaRPr lang="en-GB" dirty="0" smtClean="0"/>
          </a:p>
          <a:p>
            <a:r>
              <a:rPr lang="en-GB" dirty="0" smtClean="0"/>
              <a:t>Based on your findings</a:t>
            </a:r>
          </a:p>
          <a:p>
            <a:endParaRPr lang="en-GB" dirty="0" smtClean="0"/>
          </a:p>
          <a:p>
            <a:r>
              <a:rPr lang="en-GB" dirty="0" smtClean="0"/>
              <a:t>State any further investigation</a:t>
            </a:r>
          </a:p>
        </p:txBody>
      </p:sp>
      <p:sp>
        <p:nvSpPr>
          <p:cNvPr id="2" name="Title 1"/>
          <p:cNvSpPr>
            <a:spLocks noGrp="1"/>
          </p:cNvSpPr>
          <p:nvPr>
            <p:ph type="title"/>
          </p:nvPr>
        </p:nvSpPr>
        <p:spPr/>
        <p:txBody>
          <a:bodyPr/>
          <a:lstStyle/>
          <a:p>
            <a:r>
              <a:rPr lang="en-GB" dirty="0" smtClean="0"/>
              <a:t>Recommendations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4738531"/>
          </a:xfrm>
        </p:spPr>
        <p:txBody>
          <a:bodyPr/>
          <a:lstStyle/>
          <a:p>
            <a:r>
              <a:rPr lang="en-GB" dirty="0" smtClean="0"/>
              <a:t>Bibliography/Reference</a:t>
            </a:r>
            <a:endParaRPr lang="en-GB" dirty="0" smtClean="0"/>
          </a:p>
          <a:p>
            <a:endParaRPr lang="en-GB" dirty="0" smtClean="0"/>
          </a:p>
          <a:p>
            <a:r>
              <a:rPr lang="en-GB" dirty="0" smtClean="0"/>
              <a:t>Appendices</a:t>
            </a:r>
            <a:endParaRPr lang="en-GB" dirty="0"/>
          </a:p>
          <a:p>
            <a:pPr marL="109728" indent="0">
              <a:buNone/>
            </a:pPr>
            <a:endParaRPr lang="en-GB" dirty="0" smtClean="0"/>
          </a:p>
          <a:p>
            <a:pPr marL="109728" indent="0">
              <a:buNone/>
            </a:pPr>
            <a:endParaRPr lang="en-GB" dirty="0" smtClean="0"/>
          </a:p>
        </p:txBody>
      </p:sp>
      <p:sp>
        <p:nvSpPr>
          <p:cNvPr id="2" name="Title 1"/>
          <p:cNvSpPr>
            <a:spLocks noGrp="1"/>
          </p:cNvSpPr>
          <p:nvPr>
            <p:ph type="title"/>
          </p:nvPr>
        </p:nvSpPr>
        <p:spPr/>
        <p:txBody>
          <a:bodyPr/>
          <a:lstStyle/>
          <a:p>
            <a:r>
              <a:rPr lang="en-GB" dirty="0" smtClean="0"/>
              <a:t>Additional Sections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https://www.youtube.com/watch?v=GV4yMF8vx6o</a:t>
            </a:r>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35554648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587</TotalTime>
  <Words>749</Words>
  <Application>Microsoft Office PowerPoint</Application>
  <PresentationFormat>On-screen Show (4:3)</PresentationFormat>
  <Paragraphs>133</Paragraphs>
  <Slides>17</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Lucida Sans Unicode</vt:lpstr>
      <vt:lpstr>Verdana</vt:lpstr>
      <vt:lpstr>Wingdings 2</vt:lpstr>
      <vt:lpstr>Wingdings 3</vt:lpstr>
      <vt:lpstr>Concourse</vt:lpstr>
      <vt:lpstr>Formal Writing</vt:lpstr>
      <vt:lpstr>Formal Writing</vt:lpstr>
      <vt:lpstr>Why write a Report?</vt:lpstr>
      <vt:lpstr>How to write a Report</vt:lpstr>
      <vt:lpstr>The Subject Matter</vt:lpstr>
      <vt:lpstr>The Reader</vt:lpstr>
      <vt:lpstr>Structure of a Report</vt:lpstr>
      <vt:lpstr>Title Page</vt:lpstr>
      <vt:lpstr>Contents Page</vt:lpstr>
      <vt:lpstr>Executive summary </vt:lpstr>
      <vt:lpstr>Introduction </vt:lpstr>
      <vt:lpstr>Main Body</vt:lpstr>
      <vt:lpstr>Main Body</vt:lpstr>
      <vt:lpstr>Conclusions</vt:lpstr>
      <vt:lpstr>Recommendations</vt:lpstr>
      <vt:lpstr>Additional Sections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Writing</dc:title>
  <dc:creator>Graham Rees-Evans</dc:creator>
  <cp:lastModifiedBy>Jane Thomas</cp:lastModifiedBy>
  <cp:revision>46</cp:revision>
  <dcterms:created xsi:type="dcterms:W3CDTF">2010-10-31T18:18:02Z</dcterms:created>
  <dcterms:modified xsi:type="dcterms:W3CDTF">2018-11-19T14:31:25Z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cc082450-abbb-471d-9e58-3629450ebcdc</vt:lpwstr>
  </property>
  <property fmtid="{D5CDD505-2E9C-101B-9397-08002B2CF9AE}" pid="3" name="SWPIL">
    <vt:lpwstr>NOT PROTECTIVELY MARKED</vt:lpwstr>
  </property>
  <property fmtid="{D5CDD505-2E9C-101B-9397-08002B2CF9AE}" pid="4" name="SWPVNV">
    <vt:lpwstr>No Visual Mark</vt:lpwstr>
  </property>
</Properties>
</file>