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9"/>
  </p:notesMasterIdLst>
  <p:sldIdLst>
    <p:sldId id="265" r:id="rId2"/>
    <p:sldId id="256" r:id="rId3"/>
    <p:sldId id="258" r:id="rId4"/>
    <p:sldId id="266" r:id="rId5"/>
    <p:sldId id="257" r:id="rId6"/>
    <p:sldId id="267" r:id="rId7"/>
    <p:sldId id="272" r:id="rId8"/>
    <p:sldId id="273" r:id="rId9"/>
    <p:sldId id="268" r:id="rId10"/>
    <p:sldId id="269" r:id="rId11"/>
    <p:sldId id="263" r:id="rId12"/>
    <p:sldId id="271" r:id="rId13"/>
    <p:sldId id="259" r:id="rId14"/>
    <p:sldId id="261" r:id="rId15"/>
    <p:sldId id="270"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snapToGrid="0">
      <p:cViewPr varScale="1">
        <p:scale>
          <a:sx n="68" d="100"/>
          <a:sy n="68" d="100"/>
        </p:scale>
        <p:origin x="8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F9380-2F3E-4AD4-B13B-2E3946E966CE}" type="datetimeFigureOut">
              <a:rPr lang="en-GB" smtClean="0"/>
              <a:t>26/03/2018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0A3CA9-9670-4AB3-8D77-9DC97173CE94}" type="slidenum">
              <a:rPr lang="en-GB" smtClean="0"/>
              <a:t>‹#›</a:t>
            </a:fld>
            <a:endParaRPr lang="en-GB"/>
          </a:p>
        </p:txBody>
      </p:sp>
    </p:spTree>
    <p:extLst>
      <p:ext uri="{BB962C8B-B14F-4D97-AF65-F5344CB8AC3E}">
        <p14:creationId xmlns:p14="http://schemas.microsoft.com/office/powerpoint/2010/main" val="494971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0A3CA9-9670-4AB3-8D77-9DC97173CE94}" type="slidenum">
              <a:rPr lang="en-GB" smtClean="0"/>
              <a:t>14</a:t>
            </a:fld>
            <a:endParaRPr lang="en-GB"/>
          </a:p>
        </p:txBody>
      </p:sp>
    </p:spTree>
    <p:extLst>
      <p:ext uri="{BB962C8B-B14F-4D97-AF65-F5344CB8AC3E}">
        <p14:creationId xmlns:p14="http://schemas.microsoft.com/office/powerpoint/2010/main" val="1605417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36423BD-16B6-4EA6-B14E-AFCF962706D1}"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1629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992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552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9559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A78623-2660-4059-A502-5AAB1A2BE1DF}"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6423BD-16B6-4EA6-B14E-AFCF962706D1}"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032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A78623-2660-4059-A502-5AAB1A2BE1DF}"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6423BD-16B6-4EA6-B14E-AFCF962706D1}"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96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A78623-2660-4059-A502-5AAB1A2BE1DF}"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6423BD-16B6-4EA6-B14E-AFCF962706D1}" type="slidenum">
              <a:rPr lang="en-GB" smtClean="0"/>
              <a:t>‹#›</a:t>
            </a:fld>
            <a:endParaRPr lang="en-GB"/>
          </a:p>
        </p:txBody>
      </p:sp>
    </p:spTree>
    <p:extLst>
      <p:ext uri="{BB962C8B-B14F-4D97-AF65-F5344CB8AC3E}">
        <p14:creationId xmlns:p14="http://schemas.microsoft.com/office/powerpoint/2010/main" val="3152024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1804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735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586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886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AA78623-2660-4059-A502-5AAB1A2BE1DF}" type="datetimeFigureOut">
              <a:rPr lang="en-GB" smtClean="0"/>
              <a:t>26/03/2018</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36423BD-16B6-4EA6-B14E-AFCF962706D1}"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95811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enil.eu/wp-content/uploads/2012/06/Social-Model.ppt" TargetMode="External"/><Relationship Id="rId2" Type="http://schemas.openxmlformats.org/officeDocument/2006/relationships/hyperlink" Target="http://www.cpa.org.uk/cpa-lga-evidence/Merthyr_Tydfil_County_Borough_Council/The_Strategy_for_Older_People_in_Wales_2013-2023.pdf" TargetMode="External"/><Relationship Id="rId1" Type="http://schemas.openxmlformats.org/officeDocument/2006/relationships/slideLayout" Target="../slideLayouts/slideLayout2.xml"/><Relationship Id="rId4" Type="http://schemas.openxmlformats.org/officeDocument/2006/relationships/hyperlink" Target="https://www.legislation.gov.uk/ukpga/2006/35/section/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05/9/section/35" TargetMode="External"/><Relationship Id="rId2" Type="http://schemas.openxmlformats.org/officeDocument/2006/relationships/hyperlink" Target="https://www.legislation.gov.uk/ukpga/1998/42/cont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7240D3-164E-4C59-8B71-27CB23C66768}"/>
              </a:ext>
            </a:extLst>
          </p:cNvPr>
          <p:cNvSpPr/>
          <p:nvPr/>
        </p:nvSpPr>
        <p:spPr>
          <a:xfrm>
            <a:off x="3048000" y="1263783"/>
            <a:ext cx="6096000" cy="3477875"/>
          </a:xfrm>
          <a:prstGeom prst="rect">
            <a:avLst/>
          </a:prstGeom>
        </p:spPr>
        <p:txBody>
          <a:bodyPr>
            <a:spAutoFit/>
          </a:bodyPr>
          <a:lstStyle/>
          <a:p>
            <a:r>
              <a:rPr lang="en-GB" sz="4400" dirty="0"/>
              <a:t>A Critical Understanding Of How Various Advocacy Based Theoretical Positions Underpin Services For The Elderly</a:t>
            </a:r>
          </a:p>
        </p:txBody>
      </p:sp>
    </p:spTree>
    <p:extLst>
      <p:ext uri="{BB962C8B-B14F-4D97-AF65-F5344CB8AC3E}">
        <p14:creationId xmlns:p14="http://schemas.microsoft.com/office/powerpoint/2010/main" val="157486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418AB-9697-4AFC-8109-E29C348CF0BF}"/>
              </a:ext>
            </a:extLst>
          </p:cNvPr>
          <p:cNvSpPr>
            <a:spLocks noGrp="1"/>
          </p:cNvSpPr>
          <p:nvPr>
            <p:ph type="ctrTitle"/>
          </p:nvPr>
        </p:nvSpPr>
        <p:spPr>
          <a:xfrm>
            <a:off x="1524000" y="-255181"/>
            <a:ext cx="8810847" cy="1387549"/>
          </a:xfrm>
        </p:spPr>
        <p:txBody>
          <a:bodyPr>
            <a:normAutofit/>
          </a:bodyPr>
          <a:lstStyle/>
          <a:p>
            <a:r>
              <a:rPr lang="en-GB" sz="3200" dirty="0"/>
              <a:t>	</a:t>
            </a:r>
            <a:r>
              <a:rPr lang="en-GB" sz="2400" dirty="0"/>
              <a:t>Introduction</a:t>
            </a:r>
            <a:endParaRPr lang="en-GB" sz="2000" dirty="0"/>
          </a:p>
        </p:txBody>
      </p:sp>
      <p:sp>
        <p:nvSpPr>
          <p:cNvPr id="3" name="Subtitle 2">
            <a:extLst>
              <a:ext uri="{FF2B5EF4-FFF2-40B4-BE49-F238E27FC236}">
                <a16:creationId xmlns:a16="http://schemas.microsoft.com/office/drawing/2014/main" id="{FA664F2F-43C6-4417-BA99-B50355CC78EF}"/>
              </a:ext>
            </a:extLst>
          </p:cNvPr>
          <p:cNvSpPr>
            <a:spLocks noGrp="1"/>
          </p:cNvSpPr>
          <p:nvPr>
            <p:ph type="subTitle" idx="1"/>
          </p:nvPr>
        </p:nvSpPr>
        <p:spPr>
          <a:xfrm>
            <a:off x="1524000" y="1265737"/>
            <a:ext cx="9554817" cy="5146158"/>
          </a:xfrm>
        </p:spPr>
        <p:txBody>
          <a:bodyPr>
            <a:normAutofit/>
          </a:bodyPr>
          <a:lstStyle/>
          <a:p>
            <a:pPr algn="l"/>
            <a:r>
              <a:rPr lang="en-GB" sz="2400" cap="none" dirty="0"/>
              <a:t>	</a:t>
            </a:r>
            <a:r>
              <a:rPr lang="en-GB" sz="2000" cap="none" dirty="0"/>
              <a:t>This seminar is about a critical understanding of different 	theoretical models that underpin different services for the elderly 	and how the elderly experience these services and the service providers.</a:t>
            </a:r>
          </a:p>
          <a:p>
            <a:pPr algn="l"/>
            <a:endParaRPr lang="en-GB" sz="2400" b="1" i="1" dirty="0"/>
          </a:p>
          <a:p>
            <a:pPr algn="l"/>
            <a:endParaRPr lang="en-GB" sz="2400" dirty="0"/>
          </a:p>
          <a:p>
            <a:pPr algn="l"/>
            <a:r>
              <a:rPr lang="en-GB" sz="2000" cap="none" dirty="0"/>
              <a:t>The importance of this seminar is that it will look at different models to find which paradigm is most suitable for elderly people. It will also look at how, while the current legislation meets the need for professionalism, there is still more to be done on a practical level.</a:t>
            </a:r>
          </a:p>
        </p:txBody>
      </p:sp>
    </p:spTree>
    <p:extLst>
      <p:ext uri="{BB962C8B-B14F-4D97-AF65-F5344CB8AC3E}">
        <p14:creationId xmlns:p14="http://schemas.microsoft.com/office/powerpoint/2010/main" val="269125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07AD-2E64-4ED9-A8C2-0A3E0C28AEB1}"/>
              </a:ext>
            </a:extLst>
          </p:cNvPr>
          <p:cNvSpPr>
            <a:spLocks noGrp="1"/>
          </p:cNvSpPr>
          <p:nvPr>
            <p:ph type="title"/>
          </p:nvPr>
        </p:nvSpPr>
        <p:spPr/>
        <p:txBody>
          <a:bodyPr/>
          <a:lstStyle/>
          <a:p>
            <a:r>
              <a:rPr lang="en-GB" dirty="0"/>
              <a:t>Elderly people might need advocacy for: </a:t>
            </a:r>
          </a:p>
        </p:txBody>
      </p:sp>
      <p:sp>
        <p:nvSpPr>
          <p:cNvPr id="3" name="Content Placeholder 2">
            <a:extLst>
              <a:ext uri="{FF2B5EF4-FFF2-40B4-BE49-F238E27FC236}">
                <a16:creationId xmlns:a16="http://schemas.microsoft.com/office/drawing/2014/main" id="{2E98FED4-B05A-486B-967C-CDA02D8DC463}"/>
              </a:ext>
            </a:extLst>
          </p:cNvPr>
          <p:cNvSpPr>
            <a:spLocks noGrp="1"/>
          </p:cNvSpPr>
          <p:nvPr>
            <p:ph idx="1"/>
          </p:nvPr>
        </p:nvSpPr>
        <p:spPr/>
        <p:txBody>
          <a:bodyPr/>
          <a:lstStyle/>
          <a:p>
            <a:r>
              <a:rPr lang="en-GB" dirty="0"/>
              <a:t>Protection from abuse;</a:t>
            </a:r>
          </a:p>
          <a:p>
            <a:r>
              <a:rPr lang="en-GB" dirty="0"/>
              <a:t>Combating age discrimination; </a:t>
            </a:r>
          </a:p>
          <a:p>
            <a:r>
              <a:rPr lang="en-GB" dirty="0"/>
              <a:t>Obtaining and changing services; </a:t>
            </a:r>
          </a:p>
          <a:p>
            <a:r>
              <a:rPr lang="en-GB" dirty="0"/>
              <a:t>Securing and exercising rights; </a:t>
            </a:r>
          </a:p>
          <a:p>
            <a:r>
              <a:rPr lang="en-GB" dirty="0"/>
              <a:t>Being involved in decision making and being heard,</a:t>
            </a:r>
          </a:p>
        </p:txBody>
      </p:sp>
    </p:spTree>
    <p:extLst>
      <p:ext uri="{BB962C8B-B14F-4D97-AF65-F5344CB8AC3E}">
        <p14:creationId xmlns:p14="http://schemas.microsoft.com/office/powerpoint/2010/main" val="87425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AC64C-0AC5-493E-B5E1-4320D86856AB}"/>
              </a:ext>
            </a:extLst>
          </p:cNvPr>
          <p:cNvSpPr>
            <a:spLocks noGrp="1"/>
          </p:cNvSpPr>
          <p:nvPr>
            <p:ph type="title"/>
          </p:nvPr>
        </p:nvSpPr>
        <p:spPr>
          <a:xfrm>
            <a:off x="1294362" y="182880"/>
            <a:ext cx="9603275" cy="956603"/>
          </a:xfrm>
        </p:spPr>
        <p:txBody>
          <a:bodyPr>
            <a:noAutofit/>
          </a:bodyPr>
          <a:lstStyle/>
          <a:p>
            <a:r>
              <a:rPr lang="en-GB" sz="3600" cap="none" dirty="0"/>
              <a:t>Advocacy Must Be Delivered As  Highly Principled Activity:</a:t>
            </a:r>
            <a:br>
              <a:rPr lang="en-GB" sz="3600" cap="none" dirty="0"/>
            </a:br>
            <a:endParaRPr lang="en-GB" sz="3600" cap="none" dirty="0"/>
          </a:p>
        </p:txBody>
      </p:sp>
      <p:sp>
        <p:nvSpPr>
          <p:cNvPr id="3" name="Content Placeholder 2">
            <a:extLst>
              <a:ext uri="{FF2B5EF4-FFF2-40B4-BE49-F238E27FC236}">
                <a16:creationId xmlns:a16="http://schemas.microsoft.com/office/drawing/2014/main" id="{B50DC167-EC69-49F9-B06E-5C33D31387C9}"/>
              </a:ext>
            </a:extLst>
          </p:cNvPr>
          <p:cNvSpPr>
            <a:spLocks noGrp="1"/>
          </p:cNvSpPr>
          <p:nvPr>
            <p:ph idx="1"/>
          </p:nvPr>
        </p:nvSpPr>
        <p:spPr>
          <a:xfrm>
            <a:off x="1137145" y="1263469"/>
            <a:ext cx="9917708" cy="4853354"/>
          </a:xfrm>
        </p:spPr>
        <p:txBody>
          <a:bodyPr>
            <a:normAutofit/>
          </a:bodyPr>
          <a:lstStyle/>
          <a:p>
            <a:pPr marL="0" indent="0">
              <a:buNone/>
            </a:pPr>
            <a:r>
              <a:rPr lang="en-GB" sz="3200" dirty="0"/>
              <a:t>  Clarity of purpose         Person centred approach   </a:t>
            </a:r>
          </a:p>
          <a:p>
            <a:pPr marL="0" indent="0">
              <a:buNone/>
            </a:pPr>
            <a:r>
              <a:rPr lang="en-GB" sz="3200" dirty="0"/>
              <a:t>  Independence                Equal opportunity</a:t>
            </a:r>
          </a:p>
          <a:p>
            <a:pPr marL="0" indent="0">
              <a:buNone/>
            </a:pPr>
            <a:r>
              <a:rPr lang="en-GB" sz="3200" dirty="0"/>
              <a:t>  Empowerment               Accessibility</a:t>
            </a:r>
          </a:p>
          <a:p>
            <a:pPr marL="0" indent="0">
              <a:buNone/>
            </a:pPr>
            <a:r>
              <a:rPr lang="en-GB" sz="3200" dirty="0"/>
              <a:t>  Supporting advocate    Accountability </a:t>
            </a:r>
          </a:p>
          <a:p>
            <a:pPr marL="0" indent="0">
              <a:buNone/>
            </a:pPr>
            <a:r>
              <a:rPr lang="en-GB" sz="3200" dirty="0"/>
              <a:t>  Confidentiality              Complaints</a:t>
            </a:r>
          </a:p>
          <a:p>
            <a:pPr marL="0" indent="0">
              <a:buNone/>
            </a:pPr>
            <a:r>
              <a:rPr lang="en-GB" sz="3200" dirty="0"/>
              <a:t>  Safeguarding </a:t>
            </a:r>
          </a:p>
          <a:p>
            <a:pPr marL="0" indent="0" algn="r">
              <a:buNone/>
            </a:pPr>
            <a:r>
              <a:rPr lang="en-GB" dirty="0"/>
              <a:t>(</a:t>
            </a:r>
            <a:r>
              <a:rPr lang="en-GB" sz="2400" dirty="0"/>
              <a:t>Qualityadvocacy.org.uk, 2018</a:t>
            </a:r>
            <a:r>
              <a:rPr lang="en-GB" dirty="0"/>
              <a:t>)</a:t>
            </a:r>
            <a:endParaRPr lang="en-GB" sz="3200" dirty="0"/>
          </a:p>
          <a:p>
            <a:endParaRPr lang="en-GB" sz="3200" dirty="0"/>
          </a:p>
        </p:txBody>
      </p:sp>
    </p:spTree>
    <p:extLst>
      <p:ext uri="{BB962C8B-B14F-4D97-AF65-F5344CB8AC3E}">
        <p14:creationId xmlns:p14="http://schemas.microsoft.com/office/powerpoint/2010/main" val="587849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D2A0-17BA-46D8-87F3-503A3AAB5C2A}"/>
              </a:ext>
            </a:extLst>
          </p:cNvPr>
          <p:cNvSpPr>
            <a:spLocks noGrp="1"/>
          </p:cNvSpPr>
          <p:nvPr>
            <p:ph type="title"/>
          </p:nvPr>
        </p:nvSpPr>
        <p:spPr/>
        <p:txBody>
          <a:bodyPr/>
          <a:lstStyle/>
          <a:p>
            <a:r>
              <a:rPr lang="en-GB" dirty="0"/>
              <a:t>Advocacy standards for:</a:t>
            </a:r>
          </a:p>
        </p:txBody>
      </p:sp>
      <p:sp>
        <p:nvSpPr>
          <p:cNvPr id="3" name="Content Placeholder 2">
            <a:extLst>
              <a:ext uri="{FF2B5EF4-FFF2-40B4-BE49-F238E27FC236}">
                <a16:creationId xmlns:a16="http://schemas.microsoft.com/office/drawing/2014/main" id="{B4E7ABB1-4446-4CF1-BD5B-66303895AB07}"/>
              </a:ext>
            </a:extLst>
          </p:cNvPr>
          <p:cNvSpPr>
            <a:spLocks noGrp="1"/>
          </p:cNvSpPr>
          <p:nvPr>
            <p:ph idx="1"/>
          </p:nvPr>
        </p:nvSpPr>
        <p:spPr>
          <a:xfrm>
            <a:off x="1451579" y="2015732"/>
            <a:ext cx="9603275" cy="3907990"/>
          </a:xfrm>
        </p:spPr>
        <p:txBody>
          <a:bodyPr>
            <a:noAutofit/>
          </a:bodyPr>
          <a:lstStyle/>
          <a:p>
            <a:r>
              <a:rPr lang="en-GB" sz="2800" dirty="0"/>
              <a:t>Standards would define and protect the advocacy principals</a:t>
            </a:r>
          </a:p>
          <a:p>
            <a:r>
              <a:rPr lang="en-GB" sz="2800" dirty="0"/>
              <a:t>Standards would strengthen the identity of the advocacy movement</a:t>
            </a:r>
          </a:p>
          <a:p>
            <a:r>
              <a:rPr lang="en-GB" sz="2800" dirty="0"/>
              <a:t>Standards would promote quality assurance </a:t>
            </a:r>
          </a:p>
          <a:p>
            <a:r>
              <a:rPr lang="en-GB" sz="2800" dirty="0"/>
              <a:t>Standards would be an aid to evaluation </a:t>
            </a:r>
          </a:p>
          <a:p>
            <a:pPr marL="0" indent="0" algn="r">
              <a:buNone/>
            </a:pPr>
            <a:r>
              <a:rPr lang="en-GB" sz="2800" dirty="0"/>
              <a:t>(Henderson and Pochin, 2001,p.103)</a:t>
            </a:r>
          </a:p>
        </p:txBody>
      </p:sp>
    </p:spTree>
    <p:extLst>
      <p:ext uri="{BB962C8B-B14F-4D97-AF65-F5344CB8AC3E}">
        <p14:creationId xmlns:p14="http://schemas.microsoft.com/office/powerpoint/2010/main" val="73808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0E16E-41BC-4E8D-BBFA-881BCD1594D0}"/>
              </a:ext>
            </a:extLst>
          </p:cNvPr>
          <p:cNvSpPr>
            <a:spLocks noGrp="1"/>
          </p:cNvSpPr>
          <p:nvPr>
            <p:ph type="title"/>
          </p:nvPr>
        </p:nvSpPr>
        <p:spPr/>
        <p:txBody>
          <a:bodyPr>
            <a:normAutofit fontScale="90000"/>
          </a:bodyPr>
          <a:lstStyle/>
          <a:p>
            <a:r>
              <a:rPr lang="en-GB" dirty="0"/>
              <a:t>A number of advocacy models have been developed:</a:t>
            </a:r>
            <a:br>
              <a:rPr lang="en-GB" dirty="0"/>
            </a:br>
            <a:endParaRPr lang="en-GB" dirty="0"/>
          </a:p>
        </p:txBody>
      </p:sp>
      <p:sp>
        <p:nvSpPr>
          <p:cNvPr id="3" name="Content Placeholder 2">
            <a:extLst>
              <a:ext uri="{FF2B5EF4-FFF2-40B4-BE49-F238E27FC236}">
                <a16:creationId xmlns:a16="http://schemas.microsoft.com/office/drawing/2014/main" id="{907FEB92-CAF6-4BA6-BB95-C9F103BB72BD}"/>
              </a:ext>
            </a:extLst>
          </p:cNvPr>
          <p:cNvSpPr>
            <a:spLocks noGrp="1"/>
          </p:cNvSpPr>
          <p:nvPr>
            <p:ph idx="1"/>
          </p:nvPr>
        </p:nvSpPr>
        <p:spPr/>
        <p:txBody>
          <a:bodyPr/>
          <a:lstStyle/>
          <a:p>
            <a:r>
              <a:rPr lang="en-GB" dirty="0"/>
              <a:t>Affirmative Model</a:t>
            </a:r>
          </a:p>
          <a:p>
            <a:r>
              <a:rPr lang="en-GB" dirty="0"/>
              <a:t>Disability Model</a:t>
            </a:r>
          </a:p>
          <a:p>
            <a:r>
              <a:rPr lang="en-GB" dirty="0"/>
              <a:t>Social Model</a:t>
            </a:r>
          </a:p>
          <a:p>
            <a:r>
              <a:rPr lang="en-GB" dirty="0"/>
              <a:t>Medical Model</a:t>
            </a:r>
          </a:p>
        </p:txBody>
      </p:sp>
    </p:spTree>
    <p:extLst>
      <p:ext uri="{BB962C8B-B14F-4D97-AF65-F5344CB8AC3E}">
        <p14:creationId xmlns:p14="http://schemas.microsoft.com/office/powerpoint/2010/main" val="104777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5872E-908D-49F9-9EEA-B1A752BB1918}"/>
              </a:ext>
            </a:extLst>
          </p:cNvPr>
          <p:cNvSpPr>
            <a:spLocks noGrp="1"/>
          </p:cNvSpPr>
          <p:nvPr>
            <p:ph type="title"/>
          </p:nvPr>
        </p:nvSpPr>
        <p:spPr>
          <a:xfrm>
            <a:off x="1620392" y="5556738"/>
            <a:ext cx="9603275" cy="679362"/>
          </a:xfrm>
        </p:spPr>
        <p:txBody>
          <a:bodyPr>
            <a:normAutofit/>
          </a:bodyPr>
          <a:lstStyle/>
          <a:p>
            <a:pPr algn="r"/>
            <a:r>
              <a:rPr lang="en-GB" sz="1600" dirty="0"/>
              <a:t> (Image 1: European Network on independent living [</a:t>
            </a:r>
            <a:r>
              <a:rPr lang="en-GB" sz="1600" dirty="0" err="1"/>
              <a:t>enil</a:t>
            </a:r>
            <a:r>
              <a:rPr lang="en-GB" sz="1600" dirty="0"/>
              <a:t>], 2017)</a:t>
            </a:r>
          </a:p>
        </p:txBody>
      </p:sp>
      <p:pic>
        <p:nvPicPr>
          <p:cNvPr id="4" name="Content Placeholder 3">
            <a:extLst>
              <a:ext uri="{FF2B5EF4-FFF2-40B4-BE49-F238E27FC236}">
                <a16:creationId xmlns:a16="http://schemas.microsoft.com/office/drawing/2014/main" id="{AFDE11AB-54EC-4830-BB0A-CDE0A0F4C8BE}"/>
              </a:ext>
            </a:extLst>
          </p:cNvPr>
          <p:cNvPicPr>
            <a:picLocks noGrp="1" noChangeAspect="1"/>
          </p:cNvPicPr>
          <p:nvPr>
            <p:ph idx="1"/>
          </p:nvPr>
        </p:nvPicPr>
        <p:blipFill>
          <a:blip r:embed="rId2"/>
          <a:stretch>
            <a:fillRect/>
          </a:stretch>
        </p:blipFill>
        <p:spPr>
          <a:xfrm>
            <a:off x="1787827" y="621900"/>
            <a:ext cx="8310424" cy="4424522"/>
          </a:xfrm>
          <a:prstGeom prst="rect">
            <a:avLst/>
          </a:prstGeom>
        </p:spPr>
      </p:pic>
    </p:spTree>
    <p:extLst>
      <p:ext uri="{BB962C8B-B14F-4D97-AF65-F5344CB8AC3E}">
        <p14:creationId xmlns:p14="http://schemas.microsoft.com/office/powerpoint/2010/main" val="1843288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2B0C-1379-4621-BE85-52F243317743}"/>
              </a:ext>
            </a:extLst>
          </p:cNvPr>
          <p:cNvSpPr>
            <a:spLocks noGrp="1"/>
          </p:cNvSpPr>
          <p:nvPr>
            <p:ph type="title"/>
          </p:nvPr>
        </p:nvSpPr>
        <p:spPr>
          <a:xfrm>
            <a:off x="1294363" y="6246055"/>
            <a:ext cx="9509625" cy="489189"/>
          </a:xfrm>
        </p:spPr>
        <p:txBody>
          <a:bodyPr>
            <a:normAutofit/>
          </a:bodyPr>
          <a:lstStyle/>
          <a:p>
            <a:pPr algn="r"/>
            <a:r>
              <a:rPr lang="en-GB" sz="2000" dirty="0"/>
              <a:t>(Image 2: </a:t>
            </a:r>
            <a:r>
              <a:rPr lang="en-GB" sz="2000" dirty="0" err="1"/>
              <a:t>enil</a:t>
            </a:r>
            <a:r>
              <a:rPr lang="en-GB" sz="2000" dirty="0"/>
              <a:t>, 2017)</a:t>
            </a:r>
          </a:p>
        </p:txBody>
      </p:sp>
      <p:pic>
        <p:nvPicPr>
          <p:cNvPr id="4" name="Content Placeholder 3">
            <a:extLst>
              <a:ext uri="{FF2B5EF4-FFF2-40B4-BE49-F238E27FC236}">
                <a16:creationId xmlns:a16="http://schemas.microsoft.com/office/drawing/2014/main" id="{E2531542-DBA3-42AF-AC8C-686297F02F97}"/>
              </a:ext>
            </a:extLst>
          </p:cNvPr>
          <p:cNvPicPr>
            <a:picLocks noGrp="1" noChangeAspect="1"/>
          </p:cNvPicPr>
          <p:nvPr>
            <p:ph idx="1"/>
          </p:nvPr>
        </p:nvPicPr>
        <p:blipFill>
          <a:blip r:embed="rId2"/>
          <a:stretch>
            <a:fillRect/>
          </a:stretch>
        </p:blipFill>
        <p:spPr>
          <a:xfrm>
            <a:off x="438706" y="333770"/>
            <a:ext cx="9136568" cy="5701269"/>
          </a:xfrm>
          <a:prstGeom prst="rect">
            <a:avLst/>
          </a:prstGeom>
        </p:spPr>
      </p:pic>
    </p:spTree>
    <p:extLst>
      <p:ext uri="{BB962C8B-B14F-4D97-AF65-F5344CB8AC3E}">
        <p14:creationId xmlns:p14="http://schemas.microsoft.com/office/powerpoint/2010/main" val="3399074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B985-EA51-48A8-BEE5-6ACBA149D400}"/>
              </a:ext>
            </a:extLst>
          </p:cNvPr>
          <p:cNvSpPr>
            <a:spLocks noGrp="1"/>
          </p:cNvSpPr>
          <p:nvPr>
            <p:ph type="title"/>
          </p:nvPr>
        </p:nvSpPr>
        <p:spPr/>
        <p:txBody>
          <a:bodyPr/>
          <a:lstStyle/>
          <a:p>
            <a:r>
              <a:rPr lang="en-GB" dirty="0"/>
              <a:t>Democratic Participation Model</a:t>
            </a:r>
            <a:br>
              <a:rPr lang="en-GB" dirty="0"/>
            </a:br>
            <a:endParaRPr lang="en-GB" dirty="0"/>
          </a:p>
        </p:txBody>
      </p:sp>
      <p:sp>
        <p:nvSpPr>
          <p:cNvPr id="3" name="Content Placeholder 2">
            <a:extLst>
              <a:ext uri="{FF2B5EF4-FFF2-40B4-BE49-F238E27FC236}">
                <a16:creationId xmlns:a16="http://schemas.microsoft.com/office/drawing/2014/main" id="{79FD4F84-4D61-4365-BDCE-A74555D1D86A}"/>
              </a:ext>
            </a:extLst>
          </p:cNvPr>
          <p:cNvSpPr>
            <a:spLocks noGrp="1"/>
          </p:cNvSpPr>
          <p:nvPr>
            <p:ph idx="1"/>
          </p:nvPr>
        </p:nvSpPr>
        <p:spPr/>
        <p:txBody>
          <a:bodyPr/>
          <a:lstStyle/>
          <a:p>
            <a:r>
              <a:rPr lang="en-GB" dirty="0"/>
              <a:t>‘The focus is on the participatory rights to be heard, exercise choice and define problems and action’ </a:t>
            </a:r>
          </a:p>
          <a:p>
            <a:pPr marL="0" indent="0">
              <a:buNone/>
            </a:pPr>
            <a:r>
              <a:rPr lang="en-GB" sz="1800" dirty="0"/>
              <a:t>						(Boylan and Dalrymple, 2009, p.65)</a:t>
            </a:r>
          </a:p>
        </p:txBody>
      </p:sp>
    </p:spTree>
    <p:extLst>
      <p:ext uri="{BB962C8B-B14F-4D97-AF65-F5344CB8AC3E}">
        <p14:creationId xmlns:p14="http://schemas.microsoft.com/office/powerpoint/2010/main" val="71887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2089-C853-4388-B657-599D28D9B45E}"/>
              </a:ext>
            </a:extLst>
          </p:cNvPr>
          <p:cNvSpPr>
            <a:spLocks noGrp="1"/>
          </p:cNvSpPr>
          <p:nvPr>
            <p:ph type="title"/>
          </p:nvPr>
        </p:nvSpPr>
        <p:spPr>
          <a:xfrm>
            <a:off x="1409647" y="153590"/>
            <a:ext cx="9603275" cy="650929"/>
          </a:xfrm>
        </p:spPr>
        <p:txBody>
          <a:bodyPr/>
          <a:lstStyle/>
          <a:p>
            <a:r>
              <a:rPr lang="en-GB" dirty="0"/>
              <a:t>Advocacy and Legislation</a:t>
            </a:r>
          </a:p>
        </p:txBody>
      </p:sp>
      <p:sp>
        <p:nvSpPr>
          <p:cNvPr id="3" name="Content Placeholder 2">
            <a:extLst>
              <a:ext uri="{FF2B5EF4-FFF2-40B4-BE49-F238E27FC236}">
                <a16:creationId xmlns:a16="http://schemas.microsoft.com/office/drawing/2014/main" id="{235C82F2-DF56-4E7C-A6C1-4B9BDE8F84EF}"/>
              </a:ext>
            </a:extLst>
          </p:cNvPr>
          <p:cNvSpPr>
            <a:spLocks noGrp="1"/>
          </p:cNvSpPr>
          <p:nvPr>
            <p:ph idx="1"/>
          </p:nvPr>
        </p:nvSpPr>
        <p:spPr>
          <a:xfrm>
            <a:off x="1451579" y="945398"/>
            <a:ext cx="9603275" cy="5108084"/>
          </a:xfrm>
        </p:spPr>
        <p:txBody>
          <a:bodyPr>
            <a:normAutofit/>
          </a:bodyPr>
          <a:lstStyle/>
          <a:p>
            <a:r>
              <a:rPr lang="en-GB" sz="2800" dirty="0"/>
              <a:t>Human Rights Act (1998)</a:t>
            </a:r>
          </a:p>
          <a:p>
            <a:r>
              <a:rPr lang="en-GB" sz="2800" dirty="0"/>
              <a:t>UN Principles for Older Persons: Independence, Participation, Care, Self-fulfilment, Dignity.</a:t>
            </a:r>
          </a:p>
          <a:p>
            <a:r>
              <a:rPr lang="en-GB" sz="2800" dirty="0"/>
              <a:t>Equality Act (2010)</a:t>
            </a:r>
          </a:p>
          <a:p>
            <a:r>
              <a:rPr lang="en-GB" sz="2800" dirty="0"/>
              <a:t>Independent Mental Capacity Advocacy (2005) (IMCA)</a:t>
            </a:r>
          </a:p>
          <a:p>
            <a:r>
              <a:rPr lang="en-GB" sz="2800" dirty="0"/>
              <a:t>Independent Mental Health Advocacy (2007) (IMHA)</a:t>
            </a:r>
          </a:p>
          <a:p>
            <a:r>
              <a:rPr lang="en-GB" sz="2800" dirty="0"/>
              <a:t>Social Wellbeing Wales Act (2014)</a:t>
            </a:r>
          </a:p>
          <a:p>
            <a:pPr marL="0" indent="0">
              <a:buNone/>
            </a:pPr>
            <a:r>
              <a:rPr lang="en-GB" dirty="0"/>
              <a:t>                                                  (Legislation.gov.uk, 2018) (Un.org, 2018) (Gov.uk, 2018)</a:t>
            </a:r>
          </a:p>
          <a:p>
            <a:pPr marL="0" indent="0">
              <a:buNone/>
            </a:pPr>
            <a:endParaRPr lang="en-GB" dirty="0"/>
          </a:p>
          <a:p>
            <a:pPr marL="0" indent="0">
              <a:buNone/>
            </a:pPr>
            <a:endParaRPr lang="en-GB" sz="2800" dirty="0"/>
          </a:p>
        </p:txBody>
      </p:sp>
    </p:spTree>
    <p:extLst>
      <p:ext uri="{BB962C8B-B14F-4D97-AF65-F5344CB8AC3E}">
        <p14:creationId xmlns:p14="http://schemas.microsoft.com/office/powerpoint/2010/main" val="1484196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7D10-26D6-4339-9422-9AA474931F63}"/>
              </a:ext>
            </a:extLst>
          </p:cNvPr>
          <p:cNvSpPr>
            <a:spLocks noGrp="1"/>
          </p:cNvSpPr>
          <p:nvPr>
            <p:ph type="title"/>
          </p:nvPr>
        </p:nvSpPr>
        <p:spPr/>
        <p:txBody>
          <a:bodyPr/>
          <a:lstStyle/>
          <a:p>
            <a:r>
              <a:rPr lang="en-GB" dirty="0"/>
              <a:t>Human rights and equality </a:t>
            </a:r>
            <a:br>
              <a:rPr lang="en-GB" dirty="0"/>
            </a:br>
            <a:endParaRPr lang="en-GB" dirty="0"/>
          </a:p>
        </p:txBody>
      </p:sp>
      <p:sp>
        <p:nvSpPr>
          <p:cNvPr id="3" name="Content Placeholder 2">
            <a:extLst>
              <a:ext uri="{FF2B5EF4-FFF2-40B4-BE49-F238E27FC236}">
                <a16:creationId xmlns:a16="http://schemas.microsoft.com/office/drawing/2014/main" id="{3EF4FE07-1E5A-4ACD-B52B-7C6A073213AC}"/>
              </a:ext>
            </a:extLst>
          </p:cNvPr>
          <p:cNvSpPr>
            <a:spLocks noGrp="1"/>
          </p:cNvSpPr>
          <p:nvPr>
            <p:ph idx="1"/>
          </p:nvPr>
        </p:nvSpPr>
        <p:spPr>
          <a:xfrm>
            <a:off x="1451578" y="2133601"/>
            <a:ext cx="9902221" cy="3657600"/>
          </a:xfrm>
        </p:spPr>
        <p:txBody>
          <a:bodyPr>
            <a:normAutofit/>
          </a:bodyPr>
          <a:lstStyle/>
          <a:p>
            <a:pPr marL="0" indent="0">
              <a:buNone/>
            </a:pPr>
            <a:r>
              <a:rPr lang="en-GB" dirty="0"/>
              <a:t>‘An understanding and implementation of human rights and equality ought to be at the heart of institutional planning and good professional practice. Failure to ensure this is so erodes the ability of organisations to plan services appropriately and of professionals to provide good care, treatment and support. Guidance has been issued on the interface between equality, human rights and health and social care outcomes, for example involvement, personalised care, suitability of staff and management, training, and record keeping (Care Quality Commission and Equality and Human Rights Commission (CQC and EHRC), 2011)`.</a:t>
            </a:r>
          </a:p>
          <a:p>
            <a:pPr marL="0" indent="0" algn="r">
              <a:buNone/>
            </a:pPr>
            <a:r>
              <a:rPr lang="en-GB" dirty="0"/>
              <a:t>(Kline and Preston-Shoot, 2012,pp.6, 7)</a:t>
            </a:r>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188976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911E-C5F5-45F8-AE6D-6A664157FD6C}"/>
              </a:ext>
            </a:extLst>
          </p:cNvPr>
          <p:cNvSpPr>
            <a:spLocks noGrp="1"/>
          </p:cNvSpPr>
          <p:nvPr>
            <p:ph type="title"/>
          </p:nvPr>
        </p:nvSpPr>
        <p:spPr>
          <a:xfrm>
            <a:off x="1451579" y="-520505"/>
            <a:ext cx="9647830" cy="1527670"/>
          </a:xfrm>
        </p:spPr>
        <p:txBody>
          <a:bodyPr>
            <a:normAutofit/>
          </a:bodyPr>
          <a:lstStyle/>
          <a:p>
            <a:r>
              <a:rPr lang="en-GB" sz="2400" dirty="0"/>
              <a:t>Health and social care professionals and equality and human rights</a:t>
            </a:r>
            <a:br>
              <a:rPr lang="en-GB" sz="2400" dirty="0"/>
            </a:br>
            <a:endParaRPr lang="en-GB" sz="2400" dirty="0"/>
          </a:p>
        </p:txBody>
      </p:sp>
      <p:pic>
        <p:nvPicPr>
          <p:cNvPr id="4" name="Content Placeholder 3">
            <a:extLst>
              <a:ext uri="{FF2B5EF4-FFF2-40B4-BE49-F238E27FC236}">
                <a16:creationId xmlns:a16="http://schemas.microsoft.com/office/drawing/2014/main" id="{99A50D47-A570-4619-844A-9398C21D054C}"/>
              </a:ext>
            </a:extLst>
          </p:cNvPr>
          <p:cNvPicPr>
            <a:picLocks noGrp="1" noChangeAspect="1"/>
          </p:cNvPicPr>
          <p:nvPr>
            <p:ph idx="1"/>
          </p:nvPr>
        </p:nvPicPr>
        <p:blipFill>
          <a:blip r:embed="rId2"/>
          <a:stretch>
            <a:fillRect/>
          </a:stretch>
        </p:blipFill>
        <p:spPr>
          <a:xfrm>
            <a:off x="2845593" y="2016125"/>
            <a:ext cx="6899276" cy="3449638"/>
          </a:xfrm>
          <a:prstGeom prst="rect">
            <a:avLst/>
          </a:prstGeom>
        </p:spPr>
      </p:pic>
      <p:sp>
        <p:nvSpPr>
          <p:cNvPr id="5" name="Rectangle 4">
            <a:extLst>
              <a:ext uri="{FF2B5EF4-FFF2-40B4-BE49-F238E27FC236}">
                <a16:creationId xmlns:a16="http://schemas.microsoft.com/office/drawing/2014/main" id="{74F48BED-F9D8-42E1-8919-4CCAEC89D9DF}"/>
              </a:ext>
            </a:extLst>
          </p:cNvPr>
          <p:cNvSpPr/>
          <p:nvPr/>
        </p:nvSpPr>
        <p:spPr>
          <a:xfrm>
            <a:off x="6275494" y="5723483"/>
            <a:ext cx="4461029" cy="369332"/>
          </a:xfrm>
          <a:prstGeom prst="rect">
            <a:avLst/>
          </a:prstGeom>
        </p:spPr>
        <p:txBody>
          <a:bodyPr wrap="none">
            <a:spAutoFit/>
          </a:bodyPr>
          <a:lstStyle/>
          <a:p>
            <a:r>
              <a:rPr lang="en-GB" dirty="0"/>
              <a:t>(Image 3: Kline and Preston-Shoot, 2012,p123)</a:t>
            </a:r>
          </a:p>
        </p:txBody>
      </p:sp>
    </p:spTree>
    <p:extLst>
      <p:ext uri="{BB962C8B-B14F-4D97-AF65-F5344CB8AC3E}">
        <p14:creationId xmlns:p14="http://schemas.microsoft.com/office/powerpoint/2010/main" val="83354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629F-56ED-441B-9F7A-F1A9A1F4F17C}"/>
              </a:ext>
            </a:extLst>
          </p:cNvPr>
          <p:cNvSpPr>
            <a:spLocks noGrp="1"/>
          </p:cNvSpPr>
          <p:nvPr>
            <p:ph type="title"/>
          </p:nvPr>
        </p:nvSpPr>
        <p:spPr/>
        <p:txBody>
          <a:bodyPr/>
          <a:lstStyle/>
          <a:p>
            <a:r>
              <a:rPr lang="en-GB" dirty="0"/>
              <a:t>policy</a:t>
            </a:r>
          </a:p>
        </p:txBody>
      </p:sp>
      <p:sp>
        <p:nvSpPr>
          <p:cNvPr id="3" name="Content Placeholder 2">
            <a:extLst>
              <a:ext uri="{FF2B5EF4-FFF2-40B4-BE49-F238E27FC236}">
                <a16:creationId xmlns:a16="http://schemas.microsoft.com/office/drawing/2014/main" id="{130F1BFC-6CCD-4428-A1FA-92E0A755AC74}"/>
              </a:ext>
            </a:extLst>
          </p:cNvPr>
          <p:cNvSpPr>
            <a:spLocks noGrp="1"/>
          </p:cNvSpPr>
          <p:nvPr>
            <p:ph idx="1"/>
          </p:nvPr>
        </p:nvSpPr>
        <p:spPr>
          <a:xfrm>
            <a:off x="1451578" y="2011680"/>
            <a:ext cx="9902221" cy="4601155"/>
          </a:xfrm>
        </p:spPr>
        <p:txBody>
          <a:bodyPr>
            <a:noAutofit/>
          </a:bodyPr>
          <a:lstStyle/>
          <a:p>
            <a:r>
              <a:rPr lang="en-GB" b="1" dirty="0"/>
              <a:t>General functions</a:t>
            </a:r>
          </a:p>
          <a:p>
            <a:r>
              <a:rPr lang="en-GB" dirty="0"/>
              <a:t>The Commissioner may—</a:t>
            </a:r>
          </a:p>
          <a:p>
            <a:r>
              <a:rPr lang="en-GB" dirty="0"/>
              <a:t>(a)promote awareness of the interests of older people in Wales and of the need to safeguard those interests;</a:t>
            </a:r>
          </a:p>
          <a:p>
            <a:r>
              <a:rPr lang="en-GB" dirty="0"/>
              <a:t>(b)promote the provision of opportunities for, and the elimination of discrimination against, older people in Wales;</a:t>
            </a:r>
          </a:p>
          <a:p>
            <a:r>
              <a:rPr lang="en-GB" dirty="0"/>
              <a:t>(c)encourage best practice in the treatment of older people in Wales;</a:t>
            </a:r>
          </a:p>
          <a:p>
            <a:r>
              <a:rPr lang="en-GB" dirty="0"/>
              <a:t>(d)keep under review the adequacy and effectiveness of law affecting the interests of older people in Wales.</a:t>
            </a:r>
          </a:p>
          <a:p>
            <a:pPr marL="0" indent="0">
              <a:buNone/>
            </a:pPr>
            <a:r>
              <a:rPr lang="en-GB" dirty="0"/>
              <a:t>                                                                                (Legislation.gov.uk, 2018)</a:t>
            </a:r>
          </a:p>
        </p:txBody>
      </p:sp>
    </p:spTree>
    <p:extLst>
      <p:ext uri="{BB962C8B-B14F-4D97-AF65-F5344CB8AC3E}">
        <p14:creationId xmlns:p14="http://schemas.microsoft.com/office/powerpoint/2010/main" val="3530725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7D0B0-FA96-4F57-8767-A64BF4BA4100}"/>
              </a:ext>
            </a:extLst>
          </p:cNvPr>
          <p:cNvSpPr>
            <a:spLocks noGrp="1"/>
          </p:cNvSpPr>
          <p:nvPr>
            <p:ph type="title"/>
          </p:nvPr>
        </p:nvSpPr>
        <p:spPr>
          <a:xfrm>
            <a:off x="9371326" y="5484698"/>
            <a:ext cx="2135232" cy="563216"/>
          </a:xfrm>
        </p:spPr>
        <p:txBody>
          <a:bodyPr>
            <a:noAutofit/>
          </a:bodyPr>
          <a:lstStyle/>
          <a:p>
            <a:r>
              <a:rPr lang="en-GB" sz="1600" dirty="0"/>
              <a:t>(Image 4: Cpa.org.uk, 2018)</a:t>
            </a:r>
          </a:p>
        </p:txBody>
      </p:sp>
      <p:pic>
        <p:nvPicPr>
          <p:cNvPr id="4" name="Content Placeholder 3">
            <a:extLst>
              <a:ext uri="{FF2B5EF4-FFF2-40B4-BE49-F238E27FC236}">
                <a16:creationId xmlns:a16="http://schemas.microsoft.com/office/drawing/2014/main" id="{50E3495D-F802-478F-A904-B137D74BDA6C}"/>
              </a:ext>
            </a:extLst>
          </p:cNvPr>
          <p:cNvPicPr>
            <a:picLocks noGrp="1" noChangeAspect="1"/>
          </p:cNvPicPr>
          <p:nvPr>
            <p:ph idx="1"/>
          </p:nvPr>
        </p:nvPicPr>
        <p:blipFill>
          <a:blip r:embed="rId3"/>
          <a:stretch>
            <a:fillRect/>
          </a:stretch>
        </p:blipFill>
        <p:spPr>
          <a:xfrm>
            <a:off x="4132045" y="2016125"/>
            <a:ext cx="4326373" cy="3449638"/>
          </a:xfrm>
          <a:prstGeom prst="rect">
            <a:avLst/>
          </a:prstGeom>
        </p:spPr>
      </p:pic>
      <p:sp>
        <p:nvSpPr>
          <p:cNvPr id="3" name="Rectangle 2">
            <a:extLst>
              <a:ext uri="{FF2B5EF4-FFF2-40B4-BE49-F238E27FC236}">
                <a16:creationId xmlns:a16="http://schemas.microsoft.com/office/drawing/2014/main" id="{622F67BA-C745-4A82-B45D-30D8CED1BF35}"/>
              </a:ext>
            </a:extLst>
          </p:cNvPr>
          <p:cNvSpPr/>
          <p:nvPr/>
        </p:nvSpPr>
        <p:spPr>
          <a:xfrm>
            <a:off x="126284" y="810086"/>
            <a:ext cx="6865982" cy="369332"/>
          </a:xfrm>
          <a:prstGeom prst="rect">
            <a:avLst/>
          </a:prstGeom>
        </p:spPr>
        <p:txBody>
          <a:bodyPr wrap="none">
            <a:spAutoFit/>
          </a:bodyPr>
          <a:lstStyle/>
          <a:p>
            <a:r>
              <a:rPr lang="en-GB" dirty="0"/>
              <a:t>                        The key elements for building a good quality of life </a:t>
            </a:r>
          </a:p>
        </p:txBody>
      </p:sp>
    </p:spTree>
    <p:extLst>
      <p:ext uri="{BB962C8B-B14F-4D97-AF65-F5344CB8AC3E}">
        <p14:creationId xmlns:p14="http://schemas.microsoft.com/office/powerpoint/2010/main" val="1817054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3413-2255-45F4-8278-1F16351AEB0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03552B4-4069-4C74-A0C5-C991A3039085}"/>
              </a:ext>
            </a:extLst>
          </p:cNvPr>
          <p:cNvSpPr>
            <a:spLocks noGrp="1"/>
          </p:cNvSpPr>
          <p:nvPr>
            <p:ph idx="1"/>
          </p:nvPr>
        </p:nvSpPr>
        <p:spPr/>
        <p:txBody>
          <a:bodyPr>
            <a:normAutofit/>
          </a:bodyPr>
          <a:lstStyle/>
          <a:p>
            <a:r>
              <a:rPr lang="en-GB" dirty="0"/>
              <a:t>The Democratic Participation Model provides full participation in the decision making that affects their lives.</a:t>
            </a:r>
          </a:p>
          <a:p>
            <a:r>
              <a:rPr lang="en-GB" dirty="0"/>
              <a:t>There is much legislation to support the elderly</a:t>
            </a:r>
          </a:p>
          <a:p>
            <a:pPr lvl="1"/>
            <a:r>
              <a:rPr lang="en-GB" dirty="0"/>
              <a:t>Many policies on professional practice and paradigms</a:t>
            </a:r>
          </a:p>
          <a:p>
            <a:r>
              <a:rPr lang="en-GB" dirty="0"/>
              <a:t>There still seems to be much lacking in effective practice</a:t>
            </a:r>
          </a:p>
          <a:p>
            <a:pPr lvl="1"/>
            <a:r>
              <a:rPr lang="en-GB" dirty="0"/>
              <a:t>-Needs not being met</a:t>
            </a:r>
          </a:p>
          <a:p>
            <a:r>
              <a:rPr lang="en-GB" dirty="0"/>
              <a:t>There is a continuing need to bridge the gap between legislation and practice</a:t>
            </a:r>
          </a:p>
        </p:txBody>
      </p:sp>
    </p:spTree>
    <p:extLst>
      <p:ext uri="{BB962C8B-B14F-4D97-AF65-F5344CB8AC3E}">
        <p14:creationId xmlns:p14="http://schemas.microsoft.com/office/powerpoint/2010/main" val="1219395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BE7E5-3762-47C9-82C9-550F66F34846}"/>
              </a:ext>
            </a:extLst>
          </p:cNvPr>
          <p:cNvSpPr>
            <a:spLocks noGrp="1"/>
          </p:cNvSpPr>
          <p:nvPr>
            <p:ph type="title"/>
          </p:nvPr>
        </p:nvSpPr>
        <p:spPr>
          <a:xfrm>
            <a:off x="1451579" y="1"/>
            <a:ext cx="9603275" cy="534572"/>
          </a:xfrm>
        </p:spPr>
        <p:txBody>
          <a:bodyPr>
            <a:normAutofit/>
          </a:bodyPr>
          <a:lstStyle/>
          <a:p>
            <a:r>
              <a:rPr lang="en-GB" sz="2000" b="1" dirty="0"/>
              <a:t>Reference list</a:t>
            </a:r>
            <a:endParaRPr lang="en-GB" sz="2000" dirty="0"/>
          </a:p>
        </p:txBody>
      </p:sp>
      <p:sp>
        <p:nvSpPr>
          <p:cNvPr id="3" name="Content Placeholder 2">
            <a:extLst>
              <a:ext uri="{FF2B5EF4-FFF2-40B4-BE49-F238E27FC236}">
                <a16:creationId xmlns:a16="http://schemas.microsoft.com/office/drawing/2014/main" id="{C3C2045B-B9E7-46DC-8037-1D9C69EE7B87}"/>
              </a:ext>
            </a:extLst>
          </p:cNvPr>
          <p:cNvSpPr>
            <a:spLocks noGrp="1"/>
          </p:cNvSpPr>
          <p:nvPr>
            <p:ph idx="1"/>
          </p:nvPr>
        </p:nvSpPr>
        <p:spPr>
          <a:xfrm>
            <a:off x="1368452" y="534573"/>
            <a:ext cx="9603275" cy="5486399"/>
          </a:xfrm>
        </p:spPr>
        <p:txBody>
          <a:bodyPr>
            <a:normAutofit fontScale="85000" lnSpcReduction="20000"/>
          </a:bodyPr>
          <a:lstStyle/>
          <a:p>
            <a:r>
              <a:rPr lang="en-GB" dirty="0"/>
              <a:t>Boylan, J. and Dalrymple, J. (2009) </a:t>
            </a:r>
            <a:r>
              <a:rPr lang="en-GB" i="1" dirty="0"/>
              <a:t>Understanding advocacy for children and young people</a:t>
            </a:r>
            <a:r>
              <a:rPr lang="en-GB" dirty="0"/>
              <a:t>. Maidenhead, England: Open University Press.</a:t>
            </a:r>
          </a:p>
          <a:p>
            <a:r>
              <a:rPr lang="en-GB" dirty="0"/>
              <a:t>Cpa.org.uk. (Image 4) (2018) </a:t>
            </a:r>
            <a:r>
              <a:rPr lang="en-GB" i="1" dirty="0"/>
              <a:t>The key elements for building a good quality of life  </a:t>
            </a:r>
            <a:r>
              <a:rPr lang="en-GB" dirty="0"/>
              <a:t>Available at: </a:t>
            </a:r>
            <a:r>
              <a:rPr lang="en-GB" dirty="0">
                <a:hlinkClick r:id="rId2"/>
              </a:rPr>
              <a:t>http://www.cpa.org.uk/cpa-lga-evidence/Merthyr_Tydfil_County_Borough_Council/The_Strategy_for_Older_People_in_Wales_2013-2023.pdf</a:t>
            </a:r>
            <a:r>
              <a:rPr lang="en-GB" dirty="0"/>
              <a:t>  (Accessed 21 Mar. 2018).</a:t>
            </a:r>
          </a:p>
          <a:p>
            <a:r>
              <a:rPr lang="en-GB" i="1" dirty="0"/>
              <a:t>Equality Act 2010 c.15</a:t>
            </a:r>
            <a:r>
              <a:rPr lang="en-GB" dirty="0"/>
              <a:t>. Available at: https://www.legislation.gov.uk/ukpga/2010/15/contents (Accessed 19 Mar. 2018)</a:t>
            </a:r>
          </a:p>
          <a:p>
            <a:r>
              <a:rPr lang="en-GB" dirty="0"/>
              <a:t>European Network on independent living (Image 1) (2017) ‘The Medical model’ Available at: </a:t>
            </a:r>
            <a:r>
              <a:rPr lang="en-GB" dirty="0">
                <a:hlinkClick r:id="rId3"/>
              </a:rPr>
              <a:t>www.enil.eu/wp-content/uploads/2012/06/Social-Model.ppt</a:t>
            </a:r>
            <a:r>
              <a:rPr lang="en-GB" dirty="0"/>
              <a:t> [Accessed 23 Mar. 2018].</a:t>
            </a:r>
          </a:p>
          <a:p>
            <a:r>
              <a:rPr lang="en-GB" dirty="0"/>
              <a:t>European Network on independent living (Image 2) (2017) ‘The Social model’ Available at: www.enil.eu/wp-content/uploads/2012/06/Social-Model.ppt [Accessed 23 Mar. 2018].</a:t>
            </a:r>
          </a:p>
          <a:p>
            <a:r>
              <a:rPr lang="en-GB" i="1" dirty="0"/>
              <a:t>Fraud Act 2006, c.35. </a:t>
            </a:r>
            <a:r>
              <a:rPr lang="en-GB" dirty="0"/>
              <a:t>Available at : </a:t>
            </a:r>
            <a:r>
              <a:rPr lang="en-GB" dirty="0">
                <a:hlinkClick r:id="rId4"/>
              </a:rPr>
              <a:t>https://www.legislation.gov.uk/ukpga/2006/35/section/2</a:t>
            </a:r>
            <a:r>
              <a:rPr lang="en-GB" dirty="0"/>
              <a:t> (Accessed 26 Mar. 2018)</a:t>
            </a:r>
          </a:p>
          <a:p>
            <a:r>
              <a:rPr lang="en-GB" dirty="0"/>
              <a:t>Gov.uk. (2018) Independent mental capacity advocates - GOV.UK. [online] Available at: https://www.gov.uk/government/publications/independent-mental-capacity-advocates (Accessed 26 Mar. 2018).</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67040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64AA-549B-4810-A26D-DD0C6BE6BE22}"/>
              </a:ext>
            </a:extLst>
          </p:cNvPr>
          <p:cNvSpPr>
            <a:spLocks noGrp="1"/>
          </p:cNvSpPr>
          <p:nvPr>
            <p:ph type="title"/>
          </p:nvPr>
        </p:nvSpPr>
        <p:spPr>
          <a:xfrm>
            <a:off x="1451579" y="1"/>
            <a:ext cx="9603275" cy="402955"/>
          </a:xfrm>
        </p:spPr>
        <p:txBody>
          <a:bodyPr>
            <a:noAutofit/>
          </a:bodyPr>
          <a:lstStyle/>
          <a:p>
            <a:r>
              <a:rPr lang="en-GB" sz="2400" cap="none" dirty="0"/>
              <a:t>Reference list</a:t>
            </a:r>
          </a:p>
        </p:txBody>
      </p:sp>
      <p:sp>
        <p:nvSpPr>
          <p:cNvPr id="3" name="Content Placeholder 2">
            <a:extLst>
              <a:ext uri="{FF2B5EF4-FFF2-40B4-BE49-F238E27FC236}">
                <a16:creationId xmlns:a16="http://schemas.microsoft.com/office/drawing/2014/main" id="{57266A0B-5286-4DEB-957E-307475B1FB5B}"/>
              </a:ext>
            </a:extLst>
          </p:cNvPr>
          <p:cNvSpPr>
            <a:spLocks noGrp="1"/>
          </p:cNvSpPr>
          <p:nvPr>
            <p:ph idx="1"/>
          </p:nvPr>
        </p:nvSpPr>
        <p:spPr>
          <a:xfrm>
            <a:off x="1451579" y="526942"/>
            <a:ext cx="9603275" cy="5501899"/>
          </a:xfrm>
        </p:spPr>
        <p:txBody>
          <a:bodyPr>
            <a:normAutofit fontScale="92500" lnSpcReduction="20000"/>
          </a:bodyPr>
          <a:lstStyle/>
          <a:p>
            <a:pPr lvl="0">
              <a:buClr>
                <a:srgbClr val="5FA534"/>
              </a:buClr>
            </a:pPr>
            <a:r>
              <a:rPr lang="en-GB" sz="1800" dirty="0">
                <a:solidFill>
                  <a:prstClr val="black"/>
                </a:solidFill>
              </a:rPr>
              <a:t>Henderson, R. and </a:t>
            </a:r>
            <a:r>
              <a:rPr lang="en-GB" sz="1800" dirty="0" err="1">
                <a:solidFill>
                  <a:prstClr val="black"/>
                </a:solidFill>
              </a:rPr>
              <a:t>Pochin</a:t>
            </a:r>
            <a:r>
              <a:rPr lang="en-GB" sz="1800" dirty="0">
                <a:solidFill>
                  <a:prstClr val="black"/>
                </a:solidFill>
              </a:rPr>
              <a:t>, M. (2001) </a:t>
            </a:r>
            <a:r>
              <a:rPr lang="en-GB" sz="1800" i="1" dirty="0">
                <a:solidFill>
                  <a:prstClr val="black"/>
                </a:solidFill>
              </a:rPr>
              <a:t>A right result? </a:t>
            </a:r>
            <a:r>
              <a:rPr lang="en-GB" sz="1800" dirty="0">
                <a:solidFill>
                  <a:prstClr val="black"/>
                </a:solidFill>
              </a:rPr>
              <a:t>Bristol: Policy.</a:t>
            </a:r>
          </a:p>
          <a:p>
            <a:r>
              <a:rPr lang="en-GB" i="1" dirty="0"/>
              <a:t>Human Rights Act 1998. c.42</a:t>
            </a:r>
            <a:r>
              <a:rPr lang="en-GB" dirty="0"/>
              <a:t>.  Available at: </a:t>
            </a:r>
            <a:r>
              <a:rPr lang="en-GB" dirty="0">
                <a:hlinkClick r:id="rId2"/>
              </a:rPr>
              <a:t>https://www.legislation.gov.uk/ukpga/1998/42/contents</a:t>
            </a:r>
            <a:r>
              <a:rPr lang="en-GB" dirty="0"/>
              <a:t>  (Accessed 26 Mar. 2018).</a:t>
            </a:r>
          </a:p>
          <a:p>
            <a:r>
              <a:rPr lang="en-GB" dirty="0"/>
              <a:t>Kline, R. and Preston-Shoot, M. (Image 3) (2012) </a:t>
            </a:r>
            <a:r>
              <a:rPr lang="en-GB" i="1" dirty="0"/>
              <a:t>Professional accountability in social care and health.</a:t>
            </a:r>
            <a:r>
              <a:rPr lang="en-GB" dirty="0"/>
              <a:t> Los Angeles, Calif.: London.</a:t>
            </a:r>
            <a:r>
              <a:rPr lang="en-GB" i="1" dirty="0"/>
              <a:t> </a:t>
            </a:r>
          </a:p>
          <a:p>
            <a:r>
              <a:rPr lang="en-GB" i="1" dirty="0"/>
              <a:t>Mental Capacity Act 2005, c. 9</a:t>
            </a:r>
            <a:r>
              <a:rPr lang="en-GB" dirty="0"/>
              <a:t>.  Available at: </a:t>
            </a:r>
            <a:r>
              <a:rPr lang="en-GB" dirty="0">
                <a:hlinkClick r:id="rId3"/>
              </a:rPr>
              <a:t>https://www.legislation.gov.uk/ukpga/2005/9/section/35</a:t>
            </a:r>
            <a:r>
              <a:rPr lang="en-GB" dirty="0"/>
              <a:t>  (Accessed 26 Mar. 2018).</a:t>
            </a:r>
          </a:p>
          <a:p>
            <a:r>
              <a:rPr lang="en-GB" i="1" dirty="0"/>
              <a:t>Social Services and Well-being (Wales) Act 2014 c.4.</a:t>
            </a:r>
            <a:r>
              <a:rPr lang="en-GB" dirty="0"/>
              <a:t> . Available at: https://www.legislation.gov.uk/anaw/2014/4/contents (Accessed 26 Mar. 2018).</a:t>
            </a:r>
          </a:p>
          <a:p>
            <a:r>
              <a:rPr lang="en-GB" dirty="0"/>
              <a:t>Qualityadvocacy.org.uk. (2018) </a:t>
            </a:r>
            <a:r>
              <a:rPr lang="en-GB" i="1" dirty="0"/>
              <a:t>Code of Practice, </a:t>
            </a:r>
            <a:r>
              <a:rPr lang="en-GB" dirty="0"/>
              <a:t>Available at: http://www.qualityadvocacy.org.uk/wp-content/uploads/2014/03/Code-of-Practice.pdf (Accessed 26 Mar. 2018).</a:t>
            </a:r>
          </a:p>
          <a:p>
            <a:r>
              <a:rPr lang="en-GB" dirty="0"/>
              <a:t>Un.org. (2018) A/RES/46/91. </a:t>
            </a:r>
            <a:r>
              <a:rPr lang="en-GB" i="1" dirty="0"/>
              <a:t>Implementation of the International Plan of Action on Ageing and related activities.</a:t>
            </a:r>
            <a:r>
              <a:rPr lang="en-GB" dirty="0"/>
              <a:t> Available at: http://www.un.org/documents/ga/res/46/a46r091.htm [Accessed 26 Mar. 2018] </a:t>
            </a:r>
          </a:p>
          <a:p>
            <a:endParaRPr lang="en-GB" dirty="0"/>
          </a:p>
          <a:p>
            <a:endParaRPr lang="en-GB" dirty="0"/>
          </a:p>
          <a:p>
            <a:endParaRPr lang="en-GB" dirty="0"/>
          </a:p>
        </p:txBody>
      </p:sp>
    </p:spTree>
    <p:extLst>
      <p:ext uri="{BB962C8B-B14F-4D97-AF65-F5344CB8AC3E}">
        <p14:creationId xmlns:p14="http://schemas.microsoft.com/office/powerpoint/2010/main" val="33454090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5706</TotalTime>
  <Words>648</Words>
  <Application>Microsoft Office PowerPoint</Application>
  <PresentationFormat>Widescreen</PresentationFormat>
  <Paragraphs>93</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Palatino Linotype</vt:lpstr>
      <vt:lpstr>Gallery</vt:lpstr>
      <vt:lpstr>PowerPoint Presentation</vt:lpstr>
      <vt:lpstr> Introduction</vt:lpstr>
      <vt:lpstr>Elderly people might need advocacy for: </vt:lpstr>
      <vt:lpstr>Advocacy Must Be Delivered As  Highly Principled Activity: </vt:lpstr>
      <vt:lpstr>Advocacy standards for:</vt:lpstr>
      <vt:lpstr>A number of advocacy models have been developed: </vt:lpstr>
      <vt:lpstr> (Image 1: European Network on independent living [enil], 2017)</vt:lpstr>
      <vt:lpstr>(Image 2: enil, 2017)</vt:lpstr>
      <vt:lpstr>Democratic Participation Model </vt:lpstr>
      <vt:lpstr>Advocacy and Legislation</vt:lpstr>
      <vt:lpstr>Human rights and equality  </vt:lpstr>
      <vt:lpstr>Health and social care professionals and equality and human rights </vt:lpstr>
      <vt:lpstr>policy</vt:lpstr>
      <vt:lpstr>(Image 4: Cpa.org.uk, 2018)</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Hyder Mobasher</dc:creator>
  <cp:lastModifiedBy>Hyder Mobasher</cp:lastModifiedBy>
  <cp:revision>82</cp:revision>
  <dcterms:created xsi:type="dcterms:W3CDTF">2018-03-08T12:07:44Z</dcterms:created>
  <dcterms:modified xsi:type="dcterms:W3CDTF">2018-03-26T11:10:12Z</dcterms:modified>
</cp:coreProperties>
</file>