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3" r:id="rId1"/>
  </p:sldMasterIdLst>
  <p:notesMasterIdLst>
    <p:notesMasterId r:id="rId15"/>
  </p:notesMasterIdLst>
  <p:handoutMasterIdLst>
    <p:handoutMasterId r:id="rId16"/>
  </p:handoutMasterIdLst>
  <p:sldIdLst>
    <p:sldId id="256" r:id="rId2"/>
    <p:sldId id="267" r:id="rId3"/>
    <p:sldId id="264" r:id="rId4"/>
    <p:sldId id="257" r:id="rId5"/>
    <p:sldId id="263" r:id="rId6"/>
    <p:sldId id="265" r:id="rId7"/>
    <p:sldId id="271" r:id="rId8"/>
    <p:sldId id="273" r:id="rId9"/>
    <p:sldId id="266" r:id="rId10"/>
    <p:sldId id="268" r:id="rId11"/>
    <p:sldId id="270" r:id="rId12"/>
    <p:sldId id="275" r:id="rId13"/>
    <p:sldId id="269"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75ACF47-CCBD-4978-A3BE-4FF7B6248C9D}" v="1" dt="2022-11-10T22:04:47.30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1106" autoAdjust="0"/>
  </p:normalViewPr>
  <p:slideViewPr>
    <p:cSldViewPr snapToGrid="0">
      <p:cViewPr varScale="1">
        <p:scale>
          <a:sx n="61" d="100"/>
          <a:sy n="61" d="100"/>
        </p:scale>
        <p:origin x="1522" y="43"/>
      </p:cViewPr>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notesViewPr>
    <p:cSldViewPr snapToGrid="0">
      <p:cViewPr varScale="1">
        <p:scale>
          <a:sx n="65" d="100"/>
          <a:sy n="65" d="100"/>
        </p:scale>
        <p:origin x="3154" y="4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Williams, Nathan" userId="4eb6b376-8bf1-4b84-8233-78f21bbe2717" providerId="ADAL" clId="{C75ACF47-CCBD-4978-A3BE-4FF7B6248C9D}"/>
    <pc:docChg chg="undo custSel modSld">
      <pc:chgData name="Williams, Nathan" userId="4eb6b376-8bf1-4b84-8233-78f21bbe2717" providerId="ADAL" clId="{C75ACF47-CCBD-4978-A3BE-4FF7B6248C9D}" dt="2022-11-10T22:05:53.047" v="101"/>
      <pc:docMkLst>
        <pc:docMk/>
      </pc:docMkLst>
      <pc:sldChg chg="addSp modSp mod">
        <pc:chgData name="Williams, Nathan" userId="4eb6b376-8bf1-4b84-8233-78f21bbe2717" providerId="ADAL" clId="{C75ACF47-CCBD-4978-A3BE-4FF7B6248C9D}" dt="2022-11-10T22:05:13.030" v="98" actId="1076"/>
        <pc:sldMkLst>
          <pc:docMk/>
          <pc:sldMk cId="1704236197" sldId="264"/>
        </pc:sldMkLst>
        <pc:spChg chg="mod">
          <ac:chgData name="Williams, Nathan" userId="4eb6b376-8bf1-4b84-8233-78f21bbe2717" providerId="ADAL" clId="{C75ACF47-CCBD-4978-A3BE-4FF7B6248C9D}" dt="2022-11-10T22:05:13.030" v="98" actId="1076"/>
          <ac:spMkLst>
            <pc:docMk/>
            <pc:sldMk cId="1704236197" sldId="264"/>
            <ac:spMk id="2" creationId="{855EE00A-EF81-1362-A3ED-2699C8984311}"/>
          </ac:spMkLst>
        </pc:spChg>
        <pc:spChg chg="add mod">
          <ac:chgData name="Williams, Nathan" userId="4eb6b376-8bf1-4b84-8233-78f21bbe2717" providerId="ADAL" clId="{C75ACF47-CCBD-4978-A3BE-4FF7B6248C9D}" dt="2022-11-10T22:05:11.158" v="97" actId="255"/>
          <ac:spMkLst>
            <pc:docMk/>
            <pc:sldMk cId="1704236197" sldId="264"/>
            <ac:spMk id="3" creationId="{937760DD-2B85-3905-A878-26474FD2C8EF}"/>
          </ac:spMkLst>
        </pc:spChg>
        <pc:spChg chg="mod">
          <ac:chgData name="Williams, Nathan" userId="4eb6b376-8bf1-4b84-8233-78f21bbe2717" providerId="ADAL" clId="{C75ACF47-CCBD-4978-A3BE-4FF7B6248C9D}" dt="2022-11-10T21:48:23.782" v="82"/>
          <ac:spMkLst>
            <pc:docMk/>
            <pc:sldMk cId="1704236197" sldId="264"/>
            <ac:spMk id="5" creationId="{DCBB2378-2DE6-AEBC-E527-8BCEDE15E014}"/>
          </ac:spMkLst>
        </pc:spChg>
        <pc:spChg chg="mod">
          <ac:chgData name="Williams, Nathan" userId="4eb6b376-8bf1-4b84-8233-78f21bbe2717" providerId="ADAL" clId="{C75ACF47-CCBD-4978-A3BE-4FF7B6248C9D}" dt="2022-11-10T21:48:30.790" v="84" actId="1076"/>
          <ac:spMkLst>
            <pc:docMk/>
            <pc:sldMk cId="1704236197" sldId="264"/>
            <ac:spMk id="6" creationId="{0390913C-CE5E-FE75-FBBB-E7CC2223DBB5}"/>
          </ac:spMkLst>
        </pc:spChg>
        <pc:picChg chg="add mod">
          <ac:chgData name="Williams, Nathan" userId="4eb6b376-8bf1-4b84-8233-78f21bbe2717" providerId="ADAL" clId="{C75ACF47-CCBD-4978-A3BE-4FF7B6248C9D}" dt="2022-11-10T21:48:29.308" v="83" actId="1076"/>
          <ac:picMkLst>
            <pc:docMk/>
            <pc:sldMk cId="1704236197" sldId="264"/>
            <ac:picMk id="7" creationId="{8A30C22E-72B0-3A79-B91F-97BC84A3AEF9}"/>
          </ac:picMkLst>
        </pc:picChg>
      </pc:sldChg>
      <pc:sldChg chg="modNotesTx">
        <pc:chgData name="Williams, Nathan" userId="4eb6b376-8bf1-4b84-8233-78f21bbe2717" providerId="ADAL" clId="{C75ACF47-CCBD-4978-A3BE-4FF7B6248C9D}" dt="2022-11-01T19:18:35.986" v="51" actId="5793"/>
        <pc:sldMkLst>
          <pc:docMk/>
          <pc:sldMk cId="2655996297" sldId="265"/>
        </pc:sldMkLst>
      </pc:sldChg>
      <pc:sldChg chg="addSp delSp mod">
        <pc:chgData name="Williams, Nathan" userId="4eb6b376-8bf1-4b84-8233-78f21bbe2717" providerId="ADAL" clId="{C75ACF47-CCBD-4978-A3BE-4FF7B6248C9D}" dt="2022-11-10T21:34:51.117" v="53" actId="21"/>
        <pc:sldMkLst>
          <pc:docMk/>
          <pc:sldMk cId="3969298661" sldId="267"/>
        </pc:sldMkLst>
        <pc:picChg chg="add del">
          <ac:chgData name="Williams, Nathan" userId="4eb6b376-8bf1-4b84-8233-78f21bbe2717" providerId="ADAL" clId="{C75ACF47-CCBD-4978-A3BE-4FF7B6248C9D}" dt="2022-11-10T21:34:51.117" v="53" actId="21"/>
          <ac:picMkLst>
            <pc:docMk/>
            <pc:sldMk cId="3969298661" sldId="267"/>
            <ac:picMk id="2" creationId="{6EA187A0-847E-35D7-8299-21D3F6E89D91}"/>
          </ac:picMkLst>
        </pc:picChg>
      </pc:sldChg>
      <pc:sldChg chg="modSp mod">
        <pc:chgData name="Williams, Nathan" userId="4eb6b376-8bf1-4b84-8233-78f21bbe2717" providerId="ADAL" clId="{C75ACF47-CCBD-4978-A3BE-4FF7B6248C9D}" dt="2022-11-10T22:05:53.047" v="101"/>
        <pc:sldMkLst>
          <pc:docMk/>
          <pc:sldMk cId="4031523746" sldId="275"/>
        </pc:sldMkLst>
        <pc:spChg chg="mod">
          <ac:chgData name="Williams, Nathan" userId="4eb6b376-8bf1-4b84-8233-78f21bbe2717" providerId="ADAL" clId="{C75ACF47-CCBD-4978-A3BE-4FF7B6248C9D}" dt="2022-11-10T22:05:53.047" v="101"/>
          <ac:spMkLst>
            <pc:docMk/>
            <pc:sldMk cId="4031523746" sldId="275"/>
            <ac:spMk id="5" creationId="{DCBB2378-2DE6-AEBC-E527-8BCEDE15E014}"/>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5FE309A-553C-42B8-AB30-1085B9B12723}" type="doc">
      <dgm:prSet loTypeId="urn:microsoft.com/office/officeart/2005/8/layout/arrow5" loCatId="process" qsTypeId="urn:microsoft.com/office/officeart/2005/8/quickstyle/simple1" qsCatId="simple" csTypeId="urn:microsoft.com/office/officeart/2005/8/colors/accent1_2" csCatId="accent1"/>
      <dgm:spPr/>
      <dgm:t>
        <a:bodyPr/>
        <a:lstStyle/>
        <a:p>
          <a:endParaRPr lang="en-GB"/>
        </a:p>
      </dgm:t>
    </dgm:pt>
    <dgm:pt modelId="{6D6C3C89-22F7-4506-9118-1016F33DA4C2}">
      <dgm:prSet/>
      <dgm:spPr/>
      <dgm:t>
        <a:bodyPr/>
        <a:lstStyle/>
        <a:p>
          <a:r>
            <a:rPr lang="en-GB" dirty="0"/>
            <a:t>Material availability</a:t>
          </a:r>
        </a:p>
      </dgm:t>
    </dgm:pt>
    <dgm:pt modelId="{B3490680-E0E6-4354-81EB-7F0D2CB8F349}" type="parTrans" cxnId="{13B439BD-2617-44E1-A235-BFCC6A6531C6}">
      <dgm:prSet/>
      <dgm:spPr/>
      <dgm:t>
        <a:bodyPr/>
        <a:lstStyle/>
        <a:p>
          <a:endParaRPr lang="en-GB"/>
        </a:p>
      </dgm:t>
    </dgm:pt>
    <dgm:pt modelId="{E65C3008-6CBE-4A7A-8BFB-604F49ADBB05}" type="sibTrans" cxnId="{13B439BD-2617-44E1-A235-BFCC6A6531C6}">
      <dgm:prSet/>
      <dgm:spPr/>
      <dgm:t>
        <a:bodyPr/>
        <a:lstStyle/>
        <a:p>
          <a:endParaRPr lang="en-GB"/>
        </a:p>
      </dgm:t>
    </dgm:pt>
    <dgm:pt modelId="{19A02949-60F7-4720-9A5B-F1057080CE57}">
      <dgm:prSet/>
      <dgm:spPr/>
      <dgm:t>
        <a:bodyPr/>
        <a:lstStyle/>
        <a:p>
          <a:r>
            <a:rPr lang="en-GB" dirty="0"/>
            <a:t>Infrastructure</a:t>
          </a:r>
        </a:p>
      </dgm:t>
    </dgm:pt>
    <dgm:pt modelId="{E02458B0-D79F-493D-B965-C3F7BC9BD590}" type="parTrans" cxnId="{EC7BECEB-1EF6-4210-B3FC-D15487431304}">
      <dgm:prSet/>
      <dgm:spPr/>
      <dgm:t>
        <a:bodyPr/>
        <a:lstStyle/>
        <a:p>
          <a:endParaRPr lang="en-GB"/>
        </a:p>
      </dgm:t>
    </dgm:pt>
    <dgm:pt modelId="{00E52D19-2660-485A-B2FA-0029AC3A4926}" type="sibTrans" cxnId="{EC7BECEB-1EF6-4210-B3FC-D15487431304}">
      <dgm:prSet/>
      <dgm:spPr/>
      <dgm:t>
        <a:bodyPr/>
        <a:lstStyle/>
        <a:p>
          <a:endParaRPr lang="en-GB"/>
        </a:p>
      </dgm:t>
    </dgm:pt>
    <dgm:pt modelId="{F3A1CD30-DF2A-4D05-B55C-0E935BE7AB0E}">
      <dgm:prSet/>
      <dgm:spPr/>
      <dgm:t>
        <a:bodyPr/>
        <a:lstStyle/>
        <a:p>
          <a:r>
            <a:rPr lang="en-GB" dirty="0"/>
            <a:t>Waste preparation</a:t>
          </a:r>
        </a:p>
      </dgm:t>
    </dgm:pt>
    <dgm:pt modelId="{DE53F00E-EDFD-408F-ABFF-8FAF8C7DCFFF}" type="parTrans" cxnId="{31802A32-47D7-44D1-B3D6-B8B9EDEC7C4B}">
      <dgm:prSet/>
      <dgm:spPr/>
      <dgm:t>
        <a:bodyPr/>
        <a:lstStyle/>
        <a:p>
          <a:endParaRPr lang="en-GB"/>
        </a:p>
      </dgm:t>
    </dgm:pt>
    <dgm:pt modelId="{353C8ECD-36A6-4C68-9BA8-9FF5BF31DE7E}" type="sibTrans" cxnId="{31802A32-47D7-44D1-B3D6-B8B9EDEC7C4B}">
      <dgm:prSet/>
      <dgm:spPr/>
      <dgm:t>
        <a:bodyPr/>
        <a:lstStyle/>
        <a:p>
          <a:endParaRPr lang="en-GB"/>
        </a:p>
      </dgm:t>
    </dgm:pt>
    <dgm:pt modelId="{28A1A732-0505-4F6C-87A3-853EC53875CF}">
      <dgm:prSet/>
      <dgm:spPr/>
      <dgm:t>
        <a:bodyPr/>
        <a:lstStyle/>
        <a:p>
          <a:r>
            <a:rPr lang="en-GB" dirty="0"/>
            <a:t>Transportation costs</a:t>
          </a:r>
        </a:p>
      </dgm:t>
    </dgm:pt>
    <dgm:pt modelId="{A8B4913F-6EEC-4C2C-9723-8883666F4906}" type="parTrans" cxnId="{FF8CEBCE-5407-4313-94D4-7AE5A784AA12}">
      <dgm:prSet/>
      <dgm:spPr/>
      <dgm:t>
        <a:bodyPr/>
        <a:lstStyle/>
        <a:p>
          <a:endParaRPr lang="en-GB"/>
        </a:p>
      </dgm:t>
    </dgm:pt>
    <dgm:pt modelId="{70F4E180-4777-465E-8007-F7AC53E6751F}" type="sibTrans" cxnId="{FF8CEBCE-5407-4313-94D4-7AE5A784AA12}">
      <dgm:prSet/>
      <dgm:spPr/>
      <dgm:t>
        <a:bodyPr/>
        <a:lstStyle/>
        <a:p>
          <a:endParaRPr lang="en-GB"/>
        </a:p>
      </dgm:t>
    </dgm:pt>
    <dgm:pt modelId="{8D0FBF56-FAB6-43D3-9BAE-7BD4FD77AA57}">
      <dgm:prSet/>
      <dgm:spPr/>
      <dgm:t>
        <a:bodyPr/>
        <a:lstStyle/>
        <a:p>
          <a:r>
            <a:rPr lang="en-GB" dirty="0"/>
            <a:t>Processing</a:t>
          </a:r>
        </a:p>
      </dgm:t>
    </dgm:pt>
    <dgm:pt modelId="{DBF6CB78-2BE9-42DA-859B-8AE9735B5A01}" type="parTrans" cxnId="{65256169-7663-4D04-A8A3-CF032B93739B}">
      <dgm:prSet/>
      <dgm:spPr/>
      <dgm:t>
        <a:bodyPr/>
        <a:lstStyle/>
        <a:p>
          <a:endParaRPr lang="en-GB"/>
        </a:p>
      </dgm:t>
    </dgm:pt>
    <dgm:pt modelId="{D5D681CE-2310-45B8-BA2C-D162DACFC144}" type="sibTrans" cxnId="{65256169-7663-4D04-A8A3-CF032B93739B}">
      <dgm:prSet/>
      <dgm:spPr/>
      <dgm:t>
        <a:bodyPr/>
        <a:lstStyle/>
        <a:p>
          <a:endParaRPr lang="en-GB"/>
        </a:p>
      </dgm:t>
    </dgm:pt>
    <dgm:pt modelId="{38746D22-EC8D-47FF-A6DE-927C0B94F8D4}" type="pres">
      <dgm:prSet presAssocID="{75FE309A-553C-42B8-AB30-1085B9B12723}" presName="diagram" presStyleCnt="0">
        <dgm:presLayoutVars>
          <dgm:dir/>
          <dgm:resizeHandles val="exact"/>
        </dgm:presLayoutVars>
      </dgm:prSet>
      <dgm:spPr/>
    </dgm:pt>
    <dgm:pt modelId="{6B169F18-1B8C-4353-A70F-7BCD13A43C68}" type="pres">
      <dgm:prSet presAssocID="{6D6C3C89-22F7-4506-9118-1016F33DA4C2}" presName="arrow" presStyleLbl="node1" presStyleIdx="0" presStyleCnt="5">
        <dgm:presLayoutVars>
          <dgm:bulletEnabled val="1"/>
        </dgm:presLayoutVars>
      </dgm:prSet>
      <dgm:spPr/>
    </dgm:pt>
    <dgm:pt modelId="{DBB13193-4262-4012-A125-35162B5B5F46}" type="pres">
      <dgm:prSet presAssocID="{19A02949-60F7-4720-9A5B-F1057080CE57}" presName="arrow" presStyleLbl="node1" presStyleIdx="1" presStyleCnt="5">
        <dgm:presLayoutVars>
          <dgm:bulletEnabled val="1"/>
        </dgm:presLayoutVars>
      </dgm:prSet>
      <dgm:spPr/>
    </dgm:pt>
    <dgm:pt modelId="{B794A9BE-BBA7-47E6-9030-3DFF5C5C3EE5}" type="pres">
      <dgm:prSet presAssocID="{F3A1CD30-DF2A-4D05-B55C-0E935BE7AB0E}" presName="arrow" presStyleLbl="node1" presStyleIdx="2" presStyleCnt="5">
        <dgm:presLayoutVars>
          <dgm:bulletEnabled val="1"/>
        </dgm:presLayoutVars>
      </dgm:prSet>
      <dgm:spPr/>
    </dgm:pt>
    <dgm:pt modelId="{559BAF39-AA3B-4E68-A47C-B289129A2DE2}" type="pres">
      <dgm:prSet presAssocID="{28A1A732-0505-4F6C-87A3-853EC53875CF}" presName="arrow" presStyleLbl="node1" presStyleIdx="3" presStyleCnt="5">
        <dgm:presLayoutVars>
          <dgm:bulletEnabled val="1"/>
        </dgm:presLayoutVars>
      </dgm:prSet>
      <dgm:spPr/>
    </dgm:pt>
    <dgm:pt modelId="{474A7CF4-C90D-4342-91AA-93C5FBB5D530}" type="pres">
      <dgm:prSet presAssocID="{8D0FBF56-FAB6-43D3-9BAE-7BD4FD77AA57}" presName="arrow" presStyleLbl="node1" presStyleIdx="4" presStyleCnt="5">
        <dgm:presLayoutVars>
          <dgm:bulletEnabled val="1"/>
        </dgm:presLayoutVars>
      </dgm:prSet>
      <dgm:spPr/>
    </dgm:pt>
  </dgm:ptLst>
  <dgm:cxnLst>
    <dgm:cxn modelId="{31802A32-47D7-44D1-B3D6-B8B9EDEC7C4B}" srcId="{75FE309A-553C-42B8-AB30-1085B9B12723}" destId="{F3A1CD30-DF2A-4D05-B55C-0E935BE7AB0E}" srcOrd="2" destOrd="0" parTransId="{DE53F00E-EDFD-408F-ABFF-8FAF8C7DCFFF}" sibTransId="{353C8ECD-36A6-4C68-9BA8-9FF5BF31DE7E}"/>
    <dgm:cxn modelId="{A28BA160-74C5-432F-939A-DAC59AC7DD96}" type="presOf" srcId="{6D6C3C89-22F7-4506-9118-1016F33DA4C2}" destId="{6B169F18-1B8C-4353-A70F-7BCD13A43C68}" srcOrd="0" destOrd="0" presId="urn:microsoft.com/office/officeart/2005/8/layout/arrow5"/>
    <dgm:cxn modelId="{A80E1E67-FE92-4C3C-B196-A9FAB3955FA3}" type="presOf" srcId="{8D0FBF56-FAB6-43D3-9BAE-7BD4FD77AA57}" destId="{474A7CF4-C90D-4342-91AA-93C5FBB5D530}" srcOrd="0" destOrd="0" presId="urn:microsoft.com/office/officeart/2005/8/layout/arrow5"/>
    <dgm:cxn modelId="{65256169-7663-4D04-A8A3-CF032B93739B}" srcId="{75FE309A-553C-42B8-AB30-1085B9B12723}" destId="{8D0FBF56-FAB6-43D3-9BAE-7BD4FD77AA57}" srcOrd="4" destOrd="0" parTransId="{DBF6CB78-2BE9-42DA-859B-8AE9735B5A01}" sibTransId="{D5D681CE-2310-45B8-BA2C-D162DACFC144}"/>
    <dgm:cxn modelId="{16C03B6B-8541-4C7A-8478-C81C3A379732}" type="presOf" srcId="{75FE309A-553C-42B8-AB30-1085B9B12723}" destId="{38746D22-EC8D-47FF-A6DE-927C0B94F8D4}" srcOrd="0" destOrd="0" presId="urn:microsoft.com/office/officeart/2005/8/layout/arrow5"/>
    <dgm:cxn modelId="{7B75077E-9BF1-4359-AFCE-3A50747E0186}" type="presOf" srcId="{28A1A732-0505-4F6C-87A3-853EC53875CF}" destId="{559BAF39-AA3B-4E68-A47C-B289129A2DE2}" srcOrd="0" destOrd="0" presId="urn:microsoft.com/office/officeart/2005/8/layout/arrow5"/>
    <dgm:cxn modelId="{C231B0B2-6D04-40EA-85DE-4ACBF07B5CC0}" type="presOf" srcId="{19A02949-60F7-4720-9A5B-F1057080CE57}" destId="{DBB13193-4262-4012-A125-35162B5B5F46}" srcOrd="0" destOrd="0" presId="urn:microsoft.com/office/officeart/2005/8/layout/arrow5"/>
    <dgm:cxn modelId="{13B439BD-2617-44E1-A235-BFCC6A6531C6}" srcId="{75FE309A-553C-42B8-AB30-1085B9B12723}" destId="{6D6C3C89-22F7-4506-9118-1016F33DA4C2}" srcOrd="0" destOrd="0" parTransId="{B3490680-E0E6-4354-81EB-7F0D2CB8F349}" sibTransId="{E65C3008-6CBE-4A7A-8BFB-604F49ADBB05}"/>
    <dgm:cxn modelId="{FF8CEBCE-5407-4313-94D4-7AE5A784AA12}" srcId="{75FE309A-553C-42B8-AB30-1085B9B12723}" destId="{28A1A732-0505-4F6C-87A3-853EC53875CF}" srcOrd="3" destOrd="0" parTransId="{A8B4913F-6EEC-4C2C-9723-8883666F4906}" sibTransId="{70F4E180-4777-465E-8007-F7AC53E6751F}"/>
    <dgm:cxn modelId="{7BB00ADE-FB8C-4E77-9B5D-BB5C6E09FFAF}" type="presOf" srcId="{F3A1CD30-DF2A-4D05-B55C-0E935BE7AB0E}" destId="{B794A9BE-BBA7-47E6-9030-3DFF5C5C3EE5}" srcOrd="0" destOrd="0" presId="urn:microsoft.com/office/officeart/2005/8/layout/arrow5"/>
    <dgm:cxn modelId="{EC7BECEB-1EF6-4210-B3FC-D15487431304}" srcId="{75FE309A-553C-42B8-AB30-1085B9B12723}" destId="{19A02949-60F7-4720-9A5B-F1057080CE57}" srcOrd="1" destOrd="0" parTransId="{E02458B0-D79F-493D-B965-C3F7BC9BD590}" sibTransId="{00E52D19-2660-485A-B2FA-0029AC3A4926}"/>
    <dgm:cxn modelId="{DABB110A-6DEA-45F2-AB00-8EF471AF3F40}" type="presParOf" srcId="{38746D22-EC8D-47FF-A6DE-927C0B94F8D4}" destId="{6B169F18-1B8C-4353-A70F-7BCD13A43C68}" srcOrd="0" destOrd="0" presId="urn:microsoft.com/office/officeart/2005/8/layout/arrow5"/>
    <dgm:cxn modelId="{75C580BA-C370-41F2-A942-7341D1374296}" type="presParOf" srcId="{38746D22-EC8D-47FF-A6DE-927C0B94F8D4}" destId="{DBB13193-4262-4012-A125-35162B5B5F46}" srcOrd="1" destOrd="0" presId="urn:microsoft.com/office/officeart/2005/8/layout/arrow5"/>
    <dgm:cxn modelId="{F28B9DFC-D90D-4A29-AF6D-358416C5D10B}" type="presParOf" srcId="{38746D22-EC8D-47FF-A6DE-927C0B94F8D4}" destId="{B794A9BE-BBA7-47E6-9030-3DFF5C5C3EE5}" srcOrd="2" destOrd="0" presId="urn:microsoft.com/office/officeart/2005/8/layout/arrow5"/>
    <dgm:cxn modelId="{D1318236-B7AE-4FA6-9763-4AE506E0DCFE}" type="presParOf" srcId="{38746D22-EC8D-47FF-A6DE-927C0B94F8D4}" destId="{559BAF39-AA3B-4E68-A47C-B289129A2DE2}" srcOrd="3" destOrd="0" presId="urn:microsoft.com/office/officeart/2005/8/layout/arrow5"/>
    <dgm:cxn modelId="{70375595-44CD-4F55-8D03-6BE2F6EBE2E4}" type="presParOf" srcId="{38746D22-EC8D-47FF-A6DE-927C0B94F8D4}" destId="{474A7CF4-C90D-4342-91AA-93C5FBB5D530}" srcOrd="4" destOrd="0" presId="urn:microsoft.com/office/officeart/2005/8/layout/arrow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169F18-1B8C-4353-A70F-7BCD13A43C68}">
      <dsp:nvSpPr>
        <dsp:cNvPr id="0" name=""/>
        <dsp:cNvSpPr/>
      </dsp:nvSpPr>
      <dsp:spPr>
        <a:xfrm>
          <a:off x="2413569" y="267"/>
          <a:ext cx="1888880" cy="1888880"/>
        </a:xfrm>
        <a:prstGeom prst="downArrow">
          <a:avLst>
            <a:gd name="adj1" fmla="val 50000"/>
            <a:gd name="adj2" fmla="val 3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GB" sz="1000" kern="1200" dirty="0"/>
            <a:t>Material availability</a:t>
          </a:r>
        </a:p>
      </dsp:txBody>
      <dsp:txXfrm>
        <a:off x="2885789" y="267"/>
        <a:ext cx="944440" cy="1558326"/>
      </dsp:txXfrm>
    </dsp:sp>
    <dsp:sp modelId="{DBB13193-4262-4012-A125-35162B5B5F46}">
      <dsp:nvSpPr>
        <dsp:cNvPr id="0" name=""/>
        <dsp:cNvSpPr/>
      </dsp:nvSpPr>
      <dsp:spPr>
        <a:xfrm rot="4320000">
          <a:off x="3999133" y="1152246"/>
          <a:ext cx="1888880" cy="1888880"/>
        </a:xfrm>
        <a:prstGeom prst="downArrow">
          <a:avLst>
            <a:gd name="adj1" fmla="val 50000"/>
            <a:gd name="adj2" fmla="val 3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GB" sz="1000" kern="1200" dirty="0"/>
            <a:t>Infrastructure</a:t>
          </a:r>
        </a:p>
      </dsp:txBody>
      <dsp:txXfrm rot="-5400000">
        <a:off x="4321598" y="1573393"/>
        <a:ext cx="1558326" cy="944440"/>
      </dsp:txXfrm>
    </dsp:sp>
    <dsp:sp modelId="{B794A9BE-BBA7-47E6-9030-3DFF5C5C3EE5}">
      <dsp:nvSpPr>
        <dsp:cNvPr id="0" name=""/>
        <dsp:cNvSpPr/>
      </dsp:nvSpPr>
      <dsp:spPr>
        <a:xfrm rot="8640000">
          <a:off x="3393501" y="3016188"/>
          <a:ext cx="1888880" cy="1888880"/>
        </a:xfrm>
        <a:prstGeom prst="downArrow">
          <a:avLst>
            <a:gd name="adj1" fmla="val 50000"/>
            <a:gd name="adj2" fmla="val 3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GB" sz="1000" kern="1200" dirty="0"/>
            <a:t>Waste preparation</a:t>
          </a:r>
        </a:p>
      </dsp:txBody>
      <dsp:txXfrm rot="10800000">
        <a:off x="3962868" y="3315177"/>
        <a:ext cx="944440" cy="1558326"/>
      </dsp:txXfrm>
    </dsp:sp>
    <dsp:sp modelId="{559BAF39-AA3B-4E68-A47C-B289129A2DE2}">
      <dsp:nvSpPr>
        <dsp:cNvPr id="0" name=""/>
        <dsp:cNvSpPr/>
      </dsp:nvSpPr>
      <dsp:spPr>
        <a:xfrm rot="12960000">
          <a:off x="1433637" y="3016188"/>
          <a:ext cx="1888880" cy="1888880"/>
        </a:xfrm>
        <a:prstGeom prst="downArrow">
          <a:avLst>
            <a:gd name="adj1" fmla="val 50000"/>
            <a:gd name="adj2" fmla="val 3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GB" sz="1000" kern="1200" dirty="0"/>
            <a:t>Transportation costs</a:t>
          </a:r>
        </a:p>
      </dsp:txBody>
      <dsp:txXfrm rot="10800000">
        <a:off x="1808710" y="3315177"/>
        <a:ext cx="944440" cy="1558326"/>
      </dsp:txXfrm>
    </dsp:sp>
    <dsp:sp modelId="{474A7CF4-C90D-4342-91AA-93C5FBB5D530}">
      <dsp:nvSpPr>
        <dsp:cNvPr id="0" name=""/>
        <dsp:cNvSpPr/>
      </dsp:nvSpPr>
      <dsp:spPr>
        <a:xfrm rot="17280000">
          <a:off x="828006" y="1152246"/>
          <a:ext cx="1888880" cy="1888880"/>
        </a:xfrm>
        <a:prstGeom prst="downArrow">
          <a:avLst>
            <a:gd name="adj1" fmla="val 50000"/>
            <a:gd name="adj2" fmla="val 3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GB" sz="1000" kern="1200" dirty="0"/>
            <a:t>Processing</a:t>
          </a:r>
        </a:p>
      </dsp:txBody>
      <dsp:txXfrm rot="5400000">
        <a:off x="836095" y="1573393"/>
        <a:ext cx="1558326" cy="944440"/>
      </dsp:txXfrm>
    </dsp:sp>
  </dsp:spTree>
</dsp:drawing>
</file>

<file path=ppt/diagrams/layout1.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0E26531-1F46-8AE7-C246-54BAE59C2A7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D4C2F067-FD83-B631-D2A9-7CA5E7B5005A}"/>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4EEC2E4-1A3C-4D74-A561-4CF6B9DCA35A}" type="datetimeFigureOut">
              <a:rPr lang="en-GB" smtClean="0"/>
              <a:t>10/11/2022</a:t>
            </a:fld>
            <a:endParaRPr lang="en-GB"/>
          </a:p>
        </p:txBody>
      </p:sp>
      <p:sp>
        <p:nvSpPr>
          <p:cNvPr id="4" name="Footer Placeholder 3">
            <a:extLst>
              <a:ext uri="{FF2B5EF4-FFF2-40B4-BE49-F238E27FC236}">
                <a16:creationId xmlns:a16="http://schemas.microsoft.com/office/drawing/2014/main" id="{2F33BBE6-D462-9842-DCC1-97A8859090C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524F25F3-4314-1627-CBEF-801F03EFE00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ECE1ACE-E72F-426A-90C6-53F99EFAB73E}" type="slidenum">
              <a:rPr lang="en-GB" smtClean="0"/>
              <a:t>‹#›</a:t>
            </a:fld>
            <a:endParaRPr lang="en-GB"/>
          </a:p>
        </p:txBody>
      </p:sp>
    </p:spTree>
    <p:extLst>
      <p:ext uri="{BB962C8B-B14F-4D97-AF65-F5344CB8AC3E}">
        <p14:creationId xmlns:p14="http://schemas.microsoft.com/office/powerpoint/2010/main" val="899769718"/>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6F7C1A4-FD70-40FC-B6B6-57F7BB4BA191}" type="datetimeFigureOut">
              <a:rPr lang="en-GB" smtClean="0"/>
              <a:t>10/11/2022</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D77A8F4-500E-4F26-ACB3-65AD9526CC6F}" type="slidenum">
              <a:rPr lang="en-GB" smtClean="0"/>
              <a:t>‹#›</a:t>
            </a:fld>
            <a:endParaRPr lang="en-GB" dirty="0"/>
          </a:p>
        </p:txBody>
      </p:sp>
    </p:spTree>
    <p:extLst>
      <p:ext uri="{BB962C8B-B14F-4D97-AF65-F5344CB8AC3E}">
        <p14:creationId xmlns:p14="http://schemas.microsoft.com/office/powerpoint/2010/main" val="2520889090"/>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D77A8F4-500E-4F26-ACB3-65AD9526CC6F}" type="slidenum">
              <a:rPr lang="en-GB" smtClean="0"/>
              <a:t>2</a:t>
            </a:fld>
            <a:endParaRPr lang="en-GB" dirty="0"/>
          </a:p>
        </p:txBody>
      </p:sp>
    </p:spTree>
    <p:extLst>
      <p:ext uri="{BB962C8B-B14F-4D97-AF65-F5344CB8AC3E}">
        <p14:creationId xmlns:p14="http://schemas.microsoft.com/office/powerpoint/2010/main" val="34389709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 why carry out this research??...</a:t>
            </a:r>
          </a:p>
          <a:p>
            <a:endParaRPr lang="en-US" dirty="0"/>
          </a:p>
          <a:p>
            <a:r>
              <a:rPr lang="en-US" dirty="0"/>
              <a:t>Industry is changing … sustainability and environmental awareness are now major, global priorities, in slowing down the acceleration of climate change, preventing further damage to ecosystems and habitats and also in reducing dependencies of non-renewable materials.</a:t>
            </a:r>
          </a:p>
          <a:p>
            <a:endParaRPr lang="en-US" dirty="0"/>
          </a:p>
          <a:p>
            <a:r>
              <a:rPr lang="en-US" dirty="0"/>
              <a:t>Since the industrialization of plastics, the industry has been under the microscope from the media, the general public and governments and has received widespread criticism regarding its sustainability. Theses issues stem through the whole lifecycle of its products, but particularly in manufacturing processes and end of life waste management. </a:t>
            </a:r>
            <a:r>
              <a:rPr lang="en-US" i="1" dirty="0">
                <a:solidFill>
                  <a:srgbClr val="FF0000"/>
                </a:solidFill>
              </a:rPr>
              <a:t>Read point 2 &amp; 3</a:t>
            </a:r>
          </a:p>
          <a:p>
            <a:endParaRPr lang="en-US" i="1" dirty="0">
              <a:solidFill>
                <a:srgbClr val="FF0000"/>
              </a:solidFill>
            </a:endParaRPr>
          </a:p>
          <a:p>
            <a:r>
              <a:rPr lang="en-US" i="0" dirty="0">
                <a:solidFill>
                  <a:srgbClr val="FF0000"/>
                </a:solidFill>
              </a:rPr>
              <a:t>These staggering numbers are also reflected in global PVC use, with 50 million tons used in 2021, with an estimated 69% used in building and construction. </a:t>
            </a:r>
          </a:p>
          <a:p>
            <a:endParaRPr lang="en-US" i="0" dirty="0">
              <a:solidFill>
                <a:srgbClr val="FF0000"/>
              </a:solidFill>
            </a:endParaRPr>
          </a:p>
          <a:p>
            <a:r>
              <a:rPr lang="en-US" i="0" dirty="0">
                <a:solidFill>
                  <a:srgbClr val="FF0000"/>
                </a:solidFill>
              </a:rPr>
              <a:t>So you can see the shear scale of the problem.</a:t>
            </a:r>
          </a:p>
          <a:p>
            <a:endParaRPr lang="en-US" i="1" dirty="0">
              <a:solidFill>
                <a:srgbClr val="FF0000"/>
              </a:solidFill>
            </a:endParaRPr>
          </a:p>
          <a:p>
            <a:r>
              <a:rPr lang="en-US" dirty="0"/>
              <a:t>Despite advances in innovation, considerable investment in infrastructure and greater market pull for recycled plastics, it is clear that sustainability is struggling to keep pace with consumer demand. </a:t>
            </a:r>
          </a:p>
          <a:p>
            <a:endParaRPr lang="en-US" dirty="0"/>
          </a:p>
          <a:p>
            <a:r>
              <a:rPr lang="en-US" dirty="0"/>
              <a:t>So, it is crucial that all stakeholders within the PVC industry, are accountable and contribute to sustainability efforts, however this may be a challenge for many SMEs within the industry, particularly within window profile manufacturing, as they are faced with significant inhibiting factors, in transitioning from linear business models to circular, closed loop concepts.</a:t>
            </a:r>
          </a:p>
          <a:p>
            <a:endParaRPr lang="en-US" dirty="0"/>
          </a:p>
          <a:p>
            <a:endParaRPr lang="en-US" dirty="0"/>
          </a:p>
          <a:p>
            <a:r>
              <a:rPr lang="en-US" dirty="0"/>
              <a:t>The PVC profile industry appears to be progressing , with larger </a:t>
            </a:r>
            <a:r>
              <a:rPr lang="en-US" dirty="0" err="1"/>
              <a:t>organisations</a:t>
            </a:r>
            <a:r>
              <a:rPr lang="en-US" dirty="0"/>
              <a:t> significantly contributing to UK recycling targets. This is well </a:t>
            </a:r>
            <a:r>
              <a:rPr lang="en-US" dirty="0" err="1"/>
              <a:t>publisised</a:t>
            </a:r>
            <a:r>
              <a:rPr lang="en-US" dirty="0"/>
              <a:t> in reports carried out by </a:t>
            </a:r>
            <a:r>
              <a:rPr lang="en-US" dirty="0" err="1"/>
              <a:t>organisations</a:t>
            </a:r>
            <a:r>
              <a:rPr lang="en-US" dirty="0"/>
              <a:t> such as Vinyl plus and the British plastic federation, however there is a lack of focus regarding SMEs and how they can improve sustainability, benefit from secondary waste streams and contribute to uk waste reduction targets.  </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PVC is the worlds 3</a:t>
            </a:r>
            <a:r>
              <a:rPr lang="en-US" baseline="30000" dirty="0"/>
              <a:t>rd</a:t>
            </a:r>
            <a:r>
              <a:rPr lang="en-US" dirty="0"/>
              <a:t> most commonly used plastic. It has a 30 to 40 year life cycle and studies suggest window profile it can recycled up to 10 times, meaning technically if managed correctly a window could last over 300 years. With industry expecting an influx of post consumer waste in the next decade, SMEs need to prepare themselves to benefit from these waste streams, however currently there appears to be a considerable need to level up with larger </a:t>
            </a:r>
            <a:r>
              <a:rPr lang="en-US" dirty="0" err="1"/>
              <a:t>organisations</a:t>
            </a:r>
            <a:r>
              <a:rPr lang="en-US" dirty="0"/>
              <a:t>.</a:t>
            </a:r>
          </a:p>
          <a:p>
            <a:endParaRPr lang="en-US" dirty="0"/>
          </a:p>
          <a:p>
            <a:endParaRPr lang="en-US" dirty="0"/>
          </a:p>
          <a:p>
            <a:endParaRPr lang="en-GB" dirty="0"/>
          </a:p>
        </p:txBody>
      </p:sp>
      <p:sp>
        <p:nvSpPr>
          <p:cNvPr id="4" name="Slide Number Placeholder 3"/>
          <p:cNvSpPr>
            <a:spLocks noGrp="1"/>
          </p:cNvSpPr>
          <p:nvPr>
            <p:ph type="sldNum" sz="quarter" idx="5"/>
          </p:nvPr>
        </p:nvSpPr>
        <p:spPr/>
        <p:txBody>
          <a:bodyPr/>
          <a:lstStyle/>
          <a:p>
            <a:fld id="{2D77A8F4-500E-4F26-ACB3-65AD9526CC6F}" type="slidenum">
              <a:rPr lang="en-GB" smtClean="0"/>
              <a:t>3</a:t>
            </a:fld>
            <a:endParaRPr lang="en-GB" dirty="0"/>
          </a:p>
        </p:txBody>
      </p:sp>
    </p:spTree>
    <p:extLst>
      <p:ext uri="{BB962C8B-B14F-4D97-AF65-F5344CB8AC3E}">
        <p14:creationId xmlns:p14="http://schemas.microsoft.com/office/powerpoint/2010/main" val="16996245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My research draws from personal experience within the industry, also interviews with industry experts and observations from field trips to recycling facilities. </a:t>
            </a:r>
          </a:p>
          <a:p>
            <a:endParaRPr lang="en-US" dirty="0"/>
          </a:p>
          <a:p>
            <a:r>
              <a:rPr lang="en-US" dirty="0"/>
              <a:t>Post industrial and post consumer mechanical, recycling methods are examined, highlighting the requirements for producing </a:t>
            </a:r>
            <a:r>
              <a:rPr lang="en-US" dirty="0" err="1"/>
              <a:t>recyclate</a:t>
            </a:r>
            <a:r>
              <a:rPr lang="en-US" dirty="0"/>
              <a:t> suitable for new window profile manufacture.  </a:t>
            </a:r>
          </a:p>
          <a:p>
            <a:endParaRPr lang="en-US" dirty="0"/>
          </a:p>
          <a:p>
            <a:r>
              <a:rPr lang="en-US" dirty="0"/>
              <a:t>The research highlights specific challenges faced by SMEs, focusing on 5 main factors in the recycling process. These processes are  …</a:t>
            </a:r>
            <a:r>
              <a:rPr lang="en-US" i="1" dirty="0"/>
              <a:t>Read points </a:t>
            </a:r>
            <a:r>
              <a:rPr lang="en-US" dirty="0"/>
              <a:t> </a:t>
            </a:r>
          </a:p>
          <a:p>
            <a:endParaRPr lang="en-US" dirty="0"/>
          </a:p>
          <a:p>
            <a:r>
              <a:rPr lang="en-US" dirty="0"/>
              <a:t>The research also investigates how larger </a:t>
            </a:r>
            <a:r>
              <a:rPr lang="en-US" dirty="0" err="1"/>
              <a:t>organisations</a:t>
            </a:r>
            <a:r>
              <a:rPr lang="en-US" dirty="0"/>
              <a:t> overcome these challenges, which highlights the competition for secondary material and the considerable contrast in operational capabilities between larger firms and SMEs.</a:t>
            </a:r>
            <a:endParaRPr lang="en-GB" dirty="0"/>
          </a:p>
        </p:txBody>
      </p:sp>
      <p:sp>
        <p:nvSpPr>
          <p:cNvPr id="4" name="Slide Number Placeholder 3"/>
          <p:cNvSpPr>
            <a:spLocks noGrp="1"/>
          </p:cNvSpPr>
          <p:nvPr>
            <p:ph type="sldNum" sz="quarter" idx="5"/>
          </p:nvPr>
        </p:nvSpPr>
        <p:spPr/>
        <p:txBody>
          <a:bodyPr/>
          <a:lstStyle/>
          <a:p>
            <a:fld id="{2D77A8F4-500E-4F26-ACB3-65AD9526CC6F}" type="slidenum">
              <a:rPr lang="en-GB" smtClean="0"/>
              <a:t>4</a:t>
            </a:fld>
            <a:endParaRPr lang="en-GB" dirty="0"/>
          </a:p>
        </p:txBody>
      </p:sp>
    </p:spTree>
    <p:extLst>
      <p:ext uri="{BB962C8B-B14F-4D97-AF65-F5344CB8AC3E}">
        <p14:creationId xmlns:p14="http://schemas.microsoft.com/office/powerpoint/2010/main" val="17048604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sz="2000" dirty="0"/>
              <a:t>The aim of the literature review was -  </a:t>
            </a:r>
          </a:p>
          <a:p>
            <a:pPr marL="0" indent="0">
              <a:buNone/>
            </a:pPr>
            <a:r>
              <a:rPr lang="en-US" sz="2000" i="1" dirty="0"/>
              <a:t>“To draw upon existing research, to explore the current recycling challenges and to identify similarities with those faced by UK SMEs”. </a:t>
            </a:r>
          </a:p>
          <a:p>
            <a:pPr marL="0" indent="0">
              <a:buNone/>
            </a:pPr>
            <a:endParaRPr lang="en-US" sz="2000" i="1" dirty="0"/>
          </a:p>
          <a:p>
            <a:pPr marL="0" indent="0">
              <a:buNone/>
            </a:pPr>
            <a:r>
              <a:rPr lang="en-GB" sz="2000" i="0" dirty="0"/>
              <a:t>Using google search engines, google scholar and library resources, the review revealed a significant amount of research and reporting, had been carried out regarding the plastics industry as a whole.</a:t>
            </a:r>
          </a:p>
          <a:p>
            <a:pPr marL="0" indent="0">
              <a:buNone/>
            </a:pPr>
            <a:endParaRPr lang="en-GB" sz="2000" i="0" dirty="0"/>
          </a:p>
          <a:p>
            <a:pPr marL="0" indent="0">
              <a:buNone/>
            </a:pPr>
            <a:r>
              <a:rPr lang="en-GB" sz="2000" i="0" dirty="0"/>
              <a:t>There was however limited, </a:t>
            </a:r>
            <a:r>
              <a:rPr lang="en-GB" sz="2000" b="1" i="0" u="sng" dirty="0"/>
              <a:t>current</a:t>
            </a:r>
            <a:r>
              <a:rPr lang="en-GB" sz="2000" i="0" dirty="0"/>
              <a:t> research targeting the sustainability of PVC and very little specifically focusing, on window profile manufacturers. The literature reviewed, also tended to focus on highlighting the positive progression within the industry and it was difficult finding research focussing on the challenges still faced.****</a:t>
            </a:r>
          </a:p>
          <a:p>
            <a:pPr marL="0" indent="0">
              <a:buNone/>
            </a:pPr>
            <a:endParaRPr lang="en-GB" sz="2000" i="0" dirty="0"/>
          </a:p>
          <a:p>
            <a:pPr marL="0" indent="0">
              <a:buNone/>
            </a:pPr>
            <a:r>
              <a:rPr lang="en-GB" sz="2000" i="0" dirty="0"/>
              <a:t>Throughout my review, I found no literature that specifically focussed on the challenges faced by UK SMEs within the PVC profile manufacturing industry. This highlighted a gap in research that could be used to identify improvements for small and medium sized firms.</a:t>
            </a:r>
          </a:p>
          <a:p>
            <a:pPr marL="0" indent="0">
              <a:buNone/>
            </a:pPr>
            <a:endParaRPr lang="en-GB" sz="2000" i="0" dirty="0"/>
          </a:p>
          <a:p>
            <a:pPr marL="0" indent="0">
              <a:buNone/>
            </a:pPr>
            <a:r>
              <a:rPr lang="en-GB" sz="2000" i="0" dirty="0"/>
              <a:t>When reviewing journals outside of Europe, it was interesting to find the exact same issues faced by UK SMEs were also experienced by firms as far as Australia. This </a:t>
            </a:r>
            <a:r>
              <a:rPr lang="en-GB" sz="2000" i="0" dirty="0" err="1"/>
              <a:t>highlighed</a:t>
            </a:r>
            <a:r>
              <a:rPr lang="en-GB" sz="2000" i="0" dirty="0"/>
              <a:t> the potential to implement solutions to improve circularity, that may have already been tried and tested in other countries.</a:t>
            </a:r>
          </a:p>
          <a:p>
            <a:pPr marL="0" indent="0">
              <a:buNone/>
            </a:pPr>
            <a:endParaRPr lang="en-GB" sz="2000" i="0" dirty="0"/>
          </a:p>
          <a:p>
            <a:pPr marL="0" indent="0">
              <a:buNone/>
            </a:pPr>
            <a:endParaRPr lang="en-US" sz="2000" i="0" dirty="0"/>
          </a:p>
        </p:txBody>
      </p:sp>
      <p:sp>
        <p:nvSpPr>
          <p:cNvPr id="4" name="Slide Number Placeholder 3"/>
          <p:cNvSpPr>
            <a:spLocks noGrp="1"/>
          </p:cNvSpPr>
          <p:nvPr>
            <p:ph type="sldNum" sz="quarter" idx="5"/>
          </p:nvPr>
        </p:nvSpPr>
        <p:spPr/>
        <p:txBody>
          <a:bodyPr/>
          <a:lstStyle/>
          <a:p>
            <a:fld id="{2D77A8F4-500E-4F26-ACB3-65AD9526CC6F}" type="slidenum">
              <a:rPr lang="en-GB" smtClean="0"/>
              <a:t>5</a:t>
            </a:fld>
            <a:endParaRPr lang="en-GB" dirty="0"/>
          </a:p>
        </p:txBody>
      </p:sp>
    </p:spTree>
    <p:extLst>
      <p:ext uri="{BB962C8B-B14F-4D97-AF65-F5344CB8AC3E}">
        <p14:creationId xmlns:p14="http://schemas.microsoft.com/office/powerpoint/2010/main" val="2938773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order to fill the gap in current research and acquire data and feedback direct from the PVC profile industry, a 3 stepped approach is proposed</a:t>
            </a:r>
          </a:p>
          <a:p>
            <a:endParaRPr lang="en-US" i="1"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1</a:t>
            </a:r>
            <a:r>
              <a:rPr lang="en-US" sz="1200" baseline="30000" dirty="0"/>
              <a:t>st</a:t>
            </a:r>
            <a:r>
              <a:rPr lang="en-US" sz="1200" dirty="0"/>
              <a:t> - Targeted questionnaire –so using the British Plastics Federation </a:t>
            </a:r>
            <a:r>
              <a:rPr lang="en-US" dirty="0"/>
              <a:t>directory, to access company details, twenty UK PVC extrusion firms will be selected and sent </a:t>
            </a:r>
            <a:r>
              <a:rPr lang="en-US"/>
              <a:t>the questionnaire . </a:t>
            </a:r>
            <a:r>
              <a:rPr lang="en-US" b="1" i="1" dirty="0"/>
              <a:t>Read from slide </a:t>
            </a:r>
            <a:endParaRPr lang="en-US" sz="1200" b="1" i="1" dirty="0"/>
          </a:p>
          <a:p>
            <a:endParaRPr lang="en-GB" i="1"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The 2</a:t>
            </a:r>
            <a:r>
              <a:rPr lang="en-US" sz="1200" baseline="30000" dirty="0"/>
              <a:t>nd</a:t>
            </a:r>
            <a:r>
              <a:rPr lang="en-US" sz="1200" dirty="0"/>
              <a:t> method will use the Open question – </a:t>
            </a:r>
            <a:r>
              <a:rPr lang="en-US" sz="1200" b="1" i="1" dirty="0"/>
              <a:t>Read question from slide. </a:t>
            </a:r>
            <a:r>
              <a:rPr lang="en-US" sz="1200" b="0" i="0" dirty="0"/>
              <a:t>This be sent along with the questionnaire, giving </a:t>
            </a:r>
            <a:r>
              <a:rPr lang="en-US" sz="1200" dirty="0">
                <a:highlight>
                  <a:srgbClr val="FFFF00"/>
                </a:highlight>
              </a:rPr>
              <a:t>key figures within the industry</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dirty="0"/>
              <a:t> the opportunity to provide, personal improvement suggestions, that could be used the generate solutions in future work. </a:t>
            </a:r>
            <a:endParaRPr lang="en-US" sz="1200" dirty="0">
              <a:highlight>
                <a:srgbClr val="FFFF00"/>
              </a:highlight>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1" i="1" dirty="0">
              <a:highlight>
                <a:srgbClr val="FFFF00"/>
              </a:highligh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dirty="0"/>
              <a:t>In the last method, </a:t>
            </a:r>
            <a:r>
              <a:rPr lang="en-US" sz="1200" dirty="0"/>
              <a:t>Interviews would be arranged with </a:t>
            </a:r>
            <a:r>
              <a:rPr lang="en-US" dirty="0"/>
              <a:t>three UK PVC window fabricators and three UK PVC waste management firms, and would provide perspectives from key stakeholders within the sector and give greater depth to the research.</a:t>
            </a:r>
            <a:endParaRPr 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1" i="1" dirty="0"/>
          </a:p>
          <a:p>
            <a:endParaRPr lang="en-GB" i="1" dirty="0"/>
          </a:p>
        </p:txBody>
      </p:sp>
      <p:sp>
        <p:nvSpPr>
          <p:cNvPr id="4" name="Slide Number Placeholder 3"/>
          <p:cNvSpPr>
            <a:spLocks noGrp="1"/>
          </p:cNvSpPr>
          <p:nvPr>
            <p:ph type="sldNum" sz="quarter" idx="5"/>
          </p:nvPr>
        </p:nvSpPr>
        <p:spPr/>
        <p:txBody>
          <a:bodyPr/>
          <a:lstStyle/>
          <a:p>
            <a:fld id="{2D77A8F4-500E-4F26-ACB3-65AD9526CC6F}" type="slidenum">
              <a:rPr lang="en-GB" smtClean="0"/>
              <a:t>6</a:t>
            </a:fld>
            <a:endParaRPr lang="en-GB" dirty="0"/>
          </a:p>
        </p:txBody>
      </p:sp>
    </p:spTree>
    <p:extLst>
      <p:ext uri="{BB962C8B-B14F-4D97-AF65-F5344CB8AC3E}">
        <p14:creationId xmlns:p14="http://schemas.microsoft.com/office/powerpoint/2010/main" val="33013781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Slide 7, provides an example of the questionnaire that will be sent to profile firms. Participants are invited to review a list of inhibiting factor statements and score each one to highlight the extent to which they feel it impact circularity within the industry.</a:t>
            </a:r>
            <a:endParaRPr lang="en-GB" dirty="0"/>
          </a:p>
        </p:txBody>
      </p:sp>
      <p:sp>
        <p:nvSpPr>
          <p:cNvPr id="4" name="Slide Number Placeholder 3"/>
          <p:cNvSpPr>
            <a:spLocks noGrp="1"/>
          </p:cNvSpPr>
          <p:nvPr>
            <p:ph type="sldNum" sz="quarter" idx="5"/>
          </p:nvPr>
        </p:nvSpPr>
        <p:spPr/>
        <p:txBody>
          <a:bodyPr/>
          <a:lstStyle/>
          <a:p>
            <a:fld id="{2D77A8F4-500E-4F26-ACB3-65AD9526CC6F}" type="slidenum">
              <a:rPr lang="en-GB" smtClean="0"/>
              <a:t>7</a:t>
            </a:fld>
            <a:endParaRPr lang="en-GB" dirty="0"/>
          </a:p>
        </p:txBody>
      </p:sp>
    </p:spTree>
    <p:extLst>
      <p:ext uri="{BB962C8B-B14F-4D97-AF65-F5344CB8AC3E}">
        <p14:creationId xmlns:p14="http://schemas.microsoft.com/office/powerpoint/2010/main" val="235449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Slide 8 provides an example of the template that will be used, to interview fabricating and waste management firms. Using the same format as the questionnaire, interviewees will be asked to comment on the impact they feel inhibiting factors statements have on circularity, within the uk window profile industry.</a:t>
            </a:r>
            <a:endParaRPr lang="en-GB" dirty="0"/>
          </a:p>
        </p:txBody>
      </p:sp>
      <p:sp>
        <p:nvSpPr>
          <p:cNvPr id="4" name="Slide Number Placeholder 3"/>
          <p:cNvSpPr>
            <a:spLocks noGrp="1"/>
          </p:cNvSpPr>
          <p:nvPr>
            <p:ph type="sldNum" sz="quarter" idx="5"/>
          </p:nvPr>
        </p:nvSpPr>
        <p:spPr/>
        <p:txBody>
          <a:bodyPr/>
          <a:lstStyle/>
          <a:p>
            <a:fld id="{2D77A8F4-500E-4F26-ACB3-65AD9526CC6F}" type="slidenum">
              <a:rPr lang="en-GB" smtClean="0"/>
              <a:t>8</a:t>
            </a:fld>
            <a:endParaRPr lang="en-GB" dirty="0"/>
          </a:p>
        </p:txBody>
      </p:sp>
    </p:spTree>
    <p:extLst>
      <p:ext uri="{BB962C8B-B14F-4D97-AF65-F5344CB8AC3E}">
        <p14:creationId xmlns:p14="http://schemas.microsoft.com/office/powerpoint/2010/main" val="22856487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i="1" dirty="0"/>
              <a:t>The data from each method, will be analysed in the following ways …. </a:t>
            </a:r>
            <a:endParaRPr lang="en-GB" b="1" i="1" dirty="0"/>
          </a:p>
        </p:txBody>
      </p:sp>
      <p:sp>
        <p:nvSpPr>
          <p:cNvPr id="4" name="Slide Number Placeholder 3"/>
          <p:cNvSpPr>
            <a:spLocks noGrp="1"/>
          </p:cNvSpPr>
          <p:nvPr>
            <p:ph type="sldNum" sz="quarter" idx="5"/>
          </p:nvPr>
        </p:nvSpPr>
        <p:spPr/>
        <p:txBody>
          <a:bodyPr/>
          <a:lstStyle/>
          <a:p>
            <a:fld id="{2D77A8F4-500E-4F26-ACB3-65AD9526CC6F}" type="slidenum">
              <a:rPr lang="en-GB" smtClean="0"/>
              <a:t>9</a:t>
            </a:fld>
            <a:endParaRPr lang="en-GB" dirty="0"/>
          </a:p>
        </p:txBody>
      </p:sp>
    </p:spTree>
    <p:extLst>
      <p:ext uri="{BB962C8B-B14F-4D97-AF65-F5344CB8AC3E}">
        <p14:creationId xmlns:p14="http://schemas.microsoft.com/office/powerpoint/2010/main" val="4119017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i="1" dirty="0"/>
              <a:t>Reads points 1&amp;2</a:t>
            </a:r>
          </a:p>
          <a:p>
            <a:endParaRPr lang="en-US" b="1" i="1" dirty="0"/>
          </a:p>
          <a:p>
            <a:r>
              <a:rPr lang="en-US" dirty="0"/>
              <a:t>I expect the questionnaires to show all inhibiting factors posing a very high impact to small firms with recovery of post-consumer waste contributors, scoring the highest.</a:t>
            </a:r>
          </a:p>
          <a:p>
            <a:endParaRPr lang="en-US" b="1" i="1" dirty="0"/>
          </a:p>
          <a:p>
            <a:r>
              <a:rPr lang="en-US" dirty="0"/>
              <a:t>In medium sized businesses, I expect recycling of post-industrial waste and processing recycled waste, to pose least impact, as some basic infrastructure may already have been internally established.</a:t>
            </a:r>
          </a:p>
          <a:p>
            <a:endParaRPr lang="en-US" dirty="0"/>
          </a:p>
          <a:p>
            <a:r>
              <a:rPr lang="en-US" dirty="0"/>
              <a:t>Also in Medium sized firms, I expect segregation to pose medium impact and material availability of post-consumer waste to be a major impact.</a:t>
            </a:r>
          </a:p>
          <a:p>
            <a:endParaRPr lang="en-US" b="1" i="1" dirty="0"/>
          </a:p>
          <a:p>
            <a:r>
              <a:rPr lang="en-US" dirty="0"/>
              <a:t>In larger businesses, I expect none of the inhibiting factors to pose any major impact to circularity. Segregation could however still factor as a low-medium impact, due to the complex nature of the process, the investment needed for training and also resource and machinery required.</a:t>
            </a:r>
            <a:endParaRPr lang="en-US" b="1" i="1" dirty="0"/>
          </a:p>
          <a:p>
            <a:endParaRPr lang="en-US" b="1" i="1" dirty="0"/>
          </a:p>
          <a:p>
            <a:r>
              <a:rPr lang="en-US" b="1" i="1" dirty="0"/>
              <a:t>Read point 4</a:t>
            </a:r>
            <a:endParaRPr lang="en-GB" b="1" i="1" dirty="0"/>
          </a:p>
        </p:txBody>
      </p:sp>
      <p:sp>
        <p:nvSpPr>
          <p:cNvPr id="4" name="Slide Number Placeholder 3"/>
          <p:cNvSpPr>
            <a:spLocks noGrp="1"/>
          </p:cNvSpPr>
          <p:nvPr>
            <p:ph type="sldNum" sz="quarter" idx="5"/>
          </p:nvPr>
        </p:nvSpPr>
        <p:spPr/>
        <p:txBody>
          <a:bodyPr/>
          <a:lstStyle/>
          <a:p>
            <a:fld id="{2D77A8F4-500E-4F26-ACB3-65AD9526CC6F}" type="slidenum">
              <a:rPr lang="en-GB" smtClean="0"/>
              <a:t>10</a:t>
            </a:fld>
            <a:endParaRPr lang="en-GB" dirty="0"/>
          </a:p>
        </p:txBody>
      </p:sp>
    </p:spTree>
    <p:extLst>
      <p:ext uri="{BB962C8B-B14F-4D97-AF65-F5344CB8AC3E}">
        <p14:creationId xmlns:p14="http://schemas.microsoft.com/office/powerpoint/2010/main" val="343199228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Successful outcomes would-  </a:t>
            </a:r>
          </a:p>
          <a:p>
            <a:endParaRPr lang="en-US" dirty="0"/>
          </a:p>
          <a:p>
            <a:r>
              <a:rPr lang="en-US" dirty="0"/>
              <a:t>Fill gaps in current research and compile a body of work direct from SMEs, within PVC profile manufacturing and its key stakeholders.</a:t>
            </a:r>
          </a:p>
          <a:p>
            <a:endParaRPr lang="en-US" dirty="0"/>
          </a:p>
          <a:p>
            <a:r>
              <a:rPr lang="en-US" dirty="0"/>
              <a:t>Pinpoint specific issues regarding PVC window profile circularity and determine if issues are common amongst SMEs. </a:t>
            </a:r>
          </a:p>
          <a:p>
            <a:endParaRPr lang="en-US" dirty="0"/>
          </a:p>
          <a:p>
            <a:r>
              <a:rPr lang="en-US" dirty="0"/>
              <a:t>The research could identify the need for government attention or assistance.</a:t>
            </a:r>
          </a:p>
          <a:p>
            <a:endParaRPr lang="en-US" dirty="0"/>
          </a:p>
          <a:p>
            <a:r>
              <a:rPr lang="en-US" dirty="0"/>
              <a:t>The research could provide guidance to SMEs, or used as reference material during opportunity and feasibility assessments.</a:t>
            </a:r>
          </a:p>
          <a:p>
            <a:endParaRPr lang="en-US" dirty="0"/>
          </a:p>
          <a:p>
            <a:pPr marL="0" indent="0">
              <a:buNone/>
            </a:pPr>
            <a:r>
              <a:rPr lang="en-US" dirty="0"/>
              <a:t>Most importantly the research will be used to generate, innovative solutions, to </a:t>
            </a:r>
            <a:r>
              <a:rPr lang="en-US" sz="1200" dirty="0"/>
              <a:t>level the playing field for SMEs, competing with larger firms and to help create industry wide contribution in reduction of waste to landfill or incineration.</a:t>
            </a:r>
          </a:p>
          <a:p>
            <a:endParaRPr lang="en-GB" b="1" i="1" dirty="0"/>
          </a:p>
        </p:txBody>
      </p:sp>
      <p:sp>
        <p:nvSpPr>
          <p:cNvPr id="4" name="Slide Number Placeholder 3"/>
          <p:cNvSpPr>
            <a:spLocks noGrp="1"/>
          </p:cNvSpPr>
          <p:nvPr>
            <p:ph type="sldNum" sz="quarter" idx="5"/>
          </p:nvPr>
        </p:nvSpPr>
        <p:spPr/>
        <p:txBody>
          <a:bodyPr/>
          <a:lstStyle/>
          <a:p>
            <a:fld id="{2D77A8F4-500E-4F26-ACB3-65AD9526CC6F}" type="slidenum">
              <a:rPr lang="en-GB" smtClean="0"/>
              <a:t>11</a:t>
            </a:fld>
            <a:endParaRPr lang="en-GB" dirty="0"/>
          </a:p>
        </p:txBody>
      </p:sp>
    </p:spTree>
    <p:extLst>
      <p:ext uri="{BB962C8B-B14F-4D97-AF65-F5344CB8AC3E}">
        <p14:creationId xmlns:p14="http://schemas.microsoft.com/office/powerpoint/2010/main" val="12773106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Successful outcomes would-  </a:t>
            </a:r>
          </a:p>
          <a:p>
            <a:endParaRPr lang="en-US" dirty="0"/>
          </a:p>
          <a:p>
            <a:r>
              <a:rPr lang="en-US" dirty="0"/>
              <a:t>Fill gaps in current research and compile a body of work direct from SMEs, within PVC profile manufacturing and its key stakeholders.</a:t>
            </a:r>
          </a:p>
          <a:p>
            <a:endParaRPr lang="en-US" dirty="0"/>
          </a:p>
          <a:p>
            <a:r>
              <a:rPr lang="en-US" dirty="0"/>
              <a:t>Pinpoint specific issues regarding PVC window profile circularity and determine if issues are common amongst SMEs. </a:t>
            </a:r>
          </a:p>
          <a:p>
            <a:endParaRPr lang="en-US" dirty="0"/>
          </a:p>
          <a:p>
            <a:r>
              <a:rPr lang="en-US" dirty="0"/>
              <a:t>The research could identify the need for government attention or assistance.</a:t>
            </a:r>
          </a:p>
          <a:p>
            <a:endParaRPr lang="en-US" dirty="0"/>
          </a:p>
          <a:p>
            <a:r>
              <a:rPr lang="en-US" dirty="0"/>
              <a:t>The research could provide guidance to SMEs, or used as reference material during opportunity and feasibility assessments.</a:t>
            </a:r>
          </a:p>
          <a:p>
            <a:endParaRPr lang="en-US" dirty="0"/>
          </a:p>
          <a:p>
            <a:pPr marL="0" indent="0">
              <a:buNone/>
            </a:pPr>
            <a:r>
              <a:rPr lang="en-US" dirty="0"/>
              <a:t>Most importantly the research will be used to generate, innovative solutions, to </a:t>
            </a:r>
            <a:r>
              <a:rPr lang="en-US" sz="1200" dirty="0"/>
              <a:t>level the playing field for SMEs, competing with larger firms and to help create industry wide contribution in reduction of waste to landfill or incineration.</a:t>
            </a:r>
          </a:p>
          <a:p>
            <a:endParaRPr lang="en-GB" b="1" i="1" dirty="0"/>
          </a:p>
        </p:txBody>
      </p:sp>
      <p:sp>
        <p:nvSpPr>
          <p:cNvPr id="4" name="Slide Number Placeholder 3"/>
          <p:cNvSpPr>
            <a:spLocks noGrp="1"/>
          </p:cNvSpPr>
          <p:nvPr>
            <p:ph type="sldNum" sz="quarter" idx="5"/>
          </p:nvPr>
        </p:nvSpPr>
        <p:spPr/>
        <p:txBody>
          <a:bodyPr/>
          <a:lstStyle/>
          <a:p>
            <a:fld id="{2D77A8F4-500E-4F26-ACB3-65AD9526CC6F}" type="slidenum">
              <a:rPr lang="en-GB" smtClean="0"/>
              <a:t>12</a:t>
            </a:fld>
            <a:endParaRPr lang="en-GB" dirty="0"/>
          </a:p>
        </p:txBody>
      </p:sp>
    </p:spTree>
    <p:extLst>
      <p:ext uri="{BB962C8B-B14F-4D97-AF65-F5344CB8AC3E}">
        <p14:creationId xmlns:p14="http://schemas.microsoft.com/office/powerpoint/2010/main" val="15478674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13AC6-36C9-7A2A-BA53-87621224A97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0616480-499B-27F7-2637-DE0EF922D9E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112CD2F-1B8E-C26F-CE21-F848ACC7D717}"/>
              </a:ext>
            </a:extLst>
          </p:cNvPr>
          <p:cNvSpPr>
            <a:spLocks noGrp="1"/>
          </p:cNvSpPr>
          <p:nvPr>
            <p:ph type="dt" sz="half" idx="10"/>
          </p:nvPr>
        </p:nvSpPr>
        <p:spPr/>
        <p:txBody>
          <a:bodyPr/>
          <a:lstStyle/>
          <a:p>
            <a:fld id="{C2A1769D-95A7-4472-B377-BECE495B3887}" type="datetime1">
              <a:rPr lang="en-GB" smtClean="0"/>
              <a:t>10/11/2022</a:t>
            </a:fld>
            <a:endParaRPr lang="en-GB" dirty="0"/>
          </a:p>
        </p:txBody>
      </p:sp>
      <p:sp>
        <p:nvSpPr>
          <p:cNvPr id="5" name="Footer Placeholder 4">
            <a:extLst>
              <a:ext uri="{FF2B5EF4-FFF2-40B4-BE49-F238E27FC236}">
                <a16:creationId xmlns:a16="http://schemas.microsoft.com/office/drawing/2014/main" id="{1B4E05CE-728C-1C96-B790-E1695C9C4FCA}"/>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15A63E72-B432-73EA-0E04-D011145C6624}"/>
              </a:ext>
            </a:extLst>
          </p:cNvPr>
          <p:cNvSpPr>
            <a:spLocks noGrp="1"/>
          </p:cNvSpPr>
          <p:nvPr>
            <p:ph type="sldNum" sz="quarter" idx="12"/>
          </p:nvPr>
        </p:nvSpPr>
        <p:spPr/>
        <p:txBody>
          <a:bodyPr/>
          <a:lstStyle/>
          <a:p>
            <a:fld id="{492D66C8-E6A1-40FD-9A91-978D16EFCCBD}" type="slidenum">
              <a:rPr lang="en-GB" smtClean="0"/>
              <a:t>‹#›</a:t>
            </a:fld>
            <a:endParaRPr lang="en-GB" dirty="0"/>
          </a:p>
        </p:txBody>
      </p:sp>
    </p:spTree>
    <p:extLst>
      <p:ext uri="{BB962C8B-B14F-4D97-AF65-F5344CB8AC3E}">
        <p14:creationId xmlns:p14="http://schemas.microsoft.com/office/powerpoint/2010/main" val="13765048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F8A8A7-3246-B9FA-EE4B-B47AB8B2474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958EFC7-4304-E94B-D942-411A9198DB4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F3E462B-861B-121A-CA10-001FAE1B8276}"/>
              </a:ext>
            </a:extLst>
          </p:cNvPr>
          <p:cNvSpPr>
            <a:spLocks noGrp="1"/>
          </p:cNvSpPr>
          <p:nvPr>
            <p:ph type="dt" sz="half" idx="10"/>
          </p:nvPr>
        </p:nvSpPr>
        <p:spPr/>
        <p:txBody>
          <a:bodyPr/>
          <a:lstStyle/>
          <a:p>
            <a:fld id="{4ACB8030-92F7-4607-B21D-A1A04F7D1D15}" type="datetime1">
              <a:rPr lang="en-GB" smtClean="0"/>
              <a:t>10/11/2022</a:t>
            </a:fld>
            <a:endParaRPr lang="en-GB" dirty="0"/>
          </a:p>
        </p:txBody>
      </p:sp>
      <p:sp>
        <p:nvSpPr>
          <p:cNvPr id="5" name="Footer Placeholder 4">
            <a:extLst>
              <a:ext uri="{FF2B5EF4-FFF2-40B4-BE49-F238E27FC236}">
                <a16:creationId xmlns:a16="http://schemas.microsoft.com/office/drawing/2014/main" id="{97EBB42A-4E2F-266B-47FC-056C8B0DFC5A}"/>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1DA783A7-36C8-C895-7CDE-DC5780F1C08C}"/>
              </a:ext>
            </a:extLst>
          </p:cNvPr>
          <p:cNvSpPr>
            <a:spLocks noGrp="1"/>
          </p:cNvSpPr>
          <p:nvPr>
            <p:ph type="sldNum" sz="quarter" idx="12"/>
          </p:nvPr>
        </p:nvSpPr>
        <p:spPr/>
        <p:txBody>
          <a:bodyPr/>
          <a:lstStyle/>
          <a:p>
            <a:fld id="{492D66C8-E6A1-40FD-9A91-978D16EFCCBD}" type="slidenum">
              <a:rPr lang="en-GB" smtClean="0"/>
              <a:t>‹#›</a:t>
            </a:fld>
            <a:endParaRPr lang="en-GB" dirty="0"/>
          </a:p>
        </p:txBody>
      </p:sp>
    </p:spTree>
    <p:extLst>
      <p:ext uri="{BB962C8B-B14F-4D97-AF65-F5344CB8AC3E}">
        <p14:creationId xmlns:p14="http://schemas.microsoft.com/office/powerpoint/2010/main" val="39700820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BA8C9-E652-7191-0D92-AC6973EF54E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5FCADEA-806E-AFC9-E66B-F4FF21D83C7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FA8896C-329F-6AE2-044B-E756741B1EAF}"/>
              </a:ext>
            </a:extLst>
          </p:cNvPr>
          <p:cNvSpPr>
            <a:spLocks noGrp="1"/>
          </p:cNvSpPr>
          <p:nvPr>
            <p:ph type="dt" sz="half" idx="10"/>
          </p:nvPr>
        </p:nvSpPr>
        <p:spPr/>
        <p:txBody>
          <a:bodyPr/>
          <a:lstStyle/>
          <a:p>
            <a:fld id="{7D525E5F-1331-4E14-BABA-C4927AF9DF7F}" type="datetime1">
              <a:rPr lang="en-GB" smtClean="0"/>
              <a:t>10/11/2022</a:t>
            </a:fld>
            <a:endParaRPr lang="en-GB" dirty="0"/>
          </a:p>
        </p:txBody>
      </p:sp>
      <p:sp>
        <p:nvSpPr>
          <p:cNvPr id="5" name="Footer Placeholder 4">
            <a:extLst>
              <a:ext uri="{FF2B5EF4-FFF2-40B4-BE49-F238E27FC236}">
                <a16:creationId xmlns:a16="http://schemas.microsoft.com/office/drawing/2014/main" id="{EE424967-2539-6540-7BCA-24BFE5AA38D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A414D054-FCA1-0F82-827C-1C5F2E1955B8}"/>
              </a:ext>
            </a:extLst>
          </p:cNvPr>
          <p:cNvSpPr>
            <a:spLocks noGrp="1"/>
          </p:cNvSpPr>
          <p:nvPr>
            <p:ph type="sldNum" sz="quarter" idx="12"/>
          </p:nvPr>
        </p:nvSpPr>
        <p:spPr/>
        <p:txBody>
          <a:bodyPr/>
          <a:lstStyle/>
          <a:p>
            <a:fld id="{492D66C8-E6A1-40FD-9A91-978D16EFCCBD}" type="slidenum">
              <a:rPr lang="en-GB" smtClean="0"/>
              <a:t>‹#›</a:t>
            </a:fld>
            <a:endParaRPr lang="en-GB" dirty="0"/>
          </a:p>
        </p:txBody>
      </p:sp>
    </p:spTree>
    <p:extLst>
      <p:ext uri="{BB962C8B-B14F-4D97-AF65-F5344CB8AC3E}">
        <p14:creationId xmlns:p14="http://schemas.microsoft.com/office/powerpoint/2010/main" val="34552500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11FC11-0F26-CBB1-2130-80CEB58B570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75F5646-5107-03CC-F1F1-5D351443B80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6D6709E-14F0-B25D-3A61-FB4409B5CFC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2744228-D05D-8E43-E5CB-A953E3818780}"/>
              </a:ext>
            </a:extLst>
          </p:cNvPr>
          <p:cNvSpPr>
            <a:spLocks noGrp="1"/>
          </p:cNvSpPr>
          <p:nvPr>
            <p:ph type="dt" sz="half" idx="10"/>
          </p:nvPr>
        </p:nvSpPr>
        <p:spPr/>
        <p:txBody>
          <a:bodyPr/>
          <a:lstStyle/>
          <a:p>
            <a:fld id="{5D69DEAB-6ACC-4B68-9254-6805CC1029E7}" type="datetime1">
              <a:rPr lang="en-GB" smtClean="0"/>
              <a:t>10/11/2022</a:t>
            </a:fld>
            <a:endParaRPr lang="en-GB" dirty="0"/>
          </a:p>
        </p:txBody>
      </p:sp>
      <p:sp>
        <p:nvSpPr>
          <p:cNvPr id="6" name="Footer Placeholder 5">
            <a:extLst>
              <a:ext uri="{FF2B5EF4-FFF2-40B4-BE49-F238E27FC236}">
                <a16:creationId xmlns:a16="http://schemas.microsoft.com/office/drawing/2014/main" id="{862F620A-FC82-CAAE-D283-5DB0BDAA3B31}"/>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52A1820A-DC63-018F-B88B-D80D1BC36B82}"/>
              </a:ext>
            </a:extLst>
          </p:cNvPr>
          <p:cNvSpPr>
            <a:spLocks noGrp="1"/>
          </p:cNvSpPr>
          <p:nvPr>
            <p:ph type="sldNum" sz="quarter" idx="12"/>
          </p:nvPr>
        </p:nvSpPr>
        <p:spPr/>
        <p:txBody>
          <a:bodyPr/>
          <a:lstStyle/>
          <a:p>
            <a:fld id="{492D66C8-E6A1-40FD-9A91-978D16EFCCBD}" type="slidenum">
              <a:rPr lang="en-GB" smtClean="0"/>
              <a:t>‹#›</a:t>
            </a:fld>
            <a:endParaRPr lang="en-GB" dirty="0"/>
          </a:p>
        </p:txBody>
      </p:sp>
    </p:spTree>
    <p:extLst>
      <p:ext uri="{BB962C8B-B14F-4D97-AF65-F5344CB8AC3E}">
        <p14:creationId xmlns:p14="http://schemas.microsoft.com/office/powerpoint/2010/main" val="7681707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2963E4-23E2-41CA-9310-FA9A71AD3EA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A46A4D3-D294-597C-3F27-8E55A02CA3D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A80B942-262A-98E1-32B7-5356AF36E7D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FF700E0-C6C5-0BD0-D2D3-EEDFDE8A85A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961B0D-99CD-DB43-3839-578C66E43B4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7539833-D54C-7471-871A-EA2EE38D816E}"/>
              </a:ext>
            </a:extLst>
          </p:cNvPr>
          <p:cNvSpPr>
            <a:spLocks noGrp="1"/>
          </p:cNvSpPr>
          <p:nvPr>
            <p:ph type="dt" sz="half" idx="10"/>
          </p:nvPr>
        </p:nvSpPr>
        <p:spPr/>
        <p:txBody>
          <a:bodyPr/>
          <a:lstStyle/>
          <a:p>
            <a:fld id="{6534F227-3C2A-4D7C-9A73-47082333B2CF}" type="datetime1">
              <a:rPr lang="en-GB" smtClean="0"/>
              <a:t>10/11/2022</a:t>
            </a:fld>
            <a:endParaRPr lang="en-GB" dirty="0"/>
          </a:p>
        </p:txBody>
      </p:sp>
      <p:sp>
        <p:nvSpPr>
          <p:cNvPr id="8" name="Footer Placeholder 7">
            <a:extLst>
              <a:ext uri="{FF2B5EF4-FFF2-40B4-BE49-F238E27FC236}">
                <a16:creationId xmlns:a16="http://schemas.microsoft.com/office/drawing/2014/main" id="{C2D34EF8-CEBD-073E-604E-E2A48277F837}"/>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82DE881C-E2E0-9062-1232-FA34F12B3ECE}"/>
              </a:ext>
            </a:extLst>
          </p:cNvPr>
          <p:cNvSpPr>
            <a:spLocks noGrp="1"/>
          </p:cNvSpPr>
          <p:nvPr>
            <p:ph type="sldNum" sz="quarter" idx="12"/>
          </p:nvPr>
        </p:nvSpPr>
        <p:spPr/>
        <p:txBody>
          <a:bodyPr/>
          <a:lstStyle/>
          <a:p>
            <a:fld id="{492D66C8-E6A1-40FD-9A91-978D16EFCCBD}" type="slidenum">
              <a:rPr lang="en-GB" smtClean="0"/>
              <a:t>‹#›</a:t>
            </a:fld>
            <a:endParaRPr lang="en-GB" dirty="0"/>
          </a:p>
        </p:txBody>
      </p:sp>
    </p:spTree>
    <p:extLst>
      <p:ext uri="{BB962C8B-B14F-4D97-AF65-F5344CB8AC3E}">
        <p14:creationId xmlns:p14="http://schemas.microsoft.com/office/powerpoint/2010/main" val="13567785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6D0BB0-CF9E-E79E-EEF8-491B01647B0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6100B32-F728-3232-5255-1CB2BB4C737A}"/>
              </a:ext>
            </a:extLst>
          </p:cNvPr>
          <p:cNvSpPr>
            <a:spLocks noGrp="1"/>
          </p:cNvSpPr>
          <p:nvPr>
            <p:ph type="dt" sz="half" idx="10"/>
          </p:nvPr>
        </p:nvSpPr>
        <p:spPr/>
        <p:txBody>
          <a:bodyPr/>
          <a:lstStyle/>
          <a:p>
            <a:fld id="{7B4CEE92-93CC-4E60-8325-6A957C06D793}" type="datetime1">
              <a:rPr lang="en-GB" smtClean="0"/>
              <a:t>10/11/2022</a:t>
            </a:fld>
            <a:endParaRPr lang="en-GB" dirty="0"/>
          </a:p>
        </p:txBody>
      </p:sp>
      <p:sp>
        <p:nvSpPr>
          <p:cNvPr id="4" name="Footer Placeholder 3">
            <a:extLst>
              <a:ext uri="{FF2B5EF4-FFF2-40B4-BE49-F238E27FC236}">
                <a16:creationId xmlns:a16="http://schemas.microsoft.com/office/drawing/2014/main" id="{E842CADC-7B4E-846E-5570-F58F6FF67DB4}"/>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53D7A51D-9540-4985-1609-A2D9CEF1D556}"/>
              </a:ext>
            </a:extLst>
          </p:cNvPr>
          <p:cNvSpPr>
            <a:spLocks noGrp="1"/>
          </p:cNvSpPr>
          <p:nvPr>
            <p:ph type="sldNum" sz="quarter" idx="12"/>
          </p:nvPr>
        </p:nvSpPr>
        <p:spPr/>
        <p:txBody>
          <a:bodyPr/>
          <a:lstStyle/>
          <a:p>
            <a:fld id="{492D66C8-E6A1-40FD-9A91-978D16EFCCBD}" type="slidenum">
              <a:rPr lang="en-GB" smtClean="0"/>
              <a:t>‹#›</a:t>
            </a:fld>
            <a:endParaRPr lang="en-GB" dirty="0"/>
          </a:p>
        </p:txBody>
      </p:sp>
    </p:spTree>
    <p:extLst>
      <p:ext uri="{BB962C8B-B14F-4D97-AF65-F5344CB8AC3E}">
        <p14:creationId xmlns:p14="http://schemas.microsoft.com/office/powerpoint/2010/main" val="6706412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3C01D58-BB54-5261-E682-5C0366ECCCB7}"/>
              </a:ext>
            </a:extLst>
          </p:cNvPr>
          <p:cNvSpPr>
            <a:spLocks noGrp="1"/>
          </p:cNvSpPr>
          <p:nvPr>
            <p:ph type="dt" sz="half" idx="10"/>
          </p:nvPr>
        </p:nvSpPr>
        <p:spPr/>
        <p:txBody>
          <a:bodyPr/>
          <a:lstStyle/>
          <a:p>
            <a:fld id="{58072846-EE62-4C76-A8E7-6095818E8C16}" type="datetime1">
              <a:rPr lang="en-GB" smtClean="0"/>
              <a:t>10/11/2022</a:t>
            </a:fld>
            <a:endParaRPr lang="en-GB" dirty="0"/>
          </a:p>
        </p:txBody>
      </p:sp>
      <p:sp>
        <p:nvSpPr>
          <p:cNvPr id="3" name="Footer Placeholder 2">
            <a:extLst>
              <a:ext uri="{FF2B5EF4-FFF2-40B4-BE49-F238E27FC236}">
                <a16:creationId xmlns:a16="http://schemas.microsoft.com/office/drawing/2014/main" id="{F8CE5A88-93D2-A85D-9F03-11BF55E28BB3}"/>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89224A2B-1629-5FA5-E7C6-08C017682023}"/>
              </a:ext>
            </a:extLst>
          </p:cNvPr>
          <p:cNvSpPr>
            <a:spLocks noGrp="1"/>
          </p:cNvSpPr>
          <p:nvPr>
            <p:ph type="sldNum" sz="quarter" idx="12"/>
          </p:nvPr>
        </p:nvSpPr>
        <p:spPr/>
        <p:txBody>
          <a:bodyPr/>
          <a:lstStyle/>
          <a:p>
            <a:fld id="{492D66C8-E6A1-40FD-9A91-978D16EFCCBD}" type="slidenum">
              <a:rPr lang="en-GB" smtClean="0"/>
              <a:t>‹#›</a:t>
            </a:fld>
            <a:endParaRPr lang="en-GB" dirty="0"/>
          </a:p>
        </p:txBody>
      </p:sp>
    </p:spTree>
    <p:extLst>
      <p:ext uri="{BB962C8B-B14F-4D97-AF65-F5344CB8AC3E}">
        <p14:creationId xmlns:p14="http://schemas.microsoft.com/office/powerpoint/2010/main" val="5467785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91BA29-2AE5-E0B7-5BB9-3032E9F4E10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442E0E4-653D-D811-4AAD-0505821DB9D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86A12AE-3D0C-A310-A243-DACEEFFC6FF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8C5714B-A578-A3DB-C4E2-D464C338C692}"/>
              </a:ext>
            </a:extLst>
          </p:cNvPr>
          <p:cNvSpPr>
            <a:spLocks noGrp="1"/>
          </p:cNvSpPr>
          <p:nvPr>
            <p:ph type="dt" sz="half" idx="10"/>
          </p:nvPr>
        </p:nvSpPr>
        <p:spPr/>
        <p:txBody>
          <a:bodyPr/>
          <a:lstStyle/>
          <a:p>
            <a:fld id="{28A94D84-842C-48B1-86B8-9085E8F4A080}" type="datetime1">
              <a:rPr lang="en-GB" smtClean="0"/>
              <a:t>10/11/2022</a:t>
            </a:fld>
            <a:endParaRPr lang="en-GB" dirty="0"/>
          </a:p>
        </p:txBody>
      </p:sp>
      <p:sp>
        <p:nvSpPr>
          <p:cNvPr id="6" name="Footer Placeholder 5">
            <a:extLst>
              <a:ext uri="{FF2B5EF4-FFF2-40B4-BE49-F238E27FC236}">
                <a16:creationId xmlns:a16="http://schemas.microsoft.com/office/drawing/2014/main" id="{5C2086D3-FAC1-A7F8-90AC-686F07C268A1}"/>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BF2E0117-34C4-F2D7-4D59-CB16C1ABED2E}"/>
              </a:ext>
            </a:extLst>
          </p:cNvPr>
          <p:cNvSpPr>
            <a:spLocks noGrp="1"/>
          </p:cNvSpPr>
          <p:nvPr>
            <p:ph type="sldNum" sz="quarter" idx="12"/>
          </p:nvPr>
        </p:nvSpPr>
        <p:spPr/>
        <p:txBody>
          <a:bodyPr/>
          <a:lstStyle/>
          <a:p>
            <a:fld id="{492D66C8-E6A1-40FD-9A91-978D16EFCCBD}" type="slidenum">
              <a:rPr lang="en-GB" smtClean="0"/>
              <a:t>‹#›</a:t>
            </a:fld>
            <a:endParaRPr lang="en-GB" dirty="0"/>
          </a:p>
        </p:txBody>
      </p:sp>
    </p:spTree>
    <p:extLst>
      <p:ext uri="{BB962C8B-B14F-4D97-AF65-F5344CB8AC3E}">
        <p14:creationId xmlns:p14="http://schemas.microsoft.com/office/powerpoint/2010/main" val="5827793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6DCE3-C251-C528-B18F-4912E1D815E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BEA9483-7C73-9789-F0F7-C2E26DF0A5E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63D9DCE6-6294-CA2B-599A-D3A6B9BB027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DA0B842-4CF8-8010-3AB5-FECDF9C1E26D}"/>
              </a:ext>
            </a:extLst>
          </p:cNvPr>
          <p:cNvSpPr>
            <a:spLocks noGrp="1"/>
          </p:cNvSpPr>
          <p:nvPr>
            <p:ph type="dt" sz="half" idx="10"/>
          </p:nvPr>
        </p:nvSpPr>
        <p:spPr/>
        <p:txBody>
          <a:bodyPr/>
          <a:lstStyle/>
          <a:p>
            <a:fld id="{F86E036A-CC77-4C5A-A827-BB5ED6DE5ECB}" type="datetime1">
              <a:rPr lang="en-GB" smtClean="0"/>
              <a:t>10/11/2022</a:t>
            </a:fld>
            <a:endParaRPr lang="en-GB" dirty="0"/>
          </a:p>
        </p:txBody>
      </p:sp>
      <p:sp>
        <p:nvSpPr>
          <p:cNvPr id="6" name="Footer Placeholder 5">
            <a:extLst>
              <a:ext uri="{FF2B5EF4-FFF2-40B4-BE49-F238E27FC236}">
                <a16:creationId xmlns:a16="http://schemas.microsoft.com/office/drawing/2014/main" id="{EE142943-69E4-48A1-B031-6A033FA5D241}"/>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9F443295-E03C-57E2-6BFC-D27152B50D33}"/>
              </a:ext>
            </a:extLst>
          </p:cNvPr>
          <p:cNvSpPr>
            <a:spLocks noGrp="1"/>
          </p:cNvSpPr>
          <p:nvPr>
            <p:ph type="sldNum" sz="quarter" idx="12"/>
          </p:nvPr>
        </p:nvSpPr>
        <p:spPr/>
        <p:txBody>
          <a:bodyPr/>
          <a:lstStyle/>
          <a:p>
            <a:fld id="{492D66C8-E6A1-40FD-9A91-978D16EFCCBD}" type="slidenum">
              <a:rPr lang="en-GB" smtClean="0"/>
              <a:t>‹#›</a:t>
            </a:fld>
            <a:endParaRPr lang="en-GB" dirty="0"/>
          </a:p>
        </p:txBody>
      </p:sp>
    </p:spTree>
    <p:extLst>
      <p:ext uri="{BB962C8B-B14F-4D97-AF65-F5344CB8AC3E}">
        <p14:creationId xmlns:p14="http://schemas.microsoft.com/office/powerpoint/2010/main" val="35274186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8BAB49-76E3-9045-955B-2065F6CF77A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5844525-5A32-4B78-0EFA-A7D994863CB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250EB3-C7BA-06C3-41B3-661D29847BFB}"/>
              </a:ext>
            </a:extLst>
          </p:cNvPr>
          <p:cNvSpPr>
            <a:spLocks noGrp="1"/>
          </p:cNvSpPr>
          <p:nvPr>
            <p:ph type="dt" sz="half" idx="10"/>
          </p:nvPr>
        </p:nvSpPr>
        <p:spPr/>
        <p:txBody>
          <a:bodyPr/>
          <a:lstStyle/>
          <a:p>
            <a:fld id="{5F45A28D-AD5C-48C8-BB06-FFC90F1EF4FC}" type="datetime1">
              <a:rPr lang="en-GB" smtClean="0"/>
              <a:t>10/11/2022</a:t>
            </a:fld>
            <a:endParaRPr lang="en-GB" dirty="0"/>
          </a:p>
        </p:txBody>
      </p:sp>
      <p:sp>
        <p:nvSpPr>
          <p:cNvPr id="5" name="Footer Placeholder 4">
            <a:extLst>
              <a:ext uri="{FF2B5EF4-FFF2-40B4-BE49-F238E27FC236}">
                <a16:creationId xmlns:a16="http://schemas.microsoft.com/office/drawing/2014/main" id="{D393D93C-296B-3DD6-990F-E16C0C2242DD}"/>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9AD931D6-71C2-1EF1-1FCC-A65A862282DC}"/>
              </a:ext>
            </a:extLst>
          </p:cNvPr>
          <p:cNvSpPr>
            <a:spLocks noGrp="1"/>
          </p:cNvSpPr>
          <p:nvPr>
            <p:ph type="sldNum" sz="quarter" idx="12"/>
          </p:nvPr>
        </p:nvSpPr>
        <p:spPr/>
        <p:txBody>
          <a:bodyPr/>
          <a:lstStyle/>
          <a:p>
            <a:fld id="{492D66C8-E6A1-40FD-9A91-978D16EFCCBD}" type="slidenum">
              <a:rPr lang="en-GB" smtClean="0"/>
              <a:t>‹#›</a:t>
            </a:fld>
            <a:endParaRPr lang="en-GB" dirty="0"/>
          </a:p>
        </p:txBody>
      </p:sp>
    </p:spTree>
    <p:extLst>
      <p:ext uri="{BB962C8B-B14F-4D97-AF65-F5344CB8AC3E}">
        <p14:creationId xmlns:p14="http://schemas.microsoft.com/office/powerpoint/2010/main" val="17627972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A7411E-898A-F9F9-DA1A-05ACB7CC0B9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B702E79-999E-BBA4-5AD8-9CC297448FA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CD24761-AA07-29BC-C1F5-05B605FF47F4}"/>
              </a:ext>
            </a:extLst>
          </p:cNvPr>
          <p:cNvSpPr>
            <a:spLocks noGrp="1"/>
          </p:cNvSpPr>
          <p:nvPr>
            <p:ph type="dt" sz="half" idx="10"/>
          </p:nvPr>
        </p:nvSpPr>
        <p:spPr/>
        <p:txBody>
          <a:bodyPr/>
          <a:lstStyle/>
          <a:p>
            <a:fld id="{03DABE8E-BFE2-4D2D-87C5-89FEA9A9F10C}" type="datetime1">
              <a:rPr lang="en-GB" smtClean="0"/>
              <a:t>10/11/2022</a:t>
            </a:fld>
            <a:endParaRPr lang="en-GB" dirty="0"/>
          </a:p>
        </p:txBody>
      </p:sp>
      <p:sp>
        <p:nvSpPr>
          <p:cNvPr id="5" name="Footer Placeholder 4">
            <a:extLst>
              <a:ext uri="{FF2B5EF4-FFF2-40B4-BE49-F238E27FC236}">
                <a16:creationId xmlns:a16="http://schemas.microsoft.com/office/drawing/2014/main" id="{AD2E5AD5-212C-B227-DE79-E46891ACBF94}"/>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71E95E0C-E151-A849-0294-816E09502493}"/>
              </a:ext>
            </a:extLst>
          </p:cNvPr>
          <p:cNvSpPr>
            <a:spLocks noGrp="1"/>
          </p:cNvSpPr>
          <p:nvPr>
            <p:ph type="sldNum" sz="quarter" idx="12"/>
          </p:nvPr>
        </p:nvSpPr>
        <p:spPr/>
        <p:txBody>
          <a:bodyPr/>
          <a:lstStyle/>
          <a:p>
            <a:fld id="{492D66C8-E6A1-40FD-9A91-978D16EFCCBD}" type="slidenum">
              <a:rPr lang="en-GB" smtClean="0"/>
              <a:t>‹#›</a:t>
            </a:fld>
            <a:endParaRPr lang="en-GB" dirty="0"/>
          </a:p>
        </p:txBody>
      </p:sp>
    </p:spTree>
    <p:extLst>
      <p:ext uri="{BB962C8B-B14F-4D97-AF65-F5344CB8AC3E}">
        <p14:creationId xmlns:p14="http://schemas.microsoft.com/office/powerpoint/2010/main" val="172713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F1DCC31-18D8-978B-D43D-317FFE4C1C8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AA56E51-B758-FEF5-ECE9-654590CA0C1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1AD8596-0243-2532-71F4-159BE2E1BC4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F4F9B64-EEB9-43A8-8B28-2178BE04EE56}" type="datetime1">
              <a:rPr lang="en-GB" smtClean="0"/>
              <a:t>10/11/2022</a:t>
            </a:fld>
            <a:endParaRPr lang="en-GB" dirty="0"/>
          </a:p>
        </p:txBody>
      </p:sp>
      <p:sp>
        <p:nvSpPr>
          <p:cNvPr id="5" name="Footer Placeholder 4">
            <a:extLst>
              <a:ext uri="{FF2B5EF4-FFF2-40B4-BE49-F238E27FC236}">
                <a16:creationId xmlns:a16="http://schemas.microsoft.com/office/drawing/2014/main" id="{F15E2C51-0A75-2AEB-52DE-A90AC21298D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0DBBBE1E-D381-A64C-F3BC-4A80938D7C5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92D66C8-E6A1-40FD-9A91-978D16EFCCBD}" type="slidenum">
              <a:rPr lang="en-GB" smtClean="0"/>
              <a:t>‹#›</a:t>
            </a:fld>
            <a:endParaRPr lang="en-GB" dirty="0"/>
          </a:p>
        </p:txBody>
      </p:sp>
    </p:spTree>
    <p:extLst>
      <p:ext uri="{BB962C8B-B14F-4D97-AF65-F5344CB8AC3E}">
        <p14:creationId xmlns:p14="http://schemas.microsoft.com/office/powerpoint/2010/main" val="3407249222"/>
      </p:ext>
    </p:extLst>
  </p:cSld>
  <p:clrMap bg1="lt1" tx1="dk1" bg2="lt2" tx2="dk2" accent1="accent1" accent2="accent2" accent3="accent3" accent4="accent4" accent5="accent5" accent6="accent6" hlink="hlink" folHlink="folHlink"/>
  <p:sldLayoutIdLst>
    <p:sldLayoutId id="2147483854" r:id="rId1"/>
    <p:sldLayoutId id="2147483855" r:id="rId2"/>
    <p:sldLayoutId id="2147483856" r:id="rId3"/>
    <p:sldLayoutId id="2147483857" r:id="rId4"/>
    <p:sldLayoutId id="2147483858" r:id="rId5"/>
    <p:sldLayoutId id="2147483859" r:id="rId6"/>
    <p:sldLayoutId id="2147483860" r:id="rId7"/>
    <p:sldLayoutId id="2147483861" r:id="rId8"/>
    <p:sldLayoutId id="2147483862" r:id="rId9"/>
    <p:sldLayoutId id="2147483863" r:id="rId10"/>
    <p:sldLayoutId id="2147483864"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7">
            <a:extLst>
              <a:ext uri="{FF2B5EF4-FFF2-40B4-BE49-F238E27FC236}">
                <a16:creationId xmlns:a16="http://schemas.microsoft.com/office/drawing/2014/main" id="{879EECFE-814E-4B68-96A7-86A795BD22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ight Triangle 9">
            <a:extLst>
              <a:ext uri="{FF2B5EF4-FFF2-40B4-BE49-F238E27FC236}">
                <a16:creationId xmlns:a16="http://schemas.microsoft.com/office/drawing/2014/main" id="{AF180F00-B4B2-4196-BB1C-ECD21B03F0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1">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3ADDF97-AF48-6B45-66EA-DEAD7B23D891}"/>
              </a:ext>
            </a:extLst>
          </p:cNvPr>
          <p:cNvSpPr>
            <a:spLocks noGrp="1"/>
          </p:cNvSpPr>
          <p:nvPr>
            <p:ph type="ctrTitle"/>
          </p:nvPr>
        </p:nvSpPr>
        <p:spPr>
          <a:xfrm>
            <a:off x="965200" y="1383527"/>
            <a:ext cx="6117158" cy="4175166"/>
          </a:xfrm>
        </p:spPr>
        <p:txBody>
          <a:bodyPr anchor="ctr">
            <a:normAutofit/>
          </a:bodyPr>
          <a:lstStyle/>
          <a:p>
            <a:pPr algn="l"/>
            <a:r>
              <a:rPr lang="en-US" sz="3800" b="1" dirty="0"/>
              <a:t>THE CHALLENGE OF CIRCULARITY FOR SMES, IN THE UK PVC, WINDOW PROFILE EXTRUSION INDUSTRY </a:t>
            </a:r>
            <a:br>
              <a:rPr lang="en-US" sz="3800" dirty="0"/>
            </a:br>
            <a:br>
              <a:rPr lang="en-US" sz="3800" b="1" dirty="0"/>
            </a:br>
            <a:r>
              <a:rPr lang="en-US" sz="2000" b="1" dirty="0"/>
              <a:t> MSc International Innovation Management</a:t>
            </a:r>
            <a:endParaRPr lang="en-GB" sz="2000" b="1" dirty="0"/>
          </a:p>
        </p:txBody>
      </p:sp>
      <p:sp>
        <p:nvSpPr>
          <p:cNvPr id="3" name="Subtitle 2">
            <a:extLst>
              <a:ext uri="{FF2B5EF4-FFF2-40B4-BE49-F238E27FC236}">
                <a16:creationId xmlns:a16="http://schemas.microsoft.com/office/drawing/2014/main" id="{6BE2EB82-7AFC-F1BF-6D7C-DDA08CCC2231}"/>
              </a:ext>
            </a:extLst>
          </p:cNvPr>
          <p:cNvSpPr>
            <a:spLocks noGrp="1"/>
          </p:cNvSpPr>
          <p:nvPr>
            <p:ph type="subTitle" idx="1"/>
          </p:nvPr>
        </p:nvSpPr>
        <p:spPr>
          <a:xfrm>
            <a:off x="7986955" y="2573422"/>
            <a:ext cx="3113064" cy="1795378"/>
          </a:xfrm>
        </p:spPr>
        <p:txBody>
          <a:bodyPr anchor="ctr">
            <a:normAutofit/>
          </a:bodyPr>
          <a:lstStyle/>
          <a:p>
            <a:pPr algn="l"/>
            <a:r>
              <a:rPr lang="en-US" sz="1800" dirty="0"/>
              <a:t>Williams, Nathan 2126256@student.uwtsd.ac.uk</a:t>
            </a:r>
          </a:p>
        </p:txBody>
      </p:sp>
      <p:cxnSp>
        <p:nvCxnSpPr>
          <p:cNvPr id="15" name="Straight Connector 13">
            <a:extLst>
              <a:ext uri="{FF2B5EF4-FFF2-40B4-BE49-F238E27FC236}">
                <a16:creationId xmlns:a16="http://schemas.microsoft.com/office/drawing/2014/main" id="{BDF0D3DE-EC74-4C9F-AFA1-DC5CE5236B1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465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17" name="Picture 16">
            <a:extLst>
              <a:ext uri="{FF2B5EF4-FFF2-40B4-BE49-F238E27FC236}">
                <a16:creationId xmlns:a16="http://schemas.microsoft.com/office/drawing/2014/main" id="{E5BA06E7-4900-9D86-A808-626DA0432C2E}"/>
              </a:ext>
            </a:extLst>
          </p:cNvPr>
          <p:cNvPicPr>
            <a:picLocks noChangeAspect="1"/>
          </p:cNvPicPr>
          <p:nvPr/>
        </p:nvPicPr>
        <p:blipFill>
          <a:blip r:embed="rId2"/>
          <a:stretch>
            <a:fillRect/>
          </a:stretch>
        </p:blipFill>
        <p:spPr>
          <a:xfrm>
            <a:off x="7724132" y="769673"/>
            <a:ext cx="3705225" cy="828675"/>
          </a:xfrm>
          <a:prstGeom prst="rect">
            <a:avLst/>
          </a:prstGeom>
        </p:spPr>
      </p:pic>
      <p:sp>
        <p:nvSpPr>
          <p:cNvPr id="21" name="Slide Number Placeholder 20">
            <a:extLst>
              <a:ext uri="{FF2B5EF4-FFF2-40B4-BE49-F238E27FC236}">
                <a16:creationId xmlns:a16="http://schemas.microsoft.com/office/drawing/2014/main" id="{36A6010D-EE17-321F-260E-1AC6F5B1D849}"/>
              </a:ext>
            </a:extLst>
          </p:cNvPr>
          <p:cNvSpPr>
            <a:spLocks noGrp="1"/>
          </p:cNvSpPr>
          <p:nvPr>
            <p:ph type="sldNum" sz="quarter" idx="12"/>
          </p:nvPr>
        </p:nvSpPr>
        <p:spPr/>
        <p:txBody>
          <a:bodyPr/>
          <a:lstStyle/>
          <a:p>
            <a:fld id="{492D66C8-E6A1-40FD-9A91-978D16EFCCBD}" type="slidenum">
              <a:rPr lang="en-GB" smtClean="0"/>
              <a:t>1</a:t>
            </a:fld>
            <a:endParaRPr lang="en-GB" dirty="0"/>
          </a:p>
        </p:txBody>
      </p:sp>
    </p:spTree>
    <p:extLst>
      <p:ext uri="{BB962C8B-B14F-4D97-AF65-F5344CB8AC3E}">
        <p14:creationId xmlns:p14="http://schemas.microsoft.com/office/powerpoint/2010/main" val="6753785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Content Placeholder 4">
            <a:extLst>
              <a:ext uri="{FF2B5EF4-FFF2-40B4-BE49-F238E27FC236}">
                <a16:creationId xmlns:a16="http://schemas.microsoft.com/office/drawing/2014/main" id="{DCBB2378-2DE6-AEBC-E527-8BCEDE15E014}"/>
              </a:ext>
            </a:extLst>
          </p:cNvPr>
          <p:cNvSpPr>
            <a:spLocks noGrp="1"/>
          </p:cNvSpPr>
          <p:nvPr>
            <p:ph idx="1"/>
          </p:nvPr>
        </p:nvSpPr>
        <p:spPr>
          <a:xfrm>
            <a:off x="79616" y="1584322"/>
            <a:ext cx="10515600" cy="4351338"/>
          </a:xfrm>
        </p:spPr>
        <p:txBody>
          <a:bodyPr>
            <a:normAutofit/>
          </a:bodyPr>
          <a:lstStyle/>
          <a:p>
            <a:pPr marL="0" indent="0">
              <a:buNone/>
            </a:pPr>
            <a:r>
              <a:rPr lang="en-US" dirty="0"/>
              <a:t>Todays presentation will cover - </a:t>
            </a:r>
          </a:p>
          <a:p>
            <a:pPr marL="0" indent="0">
              <a:buNone/>
            </a:pPr>
            <a:endParaRPr lang="en-US" dirty="0"/>
          </a:p>
          <a:p>
            <a:r>
              <a:rPr lang="en-US" sz="2500" dirty="0"/>
              <a:t>Brief introduction and background of proposal</a:t>
            </a:r>
          </a:p>
          <a:p>
            <a:r>
              <a:rPr lang="en-US" sz="2500" dirty="0"/>
              <a:t>Current challenges within the industry </a:t>
            </a:r>
          </a:p>
          <a:p>
            <a:r>
              <a:rPr lang="en-US" sz="2500" dirty="0"/>
              <a:t>Literature review</a:t>
            </a:r>
          </a:p>
          <a:p>
            <a:r>
              <a:rPr lang="en-US" sz="2500" dirty="0"/>
              <a:t>Research methodology</a:t>
            </a:r>
          </a:p>
          <a:p>
            <a:r>
              <a:rPr lang="en-US" sz="2500" dirty="0"/>
              <a:t>Data analysis</a:t>
            </a:r>
          </a:p>
          <a:p>
            <a:r>
              <a:rPr lang="en-US" sz="2500" dirty="0"/>
              <a:t>Expected results </a:t>
            </a:r>
          </a:p>
          <a:p>
            <a:r>
              <a:rPr lang="en-US" sz="2500" dirty="0"/>
              <a:t>Successful outcomes </a:t>
            </a:r>
          </a:p>
          <a:p>
            <a:endParaRPr lang="en-US" dirty="0"/>
          </a:p>
          <a:p>
            <a:pPr marL="0" indent="0">
              <a:buNone/>
            </a:pPr>
            <a:endParaRPr lang="en-US" dirty="0"/>
          </a:p>
          <a:p>
            <a:endParaRPr lang="en-US" dirty="0"/>
          </a:p>
          <a:p>
            <a:endParaRPr lang="en-US" dirty="0"/>
          </a:p>
          <a:p>
            <a:pPr marL="0" indent="0">
              <a:buNone/>
            </a:pPr>
            <a:endParaRPr lang="en-GB" dirty="0"/>
          </a:p>
        </p:txBody>
      </p:sp>
      <p:sp>
        <p:nvSpPr>
          <p:cNvPr id="6" name="Arrow: Pentagon 5">
            <a:extLst>
              <a:ext uri="{FF2B5EF4-FFF2-40B4-BE49-F238E27FC236}">
                <a16:creationId xmlns:a16="http://schemas.microsoft.com/office/drawing/2014/main" id="{0390913C-CE5E-FE75-FBBB-E7CC2223DBB5}"/>
              </a:ext>
            </a:extLst>
          </p:cNvPr>
          <p:cNvSpPr/>
          <p:nvPr/>
        </p:nvSpPr>
        <p:spPr>
          <a:xfrm>
            <a:off x="79616" y="108112"/>
            <a:ext cx="11088493" cy="1149313"/>
          </a:xfrm>
          <a:prstGeom prst="homePlate">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en-GB" dirty="0"/>
          </a:p>
        </p:txBody>
      </p:sp>
      <p:sp>
        <p:nvSpPr>
          <p:cNvPr id="4" name="Slide Number Placeholder 3">
            <a:extLst>
              <a:ext uri="{FF2B5EF4-FFF2-40B4-BE49-F238E27FC236}">
                <a16:creationId xmlns:a16="http://schemas.microsoft.com/office/drawing/2014/main" id="{5BBCA85E-A1DC-F30B-0590-8CB1EA52EF1A}"/>
              </a:ext>
            </a:extLst>
          </p:cNvPr>
          <p:cNvSpPr>
            <a:spLocks noGrp="1"/>
          </p:cNvSpPr>
          <p:nvPr>
            <p:ph type="sldNum" sz="quarter" idx="12"/>
          </p:nvPr>
        </p:nvSpPr>
        <p:spPr/>
        <p:txBody>
          <a:bodyPr/>
          <a:lstStyle/>
          <a:p>
            <a:fld id="{492D66C8-E6A1-40FD-9A91-978D16EFCCBD}" type="slidenum">
              <a:rPr lang="en-GB" smtClean="0"/>
              <a:t>2</a:t>
            </a:fld>
            <a:endParaRPr lang="en-GB" dirty="0"/>
          </a:p>
        </p:txBody>
      </p:sp>
      <p:sp>
        <p:nvSpPr>
          <p:cNvPr id="9" name="TextBox 8">
            <a:extLst>
              <a:ext uri="{FF2B5EF4-FFF2-40B4-BE49-F238E27FC236}">
                <a16:creationId xmlns:a16="http://schemas.microsoft.com/office/drawing/2014/main" id="{3191AC16-2066-2A13-DD06-B7D6FEE8DE03}"/>
              </a:ext>
            </a:extLst>
          </p:cNvPr>
          <p:cNvSpPr txBox="1"/>
          <p:nvPr/>
        </p:nvSpPr>
        <p:spPr>
          <a:xfrm>
            <a:off x="79616" y="318238"/>
            <a:ext cx="7306323" cy="584775"/>
          </a:xfrm>
          <a:prstGeom prst="rect">
            <a:avLst/>
          </a:prstGeom>
          <a:noFill/>
        </p:spPr>
        <p:txBody>
          <a:bodyPr wrap="square" rtlCol="0">
            <a:spAutoFit/>
          </a:bodyPr>
          <a:lstStyle/>
          <a:p>
            <a:r>
              <a:rPr lang="en-US" sz="3200" dirty="0"/>
              <a:t>Contents</a:t>
            </a:r>
            <a:r>
              <a:rPr lang="en-US" sz="3200" b="1" dirty="0"/>
              <a:t> </a:t>
            </a:r>
            <a:endParaRPr lang="en-GB" sz="3000" b="1" dirty="0"/>
          </a:p>
        </p:txBody>
      </p:sp>
      <p:pic>
        <p:nvPicPr>
          <p:cNvPr id="2" name="Picture 1">
            <a:extLst>
              <a:ext uri="{FF2B5EF4-FFF2-40B4-BE49-F238E27FC236}">
                <a16:creationId xmlns:a16="http://schemas.microsoft.com/office/drawing/2014/main" id="{6EA187A0-847E-35D7-8299-21D3F6E89D91}"/>
              </a:ext>
            </a:extLst>
          </p:cNvPr>
          <p:cNvPicPr>
            <a:picLocks noChangeAspect="1"/>
          </p:cNvPicPr>
          <p:nvPr/>
        </p:nvPicPr>
        <p:blipFill>
          <a:blip r:embed="rId3"/>
          <a:stretch>
            <a:fillRect/>
          </a:stretch>
        </p:blipFill>
        <p:spPr>
          <a:xfrm>
            <a:off x="6597988" y="3060878"/>
            <a:ext cx="4570121" cy="3048235"/>
          </a:xfrm>
          <a:prstGeom prst="rect">
            <a:avLst/>
          </a:prstGeom>
          <a:effectLst>
            <a:softEdge rad="50800"/>
          </a:effectLst>
        </p:spPr>
      </p:pic>
      <p:sp>
        <p:nvSpPr>
          <p:cNvPr id="3" name="TextBox 2">
            <a:extLst>
              <a:ext uri="{FF2B5EF4-FFF2-40B4-BE49-F238E27FC236}">
                <a16:creationId xmlns:a16="http://schemas.microsoft.com/office/drawing/2014/main" id="{A17D775D-2414-2469-BD48-C47999AAE4C4}"/>
              </a:ext>
            </a:extLst>
          </p:cNvPr>
          <p:cNvSpPr txBox="1"/>
          <p:nvPr/>
        </p:nvSpPr>
        <p:spPr>
          <a:xfrm>
            <a:off x="6597988" y="6206557"/>
            <a:ext cx="5291328" cy="461665"/>
          </a:xfrm>
          <a:prstGeom prst="rect">
            <a:avLst/>
          </a:prstGeom>
          <a:noFill/>
        </p:spPr>
        <p:txBody>
          <a:bodyPr wrap="square" rtlCol="0">
            <a:spAutoFit/>
          </a:bodyPr>
          <a:lstStyle/>
          <a:p>
            <a:r>
              <a:rPr lang="en-GB" sz="1200" dirty="0"/>
              <a:t>Picture : PVC Window Recycling | PVC Window Recycling Prices (veka-recycling.co.uk)</a:t>
            </a:r>
          </a:p>
        </p:txBody>
      </p:sp>
    </p:spTree>
    <p:extLst>
      <p:ext uri="{BB962C8B-B14F-4D97-AF65-F5344CB8AC3E}">
        <p14:creationId xmlns:p14="http://schemas.microsoft.com/office/powerpoint/2010/main" val="39692986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Content Placeholder 4">
            <a:extLst>
              <a:ext uri="{FF2B5EF4-FFF2-40B4-BE49-F238E27FC236}">
                <a16:creationId xmlns:a16="http://schemas.microsoft.com/office/drawing/2014/main" id="{DCBB2378-2DE6-AEBC-E527-8BCEDE15E014}"/>
              </a:ext>
            </a:extLst>
          </p:cNvPr>
          <p:cNvSpPr>
            <a:spLocks noGrp="1"/>
          </p:cNvSpPr>
          <p:nvPr>
            <p:ph idx="1"/>
          </p:nvPr>
        </p:nvSpPr>
        <p:spPr>
          <a:xfrm>
            <a:off x="79616" y="1467551"/>
            <a:ext cx="6408866" cy="5253924"/>
          </a:xfrm>
        </p:spPr>
        <p:txBody>
          <a:bodyPr>
            <a:normAutofit fontScale="85000" lnSpcReduction="20000"/>
          </a:bodyPr>
          <a:lstStyle/>
          <a:p>
            <a:r>
              <a:rPr lang="en-US" sz="2000" dirty="0">
                <a:latin typeface="Source Sans Pro" panose="020B0503030403020204" pitchFamily="34" charset="0"/>
              </a:rPr>
              <a:t>Sustainability and environmental awareness, changing global landscape</a:t>
            </a:r>
          </a:p>
          <a:p>
            <a:pPr marL="0" indent="0">
              <a:buNone/>
            </a:pPr>
            <a:endParaRPr lang="en-US" sz="2000" dirty="0"/>
          </a:p>
          <a:p>
            <a:r>
              <a:rPr lang="en-US" sz="2000" dirty="0"/>
              <a:t>From 2000 to 2019, Global plastics production doubled, reaching 507 million tons  </a:t>
            </a:r>
          </a:p>
          <a:p>
            <a:pPr marL="0" indent="0">
              <a:buNone/>
            </a:pPr>
            <a:r>
              <a:rPr lang="en-US" sz="2000" dirty="0"/>
              <a:t>	- </a:t>
            </a:r>
            <a:r>
              <a:rPr lang="en-US" sz="1500" dirty="0"/>
              <a:t>only 9% being recycled </a:t>
            </a:r>
          </a:p>
          <a:p>
            <a:pPr marL="0" indent="0">
              <a:buNone/>
            </a:pPr>
            <a:r>
              <a:rPr lang="en-US" sz="1500" dirty="0"/>
              <a:t>	- 50% ended up in land fill </a:t>
            </a:r>
          </a:p>
          <a:p>
            <a:pPr marL="0" indent="0">
              <a:buNone/>
            </a:pPr>
            <a:r>
              <a:rPr lang="en-US" sz="1500" dirty="0"/>
              <a:t>	- 22% being dumped illegally</a:t>
            </a:r>
          </a:p>
          <a:p>
            <a:pPr marL="0" indent="0">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	(OECD, 2022)</a:t>
            </a:r>
          </a:p>
          <a:p>
            <a:pPr marL="0" indent="0">
              <a:buNone/>
            </a:pPr>
            <a:endParaRPr lang="en-US" sz="1500" dirty="0"/>
          </a:p>
          <a:p>
            <a:r>
              <a:rPr lang="en-US" sz="2000" dirty="0"/>
              <a:t>Global PVC use -over 50 million Tons in 2021 , projected to reach over 64 million Tons by 2030 </a:t>
            </a:r>
            <a:r>
              <a:rPr lang="en-GB" sz="1800" dirty="0">
                <a:solidFill>
                  <a:srgbClr val="3B3838"/>
                </a:solidFill>
                <a:effectLst/>
                <a:latin typeface="Calibri" panose="020F0502020204030204" pitchFamily="34" charset="0"/>
                <a:ea typeface="Calibri" panose="020F0502020204030204" pitchFamily="34" charset="0"/>
                <a:cs typeface="Times New Roman" panose="02020603050405020304" pitchFamily="18" charset="0"/>
              </a:rPr>
              <a:t> (OECD, 2022)</a:t>
            </a:r>
            <a:endParaRPr lang="en-US" sz="2000" dirty="0"/>
          </a:p>
          <a:p>
            <a:pPr marL="0" indent="0">
              <a:buNone/>
            </a:pPr>
            <a:r>
              <a:rPr lang="en-US" sz="2000" dirty="0"/>
              <a:t>	</a:t>
            </a:r>
            <a:r>
              <a:rPr lang="en-US" sz="1500" dirty="0"/>
              <a:t>- </a:t>
            </a:r>
            <a:r>
              <a:rPr lang="en-US" sz="1400" dirty="0"/>
              <a:t>69 % of all PVC produced is used in building and construction </a:t>
            </a:r>
            <a:r>
              <a:rPr lang="en-GB" sz="1800" dirty="0">
                <a:effectLst/>
                <a:latin typeface="Calibri" panose="020F0502020204030204" pitchFamily="34" charset="0"/>
                <a:ea typeface="Calibri" panose="020F0502020204030204" pitchFamily="34" charset="0"/>
                <a:cs typeface="Times New Roman" panose="02020603050405020304" pitchFamily="18" charset="0"/>
              </a:rPr>
              <a:t>(</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Häkkinen</a:t>
            </a:r>
            <a:r>
              <a:rPr lang="en-GB" sz="1800" dirty="0">
                <a:effectLst/>
                <a:latin typeface="Calibri" panose="020F0502020204030204" pitchFamily="34" charset="0"/>
                <a:ea typeface="Calibri" panose="020F0502020204030204" pitchFamily="34" charset="0"/>
                <a:cs typeface="Times New Roman" panose="02020603050405020304" pitchFamily="18" charset="0"/>
              </a:rPr>
              <a:t>, 2021)</a:t>
            </a:r>
            <a:endParaRPr lang="en-US" sz="1400" dirty="0"/>
          </a:p>
          <a:p>
            <a:pPr marL="0" indent="0">
              <a:buNone/>
            </a:pPr>
            <a:endParaRPr lang="en-US" sz="2000" dirty="0"/>
          </a:p>
          <a:p>
            <a:r>
              <a:rPr lang="en-US" sz="2000" dirty="0"/>
              <a:t>Important that all PVC profile manufacturers are accountable, contributing to landfill and incineration reduction</a:t>
            </a:r>
          </a:p>
          <a:p>
            <a:endParaRPr lang="en-GB" sz="2000" dirty="0"/>
          </a:p>
          <a:p>
            <a:r>
              <a:rPr lang="en-GB" sz="2000" dirty="0"/>
              <a:t>Significant challenges for SMEs that inhibit circular models within PVC window profile manufacture</a:t>
            </a:r>
            <a:endParaRPr lang="en-US" sz="2000" dirty="0"/>
          </a:p>
        </p:txBody>
      </p:sp>
      <p:sp>
        <p:nvSpPr>
          <p:cNvPr id="6" name="Arrow: Pentagon 5">
            <a:extLst>
              <a:ext uri="{FF2B5EF4-FFF2-40B4-BE49-F238E27FC236}">
                <a16:creationId xmlns:a16="http://schemas.microsoft.com/office/drawing/2014/main" id="{0390913C-CE5E-FE75-FBBB-E7CC2223DBB5}"/>
              </a:ext>
            </a:extLst>
          </p:cNvPr>
          <p:cNvSpPr/>
          <p:nvPr/>
        </p:nvSpPr>
        <p:spPr>
          <a:xfrm>
            <a:off x="79616" y="107045"/>
            <a:ext cx="11088493" cy="1149313"/>
          </a:xfrm>
          <a:prstGeom prst="homePlate">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en-GB" dirty="0"/>
          </a:p>
        </p:txBody>
      </p:sp>
      <p:sp>
        <p:nvSpPr>
          <p:cNvPr id="2" name="TextBox 1">
            <a:extLst>
              <a:ext uri="{FF2B5EF4-FFF2-40B4-BE49-F238E27FC236}">
                <a16:creationId xmlns:a16="http://schemas.microsoft.com/office/drawing/2014/main" id="{855EE00A-EF81-1362-A3ED-2699C8984311}"/>
              </a:ext>
            </a:extLst>
          </p:cNvPr>
          <p:cNvSpPr txBox="1"/>
          <p:nvPr/>
        </p:nvSpPr>
        <p:spPr>
          <a:xfrm>
            <a:off x="79616" y="256130"/>
            <a:ext cx="7306323" cy="584775"/>
          </a:xfrm>
          <a:prstGeom prst="rect">
            <a:avLst/>
          </a:prstGeom>
          <a:noFill/>
        </p:spPr>
        <p:txBody>
          <a:bodyPr wrap="square" rtlCol="0">
            <a:spAutoFit/>
          </a:bodyPr>
          <a:lstStyle/>
          <a:p>
            <a:r>
              <a:rPr lang="en-GB" sz="3200" dirty="0"/>
              <a:t>Introduction </a:t>
            </a:r>
            <a:endParaRPr lang="en-GB" sz="3000" b="1" dirty="0"/>
          </a:p>
        </p:txBody>
      </p:sp>
      <p:sp>
        <p:nvSpPr>
          <p:cNvPr id="4" name="Slide Number Placeholder 3">
            <a:extLst>
              <a:ext uri="{FF2B5EF4-FFF2-40B4-BE49-F238E27FC236}">
                <a16:creationId xmlns:a16="http://schemas.microsoft.com/office/drawing/2014/main" id="{72A23E0A-803C-F725-1F57-383C4D7EA7F2}"/>
              </a:ext>
            </a:extLst>
          </p:cNvPr>
          <p:cNvSpPr>
            <a:spLocks noGrp="1"/>
          </p:cNvSpPr>
          <p:nvPr>
            <p:ph type="sldNum" sz="quarter" idx="12"/>
          </p:nvPr>
        </p:nvSpPr>
        <p:spPr/>
        <p:txBody>
          <a:bodyPr/>
          <a:lstStyle/>
          <a:p>
            <a:fld id="{492D66C8-E6A1-40FD-9A91-978D16EFCCBD}" type="slidenum">
              <a:rPr lang="en-GB" smtClean="0"/>
              <a:t>3</a:t>
            </a:fld>
            <a:endParaRPr lang="en-GB" dirty="0"/>
          </a:p>
        </p:txBody>
      </p:sp>
      <p:pic>
        <p:nvPicPr>
          <p:cNvPr id="7" name="Picture 6">
            <a:extLst>
              <a:ext uri="{FF2B5EF4-FFF2-40B4-BE49-F238E27FC236}">
                <a16:creationId xmlns:a16="http://schemas.microsoft.com/office/drawing/2014/main" id="{8A30C22E-72B0-3A79-B91F-97BC84A3AEF9}"/>
              </a:ext>
            </a:extLst>
          </p:cNvPr>
          <p:cNvPicPr>
            <a:picLocks noChangeAspect="1"/>
          </p:cNvPicPr>
          <p:nvPr/>
        </p:nvPicPr>
        <p:blipFill>
          <a:blip r:embed="rId3"/>
          <a:stretch>
            <a:fillRect/>
          </a:stretch>
        </p:blipFill>
        <p:spPr>
          <a:xfrm>
            <a:off x="6288066" y="2221087"/>
            <a:ext cx="5267418" cy="4278445"/>
          </a:xfrm>
          <a:prstGeom prst="rect">
            <a:avLst/>
          </a:prstGeom>
        </p:spPr>
      </p:pic>
      <p:sp>
        <p:nvSpPr>
          <p:cNvPr id="3" name="TextBox 2">
            <a:extLst>
              <a:ext uri="{FF2B5EF4-FFF2-40B4-BE49-F238E27FC236}">
                <a16:creationId xmlns:a16="http://schemas.microsoft.com/office/drawing/2014/main" id="{937760DD-2B85-3905-A878-26474FD2C8EF}"/>
              </a:ext>
            </a:extLst>
          </p:cNvPr>
          <p:cNvSpPr txBox="1"/>
          <p:nvPr/>
        </p:nvSpPr>
        <p:spPr>
          <a:xfrm>
            <a:off x="6518745" y="6144873"/>
            <a:ext cx="3088718" cy="323165"/>
          </a:xfrm>
          <a:prstGeom prst="rect">
            <a:avLst/>
          </a:prstGeom>
          <a:noFill/>
        </p:spPr>
        <p:txBody>
          <a:bodyPr wrap="square" rtlCol="0">
            <a:spAutoFit/>
          </a:bodyPr>
          <a:lstStyle/>
          <a:p>
            <a:r>
              <a:rPr lang="en-GB" sz="1500" dirty="0"/>
              <a:t>Picture (</a:t>
            </a:r>
            <a:r>
              <a:rPr lang="en-GB" sz="1500" dirty="0" err="1"/>
              <a:t>suschem</a:t>
            </a:r>
            <a:r>
              <a:rPr lang="en-GB" sz="1500" dirty="0"/>
              <a:t>, 2018)</a:t>
            </a:r>
          </a:p>
        </p:txBody>
      </p:sp>
    </p:spTree>
    <p:extLst>
      <p:ext uri="{BB962C8B-B14F-4D97-AF65-F5344CB8AC3E}">
        <p14:creationId xmlns:p14="http://schemas.microsoft.com/office/powerpoint/2010/main" val="17042361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Content Placeholder 4">
            <a:extLst>
              <a:ext uri="{FF2B5EF4-FFF2-40B4-BE49-F238E27FC236}">
                <a16:creationId xmlns:a16="http://schemas.microsoft.com/office/drawing/2014/main" id="{DCBB2378-2DE6-AEBC-E527-8BCEDE15E014}"/>
              </a:ext>
            </a:extLst>
          </p:cNvPr>
          <p:cNvSpPr>
            <a:spLocks noGrp="1"/>
          </p:cNvSpPr>
          <p:nvPr>
            <p:ph idx="1"/>
          </p:nvPr>
        </p:nvSpPr>
        <p:spPr>
          <a:xfrm>
            <a:off x="79616" y="1584322"/>
            <a:ext cx="3997084" cy="4351338"/>
          </a:xfrm>
        </p:spPr>
        <p:txBody>
          <a:bodyPr>
            <a:normAutofit lnSpcReduction="10000"/>
          </a:bodyPr>
          <a:lstStyle/>
          <a:p>
            <a:r>
              <a:rPr lang="en-GB" dirty="0"/>
              <a:t>Material availability</a:t>
            </a:r>
          </a:p>
          <a:p>
            <a:endParaRPr lang="en-GB" dirty="0"/>
          </a:p>
          <a:p>
            <a:r>
              <a:rPr lang="en-GB" dirty="0"/>
              <a:t>Infrastructure</a:t>
            </a:r>
          </a:p>
          <a:p>
            <a:endParaRPr lang="en-GB" dirty="0"/>
          </a:p>
          <a:p>
            <a:r>
              <a:rPr lang="en-GB" dirty="0"/>
              <a:t>Waste preparation</a:t>
            </a:r>
          </a:p>
          <a:p>
            <a:endParaRPr lang="en-GB" dirty="0"/>
          </a:p>
          <a:p>
            <a:r>
              <a:rPr lang="en-GB" dirty="0"/>
              <a:t>Transportation costs</a:t>
            </a:r>
          </a:p>
          <a:p>
            <a:endParaRPr lang="en-GB" dirty="0"/>
          </a:p>
          <a:p>
            <a:r>
              <a:rPr lang="en-GB" dirty="0"/>
              <a:t>Processing</a:t>
            </a:r>
          </a:p>
        </p:txBody>
      </p:sp>
      <p:sp>
        <p:nvSpPr>
          <p:cNvPr id="6" name="Arrow: Pentagon 5">
            <a:extLst>
              <a:ext uri="{FF2B5EF4-FFF2-40B4-BE49-F238E27FC236}">
                <a16:creationId xmlns:a16="http://schemas.microsoft.com/office/drawing/2014/main" id="{0390913C-CE5E-FE75-FBBB-E7CC2223DBB5}"/>
              </a:ext>
            </a:extLst>
          </p:cNvPr>
          <p:cNvSpPr/>
          <p:nvPr/>
        </p:nvSpPr>
        <p:spPr>
          <a:xfrm>
            <a:off x="79616" y="133165"/>
            <a:ext cx="11088493" cy="1149313"/>
          </a:xfrm>
          <a:prstGeom prst="homePlate">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en-GB" dirty="0"/>
          </a:p>
        </p:txBody>
      </p:sp>
      <p:sp>
        <p:nvSpPr>
          <p:cNvPr id="7" name="TextBox 6">
            <a:extLst>
              <a:ext uri="{FF2B5EF4-FFF2-40B4-BE49-F238E27FC236}">
                <a16:creationId xmlns:a16="http://schemas.microsoft.com/office/drawing/2014/main" id="{15E1FA97-B205-3AD0-FC5C-0EB027255867}"/>
              </a:ext>
            </a:extLst>
          </p:cNvPr>
          <p:cNvSpPr txBox="1"/>
          <p:nvPr/>
        </p:nvSpPr>
        <p:spPr>
          <a:xfrm>
            <a:off x="79616" y="368342"/>
            <a:ext cx="7306323" cy="553998"/>
          </a:xfrm>
          <a:prstGeom prst="rect">
            <a:avLst/>
          </a:prstGeom>
          <a:noFill/>
        </p:spPr>
        <p:txBody>
          <a:bodyPr wrap="square" rtlCol="0">
            <a:spAutoFit/>
          </a:bodyPr>
          <a:lstStyle/>
          <a:p>
            <a:r>
              <a:rPr lang="en-US" sz="3000" dirty="0"/>
              <a:t>Challenges faced by SMES</a:t>
            </a:r>
            <a:endParaRPr lang="en-GB" sz="3000" dirty="0"/>
          </a:p>
        </p:txBody>
      </p:sp>
      <p:graphicFrame>
        <p:nvGraphicFramePr>
          <p:cNvPr id="22" name="Diagram 21">
            <a:extLst>
              <a:ext uri="{FF2B5EF4-FFF2-40B4-BE49-F238E27FC236}">
                <a16:creationId xmlns:a16="http://schemas.microsoft.com/office/drawing/2014/main" id="{798DE2BD-B3C3-2EFE-7996-AEC8B9EDF9DF}"/>
              </a:ext>
            </a:extLst>
          </p:cNvPr>
          <p:cNvGraphicFramePr/>
          <p:nvPr>
            <p:extLst>
              <p:ext uri="{D42A27DB-BD31-4B8C-83A1-F6EECF244321}">
                <p14:modId xmlns:p14="http://schemas.microsoft.com/office/powerpoint/2010/main" val="2699484101"/>
              </p:ext>
            </p:extLst>
          </p:nvPr>
        </p:nvGraphicFramePr>
        <p:xfrm>
          <a:off x="4747365" y="1584322"/>
          <a:ext cx="6716020" cy="49053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3" name="TextBox 22">
            <a:extLst>
              <a:ext uri="{FF2B5EF4-FFF2-40B4-BE49-F238E27FC236}">
                <a16:creationId xmlns:a16="http://schemas.microsoft.com/office/drawing/2014/main" id="{D055DAB4-5306-763E-F8C3-9DC1C4F60607}"/>
              </a:ext>
            </a:extLst>
          </p:cNvPr>
          <p:cNvSpPr txBox="1"/>
          <p:nvPr/>
        </p:nvSpPr>
        <p:spPr>
          <a:xfrm>
            <a:off x="7310037" y="3529038"/>
            <a:ext cx="1590675" cy="923330"/>
          </a:xfrm>
          <a:prstGeom prst="rect">
            <a:avLst/>
          </a:prstGeom>
          <a:noFill/>
        </p:spPr>
        <p:txBody>
          <a:bodyPr wrap="square" rtlCol="0">
            <a:spAutoFit/>
          </a:bodyPr>
          <a:lstStyle/>
          <a:p>
            <a:pPr algn="ctr"/>
            <a:r>
              <a:rPr lang="en-US" dirty="0"/>
              <a:t>Circularity in PVC profile manufacturing </a:t>
            </a:r>
            <a:endParaRPr lang="en-GB" dirty="0"/>
          </a:p>
        </p:txBody>
      </p:sp>
      <p:sp>
        <p:nvSpPr>
          <p:cNvPr id="26" name="Slide Number Placeholder 25">
            <a:extLst>
              <a:ext uri="{FF2B5EF4-FFF2-40B4-BE49-F238E27FC236}">
                <a16:creationId xmlns:a16="http://schemas.microsoft.com/office/drawing/2014/main" id="{50FE0FC2-A2BD-4197-BB6B-42EBD1C98B9F}"/>
              </a:ext>
            </a:extLst>
          </p:cNvPr>
          <p:cNvSpPr>
            <a:spLocks noGrp="1"/>
          </p:cNvSpPr>
          <p:nvPr>
            <p:ph type="sldNum" sz="quarter" idx="12"/>
          </p:nvPr>
        </p:nvSpPr>
        <p:spPr/>
        <p:txBody>
          <a:bodyPr/>
          <a:lstStyle/>
          <a:p>
            <a:fld id="{492D66C8-E6A1-40FD-9A91-978D16EFCCBD}" type="slidenum">
              <a:rPr lang="en-GB" smtClean="0"/>
              <a:t>4</a:t>
            </a:fld>
            <a:endParaRPr lang="en-GB" dirty="0"/>
          </a:p>
        </p:txBody>
      </p:sp>
    </p:spTree>
    <p:extLst>
      <p:ext uri="{BB962C8B-B14F-4D97-AF65-F5344CB8AC3E}">
        <p14:creationId xmlns:p14="http://schemas.microsoft.com/office/powerpoint/2010/main" val="39823740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Content Placeholder 4">
            <a:extLst>
              <a:ext uri="{FF2B5EF4-FFF2-40B4-BE49-F238E27FC236}">
                <a16:creationId xmlns:a16="http://schemas.microsoft.com/office/drawing/2014/main" id="{DCBB2378-2DE6-AEBC-E527-8BCEDE15E014}"/>
              </a:ext>
            </a:extLst>
          </p:cNvPr>
          <p:cNvSpPr>
            <a:spLocks noGrp="1"/>
          </p:cNvSpPr>
          <p:nvPr>
            <p:ph idx="1"/>
          </p:nvPr>
        </p:nvSpPr>
        <p:spPr>
          <a:xfrm>
            <a:off x="282382" y="1282335"/>
            <a:ext cx="9699818" cy="5074015"/>
          </a:xfrm>
        </p:spPr>
        <p:txBody>
          <a:bodyPr>
            <a:normAutofit fontScale="92500" lnSpcReduction="10000"/>
          </a:bodyPr>
          <a:lstStyle/>
          <a:p>
            <a:pPr marL="0" indent="0">
              <a:buNone/>
            </a:pPr>
            <a:r>
              <a:rPr lang="en-US" sz="2400" dirty="0"/>
              <a:t>The aim -  </a:t>
            </a:r>
          </a:p>
          <a:p>
            <a:pPr marL="0" indent="0">
              <a:buNone/>
            </a:pPr>
            <a:r>
              <a:rPr lang="en-US" sz="2400" i="1" dirty="0"/>
              <a:t>“To draw upon existing research, to explore the current recycling challenges and to identify similarities with those faced by UK SMEs”. </a:t>
            </a:r>
          </a:p>
          <a:p>
            <a:pPr marL="0" indent="0">
              <a:buNone/>
            </a:pPr>
            <a:endParaRPr lang="en-US" sz="2400" i="1" dirty="0"/>
          </a:p>
          <a:p>
            <a:r>
              <a:rPr lang="en-US" sz="2100" dirty="0"/>
              <a:t>Significant amount of research surrounding sustainability of plastics as a material group.</a:t>
            </a:r>
          </a:p>
          <a:p>
            <a:pPr marL="0" indent="0">
              <a:buNone/>
            </a:pPr>
            <a:endParaRPr lang="en-US" sz="2100" dirty="0"/>
          </a:p>
          <a:p>
            <a:r>
              <a:rPr lang="en-US" sz="2100" dirty="0"/>
              <a:t>Limited research specifically targeting sustainability of PVC and even less focusing on window profile.</a:t>
            </a:r>
          </a:p>
          <a:p>
            <a:pPr marL="0" indent="0">
              <a:buNone/>
            </a:pPr>
            <a:endParaRPr lang="en-US" sz="2100" dirty="0"/>
          </a:p>
          <a:p>
            <a:r>
              <a:rPr lang="en-US" sz="2100" dirty="0"/>
              <a:t>No research found highlighting the challenges specifically faced by SMEs</a:t>
            </a:r>
          </a:p>
          <a:p>
            <a:endParaRPr lang="en-US" sz="2400" i="1" dirty="0">
              <a:solidFill>
                <a:srgbClr val="FF0000"/>
              </a:solidFill>
            </a:endParaRPr>
          </a:p>
          <a:p>
            <a:r>
              <a:rPr lang="en-US" sz="2000" dirty="0"/>
              <a:t>Literature reviewed confirmed challenges with highlighted in the proposal.</a:t>
            </a:r>
          </a:p>
          <a:p>
            <a:endParaRPr lang="en-US" sz="2000" dirty="0"/>
          </a:p>
          <a:p>
            <a:r>
              <a:rPr lang="en-US" sz="2000" dirty="0"/>
              <a:t>Challenges also experienced in countries outside of the EU.</a:t>
            </a:r>
          </a:p>
          <a:p>
            <a:pPr marL="0" indent="0">
              <a:buNone/>
            </a:pPr>
            <a:endParaRPr lang="en-US" sz="2000" dirty="0"/>
          </a:p>
          <a:p>
            <a:pPr marL="0" indent="0">
              <a:buNone/>
            </a:pPr>
            <a:endParaRPr lang="en-US" sz="2400" dirty="0"/>
          </a:p>
          <a:p>
            <a:pPr marL="0" indent="0">
              <a:buNone/>
            </a:pPr>
            <a:endParaRPr lang="en-US" sz="2400" i="1" dirty="0">
              <a:solidFill>
                <a:srgbClr val="FF0000"/>
              </a:solidFill>
            </a:endParaRPr>
          </a:p>
          <a:p>
            <a:pPr marL="0" indent="0">
              <a:buNone/>
            </a:pPr>
            <a:endParaRPr lang="en-GB" sz="2400" dirty="0"/>
          </a:p>
        </p:txBody>
      </p:sp>
      <p:sp>
        <p:nvSpPr>
          <p:cNvPr id="6" name="Arrow: Pentagon 5">
            <a:extLst>
              <a:ext uri="{FF2B5EF4-FFF2-40B4-BE49-F238E27FC236}">
                <a16:creationId xmlns:a16="http://schemas.microsoft.com/office/drawing/2014/main" id="{0390913C-CE5E-FE75-FBBB-E7CC2223DBB5}"/>
              </a:ext>
            </a:extLst>
          </p:cNvPr>
          <p:cNvSpPr/>
          <p:nvPr/>
        </p:nvSpPr>
        <p:spPr>
          <a:xfrm>
            <a:off x="79616" y="133165"/>
            <a:ext cx="11088493" cy="1149313"/>
          </a:xfrm>
          <a:prstGeom prst="homePlate">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en-GB" dirty="0"/>
          </a:p>
        </p:txBody>
      </p:sp>
      <p:sp>
        <p:nvSpPr>
          <p:cNvPr id="2" name="TextBox 1">
            <a:extLst>
              <a:ext uri="{FF2B5EF4-FFF2-40B4-BE49-F238E27FC236}">
                <a16:creationId xmlns:a16="http://schemas.microsoft.com/office/drawing/2014/main" id="{403579B0-D578-8EAC-AFAF-8AA6EB15E5C7}"/>
              </a:ext>
            </a:extLst>
          </p:cNvPr>
          <p:cNvSpPr txBox="1"/>
          <p:nvPr/>
        </p:nvSpPr>
        <p:spPr>
          <a:xfrm>
            <a:off x="79616" y="368342"/>
            <a:ext cx="7306323" cy="584775"/>
          </a:xfrm>
          <a:prstGeom prst="rect">
            <a:avLst/>
          </a:prstGeom>
          <a:noFill/>
        </p:spPr>
        <p:txBody>
          <a:bodyPr wrap="square" rtlCol="0">
            <a:spAutoFit/>
          </a:bodyPr>
          <a:lstStyle/>
          <a:p>
            <a:r>
              <a:rPr lang="en-GB" sz="3200" dirty="0"/>
              <a:t>Literature Review </a:t>
            </a:r>
            <a:endParaRPr lang="en-GB" sz="3000" b="1" dirty="0"/>
          </a:p>
        </p:txBody>
      </p:sp>
      <p:sp>
        <p:nvSpPr>
          <p:cNvPr id="7" name="Slide Number Placeholder 6">
            <a:extLst>
              <a:ext uri="{FF2B5EF4-FFF2-40B4-BE49-F238E27FC236}">
                <a16:creationId xmlns:a16="http://schemas.microsoft.com/office/drawing/2014/main" id="{EB30E75C-9D03-7543-F0A6-58DD52F247E2}"/>
              </a:ext>
            </a:extLst>
          </p:cNvPr>
          <p:cNvSpPr>
            <a:spLocks noGrp="1"/>
          </p:cNvSpPr>
          <p:nvPr>
            <p:ph type="sldNum" sz="quarter" idx="12"/>
          </p:nvPr>
        </p:nvSpPr>
        <p:spPr/>
        <p:txBody>
          <a:bodyPr/>
          <a:lstStyle/>
          <a:p>
            <a:fld id="{492D66C8-E6A1-40FD-9A91-978D16EFCCBD}" type="slidenum">
              <a:rPr lang="en-GB" smtClean="0"/>
              <a:t>5</a:t>
            </a:fld>
            <a:endParaRPr lang="en-GB" dirty="0"/>
          </a:p>
        </p:txBody>
      </p:sp>
    </p:spTree>
    <p:extLst>
      <p:ext uri="{BB962C8B-B14F-4D97-AF65-F5344CB8AC3E}">
        <p14:creationId xmlns:p14="http://schemas.microsoft.com/office/powerpoint/2010/main" val="32514185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Content Placeholder 4">
            <a:extLst>
              <a:ext uri="{FF2B5EF4-FFF2-40B4-BE49-F238E27FC236}">
                <a16:creationId xmlns:a16="http://schemas.microsoft.com/office/drawing/2014/main" id="{DCBB2378-2DE6-AEBC-E527-8BCEDE15E014}"/>
              </a:ext>
            </a:extLst>
          </p:cNvPr>
          <p:cNvSpPr>
            <a:spLocks noGrp="1"/>
          </p:cNvSpPr>
          <p:nvPr>
            <p:ph idx="1"/>
          </p:nvPr>
        </p:nvSpPr>
        <p:spPr>
          <a:xfrm>
            <a:off x="79616" y="1312737"/>
            <a:ext cx="11203902" cy="4905336"/>
          </a:xfrm>
        </p:spPr>
        <p:txBody>
          <a:bodyPr>
            <a:normAutofit fontScale="85000" lnSpcReduction="20000"/>
          </a:bodyPr>
          <a:lstStyle/>
          <a:p>
            <a:pPr marL="0" indent="0">
              <a:buNone/>
            </a:pPr>
            <a:r>
              <a:rPr lang="en-US" dirty="0"/>
              <a:t>Methods and data collection </a:t>
            </a:r>
          </a:p>
          <a:p>
            <a:pPr marL="0" indent="0">
              <a:buNone/>
            </a:pPr>
            <a:endParaRPr lang="en-US" dirty="0"/>
          </a:p>
          <a:p>
            <a:pPr marL="514350" indent="-514350">
              <a:buFont typeface="+mj-lt"/>
              <a:buAutoNum type="arabicPeriod"/>
            </a:pPr>
            <a:r>
              <a:rPr lang="en-US" sz="2500" dirty="0"/>
              <a:t>Targeted questionnaire </a:t>
            </a:r>
          </a:p>
          <a:p>
            <a:pPr marL="0" indent="0">
              <a:buNone/>
            </a:pPr>
            <a:r>
              <a:rPr lang="en-US" dirty="0"/>
              <a:t>	- </a:t>
            </a:r>
            <a:r>
              <a:rPr lang="en-US" sz="2000" dirty="0"/>
              <a:t>acquire data directly from PVC profile manufactures</a:t>
            </a:r>
          </a:p>
          <a:p>
            <a:pPr marL="0" indent="0">
              <a:buNone/>
            </a:pPr>
            <a:r>
              <a:rPr lang="en-US" sz="2000" dirty="0"/>
              <a:t>	- acquire specific data assessing impact of inhibiting factors against business size</a:t>
            </a:r>
          </a:p>
          <a:p>
            <a:pPr marL="0" indent="0">
              <a:buNone/>
            </a:pPr>
            <a:endParaRPr lang="en-US" sz="2000" dirty="0"/>
          </a:p>
          <a:p>
            <a:pPr marL="457200" indent="-457200">
              <a:buAutoNum type="arabicPeriod" startAt="2"/>
            </a:pPr>
            <a:r>
              <a:rPr lang="en-US" sz="2500" dirty="0"/>
              <a:t>Open question </a:t>
            </a:r>
          </a:p>
          <a:p>
            <a:pPr marL="0" indent="0">
              <a:buNone/>
            </a:pPr>
            <a:r>
              <a:rPr lang="en-US" sz="2500" dirty="0"/>
              <a:t>	- </a:t>
            </a:r>
            <a:r>
              <a:rPr lang="en-US" sz="2000" i="1" dirty="0"/>
              <a:t>What changes do you think would accelerate circularity, in SMEs within the UK PVC window manufacturing  		   industry?</a:t>
            </a:r>
          </a:p>
          <a:p>
            <a:pPr marL="0" indent="0">
              <a:buNone/>
            </a:pPr>
            <a:r>
              <a:rPr lang="en-US" dirty="0"/>
              <a:t>	- </a:t>
            </a:r>
            <a:r>
              <a:rPr lang="en-US" sz="2000" dirty="0"/>
              <a:t>Acquire improvements suggestions direct from PVC profile industry </a:t>
            </a:r>
          </a:p>
          <a:p>
            <a:pPr marL="0" indent="0">
              <a:buNone/>
            </a:pPr>
            <a:endParaRPr lang="en-US" sz="2000" dirty="0"/>
          </a:p>
          <a:p>
            <a:pPr marL="457200" indent="-457200">
              <a:buAutoNum type="arabicPeriod" startAt="3"/>
            </a:pPr>
            <a:r>
              <a:rPr lang="en-US" sz="2500" dirty="0"/>
              <a:t>Interviews</a:t>
            </a:r>
          </a:p>
          <a:p>
            <a:pPr marL="0" indent="0">
              <a:buNone/>
            </a:pPr>
            <a:r>
              <a:rPr lang="en-US" sz="2500" dirty="0"/>
              <a:t>	- </a:t>
            </a:r>
            <a:r>
              <a:rPr lang="en-US" sz="2000" dirty="0"/>
              <a:t>Acquire perspectives from key stakeholders within the sector</a:t>
            </a:r>
          </a:p>
          <a:p>
            <a:pPr marL="0" indent="0">
              <a:buNone/>
            </a:pPr>
            <a:r>
              <a:rPr lang="en-GB" sz="2000" dirty="0"/>
              <a:t>	- Broaden the research outside of profile manufacturers </a:t>
            </a:r>
          </a:p>
        </p:txBody>
      </p:sp>
      <p:sp>
        <p:nvSpPr>
          <p:cNvPr id="6" name="Arrow: Pentagon 5">
            <a:extLst>
              <a:ext uri="{FF2B5EF4-FFF2-40B4-BE49-F238E27FC236}">
                <a16:creationId xmlns:a16="http://schemas.microsoft.com/office/drawing/2014/main" id="{0390913C-CE5E-FE75-FBBB-E7CC2223DBB5}"/>
              </a:ext>
            </a:extLst>
          </p:cNvPr>
          <p:cNvSpPr/>
          <p:nvPr/>
        </p:nvSpPr>
        <p:spPr>
          <a:xfrm>
            <a:off x="79616" y="133165"/>
            <a:ext cx="11088493" cy="1149313"/>
          </a:xfrm>
          <a:prstGeom prst="homePlate">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en-GB" dirty="0"/>
          </a:p>
        </p:txBody>
      </p:sp>
      <p:sp>
        <p:nvSpPr>
          <p:cNvPr id="2" name="TextBox 1">
            <a:extLst>
              <a:ext uri="{FF2B5EF4-FFF2-40B4-BE49-F238E27FC236}">
                <a16:creationId xmlns:a16="http://schemas.microsoft.com/office/drawing/2014/main" id="{753F4616-62AF-A084-6850-6C03E880D359}"/>
              </a:ext>
            </a:extLst>
          </p:cNvPr>
          <p:cNvSpPr txBox="1"/>
          <p:nvPr/>
        </p:nvSpPr>
        <p:spPr>
          <a:xfrm>
            <a:off x="79616" y="368342"/>
            <a:ext cx="7306323" cy="584775"/>
          </a:xfrm>
          <a:prstGeom prst="rect">
            <a:avLst/>
          </a:prstGeom>
          <a:noFill/>
        </p:spPr>
        <p:txBody>
          <a:bodyPr wrap="square" rtlCol="0">
            <a:spAutoFit/>
          </a:bodyPr>
          <a:lstStyle/>
          <a:p>
            <a:r>
              <a:rPr lang="en-GB" sz="3200" dirty="0"/>
              <a:t>Research Methodology</a:t>
            </a:r>
            <a:endParaRPr lang="en-GB" sz="3000" b="1" dirty="0"/>
          </a:p>
        </p:txBody>
      </p:sp>
      <p:sp>
        <p:nvSpPr>
          <p:cNvPr id="13" name="Slide Number Placeholder 12">
            <a:extLst>
              <a:ext uri="{FF2B5EF4-FFF2-40B4-BE49-F238E27FC236}">
                <a16:creationId xmlns:a16="http://schemas.microsoft.com/office/drawing/2014/main" id="{E99B5DB5-90E9-2F2A-15E2-13B34E94745B}"/>
              </a:ext>
            </a:extLst>
          </p:cNvPr>
          <p:cNvSpPr>
            <a:spLocks noGrp="1"/>
          </p:cNvSpPr>
          <p:nvPr>
            <p:ph type="sldNum" sz="quarter" idx="12"/>
          </p:nvPr>
        </p:nvSpPr>
        <p:spPr/>
        <p:txBody>
          <a:bodyPr/>
          <a:lstStyle/>
          <a:p>
            <a:fld id="{492D66C8-E6A1-40FD-9A91-978D16EFCCBD}" type="slidenum">
              <a:rPr lang="en-GB" smtClean="0"/>
              <a:t>6</a:t>
            </a:fld>
            <a:endParaRPr lang="en-GB" dirty="0"/>
          </a:p>
        </p:txBody>
      </p:sp>
    </p:spTree>
    <p:extLst>
      <p:ext uri="{BB962C8B-B14F-4D97-AF65-F5344CB8AC3E}">
        <p14:creationId xmlns:p14="http://schemas.microsoft.com/office/powerpoint/2010/main" val="26559962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 name="Arrow: Pentagon 5">
            <a:extLst>
              <a:ext uri="{FF2B5EF4-FFF2-40B4-BE49-F238E27FC236}">
                <a16:creationId xmlns:a16="http://schemas.microsoft.com/office/drawing/2014/main" id="{0390913C-CE5E-FE75-FBBB-E7CC2223DBB5}"/>
              </a:ext>
            </a:extLst>
          </p:cNvPr>
          <p:cNvSpPr/>
          <p:nvPr/>
        </p:nvSpPr>
        <p:spPr>
          <a:xfrm>
            <a:off x="79616" y="133165"/>
            <a:ext cx="11088493" cy="1149313"/>
          </a:xfrm>
          <a:prstGeom prst="homePlate">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en-GB" dirty="0"/>
          </a:p>
        </p:txBody>
      </p:sp>
      <p:pic>
        <p:nvPicPr>
          <p:cNvPr id="18" name="Content Placeholder 17">
            <a:extLst>
              <a:ext uri="{FF2B5EF4-FFF2-40B4-BE49-F238E27FC236}">
                <a16:creationId xmlns:a16="http://schemas.microsoft.com/office/drawing/2014/main" id="{1F8E50F6-894D-C292-9BC1-DD06DD6D532A}"/>
              </a:ext>
            </a:extLst>
          </p:cNvPr>
          <p:cNvPicPr>
            <a:picLocks noGrp="1" noChangeAspect="1"/>
          </p:cNvPicPr>
          <p:nvPr>
            <p:ph idx="1"/>
          </p:nvPr>
        </p:nvPicPr>
        <p:blipFill>
          <a:blip r:embed="rId3"/>
          <a:stretch>
            <a:fillRect/>
          </a:stretch>
        </p:blipFill>
        <p:spPr>
          <a:xfrm>
            <a:off x="1232092" y="1588005"/>
            <a:ext cx="9141888" cy="4705824"/>
          </a:xfrm>
          <a:prstGeom prst="rect">
            <a:avLst/>
          </a:prstGeom>
        </p:spPr>
      </p:pic>
      <p:sp>
        <p:nvSpPr>
          <p:cNvPr id="20" name="Slide Number Placeholder 19">
            <a:extLst>
              <a:ext uri="{FF2B5EF4-FFF2-40B4-BE49-F238E27FC236}">
                <a16:creationId xmlns:a16="http://schemas.microsoft.com/office/drawing/2014/main" id="{70518875-6289-1078-A66C-E0926AE9BC1D}"/>
              </a:ext>
            </a:extLst>
          </p:cNvPr>
          <p:cNvSpPr>
            <a:spLocks noGrp="1"/>
          </p:cNvSpPr>
          <p:nvPr>
            <p:ph type="sldNum" sz="quarter" idx="12"/>
          </p:nvPr>
        </p:nvSpPr>
        <p:spPr/>
        <p:txBody>
          <a:bodyPr/>
          <a:lstStyle/>
          <a:p>
            <a:fld id="{492D66C8-E6A1-40FD-9A91-978D16EFCCBD}" type="slidenum">
              <a:rPr lang="en-GB" smtClean="0"/>
              <a:t>7</a:t>
            </a:fld>
            <a:endParaRPr lang="en-GB" dirty="0"/>
          </a:p>
        </p:txBody>
      </p:sp>
      <p:sp>
        <p:nvSpPr>
          <p:cNvPr id="4" name="TextBox 3">
            <a:extLst>
              <a:ext uri="{FF2B5EF4-FFF2-40B4-BE49-F238E27FC236}">
                <a16:creationId xmlns:a16="http://schemas.microsoft.com/office/drawing/2014/main" id="{B973D5C7-0916-275F-7410-C573FF8363E9}"/>
              </a:ext>
            </a:extLst>
          </p:cNvPr>
          <p:cNvSpPr txBox="1"/>
          <p:nvPr/>
        </p:nvSpPr>
        <p:spPr>
          <a:xfrm>
            <a:off x="225920" y="415433"/>
            <a:ext cx="7306323" cy="584775"/>
          </a:xfrm>
          <a:prstGeom prst="rect">
            <a:avLst/>
          </a:prstGeom>
          <a:noFill/>
        </p:spPr>
        <p:txBody>
          <a:bodyPr wrap="square" rtlCol="0">
            <a:spAutoFit/>
          </a:bodyPr>
          <a:lstStyle/>
          <a:p>
            <a:r>
              <a:rPr lang="en-US" sz="3200" b="1" dirty="0"/>
              <a:t>Questionnaire </a:t>
            </a:r>
            <a:endParaRPr lang="en-GB" sz="3000" b="1" dirty="0"/>
          </a:p>
        </p:txBody>
      </p:sp>
    </p:spTree>
    <p:extLst>
      <p:ext uri="{BB962C8B-B14F-4D97-AF65-F5344CB8AC3E}">
        <p14:creationId xmlns:p14="http://schemas.microsoft.com/office/powerpoint/2010/main" val="6748710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 name="Arrow: Pentagon 5">
            <a:extLst>
              <a:ext uri="{FF2B5EF4-FFF2-40B4-BE49-F238E27FC236}">
                <a16:creationId xmlns:a16="http://schemas.microsoft.com/office/drawing/2014/main" id="{0390913C-CE5E-FE75-FBBB-E7CC2223DBB5}"/>
              </a:ext>
            </a:extLst>
          </p:cNvPr>
          <p:cNvSpPr/>
          <p:nvPr/>
        </p:nvSpPr>
        <p:spPr>
          <a:xfrm>
            <a:off x="79616" y="133165"/>
            <a:ext cx="11088493" cy="1149313"/>
          </a:xfrm>
          <a:prstGeom prst="homePlate">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en-GB" dirty="0"/>
          </a:p>
        </p:txBody>
      </p:sp>
      <p:pic>
        <p:nvPicPr>
          <p:cNvPr id="2" name="Content Placeholder 1">
            <a:extLst>
              <a:ext uri="{FF2B5EF4-FFF2-40B4-BE49-F238E27FC236}">
                <a16:creationId xmlns:a16="http://schemas.microsoft.com/office/drawing/2014/main" id="{E2953562-6A3F-79EF-7A78-77CDAFE5B66F}"/>
              </a:ext>
            </a:extLst>
          </p:cNvPr>
          <p:cNvPicPr>
            <a:picLocks noGrp="1" noChangeAspect="1"/>
          </p:cNvPicPr>
          <p:nvPr>
            <p:ph idx="1"/>
          </p:nvPr>
        </p:nvPicPr>
        <p:blipFill>
          <a:blip r:embed="rId3"/>
          <a:stretch>
            <a:fillRect/>
          </a:stretch>
        </p:blipFill>
        <p:spPr>
          <a:xfrm>
            <a:off x="1341409" y="1553849"/>
            <a:ext cx="8981209" cy="4623114"/>
          </a:xfrm>
          <a:prstGeom prst="rect">
            <a:avLst/>
          </a:prstGeom>
        </p:spPr>
      </p:pic>
      <p:sp>
        <p:nvSpPr>
          <p:cNvPr id="4" name="Slide Number Placeholder 3">
            <a:extLst>
              <a:ext uri="{FF2B5EF4-FFF2-40B4-BE49-F238E27FC236}">
                <a16:creationId xmlns:a16="http://schemas.microsoft.com/office/drawing/2014/main" id="{9FB49468-C04B-1BB4-AD8F-D73977D2B5AF}"/>
              </a:ext>
            </a:extLst>
          </p:cNvPr>
          <p:cNvSpPr>
            <a:spLocks noGrp="1"/>
          </p:cNvSpPr>
          <p:nvPr>
            <p:ph type="sldNum" sz="quarter" idx="12"/>
          </p:nvPr>
        </p:nvSpPr>
        <p:spPr/>
        <p:txBody>
          <a:bodyPr/>
          <a:lstStyle/>
          <a:p>
            <a:fld id="{492D66C8-E6A1-40FD-9A91-978D16EFCCBD}" type="slidenum">
              <a:rPr lang="en-GB" smtClean="0"/>
              <a:t>8</a:t>
            </a:fld>
            <a:endParaRPr lang="en-GB" dirty="0"/>
          </a:p>
        </p:txBody>
      </p:sp>
      <p:sp>
        <p:nvSpPr>
          <p:cNvPr id="5" name="TextBox 4">
            <a:extLst>
              <a:ext uri="{FF2B5EF4-FFF2-40B4-BE49-F238E27FC236}">
                <a16:creationId xmlns:a16="http://schemas.microsoft.com/office/drawing/2014/main" id="{B83BBE58-8E93-3A90-9D7C-FB9BDEE5B3EF}"/>
              </a:ext>
            </a:extLst>
          </p:cNvPr>
          <p:cNvSpPr txBox="1"/>
          <p:nvPr/>
        </p:nvSpPr>
        <p:spPr>
          <a:xfrm>
            <a:off x="79616" y="368342"/>
            <a:ext cx="7306323" cy="584775"/>
          </a:xfrm>
          <a:prstGeom prst="rect">
            <a:avLst/>
          </a:prstGeom>
          <a:noFill/>
        </p:spPr>
        <p:txBody>
          <a:bodyPr wrap="square" rtlCol="0">
            <a:spAutoFit/>
          </a:bodyPr>
          <a:lstStyle/>
          <a:p>
            <a:r>
              <a:rPr lang="en-US" sz="3200" b="1" dirty="0"/>
              <a:t>I</a:t>
            </a:r>
            <a:r>
              <a:rPr lang="en-GB" sz="3200" b="1" dirty="0" err="1"/>
              <a:t>nterview</a:t>
            </a:r>
            <a:r>
              <a:rPr lang="en-GB" sz="3200" b="1" dirty="0"/>
              <a:t> questions </a:t>
            </a:r>
            <a:endParaRPr lang="en-GB" sz="3000" b="1" dirty="0"/>
          </a:p>
        </p:txBody>
      </p:sp>
    </p:spTree>
    <p:extLst>
      <p:ext uri="{BB962C8B-B14F-4D97-AF65-F5344CB8AC3E}">
        <p14:creationId xmlns:p14="http://schemas.microsoft.com/office/powerpoint/2010/main" val="16302859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Content Placeholder 4">
            <a:extLst>
              <a:ext uri="{FF2B5EF4-FFF2-40B4-BE49-F238E27FC236}">
                <a16:creationId xmlns:a16="http://schemas.microsoft.com/office/drawing/2014/main" id="{DCBB2378-2DE6-AEBC-E527-8BCEDE15E014}"/>
              </a:ext>
            </a:extLst>
          </p:cNvPr>
          <p:cNvSpPr>
            <a:spLocks noGrp="1"/>
          </p:cNvSpPr>
          <p:nvPr>
            <p:ph idx="1"/>
          </p:nvPr>
        </p:nvSpPr>
        <p:spPr>
          <a:xfrm>
            <a:off x="79616" y="1584322"/>
            <a:ext cx="3995234" cy="4293483"/>
          </a:xfrm>
          <a:noFill/>
          <a:ln>
            <a:solidFill>
              <a:schemeClr val="accent1"/>
            </a:solidFill>
          </a:ln>
        </p:spPr>
        <p:txBody>
          <a:bodyPr>
            <a:normAutofit/>
          </a:bodyPr>
          <a:lstStyle/>
          <a:p>
            <a:pPr marL="0" indent="0">
              <a:buNone/>
            </a:pPr>
            <a:r>
              <a:rPr lang="en-US" sz="1800" b="1" dirty="0"/>
              <a:t>Questionnaire results </a:t>
            </a:r>
          </a:p>
          <a:p>
            <a:pPr marL="0" indent="0">
              <a:buNone/>
            </a:pPr>
            <a:endParaRPr lang="en-US" sz="1500" b="1" dirty="0"/>
          </a:p>
          <a:p>
            <a:r>
              <a:rPr lang="en-US" sz="1500" dirty="0"/>
              <a:t>Overall impact statement score analysis. </a:t>
            </a:r>
          </a:p>
          <a:p>
            <a:endParaRPr lang="en-US" sz="1500" dirty="0"/>
          </a:p>
          <a:p>
            <a:r>
              <a:rPr lang="en-US" sz="1500" dirty="0"/>
              <a:t>Impact score analysis by business size</a:t>
            </a:r>
          </a:p>
          <a:p>
            <a:endParaRPr lang="en-US" sz="1500" dirty="0"/>
          </a:p>
          <a:p>
            <a:r>
              <a:rPr lang="en-US" sz="1500" dirty="0"/>
              <a:t>Impact score analysis by Contributing factor</a:t>
            </a:r>
          </a:p>
          <a:p>
            <a:endParaRPr lang="en-US" sz="1500" dirty="0"/>
          </a:p>
          <a:p>
            <a:r>
              <a:rPr lang="en-US" sz="1500" dirty="0"/>
              <a:t>Impact score analysis by Contributing factor and business size combined</a:t>
            </a:r>
          </a:p>
          <a:p>
            <a:pPr marL="0" indent="0">
              <a:buNone/>
            </a:pPr>
            <a:endParaRPr lang="en-US" sz="1500" dirty="0"/>
          </a:p>
          <a:p>
            <a:endParaRPr lang="en-US" sz="1500" dirty="0"/>
          </a:p>
        </p:txBody>
      </p:sp>
      <p:sp>
        <p:nvSpPr>
          <p:cNvPr id="6" name="Arrow: Pentagon 5">
            <a:extLst>
              <a:ext uri="{FF2B5EF4-FFF2-40B4-BE49-F238E27FC236}">
                <a16:creationId xmlns:a16="http://schemas.microsoft.com/office/drawing/2014/main" id="{0390913C-CE5E-FE75-FBBB-E7CC2223DBB5}"/>
              </a:ext>
            </a:extLst>
          </p:cNvPr>
          <p:cNvSpPr/>
          <p:nvPr/>
        </p:nvSpPr>
        <p:spPr>
          <a:xfrm>
            <a:off x="79616" y="133165"/>
            <a:ext cx="11088493" cy="1149313"/>
          </a:xfrm>
          <a:prstGeom prst="homePlate">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en-GB" dirty="0"/>
          </a:p>
        </p:txBody>
      </p:sp>
      <p:sp>
        <p:nvSpPr>
          <p:cNvPr id="2" name="TextBox 1">
            <a:extLst>
              <a:ext uri="{FF2B5EF4-FFF2-40B4-BE49-F238E27FC236}">
                <a16:creationId xmlns:a16="http://schemas.microsoft.com/office/drawing/2014/main" id="{5574BE22-7BA0-E77E-0D82-C90D652E0748}"/>
              </a:ext>
            </a:extLst>
          </p:cNvPr>
          <p:cNvSpPr txBox="1"/>
          <p:nvPr/>
        </p:nvSpPr>
        <p:spPr>
          <a:xfrm>
            <a:off x="79616" y="368342"/>
            <a:ext cx="7306323" cy="584775"/>
          </a:xfrm>
          <a:prstGeom prst="rect">
            <a:avLst/>
          </a:prstGeom>
          <a:noFill/>
        </p:spPr>
        <p:txBody>
          <a:bodyPr wrap="square" rtlCol="0">
            <a:spAutoFit/>
          </a:bodyPr>
          <a:lstStyle/>
          <a:p>
            <a:r>
              <a:rPr lang="en-GB" sz="3200" dirty="0"/>
              <a:t>Data Analysis</a:t>
            </a:r>
            <a:endParaRPr lang="en-GB" sz="3000" b="1" dirty="0"/>
          </a:p>
        </p:txBody>
      </p:sp>
      <p:sp>
        <p:nvSpPr>
          <p:cNvPr id="3" name="TextBox 2">
            <a:extLst>
              <a:ext uri="{FF2B5EF4-FFF2-40B4-BE49-F238E27FC236}">
                <a16:creationId xmlns:a16="http://schemas.microsoft.com/office/drawing/2014/main" id="{79E61CB8-95E8-B732-41DB-9530870DDAD3}"/>
              </a:ext>
            </a:extLst>
          </p:cNvPr>
          <p:cNvSpPr txBox="1"/>
          <p:nvPr/>
        </p:nvSpPr>
        <p:spPr>
          <a:xfrm>
            <a:off x="4322583" y="1584322"/>
            <a:ext cx="3777761" cy="4293483"/>
          </a:xfrm>
          <a:prstGeom prst="rect">
            <a:avLst/>
          </a:prstGeom>
          <a:noFill/>
          <a:ln>
            <a:solidFill>
              <a:schemeClr val="accent1"/>
            </a:solidFill>
          </a:ln>
        </p:spPr>
        <p:txBody>
          <a:bodyPr wrap="square" rtlCol="0">
            <a:spAutoFit/>
          </a:bodyPr>
          <a:lstStyle/>
          <a:p>
            <a:r>
              <a:rPr lang="en-US" b="1" dirty="0"/>
              <a:t>Open question </a:t>
            </a:r>
          </a:p>
          <a:p>
            <a:endParaRPr lang="en-US" sz="1500" b="1" dirty="0"/>
          </a:p>
          <a:p>
            <a:endParaRPr lang="en-US" sz="1500" dirty="0"/>
          </a:p>
          <a:p>
            <a:pPr marL="285750" indent="-285750">
              <a:buFont typeface="Arial" panose="020B0604020202020204" pitchFamily="34" charset="0"/>
              <a:buChar char="•"/>
            </a:pPr>
            <a:r>
              <a:rPr lang="en-US" sz="1500" dirty="0"/>
              <a:t>Comments grouped by business size</a:t>
            </a:r>
          </a:p>
          <a:p>
            <a:pPr marL="285750" indent="-285750">
              <a:buFont typeface="Arial" panose="020B0604020202020204" pitchFamily="34" charset="0"/>
              <a:buChar char="•"/>
            </a:pPr>
            <a:endParaRPr lang="en-US" sz="1500" dirty="0"/>
          </a:p>
          <a:p>
            <a:pPr marL="285750" indent="-285750">
              <a:buFont typeface="Arial" panose="020B0604020202020204" pitchFamily="34" charset="0"/>
              <a:buChar char="•"/>
            </a:pPr>
            <a:endParaRPr lang="en-US" sz="1500" dirty="0"/>
          </a:p>
          <a:p>
            <a:pPr marL="285750" indent="-285750">
              <a:buFont typeface="Arial" panose="020B0604020202020204" pitchFamily="34" charset="0"/>
              <a:buChar char="•"/>
            </a:pPr>
            <a:r>
              <a:rPr lang="en-US" sz="1500" dirty="0"/>
              <a:t>Comments grouped and </a:t>
            </a:r>
            <a:r>
              <a:rPr lang="en-GB" sz="1500" dirty="0"/>
              <a:t>analysed</a:t>
            </a:r>
            <a:r>
              <a:rPr lang="en-US" sz="1500" dirty="0"/>
              <a:t> by contributing factor </a:t>
            </a:r>
          </a:p>
          <a:p>
            <a:pPr marL="285750" indent="-285750">
              <a:buFont typeface="Arial" panose="020B0604020202020204" pitchFamily="34" charset="0"/>
              <a:buChar char="•"/>
            </a:pPr>
            <a:endParaRPr lang="en-US" sz="1500" dirty="0"/>
          </a:p>
          <a:p>
            <a:pPr marL="285750" indent="-285750">
              <a:buFont typeface="Arial" panose="020B0604020202020204" pitchFamily="34" charset="0"/>
              <a:buChar char="•"/>
            </a:pPr>
            <a:r>
              <a:rPr lang="en-US" sz="1500" dirty="0"/>
              <a:t>Comments grouped and analysed by impact statements</a:t>
            </a:r>
          </a:p>
          <a:p>
            <a:pPr marL="285750" indent="-285750">
              <a:buFont typeface="Arial" panose="020B0604020202020204" pitchFamily="34" charset="0"/>
              <a:buChar char="•"/>
            </a:pPr>
            <a:endParaRPr lang="en-US" sz="1500" dirty="0"/>
          </a:p>
          <a:p>
            <a:pPr marL="285750" indent="-285750">
              <a:buFont typeface="Arial" panose="020B0604020202020204" pitchFamily="34" charset="0"/>
              <a:buChar char="•"/>
            </a:pPr>
            <a:r>
              <a:rPr lang="en-US" sz="1500" dirty="0"/>
              <a:t>Information would be concluded in further report, </a:t>
            </a:r>
            <a:r>
              <a:rPr lang="en-US" sz="1500" dirty="0" err="1"/>
              <a:t>summerising</a:t>
            </a:r>
            <a:r>
              <a:rPr lang="en-US" sz="1500" dirty="0"/>
              <a:t> finding</a:t>
            </a:r>
          </a:p>
          <a:p>
            <a:pPr marL="285750" indent="-285750">
              <a:buFont typeface="Arial" panose="020B0604020202020204" pitchFamily="34" charset="0"/>
              <a:buChar char="•"/>
            </a:pPr>
            <a:endParaRPr lang="en-US" sz="1500" dirty="0"/>
          </a:p>
          <a:p>
            <a:pPr marL="285750" indent="-285750">
              <a:buFont typeface="Arial" panose="020B0604020202020204" pitchFamily="34" charset="0"/>
              <a:buChar char="•"/>
            </a:pPr>
            <a:r>
              <a:rPr lang="en-US" sz="1500" dirty="0"/>
              <a:t>Common and prominent comments would be displayed in word cloud.</a:t>
            </a:r>
          </a:p>
          <a:p>
            <a:endParaRPr lang="en-GB" sz="1500" b="1" dirty="0"/>
          </a:p>
        </p:txBody>
      </p:sp>
      <p:sp>
        <p:nvSpPr>
          <p:cNvPr id="7" name="TextBox 6">
            <a:extLst>
              <a:ext uri="{FF2B5EF4-FFF2-40B4-BE49-F238E27FC236}">
                <a16:creationId xmlns:a16="http://schemas.microsoft.com/office/drawing/2014/main" id="{F10A6C6C-F470-2B04-678C-2E5DF9D2AA2F}"/>
              </a:ext>
            </a:extLst>
          </p:cNvPr>
          <p:cNvSpPr txBox="1"/>
          <p:nvPr/>
        </p:nvSpPr>
        <p:spPr>
          <a:xfrm>
            <a:off x="8348077" y="1584322"/>
            <a:ext cx="3285296" cy="3231654"/>
          </a:xfrm>
          <a:prstGeom prst="rect">
            <a:avLst/>
          </a:prstGeom>
          <a:noFill/>
          <a:ln>
            <a:solidFill>
              <a:schemeClr val="accent1"/>
            </a:solidFill>
          </a:ln>
        </p:spPr>
        <p:txBody>
          <a:bodyPr wrap="square" rtlCol="0">
            <a:spAutoFit/>
          </a:bodyPr>
          <a:lstStyle/>
          <a:p>
            <a:r>
              <a:rPr lang="en-US" b="1" dirty="0"/>
              <a:t>Interview results</a:t>
            </a:r>
          </a:p>
          <a:p>
            <a:endParaRPr lang="en-US" b="1" dirty="0"/>
          </a:p>
          <a:p>
            <a:pPr marL="285750" indent="-285750">
              <a:buFont typeface="Arial" panose="020B0604020202020204" pitchFamily="34" charset="0"/>
              <a:buChar char="•"/>
            </a:pPr>
            <a:endParaRPr lang="en-US" sz="1500" dirty="0"/>
          </a:p>
          <a:p>
            <a:pPr marL="285750" indent="-285750">
              <a:buFont typeface="Arial" panose="020B0604020202020204" pitchFamily="34" charset="0"/>
              <a:buChar char="•"/>
            </a:pPr>
            <a:r>
              <a:rPr lang="en-US" sz="1500" dirty="0"/>
              <a:t>Comments grouped by business type</a:t>
            </a:r>
          </a:p>
          <a:p>
            <a:endParaRPr lang="en-US" sz="1500" dirty="0"/>
          </a:p>
          <a:p>
            <a:pPr marL="285750" indent="-285750">
              <a:buFont typeface="Arial" panose="020B0604020202020204" pitchFamily="34" charset="0"/>
              <a:buChar char="•"/>
            </a:pPr>
            <a:r>
              <a:rPr lang="en-US" sz="1500" dirty="0"/>
              <a:t>Information would be concluded in further report, </a:t>
            </a:r>
            <a:r>
              <a:rPr lang="en-US" sz="1500" dirty="0" err="1"/>
              <a:t>summerising</a:t>
            </a:r>
            <a:r>
              <a:rPr lang="en-US" sz="1500" dirty="0"/>
              <a:t> finding</a:t>
            </a:r>
          </a:p>
          <a:p>
            <a:pPr marL="285750" indent="-285750">
              <a:buFont typeface="Arial" panose="020B0604020202020204" pitchFamily="34" charset="0"/>
              <a:buChar char="•"/>
            </a:pPr>
            <a:endParaRPr lang="en-US" sz="1500" dirty="0"/>
          </a:p>
          <a:p>
            <a:pPr marL="285750" indent="-285750">
              <a:buFont typeface="Arial" panose="020B0604020202020204" pitchFamily="34" charset="0"/>
              <a:buChar char="•"/>
            </a:pPr>
            <a:endParaRPr lang="en-US" sz="1500" dirty="0"/>
          </a:p>
          <a:p>
            <a:pPr marL="285750" indent="-285750">
              <a:buFont typeface="Arial" panose="020B0604020202020204" pitchFamily="34" charset="0"/>
              <a:buChar char="•"/>
            </a:pPr>
            <a:r>
              <a:rPr lang="en-US" sz="1500" dirty="0"/>
              <a:t>Common and prominent comments would be displayed in word cloud.</a:t>
            </a:r>
          </a:p>
          <a:p>
            <a:pPr marL="285750" indent="-285750">
              <a:buFont typeface="Arial" panose="020B0604020202020204" pitchFamily="34" charset="0"/>
              <a:buChar char="•"/>
            </a:pPr>
            <a:endParaRPr lang="en-GB" dirty="0"/>
          </a:p>
        </p:txBody>
      </p:sp>
      <p:sp>
        <p:nvSpPr>
          <p:cNvPr id="11" name="Slide Number Placeholder 10">
            <a:extLst>
              <a:ext uri="{FF2B5EF4-FFF2-40B4-BE49-F238E27FC236}">
                <a16:creationId xmlns:a16="http://schemas.microsoft.com/office/drawing/2014/main" id="{80F4A0CF-BA3F-CFC8-DEF0-068B0DFB984D}"/>
              </a:ext>
            </a:extLst>
          </p:cNvPr>
          <p:cNvSpPr>
            <a:spLocks noGrp="1"/>
          </p:cNvSpPr>
          <p:nvPr>
            <p:ph type="sldNum" sz="quarter" idx="12"/>
          </p:nvPr>
        </p:nvSpPr>
        <p:spPr/>
        <p:txBody>
          <a:bodyPr/>
          <a:lstStyle/>
          <a:p>
            <a:fld id="{492D66C8-E6A1-40FD-9A91-978D16EFCCBD}" type="slidenum">
              <a:rPr lang="en-GB" smtClean="0"/>
              <a:t>9</a:t>
            </a:fld>
            <a:endParaRPr lang="en-GB" dirty="0"/>
          </a:p>
        </p:txBody>
      </p:sp>
    </p:spTree>
    <p:extLst>
      <p:ext uri="{BB962C8B-B14F-4D97-AF65-F5344CB8AC3E}">
        <p14:creationId xmlns:p14="http://schemas.microsoft.com/office/powerpoint/2010/main" val="24185550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Content Placeholder 4">
            <a:extLst>
              <a:ext uri="{FF2B5EF4-FFF2-40B4-BE49-F238E27FC236}">
                <a16:creationId xmlns:a16="http://schemas.microsoft.com/office/drawing/2014/main" id="{DCBB2378-2DE6-AEBC-E527-8BCEDE15E014}"/>
              </a:ext>
            </a:extLst>
          </p:cNvPr>
          <p:cNvSpPr>
            <a:spLocks noGrp="1"/>
          </p:cNvSpPr>
          <p:nvPr>
            <p:ph idx="1"/>
          </p:nvPr>
        </p:nvSpPr>
        <p:spPr>
          <a:xfrm>
            <a:off x="79616" y="1584322"/>
            <a:ext cx="10515600" cy="4905336"/>
          </a:xfrm>
        </p:spPr>
        <p:txBody>
          <a:bodyPr>
            <a:normAutofit/>
          </a:bodyPr>
          <a:lstStyle/>
          <a:p>
            <a:r>
              <a:rPr lang="en-US" sz="2000" dirty="0"/>
              <a:t>High return and completion will:</a:t>
            </a:r>
          </a:p>
          <a:p>
            <a:pPr marL="0" indent="0">
              <a:buNone/>
            </a:pPr>
            <a:endParaRPr lang="en-US" dirty="0"/>
          </a:p>
          <a:p>
            <a:r>
              <a:rPr lang="en-GB" sz="2000" dirty="0"/>
              <a:t>Will provide research that highlights the extent of the problem and the opportunity in improving circularity</a:t>
            </a:r>
          </a:p>
          <a:p>
            <a:pPr marL="0" indent="0">
              <a:buNone/>
            </a:pPr>
            <a:endParaRPr lang="en-GB" sz="2000" dirty="0"/>
          </a:p>
          <a:p>
            <a:pPr marL="0" indent="0">
              <a:buNone/>
            </a:pPr>
            <a:r>
              <a:rPr lang="en-GB" sz="2000" dirty="0"/>
              <a:t>	- </a:t>
            </a:r>
            <a:r>
              <a:rPr lang="en-GB" sz="1500" dirty="0"/>
              <a:t>Impacts to small businesses </a:t>
            </a:r>
          </a:p>
          <a:p>
            <a:pPr marL="0" indent="0">
              <a:buNone/>
            </a:pPr>
            <a:endParaRPr lang="en-GB" sz="1500" dirty="0"/>
          </a:p>
          <a:p>
            <a:pPr marL="0" indent="0">
              <a:buNone/>
            </a:pPr>
            <a:r>
              <a:rPr lang="en-GB" sz="1500" dirty="0"/>
              <a:t>	- Impacts to medium sized businesses</a:t>
            </a:r>
          </a:p>
          <a:p>
            <a:pPr marL="0" indent="0">
              <a:buNone/>
            </a:pPr>
            <a:endParaRPr lang="en-GB" sz="1500" dirty="0"/>
          </a:p>
          <a:p>
            <a:pPr marL="0" indent="0">
              <a:buNone/>
            </a:pPr>
            <a:r>
              <a:rPr lang="en-GB" sz="1500" dirty="0"/>
              <a:t>	- Impacts to Larger businesses </a:t>
            </a:r>
          </a:p>
          <a:p>
            <a:pPr marL="0" indent="0">
              <a:buNone/>
            </a:pPr>
            <a:endParaRPr lang="en-GB" sz="1500" dirty="0"/>
          </a:p>
          <a:p>
            <a:pPr marL="0" indent="0">
              <a:buNone/>
            </a:pPr>
            <a:endParaRPr lang="en-GB" sz="2000" dirty="0"/>
          </a:p>
          <a:p>
            <a:pPr marL="0" indent="0">
              <a:buNone/>
            </a:pPr>
            <a:endParaRPr lang="en-GB" sz="2000" dirty="0"/>
          </a:p>
          <a:p>
            <a:endParaRPr lang="en-GB" sz="2000" dirty="0"/>
          </a:p>
          <a:p>
            <a:pPr marL="0" indent="0">
              <a:buNone/>
            </a:pPr>
            <a:endParaRPr lang="en-GB" sz="2000" dirty="0"/>
          </a:p>
          <a:p>
            <a:pPr marL="0" indent="0">
              <a:buNone/>
            </a:pPr>
            <a:endParaRPr lang="en-GB" sz="2000" dirty="0"/>
          </a:p>
          <a:p>
            <a:pPr marL="0" indent="0">
              <a:buNone/>
            </a:pPr>
            <a:endParaRPr lang="en-GB" sz="2000" dirty="0"/>
          </a:p>
          <a:p>
            <a:endParaRPr lang="en-GB" sz="2000" dirty="0"/>
          </a:p>
        </p:txBody>
      </p:sp>
      <p:sp>
        <p:nvSpPr>
          <p:cNvPr id="6" name="Arrow: Pentagon 5">
            <a:extLst>
              <a:ext uri="{FF2B5EF4-FFF2-40B4-BE49-F238E27FC236}">
                <a16:creationId xmlns:a16="http://schemas.microsoft.com/office/drawing/2014/main" id="{0390913C-CE5E-FE75-FBBB-E7CC2223DBB5}"/>
              </a:ext>
            </a:extLst>
          </p:cNvPr>
          <p:cNvSpPr/>
          <p:nvPr/>
        </p:nvSpPr>
        <p:spPr>
          <a:xfrm>
            <a:off x="79616" y="133165"/>
            <a:ext cx="11088493" cy="1149313"/>
          </a:xfrm>
          <a:prstGeom prst="homePlate">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en-GB" dirty="0"/>
          </a:p>
        </p:txBody>
      </p:sp>
      <p:sp>
        <p:nvSpPr>
          <p:cNvPr id="2" name="TextBox 1">
            <a:extLst>
              <a:ext uri="{FF2B5EF4-FFF2-40B4-BE49-F238E27FC236}">
                <a16:creationId xmlns:a16="http://schemas.microsoft.com/office/drawing/2014/main" id="{F0D5106D-A621-22AF-ED4E-CB480D08FF3C}"/>
              </a:ext>
            </a:extLst>
          </p:cNvPr>
          <p:cNvSpPr txBox="1"/>
          <p:nvPr/>
        </p:nvSpPr>
        <p:spPr>
          <a:xfrm>
            <a:off x="79616" y="368342"/>
            <a:ext cx="7306323" cy="584775"/>
          </a:xfrm>
          <a:prstGeom prst="rect">
            <a:avLst/>
          </a:prstGeom>
          <a:noFill/>
        </p:spPr>
        <p:txBody>
          <a:bodyPr wrap="square" rtlCol="0">
            <a:spAutoFit/>
          </a:bodyPr>
          <a:lstStyle/>
          <a:p>
            <a:r>
              <a:rPr lang="en-GB" sz="3200" dirty="0"/>
              <a:t>Expected Results</a:t>
            </a:r>
            <a:endParaRPr lang="en-GB" sz="3000" b="1" dirty="0"/>
          </a:p>
        </p:txBody>
      </p:sp>
      <p:sp>
        <p:nvSpPr>
          <p:cNvPr id="4" name="Slide Number Placeholder 3">
            <a:extLst>
              <a:ext uri="{FF2B5EF4-FFF2-40B4-BE49-F238E27FC236}">
                <a16:creationId xmlns:a16="http://schemas.microsoft.com/office/drawing/2014/main" id="{931A4627-B49C-B42F-0D0E-FBEACDC0EAA1}"/>
              </a:ext>
            </a:extLst>
          </p:cNvPr>
          <p:cNvSpPr>
            <a:spLocks noGrp="1"/>
          </p:cNvSpPr>
          <p:nvPr>
            <p:ph type="sldNum" sz="quarter" idx="12"/>
          </p:nvPr>
        </p:nvSpPr>
        <p:spPr/>
        <p:txBody>
          <a:bodyPr/>
          <a:lstStyle/>
          <a:p>
            <a:fld id="{492D66C8-E6A1-40FD-9A91-978D16EFCCBD}" type="slidenum">
              <a:rPr lang="en-GB" smtClean="0"/>
              <a:t>10</a:t>
            </a:fld>
            <a:endParaRPr lang="en-GB" dirty="0"/>
          </a:p>
        </p:txBody>
      </p:sp>
      <p:pic>
        <p:nvPicPr>
          <p:cNvPr id="7" name="Picture 6">
            <a:extLst>
              <a:ext uri="{FF2B5EF4-FFF2-40B4-BE49-F238E27FC236}">
                <a16:creationId xmlns:a16="http://schemas.microsoft.com/office/drawing/2014/main" id="{9BEE7794-0CA3-E0D9-8154-B75E49EC6668}"/>
              </a:ext>
            </a:extLst>
          </p:cNvPr>
          <p:cNvPicPr>
            <a:picLocks noChangeAspect="1"/>
          </p:cNvPicPr>
          <p:nvPr/>
        </p:nvPicPr>
        <p:blipFill>
          <a:blip r:embed="rId3"/>
          <a:stretch>
            <a:fillRect/>
          </a:stretch>
        </p:blipFill>
        <p:spPr>
          <a:xfrm>
            <a:off x="6533145" y="3189909"/>
            <a:ext cx="4441363" cy="2949297"/>
          </a:xfrm>
          <a:prstGeom prst="rect">
            <a:avLst/>
          </a:prstGeom>
          <a:effectLst>
            <a:softEdge rad="88900"/>
          </a:effectLst>
        </p:spPr>
      </p:pic>
      <p:sp>
        <p:nvSpPr>
          <p:cNvPr id="9" name="TextBox 8">
            <a:extLst>
              <a:ext uri="{FF2B5EF4-FFF2-40B4-BE49-F238E27FC236}">
                <a16:creationId xmlns:a16="http://schemas.microsoft.com/office/drawing/2014/main" id="{66DDAB8B-DC9A-F78C-3B01-0C014DF921D2}"/>
              </a:ext>
            </a:extLst>
          </p:cNvPr>
          <p:cNvSpPr txBox="1"/>
          <p:nvPr/>
        </p:nvSpPr>
        <p:spPr>
          <a:xfrm>
            <a:off x="6632448" y="6139206"/>
            <a:ext cx="4286520" cy="600164"/>
          </a:xfrm>
          <a:prstGeom prst="rect">
            <a:avLst/>
          </a:prstGeom>
          <a:noFill/>
        </p:spPr>
        <p:txBody>
          <a:bodyPr wrap="square" rtlCol="0">
            <a:spAutoFit/>
          </a:bodyPr>
          <a:lstStyle/>
          <a:p>
            <a:r>
              <a:rPr lang="en-GB" sz="1500" dirty="0"/>
              <a:t>Picture : PVC Window Recycling | PVC Window Recycling Prices (veka-recycling.co.uk</a:t>
            </a:r>
            <a:r>
              <a:rPr lang="en-GB" dirty="0"/>
              <a:t>)</a:t>
            </a:r>
          </a:p>
        </p:txBody>
      </p:sp>
    </p:spTree>
    <p:extLst>
      <p:ext uri="{BB962C8B-B14F-4D97-AF65-F5344CB8AC3E}">
        <p14:creationId xmlns:p14="http://schemas.microsoft.com/office/powerpoint/2010/main" val="29814102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Content Placeholder 4">
            <a:extLst>
              <a:ext uri="{FF2B5EF4-FFF2-40B4-BE49-F238E27FC236}">
                <a16:creationId xmlns:a16="http://schemas.microsoft.com/office/drawing/2014/main" id="{DCBB2378-2DE6-AEBC-E527-8BCEDE15E014}"/>
              </a:ext>
            </a:extLst>
          </p:cNvPr>
          <p:cNvSpPr>
            <a:spLocks noGrp="1"/>
          </p:cNvSpPr>
          <p:nvPr>
            <p:ph idx="1"/>
          </p:nvPr>
        </p:nvSpPr>
        <p:spPr>
          <a:xfrm>
            <a:off x="79616" y="1584322"/>
            <a:ext cx="12017134" cy="4797428"/>
          </a:xfrm>
        </p:spPr>
        <p:txBody>
          <a:bodyPr/>
          <a:lstStyle/>
          <a:p>
            <a:r>
              <a:rPr lang="en-US" dirty="0"/>
              <a:t>Research used to pinpoint specific issues within the industry</a:t>
            </a:r>
          </a:p>
          <a:p>
            <a:endParaRPr lang="en-US" dirty="0"/>
          </a:p>
          <a:p>
            <a:r>
              <a:rPr lang="en-US" dirty="0"/>
              <a:t>Used as guidance or reference for SMEs embarking on circular concepts</a:t>
            </a:r>
          </a:p>
          <a:p>
            <a:endParaRPr lang="en-US" dirty="0"/>
          </a:p>
          <a:p>
            <a:r>
              <a:rPr lang="en-US" dirty="0"/>
              <a:t>Research used to generate improvement ideas for SMEs</a:t>
            </a:r>
          </a:p>
          <a:p>
            <a:endParaRPr lang="en-US" dirty="0"/>
          </a:p>
          <a:p>
            <a:r>
              <a:rPr lang="en-US" dirty="0"/>
              <a:t>Most importantly </a:t>
            </a:r>
          </a:p>
          <a:p>
            <a:pPr marL="0" indent="0">
              <a:buNone/>
            </a:pPr>
            <a:r>
              <a:rPr lang="en-US" dirty="0"/>
              <a:t>	</a:t>
            </a:r>
            <a:r>
              <a:rPr lang="en-US" sz="1500" dirty="0"/>
              <a:t>-</a:t>
            </a:r>
            <a:r>
              <a:rPr lang="en-US" dirty="0"/>
              <a:t> </a:t>
            </a:r>
            <a:r>
              <a:rPr lang="en-US" sz="1700" dirty="0"/>
              <a:t>level the playing field for SMEs competing with larger firms </a:t>
            </a:r>
          </a:p>
          <a:p>
            <a:pPr marL="0" indent="0">
              <a:buNone/>
            </a:pPr>
            <a:r>
              <a:rPr lang="en-US" sz="1700" dirty="0"/>
              <a:t>	- help create industry wide contribution in reduction of waste to landfill or incineration </a:t>
            </a:r>
          </a:p>
        </p:txBody>
      </p:sp>
      <p:sp>
        <p:nvSpPr>
          <p:cNvPr id="6" name="Arrow: Pentagon 5">
            <a:extLst>
              <a:ext uri="{FF2B5EF4-FFF2-40B4-BE49-F238E27FC236}">
                <a16:creationId xmlns:a16="http://schemas.microsoft.com/office/drawing/2014/main" id="{0390913C-CE5E-FE75-FBBB-E7CC2223DBB5}"/>
              </a:ext>
            </a:extLst>
          </p:cNvPr>
          <p:cNvSpPr/>
          <p:nvPr/>
        </p:nvSpPr>
        <p:spPr>
          <a:xfrm>
            <a:off x="79616" y="133165"/>
            <a:ext cx="11088493" cy="1149313"/>
          </a:xfrm>
          <a:prstGeom prst="homePlate">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en-GB" dirty="0"/>
          </a:p>
        </p:txBody>
      </p:sp>
      <p:sp>
        <p:nvSpPr>
          <p:cNvPr id="3" name="TextBox 2">
            <a:extLst>
              <a:ext uri="{FF2B5EF4-FFF2-40B4-BE49-F238E27FC236}">
                <a16:creationId xmlns:a16="http://schemas.microsoft.com/office/drawing/2014/main" id="{4E1F5204-2393-AF79-20AF-2FEA180F7FA6}"/>
              </a:ext>
            </a:extLst>
          </p:cNvPr>
          <p:cNvSpPr txBox="1"/>
          <p:nvPr/>
        </p:nvSpPr>
        <p:spPr>
          <a:xfrm>
            <a:off x="79616" y="368342"/>
            <a:ext cx="7306323" cy="584775"/>
          </a:xfrm>
          <a:prstGeom prst="rect">
            <a:avLst/>
          </a:prstGeom>
          <a:noFill/>
        </p:spPr>
        <p:txBody>
          <a:bodyPr wrap="square" rtlCol="0">
            <a:spAutoFit/>
          </a:bodyPr>
          <a:lstStyle/>
          <a:p>
            <a:r>
              <a:rPr lang="en-US" sz="3200" b="1" dirty="0"/>
              <a:t>Successful</a:t>
            </a:r>
            <a:r>
              <a:rPr lang="en-GB" sz="3200" b="1" dirty="0"/>
              <a:t> outcomes</a:t>
            </a:r>
            <a:endParaRPr lang="en-GB" sz="3000" b="1" dirty="0"/>
          </a:p>
        </p:txBody>
      </p:sp>
      <p:sp>
        <p:nvSpPr>
          <p:cNvPr id="7" name="Slide Number Placeholder 6">
            <a:extLst>
              <a:ext uri="{FF2B5EF4-FFF2-40B4-BE49-F238E27FC236}">
                <a16:creationId xmlns:a16="http://schemas.microsoft.com/office/drawing/2014/main" id="{E06DB411-AC31-379D-22FD-88B10101DE4A}"/>
              </a:ext>
            </a:extLst>
          </p:cNvPr>
          <p:cNvSpPr>
            <a:spLocks noGrp="1"/>
          </p:cNvSpPr>
          <p:nvPr>
            <p:ph type="sldNum" sz="quarter" idx="12"/>
          </p:nvPr>
        </p:nvSpPr>
        <p:spPr/>
        <p:txBody>
          <a:bodyPr/>
          <a:lstStyle/>
          <a:p>
            <a:fld id="{492D66C8-E6A1-40FD-9A91-978D16EFCCBD}" type="slidenum">
              <a:rPr lang="en-GB" smtClean="0"/>
              <a:t>11</a:t>
            </a:fld>
            <a:endParaRPr lang="en-GB" dirty="0"/>
          </a:p>
        </p:txBody>
      </p:sp>
    </p:spTree>
    <p:extLst>
      <p:ext uri="{BB962C8B-B14F-4D97-AF65-F5344CB8AC3E}">
        <p14:creationId xmlns:p14="http://schemas.microsoft.com/office/powerpoint/2010/main" val="35517159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Content Placeholder 4">
            <a:extLst>
              <a:ext uri="{FF2B5EF4-FFF2-40B4-BE49-F238E27FC236}">
                <a16:creationId xmlns:a16="http://schemas.microsoft.com/office/drawing/2014/main" id="{DCBB2378-2DE6-AEBC-E527-8BCEDE15E014}"/>
              </a:ext>
            </a:extLst>
          </p:cNvPr>
          <p:cNvSpPr>
            <a:spLocks noGrp="1"/>
          </p:cNvSpPr>
          <p:nvPr>
            <p:ph idx="1"/>
          </p:nvPr>
        </p:nvSpPr>
        <p:spPr>
          <a:xfrm>
            <a:off x="79616" y="1584322"/>
            <a:ext cx="12017134" cy="4797428"/>
          </a:xfrm>
        </p:spPr>
        <p:txBody>
          <a:bodyPr>
            <a:normAutofit/>
          </a:bodyPr>
          <a:lstStyle/>
          <a:p>
            <a:r>
              <a:rPr lang="en-US" sz="2000" dirty="0" err="1"/>
              <a:t>Häkkinen</a:t>
            </a:r>
            <a:r>
              <a:rPr lang="en-US" sz="2000" dirty="0"/>
              <a:t>, T. e. a. 2. c. </a:t>
            </a:r>
            <a:r>
              <a:rPr lang="en-US" sz="2000" dirty="0" err="1"/>
              <a:t>i</a:t>
            </a:r>
            <a:r>
              <a:rPr lang="en-US" sz="2000" dirty="0"/>
              <a:t>. E. e. a., 2021. Plastics, the circular economy and Europe′s environment —A priority for action, Copenhagen: Publications Office of the European Union.</a:t>
            </a:r>
          </a:p>
          <a:p>
            <a:endParaRPr lang="en-US" sz="2000" dirty="0"/>
          </a:p>
          <a:p>
            <a:r>
              <a:rPr lang="en-US" sz="2000" dirty="0"/>
              <a:t>OECD, 2022. Global Plastics Outlook: Plastics use by polymer - projections", OECD Environment Statistics (database). [Online] Available at: https://doi.org/10.1787/b9bae4d1-en [Accessed 01 09 22].</a:t>
            </a:r>
          </a:p>
          <a:p>
            <a:endParaRPr lang="en-US" sz="2000" dirty="0"/>
          </a:p>
          <a:p>
            <a:r>
              <a:rPr lang="en-GB" sz="1800" dirty="0" err="1">
                <a:effectLst/>
                <a:latin typeface="Times New Roman" panose="02020603050405020304" pitchFamily="18" charset="0"/>
              </a:rPr>
              <a:t>Veka</a:t>
            </a:r>
            <a:r>
              <a:rPr lang="en-GB" sz="1800" dirty="0">
                <a:effectLst/>
                <a:latin typeface="Times New Roman" panose="02020603050405020304" pitchFamily="18" charset="0"/>
              </a:rPr>
              <a:t> (2020). </a:t>
            </a:r>
            <a:r>
              <a:rPr lang="en-GB" sz="1800" i="1" dirty="0">
                <a:effectLst/>
                <a:latin typeface="Times New Roman" panose="02020603050405020304" pitchFamily="18" charset="0"/>
              </a:rPr>
              <a:t>PVC Window Recycling | PVC Window Recycling Prices</a:t>
            </a:r>
            <a:r>
              <a:rPr lang="en-GB" sz="1800" dirty="0">
                <a:effectLst/>
                <a:latin typeface="Times New Roman" panose="02020603050405020304" pitchFamily="18" charset="0"/>
              </a:rPr>
              <a:t>. [online] VEKA. Available at: https://veka-recycling.co.uk/pvc-window-recycling/ [Accessed 29 Oct. 2022].</a:t>
            </a:r>
          </a:p>
          <a:p>
            <a:endParaRPr lang="en-GB" sz="1800" dirty="0">
              <a:latin typeface="Times New Roman" panose="02020603050405020304" pitchFamily="18" charset="0"/>
            </a:endParaRPr>
          </a:p>
          <a:p>
            <a:r>
              <a:rPr lang="en-US" sz="1800" dirty="0" err="1">
                <a:effectLst/>
                <a:latin typeface="Times New Roman" panose="02020603050405020304" pitchFamily="18" charset="0"/>
              </a:rPr>
              <a:t>suschem</a:t>
            </a:r>
            <a:r>
              <a:rPr lang="en-US" sz="1800" dirty="0">
                <a:effectLst/>
                <a:latin typeface="Times New Roman" panose="02020603050405020304" pitchFamily="18" charset="0"/>
              </a:rPr>
              <a:t> (2018). </a:t>
            </a:r>
            <a:r>
              <a:rPr lang="en-US" sz="1800" i="1" dirty="0">
                <a:effectLst/>
                <a:latin typeface="Times New Roman" panose="02020603050405020304" pitchFamily="18" charset="0"/>
              </a:rPr>
              <a:t>Plastics Strategic Research and Innovation Agenda in a Circular Economy</a:t>
            </a:r>
            <a:r>
              <a:rPr lang="en-US" sz="1800" dirty="0">
                <a:effectLst/>
                <a:latin typeface="Times New Roman" panose="02020603050405020304" pitchFamily="18" charset="0"/>
              </a:rPr>
              <a:t>. [online] </a:t>
            </a:r>
            <a:r>
              <a:rPr lang="en-US" sz="1800" i="1" dirty="0">
                <a:effectLst/>
                <a:latin typeface="Times New Roman" panose="02020603050405020304" pitchFamily="18" charset="0"/>
              </a:rPr>
              <a:t>www.suschem-es.org</a:t>
            </a:r>
            <a:r>
              <a:rPr lang="en-US" sz="1800" dirty="0">
                <a:effectLst/>
                <a:latin typeface="Times New Roman" panose="02020603050405020304" pitchFamily="18" charset="0"/>
              </a:rPr>
              <a:t>, </a:t>
            </a:r>
            <a:r>
              <a:rPr lang="en-US" sz="1800" dirty="0" err="1">
                <a:effectLst/>
                <a:latin typeface="Times New Roman" panose="02020603050405020304" pitchFamily="18" charset="0"/>
              </a:rPr>
              <a:t>suschem</a:t>
            </a:r>
            <a:r>
              <a:rPr lang="en-US" sz="1800" dirty="0">
                <a:effectLst/>
                <a:latin typeface="Times New Roman" panose="02020603050405020304" pitchFamily="18" charset="0"/>
              </a:rPr>
              <a:t>, p.8. Available at: http://www.suschem-es.org/docum/pb/Plastics_Strategic_Research_Innovation_Agenda_FINAL.pdf [Accessed 10 Oct. </a:t>
            </a:r>
            <a:r>
              <a:rPr lang="en-US" sz="1800">
                <a:effectLst/>
                <a:latin typeface="Times New Roman" panose="02020603050405020304" pitchFamily="18" charset="0"/>
              </a:rPr>
              <a:t>2022].</a:t>
            </a:r>
          </a:p>
          <a:p>
            <a:endParaRPr lang="en-GB" sz="1800">
              <a:effectLst/>
              <a:latin typeface="Times New Roman" panose="02020603050405020304" pitchFamily="18" charset="0"/>
            </a:endParaRPr>
          </a:p>
          <a:p>
            <a:pPr marL="0" indent="0">
              <a:buNone/>
            </a:pPr>
            <a:endParaRPr lang="en-US" sz="2000" dirty="0"/>
          </a:p>
        </p:txBody>
      </p:sp>
      <p:sp>
        <p:nvSpPr>
          <p:cNvPr id="6" name="Arrow: Pentagon 5">
            <a:extLst>
              <a:ext uri="{FF2B5EF4-FFF2-40B4-BE49-F238E27FC236}">
                <a16:creationId xmlns:a16="http://schemas.microsoft.com/office/drawing/2014/main" id="{0390913C-CE5E-FE75-FBBB-E7CC2223DBB5}"/>
              </a:ext>
            </a:extLst>
          </p:cNvPr>
          <p:cNvSpPr/>
          <p:nvPr/>
        </p:nvSpPr>
        <p:spPr>
          <a:xfrm>
            <a:off x="79616" y="133165"/>
            <a:ext cx="11088493" cy="1149313"/>
          </a:xfrm>
          <a:prstGeom prst="homePlate">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en-GB" dirty="0"/>
          </a:p>
        </p:txBody>
      </p:sp>
      <p:sp>
        <p:nvSpPr>
          <p:cNvPr id="3" name="TextBox 2">
            <a:extLst>
              <a:ext uri="{FF2B5EF4-FFF2-40B4-BE49-F238E27FC236}">
                <a16:creationId xmlns:a16="http://schemas.microsoft.com/office/drawing/2014/main" id="{4E1F5204-2393-AF79-20AF-2FEA180F7FA6}"/>
              </a:ext>
            </a:extLst>
          </p:cNvPr>
          <p:cNvSpPr txBox="1"/>
          <p:nvPr/>
        </p:nvSpPr>
        <p:spPr>
          <a:xfrm>
            <a:off x="79616" y="368342"/>
            <a:ext cx="7306323" cy="584775"/>
          </a:xfrm>
          <a:prstGeom prst="rect">
            <a:avLst/>
          </a:prstGeom>
          <a:noFill/>
        </p:spPr>
        <p:txBody>
          <a:bodyPr wrap="square" rtlCol="0">
            <a:spAutoFit/>
          </a:bodyPr>
          <a:lstStyle/>
          <a:p>
            <a:r>
              <a:rPr lang="en-US" sz="3200" b="1" dirty="0"/>
              <a:t>References </a:t>
            </a:r>
            <a:endParaRPr lang="en-GB" sz="3000" b="1" dirty="0"/>
          </a:p>
        </p:txBody>
      </p:sp>
      <p:sp>
        <p:nvSpPr>
          <p:cNvPr id="7" name="Slide Number Placeholder 6">
            <a:extLst>
              <a:ext uri="{FF2B5EF4-FFF2-40B4-BE49-F238E27FC236}">
                <a16:creationId xmlns:a16="http://schemas.microsoft.com/office/drawing/2014/main" id="{E06DB411-AC31-379D-22FD-88B10101DE4A}"/>
              </a:ext>
            </a:extLst>
          </p:cNvPr>
          <p:cNvSpPr>
            <a:spLocks noGrp="1"/>
          </p:cNvSpPr>
          <p:nvPr>
            <p:ph type="sldNum" sz="quarter" idx="12"/>
          </p:nvPr>
        </p:nvSpPr>
        <p:spPr/>
        <p:txBody>
          <a:bodyPr/>
          <a:lstStyle/>
          <a:p>
            <a:fld id="{492D66C8-E6A1-40FD-9A91-978D16EFCCBD}" type="slidenum">
              <a:rPr lang="en-GB" smtClean="0"/>
              <a:t>12</a:t>
            </a:fld>
            <a:endParaRPr lang="en-GB" dirty="0"/>
          </a:p>
        </p:txBody>
      </p:sp>
    </p:spTree>
    <p:extLst>
      <p:ext uri="{BB962C8B-B14F-4D97-AF65-F5344CB8AC3E}">
        <p14:creationId xmlns:p14="http://schemas.microsoft.com/office/powerpoint/2010/main" val="40315237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 name="TextBox 6">
            <a:extLst>
              <a:ext uri="{FF2B5EF4-FFF2-40B4-BE49-F238E27FC236}">
                <a16:creationId xmlns:a16="http://schemas.microsoft.com/office/drawing/2014/main" id="{6295649C-8B51-2AFC-E682-90A593224FF8}"/>
              </a:ext>
            </a:extLst>
          </p:cNvPr>
          <p:cNvSpPr txBox="1"/>
          <p:nvPr/>
        </p:nvSpPr>
        <p:spPr>
          <a:xfrm>
            <a:off x="4249161" y="2641619"/>
            <a:ext cx="7306323" cy="861774"/>
          </a:xfrm>
          <a:prstGeom prst="rect">
            <a:avLst/>
          </a:prstGeom>
          <a:noFill/>
        </p:spPr>
        <p:txBody>
          <a:bodyPr wrap="square" rtlCol="0">
            <a:spAutoFit/>
          </a:bodyPr>
          <a:lstStyle/>
          <a:p>
            <a:r>
              <a:rPr lang="en-US" sz="5000" b="1" dirty="0"/>
              <a:t>Questions</a:t>
            </a:r>
            <a:r>
              <a:rPr lang="en-GB" sz="5000" b="1" dirty="0"/>
              <a:t> ?</a:t>
            </a:r>
          </a:p>
        </p:txBody>
      </p:sp>
      <p:sp>
        <p:nvSpPr>
          <p:cNvPr id="11" name="Slide Number Placeholder 10">
            <a:extLst>
              <a:ext uri="{FF2B5EF4-FFF2-40B4-BE49-F238E27FC236}">
                <a16:creationId xmlns:a16="http://schemas.microsoft.com/office/drawing/2014/main" id="{188DC5FE-86C3-EBF7-E600-0CB0CBE24FC6}"/>
              </a:ext>
            </a:extLst>
          </p:cNvPr>
          <p:cNvSpPr>
            <a:spLocks noGrp="1"/>
          </p:cNvSpPr>
          <p:nvPr>
            <p:ph type="sldNum" sz="quarter" idx="12"/>
          </p:nvPr>
        </p:nvSpPr>
        <p:spPr/>
        <p:txBody>
          <a:bodyPr/>
          <a:lstStyle/>
          <a:p>
            <a:fld id="{492D66C8-E6A1-40FD-9A91-978D16EFCCBD}" type="slidenum">
              <a:rPr lang="en-GB" smtClean="0"/>
              <a:t>13</a:t>
            </a:fld>
            <a:endParaRPr lang="en-GB" dirty="0"/>
          </a:p>
        </p:txBody>
      </p:sp>
    </p:spTree>
    <p:extLst>
      <p:ext uri="{BB962C8B-B14F-4D97-AF65-F5344CB8AC3E}">
        <p14:creationId xmlns:p14="http://schemas.microsoft.com/office/powerpoint/2010/main" val="127574526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3214</TotalTime>
  <Words>2206</Words>
  <Application>Microsoft Office PowerPoint</Application>
  <PresentationFormat>Widescreen</PresentationFormat>
  <Paragraphs>251</Paragraphs>
  <Slides>13</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Calibri Light</vt:lpstr>
      <vt:lpstr>Source Sans Pro</vt:lpstr>
      <vt:lpstr>Times New Roman</vt:lpstr>
      <vt:lpstr>Office Theme</vt:lpstr>
      <vt:lpstr>THE CHALLENGE OF CIRCULARITY FOR SMES, IN THE UK PVC, WINDOW PROFILE EXTRUSION INDUSTRY    MSc International Innovation Management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CHALLENGE OF CIRCULARITY FOR SMES, IN THE UK PVC, WINDOW PROFILE EXTRUSION INDUSTRY    MSc International Innovation Management</dc:title>
  <dc:creator>Williams, Nathan</dc:creator>
  <cp:lastModifiedBy>Williams, Nathan</cp:lastModifiedBy>
  <cp:revision>2</cp:revision>
  <dcterms:created xsi:type="dcterms:W3CDTF">2022-10-29T13:47:03Z</dcterms:created>
  <dcterms:modified xsi:type="dcterms:W3CDTF">2022-11-10T22:05:56Z</dcterms:modified>
</cp:coreProperties>
</file>