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363" r:id="rId2"/>
    <p:sldId id="286" r:id="rId3"/>
    <p:sldId id="257" r:id="rId4"/>
    <p:sldId id="258" r:id="rId5"/>
    <p:sldId id="259" r:id="rId6"/>
    <p:sldId id="260" r:id="rId7"/>
    <p:sldId id="261" r:id="rId8"/>
    <p:sldId id="263" r:id="rId9"/>
    <p:sldId id="278" r:id="rId10"/>
    <p:sldId id="279" r:id="rId11"/>
    <p:sldId id="280" r:id="rId12"/>
    <p:sldId id="281" r:id="rId13"/>
    <p:sldId id="282" r:id="rId14"/>
    <p:sldId id="283" r:id="rId15"/>
    <p:sldId id="284" r:id="rId16"/>
    <p:sldId id="285" r:id="rId17"/>
    <p:sldId id="265" r:id="rId18"/>
    <p:sldId id="266" r:id="rId19"/>
    <p:sldId id="267" r:id="rId20"/>
    <p:sldId id="264" r:id="rId21"/>
    <p:sldId id="369" r:id="rId2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2" d="100"/>
          <a:sy n="102" d="100"/>
        </p:scale>
        <p:origin x="162"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10/06/2022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G7NUm25yWA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3185164" y="1214754"/>
            <a:ext cx="5829300" cy="1134666"/>
          </a:xfrm>
        </p:spPr>
        <p:txBody>
          <a:bodyPr/>
          <a:lstStyle/>
          <a:p>
            <a:pPr eaLnBrk="1" hangingPunct="1"/>
            <a:r>
              <a:rPr lang="en-GB" b="1"/>
              <a:t>BMSW6104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2234571" y="3645024"/>
            <a:ext cx="7722858" cy="1674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6</a:t>
            </a:r>
          </a:p>
          <a:p>
            <a:pPr eaLnBrk="1" hangingPunct="1"/>
            <a:r>
              <a:rPr lang="en-GB" altLang="en-US" sz="3600" dirty="0">
                <a:solidFill>
                  <a:srgbClr val="FFFF00"/>
                </a:solidFill>
              </a:rPr>
              <a:t>Stakeholders</a:t>
            </a:r>
            <a:endParaRPr lang="en-GB" altLang="en-US" dirty="0">
              <a:solidFill>
                <a:schemeClr val="tx1"/>
              </a:solidFill>
            </a:endParaRPr>
          </a:p>
        </p:txBody>
      </p:sp>
      <p:sp>
        <p:nvSpPr>
          <p:cNvPr id="6" name="Subtitle 4">
            <a:extLst>
              <a:ext uri="{FF2B5EF4-FFF2-40B4-BE49-F238E27FC236}">
                <a16:creationId xmlns:a16="http://schemas.microsoft.com/office/drawing/2014/main" id="{6AFF1C2D-52E5-4938-9C19-BB9563BD717F}"/>
              </a:ext>
            </a:extLst>
          </p:cNvPr>
          <p:cNvSpPr txBox="1">
            <a:spLocks/>
          </p:cNvSpPr>
          <p:nvPr/>
        </p:nvSpPr>
        <p:spPr bwMode="auto">
          <a:xfrm>
            <a:off x="1883532" y="2564904"/>
            <a:ext cx="8208912" cy="702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5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309F5-D004-42AB-A17B-4496278E9ECC}"/>
              </a:ext>
            </a:extLst>
          </p:cNvPr>
          <p:cNvSpPr>
            <a:spLocks noGrp="1"/>
          </p:cNvSpPr>
          <p:nvPr>
            <p:ph type="title"/>
          </p:nvPr>
        </p:nvSpPr>
        <p:spPr>
          <a:xfrm>
            <a:off x="609600" y="21308"/>
            <a:ext cx="10972800" cy="1143000"/>
          </a:xfrm>
        </p:spPr>
        <p:txBody>
          <a:bodyPr/>
          <a:lstStyle/>
          <a:p>
            <a:r>
              <a:rPr lang="en-GB" sz="4000" b="1" dirty="0"/>
              <a:t>Learning Objectives</a:t>
            </a:r>
          </a:p>
        </p:txBody>
      </p:sp>
      <p:sp>
        <p:nvSpPr>
          <p:cNvPr id="3" name="Content Placeholder 2">
            <a:extLst>
              <a:ext uri="{FF2B5EF4-FFF2-40B4-BE49-F238E27FC236}">
                <a16:creationId xmlns:a16="http://schemas.microsoft.com/office/drawing/2014/main" id="{9070477D-0413-4469-BD90-72D8D9255AC9}"/>
              </a:ext>
            </a:extLst>
          </p:cNvPr>
          <p:cNvSpPr>
            <a:spLocks noGrp="1"/>
          </p:cNvSpPr>
          <p:nvPr>
            <p:ph idx="1"/>
          </p:nvPr>
        </p:nvSpPr>
        <p:spPr/>
        <p:txBody>
          <a:bodyPr/>
          <a:lstStyle/>
          <a:p>
            <a:pPr algn="just"/>
            <a:r>
              <a:rPr lang="en-GB" sz="2800" dirty="0"/>
              <a:t>To identify what is a stakeholder</a:t>
            </a:r>
          </a:p>
          <a:p>
            <a:pPr algn="just"/>
            <a:r>
              <a:rPr lang="en-GB" sz="2800" dirty="0"/>
              <a:t>To determine the difference between internal and external stakeholders</a:t>
            </a:r>
          </a:p>
          <a:p>
            <a:pPr algn="just"/>
            <a:r>
              <a:rPr lang="en-GB" sz="2800" dirty="0"/>
              <a:t>To analyse how companies communicate with their internal and external stakeholders</a:t>
            </a:r>
          </a:p>
          <a:p>
            <a:pPr algn="just"/>
            <a:r>
              <a:rPr lang="en-GB" sz="2800" dirty="0"/>
              <a:t>To determine the impact of various stakeholders on the strategic decisions/orientations of a company.</a:t>
            </a:r>
          </a:p>
          <a:p>
            <a:endParaRPr lang="en-GB" dirty="0"/>
          </a:p>
        </p:txBody>
      </p:sp>
      <p:sp>
        <p:nvSpPr>
          <p:cNvPr id="4" name="Date Placeholder 3">
            <a:extLst>
              <a:ext uri="{FF2B5EF4-FFF2-40B4-BE49-F238E27FC236}">
                <a16:creationId xmlns:a16="http://schemas.microsoft.com/office/drawing/2014/main" id="{FAC0D7A3-3319-418A-ABC9-171D397F2E90}"/>
              </a:ext>
            </a:extLst>
          </p:cNvPr>
          <p:cNvSpPr>
            <a:spLocks noGrp="1"/>
          </p:cNvSpPr>
          <p:nvPr>
            <p:ph type="dt" sz="half" idx="10"/>
          </p:nvPr>
        </p:nvSpPr>
        <p:spPr/>
        <p:txBody>
          <a:bodyPr/>
          <a:lstStyle/>
          <a:p>
            <a:pPr>
              <a:defRPr/>
            </a:pPr>
            <a:fld id="{2303D31F-598B-47EE-BA37-93F097A3D676}" type="datetime1">
              <a:rPr lang="en-GB" altLang="en-US" smtClean="0"/>
              <a:pPr>
                <a:defRPr/>
              </a:pPr>
              <a:t>10/06/2022</a:t>
            </a:fld>
            <a:endParaRPr lang="en-GB" altLang="en-US"/>
          </a:p>
        </p:txBody>
      </p:sp>
      <p:sp>
        <p:nvSpPr>
          <p:cNvPr id="5" name="Slide Number Placeholder 4">
            <a:extLst>
              <a:ext uri="{FF2B5EF4-FFF2-40B4-BE49-F238E27FC236}">
                <a16:creationId xmlns:a16="http://schemas.microsoft.com/office/drawing/2014/main" id="{F653C7E3-1CCE-423B-8E7B-A174FD5E19B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181522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635251" y="0"/>
            <a:ext cx="10972800" cy="1143000"/>
          </a:xfrm>
        </p:spPr>
        <p:txBody>
          <a:bodyPr/>
          <a:lstStyle/>
          <a:p>
            <a:r>
              <a:rPr lang="en-GB" sz="4000" b="1" dirty="0"/>
              <a:t>What is a Stakeholder?</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p:txBody>
          <a:bodyPr/>
          <a:lstStyle/>
          <a:p>
            <a:pPr marL="0" indent="0">
              <a:buNone/>
            </a:pPr>
            <a:r>
              <a:rPr lang="en-GB" dirty="0"/>
              <a:t>A stakeholder is an individual or group that has a legitimate interest in a company.</a:t>
            </a:r>
          </a:p>
          <a:p>
            <a:pPr marL="0" indent="0">
              <a:buNone/>
            </a:pPr>
            <a:r>
              <a:rPr lang="en-GB" dirty="0"/>
              <a:t>A stakeholder is also an individual or group who can affect or be affected by the actions of a business.</a:t>
            </a:r>
          </a:p>
          <a:p>
            <a:endParaRPr lang="en-GB" dirty="0"/>
          </a:p>
          <a:p>
            <a:endParaRPr lang="en-GB" dirty="0"/>
          </a:p>
        </p:txBody>
      </p:sp>
    </p:spTree>
    <p:extLst>
      <p:ext uri="{BB962C8B-B14F-4D97-AF65-F5344CB8AC3E}">
        <p14:creationId xmlns:p14="http://schemas.microsoft.com/office/powerpoint/2010/main" val="23087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3959-6B57-4E6B-8C15-A8DC37F5B94A}"/>
              </a:ext>
            </a:extLst>
          </p:cNvPr>
          <p:cNvSpPr>
            <a:spLocks noGrp="1"/>
          </p:cNvSpPr>
          <p:nvPr>
            <p:ph type="title"/>
          </p:nvPr>
        </p:nvSpPr>
        <p:spPr>
          <a:xfrm>
            <a:off x="609600" y="0"/>
            <a:ext cx="10972800" cy="1143000"/>
          </a:xfrm>
        </p:spPr>
        <p:txBody>
          <a:bodyPr/>
          <a:lstStyle/>
          <a:p>
            <a:r>
              <a:rPr lang="en-GB" sz="4000" b="1" dirty="0"/>
              <a:t>Internal Stakeholders</a:t>
            </a:r>
          </a:p>
        </p:txBody>
      </p:sp>
      <p:sp>
        <p:nvSpPr>
          <p:cNvPr id="3" name="Content Placeholder 2">
            <a:extLst>
              <a:ext uri="{FF2B5EF4-FFF2-40B4-BE49-F238E27FC236}">
                <a16:creationId xmlns:a16="http://schemas.microsoft.com/office/drawing/2014/main" id="{58A432EB-A3EB-47DB-8671-142E3831048F}"/>
              </a:ext>
            </a:extLst>
          </p:cNvPr>
          <p:cNvSpPr>
            <a:spLocks noGrp="1"/>
          </p:cNvSpPr>
          <p:nvPr>
            <p:ph idx="1"/>
          </p:nvPr>
        </p:nvSpPr>
        <p:spPr>
          <a:xfrm>
            <a:off x="609600" y="1412776"/>
            <a:ext cx="10972800" cy="4104457"/>
          </a:xfrm>
        </p:spPr>
        <p:txBody>
          <a:bodyPr/>
          <a:lstStyle/>
          <a:p>
            <a:pPr marL="0" indent="0" algn="just">
              <a:buNone/>
            </a:pPr>
            <a:r>
              <a:rPr lang="en-GB" b="1" dirty="0">
                <a:solidFill>
                  <a:schemeClr val="bg2">
                    <a:lumMod val="50000"/>
                  </a:schemeClr>
                </a:solidFill>
              </a:rPr>
              <a:t>Internal stakeholders</a:t>
            </a:r>
            <a:r>
              <a:rPr lang="en-GB" dirty="0">
                <a:solidFill>
                  <a:schemeClr val="bg2">
                    <a:lumMod val="50000"/>
                  </a:schemeClr>
                </a:solidFill>
              </a:rPr>
              <a:t> </a:t>
            </a:r>
            <a:r>
              <a:rPr lang="en-GB" dirty="0"/>
              <a:t>refer to the individuals and parties, within the organisation.</a:t>
            </a:r>
          </a:p>
          <a:p>
            <a:pPr marL="0" indent="0" algn="just">
              <a:buNone/>
            </a:pPr>
            <a:r>
              <a:rPr lang="en-GB" b="1" dirty="0">
                <a:solidFill>
                  <a:srgbClr val="00B0F0"/>
                </a:solidFill>
              </a:rPr>
              <a:t>Internal Stakeholders </a:t>
            </a:r>
            <a:r>
              <a:rPr lang="en-GB" dirty="0"/>
              <a:t>are those parties, individual or group that participates in the management of the company. They can influence and can be influenced by the success or failure of the entity because they have vested interest in the organisation. Primary Stakeholders is another name for the Internal stakeholders.</a:t>
            </a:r>
            <a:endParaRPr lang="en-GB" b="1" u="sng" dirty="0"/>
          </a:p>
        </p:txBody>
      </p:sp>
    </p:spTree>
    <p:extLst>
      <p:ext uri="{BB962C8B-B14F-4D97-AF65-F5344CB8AC3E}">
        <p14:creationId xmlns:p14="http://schemas.microsoft.com/office/powerpoint/2010/main" val="4281327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CBA12-CA73-43BD-A17A-BB1CE10C8810}"/>
              </a:ext>
            </a:extLst>
          </p:cNvPr>
          <p:cNvSpPr>
            <a:spLocks noGrp="1"/>
          </p:cNvSpPr>
          <p:nvPr>
            <p:ph type="title"/>
          </p:nvPr>
        </p:nvSpPr>
        <p:spPr>
          <a:xfrm>
            <a:off x="609600" y="44624"/>
            <a:ext cx="10972800" cy="1143000"/>
          </a:xfrm>
        </p:spPr>
        <p:txBody>
          <a:bodyPr/>
          <a:lstStyle/>
          <a:p>
            <a:r>
              <a:rPr lang="en-GB" sz="4000" b="1" dirty="0"/>
              <a:t>Different Types of Internal Stakeholders</a:t>
            </a:r>
          </a:p>
        </p:txBody>
      </p:sp>
      <p:sp>
        <p:nvSpPr>
          <p:cNvPr id="3" name="Content Placeholder 2">
            <a:extLst>
              <a:ext uri="{FF2B5EF4-FFF2-40B4-BE49-F238E27FC236}">
                <a16:creationId xmlns:a16="http://schemas.microsoft.com/office/drawing/2014/main" id="{D4F33EEF-428A-4651-80DC-F2B4940D9AD2}"/>
              </a:ext>
            </a:extLst>
          </p:cNvPr>
          <p:cNvSpPr>
            <a:spLocks noGrp="1"/>
          </p:cNvSpPr>
          <p:nvPr>
            <p:ph idx="1"/>
          </p:nvPr>
        </p:nvSpPr>
        <p:spPr>
          <a:xfrm>
            <a:off x="609600" y="1412776"/>
            <a:ext cx="10972800" cy="4104457"/>
          </a:xfrm>
        </p:spPr>
        <p:txBody>
          <a:bodyPr>
            <a:normAutofit fontScale="92500" lnSpcReduction="10000"/>
          </a:bodyPr>
          <a:lstStyle/>
          <a:p>
            <a:pPr algn="just"/>
            <a:r>
              <a:rPr lang="en-GB" b="1" dirty="0">
                <a:solidFill>
                  <a:schemeClr val="accent1">
                    <a:lumMod val="50000"/>
                  </a:schemeClr>
                </a:solidFill>
              </a:rPr>
              <a:t>Employees</a:t>
            </a:r>
            <a:r>
              <a:rPr lang="en-GB" dirty="0"/>
              <a:t>: Employees are the group of people who work for the company, for remuneration.</a:t>
            </a:r>
          </a:p>
          <a:p>
            <a:pPr algn="just"/>
            <a:r>
              <a:rPr lang="en-GB" b="1" dirty="0">
                <a:solidFill>
                  <a:schemeClr val="accent2">
                    <a:lumMod val="75000"/>
                  </a:schemeClr>
                </a:solidFill>
              </a:rPr>
              <a:t>Owners</a:t>
            </a:r>
            <a:r>
              <a:rPr lang="en-GB" dirty="0"/>
              <a:t>: The individual or group who owns the organisation. E.g. partners.</a:t>
            </a:r>
          </a:p>
          <a:p>
            <a:pPr algn="just"/>
            <a:r>
              <a:rPr lang="en-GB" b="1" dirty="0">
                <a:solidFill>
                  <a:schemeClr val="accent4">
                    <a:lumMod val="75000"/>
                  </a:schemeClr>
                </a:solidFill>
              </a:rPr>
              <a:t>Board of Directors</a:t>
            </a:r>
            <a:r>
              <a:rPr lang="en-GB" dirty="0"/>
              <a:t>: They are the group of individuals who control the company. </a:t>
            </a:r>
          </a:p>
          <a:p>
            <a:pPr algn="just"/>
            <a:r>
              <a:rPr lang="en-GB" b="1" dirty="0">
                <a:solidFill>
                  <a:schemeClr val="accent6">
                    <a:lumMod val="75000"/>
                  </a:schemeClr>
                </a:solidFill>
              </a:rPr>
              <a:t>Managers</a:t>
            </a:r>
            <a:r>
              <a:rPr lang="en-GB" dirty="0"/>
              <a:t>: The person who manages the entire department is known as a manager.</a:t>
            </a:r>
            <a:r>
              <a:rPr lang="en-GB" b="1" dirty="0"/>
              <a:t> For example</a:t>
            </a:r>
            <a:r>
              <a:rPr lang="en-GB" dirty="0"/>
              <a:t> Sales Manager, General Manager, etc.</a:t>
            </a:r>
          </a:p>
          <a:p>
            <a:pPr marL="0" indent="0">
              <a:buNone/>
            </a:pPr>
            <a:endParaRPr lang="en-GB" dirty="0"/>
          </a:p>
        </p:txBody>
      </p:sp>
    </p:spTree>
    <p:extLst>
      <p:ext uri="{BB962C8B-B14F-4D97-AF65-F5344CB8AC3E}">
        <p14:creationId xmlns:p14="http://schemas.microsoft.com/office/powerpoint/2010/main" val="392639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2755-8D8E-47D6-9D5D-B5408ACA14CC}"/>
              </a:ext>
            </a:extLst>
          </p:cNvPr>
          <p:cNvSpPr>
            <a:spLocks noGrp="1"/>
          </p:cNvSpPr>
          <p:nvPr>
            <p:ph type="title"/>
          </p:nvPr>
        </p:nvSpPr>
        <p:spPr>
          <a:xfrm>
            <a:off x="609600" y="0"/>
            <a:ext cx="10972800" cy="1143000"/>
          </a:xfrm>
        </p:spPr>
        <p:txBody>
          <a:bodyPr/>
          <a:lstStyle/>
          <a:p>
            <a:r>
              <a:rPr lang="en-GB" sz="4000" b="1" dirty="0"/>
              <a:t>External Stakeholders</a:t>
            </a:r>
          </a:p>
        </p:txBody>
      </p:sp>
      <p:sp>
        <p:nvSpPr>
          <p:cNvPr id="3" name="Content Placeholder 2">
            <a:extLst>
              <a:ext uri="{FF2B5EF4-FFF2-40B4-BE49-F238E27FC236}">
                <a16:creationId xmlns:a16="http://schemas.microsoft.com/office/drawing/2014/main" id="{3138DBA3-453D-4E31-B387-382F7FADDF85}"/>
              </a:ext>
            </a:extLst>
          </p:cNvPr>
          <p:cNvSpPr>
            <a:spLocks noGrp="1"/>
          </p:cNvSpPr>
          <p:nvPr>
            <p:ph idx="1"/>
          </p:nvPr>
        </p:nvSpPr>
        <p:spPr/>
        <p:txBody>
          <a:bodyPr/>
          <a:lstStyle/>
          <a:p>
            <a:pPr algn="just"/>
            <a:r>
              <a:rPr lang="en-GB" b="1" dirty="0">
                <a:solidFill>
                  <a:schemeClr val="accent3">
                    <a:lumMod val="50000"/>
                  </a:schemeClr>
                </a:solidFill>
              </a:rPr>
              <a:t>External Stakeholders </a:t>
            </a:r>
            <a:r>
              <a:rPr lang="en-GB" dirty="0"/>
              <a:t>are those interested parties, who are not a part of the management, but they indirectly affected by the work of the company. They are the outside parties which form part of the business environment. They are also known as Secondary Stakeholders</a:t>
            </a:r>
          </a:p>
        </p:txBody>
      </p:sp>
    </p:spTree>
    <p:extLst>
      <p:ext uri="{BB962C8B-B14F-4D97-AF65-F5344CB8AC3E}">
        <p14:creationId xmlns:p14="http://schemas.microsoft.com/office/powerpoint/2010/main" val="3910642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31C31-DE90-4B6E-8AA9-06E9CC605A5F}"/>
              </a:ext>
            </a:extLst>
          </p:cNvPr>
          <p:cNvSpPr>
            <a:spLocks noGrp="1"/>
          </p:cNvSpPr>
          <p:nvPr>
            <p:ph type="title"/>
          </p:nvPr>
        </p:nvSpPr>
        <p:spPr>
          <a:xfrm>
            <a:off x="609600" y="12073"/>
            <a:ext cx="10972800" cy="1143000"/>
          </a:xfrm>
        </p:spPr>
        <p:txBody>
          <a:bodyPr/>
          <a:lstStyle/>
          <a:p>
            <a:r>
              <a:rPr lang="en-GB" sz="4000" b="1" dirty="0"/>
              <a:t>Different Types of External Stakeholders</a:t>
            </a:r>
          </a:p>
        </p:txBody>
      </p:sp>
      <p:sp>
        <p:nvSpPr>
          <p:cNvPr id="3" name="Content Placeholder 2">
            <a:extLst>
              <a:ext uri="{FF2B5EF4-FFF2-40B4-BE49-F238E27FC236}">
                <a16:creationId xmlns:a16="http://schemas.microsoft.com/office/drawing/2014/main" id="{1F6EA463-AFC7-4287-ABCD-75F689DAD57E}"/>
              </a:ext>
            </a:extLst>
          </p:cNvPr>
          <p:cNvSpPr>
            <a:spLocks noGrp="1"/>
          </p:cNvSpPr>
          <p:nvPr>
            <p:ph idx="1"/>
          </p:nvPr>
        </p:nvSpPr>
        <p:spPr>
          <a:xfrm>
            <a:off x="609600" y="1412776"/>
            <a:ext cx="10972800" cy="4248471"/>
          </a:xfrm>
        </p:spPr>
        <p:txBody>
          <a:bodyPr>
            <a:normAutofit fontScale="47500" lnSpcReduction="20000"/>
          </a:bodyPr>
          <a:lstStyle/>
          <a:p>
            <a:pPr algn="just"/>
            <a:r>
              <a:rPr lang="en-GB" sz="4600" b="1" dirty="0">
                <a:solidFill>
                  <a:schemeClr val="accent6">
                    <a:lumMod val="75000"/>
                  </a:schemeClr>
                </a:solidFill>
              </a:rPr>
              <a:t>Suppliers</a:t>
            </a:r>
            <a:r>
              <a:rPr lang="en-GB" sz="4600" dirty="0"/>
              <a:t>: They provide inputs to the organisation like raw materials, equipment, etc.</a:t>
            </a:r>
          </a:p>
          <a:p>
            <a:pPr algn="just"/>
            <a:r>
              <a:rPr lang="en-GB" sz="4600" b="1" dirty="0">
                <a:solidFill>
                  <a:schemeClr val="tx2">
                    <a:lumMod val="60000"/>
                    <a:lumOff val="40000"/>
                  </a:schemeClr>
                </a:solidFill>
              </a:rPr>
              <a:t>Customers</a:t>
            </a:r>
            <a:r>
              <a:rPr lang="en-GB" sz="4600" dirty="0"/>
              <a:t>: They are considered the king of the business because they are the one who is going to consume the product.</a:t>
            </a:r>
          </a:p>
          <a:p>
            <a:pPr algn="just"/>
            <a:r>
              <a:rPr lang="en-GB" sz="4600" b="1" dirty="0">
                <a:solidFill>
                  <a:schemeClr val="accent5">
                    <a:lumMod val="75000"/>
                  </a:schemeClr>
                </a:solidFill>
              </a:rPr>
              <a:t>Creditors</a:t>
            </a:r>
            <a:r>
              <a:rPr lang="en-GB" sz="4600" dirty="0"/>
              <a:t>: They are the individual, bank or financial institution who provides funds to the organisation.</a:t>
            </a:r>
          </a:p>
          <a:p>
            <a:pPr algn="just"/>
            <a:r>
              <a:rPr lang="en-GB" sz="4600" b="1" dirty="0">
                <a:solidFill>
                  <a:schemeClr val="accent2">
                    <a:lumMod val="50000"/>
                  </a:schemeClr>
                </a:solidFill>
              </a:rPr>
              <a:t>Intermediaries</a:t>
            </a:r>
            <a:r>
              <a:rPr lang="en-GB" sz="4600" dirty="0"/>
              <a:t>: They are the marketing channels that create a link between the company and customers like the wholesaler, retailer, etc.</a:t>
            </a:r>
          </a:p>
          <a:p>
            <a:pPr algn="just"/>
            <a:r>
              <a:rPr lang="en-GB" sz="4600" b="1" dirty="0">
                <a:solidFill>
                  <a:srgbClr val="FF0000"/>
                </a:solidFill>
              </a:rPr>
              <a:t>Competitors</a:t>
            </a:r>
            <a:r>
              <a:rPr lang="en-GB" sz="4600" dirty="0"/>
              <a:t>: They are the rivals who compete with the organisation for resources and the market.</a:t>
            </a:r>
          </a:p>
          <a:p>
            <a:pPr algn="just"/>
            <a:r>
              <a:rPr lang="en-GB" sz="4600" b="1" dirty="0">
                <a:solidFill>
                  <a:schemeClr val="tx2"/>
                </a:solidFill>
              </a:rPr>
              <a:t>Society</a:t>
            </a:r>
            <a:r>
              <a:rPr lang="en-GB" sz="4600" dirty="0"/>
              <a:t>: A firm has its responsibility towards society because the enterprise uses its valuable resources.</a:t>
            </a:r>
          </a:p>
          <a:p>
            <a:pPr algn="just"/>
            <a:r>
              <a:rPr lang="en-GB" sz="4600" b="1" dirty="0">
                <a:solidFill>
                  <a:srgbClr val="C00000"/>
                </a:solidFill>
              </a:rPr>
              <a:t>Government</a:t>
            </a:r>
            <a:r>
              <a:rPr lang="en-GB" sz="4600" dirty="0"/>
              <a:t>: A firm is guided and controlled by government rules and regulations </a:t>
            </a:r>
          </a:p>
          <a:p>
            <a:endParaRPr lang="en-GB" dirty="0"/>
          </a:p>
        </p:txBody>
      </p:sp>
    </p:spTree>
    <p:extLst>
      <p:ext uri="{BB962C8B-B14F-4D97-AF65-F5344CB8AC3E}">
        <p14:creationId xmlns:p14="http://schemas.microsoft.com/office/powerpoint/2010/main" val="349451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30A8A617-A138-41BD-862E-F3044D3D3AE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67609" y="836712"/>
            <a:ext cx="6799781" cy="417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452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p:cTn id="7" dur="500" fill="hold"/>
                                        <p:tgtEl>
                                          <p:spTgt spid="2050"/>
                                        </p:tgtEl>
                                        <p:attrNameLst>
                                          <p:attrName>ppt_w</p:attrName>
                                        </p:attrNameLst>
                                      </p:cBhvr>
                                      <p:tavLst>
                                        <p:tav tm="0">
                                          <p:val>
                                            <p:fltVal val="0"/>
                                          </p:val>
                                        </p:tav>
                                        <p:tav tm="100000">
                                          <p:val>
                                            <p:strVal val="#ppt_w"/>
                                          </p:val>
                                        </p:tav>
                                      </p:tavLst>
                                    </p:anim>
                                    <p:anim calcmode="lin" valueType="num">
                                      <p:cBhvr>
                                        <p:cTn id="8" dur="500" fill="hold"/>
                                        <p:tgtEl>
                                          <p:spTgt spid="2050"/>
                                        </p:tgtEl>
                                        <p:attrNameLst>
                                          <p:attrName>ppt_h</p:attrName>
                                        </p:attrNameLst>
                                      </p:cBhvr>
                                      <p:tavLst>
                                        <p:tav tm="0">
                                          <p:val>
                                            <p:fltVal val="0"/>
                                          </p:val>
                                        </p:tav>
                                        <p:tav tm="100000">
                                          <p:val>
                                            <p:strVal val="#ppt_h"/>
                                          </p:val>
                                        </p:tav>
                                      </p:tavLst>
                                    </p:anim>
                                    <p:animEffect transition="in" filter="fade">
                                      <p:cBhvr>
                                        <p:cTn id="9"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196"/>
            <a:ext cx="10972800" cy="1143000"/>
          </a:xfrm>
        </p:spPr>
        <p:txBody>
          <a:bodyPr/>
          <a:lstStyle/>
          <a:p>
            <a:r>
              <a:rPr lang="en-GB" sz="4000" b="1" dirty="0"/>
              <a:t>Stakeholder Analysis</a:t>
            </a:r>
          </a:p>
        </p:txBody>
      </p:sp>
      <p:sp>
        <p:nvSpPr>
          <p:cNvPr id="3" name="Content Placeholder 2"/>
          <p:cNvSpPr>
            <a:spLocks noGrp="1"/>
          </p:cNvSpPr>
          <p:nvPr>
            <p:ph idx="1"/>
          </p:nvPr>
        </p:nvSpPr>
        <p:spPr/>
        <p:txBody>
          <a:bodyPr/>
          <a:lstStyle/>
          <a:p>
            <a:pPr marL="0" indent="0" algn="just">
              <a:buNone/>
            </a:pPr>
            <a:r>
              <a:rPr lang="en-GB" dirty="0"/>
              <a:t>Stakeholder Analysis is the first step in </a:t>
            </a:r>
            <a:r>
              <a:rPr lang="en-GB" dirty="0">
                <a:hlinkClick r:id="rId2"/>
              </a:rPr>
              <a:t>Stakeholder Management </a:t>
            </a:r>
            <a:r>
              <a:rPr lang="en-GB" dirty="0"/>
              <a:t>, an important process that successful people use to win support from others. Managing stakeholders helps them to ensure that their projects succeed where others might fail.</a:t>
            </a:r>
          </a:p>
        </p:txBody>
      </p:sp>
    </p:spTree>
    <p:extLst>
      <p:ext uri="{BB962C8B-B14F-4D97-AF65-F5344CB8AC3E}">
        <p14:creationId xmlns:p14="http://schemas.microsoft.com/office/powerpoint/2010/main" val="2285209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624"/>
            <a:ext cx="10972800" cy="1143000"/>
          </a:xfrm>
        </p:spPr>
        <p:txBody>
          <a:bodyPr>
            <a:normAutofit/>
          </a:bodyPr>
          <a:lstStyle/>
          <a:p>
            <a:r>
              <a:rPr lang="en-GB" sz="4000" b="1" dirty="0"/>
              <a:t>Why Use Stakeholder Analysis?</a:t>
            </a:r>
            <a:endParaRPr lang="en-GB" sz="4000" dirty="0"/>
          </a:p>
        </p:txBody>
      </p:sp>
      <p:sp>
        <p:nvSpPr>
          <p:cNvPr id="3" name="Content Placeholder 2"/>
          <p:cNvSpPr>
            <a:spLocks noGrp="1"/>
          </p:cNvSpPr>
          <p:nvPr>
            <p:ph idx="1"/>
          </p:nvPr>
        </p:nvSpPr>
        <p:spPr/>
        <p:txBody>
          <a:bodyPr>
            <a:normAutofit/>
          </a:bodyPr>
          <a:lstStyle/>
          <a:p>
            <a:pPr marL="0" indent="0" algn="just" fontAlgn="base">
              <a:buNone/>
            </a:pPr>
            <a:r>
              <a:rPr lang="en-GB" sz="3600" dirty="0"/>
              <a:t>A stakeholder-based approach gives you four key benefits:</a:t>
            </a:r>
          </a:p>
          <a:p>
            <a:pPr marL="514350" indent="-514350" algn="just">
              <a:buFont typeface="+mj-lt"/>
              <a:buAutoNum type="arabicPeriod"/>
            </a:pPr>
            <a:r>
              <a:rPr lang="en-GB" b="1" dirty="0"/>
              <a:t>Getting Your Projects Into Shape</a:t>
            </a:r>
          </a:p>
          <a:p>
            <a:pPr marL="0" indent="0" algn="just">
              <a:buNone/>
            </a:pPr>
            <a:r>
              <a:rPr lang="en-GB" dirty="0"/>
              <a:t>You can use the opinions of your most powerful stakeholders to help define your projects at an early stage. These stakeholders will then more likely support you, and their input can also improve the quality of your project.</a:t>
            </a:r>
          </a:p>
          <a:p>
            <a:pPr marL="514350" indent="-514350">
              <a:buFont typeface="+mj-lt"/>
              <a:buAutoNum type="arabicPeriod"/>
            </a:pPr>
            <a:endParaRPr lang="en-GB" dirty="0"/>
          </a:p>
        </p:txBody>
      </p:sp>
    </p:spTree>
    <p:extLst>
      <p:ext uri="{BB962C8B-B14F-4D97-AF65-F5344CB8AC3E}">
        <p14:creationId xmlns:p14="http://schemas.microsoft.com/office/powerpoint/2010/main" val="127547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normAutofit/>
          </a:bodyPr>
          <a:lstStyle/>
          <a:p>
            <a:r>
              <a:rPr lang="en-GB" sz="4000" b="1" dirty="0"/>
              <a:t>Winning Resources</a:t>
            </a:r>
            <a:endParaRPr lang="en-GB" sz="4000" dirty="0"/>
          </a:p>
        </p:txBody>
      </p:sp>
      <p:sp>
        <p:nvSpPr>
          <p:cNvPr id="3" name="Content Placeholder 2"/>
          <p:cNvSpPr>
            <a:spLocks noGrp="1"/>
          </p:cNvSpPr>
          <p:nvPr>
            <p:ph idx="1"/>
          </p:nvPr>
        </p:nvSpPr>
        <p:spPr/>
        <p:txBody>
          <a:bodyPr/>
          <a:lstStyle/>
          <a:p>
            <a:pPr marL="0" indent="0" algn="just">
              <a:buNone/>
            </a:pPr>
            <a:r>
              <a:rPr lang="en-GB" b="1" dirty="0"/>
              <a:t>2. Gaining support</a:t>
            </a:r>
            <a:r>
              <a:rPr lang="en-GB" dirty="0"/>
              <a:t> from powerful stakeholders can help you to win more resources, such as people, time or money. This makes it more likely that your projects will be successful.</a:t>
            </a:r>
          </a:p>
        </p:txBody>
      </p:sp>
    </p:spTree>
    <p:extLst>
      <p:ext uri="{BB962C8B-B14F-4D97-AF65-F5344CB8AC3E}">
        <p14:creationId xmlns:p14="http://schemas.microsoft.com/office/powerpoint/2010/main" val="1630256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normAutofit fontScale="90000"/>
          </a:bodyPr>
          <a:lstStyle/>
          <a:p>
            <a:br>
              <a:rPr lang="en-GB" b="1" dirty="0"/>
            </a:br>
            <a:r>
              <a:rPr lang="en-GB" b="1" dirty="0"/>
              <a:t>Building Understanding</a:t>
            </a:r>
            <a:br>
              <a:rPr lang="en-GB" b="1" dirty="0"/>
            </a:br>
            <a:endParaRPr lang="en-GB" dirty="0"/>
          </a:p>
        </p:txBody>
      </p:sp>
      <p:sp>
        <p:nvSpPr>
          <p:cNvPr id="3" name="Content Placeholder 2"/>
          <p:cNvSpPr>
            <a:spLocks noGrp="1"/>
          </p:cNvSpPr>
          <p:nvPr>
            <p:ph idx="1"/>
          </p:nvPr>
        </p:nvSpPr>
        <p:spPr/>
        <p:txBody>
          <a:bodyPr/>
          <a:lstStyle/>
          <a:p>
            <a:pPr marL="0" indent="0" algn="just">
              <a:buNone/>
            </a:pPr>
            <a:r>
              <a:rPr lang="en-GB" dirty="0"/>
              <a:t>3. By </a:t>
            </a:r>
            <a:r>
              <a:rPr lang="en-GB" b="1" dirty="0"/>
              <a:t>communicating</a:t>
            </a:r>
            <a:r>
              <a:rPr lang="en-GB" dirty="0"/>
              <a:t>  with your stakeholders early and often, you can ensure that they fully grasp what you’re doing and understand the benefits of your project. This means that they can more actively support you when necessary.</a:t>
            </a:r>
          </a:p>
        </p:txBody>
      </p:sp>
    </p:spTree>
    <p:extLst>
      <p:ext uri="{BB962C8B-B14F-4D97-AF65-F5344CB8AC3E}">
        <p14:creationId xmlns:p14="http://schemas.microsoft.com/office/powerpoint/2010/main" val="4101077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normAutofit fontScale="90000"/>
          </a:bodyPr>
          <a:lstStyle/>
          <a:p>
            <a:br>
              <a:rPr lang="en-GB" b="1" dirty="0"/>
            </a:br>
            <a:r>
              <a:rPr lang="en-GB" b="1" dirty="0"/>
              <a:t>Getting Ahead of the Game</a:t>
            </a:r>
            <a:br>
              <a:rPr lang="en-GB" b="1" dirty="0"/>
            </a:br>
            <a:endParaRPr lang="en-GB" dirty="0"/>
          </a:p>
        </p:txBody>
      </p:sp>
      <p:sp>
        <p:nvSpPr>
          <p:cNvPr id="3" name="Content Placeholder 2"/>
          <p:cNvSpPr>
            <a:spLocks noGrp="1"/>
          </p:cNvSpPr>
          <p:nvPr>
            <p:ph idx="1"/>
          </p:nvPr>
        </p:nvSpPr>
        <p:spPr/>
        <p:txBody>
          <a:bodyPr/>
          <a:lstStyle/>
          <a:p>
            <a:pPr marL="0" indent="0" algn="just">
              <a:buNone/>
            </a:pPr>
            <a:r>
              <a:rPr lang="en-GB" dirty="0"/>
              <a:t>4. Understanding your stakeholders means that you can anticipate and predict their reactions to your project as it develops. This allows you to plan actions that will more likely win their support.</a:t>
            </a:r>
          </a:p>
          <a:p>
            <a:pPr marL="0" indent="0">
              <a:buNone/>
            </a:pPr>
            <a:endParaRPr lang="en-GB" dirty="0"/>
          </a:p>
        </p:txBody>
      </p:sp>
    </p:spTree>
    <p:extLst>
      <p:ext uri="{BB962C8B-B14F-4D97-AF65-F5344CB8AC3E}">
        <p14:creationId xmlns:p14="http://schemas.microsoft.com/office/powerpoint/2010/main" val="2190421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196"/>
            <a:ext cx="10972800" cy="1143000"/>
          </a:xfrm>
        </p:spPr>
        <p:txBody>
          <a:bodyPr>
            <a:noAutofit/>
          </a:bodyPr>
          <a:lstStyle/>
          <a:p>
            <a:br>
              <a:rPr lang="en-GB" sz="3600" b="1" dirty="0"/>
            </a:br>
            <a:r>
              <a:rPr lang="en-GB" sz="4000" b="1" dirty="0"/>
              <a:t>How to Conduct a Stakeholder Analysis</a:t>
            </a:r>
            <a:br>
              <a:rPr lang="en-GB" sz="3600" b="1" dirty="0"/>
            </a:br>
            <a:endParaRPr lang="en-GB" sz="3600" dirty="0"/>
          </a:p>
        </p:txBody>
      </p:sp>
      <p:sp>
        <p:nvSpPr>
          <p:cNvPr id="3" name="Content Placeholder 2"/>
          <p:cNvSpPr>
            <a:spLocks noGrp="1"/>
          </p:cNvSpPr>
          <p:nvPr>
            <p:ph idx="1"/>
          </p:nvPr>
        </p:nvSpPr>
        <p:spPr/>
        <p:txBody>
          <a:bodyPr/>
          <a:lstStyle/>
          <a:p>
            <a:pPr algn="just" fontAlgn="base"/>
            <a:r>
              <a:rPr lang="en-GB" b="1" dirty="0"/>
              <a:t>Step 1: Identify Your Stakeholders</a:t>
            </a:r>
          </a:p>
          <a:p>
            <a:pPr marL="0" indent="0" algn="just" fontAlgn="base">
              <a:buNone/>
            </a:pPr>
            <a:r>
              <a:rPr lang="en-GB" dirty="0"/>
              <a:t>Start by </a:t>
            </a:r>
            <a:r>
              <a:rPr lang="en-GB" b="1" dirty="0"/>
              <a:t>brainstorming</a:t>
            </a:r>
            <a:r>
              <a:rPr lang="en-GB" dirty="0"/>
              <a:t>  who your stakeholders are. As part of this, think of all the people who are affected by your work, who have influence or power over it, or have an interest in its successful or unsuccessful conclusion.</a:t>
            </a:r>
          </a:p>
          <a:p>
            <a:endParaRPr lang="en-GB" dirty="0"/>
          </a:p>
        </p:txBody>
      </p:sp>
    </p:spTree>
    <p:extLst>
      <p:ext uri="{BB962C8B-B14F-4D97-AF65-F5344CB8AC3E}">
        <p14:creationId xmlns:p14="http://schemas.microsoft.com/office/powerpoint/2010/main" val="3297607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0"/>
            <a:ext cx="10297144" cy="1080120"/>
          </a:xfrm>
        </p:spPr>
        <p:txBody>
          <a:bodyPr>
            <a:noAutofit/>
          </a:bodyPr>
          <a:lstStyle/>
          <a:p>
            <a:br>
              <a:rPr lang="en-GB" sz="4000" b="1" dirty="0"/>
            </a:br>
            <a:r>
              <a:rPr lang="en-GB" sz="4000" b="1" dirty="0"/>
              <a:t>Step 2: Prioritize Your Stakeholders</a:t>
            </a:r>
            <a:br>
              <a:rPr lang="en-GB" sz="4000" b="1" dirty="0"/>
            </a:br>
            <a:endParaRPr lang="en-GB" sz="4000" dirty="0"/>
          </a:p>
        </p:txBody>
      </p:sp>
      <p:sp>
        <p:nvSpPr>
          <p:cNvPr id="3" name="Content Placeholder 2"/>
          <p:cNvSpPr>
            <a:spLocks noGrp="1"/>
          </p:cNvSpPr>
          <p:nvPr>
            <p:ph idx="1"/>
          </p:nvPr>
        </p:nvSpPr>
        <p:spPr/>
        <p:txBody>
          <a:bodyPr>
            <a:normAutofit fontScale="92500"/>
          </a:bodyPr>
          <a:lstStyle/>
          <a:p>
            <a:pPr algn="just" fontAlgn="base"/>
            <a:r>
              <a:rPr lang="en-GB" dirty="0"/>
              <a:t>You may now have a list of people and organisations that are affected by your work. Some of these may have the power either to block that work or to advance it. Some may be interested in what you are doing, while others may not care, so you need to work out who you need to </a:t>
            </a:r>
            <a:r>
              <a:rPr lang="en-GB" b="1" dirty="0"/>
              <a:t>prioritize</a:t>
            </a:r>
            <a:r>
              <a:rPr lang="en-GB" dirty="0"/>
              <a:t>.</a:t>
            </a:r>
          </a:p>
          <a:p>
            <a:pPr algn="just" fontAlgn="base"/>
            <a:r>
              <a:rPr lang="en-GB" dirty="0"/>
              <a:t>You can map out your stakeholders, and classify them according to their power over your work and their interest in it, on a Power/Interest Grid </a:t>
            </a:r>
          </a:p>
          <a:p>
            <a:endParaRPr lang="en-GB" dirty="0"/>
          </a:p>
        </p:txBody>
      </p:sp>
    </p:spTree>
    <p:extLst>
      <p:ext uri="{BB962C8B-B14F-4D97-AF65-F5344CB8AC3E}">
        <p14:creationId xmlns:p14="http://schemas.microsoft.com/office/powerpoint/2010/main" val="350392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normAutofit/>
          </a:bodyPr>
          <a:lstStyle/>
          <a:p>
            <a:r>
              <a:rPr lang="en-GB" sz="4000" b="1" dirty="0"/>
              <a:t>Diagram: The Power Interest Grid</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7528" y="980728"/>
            <a:ext cx="8496944" cy="4642966"/>
          </a:xfrm>
        </p:spPr>
      </p:pic>
    </p:spTree>
    <p:extLst>
      <p:ext uri="{BB962C8B-B14F-4D97-AF65-F5344CB8AC3E}">
        <p14:creationId xmlns:p14="http://schemas.microsoft.com/office/powerpoint/2010/main" val="296387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187624"/>
            <a:ext cx="10972800" cy="4329609"/>
          </a:xfrm>
        </p:spPr>
        <p:txBody>
          <a:bodyPr>
            <a:normAutofit fontScale="70000" lnSpcReduction="20000"/>
          </a:bodyPr>
          <a:lstStyle/>
          <a:p>
            <a:pPr marL="0" indent="0" algn="just" fontAlgn="base">
              <a:buNone/>
            </a:pPr>
            <a:r>
              <a:rPr lang="en-GB" sz="4000" dirty="0"/>
              <a:t>The position that you allocate to a stakeholder on the grid shows you the actions you need to take with them:</a:t>
            </a:r>
          </a:p>
          <a:p>
            <a:pPr algn="just" fontAlgn="base"/>
            <a:r>
              <a:rPr lang="en-GB" sz="3400" b="1" dirty="0"/>
              <a:t>High power, highly interested people (Manage Closely)</a:t>
            </a:r>
            <a:r>
              <a:rPr lang="en-GB" sz="3400" dirty="0"/>
              <a:t>: you must fully engage these people, and make the greatest efforts to satisfy them.</a:t>
            </a:r>
          </a:p>
          <a:p>
            <a:pPr algn="just" fontAlgn="base"/>
            <a:r>
              <a:rPr lang="en-GB" sz="3400" b="1" dirty="0"/>
              <a:t>High power, less interested people (Keep Satisfied)</a:t>
            </a:r>
            <a:r>
              <a:rPr lang="en-GB" sz="3400" dirty="0"/>
              <a:t>: put enough work in with these people to keep them satisfied, but not so much that they become bored with your message.</a:t>
            </a:r>
          </a:p>
          <a:p>
            <a:pPr algn="just" fontAlgn="base"/>
            <a:r>
              <a:rPr lang="en-GB" sz="3400" b="1" dirty="0"/>
              <a:t>Low power, highly interested people (Keep Informed)</a:t>
            </a:r>
            <a:r>
              <a:rPr lang="en-GB" sz="3400" dirty="0"/>
              <a:t>: adequately inform these people, and talk to them to ensure that no major issues are arising. People in this category can often be very helpful with the detail of your project.</a:t>
            </a:r>
          </a:p>
          <a:p>
            <a:pPr algn="just" fontAlgn="base"/>
            <a:r>
              <a:rPr lang="en-GB" sz="3400" b="1" dirty="0"/>
              <a:t>Low power, less interested people (Monitor)</a:t>
            </a:r>
            <a:r>
              <a:rPr lang="en-GB" sz="3400" dirty="0"/>
              <a:t>: again, monitor these people, but don’t bore them with excessive communication.</a:t>
            </a:r>
          </a:p>
          <a:p>
            <a:pPr marL="0" indent="0">
              <a:buNone/>
            </a:pPr>
            <a:endParaRPr lang="en-GB" dirty="0"/>
          </a:p>
        </p:txBody>
      </p:sp>
      <p:sp>
        <p:nvSpPr>
          <p:cNvPr id="4" name="Title 1">
            <a:extLst>
              <a:ext uri="{FF2B5EF4-FFF2-40B4-BE49-F238E27FC236}">
                <a16:creationId xmlns:a16="http://schemas.microsoft.com/office/drawing/2014/main" id="{B3CF67C2-171A-4538-83A2-717EBEEBB327}"/>
              </a:ext>
            </a:extLst>
          </p:cNvPr>
          <p:cNvSpPr>
            <a:spLocks noGrp="1"/>
          </p:cNvSpPr>
          <p:nvPr>
            <p:ph type="title"/>
          </p:nvPr>
        </p:nvSpPr>
        <p:spPr>
          <a:xfrm>
            <a:off x="911424" y="44624"/>
            <a:ext cx="10369152" cy="1143000"/>
          </a:xfrm>
        </p:spPr>
        <p:txBody>
          <a:bodyPr>
            <a:normAutofit/>
          </a:bodyPr>
          <a:lstStyle/>
          <a:p>
            <a:r>
              <a:rPr lang="en-GB" sz="4000" b="1" dirty="0"/>
              <a:t>Diagram: The Power Interest Grid</a:t>
            </a:r>
          </a:p>
        </p:txBody>
      </p:sp>
    </p:spTree>
    <p:extLst>
      <p:ext uri="{BB962C8B-B14F-4D97-AF65-F5344CB8AC3E}">
        <p14:creationId xmlns:p14="http://schemas.microsoft.com/office/powerpoint/2010/main" val="345439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624"/>
            <a:ext cx="10972800" cy="1143000"/>
          </a:xfrm>
        </p:spPr>
        <p:txBody>
          <a:bodyPr>
            <a:normAutofit fontScale="90000"/>
          </a:bodyPr>
          <a:lstStyle/>
          <a:p>
            <a:br>
              <a:rPr lang="en-GB" sz="3200" b="1" dirty="0"/>
            </a:br>
            <a:r>
              <a:rPr lang="en-GB" b="1" dirty="0"/>
              <a:t>Step 3: Understand Your Key Stakeholders</a:t>
            </a:r>
            <a:br>
              <a:rPr lang="en-GB" sz="3200" b="1" dirty="0"/>
            </a:br>
            <a:endParaRPr lang="en-GB" sz="3200" dirty="0"/>
          </a:p>
        </p:txBody>
      </p:sp>
      <p:sp>
        <p:nvSpPr>
          <p:cNvPr id="3" name="Content Placeholder 2"/>
          <p:cNvSpPr>
            <a:spLocks noGrp="1"/>
          </p:cNvSpPr>
          <p:nvPr>
            <p:ph idx="1"/>
          </p:nvPr>
        </p:nvSpPr>
        <p:spPr/>
        <p:txBody>
          <a:bodyPr>
            <a:normAutofit fontScale="85000" lnSpcReduction="20000"/>
          </a:bodyPr>
          <a:lstStyle/>
          <a:p>
            <a:pPr marL="0" indent="0" algn="just" fontAlgn="base">
              <a:buNone/>
            </a:pPr>
            <a:r>
              <a:rPr lang="en-GB" sz="3100" b="1" dirty="0"/>
              <a:t>You now need to discover how your key stakeholders feel about your project. You also need to work out how best to engage them, and how to communicate with them.</a:t>
            </a:r>
          </a:p>
          <a:p>
            <a:pPr marL="0" indent="0" algn="just" fontAlgn="base">
              <a:buNone/>
            </a:pPr>
            <a:r>
              <a:rPr lang="en-GB" sz="3100" b="1" dirty="0"/>
              <a:t>Key questions that can help you understand your stakeholders include</a:t>
            </a:r>
            <a:r>
              <a:rPr lang="en-GB" sz="2400" dirty="0"/>
              <a:t>:</a:t>
            </a:r>
          </a:p>
          <a:p>
            <a:pPr marL="514350" indent="-514350" algn="just">
              <a:buFont typeface="+mj-lt"/>
              <a:buAutoNum type="arabicPeriod"/>
            </a:pPr>
            <a:r>
              <a:rPr lang="en-GB" dirty="0"/>
              <a:t>What financial or emotional interest do they have in the outcome of your work? Is it positive or negative?</a:t>
            </a:r>
          </a:p>
          <a:p>
            <a:pPr marL="514350" indent="-514350" algn="just">
              <a:buFont typeface="+mj-lt"/>
              <a:buAutoNum type="arabicPeriod"/>
            </a:pPr>
            <a:r>
              <a:rPr lang="en-GB" dirty="0"/>
              <a:t>What motivates them most of all?</a:t>
            </a:r>
          </a:p>
          <a:p>
            <a:pPr marL="514350" indent="-514350" algn="just">
              <a:buFont typeface="+mj-lt"/>
              <a:buAutoNum type="arabicPeriod"/>
            </a:pPr>
            <a:r>
              <a:rPr lang="en-GB" dirty="0"/>
              <a:t>What information do they want from you, and what is the best way of communicating with them?</a:t>
            </a:r>
          </a:p>
          <a:p>
            <a:pPr marL="514350" indent="-514350">
              <a:buFont typeface="+mj-lt"/>
              <a:buAutoNum type="arabicPeriod"/>
            </a:pPr>
            <a:endParaRPr lang="en-GB" dirty="0"/>
          </a:p>
        </p:txBody>
      </p:sp>
    </p:spTree>
    <p:extLst>
      <p:ext uri="{BB962C8B-B14F-4D97-AF65-F5344CB8AC3E}">
        <p14:creationId xmlns:p14="http://schemas.microsoft.com/office/powerpoint/2010/main" val="4289099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1404" y="1340769"/>
            <a:ext cx="10729192" cy="4176465"/>
          </a:xfrm>
        </p:spPr>
        <p:txBody>
          <a:bodyPr>
            <a:normAutofit fontScale="85000" lnSpcReduction="20000"/>
          </a:bodyPr>
          <a:lstStyle/>
          <a:p>
            <a:pPr marL="0" indent="0" algn="just">
              <a:buNone/>
            </a:pPr>
            <a:r>
              <a:rPr lang="en-GB" dirty="0"/>
              <a:t>4. What is their current opinion of your work? Is it based on good information?</a:t>
            </a:r>
          </a:p>
          <a:p>
            <a:pPr marL="0" indent="0" algn="just">
              <a:buNone/>
            </a:pPr>
            <a:r>
              <a:rPr lang="en-GB" dirty="0"/>
              <a:t>5. Who influences their opinions generally, and who influences their opinion of you? Do some of these influencers therefore become important stakeholders in their own right?</a:t>
            </a:r>
          </a:p>
          <a:p>
            <a:pPr marL="0" indent="0" algn="just">
              <a:buNone/>
            </a:pPr>
            <a:r>
              <a:rPr lang="en-GB" dirty="0"/>
              <a:t>6. If they aren’t likely to be positive, what will win them around to support your project?</a:t>
            </a:r>
          </a:p>
          <a:p>
            <a:pPr marL="0" indent="0" algn="just">
              <a:buNone/>
            </a:pPr>
            <a:r>
              <a:rPr lang="en-GB" dirty="0"/>
              <a:t>7. If you don't think that you’ll be able to win them around, how will you manage their opposition?</a:t>
            </a:r>
          </a:p>
          <a:p>
            <a:pPr marL="0" indent="0" algn="just">
              <a:buNone/>
            </a:pPr>
            <a:r>
              <a:rPr lang="en-GB" dirty="0"/>
              <a:t>8. Who else might be influenced by their opinions? Do these people become stakeholders in their own right?</a:t>
            </a:r>
          </a:p>
        </p:txBody>
      </p:sp>
      <p:sp>
        <p:nvSpPr>
          <p:cNvPr id="4" name="Title 1">
            <a:extLst>
              <a:ext uri="{FF2B5EF4-FFF2-40B4-BE49-F238E27FC236}">
                <a16:creationId xmlns:a16="http://schemas.microsoft.com/office/drawing/2014/main" id="{BC079CA9-9DD8-4A2D-96D8-DC602F35701D}"/>
              </a:ext>
            </a:extLst>
          </p:cNvPr>
          <p:cNvSpPr>
            <a:spLocks noGrp="1"/>
          </p:cNvSpPr>
          <p:nvPr>
            <p:ph type="title"/>
          </p:nvPr>
        </p:nvSpPr>
        <p:spPr>
          <a:xfrm>
            <a:off x="731404" y="0"/>
            <a:ext cx="10729192" cy="1143000"/>
          </a:xfrm>
        </p:spPr>
        <p:txBody>
          <a:bodyPr>
            <a:normAutofit fontScale="90000"/>
          </a:bodyPr>
          <a:lstStyle/>
          <a:p>
            <a:br>
              <a:rPr lang="en-GB" sz="3200" b="1" dirty="0"/>
            </a:br>
            <a:r>
              <a:rPr lang="en-GB" b="1" dirty="0"/>
              <a:t>Step 3: Understand Your Key Stakeholders</a:t>
            </a:r>
            <a:br>
              <a:rPr lang="en-GB" sz="3200" b="1" dirty="0"/>
            </a:br>
            <a:endParaRPr lang="en-GB" sz="3200" dirty="0"/>
          </a:p>
        </p:txBody>
      </p:sp>
    </p:spTree>
    <p:extLst>
      <p:ext uri="{BB962C8B-B14F-4D97-AF65-F5344CB8AC3E}">
        <p14:creationId xmlns:p14="http://schemas.microsoft.com/office/powerpoint/2010/main" val="1542961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C69CE-179B-4B72-95BE-F11EA01F57B1}"/>
              </a:ext>
            </a:extLst>
          </p:cNvPr>
          <p:cNvSpPr>
            <a:spLocks noGrp="1"/>
          </p:cNvSpPr>
          <p:nvPr>
            <p:ph type="title"/>
          </p:nvPr>
        </p:nvSpPr>
        <p:spPr>
          <a:xfrm>
            <a:off x="609600" y="20951"/>
            <a:ext cx="10972800" cy="1143000"/>
          </a:xfrm>
        </p:spPr>
        <p:txBody>
          <a:bodyPr>
            <a:noAutofit/>
          </a:bodyPr>
          <a:lstStyle/>
          <a:p>
            <a:r>
              <a:rPr lang="en-GB" sz="3200" b="1" dirty="0"/>
              <a:t>Stakeholder engagement and their impact on your SME</a:t>
            </a:r>
            <a:endParaRPr lang="en-GB" sz="2400" b="1" dirty="0"/>
          </a:p>
        </p:txBody>
      </p:sp>
      <p:sp>
        <p:nvSpPr>
          <p:cNvPr id="3" name="Content Placeholder 2">
            <a:extLst>
              <a:ext uri="{FF2B5EF4-FFF2-40B4-BE49-F238E27FC236}">
                <a16:creationId xmlns:a16="http://schemas.microsoft.com/office/drawing/2014/main" id="{744D44B1-3A4B-4BBF-BF61-53D80F85BD33}"/>
              </a:ext>
            </a:extLst>
          </p:cNvPr>
          <p:cNvSpPr>
            <a:spLocks noGrp="1"/>
          </p:cNvSpPr>
          <p:nvPr>
            <p:ph idx="1"/>
          </p:nvPr>
        </p:nvSpPr>
        <p:spPr>
          <a:xfrm>
            <a:off x="911424" y="1417639"/>
            <a:ext cx="10441160" cy="4099595"/>
          </a:xfrm>
        </p:spPr>
        <p:txBody>
          <a:bodyPr/>
          <a:lstStyle/>
          <a:p>
            <a:pPr lvl="0" algn="just"/>
            <a:r>
              <a:rPr lang="en-GB" sz="2800" dirty="0"/>
              <a:t>Provide a definition of a stakeholder</a:t>
            </a:r>
          </a:p>
          <a:p>
            <a:pPr lvl="0" algn="just"/>
            <a:r>
              <a:rPr lang="en-GB" sz="2800" dirty="0"/>
              <a:t>Apply stakeholder analysis</a:t>
            </a:r>
          </a:p>
          <a:p>
            <a:pPr lvl="0" algn="just"/>
            <a:r>
              <a:rPr lang="en-GB" sz="2800" dirty="0"/>
              <a:t>Provide definitions of internal and external stakeholders and provide some examples of your company’s internal and external stakeholders.</a:t>
            </a:r>
          </a:p>
          <a:p>
            <a:pPr lvl="0" algn="just"/>
            <a:r>
              <a:rPr lang="en-GB" sz="2800" dirty="0"/>
              <a:t>State how the company communicates with its stakeholders</a:t>
            </a:r>
          </a:p>
          <a:p>
            <a:pPr lvl="0" algn="just"/>
            <a:r>
              <a:rPr lang="en-GB" sz="2800" dirty="0"/>
              <a:t>Discuss how the stakeholders impact on the strategic decisions/orientations of your chosen company.</a:t>
            </a:r>
          </a:p>
        </p:txBody>
      </p:sp>
    </p:spTree>
    <p:extLst>
      <p:ext uri="{BB962C8B-B14F-4D97-AF65-F5344CB8AC3E}">
        <p14:creationId xmlns:p14="http://schemas.microsoft.com/office/powerpoint/2010/main" val="292514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2650</TotalTime>
  <Words>1255</Words>
  <Application>Microsoft Office PowerPoint</Application>
  <PresentationFormat>Widescreen</PresentationFormat>
  <Paragraphs>79</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Aharoni</vt:lpstr>
      <vt:lpstr>Arial</vt:lpstr>
      <vt:lpstr>Candara</vt:lpstr>
      <vt:lpstr>Myriad Pro</vt:lpstr>
      <vt:lpstr>Symbol</vt:lpstr>
      <vt:lpstr>Verdana</vt:lpstr>
      <vt:lpstr>20140311PresentationUWTSDTemplate</vt:lpstr>
      <vt:lpstr>BMSW6104  </vt:lpstr>
      <vt:lpstr>Learning Objectives</vt:lpstr>
      <vt:lpstr>What is a Stakeholder?</vt:lpstr>
      <vt:lpstr>Internal Stakeholders</vt:lpstr>
      <vt:lpstr>Different Types of Internal Stakeholders</vt:lpstr>
      <vt:lpstr>External Stakeholders</vt:lpstr>
      <vt:lpstr>Different Types of External Stakeholders</vt:lpstr>
      <vt:lpstr>PowerPoint Presentation</vt:lpstr>
      <vt:lpstr>Stakeholder Analysis</vt:lpstr>
      <vt:lpstr>Why Use Stakeholder Analysis?</vt:lpstr>
      <vt:lpstr>Winning Resources</vt:lpstr>
      <vt:lpstr> Building Understanding </vt:lpstr>
      <vt:lpstr> Getting Ahead of the Game </vt:lpstr>
      <vt:lpstr> How to Conduct a Stakeholder Analysis </vt:lpstr>
      <vt:lpstr> Step 2: Prioritize Your Stakeholders </vt:lpstr>
      <vt:lpstr>Diagram: The Power Interest Grid</vt:lpstr>
      <vt:lpstr>Diagram: The Power Interest Grid</vt:lpstr>
      <vt:lpstr> Step 3: Understand Your Key Stakeholders </vt:lpstr>
      <vt:lpstr> Step 3: Understand Your Key Stakeholders </vt:lpstr>
      <vt:lpstr>Stakeholder engagement and their impact on your SME</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167</cp:revision>
  <cp:lastPrinted>2018-07-09T15:27:01Z</cp:lastPrinted>
  <dcterms:created xsi:type="dcterms:W3CDTF">2002-10-07T19:43:58Z</dcterms:created>
  <dcterms:modified xsi:type="dcterms:W3CDTF">2022-06-10T09:57:48Z</dcterms:modified>
</cp:coreProperties>
</file>