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8.xml" ContentType="application/vnd.openxmlformats-officedocument.presentationml.tags+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68" r:id="rId4"/>
  </p:sldMasterIdLst>
  <p:notesMasterIdLst>
    <p:notesMasterId r:id="rId26"/>
  </p:notesMasterIdLst>
  <p:handoutMasterIdLst>
    <p:handoutMasterId r:id="rId27"/>
  </p:handoutMasterIdLst>
  <p:sldIdLst>
    <p:sldId id="286" r:id="rId5"/>
    <p:sldId id="285" r:id="rId6"/>
    <p:sldId id="266" r:id="rId7"/>
    <p:sldId id="269" r:id="rId8"/>
    <p:sldId id="264" r:id="rId9"/>
    <p:sldId id="270" r:id="rId10"/>
    <p:sldId id="265"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Lst>
  <p:sldSz cx="164592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CE959-DC54-4292-B3B0-4336969B7EDA}" v="1207" dt="2022-12-22T10:21:26.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8" autoAdjust="0"/>
    <p:restoredTop sz="76993" autoAdjust="0"/>
  </p:normalViewPr>
  <p:slideViewPr>
    <p:cSldViewPr snapToGrid="0">
      <p:cViewPr varScale="1">
        <p:scale>
          <a:sx n="20" d="100"/>
          <a:sy n="20" d="100"/>
        </p:scale>
        <p:origin x="1920" y="4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userId="bb1e7a55-a96f-493e-8085-b8c5a554362f" providerId="ADAL" clId="{F69CE959-DC54-4292-B3B0-4336969B7EDA}"/>
    <pc:docChg chg="modSld">
      <pc:chgData name="Caroline" userId="bb1e7a55-a96f-493e-8085-b8c5a554362f" providerId="ADAL" clId="{F69CE959-DC54-4292-B3B0-4336969B7EDA}" dt="2022-12-22T10:40:04.007" v="1" actId="20577"/>
      <pc:docMkLst>
        <pc:docMk/>
      </pc:docMkLst>
      <pc:sldChg chg="modSp mod">
        <pc:chgData name="Caroline" userId="bb1e7a55-a96f-493e-8085-b8c5a554362f" providerId="ADAL" clId="{F69CE959-DC54-4292-B3B0-4336969B7EDA}" dt="2022-12-22T10:40:04.007" v="1" actId="20577"/>
        <pc:sldMkLst>
          <pc:docMk/>
          <pc:sldMk cId="582849870" sldId="286"/>
        </pc:sldMkLst>
        <pc:spChg chg="mod">
          <ac:chgData name="Caroline" userId="bb1e7a55-a96f-493e-8085-b8c5a554362f" providerId="ADAL" clId="{F69CE959-DC54-4292-B3B0-4336969B7EDA}" dt="2022-12-22T10:40:04.007" v="1" actId="20577"/>
          <ac:spMkLst>
            <pc:docMk/>
            <pc:sldMk cId="582849870" sldId="286"/>
            <ac:spMk id="2" creationId="{C3A88FC0-CCE3-86A3-60DA-52AA74E450D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898F79E-FE56-46C3-9254-A859DF56A1C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F838634-69AB-4FC0-A09F-B7587A7886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9C44C84-7244-4C2A-9B04-1F9AF66D46FD}" type="datetime1">
              <a:rPr lang="en-GB" smtClean="0"/>
              <a:t>17/12/2022</a:t>
            </a:fld>
            <a:endParaRPr lang="en-GB"/>
          </a:p>
        </p:txBody>
      </p:sp>
      <p:sp>
        <p:nvSpPr>
          <p:cNvPr id="4" name="Footer Placeholder 3">
            <a:extLst>
              <a:ext uri="{FF2B5EF4-FFF2-40B4-BE49-F238E27FC236}">
                <a16:creationId xmlns:a16="http://schemas.microsoft.com/office/drawing/2014/main" id="{54AFE667-74A7-400A-B6F8-B5C2EDBFE4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7885FF3-3C15-49AC-BBA3-F0DF3E3DF38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9DF683D-1EA7-4566-9B71-1B7BC850467F}" type="slidenum">
              <a:rPr lang="en-GB" smtClean="0"/>
              <a:t>‹#›</a:t>
            </a:fld>
            <a:endParaRPr lang="en-GB"/>
          </a:p>
        </p:txBody>
      </p:sp>
    </p:spTree>
    <p:extLst>
      <p:ext uri="{BB962C8B-B14F-4D97-AF65-F5344CB8AC3E}">
        <p14:creationId xmlns:p14="http://schemas.microsoft.com/office/powerpoint/2010/main" val="2135469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3A8569C-AC69-47AB-919D-1AC5FA0CEA3A}" type="datetime1">
              <a:rPr lang="en-GB" noProof="0" smtClean="0"/>
              <a:t>17/12/2022</a:t>
            </a:fld>
            <a:endParaRPr lang="en-GB" noProof="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9FE9A7B-A542-4849-BA9A-33AE23948E1F}" type="slidenum">
              <a:rPr lang="en-GB" noProof="0" smtClean="0"/>
              <a:t>‹#›</a:t>
            </a:fld>
            <a:endParaRPr lang="en-GB" noProof="0"/>
          </a:p>
        </p:txBody>
      </p:sp>
    </p:spTree>
    <p:extLst>
      <p:ext uri="{BB962C8B-B14F-4D97-AF65-F5344CB8AC3E}">
        <p14:creationId xmlns:p14="http://schemas.microsoft.com/office/powerpoint/2010/main" val="313704032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andfonline.com/doi/full/10.1080/13697137.2021.194270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a:t>
            </a:fld>
            <a:endParaRPr lang="en-GB" noProof="0"/>
          </a:p>
        </p:txBody>
      </p:sp>
    </p:spTree>
    <p:extLst>
      <p:ext uri="{BB962C8B-B14F-4D97-AF65-F5344CB8AC3E}">
        <p14:creationId xmlns:p14="http://schemas.microsoft.com/office/powerpoint/2010/main" val="227787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So when I first got accepted into university I was so happy, I knew it was a time in my life that I felt more 1 focussed on my interests then ever before. I felt I could bring all kinds of great aspects to my learning experience and to those around me. I have 2 positivity. I have 3 experience, I have a lot of experience, some great, some not so great but with that experience I have unfortunately age but with that I also have 4 stability in my life, what a better time to focus on my learning. I have 5empathy and 6enthusiasm, I can help my fellow students! I have been at the 7 university of life or hard knocks or whatever you want to call it, I have achieved lots of things, and had some failures but now I feel  8 dedicated and I have 9 the confidence to do this, I have 10 self efficacy and 11 self esteem, so I don’t need to worry about the petty insecurities I used to as a youngster DO I?! </a:t>
            </a:r>
          </a:p>
        </p:txBody>
      </p:sp>
      <p:sp>
        <p:nvSpPr>
          <p:cNvPr id="4" name="Slide Number Placeholder 3"/>
          <p:cNvSpPr>
            <a:spLocks noGrp="1"/>
          </p:cNvSpPr>
          <p:nvPr>
            <p:ph type="sldNum" sz="quarter" idx="5"/>
          </p:nvPr>
        </p:nvSpPr>
        <p:spPr/>
        <p:txBody>
          <a:bodyPr rtlCol="0"/>
          <a:lstStyle/>
          <a:p>
            <a:pPr rtl="0"/>
            <a:fld id="{89FE9A7B-A542-4849-BA9A-33AE23948E1F}" type="slidenum">
              <a:rPr lang="en-GB" smtClean="0"/>
              <a:t>3</a:t>
            </a:fld>
            <a:endParaRPr lang="en-GB"/>
          </a:p>
        </p:txBody>
      </p:sp>
    </p:spTree>
    <p:extLst>
      <p:ext uri="{BB962C8B-B14F-4D97-AF65-F5344CB8AC3E}">
        <p14:creationId xmlns:p14="http://schemas.microsoft.com/office/powerpoint/2010/main" val="1684413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I started university, how exciting, this is fab, but then the realisation kicked in……</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4</a:t>
            </a:fld>
            <a:endParaRPr lang="en-GB" noProof="0"/>
          </a:p>
        </p:txBody>
      </p:sp>
    </p:spTree>
    <p:extLst>
      <p:ext uri="{BB962C8B-B14F-4D97-AF65-F5344CB8AC3E}">
        <p14:creationId xmlns:p14="http://schemas.microsoft.com/office/powerpoint/2010/main" val="4090130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Omg 1 what am I doing here, 2 I don’t belong here, I’m so old, 3 4 will they think I’m too old? I thought there would be more mature students, so then the 5 imposter syndrome creeps in, I’m here by luck, I’m not good enough, 6 am I really as good as I think I am! Massive 7 self doubt thoughts start to surface, especially when the first assignments start coming in and the physiology lectures when I realised that I actually need to go back to GCSE science to learn the basics! So The over 8 thinking starts and to top it all off I am9  peri menopausal and have brain fog so when vocabulary is missing it’s the thingymebob or </a:t>
            </a:r>
            <a:r>
              <a:rPr lang="en-GB" dirty="0" err="1"/>
              <a:t>oojimyflip</a:t>
            </a:r>
            <a:r>
              <a:rPr lang="en-GB" dirty="0"/>
              <a:t>. Great how the hell am I </a:t>
            </a:r>
            <a:r>
              <a:rPr lang="en-GB" dirty="0" err="1"/>
              <a:t>gonna</a:t>
            </a:r>
            <a:r>
              <a:rPr lang="en-GB" dirty="0"/>
              <a:t> finish this degree!</a:t>
            </a:r>
          </a:p>
        </p:txBody>
      </p:sp>
      <p:sp>
        <p:nvSpPr>
          <p:cNvPr id="4" name="Slide Number Placeholder 3"/>
          <p:cNvSpPr>
            <a:spLocks noGrp="1"/>
          </p:cNvSpPr>
          <p:nvPr>
            <p:ph type="sldNum" sz="quarter" idx="5"/>
          </p:nvPr>
        </p:nvSpPr>
        <p:spPr/>
        <p:txBody>
          <a:bodyPr rtlCol="0"/>
          <a:lstStyle/>
          <a:p>
            <a:pPr rtl="0"/>
            <a:fld id="{89FE9A7B-A542-4849-BA9A-33AE23948E1F}" type="slidenum">
              <a:rPr lang="en-GB" smtClean="0"/>
              <a:t>5</a:t>
            </a:fld>
            <a:endParaRPr lang="en-GB"/>
          </a:p>
        </p:txBody>
      </p:sp>
    </p:spTree>
    <p:extLst>
      <p:ext uri="{BB962C8B-B14F-4D97-AF65-F5344CB8AC3E}">
        <p14:creationId xmlns:p14="http://schemas.microsoft.com/office/powerpoint/2010/main" val="1893090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I’m going to discuss and focus on 3 areas I feel have affected me over the 1</a:t>
            </a:r>
            <a:r>
              <a:rPr lang="en-GB" baseline="30000" dirty="0"/>
              <a:t>st</a:t>
            </a:r>
            <a:r>
              <a:rPr lang="en-GB" dirty="0"/>
              <a:t> semester, that is perfectionism, Imposter syndrome or phenomenon and also the influence of being a mature student, ageism and .  As I </a:t>
            </a:r>
            <a:r>
              <a:rPr lang="en-GB" dirty="0" err="1"/>
              <a:t>resebeing</a:t>
            </a:r>
            <a:r>
              <a:rPr lang="en-GB" dirty="0"/>
              <a:t> peri menopausal, as I researched these subjects I found they are very interlinked and interwoven, I have also learnt that these impacts may not have been all negative  but may have positive impact on my learning. As part of a health course I feel it is important to talk about the menopause too as there needs to be more of a focus on research on women and the effects and stigma of menopause. </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6</a:t>
            </a:fld>
            <a:endParaRPr lang="en-GB" noProof="0"/>
          </a:p>
        </p:txBody>
      </p:sp>
    </p:spTree>
    <p:extLst>
      <p:ext uri="{BB962C8B-B14F-4D97-AF65-F5344CB8AC3E}">
        <p14:creationId xmlns:p14="http://schemas.microsoft.com/office/powerpoint/2010/main" val="1739806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Firstly what is perfectionism? Hughes (2014) Perfectionism is a determination to be perfect, often in an attempt to win success, acceptance, or </a:t>
            </a:r>
            <a:r>
              <a:rPr lang="en-GB" dirty="0" err="1"/>
              <a:t>fulfillment</a:t>
            </a:r>
            <a:r>
              <a:rPr lang="en-GB" dirty="0"/>
              <a:t>. Stoeber (2008) </a:t>
            </a:r>
            <a:r>
              <a:rPr lang="en-GB" b="0" i="0" dirty="0">
                <a:solidFill>
                  <a:srgbClr val="2E2E2E"/>
                </a:solidFill>
                <a:effectLst/>
                <a:latin typeface="NexusSerif"/>
              </a:rPr>
              <a:t>striving for flawlessness and setting excessively high standards for performance accompanied by tendencies for overly </a:t>
            </a:r>
            <a:r>
              <a:rPr lang="en-GB" b="0" i="0" dirty="0" err="1">
                <a:solidFill>
                  <a:srgbClr val="2E2E2E"/>
                </a:solidFill>
                <a:effectLst/>
                <a:latin typeface="NexusSerif"/>
              </a:rPr>
              <a:t>criti</a:t>
            </a:r>
            <a:r>
              <a:rPr lang="en-GB" sz="1800" dirty="0" err="1">
                <a:solidFill>
                  <a:srgbClr val="000000"/>
                </a:solidFill>
                <a:effectLst/>
                <a:latin typeface="Arial" panose="020B0604020202020204" pitchFamily="34" charset="0"/>
                <a:ea typeface="Calibri" panose="020F0502020204030204" pitchFamily="34" charset="0"/>
              </a:rPr>
              <a:t>Stoeber</a:t>
            </a:r>
            <a:r>
              <a:rPr lang="en-GB" sz="1800" dirty="0">
                <a:solidFill>
                  <a:srgbClr val="000000"/>
                </a:solidFill>
                <a:effectLst/>
                <a:latin typeface="Arial" panose="020B0604020202020204" pitchFamily="34" charset="0"/>
                <a:ea typeface="Calibri" panose="020F0502020204030204" pitchFamily="34" charset="0"/>
              </a:rPr>
              <a:t>, J., Hutchfield, J. and Wood, K.V. </a:t>
            </a:r>
            <a:r>
              <a:rPr lang="en-GB" b="0" i="0" dirty="0" err="1">
                <a:solidFill>
                  <a:srgbClr val="2E2E2E"/>
                </a:solidFill>
                <a:effectLst/>
                <a:latin typeface="NexusSerif"/>
              </a:rPr>
              <a:t>cal</a:t>
            </a:r>
            <a:r>
              <a:rPr lang="en-GB" b="0" i="0" dirty="0">
                <a:solidFill>
                  <a:srgbClr val="2E2E2E"/>
                </a:solidFill>
                <a:effectLst/>
                <a:latin typeface="NexusSerif"/>
              </a:rPr>
              <a:t> evaluations of their </a:t>
            </a:r>
            <a:r>
              <a:rPr lang="en-GB" b="0" i="0" dirty="0" err="1">
                <a:solidFill>
                  <a:srgbClr val="2E2E2E"/>
                </a:solidFill>
                <a:effectLst/>
                <a:latin typeface="NexusSerif"/>
              </a:rPr>
              <a:t>behavior</a:t>
            </a:r>
            <a:r>
              <a:rPr lang="en-GB" b="0" i="0" dirty="0">
                <a:solidFill>
                  <a:srgbClr val="2E2E2E"/>
                </a:solidFill>
                <a:effectLst/>
                <a:latin typeface="NexusSerif"/>
              </a:rPr>
              <a:t> </a:t>
            </a:r>
            <a:endParaRPr lang="en-GB" dirty="0"/>
          </a:p>
        </p:txBody>
      </p:sp>
      <p:sp>
        <p:nvSpPr>
          <p:cNvPr id="4" name="Slide Number Placeholder 3"/>
          <p:cNvSpPr>
            <a:spLocks noGrp="1"/>
          </p:cNvSpPr>
          <p:nvPr>
            <p:ph type="sldNum" sz="quarter" idx="5"/>
          </p:nvPr>
        </p:nvSpPr>
        <p:spPr/>
        <p:txBody>
          <a:bodyPr rtlCol="0"/>
          <a:lstStyle/>
          <a:p>
            <a:pPr rtl="0"/>
            <a:fld id="{89FE9A7B-A542-4849-BA9A-33AE23948E1F}" type="slidenum">
              <a:rPr lang="en-GB" smtClean="0"/>
              <a:t>7</a:t>
            </a:fld>
            <a:endParaRPr lang="en-GB"/>
          </a:p>
        </p:txBody>
      </p:sp>
    </p:spTree>
    <p:extLst>
      <p:ext uri="{BB962C8B-B14F-4D97-AF65-F5344CB8AC3E}">
        <p14:creationId xmlns:p14="http://schemas.microsoft.com/office/powerpoint/2010/main" val="1951990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Negative effects of perfectionism include a higher susceptibility to 1 failure and 2 more negative reactions of cognitions and low performance compared to those with  low perfectionism (Steober)  </a:t>
            </a:r>
          </a:p>
          <a:p>
            <a:r>
              <a:rPr lang="en-GB" dirty="0"/>
              <a:t>There are correlations of low self esteem and low self efficacy and a pessimistic view of capabilities in self critical perfectionists. Also in Socially prescribed perfectionists, those motivated by others recognition, similarly had poorer academic performance, and were less likely to seek help or use adaptive learning strategies.</a:t>
            </a:r>
          </a:p>
          <a:p>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8</a:t>
            </a:fld>
            <a:endParaRPr lang="en-GB" noProof="0"/>
          </a:p>
        </p:txBody>
      </p:sp>
    </p:spTree>
    <p:extLst>
      <p:ext uri="{BB962C8B-B14F-4D97-AF65-F5344CB8AC3E}">
        <p14:creationId xmlns:p14="http://schemas.microsoft.com/office/powerpoint/2010/main" val="3962833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not all bad in the perfectionist world though It was found in positive striving/self orientated perfectionism  </a:t>
            </a:r>
            <a:r>
              <a:rPr lang="en-GB" dirty="0" err="1"/>
              <a:t>theres</a:t>
            </a:r>
            <a:r>
              <a:rPr lang="en-GB" dirty="0"/>
              <a:t> a positive effect on 1 endurance, </a:t>
            </a:r>
            <a:r>
              <a:rPr lang="en-GB" dirty="0" err="1"/>
              <a:t>achievememt</a:t>
            </a:r>
            <a:r>
              <a:rPr lang="en-GB" dirty="0"/>
              <a:t> and test performance in students. this group had strong extrinsic goal orientation, 2 self efficacy for learning and performance, used 3 cognitive learning strategies 4 effective </a:t>
            </a:r>
            <a:r>
              <a:rPr lang="en-GB" dirty="0" err="1"/>
              <a:t>resourse</a:t>
            </a:r>
            <a:r>
              <a:rPr lang="en-GB" dirty="0"/>
              <a:t> ,management and 5 effort regulation.  individuals who strive for perfection are optimistic regarding their capabilities, had higher aspirations when encountering a task after success by selecting even more difficult tasks.</a:t>
            </a:r>
          </a:p>
          <a:p>
            <a:endParaRPr lang="en-GB" dirty="0"/>
          </a:p>
          <a:p>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9</a:t>
            </a:fld>
            <a:endParaRPr lang="en-GB" noProof="0"/>
          </a:p>
        </p:txBody>
      </p:sp>
    </p:spTree>
    <p:extLst>
      <p:ext uri="{BB962C8B-B14F-4D97-AF65-F5344CB8AC3E}">
        <p14:creationId xmlns:p14="http://schemas.microsoft.com/office/powerpoint/2010/main" val="2235210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cope with perfectionism: </a:t>
            </a:r>
          </a:p>
          <a:p>
            <a:r>
              <a:rPr lang="en-GB" dirty="0"/>
              <a:t>Make a list of advantages and disadvantages of costs and benefits to being perfect, could find that that by accepting imperfection may give back more benefits such as time, relationships, less anxiety, eating issues and other compulsive behaviours.</a:t>
            </a:r>
          </a:p>
          <a:p>
            <a:r>
              <a:rPr lang="en-GB" dirty="0"/>
              <a:t>Have awareness of all or nothing thoughts and criticism of your own imperfect performance.</a:t>
            </a:r>
          </a:p>
          <a:p>
            <a:r>
              <a:rPr lang="en-GB" dirty="0"/>
              <a:t>Be realistic, set time limits on projects so there is time for fun and relaxation.</a:t>
            </a:r>
          </a:p>
          <a:p>
            <a:r>
              <a:rPr lang="en-GB" dirty="0"/>
              <a:t>Discriminate when to use perfectionism is it necessary for every task.</a:t>
            </a:r>
          </a:p>
          <a:p>
            <a:r>
              <a:rPr lang="en-GB" dirty="0"/>
              <a:t>Be objective about criticism, use it to learn and grow. </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10</a:t>
            </a:fld>
            <a:endParaRPr lang="en-GB" noProof="0"/>
          </a:p>
        </p:txBody>
      </p:sp>
    </p:spTree>
    <p:extLst>
      <p:ext uri="{BB962C8B-B14F-4D97-AF65-F5344CB8AC3E}">
        <p14:creationId xmlns:p14="http://schemas.microsoft.com/office/powerpoint/2010/main" val="1819495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rPr>
              <a:t>Pannhausen, S., Klug, K. &amp; Rohrmann, S. (2022). </a:t>
            </a:r>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11</a:t>
            </a:fld>
            <a:endParaRPr lang="en-GB" noProof="0"/>
          </a:p>
        </p:txBody>
      </p:sp>
    </p:spTree>
    <p:extLst>
      <p:ext uri="{BB962C8B-B14F-4D97-AF65-F5344CB8AC3E}">
        <p14:creationId xmlns:p14="http://schemas.microsoft.com/office/powerpoint/2010/main" val="3942898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B3E41"/>
                </a:solidFill>
                <a:effectLst/>
                <a:latin typeface="Open Sans" panose="020B0606030504020204" pitchFamily="34" charset="0"/>
              </a:rPr>
              <a:t>Imposter syndrome was first recognised in 1978 by Clance and Imes who were American psychologists who published an article called the imposter </a:t>
            </a:r>
            <a:r>
              <a:rPr lang="en-GB" b="0" i="0" dirty="0" err="1">
                <a:solidFill>
                  <a:srgbClr val="3B3E41"/>
                </a:solidFill>
                <a:effectLst/>
                <a:latin typeface="Open Sans" panose="020B0606030504020204" pitchFamily="34" charset="0"/>
              </a:rPr>
              <a:t>phenomenom</a:t>
            </a:r>
            <a:r>
              <a:rPr lang="en-GB" b="0" i="0" dirty="0">
                <a:solidFill>
                  <a:srgbClr val="3B3E41"/>
                </a:solidFill>
                <a:effectLst/>
                <a:latin typeface="Open Sans" panose="020B0606030504020204" pitchFamily="34" charset="0"/>
              </a:rPr>
              <a:t> in high achieving women.</a:t>
            </a:r>
            <a:r>
              <a:rPr lang="en-GB" sz="1800" dirty="0">
                <a:solidFill>
                  <a:srgbClr val="000000"/>
                </a:solidFill>
                <a:effectLst/>
                <a:latin typeface="Arial" panose="020B0604020202020204" pitchFamily="34" charset="0"/>
                <a:ea typeface="Calibri" panose="020F0502020204030204" pitchFamily="34" charset="0"/>
              </a:rPr>
              <a:t> </a:t>
            </a:r>
            <a:endParaRPr lang="en-GB" b="0" i="0" dirty="0">
              <a:solidFill>
                <a:srgbClr val="3B3E41"/>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12</a:t>
            </a:fld>
            <a:endParaRPr lang="en-GB" noProof="0"/>
          </a:p>
        </p:txBody>
      </p:sp>
    </p:spTree>
    <p:extLst>
      <p:ext uri="{BB962C8B-B14F-4D97-AF65-F5344CB8AC3E}">
        <p14:creationId xmlns:p14="http://schemas.microsoft.com/office/powerpoint/2010/main" val="982526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Chapman found in a group of mature students varying degrees of imposter syndrome. Becoming a mature student is perceived as an identity change and risk. A sense of being is challenged, there are risks such as financial, personal, educational. Mature students have to negotiate a new culture and academic language after being out of education for a time. This can lead to self doubt and a fear of judgement from peers and academic staff. Sadler et al in his study explains how participants have a narrative of a journey in the decision of going to higher education as a mature student which could explain the typical behaviour of Mature students constantly trying to prove themselves </a:t>
            </a:r>
            <a:r>
              <a:rPr lang="en-GB" dirty="0" err="1"/>
              <a:t>O’donnell</a:t>
            </a:r>
            <a:r>
              <a:rPr lang="en-GB" dirty="0"/>
              <a:t> and Tobbell 2007</a:t>
            </a:r>
          </a:p>
          <a:p>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13</a:t>
            </a:fld>
            <a:endParaRPr lang="en-GB" noProof="0"/>
          </a:p>
        </p:txBody>
      </p:sp>
    </p:spTree>
    <p:extLst>
      <p:ext uri="{BB962C8B-B14F-4D97-AF65-F5344CB8AC3E}">
        <p14:creationId xmlns:p14="http://schemas.microsoft.com/office/powerpoint/2010/main" val="3238598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Similarly to perfectionism, mature students found difficulty in starting and then letting go of written work. (Chapman) The first assessment can be seen as rite of passage and can be critical in progression and confidence (Krause 2001) And locates students within the cohort hierarchy therefore allowing to see ability. Mann 2001)</a:t>
            </a:r>
          </a:p>
          <a:p>
            <a:r>
              <a:rPr lang="en-GB" dirty="0"/>
              <a:t>Also developing a sense of belonging is crucial, though the extra responsibilities of being a mature student such as being a parent or employment may hinder socialisation. Chapman</a:t>
            </a:r>
          </a:p>
          <a:p>
            <a:r>
              <a:rPr lang="en-GB" dirty="0"/>
              <a:t>Identity occurs through interactions with students and lecturers (Scanlon, </a:t>
            </a:r>
            <a:r>
              <a:rPr lang="en-GB" dirty="0" err="1"/>
              <a:t>rowling</a:t>
            </a:r>
            <a:r>
              <a:rPr lang="en-GB" dirty="0"/>
              <a:t> and weber, 2007)</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14</a:t>
            </a:fld>
            <a:endParaRPr lang="en-GB" noProof="0"/>
          </a:p>
        </p:txBody>
      </p:sp>
    </p:spTree>
    <p:extLst>
      <p:ext uri="{BB962C8B-B14F-4D97-AF65-F5344CB8AC3E}">
        <p14:creationId xmlns:p14="http://schemas.microsoft.com/office/powerpoint/2010/main" val="398423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want to talk about ageism and the menopause. I found really interesting research and as an older women I am doing exactly as Romailoi participants describe in his paper Resisting age!</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15</a:t>
            </a:fld>
            <a:endParaRPr lang="en-GB" noProof="0"/>
          </a:p>
        </p:txBody>
      </p:sp>
    </p:spTree>
    <p:extLst>
      <p:ext uri="{BB962C8B-B14F-4D97-AF65-F5344CB8AC3E}">
        <p14:creationId xmlns:p14="http://schemas.microsoft.com/office/powerpoint/2010/main" val="42027245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is seen as a decline, and studying is seen as the privilege of the young! There's all kinds of negative connotations with being older and studying, family commitments, employment status, past education, then for women there could be </a:t>
            </a:r>
            <a:r>
              <a:rPr lang="en-GB" b="0" i="0" dirty="0">
                <a:solidFill>
                  <a:srgbClr val="555555"/>
                </a:solidFill>
                <a:effectLst/>
                <a:latin typeface="Roboto" panose="02000000000000000000" pitchFamily="2" charset="0"/>
              </a:rPr>
              <a:t>signs of "brain fog",</a:t>
            </a:r>
            <a:r>
              <a:rPr lang="en-GB" b="0" i="0" dirty="0">
                <a:solidFill>
                  <a:srgbClr val="333333"/>
                </a:solidFill>
                <a:effectLst/>
                <a:latin typeface="Open Sans" panose="020B0606030504020204" pitchFamily="34" charset="0"/>
              </a:rPr>
              <a:t> Longitudinal cohort studies suggest a ‘window of vulnerability’ for cognitive difficulties [</a:t>
            </a:r>
            <a:r>
              <a:rPr lang="en-GB" b="0" i="0" u="none" strike="noStrike" dirty="0">
                <a:solidFill>
                  <a:srgbClr val="10147E"/>
                </a:solidFill>
                <a:effectLst/>
                <a:latin typeface="Open Sans" panose="020B0606030504020204" pitchFamily="34" charset="0"/>
                <a:hlinkClick r:id="rId3"/>
              </a:rPr>
              <a:t>2</a:t>
            </a:r>
            <a:r>
              <a:rPr lang="en-GB" b="0" i="0" dirty="0">
                <a:solidFill>
                  <a:srgbClr val="333333"/>
                </a:solidFill>
                <a:effectLst/>
                <a:latin typeface="Open Sans" panose="020B0606030504020204" pitchFamily="34" charset="0"/>
              </a:rPr>
              <a:t>,</a:t>
            </a:r>
            <a:r>
              <a:rPr lang="en-GB" b="0" i="0" u="none" strike="noStrike" dirty="0">
                <a:solidFill>
                  <a:srgbClr val="10147E"/>
                </a:solidFill>
                <a:effectLst/>
                <a:latin typeface="Open Sans" panose="020B0606030504020204" pitchFamily="34" charset="0"/>
                <a:hlinkClick r:id="rId3"/>
              </a:rPr>
              <a:t>3</a:t>
            </a:r>
            <a:r>
              <a:rPr lang="en-GB" b="0" i="0" dirty="0">
                <a:solidFill>
                  <a:srgbClr val="333333"/>
                </a:solidFill>
                <a:effectLst/>
                <a:latin typeface="Open Sans" panose="020B0606030504020204" pitchFamily="34" charset="0"/>
              </a:rPr>
              <a:t>], particularly memory, beginning in the early menopause transition and apparently ending, at least for most women, in the </a:t>
            </a:r>
            <a:r>
              <a:rPr lang="en-GB" b="0" i="0" dirty="0" err="1">
                <a:solidFill>
                  <a:srgbClr val="333333"/>
                </a:solidFill>
                <a:effectLst/>
                <a:latin typeface="Open Sans" panose="020B0606030504020204" pitchFamily="34" charset="0"/>
              </a:rPr>
              <a:t>postmenopause</a:t>
            </a:r>
            <a:r>
              <a:rPr lang="en-GB" b="0" i="0" dirty="0">
                <a:solidFill>
                  <a:srgbClr val="333333"/>
                </a:solidFill>
                <a:effectLst/>
                <a:latin typeface="Open Sans" panose="020B0606030504020204" pitchFamily="34" charset="0"/>
              </a:rPr>
              <a:t>. </a:t>
            </a:r>
            <a:r>
              <a:rPr lang="en-GB" sz="1800" dirty="0">
                <a:solidFill>
                  <a:srgbClr val="000000"/>
                </a:solidFill>
                <a:effectLst/>
                <a:latin typeface="Arial" panose="020B0604020202020204" pitchFamily="34" charset="0"/>
                <a:ea typeface="Calibri" panose="020F0502020204030204" pitchFamily="34" charset="0"/>
              </a:rPr>
              <a:t>Romaioli, D. and Contarello, A., (2021)</a:t>
            </a:r>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16</a:t>
            </a:fld>
            <a:endParaRPr lang="en-GB" noProof="0"/>
          </a:p>
        </p:txBody>
      </p:sp>
    </p:spTree>
    <p:extLst>
      <p:ext uri="{BB962C8B-B14F-4D97-AF65-F5344CB8AC3E}">
        <p14:creationId xmlns:p14="http://schemas.microsoft.com/office/powerpoint/2010/main" val="38481490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you can resist ageing through life long learning and it can be a time for new opportunities. In </a:t>
            </a:r>
            <a:r>
              <a:rPr lang="en-GB" dirty="0" err="1"/>
              <a:t>romailoi’s</a:t>
            </a:r>
            <a:r>
              <a:rPr lang="en-GB" dirty="0"/>
              <a:t>  (2021) paper, participants main reason for studying was dreams and ambitions that were never pursued due to circumstances. A desire to get a degree in a subject that participants always had a passion about. To pursue new goals and fight ageing. </a:t>
            </a:r>
            <a:r>
              <a:rPr lang="en-GB" sz="1200" dirty="0">
                <a:solidFill>
                  <a:srgbClr val="000000"/>
                </a:solidFill>
                <a:effectLst/>
                <a:latin typeface="Arial" panose="020B0604020202020204" pitchFamily="34" charset="0"/>
                <a:ea typeface="Calibri" panose="020F0502020204030204" pitchFamily="34" charset="0"/>
              </a:rPr>
              <a:t>Contarello, A., (2021)</a:t>
            </a:r>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17</a:t>
            </a:fld>
            <a:endParaRPr lang="en-GB" noProof="0"/>
          </a:p>
        </p:txBody>
      </p:sp>
    </p:spTree>
    <p:extLst>
      <p:ext uri="{BB962C8B-B14F-4D97-AF65-F5344CB8AC3E}">
        <p14:creationId xmlns:p14="http://schemas.microsoft.com/office/powerpoint/2010/main" val="879915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55555"/>
                </a:solidFill>
                <a:effectLst/>
                <a:latin typeface="Roboto" panose="02000000000000000000" pitchFamily="2" charset="0"/>
              </a:rPr>
              <a:t>Strategies for coping with brain fog can be challenging the brain, tick doing that, staying calm, tick, doing that, writing reminders, tick, exercising and sleep, yes </a:t>
            </a:r>
            <a:r>
              <a:rPr lang="en-GB" b="0" i="0" dirty="0" err="1">
                <a:solidFill>
                  <a:srgbClr val="555555"/>
                </a:solidFill>
                <a:effectLst/>
                <a:latin typeface="Roboto" panose="02000000000000000000" pitchFamily="2" charset="0"/>
              </a:rPr>
              <a:t>lukily</a:t>
            </a:r>
            <a:r>
              <a:rPr lang="en-GB" b="0" i="0" dirty="0">
                <a:solidFill>
                  <a:srgbClr val="555555"/>
                </a:solidFill>
                <a:effectLst/>
                <a:latin typeface="Roboto" panose="02000000000000000000" pitchFamily="2" charset="0"/>
              </a:rPr>
              <a:t> on a health course and aware of the benefits of these, avoid multitasking, well we can work at that one! </a:t>
            </a:r>
            <a:endParaRPr lang="en-GB" dirty="0"/>
          </a:p>
          <a:p>
            <a:endParaRPr lang="en-GB" dirty="0"/>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18</a:t>
            </a:fld>
            <a:endParaRPr lang="en-GB" noProof="0"/>
          </a:p>
        </p:txBody>
      </p:sp>
    </p:spTree>
    <p:extLst>
      <p:ext uri="{BB962C8B-B14F-4D97-AF65-F5344CB8AC3E}">
        <p14:creationId xmlns:p14="http://schemas.microsoft.com/office/powerpoint/2010/main" val="42769895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on this assignment and reflection has made me realise I actually had some challenges that have been outlined and furthermore the strategies suggested have worked. The self doubt is declining due to positive feedback from assignments and integration with fellow students. I have self awareness of perfectionism and therefore need to be more strict with time constraints. I will carry on this journey through the brain fog and fight the ageing. Power to the Midlife!</a:t>
            </a:r>
          </a:p>
        </p:txBody>
      </p:sp>
      <p:sp>
        <p:nvSpPr>
          <p:cNvPr id="4" name="Slide Number Placeholder 3"/>
          <p:cNvSpPr>
            <a:spLocks noGrp="1"/>
          </p:cNvSpPr>
          <p:nvPr>
            <p:ph type="sldNum" sz="quarter" idx="5"/>
          </p:nvPr>
        </p:nvSpPr>
        <p:spPr/>
        <p:txBody>
          <a:bodyPr/>
          <a:lstStyle/>
          <a:p>
            <a:pPr rtl="0"/>
            <a:fld id="{89FE9A7B-A542-4849-BA9A-33AE23948E1F}" type="slidenum">
              <a:rPr lang="en-GB" noProof="0" smtClean="0"/>
              <a:t>19</a:t>
            </a:fld>
            <a:endParaRPr lang="en-GB" noProof="0"/>
          </a:p>
        </p:txBody>
      </p:sp>
    </p:spTree>
    <p:extLst>
      <p:ext uri="{BB962C8B-B14F-4D97-AF65-F5344CB8AC3E}">
        <p14:creationId xmlns:p14="http://schemas.microsoft.com/office/powerpoint/2010/main" val="3584996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313375" y="2567359"/>
            <a:ext cx="10113327" cy="8132579"/>
          </a:xfrm>
        </p:spPr>
        <p:txBody>
          <a:bodyPr bIns="0" anchor="b">
            <a:normAutofit/>
          </a:bodyPr>
          <a:lstStyle>
            <a:lvl1pPr algn="l">
              <a:defRPr sz="9720"/>
            </a:lvl1pPr>
          </a:lstStyle>
          <a:p>
            <a:r>
              <a:rPr lang="en-GB"/>
              <a:t>Click to edit Master title style</a:t>
            </a:r>
            <a:endParaRPr lang="en-US" dirty="0"/>
          </a:p>
        </p:txBody>
      </p:sp>
      <p:sp>
        <p:nvSpPr>
          <p:cNvPr id="3" name="Subtitle 2"/>
          <p:cNvSpPr>
            <a:spLocks noGrp="1"/>
          </p:cNvSpPr>
          <p:nvPr>
            <p:ph type="subTitle" idx="1"/>
          </p:nvPr>
        </p:nvSpPr>
        <p:spPr>
          <a:xfrm>
            <a:off x="4313375" y="11299858"/>
            <a:ext cx="10113327" cy="3128387"/>
          </a:xfrm>
        </p:spPr>
        <p:txBody>
          <a:bodyPr tIns="91440" bIns="91440">
            <a:normAutofit/>
          </a:bodyPr>
          <a:lstStyle>
            <a:lvl1pPr marL="0" indent="0" algn="l">
              <a:buNone/>
              <a:defRPr sz="2880" b="0" cap="all" baseline="0">
                <a:solidFill>
                  <a:schemeClr val="tx1"/>
                </a:solidFill>
              </a:defRPr>
            </a:lvl1pPr>
            <a:lvl2pPr marL="617220" indent="0" algn="ctr">
              <a:buNone/>
              <a:defRPr sz="2700"/>
            </a:lvl2pPr>
            <a:lvl3pPr marL="1234440" indent="0" algn="ctr">
              <a:buNone/>
              <a:defRPr sz="2430"/>
            </a:lvl3pPr>
            <a:lvl4pPr marL="1851660" indent="0" algn="ctr">
              <a:buNone/>
              <a:defRPr sz="2160"/>
            </a:lvl4pPr>
            <a:lvl5pPr marL="2468880" indent="0" algn="ctr">
              <a:buNone/>
              <a:defRPr sz="2160"/>
            </a:lvl5pPr>
            <a:lvl6pPr marL="3086100" indent="0" algn="ctr">
              <a:buNone/>
              <a:defRPr sz="2160"/>
            </a:lvl6pPr>
            <a:lvl7pPr marL="3703320" indent="0" algn="ctr">
              <a:buNone/>
              <a:defRPr sz="2160"/>
            </a:lvl7pPr>
            <a:lvl8pPr marL="4320540" indent="0" algn="ctr">
              <a:buNone/>
              <a:defRPr sz="2160"/>
            </a:lvl8pPr>
            <a:lvl9pPr marL="4937760" indent="0" algn="ctr">
              <a:buNone/>
              <a:defRPr sz="216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F8DD645-B9B4-46EE-B031-35C24A448A04}" type="datetimeFigureOut">
              <a:rPr lang="en-US" smtClean="0"/>
              <a:t>12/18/2022</a:t>
            </a:fld>
            <a:endParaRPr lang="en-US" dirty="0"/>
          </a:p>
        </p:txBody>
      </p:sp>
      <p:sp>
        <p:nvSpPr>
          <p:cNvPr id="5" name="Footer Placeholder 4"/>
          <p:cNvSpPr>
            <a:spLocks noGrp="1"/>
          </p:cNvSpPr>
          <p:nvPr>
            <p:ph type="ftr" sz="quarter" idx="11"/>
          </p:nvPr>
        </p:nvSpPr>
        <p:spPr>
          <a:xfrm>
            <a:off x="4313374" y="1053787"/>
            <a:ext cx="5555326" cy="989443"/>
          </a:xfrm>
        </p:spPr>
        <p:txBody>
          <a:bodyPr/>
          <a:lstStyle/>
          <a:p>
            <a:r>
              <a:rPr lang="en-US"/>
              <a:t>
              </a:t>
            </a:r>
            <a:endParaRPr lang="en-US" dirty="0"/>
          </a:p>
        </p:txBody>
      </p:sp>
      <p:sp>
        <p:nvSpPr>
          <p:cNvPr id="6" name="Slide Number Placeholder 5"/>
          <p:cNvSpPr>
            <a:spLocks noGrp="1"/>
          </p:cNvSpPr>
          <p:nvPr>
            <p:ph type="sldNum" sz="quarter" idx="12"/>
          </p:nvPr>
        </p:nvSpPr>
        <p:spPr>
          <a:xfrm>
            <a:off x="2582466" y="2556713"/>
            <a:ext cx="1443609" cy="161145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4313375" y="11291334"/>
            <a:ext cx="1011332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6162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6993E9-CEF0-47B7-AEA6-AFACC79966BA}" type="datetimeFigureOut">
              <a:rPr lang="en-US" smtClean="0"/>
              <a:t>12/18/2022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2598285" y="5910682"/>
            <a:ext cx="1182841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431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98284" y="5619616"/>
            <a:ext cx="10110604" cy="6041440"/>
          </a:xfrm>
        </p:spPr>
        <p:txBody>
          <a:bodyPr anchor="b">
            <a:normAutofit/>
          </a:bodyPr>
          <a:lstStyle>
            <a:lvl1pPr algn="l">
              <a:defRPr sz="5760"/>
            </a:lvl1pPr>
          </a:lstStyle>
          <a:p>
            <a:r>
              <a:rPr lang="en-GB"/>
              <a:t>Click to edit Master title style</a:t>
            </a:r>
            <a:endParaRPr lang="en-US" dirty="0"/>
          </a:p>
        </p:txBody>
      </p:sp>
      <p:sp>
        <p:nvSpPr>
          <p:cNvPr id="3" name="Text Placeholder 2"/>
          <p:cNvSpPr>
            <a:spLocks noGrp="1"/>
          </p:cNvSpPr>
          <p:nvPr>
            <p:ph type="body" idx="1"/>
          </p:nvPr>
        </p:nvSpPr>
        <p:spPr>
          <a:xfrm>
            <a:off x="2598285" y="12179829"/>
            <a:ext cx="10110604" cy="3241373"/>
          </a:xfrm>
        </p:spPr>
        <p:txBody>
          <a:bodyPr tIns="91440">
            <a:normAutofit/>
          </a:bodyPr>
          <a:lstStyle>
            <a:lvl1pPr marL="0" indent="0" algn="l">
              <a:buNone/>
              <a:defRPr sz="3240">
                <a:solidFill>
                  <a:schemeClr val="tx1"/>
                </a:solidFill>
              </a:defRPr>
            </a:lvl1pPr>
            <a:lvl2pPr marL="617220" indent="0">
              <a:buNone/>
              <a:defRPr sz="2700">
                <a:solidFill>
                  <a:schemeClr val="tx1">
                    <a:tint val="75000"/>
                  </a:schemeClr>
                </a:solidFill>
              </a:defRPr>
            </a:lvl2pPr>
            <a:lvl3pPr marL="1234440" indent="0">
              <a:buNone/>
              <a:defRPr sz="2430">
                <a:solidFill>
                  <a:schemeClr val="tx1">
                    <a:tint val="75000"/>
                  </a:schemeClr>
                </a:solidFill>
              </a:defRPr>
            </a:lvl3pPr>
            <a:lvl4pPr marL="1851660" indent="0">
              <a:buNone/>
              <a:defRPr sz="2160">
                <a:solidFill>
                  <a:schemeClr val="tx1">
                    <a:tint val="75000"/>
                  </a:schemeClr>
                </a:solidFill>
              </a:defRPr>
            </a:lvl4pPr>
            <a:lvl5pPr marL="2468880" indent="0">
              <a:buNone/>
              <a:defRPr sz="2160">
                <a:solidFill>
                  <a:schemeClr val="tx1">
                    <a:tint val="75000"/>
                  </a:schemeClr>
                </a:solidFill>
              </a:defRPr>
            </a:lvl5pPr>
            <a:lvl6pPr marL="3086100" indent="0">
              <a:buNone/>
              <a:defRPr sz="2160">
                <a:solidFill>
                  <a:schemeClr val="tx1">
                    <a:tint val="75000"/>
                  </a:schemeClr>
                </a:solidFill>
              </a:defRPr>
            </a:lvl6pPr>
            <a:lvl7pPr marL="3703320" indent="0">
              <a:buNone/>
              <a:defRPr sz="2160">
                <a:solidFill>
                  <a:schemeClr val="tx1">
                    <a:tint val="75000"/>
                  </a:schemeClr>
                </a:solidFill>
              </a:defRPr>
            </a:lvl7pPr>
            <a:lvl8pPr marL="4320540" indent="0">
              <a:buNone/>
              <a:defRPr sz="2160">
                <a:solidFill>
                  <a:schemeClr val="tx1">
                    <a:tint val="75000"/>
                  </a:schemeClr>
                </a:solidFill>
              </a:defRPr>
            </a:lvl8pPr>
            <a:lvl9pPr marL="4937760" indent="0">
              <a:buNone/>
              <a:defRPr sz="21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smtClean="0"/>
              <a:t>12/18/2022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2598284" y="12175952"/>
            <a:ext cx="101106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134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598285" y="2575650"/>
            <a:ext cx="11828417" cy="338977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598283" y="6444595"/>
            <a:ext cx="5626568" cy="1100019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800527" y="6444597"/>
            <a:ext cx="5626174" cy="11000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9E62588-EC5C-453B-A942-AA1C7EFEEF33}" type="datetimeFigureOut">
              <a:rPr lang="en-US" smtClean="0"/>
              <a:t>12/18/2022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2598285" y="5910682"/>
            <a:ext cx="1182841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4870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2598285" y="5910682"/>
            <a:ext cx="1182841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598284" y="2573326"/>
            <a:ext cx="11828419" cy="3380221"/>
          </a:xfrm>
        </p:spPr>
        <p:txBody>
          <a:bodyPr/>
          <a:lstStyle/>
          <a:p>
            <a:r>
              <a:rPr lang="en-GB"/>
              <a:t>Click to edit Master title style</a:t>
            </a:r>
            <a:endParaRPr lang="en-US" dirty="0"/>
          </a:p>
        </p:txBody>
      </p:sp>
      <p:sp>
        <p:nvSpPr>
          <p:cNvPr id="3" name="Text Placeholder 2"/>
          <p:cNvSpPr>
            <a:spLocks noGrp="1"/>
          </p:cNvSpPr>
          <p:nvPr>
            <p:ph type="body" idx="1"/>
          </p:nvPr>
        </p:nvSpPr>
        <p:spPr>
          <a:xfrm>
            <a:off x="2598284" y="6462561"/>
            <a:ext cx="5626379" cy="2566218"/>
          </a:xfrm>
        </p:spPr>
        <p:txBody>
          <a:bodyPr anchor="b">
            <a:normAutofit/>
          </a:bodyPr>
          <a:lstStyle>
            <a:lvl1pPr marL="0" indent="0">
              <a:lnSpc>
                <a:spcPct val="100000"/>
              </a:lnSpc>
              <a:buNone/>
              <a:defRPr sz="3960" b="0" cap="all" baseline="0">
                <a:solidFill>
                  <a:schemeClr val="accent1"/>
                </a:solidFill>
              </a:defRPr>
            </a:lvl1pPr>
            <a:lvl2pPr marL="617220" indent="0">
              <a:buNone/>
              <a:defRPr sz="2700" b="1"/>
            </a:lvl2pPr>
            <a:lvl3pPr marL="1234440" indent="0">
              <a:buNone/>
              <a:defRPr sz="2430" b="1"/>
            </a:lvl3pPr>
            <a:lvl4pPr marL="1851660" indent="0">
              <a:buNone/>
              <a:defRPr sz="2160" b="1"/>
            </a:lvl4pPr>
            <a:lvl5pPr marL="2468880" indent="0">
              <a:buNone/>
              <a:defRPr sz="2160" b="1"/>
            </a:lvl5pPr>
            <a:lvl6pPr marL="3086100" indent="0">
              <a:buNone/>
              <a:defRPr sz="2160" b="1"/>
            </a:lvl6pPr>
            <a:lvl7pPr marL="3703320" indent="0">
              <a:buNone/>
              <a:defRPr sz="2160" b="1"/>
            </a:lvl7pPr>
            <a:lvl8pPr marL="4320540" indent="0">
              <a:buNone/>
              <a:defRPr sz="2160" b="1"/>
            </a:lvl8pPr>
            <a:lvl9pPr marL="4937760" indent="0">
              <a:buNone/>
              <a:defRPr sz="2160" b="1"/>
            </a:lvl9pPr>
          </a:lstStyle>
          <a:p>
            <a:pPr lvl="0"/>
            <a:r>
              <a:rPr lang="en-GB"/>
              <a:t>Click to edit Master text styles</a:t>
            </a:r>
          </a:p>
        </p:txBody>
      </p:sp>
      <p:sp>
        <p:nvSpPr>
          <p:cNvPr id="4" name="Content Placeholder 3"/>
          <p:cNvSpPr>
            <a:spLocks noGrp="1"/>
          </p:cNvSpPr>
          <p:nvPr>
            <p:ph sz="half" idx="2"/>
          </p:nvPr>
        </p:nvSpPr>
        <p:spPr>
          <a:xfrm>
            <a:off x="2598284" y="9037666"/>
            <a:ext cx="5626379" cy="84622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800527" y="6473615"/>
            <a:ext cx="5626174" cy="2567158"/>
          </a:xfrm>
        </p:spPr>
        <p:txBody>
          <a:bodyPr anchor="b">
            <a:normAutofit/>
          </a:bodyPr>
          <a:lstStyle>
            <a:lvl1pPr marL="0" indent="0">
              <a:lnSpc>
                <a:spcPct val="100000"/>
              </a:lnSpc>
              <a:buNone/>
              <a:defRPr sz="3960" b="0" cap="all" baseline="0">
                <a:solidFill>
                  <a:schemeClr val="accent1"/>
                </a:solidFill>
              </a:defRPr>
            </a:lvl1pPr>
            <a:lvl2pPr marL="617220" indent="0">
              <a:buNone/>
              <a:defRPr sz="2700" b="1"/>
            </a:lvl2pPr>
            <a:lvl3pPr marL="1234440" indent="0">
              <a:buNone/>
              <a:defRPr sz="2430" b="1"/>
            </a:lvl3pPr>
            <a:lvl4pPr marL="1851660" indent="0">
              <a:buNone/>
              <a:defRPr sz="2160" b="1"/>
            </a:lvl4pPr>
            <a:lvl5pPr marL="2468880" indent="0">
              <a:buNone/>
              <a:defRPr sz="2160" b="1"/>
            </a:lvl5pPr>
            <a:lvl6pPr marL="3086100" indent="0">
              <a:buNone/>
              <a:defRPr sz="2160" b="1"/>
            </a:lvl6pPr>
            <a:lvl7pPr marL="3703320" indent="0">
              <a:buNone/>
              <a:defRPr sz="2160" b="1"/>
            </a:lvl7pPr>
            <a:lvl8pPr marL="4320540" indent="0">
              <a:buNone/>
              <a:defRPr sz="2160" b="1"/>
            </a:lvl8pPr>
            <a:lvl9pPr marL="4937760" indent="0">
              <a:buNone/>
              <a:defRPr sz="2160" b="1"/>
            </a:lvl9pPr>
          </a:lstStyle>
          <a:p>
            <a:pPr lvl="0"/>
            <a:r>
              <a:rPr lang="en-GB"/>
              <a:t>Click to edit Master text styles</a:t>
            </a:r>
          </a:p>
        </p:txBody>
      </p:sp>
      <p:sp>
        <p:nvSpPr>
          <p:cNvPr id="6" name="Content Placeholder 5"/>
          <p:cNvSpPr>
            <a:spLocks noGrp="1"/>
          </p:cNvSpPr>
          <p:nvPr>
            <p:ph sz="quarter" idx="4"/>
          </p:nvPr>
        </p:nvSpPr>
        <p:spPr>
          <a:xfrm>
            <a:off x="8800527" y="9028773"/>
            <a:ext cx="5626174" cy="84395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D5D575-BDA5-4AAF-81DC-5D38C213A391}" type="datetimeFigureOut">
              <a:rPr lang="en-US" smtClean="0"/>
              <a:t>12/18/2022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7657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2598285" y="5910682"/>
            <a:ext cx="1182841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F9C5B0-21BA-48EA-B067-5E37072B4F18}" type="datetimeFigureOut">
              <a:rPr lang="en-US" smtClean="0"/>
              <a:t>12/18/2022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56827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959AD-49F4-478E-A013-BE606CDD1B41}" type="datetimeFigureOut">
              <a:rPr lang="en-US" smtClean="0"/>
              <a:t>12/18/2022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1334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90276" y="2556715"/>
            <a:ext cx="4366710" cy="7190774"/>
          </a:xfrm>
        </p:spPr>
        <p:txBody>
          <a:bodyPr anchor="b">
            <a:normAutofit/>
          </a:bodyPr>
          <a:lstStyle>
            <a:lvl1pPr algn="l">
              <a:defRPr sz="4320"/>
            </a:lvl1pPr>
          </a:lstStyle>
          <a:p>
            <a:r>
              <a:rPr lang="en-GB"/>
              <a:t>Click to edit Master title style</a:t>
            </a:r>
            <a:endParaRPr lang="en-US" dirty="0"/>
          </a:p>
        </p:txBody>
      </p:sp>
      <p:sp>
        <p:nvSpPr>
          <p:cNvPr id="3" name="Content Placeholder 2"/>
          <p:cNvSpPr>
            <a:spLocks noGrp="1"/>
          </p:cNvSpPr>
          <p:nvPr>
            <p:ph idx="1"/>
          </p:nvPr>
        </p:nvSpPr>
        <p:spPr>
          <a:xfrm>
            <a:off x="7535981" y="2556717"/>
            <a:ext cx="6890720" cy="14908243"/>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90277" y="10257576"/>
            <a:ext cx="4369264" cy="7194179"/>
          </a:xfrm>
        </p:spPr>
        <p:txBody>
          <a:bodyPr>
            <a:normAutofit/>
          </a:bodyPr>
          <a:lstStyle>
            <a:lvl1pPr marL="0" indent="0" algn="l">
              <a:buNone/>
              <a:defRPr sz="2880"/>
            </a:lvl1pPr>
            <a:lvl2pPr marL="617220" indent="0">
              <a:buNone/>
              <a:defRPr sz="1890"/>
            </a:lvl2pPr>
            <a:lvl3pPr marL="1234440" indent="0">
              <a:buNone/>
              <a:defRPr sz="1620"/>
            </a:lvl3pPr>
            <a:lvl4pPr marL="1851660" indent="0">
              <a:buNone/>
              <a:defRPr sz="1350"/>
            </a:lvl4pPr>
            <a:lvl5pPr marL="2468880" indent="0">
              <a:buNone/>
              <a:defRPr sz="1350"/>
            </a:lvl5pPr>
            <a:lvl6pPr marL="3086100" indent="0">
              <a:buNone/>
              <a:defRPr sz="1350"/>
            </a:lvl6pPr>
            <a:lvl7pPr marL="3703320" indent="0">
              <a:buNone/>
              <a:defRPr sz="1350"/>
            </a:lvl7pPr>
            <a:lvl8pPr marL="4320540" indent="0">
              <a:buNone/>
              <a:defRPr sz="1350"/>
            </a:lvl8pPr>
            <a:lvl9pPr marL="493776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smtClean="0"/>
              <a:t>12/18/2022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2595146" y="10257571"/>
            <a:ext cx="436189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9587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8993703" y="1542949"/>
            <a:ext cx="6320497" cy="16477123"/>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599467" y="3614442"/>
            <a:ext cx="5840883" cy="5857869"/>
          </a:xfrm>
        </p:spPr>
        <p:txBody>
          <a:bodyPr anchor="b">
            <a:normAutofit/>
          </a:bodyPr>
          <a:lstStyle>
            <a:lvl1pPr>
              <a:defRPr sz="576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152231" y="3592139"/>
            <a:ext cx="4022996" cy="12372246"/>
          </a:xfrm>
          <a:solidFill>
            <a:schemeClr val="bg1">
              <a:lumMod val="85000"/>
            </a:schemeClr>
          </a:solidFill>
          <a:ln w="9525" cap="sq">
            <a:noFill/>
            <a:miter lim="800000"/>
          </a:ln>
          <a:effectLst/>
        </p:spPr>
        <p:txBody>
          <a:bodyPr anchor="t"/>
          <a:lstStyle>
            <a:lvl1pPr marL="0" indent="0" algn="ctr">
              <a:buNone/>
              <a:defRPr sz="4320"/>
            </a:lvl1pPr>
            <a:lvl2pPr marL="617220" indent="0">
              <a:buNone/>
              <a:defRPr sz="3780"/>
            </a:lvl2pPr>
            <a:lvl3pPr marL="1234440" indent="0">
              <a:buNone/>
              <a:defRPr sz="3240"/>
            </a:lvl3pPr>
            <a:lvl4pPr marL="1851660" indent="0">
              <a:buNone/>
              <a:defRPr sz="2700"/>
            </a:lvl4pPr>
            <a:lvl5pPr marL="2468880" indent="0">
              <a:buNone/>
              <a:defRPr sz="2700"/>
            </a:lvl5pPr>
            <a:lvl6pPr marL="3086100" indent="0">
              <a:buNone/>
              <a:defRPr sz="2700"/>
            </a:lvl6pPr>
            <a:lvl7pPr marL="3703320" indent="0">
              <a:buNone/>
              <a:defRPr sz="2700"/>
            </a:lvl7pPr>
            <a:lvl8pPr marL="4320540" indent="0">
              <a:buNone/>
              <a:defRPr sz="2700"/>
            </a:lvl8pPr>
            <a:lvl9pPr marL="4937760" indent="0">
              <a:buNone/>
              <a:defRPr sz="2700"/>
            </a:lvl9pPr>
          </a:lstStyle>
          <a:p>
            <a:r>
              <a:rPr lang="en-GB"/>
              <a:t>Click icon to add picture</a:t>
            </a:r>
            <a:endParaRPr lang="en-US" dirty="0"/>
          </a:p>
        </p:txBody>
      </p:sp>
      <p:sp>
        <p:nvSpPr>
          <p:cNvPr id="4" name="Text Placeholder 3"/>
          <p:cNvSpPr>
            <a:spLocks noGrp="1"/>
          </p:cNvSpPr>
          <p:nvPr>
            <p:ph type="body" sz="half" idx="2"/>
          </p:nvPr>
        </p:nvSpPr>
        <p:spPr>
          <a:xfrm>
            <a:off x="2598286" y="10067175"/>
            <a:ext cx="5832515" cy="6411974"/>
          </a:xfrm>
        </p:spPr>
        <p:txBody>
          <a:bodyPr>
            <a:normAutofit/>
          </a:bodyPr>
          <a:lstStyle>
            <a:lvl1pPr marL="0" indent="0" algn="l">
              <a:buNone/>
              <a:defRPr sz="3240"/>
            </a:lvl1pPr>
            <a:lvl2pPr marL="617220" indent="0">
              <a:buNone/>
              <a:defRPr sz="1890"/>
            </a:lvl2pPr>
            <a:lvl3pPr marL="1234440" indent="0">
              <a:buNone/>
              <a:defRPr sz="1620"/>
            </a:lvl3pPr>
            <a:lvl4pPr marL="1851660" indent="0">
              <a:buNone/>
              <a:defRPr sz="1350"/>
            </a:lvl4pPr>
            <a:lvl5pPr marL="2468880" indent="0">
              <a:buNone/>
              <a:defRPr sz="1350"/>
            </a:lvl5pPr>
            <a:lvl6pPr marL="3086100" indent="0">
              <a:buNone/>
              <a:defRPr sz="1350"/>
            </a:lvl6pPr>
            <a:lvl7pPr marL="3703320" indent="0">
              <a:buNone/>
              <a:defRPr sz="1350"/>
            </a:lvl7pPr>
            <a:lvl8pPr marL="4320540" indent="0">
              <a:buNone/>
              <a:defRPr sz="1350"/>
            </a:lvl8pPr>
            <a:lvl9pPr marL="4937760" indent="0">
              <a:buNone/>
              <a:defRPr sz="1350"/>
            </a:lvl9pPr>
          </a:lstStyle>
          <a:p>
            <a:pPr lvl="0"/>
            <a:r>
              <a:rPr lang="en-GB"/>
              <a:t>Click to edit Master text styles</a:t>
            </a:r>
          </a:p>
        </p:txBody>
      </p:sp>
      <p:sp>
        <p:nvSpPr>
          <p:cNvPr id="5" name="Date Placeholder 4"/>
          <p:cNvSpPr>
            <a:spLocks noGrp="1"/>
          </p:cNvSpPr>
          <p:nvPr>
            <p:ph type="dt" sz="half" idx="10"/>
          </p:nvPr>
        </p:nvSpPr>
        <p:spPr>
          <a:xfrm>
            <a:off x="2585995" y="17503544"/>
            <a:ext cx="5854356" cy="1024394"/>
          </a:xfrm>
        </p:spPr>
        <p:txBody>
          <a:bodyPr/>
          <a:lstStyle>
            <a:lvl1pPr algn="l">
              <a:defRPr/>
            </a:lvl1pPr>
          </a:lstStyle>
          <a:p>
            <a:fld id="{0BBF110E-D48F-4A61-BE6D-11D38A61FE05}" type="datetimeFigureOut">
              <a:rPr lang="en-US" smtClean="0"/>
              <a:t>12/18/2022</a:t>
            </a:fld>
            <a:endParaRPr lang="en-US" dirty="0"/>
          </a:p>
        </p:txBody>
      </p:sp>
      <p:sp>
        <p:nvSpPr>
          <p:cNvPr id="6" name="Footer Placeholder 5"/>
          <p:cNvSpPr>
            <a:spLocks noGrp="1"/>
          </p:cNvSpPr>
          <p:nvPr>
            <p:ph type="ftr" sz="quarter" idx="11"/>
          </p:nvPr>
        </p:nvSpPr>
        <p:spPr>
          <a:xfrm>
            <a:off x="2587555" y="1019653"/>
            <a:ext cx="5852795" cy="1026979"/>
          </a:xfrm>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2594306" y="10059536"/>
            <a:ext cx="58356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009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2598285" y="5910682"/>
            <a:ext cx="1182841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580A0-ED6C-4884-9FFE-87471827F59A}" type="datetimeFigureOut">
              <a:rPr lang="en-US" smtClean="0"/>
              <a:t>12/18/2022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9662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452451" y="2556718"/>
            <a:ext cx="1985449" cy="1491164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598285" y="2556718"/>
            <a:ext cx="9541971" cy="1491164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474D98-3273-47CE-B312-A00AAFA2779F}" type="datetimeFigureOut">
              <a:rPr lang="en-US" smtClean="0"/>
              <a:t>12/18/2022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2452450" y="2556718"/>
            <a:ext cx="0" cy="1491164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1250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Subtext only">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E069D22-E88E-4F4D-B2FE-5E10C3AFAB59}"/>
              </a:ext>
            </a:extLst>
          </p:cNvPr>
          <p:cNvSpPr>
            <a:spLocks noGrp="1"/>
          </p:cNvSpPr>
          <p:nvPr>
            <p:ph type="title" hasCustomPrompt="1"/>
          </p:nvPr>
        </p:nvSpPr>
        <p:spPr>
          <a:xfrm>
            <a:off x="23490" y="6037978"/>
            <a:ext cx="16412221" cy="11477157"/>
          </a:xfrm>
        </p:spPr>
        <p:txBody>
          <a:bodyPr rtlCol="0">
            <a:noAutofit/>
          </a:bodyPr>
          <a:lstStyle>
            <a:lvl1pPr algn="ctr">
              <a:lnSpc>
                <a:spcPts val="27500"/>
              </a:lnSpc>
              <a:defRPr sz="33600" cap="all" spc="-2000" baseline="0">
                <a:solidFill>
                  <a:schemeClr val="bg1"/>
                </a:solidFill>
              </a:defRPr>
            </a:lvl1pPr>
          </a:lstStyle>
          <a:p>
            <a:pPr rtl="0"/>
            <a:r>
              <a:rPr lang="en-GB" noProof="0"/>
              <a:t>Say</a:t>
            </a:r>
            <a:br>
              <a:rPr lang="en-GB" noProof="0"/>
            </a:br>
            <a:r>
              <a:rPr lang="en-GB" noProof="0"/>
              <a:t>it short</a:t>
            </a:r>
          </a:p>
        </p:txBody>
      </p:sp>
      <p:sp>
        <p:nvSpPr>
          <p:cNvPr id="3" name="Subtitle 2"/>
          <p:cNvSpPr>
            <a:spLocks noGrp="1"/>
          </p:cNvSpPr>
          <p:nvPr>
            <p:ph type="subTitle" idx="1" hasCustomPrompt="1"/>
          </p:nvPr>
        </p:nvSpPr>
        <p:spPr>
          <a:xfrm>
            <a:off x="1238250" y="17596218"/>
            <a:ext cx="13982700" cy="1357746"/>
          </a:xfrm>
        </p:spPr>
        <p:txBody>
          <a:bodyPr rtlCol="0" anchor="ctr">
            <a:noAutofit/>
          </a:bodyPr>
          <a:lstStyle>
            <a:lvl1pPr marL="0" indent="0" algn="ctr">
              <a:lnSpc>
                <a:spcPct val="80000"/>
              </a:lnSpc>
              <a:spcBef>
                <a:spcPts val="0"/>
              </a:spcBef>
              <a:buNone/>
              <a:defRPr sz="4800">
                <a:solidFill>
                  <a:schemeClr val="bg1"/>
                </a:solidFill>
              </a:defRPr>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pPr rtl="0"/>
            <a:r>
              <a:rPr lang="en-GB" noProof="0"/>
              <a:t>Subtitle or quote blurb here</a:t>
            </a:r>
          </a:p>
        </p:txBody>
      </p:sp>
    </p:spTree>
    <p:extLst>
      <p:ext uri="{BB962C8B-B14F-4D97-AF65-F5344CB8AC3E}">
        <p14:creationId xmlns:p14="http://schemas.microsoft.com/office/powerpoint/2010/main" val="657337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Mashup of Two typefaces">
    <p:bg>
      <p:bgPr>
        <a:solidFill>
          <a:schemeClr val="tx1"/>
        </a:solidFill>
        <a:effectLst/>
      </p:bgPr>
    </p:bg>
    <p:spTree>
      <p:nvGrpSpPr>
        <p:cNvPr id="1" name=""/>
        <p:cNvGrpSpPr/>
        <p:nvPr/>
      </p:nvGrpSpPr>
      <p:grpSpPr>
        <a:xfrm>
          <a:off x="0" y="0"/>
          <a:ext cx="0" cy="0"/>
          <a:chOff x="0" y="0"/>
          <a:chExt cx="0" cy="0"/>
        </a:xfrm>
      </p:grpSpPr>
      <p:sp>
        <p:nvSpPr>
          <p:cNvPr id="4" name="Picture Placeholder 8">
            <a:extLst>
              <a:ext uri="{FF2B5EF4-FFF2-40B4-BE49-F238E27FC236}">
                <a16:creationId xmlns:a16="http://schemas.microsoft.com/office/drawing/2014/main" id="{DF049B71-3551-4469-8D7E-86A7448A01BE}"/>
              </a:ext>
            </a:extLst>
          </p:cNvPr>
          <p:cNvSpPr>
            <a:spLocks noGrp="1"/>
          </p:cNvSpPr>
          <p:nvPr>
            <p:ph type="pic" sz="quarter" idx="11" hasCustomPrompt="1"/>
          </p:nvPr>
        </p:nvSpPr>
        <p:spPr>
          <a:xfrm>
            <a:off x="-10071" y="0"/>
            <a:ext cx="16469271" cy="21945600"/>
          </a:xfrm>
          <a:solidFill>
            <a:schemeClr val="bg1">
              <a:lumMod val="50000"/>
            </a:schemeClr>
          </a:solidFill>
        </p:spPr>
        <p:txBody>
          <a:bodyPr lIns="0" tIns="0" rIns="0" bIns="0" rtlCol="0" anchor="ctr"/>
          <a:lstStyle>
            <a:lvl1pPr marL="0" indent="0" algn="ctr">
              <a:buNone/>
              <a:defRPr>
                <a:solidFill>
                  <a:schemeClr val="tx1">
                    <a:lumMod val="75000"/>
                    <a:lumOff val="25000"/>
                  </a:schemeClr>
                </a:solidFill>
              </a:defRPr>
            </a:lvl1pPr>
          </a:lstStyle>
          <a:p>
            <a:pPr rtl="0"/>
            <a:r>
              <a:rPr lang="en-GB" noProof="0"/>
              <a:t>Insert Background Image</a:t>
            </a:r>
          </a:p>
        </p:txBody>
      </p:sp>
      <p:sp>
        <p:nvSpPr>
          <p:cNvPr id="2" name="Title 1">
            <a:extLst>
              <a:ext uri="{FF2B5EF4-FFF2-40B4-BE49-F238E27FC236}">
                <a16:creationId xmlns:a16="http://schemas.microsoft.com/office/drawing/2014/main" id="{103F1B6E-98E3-4E20-A2EE-E40C150991DA}"/>
              </a:ext>
            </a:extLst>
          </p:cNvPr>
          <p:cNvSpPr>
            <a:spLocks noGrp="1"/>
          </p:cNvSpPr>
          <p:nvPr>
            <p:ph type="title" hasCustomPrompt="1"/>
          </p:nvPr>
        </p:nvSpPr>
        <p:spPr>
          <a:xfrm>
            <a:off x="2363460" y="15223203"/>
            <a:ext cx="11732281" cy="4241802"/>
          </a:xfrm>
        </p:spPr>
        <p:txBody>
          <a:bodyPr rtlCol="0">
            <a:noAutofit/>
          </a:bodyPr>
          <a:lstStyle>
            <a:lvl1pPr algn="r">
              <a:lnSpc>
                <a:spcPts val="22000"/>
              </a:lnSpc>
              <a:defRPr sz="28000" spc="-2000" baseline="0">
                <a:solidFill>
                  <a:schemeClr val="bg1">
                    <a:lumMod val="95000"/>
                  </a:schemeClr>
                </a:solidFill>
              </a:defRPr>
            </a:lvl1pPr>
          </a:lstStyle>
          <a:p>
            <a:pPr rtl="0"/>
            <a:r>
              <a:rPr lang="en-GB" noProof="0"/>
              <a:t>TYPE 2</a:t>
            </a:r>
          </a:p>
        </p:txBody>
      </p:sp>
      <p:sp>
        <p:nvSpPr>
          <p:cNvPr id="8" name="Text Placeholder 7">
            <a:extLst>
              <a:ext uri="{FF2B5EF4-FFF2-40B4-BE49-F238E27FC236}">
                <a16:creationId xmlns:a16="http://schemas.microsoft.com/office/drawing/2014/main" id="{09EB88C7-679A-4E43-B718-B65BE4E9C325}"/>
              </a:ext>
            </a:extLst>
          </p:cNvPr>
          <p:cNvSpPr>
            <a:spLocks noGrp="1"/>
          </p:cNvSpPr>
          <p:nvPr>
            <p:ph type="body" sz="quarter" idx="12" hasCustomPrompt="1"/>
          </p:nvPr>
        </p:nvSpPr>
        <p:spPr>
          <a:xfrm>
            <a:off x="2363722" y="12359354"/>
            <a:ext cx="11731756" cy="2863849"/>
          </a:xfrm>
        </p:spPr>
        <p:txBody>
          <a:bodyPr rtlCol="0">
            <a:noAutofit/>
          </a:bodyPr>
          <a:lstStyle>
            <a:lvl1pPr marL="0" indent="0" algn="l">
              <a:lnSpc>
                <a:spcPts val="27500"/>
              </a:lnSpc>
              <a:buNone/>
              <a:defRPr sz="33600" spc="-2000" baseline="0">
                <a:solidFill>
                  <a:schemeClr val="bg1"/>
                </a:solidFill>
              </a:defRPr>
            </a:lvl1pPr>
            <a:lvl2pPr marL="822960" indent="0">
              <a:buNone/>
              <a:defRPr sz="33600">
                <a:solidFill>
                  <a:schemeClr val="bg1"/>
                </a:solidFill>
              </a:defRPr>
            </a:lvl2pPr>
            <a:lvl3pPr marL="1645920" indent="0">
              <a:buNone/>
              <a:defRPr sz="33600">
                <a:solidFill>
                  <a:schemeClr val="bg1"/>
                </a:solidFill>
              </a:defRPr>
            </a:lvl3pPr>
            <a:lvl4pPr marL="2468880" indent="0">
              <a:buNone/>
              <a:defRPr sz="33600">
                <a:solidFill>
                  <a:schemeClr val="bg1"/>
                </a:solidFill>
              </a:defRPr>
            </a:lvl4pPr>
            <a:lvl5pPr marL="3291840" indent="0">
              <a:buNone/>
              <a:defRPr sz="33600">
                <a:solidFill>
                  <a:schemeClr val="bg1"/>
                </a:solidFill>
              </a:defRPr>
            </a:lvl5pPr>
          </a:lstStyle>
          <a:p>
            <a:pPr lvl="0" rtl="0"/>
            <a:r>
              <a:rPr lang="en-GB" noProof="0"/>
              <a:t>TYPE 1</a:t>
            </a:r>
          </a:p>
        </p:txBody>
      </p:sp>
    </p:spTree>
    <p:extLst>
      <p:ext uri="{BB962C8B-B14F-4D97-AF65-F5344CB8AC3E}">
        <p14:creationId xmlns:p14="http://schemas.microsoft.com/office/powerpoint/2010/main" val="770225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mall Headelin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F1B6E-98E3-4E20-A2EE-E40C150991DA}"/>
              </a:ext>
            </a:extLst>
          </p:cNvPr>
          <p:cNvSpPr>
            <a:spLocks noGrp="1"/>
          </p:cNvSpPr>
          <p:nvPr>
            <p:ph type="title"/>
          </p:nvPr>
        </p:nvSpPr>
        <p:spPr>
          <a:xfrm>
            <a:off x="1131570" y="8910893"/>
            <a:ext cx="14196060" cy="4241802"/>
          </a:xfrm>
        </p:spPr>
        <p:txBody>
          <a:bodyPr rtlCol="0">
            <a:normAutofit/>
          </a:bodyPr>
          <a:lstStyle>
            <a:lvl1pPr algn="ctr">
              <a:defRPr sz="8000" spc="-300">
                <a:solidFill>
                  <a:schemeClr val="bg1">
                    <a:lumMod val="95000"/>
                  </a:schemeClr>
                </a:solidFill>
              </a:defRPr>
            </a:lvl1pPr>
          </a:lstStyle>
          <a:p>
            <a:pPr rtl="0"/>
            <a:r>
              <a:rPr lang="en-GB" noProof="0"/>
              <a:t>Click to edit Master title style</a:t>
            </a:r>
          </a:p>
        </p:txBody>
      </p:sp>
      <p:sp>
        <p:nvSpPr>
          <p:cNvPr id="6" name="Picture Placeholder 5">
            <a:extLst>
              <a:ext uri="{FF2B5EF4-FFF2-40B4-BE49-F238E27FC236}">
                <a16:creationId xmlns:a16="http://schemas.microsoft.com/office/drawing/2014/main" id="{99CAA060-B631-4388-97E3-0D962963F6FA}"/>
              </a:ext>
            </a:extLst>
          </p:cNvPr>
          <p:cNvSpPr>
            <a:spLocks noGrp="1"/>
          </p:cNvSpPr>
          <p:nvPr>
            <p:ph type="pic" sz="quarter" idx="12" hasCustomPrompt="1"/>
          </p:nvPr>
        </p:nvSpPr>
        <p:spPr>
          <a:xfrm>
            <a:off x="5014913" y="15810631"/>
            <a:ext cx="6429375" cy="2478087"/>
          </a:xfrm>
        </p:spPr>
        <p:txBody>
          <a:bodyPr rtlCol="0" anchor="ctr"/>
          <a:lstStyle>
            <a:lvl1pPr marL="0" indent="0" algn="ctr">
              <a:buNone/>
              <a:defRPr>
                <a:solidFill>
                  <a:schemeClr val="bg1">
                    <a:lumMod val="95000"/>
                  </a:schemeClr>
                </a:solidFill>
              </a:defRPr>
            </a:lvl1pPr>
          </a:lstStyle>
          <a:p>
            <a:pPr rtl="0"/>
            <a:r>
              <a:rPr lang="en-GB" noProof="0"/>
              <a:t>Place Logo Here</a:t>
            </a:r>
          </a:p>
        </p:txBody>
      </p:sp>
      <p:sp>
        <p:nvSpPr>
          <p:cNvPr id="4" name="Picture Placeholder 8">
            <a:extLst>
              <a:ext uri="{FF2B5EF4-FFF2-40B4-BE49-F238E27FC236}">
                <a16:creationId xmlns:a16="http://schemas.microsoft.com/office/drawing/2014/main" id="{DF049B71-3551-4469-8D7E-86A7448A01BE}"/>
              </a:ext>
            </a:extLst>
          </p:cNvPr>
          <p:cNvSpPr>
            <a:spLocks noGrp="1"/>
          </p:cNvSpPr>
          <p:nvPr>
            <p:ph type="pic" sz="quarter" idx="11" hasCustomPrompt="1"/>
          </p:nvPr>
        </p:nvSpPr>
        <p:spPr>
          <a:xfrm>
            <a:off x="-10071" y="0"/>
            <a:ext cx="16469271" cy="21945600"/>
          </a:xfrm>
        </p:spPr>
        <p:txBody>
          <a:bodyPr tIns="1188000" rtlCol="0"/>
          <a:lstStyle>
            <a:lvl1pPr marL="0" indent="0" algn="ctr">
              <a:buNone/>
              <a:defRPr>
                <a:solidFill>
                  <a:schemeClr val="bg1">
                    <a:lumMod val="95000"/>
                  </a:schemeClr>
                </a:solidFill>
              </a:defRPr>
            </a:lvl1pPr>
          </a:lstStyle>
          <a:p>
            <a:pPr rtl="0"/>
            <a:r>
              <a:rPr lang="en-GB" noProof="0"/>
              <a:t>Insert Background Image</a:t>
            </a:r>
          </a:p>
        </p:txBody>
      </p:sp>
    </p:spTree>
    <p:extLst>
      <p:ext uri="{BB962C8B-B14F-4D97-AF65-F5344CB8AC3E}">
        <p14:creationId xmlns:p14="http://schemas.microsoft.com/office/powerpoint/2010/main" val="1160398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Image, Text and Author">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8100DF-8381-4DB3-80B1-3AC9D94C0556}"/>
              </a:ext>
            </a:extLst>
          </p:cNvPr>
          <p:cNvSpPr>
            <a:spLocks noGrp="1"/>
          </p:cNvSpPr>
          <p:nvPr>
            <p:ph type="pic" sz="quarter" idx="11" hasCustomPrompt="1"/>
          </p:nvPr>
        </p:nvSpPr>
        <p:spPr>
          <a:xfrm>
            <a:off x="-10071" y="0"/>
            <a:ext cx="16469271" cy="21945600"/>
          </a:xfrm>
        </p:spPr>
        <p:txBody>
          <a:bodyPr tIns="1188000" rtlCol="0"/>
          <a:lstStyle>
            <a:lvl1pPr marL="0" indent="0" algn="ctr">
              <a:buNone/>
              <a:defRPr>
                <a:solidFill>
                  <a:schemeClr val="bg1">
                    <a:lumMod val="95000"/>
                  </a:schemeClr>
                </a:solidFill>
              </a:defRPr>
            </a:lvl1pPr>
          </a:lstStyle>
          <a:p>
            <a:pPr rtl="0"/>
            <a:r>
              <a:rPr lang="en-GB" noProof="0"/>
              <a:t>Insert Background Image</a:t>
            </a:r>
          </a:p>
        </p:txBody>
      </p:sp>
      <p:sp>
        <p:nvSpPr>
          <p:cNvPr id="2" name="Title 1"/>
          <p:cNvSpPr>
            <a:spLocks noGrp="1"/>
          </p:cNvSpPr>
          <p:nvPr>
            <p:ph type="ctrTitle"/>
          </p:nvPr>
        </p:nvSpPr>
        <p:spPr>
          <a:xfrm>
            <a:off x="1507389" y="3591562"/>
            <a:ext cx="13444422" cy="15195202"/>
          </a:xfrm>
        </p:spPr>
        <p:txBody>
          <a:bodyPr vert="horz" lIns="91440" tIns="45720" rIns="91440" bIns="45720" rtlCol="0" anchor="b">
            <a:noAutofit/>
          </a:bodyPr>
          <a:lstStyle>
            <a:lvl1pPr>
              <a:defRPr lang="en-US" sz="28000" spc="-2000" dirty="0">
                <a:solidFill>
                  <a:schemeClr val="bg1"/>
                </a:solidFill>
                <a:latin typeface="Avenir Next LT Pro" pitchFamily="50" charset="0"/>
                <a:cs typeface="SpeakPro-Bold" panose="020B0804020101020102" pitchFamily="34" charset="0"/>
              </a:defRPr>
            </a:lvl1pPr>
          </a:lstStyle>
          <a:p>
            <a:pPr lvl="0" rtl="0">
              <a:lnSpc>
                <a:spcPts val="22000"/>
              </a:lnSpc>
            </a:pPr>
            <a:r>
              <a:rPr lang="en-GB" noProof="0"/>
              <a:t>Click to edit Master title style</a:t>
            </a:r>
          </a:p>
        </p:txBody>
      </p:sp>
      <p:sp>
        <p:nvSpPr>
          <p:cNvPr id="3" name="Subtitle 2"/>
          <p:cNvSpPr>
            <a:spLocks noGrp="1"/>
          </p:cNvSpPr>
          <p:nvPr>
            <p:ph type="subTitle" idx="1" hasCustomPrompt="1"/>
          </p:nvPr>
        </p:nvSpPr>
        <p:spPr>
          <a:xfrm>
            <a:off x="13195935" y="18864579"/>
            <a:ext cx="2615565" cy="1357746"/>
          </a:xfrm>
        </p:spPr>
        <p:txBody>
          <a:bodyPr rtlCol="0" anchor="ctr">
            <a:noAutofit/>
          </a:bodyPr>
          <a:lstStyle>
            <a:lvl1pPr marL="0" indent="0" algn="l">
              <a:lnSpc>
                <a:spcPct val="80000"/>
              </a:lnSpc>
              <a:spcBef>
                <a:spcPts val="0"/>
              </a:spcBef>
              <a:buNone/>
              <a:defRPr sz="5800">
                <a:solidFill>
                  <a:schemeClr val="bg1"/>
                </a:solidFill>
              </a:defRPr>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pPr rtl="0"/>
            <a:r>
              <a:rPr lang="en-GB" noProof="0"/>
              <a:t>AUTHOR</a:t>
            </a:r>
          </a:p>
          <a:p>
            <a:pPr rtl="0"/>
            <a:r>
              <a:rPr lang="en-GB" noProof="0"/>
              <a:t>NAME</a:t>
            </a:r>
          </a:p>
        </p:txBody>
      </p:sp>
      <p:sp>
        <p:nvSpPr>
          <p:cNvPr id="8" name="Picture Placeholder 7">
            <a:extLst>
              <a:ext uri="{FF2B5EF4-FFF2-40B4-BE49-F238E27FC236}">
                <a16:creationId xmlns:a16="http://schemas.microsoft.com/office/drawing/2014/main" id="{DF7F2F90-0784-46D4-A853-9DBCFDA0F441}"/>
              </a:ext>
            </a:extLst>
          </p:cNvPr>
          <p:cNvSpPr>
            <a:spLocks noGrp="1"/>
          </p:cNvSpPr>
          <p:nvPr>
            <p:ph type="pic" sz="quarter" idx="10" hasCustomPrompt="1"/>
          </p:nvPr>
        </p:nvSpPr>
        <p:spPr>
          <a:xfrm>
            <a:off x="10700657" y="18354038"/>
            <a:ext cx="2232000" cy="2232000"/>
          </a:xfrm>
          <a:prstGeom prst="ellipse">
            <a:avLst/>
          </a:prstGeom>
          <a:solidFill>
            <a:schemeClr val="tx1">
              <a:lumMod val="50000"/>
              <a:lumOff val="50000"/>
            </a:schemeClr>
          </a:solidFill>
        </p:spPr>
        <p:txBody>
          <a:bodyPr wrap="square" rtlCol="0" anchor="ctr">
            <a:noAutofit/>
          </a:bodyPr>
          <a:lstStyle>
            <a:lvl1pPr marL="0" indent="0" algn="ctr">
              <a:buNone/>
              <a:defRPr/>
            </a:lvl1pPr>
          </a:lstStyle>
          <a:p>
            <a:pPr rtl="0"/>
            <a:r>
              <a:rPr lang="en-GB" noProof="0"/>
              <a:t>Author Photo</a:t>
            </a:r>
          </a:p>
        </p:txBody>
      </p:sp>
    </p:spTree>
    <p:extLst>
      <p:ext uri="{BB962C8B-B14F-4D97-AF65-F5344CB8AC3E}">
        <p14:creationId xmlns:p14="http://schemas.microsoft.com/office/powerpoint/2010/main" val="2537409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dverure Outdoors The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475E-77E0-45F8-BDD3-BACC146A037D}"/>
              </a:ext>
            </a:extLst>
          </p:cNvPr>
          <p:cNvSpPr>
            <a:spLocks noGrp="1"/>
          </p:cNvSpPr>
          <p:nvPr>
            <p:ph type="title" hasCustomPrompt="1"/>
          </p:nvPr>
        </p:nvSpPr>
        <p:spPr>
          <a:xfrm rot="21120000">
            <a:off x="1131570" y="10061267"/>
            <a:ext cx="14196060" cy="4241802"/>
          </a:xfrm>
        </p:spPr>
        <p:txBody>
          <a:bodyPr rtlCol="0">
            <a:noAutofit/>
          </a:bodyPr>
          <a:lstStyle>
            <a:lvl1pPr algn="ctr">
              <a:defRPr sz="48400" i="1" spc="-2000" baseline="0">
                <a:blipFill dpi="0" rotWithShape="1">
                  <a:blip r:embed="rId2"/>
                  <a:srcRect/>
                  <a:tile tx="0" ty="0" sx="100000" sy="100000" flip="none" algn="b"/>
                </a:blipFill>
              </a:defRPr>
            </a:lvl1pPr>
          </a:lstStyle>
          <a:p>
            <a:pPr rtl="0"/>
            <a:r>
              <a:rPr lang="en-GB" noProof="0"/>
              <a:t>XXX</a:t>
            </a:r>
          </a:p>
        </p:txBody>
      </p:sp>
      <p:sp>
        <p:nvSpPr>
          <p:cNvPr id="5" name="Text Placeholder 4">
            <a:extLst>
              <a:ext uri="{FF2B5EF4-FFF2-40B4-BE49-F238E27FC236}">
                <a16:creationId xmlns:a16="http://schemas.microsoft.com/office/drawing/2014/main" id="{5166E6CE-CFA2-4C95-972A-1CC107DBA20A}"/>
              </a:ext>
            </a:extLst>
          </p:cNvPr>
          <p:cNvSpPr>
            <a:spLocks noGrp="1"/>
          </p:cNvSpPr>
          <p:nvPr>
            <p:ph type="body" sz="quarter" idx="10" hasCustomPrompt="1"/>
          </p:nvPr>
        </p:nvSpPr>
        <p:spPr>
          <a:xfrm>
            <a:off x="1899777" y="5162040"/>
            <a:ext cx="12659646" cy="2625725"/>
          </a:xfrm>
        </p:spPr>
        <p:txBody>
          <a:bodyPr rtlCol="0">
            <a:normAutofit/>
          </a:bodyPr>
          <a:lstStyle>
            <a:lvl1pPr marL="0" indent="0" algn="ctr">
              <a:buNone/>
              <a:defRPr sz="16600"/>
            </a:lvl1pPr>
            <a:lvl2pPr marL="822960" indent="0" algn="ctr">
              <a:buNone/>
              <a:defRPr/>
            </a:lvl2pPr>
            <a:lvl3pPr marL="1645920" indent="0" algn="ctr">
              <a:buNone/>
              <a:defRPr/>
            </a:lvl3pPr>
            <a:lvl4pPr marL="2468880" indent="0" algn="ctr">
              <a:buNone/>
              <a:defRPr/>
            </a:lvl4pPr>
            <a:lvl5pPr marL="3291840" indent="0" algn="ctr">
              <a:buNone/>
              <a:defRPr/>
            </a:lvl5pPr>
          </a:lstStyle>
          <a:p>
            <a:pPr lvl="0" rtl="0"/>
            <a:r>
              <a:rPr lang="en-GB" noProof="0"/>
              <a:t>JUST SAY</a:t>
            </a:r>
          </a:p>
        </p:txBody>
      </p:sp>
      <p:sp>
        <p:nvSpPr>
          <p:cNvPr id="6" name="Rectangle 5">
            <a:extLst>
              <a:ext uri="{FF2B5EF4-FFF2-40B4-BE49-F238E27FC236}">
                <a16:creationId xmlns:a16="http://schemas.microsoft.com/office/drawing/2014/main" id="{4EEA3496-E213-4F10-BBF5-F2B670F1DCBA}"/>
              </a:ext>
              <a:ext uri="{C183D7F6-B498-43B3-948B-1728B52AA6E4}">
                <adec:decorative xmlns:adec="http://schemas.microsoft.com/office/drawing/2017/decorative" val="1"/>
              </a:ext>
            </a:extLst>
          </p:cNvPr>
          <p:cNvSpPr/>
          <p:nvPr userDrawn="1"/>
        </p:nvSpPr>
        <p:spPr>
          <a:xfrm>
            <a:off x="917484" y="900000"/>
            <a:ext cx="14624234" cy="6813755"/>
          </a:xfrm>
          <a:custGeom>
            <a:avLst/>
            <a:gdLst>
              <a:gd name="connsiteX0" fmla="*/ 0 w 14624234"/>
              <a:gd name="connsiteY0" fmla="*/ 0 h 19379381"/>
              <a:gd name="connsiteX1" fmla="*/ 14624234 w 14624234"/>
              <a:gd name="connsiteY1" fmla="*/ 0 h 19379381"/>
              <a:gd name="connsiteX2" fmla="*/ 14624234 w 14624234"/>
              <a:gd name="connsiteY2" fmla="*/ 19379381 h 19379381"/>
              <a:gd name="connsiteX3" fmla="*/ 0 w 14624234"/>
              <a:gd name="connsiteY3" fmla="*/ 19379381 h 19379381"/>
              <a:gd name="connsiteX4" fmla="*/ 0 w 14624234"/>
              <a:gd name="connsiteY4" fmla="*/ 0 h 19379381"/>
              <a:gd name="connsiteX0" fmla="*/ 0 w 14624234"/>
              <a:gd name="connsiteY0" fmla="*/ 0 h 19379381"/>
              <a:gd name="connsiteX1" fmla="*/ 14624234 w 14624234"/>
              <a:gd name="connsiteY1" fmla="*/ 0 h 19379381"/>
              <a:gd name="connsiteX2" fmla="*/ 14624234 w 14624234"/>
              <a:gd name="connsiteY2" fmla="*/ 19379381 h 19379381"/>
              <a:gd name="connsiteX3" fmla="*/ 9524374 w 14624234"/>
              <a:gd name="connsiteY3" fmla="*/ 19379381 h 19379381"/>
              <a:gd name="connsiteX4" fmla="*/ 0 w 14624234"/>
              <a:gd name="connsiteY4" fmla="*/ 19379381 h 19379381"/>
              <a:gd name="connsiteX5" fmla="*/ 0 w 14624234"/>
              <a:gd name="connsiteY5" fmla="*/ 0 h 19379381"/>
              <a:gd name="connsiteX0" fmla="*/ 9524374 w 14624234"/>
              <a:gd name="connsiteY0" fmla="*/ 19379381 h 19470821"/>
              <a:gd name="connsiteX1" fmla="*/ 0 w 14624234"/>
              <a:gd name="connsiteY1" fmla="*/ 19379381 h 19470821"/>
              <a:gd name="connsiteX2" fmla="*/ 0 w 14624234"/>
              <a:gd name="connsiteY2" fmla="*/ 0 h 19470821"/>
              <a:gd name="connsiteX3" fmla="*/ 14624234 w 14624234"/>
              <a:gd name="connsiteY3" fmla="*/ 0 h 19470821"/>
              <a:gd name="connsiteX4" fmla="*/ 14624234 w 14624234"/>
              <a:gd name="connsiteY4" fmla="*/ 19379381 h 19470821"/>
              <a:gd name="connsiteX5" fmla="*/ 9615814 w 14624234"/>
              <a:gd name="connsiteY5" fmla="*/ 19470821 h 19470821"/>
              <a:gd name="connsiteX0" fmla="*/ 9524374 w 14624234"/>
              <a:gd name="connsiteY0" fmla="*/ 19379381 h 19379381"/>
              <a:gd name="connsiteX1" fmla="*/ 0 w 14624234"/>
              <a:gd name="connsiteY1" fmla="*/ 19379381 h 19379381"/>
              <a:gd name="connsiteX2" fmla="*/ 0 w 14624234"/>
              <a:gd name="connsiteY2" fmla="*/ 0 h 19379381"/>
              <a:gd name="connsiteX3" fmla="*/ 14624234 w 14624234"/>
              <a:gd name="connsiteY3" fmla="*/ 0 h 19379381"/>
              <a:gd name="connsiteX4" fmla="*/ 14624234 w 14624234"/>
              <a:gd name="connsiteY4" fmla="*/ 19379381 h 19379381"/>
              <a:gd name="connsiteX0" fmla="*/ 0 w 14624234"/>
              <a:gd name="connsiteY0" fmla="*/ 19379381 h 19379381"/>
              <a:gd name="connsiteX1" fmla="*/ 0 w 14624234"/>
              <a:gd name="connsiteY1" fmla="*/ 0 h 19379381"/>
              <a:gd name="connsiteX2" fmla="*/ 14624234 w 14624234"/>
              <a:gd name="connsiteY2" fmla="*/ 0 h 19379381"/>
              <a:gd name="connsiteX3" fmla="*/ 14624234 w 14624234"/>
              <a:gd name="connsiteY3" fmla="*/ 19379381 h 19379381"/>
              <a:gd name="connsiteX0" fmla="*/ 29497 w 14624234"/>
              <a:gd name="connsiteY0" fmla="*/ 24516084 h 24516084"/>
              <a:gd name="connsiteX1" fmla="*/ 0 w 14624234"/>
              <a:gd name="connsiteY1" fmla="*/ 0 h 24516084"/>
              <a:gd name="connsiteX2" fmla="*/ 14624234 w 14624234"/>
              <a:gd name="connsiteY2" fmla="*/ 0 h 24516084"/>
              <a:gd name="connsiteX3" fmla="*/ 14624234 w 14624234"/>
              <a:gd name="connsiteY3" fmla="*/ 19379381 h 24516084"/>
              <a:gd name="connsiteX0" fmla="*/ 58994 w 14624234"/>
              <a:gd name="connsiteY0" fmla="*/ 24204769 h 24204769"/>
              <a:gd name="connsiteX1" fmla="*/ 0 w 14624234"/>
              <a:gd name="connsiteY1" fmla="*/ 0 h 24204769"/>
              <a:gd name="connsiteX2" fmla="*/ 14624234 w 14624234"/>
              <a:gd name="connsiteY2" fmla="*/ 0 h 24204769"/>
              <a:gd name="connsiteX3" fmla="*/ 14624234 w 14624234"/>
              <a:gd name="connsiteY3" fmla="*/ 19379381 h 24204769"/>
              <a:gd name="connsiteX0" fmla="*/ 2949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11798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88491 w 14624234"/>
              <a:gd name="connsiteY0" fmla="*/ 24126939 h 24126939"/>
              <a:gd name="connsiteX1" fmla="*/ 0 w 14624234"/>
              <a:gd name="connsiteY1" fmla="*/ 0 h 24126939"/>
              <a:gd name="connsiteX2" fmla="*/ 14624234 w 14624234"/>
              <a:gd name="connsiteY2" fmla="*/ 0 h 24126939"/>
              <a:gd name="connsiteX3" fmla="*/ 14624234 w 14624234"/>
              <a:gd name="connsiteY3" fmla="*/ 19379381 h 24126939"/>
              <a:gd name="connsiteX0" fmla="*/ 29497 w 14624234"/>
              <a:gd name="connsiteY0" fmla="*/ 24049110 h 24049110"/>
              <a:gd name="connsiteX1" fmla="*/ 0 w 14624234"/>
              <a:gd name="connsiteY1" fmla="*/ 0 h 24049110"/>
              <a:gd name="connsiteX2" fmla="*/ 14624234 w 14624234"/>
              <a:gd name="connsiteY2" fmla="*/ 0 h 24049110"/>
              <a:gd name="connsiteX3" fmla="*/ 14624234 w 14624234"/>
              <a:gd name="connsiteY3" fmla="*/ 19379381 h 24049110"/>
            </a:gdLst>
            <a:ahLst/>
            <a:cxnLst>
              <a:cxn ang="0">
                <a:pos x="connsiteX0" y="connsiteY0"/>
              </a:cxn>
              <a:cxn ang="0">
                <a:pos x="connsiteX1" y="connsiteY1"/>
              </a:cxn>
              <a:cxn ang="0">
                <a:pos x="connsiteX2" y="connsiteY2"/>
              </a:cxn>
              <a:cxn ang="0">
                <a:pos x="connsiteX3" y="connsiteY3"/>
              </a:cxn>
            </a:cxnLst>
            <a:rect l="l" t="t" r="r" b="b"/>
            <a:pathLst>
              <a:path w="14624234" h="24049110">
                <a:moveTo>
                  <a:pt x="29497" y="24049110"/>
                </a:moveTo>
                <a:cubicBezTo>
                  <a:pt x="19665" y="15877082"/>
                  <a:pt x="9832" y="8172028"/>
                  <a:pt x="0" y="0"/>
                </a:cubicBezTo>
                <a:lnTo>
                  <a:pt x="14624234" y="0"/>
                </a:lnTo>
                <a:lnTo>
                  <a:pt x="14624234" y="19379381"/>
                </a:lnTo>
              </a:path>
            </a:pathLst>
          </a:custGeom>
          <a:noFill/>
          <a:ln cmpd="sng">
            <a:solidFill>
              <a:schemeClr val="tx1"/>
            </a:solidFill>
            <a:prstDash val="solid"/>
            <a:headEnd type="oval" w="lg" len="lg"/>
            <a:tailEnd type="oval" w="lg" len="lg"/>
            <a:extLst>
              <a:ext uri="{C807C97D-BFC1-408E-A445-0C87EB9F89A2}">
                <ask:lineSketchStyleProps xmlns:ask="http://schemas.microsoft.com/office/drawing/2018/sketchyshapes" sd="1219033472">
                  <a:custGeom>
                    <a:avLst/>
                    <a:gdLst>
                      <a:gd name="connsiteX0" fmla="*/ 29497 w 14624234"/>
                      <a:gd name="connsiteY0" fmla="*/ 6813754 h 6813755"/>
                      <a:gd name="connsiteX1" fmla="*/ 0 w 14624234"/>
                      <a:gd name="connsiteY1" fmla="*/ 0 h 6813755"/>
                      <a:gd name="connsiteX2" fmla="*/ 14624234 w 14624234"/>
                      <a:gd name="connsiteY2" fmla="*/ 0 h 6813755"/>
                      <a:gd name="connsiteX3" fmla="*/ 14624234 w 14624234"/>
                      <a:gd name="connsiteY3" fmla="*/ 5490696 h 6813755"/>
                    </a:gdLst>
                    <a:ahLst/>
                    <a:cxnLst>
                      <a:cxn ang="0">
                        <a:pos x="connsiteX0" y="connsiteY0"/>
                      </a:cxn>
                      <a:cxn ang="0">
                        <a:pos x="connsiteX1" y="connsiteY1"/>
                      </a:cxn>
                      <a:cxn ang="0">
                        <a:pos x="connsiteX2" y="connsiteY2"/>
                      </a:cxn>
                      <a:cxn ang="0">
                        <a:pos x="connsiteX3" y="connsiteY3"/>
                      </a:cxn>
                    </a:cxnLst>
                    <a:rect l="l" t="t" r="r" b="b"/>
                    <a:pathLst>
                      <a:path w="14624234" h="6813755" extrusionOk="0">
                        <a:moveTo>
                          <a:pt x="29497" y="6813754"/>
                        </a:moveTo>
                        <a:cubicBezTo>
                          <a:pt x="-211461" y="4355837"/>
                          <a:pt x="-138908" y="2371178"/>
                          <a:pt x="0" y="0"/>
                        </a:cubicBezTo>
                        <a:cubicBezTo>
                          <a:pt x="6724887" y="132882"/>
                          <a:pt x="8392714" y="-84951"/>
                          <a:pt x="14624234" y="0"/>
                        </a:cubicBezTo>
                        <a:cubicBezTo>
                          <a:pt x="14758834" y="2164756"/>
                          <a:pt x="14467038" y="4454096"/>
                          <a:pt x="14624234" y="5490696"/>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5">
            <a:extLst>
              <a:ext uri="{FF2B5EF4-FFF2-40B4-BE49-F238E27FC236}">
                <a16:creationId xmlns:a16="http://schemas.microsoft.com/office/drawing/2014/main" id="{5981FCBE-3040-46B0-8CB0-3F4986477394}"/>
              </a:ext>
              <a:ext uri="{C183D7F6-B498-43B3-948B-1728B52AA6E4}">
                <adec:decorative xmlns:adec="http://schemas.microsoft.com/office/drawing/2017/decorative" val="1"/>
              </a:ext>
            </a:extLst>
          </p:cNvPr>
          <p:cNvSpPr/>
          <p:nvPr userDrawn="1"/>
        </p:nvSpPr>
        <p:spPr>
          <a:xfrm flipH="1" flipV="1">
            <a:off x="917484" y="15270284"/>
            <a:ext cx="14624234" cy="5722374"/>
          </a:xfrm>
          <a:custGeom>
            <a:avLst/>
            <a:gdLst>
              <a:gd name="connsiteX0" fmla="*/ 0 w 14624234"/>
              <a:gd name="connsiteY0" fmla="*/ 0 h 19379381"/>
              <a:gd name="connsiteX1" fmla="*/ 14624234 w 14624234"/>
              <a:gd name="connsiteY1" fmla="*/ 0 h 19379381"/>
              <a:gd name="connsiteX2" fmla="*/ 14624234 w 14624234"/>
              <a:gd name="connsiteY2" fmla="*/ 19379381 h 19379381"/>
              <a:gd name="connsiteX3" fmla="*/ 0 w 14624234"/>
              <a:gd name="connsiteY3" fmla="*/ 19379381 h 19379381"/>
              <a:gd name="connsiteX4" fmla="*/ 0 w 14624234"/>
              <a:gd name="connsiteY4" fmla="*/ 0 h 19379381"/>
              <a:gd name="connsiteX0" fmla="*/ 0 w 14624234"/>
              <a:gd name="connsiteY0" fmla="*/ 0 h 19379381"/>
              <a:gd name="connsiteX1" fmla="*/ 14624234 w 14624234"/>
              <a:gd name="connsiteY1" fmla="*/ 0 h 19379381"/>
              <a:gd name="connsiteX2" fmla="*/ 14624234 w 14624234"/>
              <a:gd name="connsiteY2" fmla="*/ 19379381 h 19379381"/>
              <a:gd name="connsiteX3" fmla="*/ 9524374 w 14624234"/>
              <a:gd name="connsiteY3" fmla="*/ 19379381 h 19379381"/>
              <a:gd name="connsiteX4" fmla="*/ 0 w 14624234"/>
              <a:gd name="connsiteY4" fmla="*/ 19379381 h 19379381"/>
              <a:gd name="connsiteX5" fmla="*/ 0 w 14624234"/>
              <a:gd name="connsiteY5" fmla="*/ 0 h 19379381"/>
              <a:gd name="connsiteX0" fmla="*/ 9524374 w 14624234"/>
              <a:gd name="connsiteY0" fmla="*/ 19379381 h 19470821"/>
              <a:gd name="connsiteX1" fmla="*/ 0 w 14624234"/>
              <a:gd name="connsiteY1" fmla="*/ 19379381 h 19470821"/>
              <a:gd name="connsiteX2" fmla="*/ 0 w 14624234"/>
              <a:gd name="connsiteY2" fmla="*/ 0 h 19470821"/>
              <a:gd name="connsiteX3" fmla="*/ 14624234 w 14624234"/>
              <a:gd name="connsiteY3" fmla="*/ 0 h 19470821"/>
              <a:gd name="connsiteX4" fmla="*/ 14624234 w 14624234"/>
              <a:gd name="connsiteY4" fmla="*/ 19379381 h 19470821"/>
              <a:gd name="connsiteX5" fmla="*/ 9615814 w 14624234"/>
              <a:gd name="connsiteY5" fmla="*/ 19470821 h 19470821"/>
              <a:gd name="connsiteX0" fmla="*/ 9524374 w 14624234"/>
              <a:gd name="connsiteY0" fmla="*/ 19379381 h 19379381"/>
              <a:gd name="connsiteX1" fmla="*/ 0 w 14624234"/>
              <a:gd name="connsiteY1" fmla="*/ 19379381 h 19379381"/>
              <a:gd name="connsiteX2" fmla="*/ 0 w 14624234"/>
              <a:gd name="connsiteY2" fmla="*/ 0 h 19379381"/>
              <a:gd name="connsiteX3" fmla="*/ 14624234 w 14624234"/>
              <a:gd name="connsiteY3" fmla="*/ 0 h 19379381"/>
              <a:gd name="connsiteX4" fmla="*/ 14624234 w 14624234"/>
              <a:gd name="connsiteY4" fmla="*/ 19379381 h 19379381"/>
              <a:gd name="connsiteX0" fmla="*/ 0 w 14624234"/>
              <a:gd name="connsiteY0" fmla="*/ 19379381 h 19379381"/>
              <a:gd name="connsiteX1" fmla="*/ 0 w 14624234"/>
              <a:gd name="connsiteY1" fmla="*/ 0 h 19379381"/>
              <a:gd name="connsiteX2" fmla="*/ 14624234 w 14624234"/>
              <a:gd name="connsiteY2" fmla="*/ 0 h 19379381"/>
              <a:gd name="connsiteX3" fmla="*/ 14624234 w 14624234"/>
              <a:gd name="connsiteY3" fmla="*/ 19379381 h 19379381"/>
              <a:gd name="connsiteX0" fmla="*/ 29497 w 14624234"/>
              <a:gd name="connsiteY0" fmla="*/ 24516084 h 24516084"/>
              <a:gd name="connsiteX1" fmla="*/ 0 w 14624234"/>
              <a:gd name="connsiteY1" fmla="*/ 0 h 24516084"/>
              <a:gd name="connsiteX2" fmla="*/ 14624234 w 14624234"/>
              <a:gd name="connsiteY2" fmla="*/ 0 h 24516084"/>
              <a:gd name="connsiteX3" fmla="*/ 14624234 w 14624234"/>
              <a:gd name="connsiteY3" fmla="*/ 19379381 h 24516084"/>
              <a:gd name="connsiteX0" fmla="*/ 58994 w 14624234"/>
              <a:gd name="connsiteY0" fmla="*/ 24204769 h 24204769"/>
              <a:gd name="connsiteX1" fmla="*/ 0 w 14624234"/>
              <a:gd name="connsiteY1" fmla="*/ 0 h 24204769"/>
              <a:gd name="connsiteX2" fmla="*/ 14624234 w 14624234"/>
              <a:gd name="connsiteY2" fmla="*/ 0 h 24204769"/>
              <a:gd name="connsiteX3" fmla="*/ 14624234 w 14624234"/>
              <a:gd name="connsiteY3" fmla="*/ 19379381 h 24204769"/>
              <a:gd name="connsiteX0" fmla="*/ 2949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11798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88491 w 14624234"/>
              <a:gd name="connsiteY0" fmla="*/ 24126939 h 24126939"/>
              <a:gd name="connsiteX1" fmla="*/ 0 w 14624234"/>
              <a:gd name="connsiteY1" fmla="*/ 0 h 24126939"/>
              <a:gd name="connsiteX2" fmla="*/ 14624234 w 14624234"/>
              <a:gd name="connsiteY2" fmla="*/ 0 h 24126939"/>
              <a:gd name="connsiteX3" fmla="*/ 14624234 w 14624234"/>
              <a:gd name="connsiteY3" fmla="*/ 19379381 h 24126939"/>
              <a:gd name="connsiteX0" fmla="*/ 29497 w 14624234"/>
              <a:gd name="connsiteY0" fmla="*/ 24049110 h 24049110"/>
              <a:gd name="connsiteX1" fmla="*/ 0 w 14624234"/>
              <a:gd name="connsiteY1" fmla="*/ 0 h 24049110"/>
              <a:gd name="connsiteX2" fmla="*/ 14624234 w 14624234"/>
              <a:gd name="connsiteY2" fmla="*/ 0 h 24049110"/>
              <a:gd name="connsiteX3" fmla="*/ 14624234 w 14624234"/>
              <a:gd name="connsiteY3" fmla="*/ 19379381 h 24049110"/>
            </a:gdLst>
            <a:ahLst/>
            <a:cxnLst>
              <a:cxn ang="0">
                <a:pos x="connsiteX0" y="connsiteY0"/>
              </a:cxn>
              <a:cxn ang="0">
                <a:pos x="connsiteX1" y="connsiteY1"/>
              </a:cxn>
              <a:cxn ang="0">
                <a:pos x="connsiteX2" y="connsiteY2"/>
              </a:cxn>
              <a:cxn ang="0">
                <a:pos x="connsiteX3" y="connsiteY3"/>
              </a:cxn>
            </a:cxnLst>
            <a:rect l="l" t="t" r="r" b="b"/>
            <a:pathLst>
              <a:path w="14624234" h="24049110">
                <a:moveTo>
                  <a:pt x="29497" y="24049110"/>
                </a:moveTo>
                <a:cubicBezTo>
                  <a:pt x="19665" y="15877082"/>
                  <a:pt x="9832" y="8172028"/>
                  <a:pt x="0" y="0"/>
                </a:cubicBezTo>
                <a:lnTo>
                  <a:pt x="14624234" y="0"/>
                </a:lnTo>
                <a:lnTo>
                  <a:pt x="14624234" y="19379381"/>
                </a:lnTo>
              </a:path>
            </a:pathLst>
          </a:custGeom>
          <a:noFill/>
          <a:ln cmpd="sng">
            <a:solidFill>
              <a:schemeClr val="tx1"/>
            </a:solidFill>
            <a:prstDash val="solid"/>
            <a:headEnd type="oval" w="lg" len="lg"/>
            <a:tailEnd type="oval" w="lg" len="lg"/>
            <a:extLst>
              <a:ext uri="{C807C97D-BFC1-408E-A445-0C87EB9F89A2}">
                <ask:lineSketchStyleProps xmlns:ask="http://schemas.microsoft.com/office/drawing/2018/sketchyshapes" sd="1219033472">
                  <a:custGeom>
                    <a:avLst/>
                    <a:gdLst>
                      <a:gd name="connsiteX0" fmla="*/ 29497 w 14624234"/>
                      <a:gd name="connsiteY0" fmla="*/ 5722374 h 5722374"/>
                      <a:gd name="connsiteX1" fmla="*/ 0 w 14624234"/>
                      <a:gd name="connsiteY1" fmla="*/ 0 h 5722374"/>
                      <a:gd name="connsiteX2" fmla="*/ 877454 w 14624234"/>
                      <a:gd name="connsiteY2" fmla="*/ 0 h 5722374"/>
                      <a:gd name="connsiteX3" fmla="*/ 1316181 w 14624234"/>
                      <a:gd name="connsiteY3" fmla="*/ 0 h 5722374"/>
                      <a:gd name="connsiteX4" fmla="*/ 1608666 w 14624234"/>
                      <a:gd name="connsiteY4" fmla="*/ 0 h 5722374"/>
                      <a:gd name="connsiteX5" fmla="*/ 2339877 w 14624234"/>
                      <a:gd name="connsiteY5" fmla="*/ 0 h 5722374"/>
                      <a:gd name="connsiteX6" fmla="*/ 2778604 w 14624234"/>
                      <a:gd name="connsiteY6" fmla="*/ 0 h 5722374"/>
                      <a:gd name="connsiteX7" fmla="*/ 3656059 w 14624234"/>
                      <a:gd name="connsiteY7" fmla="*/ 0 h 5722374"/>
                      <a:gd name="connsiteX8" fmla="*/ 3948543 w 14624234"/>
                      <a:gd name="connsiteY8" fmla="*/ 0 h 5722374"/>
                      <a:gd name="connsiteX9" fmla="*/ 4825997 w 14624234"/>
                      <a:gd name="connsiteY9" fmla="*/ 0 h 5722374"/>
                      <a:gd name="connsiteX10" fmla="*/ 4972240 w 14624234"/>
                      <a:gd name="connsiteY10" fmla="*/ 0 h 5722374"/>
                      <a:gd name="connsiteX11" fmla="*/ 5557209 w 14624234"/>
                      <a:gd name="connsiteY11" fmla="*/ 0 h 5722374"/>
                      <a:gd name="connsiteX12" fmla="*/ 6142178 w 14624234"/>
                      <a:gd name="connsiteY12" fmla="*/ 0 h 5722374"/>
                      <a:gd name="connsiteX13" fmla="*/ 6580905 w 14624234"/>
                      <a:gd name="connsiteY13" fmla="*/ 0 h 5722374"/>
                      <a:gd name="connsiteX14" fmla="*/ 7458359 w 14624234"/>
                      <a:gd name="connsiteY14" fmla="*/ 0 h 5722374"/>
                      <a:gd name="connsiteX15" fmla="*/ 8335813 w 14624234"/>
                      <a:gd name="connsiteY15" fmla="*/ 0 h 5722374"/>
                      <a:gd name="connsiteX16" fmla="*/ 8628298 w 14624234"/>
                      <a:gd name="connsiteY16" fmla="*/ 0 h 5722374"/>
                      <a:gd name="connsiteX17" fmla="*/ 9213267 w 14624234"/>
                      <a:gd name="connsiteY17" fmla="*/ 0 h 5722374"/>
                      <a:gd name="connsiteX18" fmla="*/ 10090721 w 14624234"/>
                      <a:gd name="connsiteY18" fmla="*/ 0 h 5722374"/>
                      <a:gd name="connsiteX19" fmla="*/ 10675691 w 14624234"/>
                      <a:gd name="connsiteY19" fmla="*/ 0 h 5722374"/>
                      <a:gd name="connsiteX20" fmla="*/ 10821933 w 14624234"/>
                      <a:gd name="connsiteY20" fmla="*/ 0 h 5722374"/>
                      <a:gd name="connsiteX21" fmla="*/ 11114418 w 14624234"/>
                      <a:gd name="connsiteY21" fmla="*/ 0 h 5722374"/>
                      <a:gd name="connsiteX22" fmla="*/ 11991872 w 14624234"/>
                      <a:gd name="connsiteY22" fmla="*/ 0 h 5722374"/>
                      <a:gd name="connsiteX23" fmla="*/ 12576841 w 14624234"/>
                      <a:gd name="connsiteY23" fmla="*/ 0 h 5722374"/>
                      <a:gd name="connsiteX24" fmla="*/ 12869326 w 14624234"/>
                      <a:gd name="connsiteY24" fmla="*/ 0 h 5722374"/>
                      <a:gd name="connsiteX25" fmla="*/ 13454295 w 14624234"/>
                      <a:gd name="connsiteY25" fmla="*/ 0 h 5722374"/>
                      <a:gd name="connsiteX26" fmla="*/ 13600538 w 14624234"/>
                      <a:gd name="connsiteY26" fmla="*/ 0 h 5722374"/>
                      <a:gd name="connsiteX27" fmla="*/ 13746780 w 14624234"/>
                      <a:gd name="connsiteY27" fmla="*/ 0 h 5722374"/>
                      <a:gd name="connsiteX28" fmla="*/ 14624234 w 14624234"/>
                      <a:gd name="connsiteY28" fmla="*/ 0 h 5722374"/>
                      <a:gd name="connsiteX29" fmla="*/ 14624234 w 14624234"/>
                      <a:gd name="connsiteY29" fmla="*/ 484179 h 5722374"/>
                      <a:gd name="connsiteX30" fmla="*/ 14624234 w 14624234"/>
                      <a:gd name="connsiteY30" fmla="*/ 1152808 h 5722374"/>
                      <a:gd name="connsiteX31" fmla="*/ 14624234 w 14624234"/>
                      <a:gd name="connsiteY31" fmla="*/ 1683100 h 5722374"/>
                      <a:gd name="connsiteX32" fmla="*/ 14624234 w 14624234"/>
                      <a:gd name="connsiteY32" fmla="*/ 2121167 h 5722374"/>
                      <a:gd name="connsiteX33" fmla="*/ 14624234 w 14624234"/>
                      <a:gd name="connsiteY33" fmla="*/ 2743684 h 5722374"/>
                      <a:gd name="connsiteX34" fmla="*/ 14624234 w 14624234"/>
                      <a:gd name="connsiteY34" fmla="*/ 3227863 h 5722374"/>
                      <a:gd name="connsiteX35" fmla="*/ 14624234 w 14624234"/>
                      <a:gd name="connsiteY35" fmla="*/ 3850380 h 5722374"/>
                      <a:gd name="connsiteX36" fmla="*/ 14624234 w 14624234"/>
                      <a:gd name="connsiteY36" fmla="*/ 4611233 h 572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4624234" h="5722374" extrusionOk="0">
                        <a:moveTo>
                          <a:pt x="29497" y="5722374"/>
                        </a:moveTo>
                        <a:cubicBezTo>
                          <a:pt x="-25613" y="3749948"/>
                          <a:pt x="-82653" y="1979207"/>
                          <a:pt x="0" y="0"/>
                        </a:cubicBezTo>
                        <a:cubicBezTo>
                          <a:pt x="344678" y="-88649"/>
                          <a:pt x="628325" y="3112"/>
                          <a:pt x="877454" y="0"/>
                        </a:cubicBezTo>
                        <a:cubicBezTo>
                          <a:pt x="1126583" y="-3112"/>
                          <a:pt x="1205792" y="2903"/>
                          <a:pt x="1316181" y="0"/>
                        </a:cubicBezTo>
                        <a:cubicBezTo>
                          <a:pt x="1426570" y="-2903"/>
                          <a:pt x="1534910" y="24157"/>
                          <a:pt x="1608666" y="0"/>
                        </a:cubicBezTo>
                        <a:cubicBezTo>
                          <a:pt x="1682422" y="-24157"/>
                          <a:pt x="2051156" y="67203"/>
                          <a:pt x="2339877" y="0"/>
                        </a:cubicBezTo>
                        <a:cubicBezTo>
                          <a:pt x="2628598" y="-67203"/>
                          <a:pt x="2642409" y="17599"/>
                          <a:pt x="2778604" y="0"/>
                        </a:cubicBezTo>
                        <a:cubicBezTo>
                          <a:pt x="2914799" y="-17599"/>
                          <a:pt x="3433134" y="98560"/>
                          <a:pt x="3656059" y="0"/>
                        </a:cubicBezTo>
                        <a:cubicBezTo>
                          <a:pt x="3878985" y="-98560"/>
                          <a:pt x="3876143" y="10124"/>
                          <a:pt x="3948543" y="0"/>
                        </a:cubicBezTo>
                        <a:cubicBezTo>
                          <a:pt x="4020943" y="-10124"/>
                          <a:pt x="4562759" y="16329"/>
                          <a:pt x="4825997" y="0"/>
                        </a:cubicBezTo>
                        <a:cubicBezTo>
                          <a:pt x="5089235" y="-16329"/>
                          <a:pt x="4916473" y="13049"/>
                          <a:pt x="4972240" y="0"/>
                        </a:cubicBezTo>
                        <a:cubicBezTo>
                          <a:pt x="5028007" y="-13049"/>
                          <a:pt x="5272849" y="63851"/>
                          <a:pt x="5557209" y="0"/>
                        </a:cubicBezTo>
                        <a:cubicBezTo>
                          <a:pt x="5841569" y="-63851"/>
                          <a:pt x="5851307" y="36950"/>
                          <a:pt x="6142178" y="0"/>
                        </a:cubicBezTo>
                        <a:cubicBezTo>
                          <a:pt x="6433049" y="-36950"/>
                          <a:pt x="6386081" y="49339"/>
                          <a:pt x="6580905" y="0"/>
                        </a:cubicBezTo>
                        <a:cubicBezTo>
                          <a:pt x="6775729" y="-49339"/>
                          <a:pt x="7060075" y="85336"/>
                          <a:pt x="7458359" y="0"/>
                        </a:cubicBezTo>
                        <a:cubicBezTo>
                          <a:pt x="7856643" y="-85336"/>
                          <a:pt x="8141529" y="32714"/>
                          <a:pt x="8335813" y="0"/>
                        </a:cubicBezTo>
                        <a:cubicBezTo>
                          <a:pt x="8530097" y="-32714"/>
                          <a:pt x="8487693" y="19975"/>
                          <a:pt x="8628298" y="0"/>
                        </a:cubicBezTo>
                        <a:cubicBezTo>
                          <a:pt x="8768904" y="-19975"/>
                          <a:pt x="8940172" y="3618"/>
                          <a:pt x="9213267" y="0"/>
                        </a:cubicBezTo>
                        <a:cubicBezTo>
                          <a:pt x="9486362" y="-3618"/>
                          <a:pt x="9695741" y="8521"/>
                          <a:pt x="10090721" y="0"/>
                        </a:cubicBezTo>
                        <a:cubicBezTo>
                          <a:pt x="10485701" y="-8521"/>
                          <a:pt x="10405946" y="21157"/>
                          <a:pt x="10675691" y="0"/>
                        </a:cubicBezTo>
                        <a:cubicBezTo>
                          <a:pt x="10945436" y="-21157"/>
                          <a:pt x="10772314" y="13274"/>
                          <a:pt x="10821933" y="0"/>
                        </a:cubicBezTo>
                        <a:cubicBezTo>
                          <a:pt x="10871552" y="-13274"/>
                          <a:pt x="11014631" y="9863"/>
                          <a:pt x="11114418" y="0"/>
                        </a:cubicBezTo>
                        <a:cubicBezTo>
                          <a:pt x="11214205" y="-9863"/>
                          <a:pt x="11702001" y="14396"/>
                          <a:pt x="11991872" y="0"/>
                        </a:cubicBezTo>
                        <a:cubicBezTo>
                          <a:pt x="12281743" y="-14396"/>
                          <a:pt x="12353367" y="69234"/>
                          <a:pt x="12576841" y="0"/>
                        </a:cubicBezTo>
                        <a:cubicBezTo>
                          <a:pt x="12800315" y="-69234"/>
                          <a:pt x="12744972" y="13694"/>
                          <a:pt x="12869326" y="0"/>
                        </a:cubicBezTo>
                        <a:cubicBezTo>
                          <a:pt x="12993680" y="-13694"/>
                          <a:pt x="13290188" y="18413"/>
                          <a:pt x="13454295" y="0"/>
                        </a:cubicBezTo>
                        <a:cubicBezTo>
                          <a:pt x="13618402" y="-18413"/>
                          <a:pt x="13543809" y="14355"/>
                          <a:pt x="13600538" y="0"/>
                        </a:cubicBezTo>
                        <a:cubicBezTo>
                          <a:pt x="13657267" y="-14355"/>
                          <a:pt x="13699486" y="10051"/>
                          <a:pt x="13746780" y="0"/>
                        </a:cubicBezTo>
                        <a:cubicBezTo>
                          <a:pt x="13794074" y="-10051"/>
                          <a:pt x="14277864" y="10076"/>
                          <a:pt x="14624234" y="0"/>
                        </a:cubicBezTo>
                        <a:cubicBezTo>
                          <a:pt x="14630181" y="144351"/>
                          <a:pt x="14596793" y="259996"/>
                          <a:pt x="14624234" y="484179"/>
                        </a:cubicBezTo>
                        <a:cubicBezTo>
                          <a:pt x="14651675" y="708362"/>
                          <a:pt x="14619791" y="965660"/>
                          <a:pt x="14624234" y="1152808"/>
                        </a:cubicBezTo>
                        <a:cubicBezTo>
                          <a:pt x="14628677" y="1339956"/>
                          <a:pt x="14582671" y="1569605"/>
                          <a:pt x="14624234" y="1683100"/>
                        </a:cubicBezTo>
                        <a:cubicBezTo>
                          <a:pt x="14665797" y="1796595"/>
                          <a:pt x="14579865" y="1913489"/>
                          <a:pt x="14624234" y="2121167"/>
                        </a:cubicBezTo>
                        <a:cubicBezTo>
                          <a:pt x="14668603" y="2328845"/>
                          <a:pt x="14565189" y="2594752"/>
                          <a:pt x="14624234" y="2743684"/>
                        </a:cubicBezTo>
                        <a:cubicBezTo>
                          <a:pt x="14683279" y="2892616"/>
                          <a:pt x="14620223" y="3096766"/>
                          <a:pt x="14624234" y="3227863"/>
                        </a:cubicBezTo>
                        <a:cubicBezTo>
                          <a:pt x="14628245" y="3358960"/>
                          <a:pt x="14567317" y="3624330"/>
                          <a:pt x="14624234" y="3850380"/>
                        </a:cubicBezTo>
                        <a:cubicBezTo>
                          <a:pt x="14681151" y="4076430"/>
                          <a:pt x="14597228" y="4238993"/>
                          <a:pt x="14624234" y="4611233"/>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694478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6450349"/>
            <a:ext cx="16459200" cy="1305446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8">
            <a:extLst>
              <a:ext uri="{28A0092B-C50C-407E-A947-70E740481C1C}">
                <a14:useLocalDpi xmlns:a14="http://schemas.microsoft.com/office/drawing/2010/main" val="0"/>
              </a:ext>
            </a:extLst>
          </a:blip>
          <a:srcRect l="12500" t="1538" r="12500" b="-1538"/>
          <a:stretch/>
        </p:blipFill>
        <p:spPr>
          <a:xfrm>
            <a:off x="-1" y="19504811"/>
            <a:ext cx="16459202" cy="2479126"/>
          </a:xfrm>
          <a:prstGeom prst="rect">
            <a:avLst/>
          </a:prstGeom>
        </p:spPr>
      </p:pic>
      <p:cxnSp>
        <p:nvCxnSpPr>
          <p:cNvPr id="13" name="Straight Connector 12"/>
          <p:cNvCxnSpPr/>
          <p:nvPr/>
        </p:nvCxnSpPr>
        <p:spPr>
          <a:xfrm>
            <a:off x="0" y="19523606"/>
            <a:ext cx="164592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98285" y="2574466"/>
            <a:ext cx="11828417" cy="335755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98285" y="6450347"/>
            <a:ext cx="11828417" cy="1104196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163775" y="1057186"/>
            <a:ext cx="4262926" cy="989443"/>
          </a:xfrm>
          <a:prstGeom prst="rect">
            <a:avLst/>
          </a:prstGeom>
        </p:spPr>
        <p:txBody>
          <a:bodyPr vert="horz" lIns="91440" tIns="45720" rIns="91440" bIns="45720" rtlCol="0" anchor="ctr"/>
          <a:lstStyle>
            <a:lvl1pPr algn="r">
              <a:defRPr sz="1800">
                <a:solidFill>
                  <a:schemeClr val="tx1">
                    <a:tint val="75000"/>
                  </a:schemeClr>
                </a:solidFill>
              </a:defRPr>
            </a:lvl1pPr>
          </a:lstStyle>
          <a:p>
            <a:fld id="{0FE61780-2E25-4081-A2D9-4C0805256F67}" type="datetimeFigureOut">
              <a:rPr lang="en-US" smtClean="0"/>
              <a:t>12/18/2022</a:t>
            </a:fld>
            <a:endParaRPr lang="en-US" dirty="0"/>
          </a:p>
        </p:txBody>
      </p:sp>
      <p:sp>
        <p:nvSpPr>
          <p:cNvPr id="5" name="Footer Placeholder 4"/>
          <p:cNvSpPr>
            <a:spLocks noGrp="1"/>
          </p:cNvSpPr>
          <p:nvPr>
            <p:ph type="ftr" sz="quarter" idx="3"/>
          </p:nvPr>
        </p:nvSpPr>
        <p:spPr>
          <a:xfrm>
            <a:off x="2598284" y="1053787"/>
            <a:ext cx="7261207" cy="989443"/>
          </a:xfrm>
          <a:prstGeom prst="rect">
            <a:avLst/>
          </a:prstGeom>
        </p:spPr>
        <p:txBody>
          <a:bodyPr vert="horz" lIns="91440" tIns="45720" rIns="91440" bIns="45720" rtlCol="0" anchor="ctr"/>
          <a:lstStyle>
            <a:lvl1pPr algn="l">
              <a:defRPr sz="1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77905" y="2556713"/>
            <a:ext cx="1432343" cy="1611450"/>
          </a:xfrm>
          <a:prstGeom prst="rect">
            <a:avLst/>
          </a:prstGeom>
        </p:spPr>
        <p:txBody>
          <a:bodyPr vert="horz" lIns="91440" tIns="45720" rIns="91440" bIns="45720" rtlCol="0" anchor="t"/>
          <a:lstStyle>
            <a:lvl1pPr algn="r">
              <a:defRPr sz="504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8337473"/>
      </p:ext>
    </p:extLst>
  </p:cSld>
  <p:clrMap bg1="lt1" tx1="dk1" bg2="lt2" tx2="dk2" accent1="accent1" accent2="accent2" accent3="accent3" accent4="accent4" accent5="accent5" accent6="accent6" hlink="hlink" folHlink="folHlink"/>
  <p:sldLayoutIdLst>
    <p:sldLayoutId id="2147484269" r:id="rId1"/>
    <p:sldLayoutId id="2147484270" r:id="rId2"/>
    <p:sldLayoutId id="2147484271" r:id="rId3"/>
    <p:sldLayoutId id="2147484272" r:id="rId4"/>
    <p:sldLayoutId id="2147484273" r:id="rId5"/>
    <p:sldLayoutId id="2147484274" r:id="rId6"/>
    <p:sldLayoutId id="2147484275" r:id="rId7"/>
    <p:sldLayoutId id="2147484276" r:id="rId8"/>
    <p:sldLayoutId id="2147484277" r:id="rId9"/>
    <p:sldLayoutId id="2147484278" r:id="rId10"/>
    <p:sldLayoutId id="2147484279" r:id="rId11"/>
    <p:sldLayoutId id="2147484280" r:id="rId12"/>
    <p:sldLayoutId id="2147484281" r:id="rId13"/>
    <p:sldLayoutId id="2147484282" r:id="rId14"/>
    <p:sldLayoutId id="2147484283" r:id="rId15"/>
    <p:sldLayoutId id="2147483668" r:id="rId16"/>
  </p:sldLayoutIdLst>
  <p:txStyles>
    <p:titleStyle>
      <a:lvl1pPr algn="l" defTabSz="1234440" rtl="0" eaLnBrk="1" latinLnBrk="0" hangingPunct="1">
        <a:lnSpc>
          <a:spcPct val="90000"/>
        </a:lnSpc>
        <a:spcBef>
          <a:spcPct val="0"/>
        </a:spcBef>
        <a:buNone/>
        <a:defRPr sz="5760" b="0" i="0" kern="1200" cap="all">
          <a:solidFill>
            <a:schemeClr val="tx1"/>
          </a:solidFill>
          <a:effectLst/>
          <a:latin typeface="+mj-lt"/>
          <a:ea typeface="+mj-ea"/>
          <a:cs typeface="+mj-cs"/>
        </a:defRPr>
      </a:lvl1pPr>
    </p:titleStyle>
    <p:bodyStyle>
      <a:lvl1pPr marL="411480" indent="-411480" algn="l" defTabSz="1234440" rtl="0" eaLnBrk="1" latinLnBrk="0" hangingPunct="1">
        <a:lnSpc>
          <a:spcPct val="120000"/>
        </a:lnSpc>
        <a:spcBef>
          <a:spcPts val="1800"/>
        </a:spcBef>
        <a:buClr>
          <a:schemeClr val="accent1"/>
        </a:buClr>
        <a:buSzPct val="100000"/>
        <a:buFont typeface="Arial" panose="020B0604020202020204" pitchFamily="34" charset="0"/>
        <a:buChar char="•"/>
        <a:defRPr sz="3600" kern="1200" cap="none">
          <a:solidFill>
            <a:schemeClr val="tx1"/>
          </a:solidFill>
          <a:effectLst/>
          <a:latin typeface="+mn-lt"/>
          <a:ea typeface="+mn-ea"/>
          <a:cs typeface="+mn-cs"/>
        </a:defRPr>
      </a:lvl1pPr>
      <a:lvl2pPr marL="1234440" indent="-411480" algn="l" defTabSz="1234440" rtl="0" eaLnBrk="1" latinLnBrk="0" hangingPunct="1">
        <a:lnSpc>
          <a:spcPct val="120000"/>
        </a:lnSpc>
        <a:spcBef>
          <a:spcPts val="900"/>
        </a:spcBef>
        <a:buClr>
          <a:schemeClr val="accent1"/>
        </a:buClr>
        <a:buSzPct val="100000"/>
        <a:buFont typeface="Arial" panose="020B0604020202020204" pitchFamily="34" charset="0"/>
        <a:buChar char="•"/>
        <a:defRPr sz="2880" kern="1200" cap="none" baseline="0">
          <a:solidFill>
            <a:schemeClr val="tx1"/>
          </a:solidFill>
          <a:effectLst/>
          <a:latin typeface="+mn-lt"/>
          <a:ea typeface="+mn-ea"/>
          <a:cs typeface="+mn-cs"/>
        </a:defRPr>
      </a:lvl2pPr>
      <a:lvl3pPr marL="2057400" indent="-411480" algn="l" defTabSz="1234440" rtl="0" eaLnBrk="1" latinLnBrk="0" hangingPunct="1">
        <a:lnSpc>
          <a:spcPct val="120000"/>
        </a:lnSpc>
        <a:spcBef>
          <a:spcPts val="900"/>
        </a:spcBef>
        <a:buClr>
          <a:schemeClr val="accent1"/>
        </a:buClr>
        <a:buSzPct val="100000"/>
        <a:buFont typeface="Arial" panose="020B0604020202020204" pitchFamily="34" charset="0"/>
        <a:buChar char="•"/>
        <a:defRPr sz="2880" kern="1200" cap="none">
          <a:solidFill>
            <a:schemeClr val="tx1"/>
          </a:solidFill>
          <a:effectLst/>
          <a:latin typeface="+mn-lt"/>
          <a:ea typeface="+mn-ea"/>
          <a:cs typeface="+mn-cs"/>
        </a:defRPr>
      </a:lvl3pPr>
      <a:lvl4pPr marL="2880360" indent="-411480" algn="l" defTabSz="1234440" rtl="0" eaLnBrk="1" latinLnBrk="0" hangingPunct="1">
        <a:lnSpc>
          <a:spcPct val="120000"/>
        </a:lnSpc>
        <a:spcBef>
          <a:spcPts val="900"/>
        </a:spcBef>
        <a:buClr>
          <a:schemeClr val="accent1"/>
        </a:buClr>
        <a:buSzPct val="100000"/>
        <a:buFont typeface="Arial" panose="020B0604020202020204" pitchFamily="34" charset="0"/>
        <a:buChar char="•"/>
        <a:defRPr sz="2520" kern="1200" cap="none" baseline="0">
          <a:solidFill>
            <a:schemeClr val="tx1"/>
          </a:solidFill>
          <a:effectLst/>
          <a:latin typeface="+mn-lt"/>
          <a:ea typeface="+mn-ea"/>
          <a:cs typeface="+mn-cs"/>
        </a:defRPr>
      </a:lvl4pPr>
      <a:lvl5pPr marL="3703320" indent="-411480" algn="l" defTabSz="1234440" rtl="0" eaLnBrk="1" latinLnBrk="0" hangingPunct="1">
        <a:lnSpc>
          <a:spcPct val="120000"/>
        </a:lnSpc>
        <a:spcBef>
          <a:spcPts val="900"/>
        </a:spcBef>
        <a:buClr>
          <a:schemeClr val="accent1"/>
        </a:buClr>
        <a:buSzPct val="100000"/>
        <a:buFont typeface="Arial" panose="020B0604020202020204" pitchFamily="34" charset="0"/>
        <a:buChar char="•"/>
        <a:defRPr sz="2160" kern="1200" cap="none">
          <a:solidFill>
            <a:schemeClr val="tx1"/>
          </a:solidFill>
          <a:effectLst/>
          <a:latin typeface="+mn-lt"/>
          <a:ea typeface="+mn-ea"/>
          <a:cs typeface="+mn-cs"/>
        </a:defRPr>
      </a:lvl5pPr>
      <a:lvl6pPr marL="4526280" indent="-411480" algn="l" defTabSz="1645920" rtl="0" eaLnBrk="1" latinLnBrk="0" hangingPunct="1">
        <a:lnSpc>
          <a:spcPct val="120000"/>
        </a:lnSpc>
        <a:spcBef>
          <a:spcPts val="900"/>
        </a:spcBef>
        <a:buClr>
          <a:schemeClr val="accent1"/>
        </a:buClr>
        <a:buSzPct val="100000"/>
        <a:buFont typeface="Arial" panose="020B0604020202020204" pitchFamily="34" charset="0"/>
        <a:buChar char="•"/>
        <a:defRPr sz="2160" kern="1200">
          <a:solidFill>
            <a:schemeClr val="tx1"/>
          </a:solidFill>
          <a:effectLst/>
          <a:latin typeface="+mn-lt"/>
          <a:ea typeface="+mn-ea"/>
          <a:cs typeface="+mn-cs"/>
        </a:defRPr>
      </a:lvl6pPr>
      <a:lvl7pPr marL="5349240" indent="-411480" algn="l" defTabSz="1645920" rtl="0" eaLnBrk="1" latinLnBrk="0" hangingPunct="1">
        <a:lnSpc>
          <a:spcPct val="120000"/>
        </a:lnSpc>
        <a:spcBef>
          <a:spcPts val="900"/>
        </a:spcBef>
        <a:buClr>
          <a:schemeClr val="accent1"/>
        </a:buClr>
        <a:buSzPct val="100000"/>
        <a:buFont typeface="Arial" panose="020B0604020202020204" pitchFamily="34" charset="0"/>
        <a:buChar char="•"/>
        <a:defRPr sz="2160" kern="1200">
          <a:solidFill>
            <a:schemeClr val="tx1"/>
          </a:solidFill>
          <a:effectLst/>
          <a:latin typeface="+mn-lt"/>
          <a:ea typeface="+mn-ea"/>
          <a:cs typeface="+mn-cs"/>
        </a:defRPr>
      </a:lvl7pPr>
      <a:lvl8pPr marL="6172200" indent="-411480" algn="l" defTabSz="1645920" rtl="0" eaLnBrk="1" latinLnBrk="0" hangingPunct="1">
        <a:lnSpc>
          <a:spcPct val="120000"/>
        </a:lnSpc>
        <a:spcBef>
          <a:spcPts val="900"/>
        </a:spcBef>
        <a:buClr>
          <a:schemeClr val="accent1"/>
        </a:buClr>
        <a:buSzPct val="100000"/>
        <a:buFont typeface="Arial" panose="020B0604020202020204" pitchFamily="34" charset="0"/>
        <a:buChar char="•"/>
        <a:defRPr sz="2160" kern="1200" baseline="0">
          <a:solidFill>
            <a:schemeClr val="tx1"/>
          </a:solidFill>
          <a:effectLst/>
          <a:latin typeface="+mn-lt"/>
          <a:ea typeface="+mn-ea"/>
          <a:cs typeface="+mn-cs"/>
        </a:defRPr>
      </a:lvl8pPr>
      <a:lvl9pPr marL="6995160" indent="-411480" algn="l" defTabSz="1645920" rtl="0" eaLnBrk="1" latinLnBrk="0" hangingPunct="1">
        <a:lnSpc>
          <a:spcPct val="120000"/>
        </a:lnSpc>
        <a:spcBef>
          <a:spcPts val="900"/>
        </a:spcBef>
        <a:buClr>
          <a:schemeClr val="accent1"/>
        </a:buClr>
        <a:buSzPct val="100000"/>
        <a:buFont typeface="Arial" panose="020B0604020202020204" pitchFamily="34" charset="0"/>
        <a:buChar char="•"/>
        <a:defRPr sz="2160" kern="1200" baseline="0">
          <a:solidFill>
            <a:schemeClr val="tx1"/>
          </a:solidFill>
          <a:effectLst/>
          <a:latin typeface="+mn-lt"/>
          <a:ea typeface="+mn-ea"/>
          <a:cs typeface="+mn-cs"/>
        </a:defRPr>
      </a:lvl9pPr>
    </p:bodyStyle>
    <p:otherStyle>
      <a:defPPr>
        <a:defRPr lang="en-US"/>
      </a:defPPr>
      <a:lvl1pPr marL="0" algn="l" defTabSz="1234440" rtl="0" eaLnBrk="1" latinLnBrk="0" hangingPunct="1">
        <a:defRPr sz="2430" kern="1200">
          <a:solidFill>
            <a:schemeClr val="tx1"/>
          </a:solidFill>
          <a:latin typeface="+mn-lt"/>
          <a:ea typeface="+mn-ea"/>
          <a:cs typeface="+mn-cs"/>
        </a:defRPr>
      </a:lvl1pPr>
      <a:lvl2pPr marL="617220" algn="l" defTabSz="1234440" rtl="0" eaLnBrk="1" latinLnBrk="0" hangingPunct="1">
        <a:defRPr sz="2430" kern="1200">
          <a:solidFill>
            <a:schemeClr val="tx1"/>
          </a:solidFill>
          <a:latin typeface="+mn-lt"/>
          <a:ea typeface="+mn-ea"/>
          <a:cs typeface="+mn-cs"/>
        </a:defRPr>
      </a:lvl2pPr>
      <a:lvl3pPr marL="1234440" algn="l" defTabSz="1234440" rtl="0" eaLnBrk="1" latinLnBrk="0" hangingPunct="1">
        <a:defRPr sz="2430" kern="1200">
          <a:solidFill>
            <a:schemeClr val="tx1"/>
          </a:solidFill>
          <a:latin typeface="+mn-lt"/>
          <a:ea typeface="+mn-ea"/>
          <a:cs typeface="+mn-cs"/>
        </a:defRPr>
      </a:lvl3pPr>
      <a:lvl4pPr marL="1851660" algn="l" defTabSz="1234440" rtl="0" eaLnBrk="1" latinLnBrk="0" hangingPunct="1">
        <a:defRPr sz="2430" kern="1200">
          <a:solidFill>
            <a:schemeClr val="tx1"/>
          </a:solidFill>
          <a:latin typeface="+mn-lt"/>
          <a:ea typeface="+mn-ea"/>
          <a:cs typeface="+mn-cs"/>
        </a:defRPr>
      </a:lvl4pPr>
      <a:lvl5pPr marL="2468880" algn="l" defTabSz="1234440" rtl="0" eaLnBrk="1" latinLnBrk="0" hangingPunct="1">
        <a:defRPr sz="2430" kern="1200">
          <a:solidFill>
            <a:schemeClr val="tx1"/>
          </a:solidFill>
          <a:latin typeface="+mn-lt"/>
          <a:ea typeface="+mn-ea"/>
          <a:cs typeface="+mn-cs"/>
        </a:defRPr>
      </a:lvl5pPr>
      <a:lvl6pPr marL="3086100" algn="l" defTabSz="1234440" rtl="0" eaLnBrk="1" latinLnBrk="0" hangingPunct="1">
        <a:defRPr sz="2430" kern="1200">
          <a:solidFill>
            <a:schemeClr val="tx1"/>
          </a:solidFill>
          <a:latin typeface="+mn-lt"/>
          <a:ea typeface="+mn-ea"/>
          <a:cs typeface="+mn-cs"/>
        </a:defRPr>
      </a:lvl6pPr>
      <a:lvl7pPr marL="3703320" algn="l" defTabSz="1234440" rtl="0" eaLnBrk="1" latinLnBrk="0" hangingPunct="1">
        <a:defRPr sz="2430" kern="1200">
          <a:solidFill>
            <a:schemeClr val="tx1"/>
          </a:solidFill>
          <a:latin typeface="+mn-lt"/>
          <a:ea typeface="+mn-ea"/>
          <a:cs typeface="+mn-cs"/>
        </a:defRPr>
      </a:lvl7pPr>
      <a:lvl8pPr marL="4320540" algn="l" defTabSz="1234440" rtl="0" eaLnBrk="1" latinLnBrk="0" hangingPunct="1">
        <a:defRPr sz="2430" kern="1200">
          <a:solidFill>
            <a:schemeClr val="tx1"/>
          </a:solidFill>
          <a:latin typeface="+mn-lt"/>
          <a:ea typeface="+mn-ea"/>
          <a:cs typeface="+mn-cs"/>
        </a:defRPr>
      </a:lvl8pPr>
      <a:lvl9pPr marL="4937760" algn="l" defTabSz="1234440" rtl="0" eaLnBrk="1" latinLnBrk="0" hangingPunct="1">
        <a:defRPr sz="243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3.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6.jpeg"/><Relationship Id="rId5" Type="http://schemas.openxmlformats.org/officeDocument/2006/relationships/notesSlide" Target="../notesSlides/notesSlide4.xml"/><Relationship Id="rId4"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7.xml"/><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4.xml"/><Relationship Id="rId6" Type="http://schemas.openxmlformats.org/officeDocument/2006/relationships/image" Target="../media/image3.png"/><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notesSlide" Target="../notesSlides/notesSlide9.xml"/><Relationship Id="rId4"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6.xml"/><Relationship Id="rId6" Type="http://schemas.openxmlformats.org/officeDocument/2006/relationships/image" Target="../media/image3.png"/><Relationship Id="rId5" Type="http://schemas.openxmlformats.org/officeDocument/2006/relationships/notesSlide" Target="../notesSlides/notesSlide12.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7.xml"/><Relationship Id="rId7" Type="http://schemas.openxmlformats.org/officeDocument/2006/relationships/image" Target="../media/image9.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notesSlide" Target="../notesSlides/notesSlide14.xml"/><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3.png"/><Relationship Id="rId2" Type="http://schemas.microsoft.com/office/2007/relationships/media" Target="../media/media19.m4a"/><Relationship Id="rId1" Type="http://schemas.openxmlformats.org/officeDocument/2006/relationships/tags" Target="../tags/tag8.xml"/><Relationship Id="rId6" Type="http://schemas.openxmlformats.org/officeDocument/2006/relationships/image" Target="../media/image11.jpeg"/><Relationship Id="rId5" Type="http://schemas.openxmlformats.org/officeDocument/2006/relationships/notesSlide" Target="../notesSlides/notesSlide18.xml"/><Relationship Id="rId4"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A88FC0-CCE3-86A3-60DA-52AA74E450DD}"/>
              </a:ext>
            </a:extLst>
          </p:cNvPr>
          <p:cNvSpPr txBox="1"/>
          <p:nvPr/>
        </p:nvSpPr>
        <p:spPr>
          <a:xfrm>
            <a:off x="952500" y="1028700"/>
            <a:ext cx="14173200" cy="12588061"/>
          </a:xfrm>
          <a:prstGeom prst="rect">
            <a:avLst/>
          </a:prstGeom>
          <a:noFill/>
        </p:spPr>
        <p:txBody>
          <a:bodyPr wrap="square" rtlCol="0">
            <a:spAutoFit/>
          </a:bodyPr>
          <a:lstStyle/>
          <a:p>
            <a:endParaRPr lang="en-GB" sz="44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A REFLECTION ON THE FIRST SEMESTER</a:t>
            </a:r>
          </a:p>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LEARNING IN A </a:t>
            </a: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DIGITAL ERA</a:t>
            </a:r>
          </a:p>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CAROLINE ELLIS </a:t>
            </a:r>
            <a:r>
              <a:rPr lang="en-GB" sz="9600">
                <a:latin typeface="Roboto Black" panose="02000000000000000000" pitchFamily="2" charset="0"/>
                <a:ea typeface="Roboto Black" panose="02000000000000000000" pitchFamily="2" charset="0"/>
                <a:cs typeface="Roboto Black" panose="02000000000000000000" pitchFamily="2" charset="0"/>
              </a:rPr>
              <a:t>2204046 HNL</a:t>
            </a:r>
            <a:endParaRPr lang="en-GB" sz="9600" dirty="0">
              <a:latin typeface="Roboto Black" panose="02000000000000000000" pitchFamily="2" charset="0"/>
              <a:ea typeface="Roboto Black" panose="02000000000000000000" pitchFamily="2" charset="0"/>
              <a:cs typeface="Roboto Black" panose="02000000000000000000" pitchFamily="2" charset="0"/>
            </a:endParaRPr>
          </a:p>
        </p:txBody>
      </p:sp>
      <p:pic>
        <p:nvPicPr>
          <p:cNvPr id="15" name="Audio 14">
            <a:hlinkClick r:id="" action="ppaction://media"/>
            <a:extLst>
              <a:ext uri="{FF2B5EF4-FFF2-40B4-BE49-F238E27FC236}">
                <a16:creationId xmlns:a16="http://schemas.microsoft.com/office/drawing/2014/main" id="{77D074C8-6FCB-9999-9C81-45E555C698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582849870"/>
      </p:ext>
    </p:extLst>
  </p:cSld>
  <p:clrMapOvr>
    <a:masterClrMapping/>
  </p:clrMapOvr>
  <mc:AlternateContent xmlns:mc="http://schemas.openxmlformats.org/markup-compatibility/2006">
    <mc:Choice xmlns:p14="http://schemas.microsoft.com/office/powerpoint/2010/main" Requires="p14">
      <p:transition spd="slow" p14:dur="2000" advTm="7353"/>
    </mc:Choice>
    <mc:Fallback>
      <p:transition spd="slow" advTm="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micheal marmot">
            <a:extLst>
              <a:ext uri="{FF2B5EF4-FFF2-40B4-BE49-F238E27FC236}">
                <a16:creationId xmlns:a16="http://schemas.microsoft.com/office/drawing/2014/main" id="{C63C5CD1-3E47-9A30-6B8F-037B0C3932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0006" y="2705100"/>
            <a:ext cx="12445594" cy="15461059"/>
          </a:xfrm>
          <a:prstGeom prst="rect">
            <a:avLst/>
          </a:prstGeom>
          <a:noFill/>
          <a:extLst>
            <a:ext uri="{909E8E84-426E-40DD-AFC4-6F175D3DCCD1}">
              <a14:hiddenFill xmlns:a14="http://schemas.microsoft.com/office/drawing/2010/main">
                <a:solidFill>
                  <a:srgbClr val="FFFFFF"/>
                </a:solidFill>
              </a14:hiddenFill>
            </a:ext>
          </a:extLst>
        </p:spPr>
      </p:pic>
      <p:sp>
        <p:nvSpPr>
          <p:cNvPr id="5" name="Heart 4">
            <a:extLst>
              <a:ext uri="{FF2B5EF4-FFF2-40B4-BE49-F238E27FC236}">
                <a16:creationId xmlns:a16="http://schemas.microsoft.com/office/drawing/2014/main" id="{1F5A1386-6D04-D2EC-5D33-DD26ABFB8318}"/>
              </a:ext>
            </a:extLst>
          </p:cNvPr>
          <p:cNvSpPr/>
          <p:nvPr/>
        </p:nvSpPr>
        <p:spPr>
          <a:xfrm>
            <a:off x="952500" y="800100"/>
            <a:ext cx="914400" cy="914400"/>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Heart 5">
            <a:extLst>
              <a:ext uri="{FF2B5EF4-FFF2-40B4-BE49-F238E27FC236}">
                <a16:creationId xmlns:a16="http://schemas.microsoft.com/office/drawing/2014/main" id="{94D8E069-F475-1FF7-CF5E-43CDB0252CB4}"/>
              </a:ext>
            </a:extLst>
          </p:cNvPr>
          <p:cNvSpPr/>
          <p:nvPr/>
        </p:nvSpPr>
        <p:spPr>
          <a:xfrm>
            <a:off x="14592300" y="800100"/>
            <a:ext cx="914400" cy="914400"/>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67E5F55-2153-A85D-576B-ABA1F809057E}"/>
              </a:ext>
            </a:extLst>
          </p:cNvPr>
          <p:cNvSpPr txBox="1"/>
          <p:nvPr/>
        </p:nvSpPr>
        <p:spPr>
          <a:xfrm>
            <a:off x="2590800" y="533400"/>
            <a:ext cx="11201400" cy="923330"/>
          </a:xfrm>
          <a:prstGeom prst="rect">
            <a:avLst/>
          </a:prstGeom>
          <a:noFill/>
        </p:spPr>
        <p:txBody>
          <a:bodyPr wrap="square" rtlCol="0">
            <a:spAutoFit/>
          </a:bodyPr>
          <a:lstStyle/>
          <a:p>
            <a:pPr algn="ctr"/>
            <a:r>
              <a:rPr lang="en-GB" sz="5400" dirty="0">
                <a:solidFill>
                  <a:srgbClr val="FF0000"/>
                </a:solidFill>
                <a:latin typeface="Roboto Black" panose="02000000000000000000" pitchFamily="2" charset="0"/>
                <a:ea typeface="Roboto Black" panose="02000000000000000000" pitchFamily="2" charset="0"/>
                <a:cs typeface="Roboto Black" panose="02000000000000000000" pitchFamily="2" charset="0"/>
              </a:rPr>
              <a:t>PROF. SIR MICHAEL MARMOT</a:t>
            </a:r>
          </a:p>
        </p:txBody>
      </p:sp>
      <p:pic>
        <p:nvPicPr>
          <p:cNvPr id="46" name="Audio 45">
            <a:hlinkClick r:id="" action="ppaction://media"/>
            <a:extLst>
              <a:ext uri="{FF2B5EF4-FFF2-40B4-BE49-F238E27FC236}">
                <a16:creationId xmlns:a16="http://schemas.microsoft.com/office/drawing/2014/main" id="{3011512C-FAF4-8E1D-A6BD-1F3F430E6C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1396550555"/>
      </p:ext>
    </p:extLst>
  </p:cSld>
  <p:clrMapOvr>
    <a:masterClrMapping/>
  </p:clrMapOvr>
  <mc:AlternateContent xmlns:mc="http://schemas.openxmlformats.org/markup-compatibility/2006">
    <mc:Choice xmlns:p14="http://schemas.microsoft.com/office/powerpoint/2010/main" Requires="p14">
      <p:transition spd="slow" p14:dur="2000" advTm="26146"/>
    </mc:Choice>
    <mc:Fallback>
      <p:transition spd="slow" advTm="26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C33E1D-40CC-EA74-32D1-3A390EA26911}"/>
              </a:ext>
            </a:extLst>
          </p:cNvPr>
          <p:cNvSpPr txBox="1"/>
          <p:nvPr/>
        </p:nvSpPr>
        <p:spPr>
          <a:xfrm>
            <a:off x="475699" y="475699"/>
            <a:ext cx="155395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976A038F-556A-A1A4-BE70-CEE72A25D5A3}"/>
              </a:ext>
            </a:extLst>
          </p:cNvPr>
          <p:cNvSpPr txBox="1"/>
          <p:nvPr/>
        </p:nvSpPr>
        <p:spPr>
          <a:xfrm>
            <a:off x="1149607" y="1783872"/>
            <a:ext cx="180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8" name="TextBox 7">
            <a:extLst>
              <a:ext uri="{FF2B5EF4-FFF2-40B4-BE49-F238E27FC236}">
                <a16:creationId xmlns:a16="http://schemas.microsoft.com/office/drawing/2014/main" id="{A79C80E7-CF05-6C83-DCC1-5F1D1CFB6CA4}"/>
              </a:ext>
            </a:extLst>
          </p:cNvPr>
          <p:cNvSpPr txBox="1"/>
          <p:nvPr/>
        </p:nvSpPr>
        <p:spPr>
          <a:xfrm rot="1062650">
            <a:off x="1149607" y="1120876"/>
            <a:ext cx="5044716" cy="1107996"/>
          </a:xfrm>
          <a:prstGeom prst="rect">
            <a:avLst/>
          </a:prstGeom>
          <a:noFill/>
        </p:spPr>
        <p:txBody>
          <a:bodyPr wrap="square" rtlCol="0">
            <a:spAutoFit/>
          </a:bodyPr>
          <a:lstStyle/>
          <a:p>
            <a:r>
              <a:rPr lang="en-GB" sz="6600" dirty="0">
                <a:solidFill>
                  <a:srgbClr val="C00000"/>
                </a:solidFill>
                <a:latin typeface="Amasis MT Pro Black" panose="02040A04050005020304" pitchFamily="18" charset="0"/>
              </a:rPr>
              <a:t>FOCUS</a:t>
            </a:r>
            <a:endParaRPr lang="en-GB" sz="6600" dirty="0">
              <a:solidFill>
                <a:srgbClr val="FF0000"/>
              </a:solidFill>
              <a:latin typeface="Amasis MT Pro Black" panose="02040A04050005020304" pitchFamily="18" charset="0"/>
            </a:endParaRPr>
          </a:p>
        </p:txBody>
      </p:sp>
      <p:sp>
        <p:nvSpPr>
          <p:cNvPr id="12" name="TextBox 11">
            <a:extLst>
              <a:ext uri="{FF2B5EF4-FFF2-40B4-BE49-F238E27FC236}">
                <a16:creationId xmlns:a16="http://schemas.microsoft.com/office/drawing/2014/main" id="{4641C1CA-3EC5-87D6-99A6-935761C0CE1D}"/>
              </a:ext>
            </a:extLst>
          </p:cNvPr>
          <p:cNvSpPr txBox="1"/>
          <p:nvPr/>
        </p:nvSpPr>
        <p:spPr>
          <a:xfrm rot="20637058">
            <a:off x="618286" y="14129485"/>
            <a:ext cx="16213421" cy="1107996"/>
          </a:xfrm>
          <a:prstGeom prst="rect">
            <a:avLst/>
          </a:prstGeom>
          <a:noFill/>
        </p:spPr>
        <p:txBody>
          <a:bodyPr wrap="square" rtlCol="0">
            <a:spAutoFit/>
          </a:bodyPr>
          <a:lstStyle/>
          <a:p>
            <a:r>
              <a:rPr lang="en-GB" sz="6600" dirty="0">
                <a:solidFill>
                  <a:srgbClr val="FFFF00"/>
                </a:solidFill>
                <a:latin typeface="Amasis MT Pro Black" panose="02040A04050005020304" pitchFamily="18" charset="0"/>
              </a:rPr>
              <a:t>ENTHUSIASM</a:t>
            </a:r>
          </a:p>
        </p:txBody>
      </p:sp>
      <p:sp>
        <p:nvSpPr>
          <p:cNvPr id="14" name="TextBox 13">
            <a:extLst>
              <a:ext uri="{FF2B5EF4-FFF2-40B4-BE49-F238E27FC236}">
                <a16:creationId xmlns:a16="http://schemas.microsoft.com/office/drawing/2014/main" id="{75386D56-429E-E4C4-3E23-857577BF9F14}"/>
              </a:ext>
            </a:extLst>
          </p:cNvPr>
          <p:cNvSpPr txBox="1"/>
          <p:nvPr/>
        </p:nvSpPr>
        <p:spPr>
          <a:xfrm rot="1026397">
            <a:off x="6725265" y="6194323"/>
            <a:ext cx="9963855" cy="1446550"/>
          </a:xfrm>
          <a:prstGeom prst="rect">
            <a:avLst/>
          </a:prstGeom>
          <a:noFill/>
        </p:spPr>
        <p:txBody>
          <a:bodyPr wrap="square" rtlCol="0">
            <a:spAutoFit/>
          </a:bodyPr>
          <a:lstStyle/>
          <a:p>
            <a:r>
              <a:rPr lang="en-GB" sz="8800" dirty="0">
                <a:solidFill>
                  <a:srgbClr val="FF0000"/>
                </a:solidFill>
                <a:latin typeface="Britannic Bold" panose="020B0903060703020204" pitchFamily="34" charset="0"/>
              </a:rPr>
              <a:t>EXPERIENCE</a:t>
            </a:r>
          </a:p>
        </p:txBody>
      </p:sp>
      <p:sp>
        <p:nvSpPr>
          <p:cNvPr id="15" name="TextBox 14">
            <a:extLst>
              <a:ext uri="{FF2B5EF4-FFF2-40B4-BE49-F238E27FC236}">
                <a16:creationId xmlns:a16="http://schemas.microsoft.com/office/drawing/2014/main" id="{4850612E-3B91-2439-791B-BEAD135DE76E}"/>
              </a:ext>
            </a:extLst>
          </p:cNvPr>
          <p:cNvSpPr txBox="1"/>
          <p:nvPr/>
        </p:nvSpPr>
        <p:spPr>
          <a:xfrm rot="19837380">
            <a:off x="2946942" y="15936357"/>
            <a:ext cx="9641451" cy="1569660"/>
          </a:xfrm>
          <a:prstGeom prst="rect">
            <a:avLst/>
          </a:prstGeom>
          <a:noFill/>
        </p:spPr>
        <p:txBody>
          <a:bodyPr wrap="square" rtlCol="0">
            <a:spAutoFit/>
          </a:bodyPr>
          <a:lstStyle/>
          <a:p>
            <a:r>
              <a:rPr lang="en-GB" sz="9600" dirty="0">
                <a:solidFill>
                  <a:srgbClr val="00B050"/>
                </a:solidFill>
                <a:latin typeface="Algerian" panose="04020705040A02060702" pitchFamily="82" charset="0"/>
              </a:rPr>
              <a:t>CONFIDENCE</a:t>
            </a:r>
          </a:p>
        </p:txBody>
      </p:sp>
      <p:sp>
        <p:nvSpPr>
          <p:cNvPr id="17" name="TextBox 16">
            <a:extLst>
              <a:ext uri="{FF2B5EF4-FFF2-40B4-BE49-F238E27FC236}">
                <a16:creationId xmlns:a16="http://schemas.microsoft.com/office/drawing/2014/main" id="{925D9802-EE01-4818-BC31-3E798D6472B4}"/>
              </a:ext>
            </a:extLst>
          </p:cNvPr>
          <p:cNvSpPr txBox="1"/>
          <p:nvPr/>
        </p:nvSpPr>
        <p:spPr>
          <a:xfrm rot="21355604">
            <a:off x="766916" y="3598606"/>
            <a:ext cx="9379974" cy="1107996"/>
          </a:xfrm>
          <a:prstGeom prst="rect">
            <a:avLst/>
          </a:prstGeom>
          <a:noFill/>
        </p:spPr>
        <p:txBody>
          <a:bodyPr wrap="square" rtlCol="0">
            <a:spAutoFit/>
          </a:bodyPr>
          <a:lstStyle/>
          <a:p>
            <a:r>
              <a:rPr lang="en-GB" sz="6600" dirty="0">
                <a:solidFill>
                  <a:srgbClr val="92D050"/>
                </a:solidFill>
                <a:latin typeface="Elephant" panose="02020904090505020303" pitchFamily="18" charset="0"/>
              </a:rPr>
              <a:t>STABILITY</a:t>
            </a:r>
          </a:p>
        </p:txBody>
      </p:sp>
      <p:sp>
        <p:nvSpPr>
          <p:cNvPr id="18" name="TextBox 17">
            <a:extLst>
              <a:ext uri="{FF2B5EF4-FFF2-40B4-BE49-F238E27FC236}">
                <a16:creationId xmlns:a16="http://schemas.microsoft.com/office/drawing/2014/main" id="{F82AC5E4-94A4-597B-DE7A-2CC9DF5B1243}"/>
              </a:ext>
            </a:extLst>
          </p:cNvPr>
          <p:cNvSpPr txBox="1"/>
          <p:nvPr/>
        </p:nvSpPr>
        <p:spPr>
          <a:xfrm rot="1287363">
            <a:off x="4748981" y="9615947"/>
            <a:ext cx="11710219" cy="1107996"/>
          </a:xfrm>
          <a:prstGeom prst="rect">
            <a:avLst/>
          </a:prstGeom>
          <a:noFill/>
        </p:spPr>
        <p:txBody>
          <a:bodyPr wrap="square" rtlCol="0">
            <a:spAutoFit/>
          </a:bodyPr>
          <a:lstStyle/>
          <a:p>
            <a:r>
              <a:rPr lang="en-GB" sz="6600" dirty="0">
                <a:solidFill>
                  <a:srgbClr val="00B0F0"/>
                </a:solidFill>
                <a:latin typeface="Goudy Stout" panose="0202090407030B020401" pitchFamily="18" charset="0"/>
              </a:rPr>
              <a:t>EMPATHY</a:t>
            </a:r>
          </a:p>
        </p:txBody>
      </p:sp>
      <p:sp>
        <p:nvSpPr>
          <p:cNvPr id="19" name="TextBox 18">
            <a:extLst>
              <a:ext uri="{FF2B5EF4-FFF2-40B4-BE49-F238E27FC236}">
                <a16:creationId xmlns:a16="http://schemas.microsoft.com/office/drawing/2014/main" id="{2C89927B-0E90-2F3A-166F-19D40501094D}"/>
              </a:ext>
            </a:extLst>
          </p:cNvPr>
          <p:cNvSpPr txBox="1"/>
          <p:nvPr/>
        </p:nvSpPr>
        <p:spPr>
          <a:xfrm rot="20130285">
            <a:off x="6725265" y="1120877"/>
            <a:ext cx="7197212" cy="830997"/>
          </a:xfrm>
          <a:prstGeom prst="rect">
            <a:avLst/>
          </a:prstGeom>
          <a:noFill/>
        </p:spPr>
        <p:txBody>
          <a:bodyPr wrap="square" rtlCol="0">
            <a:spAutoFit/>
          </a:bodyPr>
          <a:lstStyle/>
          <a:p>
            <a:r>
              <a:rPr lang="en-GB" sz="4800" dirty="0">
                <a:solidFill>
                  <a:srgbClr val="0070C0"/>
                </a:solidFill>
                <a:latin typeface="Jumble" panose="02000503000000020004" pitchFamily="2" charset="0"/>
              </a:rPr>
              <a:t>UNIVERSITY OF LIFE </a:t>
            </a:r>
          </a:p>
        </p:txBody>
      </p:sp>
      <p:sp>
        <p:nvSpPr>
          <p:cNvPr id="20" name="TextBox 19">
            <a:extLst>
              <a:ext uri="{FF2B5EF4-FFF2-40B4-BE49-F238E27FC236}">
                <a16:creationId xmlns:a16="http://schemas.microsoft.com/office/drawing/2014/main" id="{CEEC9124-DDD3-678A-C685-EDB46F4AAAC4}"/>
              </a:ext>
            </a:extLst>
          </p:cNvPr>
          <p:cNvSpPr txBox="1"/>
          <p:nvPr/>
        </p:nvSpPr>
        <p:spPr>
          <a:xfrm rot="21124534">
            <a:off x="1" y="6695768"/>
            <a:ext cx="7020232" cy="923330"/>
          </a:xfrm>
          <a:prstGeom prst="rect">
            <a:avLst/>
          </a:prstGeom>
          <a:noFill/>
        </p:spPr>
        <p:txBody>
          <a:bodyPr wrap="square" rtlCol="0">
            <a:spAutoFit/>
          </a:bodyPr>
          <a:lstStyle/>
          <a:p>
            <a:r>
              <a:rPr lang="en-GB" sz="5400" dirty="0">
                <a:solidFill>
                  <a:srgbClr val="FFC000"/>
                </a:solidFill>
                <a:latin typeface="Rockwell Extra Bold" panose="02060903040505020403" pitchFamily="18" charset="0"/>
              </a:rPr>
              <a:t>DEDICATION</a:t>
            </a:r>
          </a:p>
        </p:txBody>
      </p:sp>
      <p:sp>
        <p:nvSpPr>
          <p:cNvPr id="22" name="TextBox 21">
            <a:extLst>
              <a:ext uri="{FF2B5EF4-FFF2-40B4-BE49-F238E27FC236}">
                <a16:creationId xmlns:a16="http://schemas.microsoft.com/office/drawing/2014/main" id="{42B3ADF3-9095-68F5-6B27-547B9758EA58}"/>
              </a:ext>
            </a:extLst>
          </p:cNvPr>
          <p:cNvSpPr txBox="1"/>
          <p:nvPr/>
        </p:nvSpPr>
        <p:spPr>
          <a:xfrm rot="230200">
            <a:off x="1100623" y="10294373"/>
            <a:ext cx="7895893" cy="1569660"/>
          </a:xfrm>
          <a:prstGeom prst="rect">
            <a:avLst/>
          </a:prstGeom>
          <a:noFill/>
        </p:spPr>
        <p:txBody>
          <a:bodyPr wrap="square" rtlCol="0">
            <a:spAutoFit/>
          </a:bodyPr>
          <a:lstStyle/>
          <a:p>
            <a:r>
              <a:rPr lang="en-GB" sz="9600" dirty="0">
                <a:solidFill>
                  <a:srgbClr val="7030A0"/>
                </a:solidFill>
                <a:latin typeface="Jumble" panose="02000503000000020004" pitchFamily="2" charset="0"/>
              </a:rPr>
              <a:t>POSITIVITY</a:t>
            </a:r>
          </a:p>
        </p:txBody>
      </p:sp>
      <p:sp>
        <p:nvSpPr>
          <p:cNvPr id="55" name="TextBox 54">
            <a:extLst>
              <a:ext uri="{FF2B5EF4-FFF2-40B4-BE49-F238E27FC236}">
                <a16:creationId xmlns:a16="http://schemas.microsoft.com/office/drawing/2014/main" id="{5DCB0C70-78A2-66D7-786B-2481953C29E4}"/>
              </a:ext>
            </a:extLst>
          </p:cNvPr>
          <p:cNvSpPr txBox="1"/>
          <p:nvPr/>
        </p:nvSpPr>
        <p:spPr>
          <a:xfrm rot="21124060">
            <a:off x="7497241" y="17457070"/>
            <a:ext cx="9171669" cy="1569660"/>
          </a:xfrm>
          <a:prstGeom prst="rect">
            <a:avLst/>
          </a:prstGeom>
          <a:noFill/>
        </p:spPr>
        <p:txBody>
          <a:bodyPr wrap="square" rtlCol="0">
            <a:spAutoFit/>
          </a:bodyPr>
          <a:lstStyle/>
          <a:p>
            <a:r>
              <a:rPr lang="en-GB" sz="9600" dirty="0">
                <a:solidFill>
                  <a:srgbClr val="FF0000"/>
                </a:solidFill>
                <a:latin typeface="Jumble" panose="02000503000000020004" pitchFamily="2" charset="0"/>
              </a:rPr>
              <a:t>SELF-EFFICACY</a:t>
            </a:r>
          </a:p>
        </p:txBody>
      </p:sp>
      <p:sp>
        <p:nvSpPr>
          <p:cNvPr id="56" name="TextBox 55">
            <a:extLst>
              <a:ext uri="{FF2B5EF4-FFF2-40B4-BE49-F238E27FC236}">
                <a16:creationId xmlns:a16="http://schemas.microsoft.com/office/drawing/2014/main" id="{16175790-A6BC-2DF8-10E3-20F24AE31214}"/>
              </a:ext>
            </a:extLst>
          </p:cNvPr>
          <p:cNvSpPr txBox="1"/>
          <p:nvPr/>
        </p:nvSpPr>
        <p:spPr>
          <a:xfrm>
            <a:off x="7897091" y="12126441"/>
            <a:ext cx="8358987" cy="1569660"/>
          </a:xfrm>
          <a:prstGeom prst="rect">
            <a:avLst/>
          </a:prstGeom>
          <a:noFill/>
        </p:spPr>
        <p:txBody>
          <a:bodyPr wrap="square" rtlCol="0">
            <a:spAutoFit/>
          </a:bodyPr>
          <a:lstStyle/>
          <a:p>
            <a:r>
              <a:rPr lang="en-GB" sz="9600" dirty="0">
                <a:solidFill>
                  <a:srgbClr val="92D050"/>
                </a:solidFill>
                <a:latin typeface="Britannic Bold" panose="020B0903060703020204" pitchFamily="34" charset="0"/>
              </a:rPr>
              <a:t>SELF-ESTEEM</a:t>
            </a:r>
          </a:p>
        </p:txBody>
      </p:sp>
      <p:pic>
        <p:nvPicPr>
          <p:cNvPr id="230" name="Audio 229">
            <a:hlinkClick r:id="" action="ppaction://media"/>
            <a:extLst>
              <a:ext uri="{FF2B5EF4-FFF2-40B4-BE49-F238E27FC236}">
                <a16:creationId xmlns:a16="http://schemas.microsoft.com/office/drawing/2014/main" id="{0DDCFDD1-6713-3A37-4FC2-00BD782D34A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3749556172"/>
      </p:ext>
    </p:extLst>
  </p:cSld>
  <p:clrMapOvr>
    <a:masterClrMapping/>
  </p:clrMapOvr>
  <mc:AlternateContent xmlns:mc="http://schemas.openxmlformats.org/markup-compatibility/2006">
    <mc:Choice xmlns:p14="http://schemas.microsoft.com/office/powerpoint/2010/main" Requires="p14">
      <p:transition spd="slow" p14:dur="2000" advTm="70701"/>
    </mc:Choice>
    <mc:Fallback>
      <p:transition spd="slow" advTm="70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ppt_x"/>
                                          </p:val>
                                        </p:tav>
                                        <p:tav tm="100000">
                                          <p:val>
                                            <p:strVal val="#ppt_x"/>
                                          </p:val>
                                        </p:tav>
                                      </p:tavLst>
                                    </p:anim>
                                    <p:anim calcmode="lin" valueType="num">
                                      <p:cBhvr additive="base">
                                        <p:cTn id="3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ppt_x"/>
                                          </p:val>
                                        </p:tav>
                                        <p:tav tm="100000">
                                          <p:val>
                                            <p:strVal val="#ppt_x"/>
                                          </p:val>
                                        </p:tav>
                                      </p:tavLst>
                                    </p:anim>
                                    <p:anim calcmode="lin" valueType="num">
                                      <p:cBhvr additive="base">
                                        <p:cTn id="3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 calcmode="lin" valueType="num">
                                      <p:cBhvr additive="base">
                                        <p:cTn id="47" dur="500" fill="hold"/>
                                        <p:tgtEl>
                                          <p:spTgt spid="19"/>
                                        </p:tgtEl>
                                        <p:attrNameLst>
                                          <p:attrName>ppt_x</p:attrName>
                                        </p:attrNameLst>
                                      </p:cBhvr>
                                      <p:tavLst>
                                        <p:tav tm="0">
                                          <p:val>
                                            <p:strVal val="#ppt_x"/>
                                          </p:val>
                                        </p:tav>
                                        <p:tav tm="100000">
                                          <p:val>
                                            <p:strVal val="#ppt_x"/>
                                          </p:val>
                                        </p:tav>
                                      </p:tavLst>
                                    </p:anim>
                                    <p:anim calcmode="lin" valueType="num">
                                      <p:cBhvr additive="base">
                                        <p:cTn id="4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500" fill="hold"/>
                                        <p:tgtEl>
                                          <p:spTgt spid="20"/>
                                        </p:tgtEl>
                                        <p:attrNameLst>
                                          <p:attrName>ppt_x</p:attrName>
                                        </p:attrNameLst>
                                      </p:cBhvr>
                                      <p:tavLst>
                                        <p:tav tm="0">
                                          <p:val>
                                            <p:strVal val="#ppt_x"/>
                                          </p:val>
                                        </p:tav>
                                        <p:tav tm="100000">
                                          <p:val>
                                            <p:strVal val="#ppt_x"/>
                                          </p:val>
                                        </p:tav>
                                      </p:tavLst>
                                    </p:anim>
                                    <p:anim calcmode="lin" valueType="num">
                                      <p:cBhvr additive="base">
                                        <p:cTn id="5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500" fill="hold"/>
                                        <p:tgtEl>
                                          <p:spTgt spid="15"/>
                                        </p:tgtEl>
                                        <p:attrNameLst>
                                          <p:attrName>ppt_x</p:attrName>
                                        </p:attrNameLst>
                                      </p:cBhvr>
                                      <p:tavLst>
                                        <p:tav tm="0">
                                          <p:val>
                                            <p:strVal val="#ppt_x"/>
                                          </p:val>
                                        </p:tav>
                                        <p:tav tm="100000">
                                          <p:val>
                                            <p:strVal val="#ppt_x"/>
                                          </p:val>
                                        </p:tav>
                                      </p:tavLst>
                                    </p:anim>
                                    <p:anim calcmode="lin" valueType="num">
                                      <p:cBhvr additive="base">
                                        <p:cTn id="6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55"/>
                                        </p:tgtEl>
                                        <p:attrNameLst>
                                          <p:attrName>style.visibility</p:attrName>
                                        </p:attrNameLst>
                                      </p:cBhvr>
                                      <p:to>
                                        <p:strVal val="visible"/>
                                      </p:to>
                                    </p:set>
                                    <p:anim calcmode="lin" valueType="num">
                                      <p:cBhvr additive="base">
                                        <p:cTn id="65" dur="500" fill="hold"/>
                                        <p:tgtEl>
                                          <p:spTgt spid="55"/>
                                        </p:tgtEl>
                                        <p:attrNameLst>
                                          <p:attrName>ppt_x</p:attrName>
                                        </p:attrNameLst>
                                      </p:cBhvr>
                                      <p:tavLst>
                                        <p:tav tm="0">
                                          <p:val>
                                            <p:strVal val="#ppt_x"/>
                                          </p:val>
                                        </p:tav>
                                        <p:tav tm="100000">
                                          <p:val>
                                            <p:strVal val="#ppt_x"/>
                                          </p:val>
                                        </p:tav>
                                      </p:tavLst>
                                    </p:anim>
                                    <p:anim calcmode="lin" valueType="num">
                                      <p:cBhvr additive="base">
                                        <p:cTn id="66"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1" fill="hold" display="0">
                  <p:stCondLst>
                    <p:cond delay="indefinite"/>
                  </p:stCondLst>
                  <p:endCondLst>
                    <p:cond evt="onStopAudio" delay="0">
                      <p:tgtEl>
                        <p:sldTgt/>
                      </p:tgtEl>
                    </p:cond>
                  </p:endCondLst>
                </p:cTn>
                <p:tgtEl>
                  <p:spTgt spid="230"/>
                </p:tgtEl>
              </p:cMediaNode>
            </p:audio>
          </p:childTnLst>
        </p:cTn>
      </p:par>
    </p:tnLst>
    <p:bldLst>
      <p:bldP spid="8" grpId="0"/>
      <p:bldP spid="12" grpId="0"/>
      <p:bldP spid="14" grpId="0"/>
      <p:bldP spid="15" grpId="0"/>
      <p:bldP spid="17" grpId="0"/>
      <p:bldP spid="18" grpId="0"/>
      <p:bldP spid="19" grpId="0"/>
      <p:bldP spid="20" grpId="0"/>
      <p:bldP spid="22" grpId="0"/>
      <p:bldP spid="55" grpId="0"/>
      <p:bldP spid="5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Person in White Shirt With Brown Wooden Frame Stock Photo">
            <a:extLst>
              <a:ext uri="{FF2B5EF4-FFF2-40B4-BE49-F238E27FC236}">
                <a16:creationId xmlns:a16="http://schemas.microsoft.com/office/drawing/2014/main" id="{34CA2803-7BC1-7081-493E-DE7E0A034DA1}"/>
              </a:ext>
            </a:extLst>
          </p:cNvPr>
          <p:cNvPicPr>
            <a:picLocks noGrp="1" noChangeAspect="1" noChangeArrowheads="1"/>
          </p:cNvPicPr>
          <p:nvPr>
            <p:ph type="pic" sz="quarter" idx="11"/>
          </p:nvPr>
        </p:nvPicPr>
        <p:blipFill rotWithShape="1">
          <a:blip r:embed="rId5">
            <a:duotone>
              <a:prstClr val="black"/>
              <a:prstClr val="white"/>
            </a:duotone>
            <a:extLst>
              <a:ext uri="{28A0092B-C50C-407E-A947-70E740481C1C}">
                <a14:useLocalDpi xmlns:a14="http://schemas.microsoft.com/office/drawing/2010/main" val="0"/>
              </a:ext>
            </a:extLst>
          </a:blip>
          <a:srcRect t="5581" b="5581"/>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46ED2B-29A7-CAA8-AF29-35A6A1DCFE48}"/>
              </a:ext>
            </a:extLst>
          </p:cNvPr>
          <p:cNvSpPr txBox="1"/>
          <p:nvPr/>
        </p:nvSpPr>
        <p:spPr>
          <a:xfrm>
            <a:off x="1858297" y="2507225"/>
            <a:ext cx="13185058" cy="1569660"/>
          </a:xfrm>
          <a:prstGeom prst="rect">
            <a:avLst/>
          </a:prstGeom>
          <a:noFill/>
        </p:spPr>
        <p:txBody>
          <a:bodyPr wrap="square" rtlCol="0">
            <a:spAutoFit/>
          </a:bodyPr>
          <a:lstStyle/>
          <a:p>
            <a:pPr algn="ctr"/>
            <a:r>
              <a:rPr lang="en-GB" sz="9600" dirty="0">
                <a:latin typeface="Roboto Black" panose="020B0604020202020204" pitchFamily="2" charset="0"/>
                <a:ea typeface="Roboto Black" panose="020B0604020202020204" pitchFamily="2" charset="0"/>
                <a:cs typeface="Roboto Black" panose="020B0604020202020204" pitchFamily="2" charset="0"/>
              </a:rPr>
              <a:t>REALISATION</a:t>
            </a:r>
          </a:p>
        </p:txBody>
      </p:sp>
      <p:pic>
        <p:nvPicPr>
          <p:cNvPr id="2078" name="Audio 2077">
            <a:hlinkClick r:id="" action="ppaction://media"/>
            <a:extLst>
              <a:ext uri="{FF2B5EF4-FFF2-40B4-BE49-F238E27FC236}">
                <a16:creationId xmlns:a16="http://schemas.microsoft.com/office/drawing/2014/main" id="{F8C164DF-120B-113D-9D5F-9359D00B0A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2099459069"/>
      </p:ext>
    </p:extLst>
  </p:cSld>
  <p:clrMapOvr>
    <a:masterClrMapping/>
  </p:clrMapOvr>
  <mc:AlternateContent xmlns:mc="http://schemas.openxmlformats.org/markup-compatibility/2006">
    <mc:Choice xmlns:p14="http://schemas.microsoft.com/office/powerpoint/2010/main" Requires="p14">
      <p:transition spd="slow" p14:dur="2000" advTm="9562"/>
    </mc:Choice>
    <mc:Fallback>
      <p:transition spd="slow" advTm="9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7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1C618E-19F3-4F0E-A27A-B0B93285FC57}"/>
              </a:ext>
            </a:extLst>
          </p:cNvPr>
          <p:cNvSpPr>
            <a:spLocks noGrp="1"/>
          </p:cNvSpPr>
          <p:nvPr>
            <p:ph type="title"/>
          </p:nvPr>
        </p:nvSpPr>
        <p:spPr>
          <a:xfrm>
            <a:off x="1131570" y="8910893"/>
            <a:ext cx="14196060" cy="2651842"/>
          </a:xfrm>
        </p:spPr>
        <p:txBody>
          <a:bodyPr rtlCol="0">
            <a:normAutofit/>
          </a:bodyPr>
          <a:lstStyle/>
          <a:p>
            <a:pPr rtl="0"/>
            <a:r>
              <a:rPr lang="en-GB" sz="11500" dirty="0"/>
              <a:t>Perfectionism</a:t>
            </a:r>
          </a:p>
        </p:txBody>
      </p:sp>
      <p:pic>
        <p:nvPicPr>
          <p:cNvPr id="8" name="Picture Placeholder 7" descr="Abstract">
            <a:extLst>
              <a:ext uri="{FF2B5EF4-FFF2-40B4-BE49-F238E27FC236}">
                <a16:creationId xmlns:a16="http://schemas.microsoft.com/office/drawing/2014/main" id="{CF8E5639-8CEB-4FAB-A14F-95EA0A923283}"/>
              </a:ext>
            </a:extLst>
          </p:cNvPr>
          <p:cNvPicPr>
            <a:picLocks noGrp="1" noChangeAspect="1"/>
          </p:cNvPicPr>
          <p:nvPr>
            <p:ph type="pic" sz="quarter" idx="11"/>
          </p:nvPr>
        </p:nvPicPr>
        <p:blipFill rotWithShape="1">
          <a:blip r:embed="rId6" cstate="screen">
            <a:extLst>
              <a:ext uri="{28A0092B-C50C-407E-A947-70E740481C1C}">
                <a14:useLocalDpi xmlns:a14="http://schemas.microsoft.com/office/drawing/2010/main"/>
              </a:ext>
            </a:extLst>
          </a:blip>
          <a:srcRect l="23270" r="23270"/>
          <a:stretch/>
        </p:blipFill>
        <p:spPr>
          <a:prstGeom prst="rect">
            <a:avLst/>
          </a:prstGeom>
        </p:spPr>
      </p:pic>
      <p:sp>
        <p:nvSpPr>
          <p:cNvPr id="17" name="TextBox 16">
            <a:extLst>
              <a:ext uri="{FF2B5EF4-FFF2-40B4-BE49-F238E27FC236}">
                <a16:creationId xmlns:a16="http://schemas.microsoft.com/office/drawing/2014/main" id="{96DC7026-D789-E300-F96F-D639F74B3A1F}"/>
              </a:ext>
            </a:extLst>
          </p:cNvPr>
          <p:cNvSpPr txBox="1"/>
          <p:nvPr/>
        </p:nvSpPr>
        <p:spPr>
          <a:xfrm rot="211757" flipH="1">
            <a:off x="11591" y="12453254"/>
            <a:ext cx="8355997" cy="1569660"/>
          </a:xfrm>
          <a:prstGeom prst="rect">
            <a:avLst/>
          </a:prstGeom>
          <a:noFill/>
        </p:spPr>
        <p:txBody>
          <a:bodyPr wrap="square" rtlCol="0">
            <a:spAutoFit/>
          </a:bodyPr>
          <a:lstStyle/>
          <a:p>
            <a:pPr algn="ctr"/>
            <a:r>
              <a:rPr lang="en-GB" sz="9600" b="1" dirty="0">
                <a:solidFill>
                  <a:schemeClr val="bg1"/>
                </a:solidFill>
              </a:rPr>
              <a:t>SELF DOUBT</a:t>
            </a:r>
          </a:p>
        </p:txBody>
      </p:sp>
      <p:sp>
        <p:nvSpPr>
          <p:cNvPr id="19" name="TextBox 18">
            <a:extLst>
              <a:ext uri="{FF2B5EF4-FFF2-40B4-BE49-F238E27FC236}">
                <a16:creationId xmlns:a16="http://schemas.microsoft.com/office/drawing/2014/main" id="{E05AE98E-413A-FFEC-AAAF-97EA941A40EE}"/>
              </a:ext>
            </a:extLst>
          </p:cNvPr>
          <p:cNvSpPr txBox="1"/>
          <p:nvPr/>
        </p:nvSpPr>
        <p:spPr>
          <a:xfrm rot="21077468">
            <a:off x="9645445" y="1917290"/>
            <a:ext cx="5132439" cy="3416320"/>
          </a:xfrm>
          <a:prstGeom prst="rect">
            <a:avLst/>
          </a:prstGeom>
          <a:noFill/>
        </p:spPr>
        <p:txBody>
          <a:bodyPr wrap="square" rtlCol="0">
            <a:spAutoFit/>
          </a:bodyPr>
          <a:lstStyle/>
          <a:p>
            <a:pPr algn="ctr"/>
            <a:r>
              <a:rPr lang="en-GB" sz="7200" b="1" dirty="0">
                <a:solidFill>
                  <a:srgbClr val="FF0000"/>
                </a:solidFill>
                <a:latin typeface="Algerian" panose="04020705040A02060702" pitchFamily="82" charset="0"/>
              </a:rPr>
              <a:t>AM I AS GOOD AS I THINK I AM</a:t>
            </a:r>
          </a:p>
        </p:txBody>
      </p:sp>
      <p:sp>
        <p:nvSpPr>
          <p:cNvPr id="20" name="TextBox 19">
            <a:extLst>
              <a:ext uri="{FF2B5EF4-FFF2-40B4-BE49-F238E27FC236}">
                <a16:creationId xmlns:a16="http://schemas.microsoft.com/office/drawing/2014/main" id="{A4EC63D6-E76C-C353-D398-61231C95CCE6}"/>
              </a:ext>
            </a:extLst>
          </p:cNvPr>
          <p:cNvSpPr txBox="1"/>
          <p:nvPr/>
        </p:nvSpPr>
        <p:spPr>
          <a:xfrm rot="21125450">
            <a:off x="1131570" y="1917290"/>
            <a:ext cx="8100920" cy="2308324"/>
          </a:xfrm>
          <a:prstGeom prst="rect">
            <a:avLst/>
          </a:prstGeom>
          <a:noFill/>
        </p:spPr>
        <p:txBody>
          <a:bodyPr wrap="square" rtlCol="0">
            <a:spAutoFit/>
          </a:bodyPr>
          <a:lstStyle/>
          <a:p>
            <a:r>
              <a:rPr lang="en-GB" sz="7200" dirty="0">
                <a:solidFill>
                  <a:srgbClr val="00B0F0"/>
                </a:solidFill>
                <a:latin typeface="Amasis MT Pro Black" panose="020B0604020202020204" pitchFamily="18" charset="0"/>
              </a:rPr>
              <a:t>PERI-MENOPAUSAL!</a:t>
            </a:r>
          </a:p>
        </p:txBody>
      </p:sp>
      <p:sp>
        <p:nvSpPr>
          <p:cNvPr id="21" name="TextBox 20">
            <a:extLst>
              <a:ext uri="{FF2B5EF4-FFF2-40B4-BE49-F238E27FC236}">
                <a16:creationId xmlns:a16="http://schemas.microsoft.com/office/drawing/2014/main" id="{85F2DF55-AC57-5602-F45F-523000D207DF}"/>
              </a:ext>
            </a:extLst>
          </p:cNvPr>
          <p:cNvSpPr txBox="1"/>
          <p:nvPr/>
        </p:nvSpPr>
        <p:spPr>
          <a:xfrm rot="606484">
            <a:off x="8229600" y="12241161"/>
            <a:ext cx="8229600" cy="2308324"/>
          </a:xfrm>
          <a:prstGeom prst="rect">
            <a:avLst/>
          </a:prstGeom>
          <a:noFill/>
        </p:spPr>
        <p:txBody>
          <a:bodyPr wrap="square" rtlCol="0">
            <a:spAutoFit/>
          </a:bodyPr>
          <a:lstStyle/>
          <a:p>
            <a:r>
              <a:rPr lang="en-GB" sz="7200" dirty="0">
                <a:solidFill>
                  <a:srgbClr val="92D050"/>
                </a:solidFill>
                <a:latin typeface="Bodoni MT Black" panose="02070A03080606020203" pitchFamily="18" charset="0"/>
              </a:rPr>
              <a:t>MATURE STUDENT</a:t>
            </a:r>
          </a:p>
        </p:txBody>
      </p:sp>
      <p:sp>
        <p:nvSpPr>
          <p:cNvPr id="22" name="TextBox 21">
            <a:extLst>
              <a:ext uri="{FF2B5EF4-FFF2-40B4-BE49-F238E27FC236}">
                <a16:creationId xmlns:a16="http://schemas.microsoft.com/office/drawing/2014/main" id="{9A2B8199-13F2-5555-D1E1-7615F059B7C1}"/>
              </a:ext>
            </a:extLst>
          </p:cNvPr>
          <p:cNvSpPr txBox="1"/>
          <p:nvPr/>
        </p:nvSpPr>
        <p:spPr>
          <a:xfrm rot="20555481">
            <a:off x="6518787" y="16459200"/>
            <a:ext cx="9232490" cy="2308324"/>
          </a:xfrm>
          <a:prstGeom prst="rect">
            <a:avLst/>
          </a:prstGeom>
          <a:noFill/>
        </p:spPr>
        <p:txBody>
          <a:bodyPr wrap="square" rtlCol="0">
            <a:spAutoFit/>
          </a:bodyPr>
          <a:lstStyle/>
          <a:p>
            <a:pPr algn="ctr"/>
            <a:r>
              <a:rPr lang="en-GB" sz="7200" dirty="0">
                <a:solidFill>
                  <a:srgbClr val="FFFF00"/>
                </a:solidFill>
                <a:latin typeface="Impact" panose="020B0806030902050204" pitchFamily="34" charset="0"/>
              </a:rPr>
              <a:t>WILL THEY THINK </a:t>
            </a:r>
          </a:p>
          <a:p>
            <a:pPr algn="ctr"/>
            <a:r>
              <a:rPr lang="en-GB" sz="7200" dirty="0">
                <a:solidFill>
                  <a:srgbClr val="FFFF00"/>
                </a:solidFill>
                <a:latin typeface="Impact" panose="020B0806030902050204" pitchFamily="34" charset="0"/>
              </a:rPr>
              <a:t>IM TOO OLD</a:t>
            </a:r>
          </a:p>
        </p:txBody>
      </p:sp>
      <p:sp>
        <p:nvSpPr>
          <p:cNvPr id="23" name="TextBox 22">
            <a:extLst>
              <a:ext uri="{FF2B5EF4-FFF2-40B4-BE49-F238E27FC236}">
                <a16:creationId xmlns:a16="http://schemas.microsoft.com/office/drawing/2014/main" id="{98DE77A4-4431-BD04-F01B-E53DFF218332}"/>
              </a:ext>
            </a:extLst>
          </p:cNvPr>
          <p:cNvSpPr txBox="1"/>
          <p:nvPr/>
        </p:nvSpPr>
        <p:spPr>
          <a:xfrm rot="521850">
            <a:off x="1131570" y="4660490"/>
            <a:ext cx="8513875" cy="2308324"/>
          </a:xfrm>
          <a:prstGeom prst="rect">
            <a:avLst/>
          </a:prstGeom>
          <a:noFill/>
        </p:spPr>
        <p:txBody>
          <a:bodyPr wrap="square" rtlCol="0">
            <a:spAutoFit/>
          </a:bodyPr>
          <a:lstStyle/>
          <a:p>
            <a:pPr algn="ctr"/>
            <a:r>
              <a:rPr lang="en-GB" sz="7200" dirty="0">
                <a:solidFill>
                  <a:srgbClr val="7030A0"/>
                </a:solidFill>
                <a:latin typeface="Jumble" panose="020B0604020202020204" pitchFamily="2" charset="0"/>
              </a:rPr>
              <a:t>WHAT AM I </a:t>
            </a:r>
          </a:p>
          <a:p>
            <a:pPr algn="ctr"/>
            <a:r>
              <a:rPr lang="en-GB" sz="7200" dirty="0">
                <a:solidFill>
                  <a:srgbClr val="7030A0"/>
                </a:solidFill>
                <a:latin typeface="Jumble" panose="020B0604020202020204" pitchFamily="2" charset="0"/>
              </a:rPr>
              <a:t>DOING HERE</a:t>
            </a:r>
          </a:p>
        </p:txBody>
      </p:sp>
      <p:sp>
        <p:nvSpPr>
          <p:cNvPr id="24" name="TextBox 23">
            <a:extLst>
              <a:ext uri="{FF2B5EF4-FFF2-40B4-BE49-F238E27FC236}">
                <a16:creationId xmlns:a16="http://schemas.microsoft.com/office/drawing/2014/main" id="{A64427C5-0401-304C-42D1-B05C173A55BB}"/>
              </a:ext>
            </a:extLst>
          </p:cNvPr>
          <p:cNvSpPr txBox="1"/>
          <p:nvPr/>
        </p:nvSpPr>
        <p:spPr>
          <a:xfrm rot="290032">
            <a:off x="707923" y="14845697"/>
            <a:ext cx="7197212" cy="3416320"/>
          </a:xfrm>
          <a:prstGeom prst="rect">
            <a:avLst/>
          </a:prstGeom>
          <a:noFill/>
        </p:spPr>
        <p:txBody>
          <a:bodyPr wrap="square" rtlCol="0">
            <a:spAutoFit/>
          </a:bodyPr>
          <a:lstStyle/>
          <a:p>
            <a:pPr algn="ctr"/>
            <a:r>
              <a:rPr lang="en-GB" sz="7200" dirty="0">
                <a:solidFill>
                  <a:srgbClr val="92D050"/>
                </a:solidFill>
                <a:latin typeface="Elephant" panose="02020904090505020303" pitchFamily="18" charset="0"/>
              </a:rPr>
              <a:t>I DON’T </a:t>
            </a:r>
          </a:p>
          <a:p>
            <a:pPr algn="ctr"/>
            <a:r>
              <a:rPr lang="en-GB" sz="7200" dirty="0">
                <a:solidFill>
                  <a:srgbClr val="92D050"/>
                </a:solidFill>
                <a:latin typeface="Elephant" panose="02020904090505020303" pitchFamily="18" charset="0"/>
              </a:rPr>
              <a:t>BELONG </a:t>
            </a:r>
          </a:p>
          <a:p>
            <a:pPr algn="ctr"/>
            <a:r>
              <a:rPr lang="en-GB" sz="7200" dirty="0">
                <a:solidFill>
                  <a:srgbClr val="92D050"/>
                </a:solidFill>
                <a:latin typeface="Elephant" panose="02020904090505020303" pitchFamily="18" charset="0"/>
              </a:rPr>
              <a:t>HERE</a:t>
            </a:r>
          </a:p>
        </p:txBody>
      </p:sp>
      <p:sp>
        <p:nvSpPr>
          <p:cNvPr id="2" name="TextBox 1">
            <a:extLst>
              <a:ext uri="{FF2B5EF4-FFF2-40B4-BE49-F238E27FC236}">
                <a16:creationId xmlns:a16="http://schemas.microsoft.com/office/drawing/2014/main" id="{36E77188-D785-22D2-8E1C-5B3307BC4D39}"/>
              </a:ext>
            </a:extLst>
          </p:cNvPr>
          <p:cNvSpPr txBox="1"/>
          <p:nvPr/>
        </p:nvSpPr>
        <p:spPr>
          <a:xfrm rot="251868">
            <a:off x="9232490" y="5604387"/>
            <a:ext cx="6518787" cy="2123658"/>
          </a:xfrm>
          <a:prstGeom prst="rect">
            <a:avLst/>
          </a:prstGeom>
          <a:noFill/>
        </p:spPr>
        <p:txBody>
          <a:bodyPr wrap="square" rtlCol="0">
            <a:spAutoFit/>
          </a:bodyPr>
          <a:lstStyle/>
          <a:p>
            <a:pPr algn="ctr"/>
            <a:r>
              <a:rPr lang="en-GB" sz="6600" dirty="0">
                <a:solidFill>
                  <a:srgbClr val="FFFF00"/>
                </a:solidFill>
                <a:latin typeface="Amasis MT Pro Black" panose="02040A04050005020304" pitchFamily="18" charset="0"/>
              </a:rPr>
              <a:t>IMPOSTER </a:t>
            </a:r>
          </a:p>
          <a:p>
            <a:pPr algn="ctr"/>
            <a:r>
              <a:rPr lang="en-GB" sz="6600" dirty="0">
                <a:solidFill>
                  <a:srgbClr val="FFFF00"/>
                </a:solidFill>
                <a:latin typeface="Amasis MT Pro Black" panose="02040A04050005020304" pitchFamily="18" charset="0"/>
              </a:rPr>
              <a:t>SYNDROME</a:t>
            </a:r>
          </a:p>
        </p:txBody>
      </p:sp>
      <p:sp>
        <p:nvSpPr>
          <p:cNvPr id="4" name="TextBox 3">
            <a:extLst>
              <a:ext uri="{FF2B5EF4-FFF2-40B4-BE49-F238E27FC236}">
                <a16:creationId xmlns:a16="http://schemas.microsoft.com/office/drawing/2014/main" id="{92A43477-D332-DDD3-4840-71AB3EB1D38D}"/>
              </a:ext>
            </a:extLst>
          </p:cNvPr>
          <p:cNvSpPr txBox="1"/>
          <p:nvPr/>
        </p:nvSpPr>
        <p:spPr>
          <a:xfrm rot="20862069">
            <a:off x="1049972" y="8249173"/>
            <a:ext cx="8749849" cy="1323439"/>
          </a:xfrm>
          <a:prstGeom prst="rect">
            <a:avLst/>
          </a:prstGeom>
          <a:noFill/>
        </p:spPr>
        <p:txBody>
          <a:bodyPr wrap="square" rtlCol="0">
            <a:spAutoFit/>
          </a:bodyPr>
          <a:lstStyle/>
          <a:p>
            <a:r>
              <a:rPr lang="en-GB" sz="8000" dirty="0">
                <a:solidFill>
                  <a:srgbClr val="FFC000"/>
                </a:solidFill>
                <a:latin typeface="Bahnschrift SemiBold SemiConden" panose="020B0502040204020203" pitchFamily="34" charset="0"/>
              </a:rPr>
              <a:t>OVERTHINKING</a:t>
            </a:r>
          </a:p>
        </p:txBody>
      </p:sp>
      <p:sp>
        <p:nvSpPr>
          <p:cNvPr id="48" name="TextBox 47">
            <a:extLst>
              <a:ext uri="{FF2B5EF4-FFF2-40B4-BE49-F238E27FC236}">
                <a16:creationId xmlns:a16="http://schemas.microsoft.com/office/drawing/2014/main" id="{5A5C3F00-CFB4-6B55-7FDB-9CD930CED225}"/>
              </a:ext>
            </a:extLst>
          </p:cNvPr>
          <p:cNvSpPr txBox="1"/>
          <p:nvPr/>
        </p:nvSpPr>
        <p:spPr>
          <a:xfrm>
            <a:off x="9024814" y="9731274"/>
            <a:ext cx="5982122" cy="1200329"/>
          </a:xfrm>
          <a:prstGeom prst="rect">
            <a:avLst/>
          </a:prstGeom>
          <a:noFill/>
        </p:spPr>
        <p:txBody>
          <a:bodyPr wrap="square" rtlCol="0">
            <a:spAutoFit/>
          </a:bodyPr>
          <a:lstStyle/>
          <a:p>
            <a:r>
              <a:rPr lang="en-GB" sz="7200" dirty="0">
                <a:solidFill>
                  <a:srgbClr val="FF0000"/>
                </a:solidFill>
                <a:latin typeface="Roboto Black" panose="02000000000000000000" pitchFamily="2" charset="0"/>
                <a:ea typeface="Roboto Black" panose="02000000000000000000" pitchFamily="2" charset="0"/>
                <a:cs typeface="Roboto Black" panose="02000000000000000000" pitchFamily="2" charset="0"/>
              </a:rPr>
              <a:t>BRAIN FOG</a:t>
            </a:r>
          </a:p>
        </p:txBody>
      </p:sp>
      <p:pic>
        <p:nvPicPr>
          <p:cNvPr id="84" name="Audio 83">
            <a:hlinkClick r:id="" action="ppaction://media"/>
            <a:extLst>
              <a:ext uri="{FF2B5EF4-FFF2-40B4-BE49-F238E27FC236}">
                <a16:creationId xmlns:a16="http://schemas.microsoft.com/office/drawing/2014/main" id="{257A3286-3D4D-E5F8-4048-A44DE53B3C5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892980009"/>
      </p:ext>
    </p:extLst>
  </p:cSld>
  <p:clrMapOvr>
    <a:masterClrMapping/>
  </p:clrMapOvr>
  <mc:AlternateContent xmlns:mc="http://schemas.openxmlformats.org/markup-compatibility/2006">
    <mc:Choice xmlns:p14="http://schemas.microsoft.com/office/powerpoint/2010/main" Requires="p14">
      <p:transition spd="slow" p14:dur="2000" advTm="57170"/>
    </mc:Choice>
    <mc:Fallback>
      <p:transition spd="slow" advTm="57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500" fill="hold"/>
                                        <p:tgtEl>
                                          <p:spTgt spid="23"/>
                                        </p:tgtEl>
                                        <p:attrNameLst>
                                          <p:attrName>ppt_x</p:attrName>
                                        </p:attrNameLst>
                                      </p:cBhvr>
                                      <p:tavLst>
                                        <p:tav tm="0">
                                          <p:val>
                                            <p:strVal val="#ppt_x"/>
                                          </p:val>
                                        </p:tav>
                                        <p:tav tm="100000">
                                          <p:val>
                                            <p:strVal val="#ppt_x"/>
                                          </p:val>
                                        </p:tav>
                                      </p:tavLst>
                                    </p:anim>
                                    <p:anim calcmode="lin" valueType="num">
                                      <p:cBhvr additive="base">
                                        <p:cTn id="12"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 calcmode="lin" valueType="num">
                                      <p:cBhvr additive="base">
                                        <p:cTn id="17" dur="500" fill="hold"/>
                                        <p:tgtEl>
                                          <p:spTgt spid="24"/>
                                        </p:tgtEl>
                                        <p:attrNameLst>
                                          <p:attrName>ppt_x</p:attrName>
                                        </p:attrNameLst>
                                      </p:cBhvr>
                                      <p:tavLst>
                                        <p:tav tm="0">
                                          <p:val>
                                            <p:strVal val="#ppt_x"/>
                                          </p:val>
                                        </p:tav>
                                        <p:tav tm="100000">
                                          <p:val>
                                            <p:strVal val="#ppt_x"/>
                                          </p:val>
                                        </p:tav>
                                      </p:tavLst>
                                    </p:anim>
                                    <p:anim calcmode="lin" valueType="num">
                                      <p:cBhvr additive="base">
                                        <p:cTn id="1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anim calcmode="lin" valueType="num">
                                      <p:cBhvr additive="base">
                                        <p:cTn id="29" dur="500" fill="hold"/>
                                        <p:tgtEl>
                                          <p:spTgt spid="21"/>
                                        </p:tgtEl>
                                        <p:attrNameLst>
                                          <p:attrName>ppt_x</p:attrName>
                                        </p:attrNameLst>
                                      </p:cBhvr>
                                      <p:tavLst>
                                        <p:tav tm="0">
                                          <p:val>
                                            <p:strVal val="#ppt_x"/>
                                          </p:val>
                                        </p:tav>
                                        <p:tav tm="100000">
                                          <p:val>
                                            <p:strVal val="#ppt_x"/>
                                          </p:val>
                                        </p:tav>
                                      </p:tavLst>
                                    </p:anim>
                                    <p:anim calcmode="lin" valueType="num">
                                      <p:cBhvr additive="base">
                                        <p:cTn id="3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500" fill="hold"/>
                                        <p:tgtEl>
                                          <p:spTgt spid="19"/>
                                        </p:tgtEl>
                                        <p:attrNameLst>
                                          <p:attrName>ppt_x</p:attrName>
                                        </p:attrNameLst>
                                      </p:cBhvr>
                                      <p:tavLst>
                                        <p:tav tm="0">
                                          <p:val>
                                            <p:strVal val="#ppt_x"/>
                                          </p:val>
                                        </p:tav>
                                        <p:tav tm="100000">
                                          <p:val>
                                            <p:strVal val="#ppt_x"/>
                                          </p:val>
                                        </p:tav>
                                      </p:tavLst>
                                    </p:anim>
                                    <p:anim calcmode="lin" valueType="num">
                                      <p:cBhvr additive="base">
                                        <p:cTn id="4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 calcmode="lin" valueType="num">
                                      <p:cBhvr additive="base">
                                        <p:cTn id="45" dur="500" fill="hold"/>
                                        <p:tgtEl>
                                          <p:spTgt spid="17"/>
                                        </p:tgtEl>
                                        <p:attrNameLst>
                                          <p:attrName>ppt_x</p:attrName>
                                        </p:attrNameLst>
                                      </p:cBhvr>
                                      <p:tavLst>
                                        <p:tav tm="0">
                                          <p:val>
                                            <p:strVal val="#ppt_x"/>
                                          </p:val>
                                        </p:tav>
                                        <p:tav tm="100000">
                                          <p:val>
                                            <p:strVal val="#ppt_x"/>
                                          </p:val>
                                        </p:tav>
                                      </p:tavLst>
                                    </p:anim>
                                    <p:anim calcmode="lin" valueType="num">
                                      <p:cBhvr additive="base">
                                        <p:cTn id="4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anim calcmode="lin" valueType="num">
                                      <p:cBhvr additive="base">
                                        <p:cTn id="55" dur="500" fill="hold"/>
                                        <p:tgtEl>
                                          <p:spTgt spid="20"/>
                                        </p:tgtEl>
                                        <p:attrNameLst>
                                          <p:attrName>ppt_x</p:attrName>
                                        </p:attrNameLst>
                                      </p:cBhvr>
                                      <p:tavLst>
                                        <p:tav tm="0">
                                          <p:val>
                                            <p:strVal val="#ppt_x"/>
                                          </p:val>
                                        </p:tav>
                                        <p:tav tm="100000">
                                          <p:val>
                                            <p:strVal val="#ppt_x"/>
                                          </p:val>
                                        </p:tav>
                                      </p:tavLst>
                                    </p:anim>
                                    <p:anim calcmode="lin" valueType="num">
                                      <p:cBhvr additive="base">
                                        <p:cTn id="5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8"/>
                                        </p:tgtEl>
                                        <p:attrNameLst>
                                          <p:attrName>style.visibility</p:attrName>
                                        </p:attrNameLst>
                                      </p:cBhvr>
                                      <p:to>
                                        <p:strVal val="visible"/>
                                      </p:to>
                                    </p:set>
                                    <p:anim calcmode="lin" valueType="num">
                                      <p:cBhvr additive="base">
                                        <p:cTn id="61" dur="500" fill="hold"/>
                                        <p:tgtEl>
                                          <p:spTgt spid="48"/>
                                        </p:tgtEl>
                                        <p:attrNameLst>
                                          <p:attrName>ppt_x</p:attrName>
                                        </p:attrNameLst>
                                      </p:cBhvr>
                                      <p:tavLst>
                                        <p:tav tm="0">
                                          <p:val>
                                            <p:strVal val="#ppt_x"/>
                                          </p:val>
                                        </p:tav>
                                        <p:tav tm="100000">
                                          <p:val>
                                            <p:strVal val="#ppt_x"/>
                                          </p:val>
                                        </p:tav>
                                      </p:tavLst>
                                    </p:anim>
                                    <p:anim calcmode="lin" valueType="num">
                                      <p:cBhvr additive="base">
                                        <p:cTn id="62"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3" fill="hold" display="0">
                  <p:stCondLst>
                    <p:cond delay="indefinite"/>
                  </p:stCondLst>
                  <p:endCondLst>
                    <p:cond evt="onStopAudio" delay="0">
                      <p:tgtEl>
                        <p:sldTgt/>
                      </p:tgtEl>
                    </p:cond>
                  </p:endCondLst>
                </p:cTn>
                <p:tgtEl>
                  <p:spTgt spid="84"/>
                </p:tgtEl>
              </p:cMediaNode>
            </p:audio>
          </p:childTnLst>
        </p:cTn>
      </p:par>
    </p:tnLst>
    <p:bldLst>
      <p:bldP spid="17" grpId="0"/>
      <p:bldP spid="19" grpId="0"/>
      <p:bldP spid="20" grpId="0"/>
      <p:bldP spid="21" grpId="0"/>
      <p:bldP spid="22" grpId="0"/>
      <p:bldP spid="23" grpId="0"/>
      <p:bldP spid="24" grpId="0"/>
      <p:bldP spid="2" grpId="0"/>
      <p:bldP spid="4" grpId="0"/>
      <p:bldP spid="4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2A689F0-56E4-11EB-375E-11D3D4C0374A}"/>
              </a:ext>
            </a:extLst>
          </p:cNvPr>
          <p:cNvSpPr txBox="1"/>
          <p:nvPr/>
        </p:nvSpPr>
        <p:spPr>
          <a:xfrm>
            <a:off x="0" y="623454"/>
            <a:ext cx="16459200" cy="17820263"/>
          </a:xfrm>
          <a:prstGeom prst="rect">
            <a:avLst/>
          </a:prstGeom>
          <a:noFill/>
        </p:spPr>
        <p:txBody>
          <a:bodyPr wrap="square" rtlCol="0">
            <a:spAutoFit/>
          </a:bodyPr>
          <a:lstStyle/>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Perfectionism</a:t>
            </a:r>
          </a:p>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Imposter Syndrome/Phenomenon	</a:t>
            </a:r>
          </a:p>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endPar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Mature student/</a:t>
            </a:r>
          </a:p>
          <a:p>
            <a:pPr algn="ctr"/>
            <a:r>
              <a:rPr lang="en-GB" sz="9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Ageism/Peri-Menopausal Issues</a:t>
            </a:r>
          </a:p>
        </p:txBody>
      </p:sp>
      <p:pic>
        <p:nvPicPr>
          <p:cNvPr id="37" name="Audio 36">
            <a:hlinkClick r:id="" action="ppaction://media"/>
            <a:extLst>
              <a:ext uri="{FF2B5EF4-FFF2-40B4-BE49-F238E27FC236}">
                <a16:creationId xmlns:a16="http://schemas.microsoft.com/office/drawing/2014/main" id="{9F001820-7207-3530-52A1-C2C657F7D9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2751819131"/>
      </p:ext>
    </p:extLst>
  </p:cSld>
  <p:clrMapOvr>
    <a:masterClrMapping/>
  </p:clrMapOvr>
  <mc:AlternateContent xmlns:mc="http://schemas.openxmlformats.org/markup-compatibility/2006">
    <mc:Choice xmlns:p14="http://schemas.microsoft.com/office/powerpoint/2010/main" Requires="p14">
      <p:transition spd="slow" p14:dur="2000" advTm="39511"/>
    </mc:Choice>
    <mc:Fallback>
      <p:transition spd="slow" advTm="39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365F71D-0D21-B7B0-015F-6B394F4FBC75}"/>
              </a:ext>
            </a:extLst>
          </p:cNvPr>
          <p:cNvSpPr txBox="1"/>
          <p:nvPr/>
        </p:nvSpPr>
        <p:spPr>
          <a:xfrm>
            <a:off x="0" y="471948"/>
            <a:ext cx="16459200" cy="17697152"/>
          </a:xfrm>
          <a:prstGeom prst="rect">
            <a:avLst/>
          </a:prstGeom>
          <a:noFill/>
        </p:spPr>
        <p:txBody>
          <a:bodyPr wrap="square" rtlCol="0">
            <a:spAutoFit/>
          </a:bodyPr>
          <a:lstStyle/>
          <a:p>
            <a:pPr algn="ctr"/>
            <a:r>
              <a:rPr lang="en-GB" sz="8800" u="sng"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Perfectionism.</a:t>
            </a:r>
          </a:p>
          <a:p>
            <a:pPr marL="857250" indent="-857250">
              <a:buFont typeface="Arial" panose="020B0604020202020204" pitchFamily="34" charset="0"/>
              <a:buChar char="•"/>
            </a:pPr>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marL="857250" indent="-857250">
              <a:buFont typeface="Arial" panose="020B0604020202020204" pitchFamily="34" charset="0"/>
              <a:buChar char="•"/>
            </a:pPr>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marL="857250" indent="-857250">
              <a:buFont typeface="Arial" panose="020B0604020202020204" pitchFamily="34" charset="0"/>
              <a:buChar char="•"/>
            </a:pPr>
            <a:r>
              <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A persistence to be perfect. Often to win success, acceptance or fulfilment (Hughes, 2014).</a:t>
            </a:r>
          </a:p>
          <a:p>
            <a:pPr marL="857250" indent="-857250">
              <a:buFont typeface="Arial" panose="020B0604020202020204" pitchFamily="34" charset="0"/>
              <a:buChar char="•"/>
            </a:pPr>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marL="857250" indent="-857250">
              <a:buFont typeface="Arial" panose="020B0604020202020204" pitchFamily="34" charset="0"/>
              <a:buChar char="•"/>
            </a:pPr>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pPr marL="857250" indent="-857250">
              <a:buFont typeface="Arial" panose="020B0604020202020204" pitchFamily="34" charset="0"/>
              <a:buChar char="•"/>
            </a:pPr>
            <a:r>
              <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Setting excessively high standards with determination for faultlessness for performance with over critical tendencies </a:t>
            </a:r>
          </a:p>
          <a:p>
            <a:r>
              <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rPr>
              <a:t>   (Stoeber, Hutchfield and Wood, 2008).</a:t>
            </a:r>
          </a:p>
          <a:p>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a:p>
            <a:endParaRPr lang="en-GB" sz="6600" dirty="0">
              <a:solidFill>
                <a:schemeClr val="bg1"/>
              </a:solidFill>
              <a:latin typeface="Roboto Black" panose="02000000000000000000" pitchFamily="2" charset="0"/>
              <a:ea typeface="Roboto Black" panose="02000000000000000000" pitchFamily="2" charset="0"/>
              <a:cs typeface="Roboto Black" panose="02000000000000000000" pitchFamily="2" charset="0"/>
            </a:endParaRPr>
          </a:p>
        </p:txBody>
      </p:sp>
      <p:pic>
        <p:nvPicPr>
          <p:cNvPr id="49" name="Audio 48">
            <a:hlinkClick r:id="" action="ppaction://media"/>
            <a:extLst>
              <a:ext uri="{FF2B5EF4-FFF2-40B4-BE49-F238E27FC236}">
                <a16:creationId xmlns:a16="http://schemas.microsoft.com/office/drawing/2014/main" id="{832287F9-F88A-1585-7AAB-F6F3DCE320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3782648084"/>
      </p:ext>
    </p:extLst>
  </p:cSld>
  <p:clrMapOvr>
    <a:masterClrMapping/>
  </p:clrMapOvr>
  <mc:AlternateContent xmlns:mc="http://schemas.openxmlformats.org/markup-compatibility/2006">
    <mc:Choice xmlns:p14="http://schemas.microsoft.com/office/powerpoint/2010/main" Requires="p14">
      <p:transition spd="slow" p14:dur="2000" advTm="22338"/>
    </mc:Choice>
    <mc:Fallback>
      <p:transition spd="slow" advTm="22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3C77C3-3099-DC59-12FD-0B05052B9493}"/>
              </a:ext>
            </a:extLst>
          </p:cNvPr>
          <p:cNvSpPr txBox="1"/>
          <p:nvPr/>
        </p:nvSpPr>
        <p:spPr>
          <a:xfrm>
            <a:off x="748145" y="748145"/>
            <a:ext cx="14921346" cy="19020592"/>
          </a:xfrm>
          <a:prstGeom prst="rect">
            <a:avLst/>
          </a:prstGeom>
          <a:noFill/>
        </p:spPr>
        <p:txBody>
          <a:bodyPr wrap="square" rtlCol="0">
            <a:spAutoFit/>
          </a:bodyPr>
          <a:lstStyle/>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Negative effects of perfectionism.</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Failure </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Negative Reactions</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Low performance</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Low self esteem</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Low self efficacy</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Less likely to seek help or learning strategies</a:t>
            </a:r>
          </a:p>
          <a:p>
            <a:endParaRPr lang="en-GB" sz="5400" dirty="0">
              <a:latin typeface="Roboto Black" panose="02000000000000000000" pitchFamily="2" charset="0"/>
              <a:ea typeface="Roboto Black" panose="02000000000000000000" pitchFamily="2" charset="0"/>
              <a:cs typeface="Roboto Black" panose="02000000000000000000" pitchFamily="2" charset="0"/>
            </a:endParaRPr>
          </a:p>
          <a:p>
            <a:endParaRPr lang="en-GB" sz="5400" dirty="0">
              <a:latin typeface="Roboto Black" panose="02000000000000000000" pitchFamily="2" charset="0"/>
              <a:ea typeface="Roboto Black" panose="02000000000000000000" pitchFamily="2" charset="0"/>
              <a:cs typeface="Roboto Black" panose="02000000000000000000" pitchFamily="2" charset="0"/>
            </a:endParaRPr>
          </a:p>
          <a:p>
            <a:r>
              <a:rPr lang="en-GB" sz="5400" dirty="0">
                <a:latin typeface="Roboto Black" panose="02000000000000000000" pitchFamily="2" charset="0"/>
                <a:ea typeface="Roboto Black" panose="02000000000000000000" pitchFamily="2" charset="0"/>
                <a:cs typeface="Roboto Black" panose="02000000000000000000" pitchFamily="2" charset="0"/>
              </a:rPr>
              <a:t>(Dunkley, Zuroff and Blankstein, 2003; Frost et al., 1993; Mills and Blankstein, 2000;  Steober, Hutchfield and wood, 2008).</a:t>
            </a:r>
          </a:p>
        </p:txBody>
      </p:sp>
      <p:pic>
        <p:nvPicPr>
          <p:cNvPr id="86" name="Audio 85">
            <a:hlinkClick r:id="" action="ppaction://media"/>
            <a:extLst>
              <a:ext uri="{FF2B5EF4-FFF2-40B4-BE49-F238E27FC236}">
                <a16:creationId xmlns:a16="http://schemas.microsoft.com/office/drawing/2014/main" id="{F86F5F4D-15D7-5477-878B-456F3C507F8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2784460947"/>
      </p:ext>
    </p:extLst>
  </p:cSld>
  <p:clrMapOvr>
    <a:masterClrMapping/>
  </p:clrMapOvr>
  <mc:AlternateContent xmlns:mc="http://schemas.openxmlformats.org/markup-compatibility/2006">
    <mc:Choice xmlns:p14="http://schemas.microsoft.com/office/powerpoint/2010/main" Requires="p14">
      <p:transition spd="slow" p14:dur="2000" advTm="39782"/>
    </mc:Choice>
    <mc:Fallback>
      <p:transition spd="slow" advTm="39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8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8F5E8-2DF0-990C-A5D8-DAC6057404AB}"/>
              </a:ext>
            </a:extLst>
          </p:cNvPr>
          <p:cNvSpPr txBox="1"/>
          <p:nvPr/>
        </p:nvSpPr>
        <p:spPr>
          <a:xfrm>
            <a:off x="0" y="0"/>
            <a:ext cx="16459200" cy="19543812"/>
          </a:xfrm>
          <a:prstGeom prst="rect">
            <a:avLst/>
          </a:prstGeom>
          <a:noFill/>
        </p:spPr>
        <p:txBody>
          <a:bodyPr wrap="square" rtlCol="0">
            <a:spAutoFit/>
          </a:bodyPr>
          <a:lstStyle/>
          <a:p>
            <a:pPr algn="ctr"/>
            <a:r>
              <a:rPr lang="en-GB" sz="8800" u="sng" dirty="0">
                <a:latin typeface="Roboto Black" panose="02000000000000000000" pitchFamily="2" charset="0"/>
                <a:ea typeface="Roboto Black" panose="02000000000000000000" pitchFamily="2" charset="0"/>
                <a:cs typeface="Roboto Black" panose="02000000000000000000" pitchFamily="2" charset="0"/>
              </a:rPr>
              <a:t>Positive Effects of perfectionism.</a:t>
            </a:r>
          </a:p>
          <a:p>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High positive effect on endurance, achievement and test performance</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High self efficacy</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Cognitive learning strategies</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Effective resource management</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Effort regulation</a:t>
            </a:r>
            <a:endParaRPr lang="en-GB" sz="8800" b="1"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b="1" dirty="0">
                <a:latin typeface="Roboto Black" panose="02000000000000000000" pitchFamily="2" charset="0"/>
                <a:ea typeface="Roboto Black" panose="02000000000000000000" pitchFamily="2" charset="0"/>
                <a:cs typeface="Roboto Black" panose="02000000000000000000" pitchFamily="2" charset="0"/>
              </a:rPr>
              <a:t>Optimistic of capabi</a:t>
            </a:r>
            <a:r>
              <a:rPr lang="en-GB" sz="8800" dirty="0">
                <a:latin typeface="Roboto Black" panose="02000000000000000000" pitchFamily="2" charset="0"/>
                <a:ea typeface="Roboto Black" panose="02000000000000000000" pitchFamily="2" charset="0"/>
                <a:cs typeface="Roboto Black" panose="02000000000000000000" pitchFamily="2" charset="0"/>
              </a:rPr>
              <a:t>lities</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Higher aspirations</a:t>
            </a:r>
          </a:p>
          <a:p>
            <a:r>
              <a:rPr lang="en-GB" sz="6000" dirty="0">
                <a:latin typeface="Roboto Black" panose="02000000000000000000" pitchFamily="2" charset="0"/>
                <a:ea typeface="Roboto Black" panose="02000000000000000000" pitchFamily="2" charset="0"/>
                <a:cs typeface="Roboto Black" panose="02000000000000000000" pitchFamily="2" charset="0"/>
              </a:rPr>
              <a:t>(Frost et al.,1993; Mills and Blankstein,     2000; Stoeber, Hutchfield and wood, 2008).</a:t>
            </a:r>
          </a:p>
        </p:txBody>
      </p:sp>
      <p:pic>
        <p:nvPicPr>
          <p:cNvPr id="60" name="Audio 59">
            <a:hlinkClick r:id="" action="ppaction://media"/>
            <a:extLst>
              <a:ext uri="{FF2B5EF4-FFF2-40B4-BE49-F238E27FC236}">
                <a16:creationId xmlns:a16="http://schemas.microsoft.com/office/drawing/2014/main" id="{DE026AF0-1F16-2B2D-40CB-B8DB55D43F4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3528424175"/>
      </p:ext>
    </p:extLst>
  </p:cSld>
  <p:clrMapOvr>
    <a:masterClrMapping/>
  </p:clrMapOvr>
  <mc:AlternateContent xmlns:mc="http://schemas.openxmlformats.org/markup-compatibility/2006">
    <mc:Choice xmlns:p14="http://schemas.microsoft.com/office/powerpoint/2010/main" Requires="p14">
      <p:transition spd="slow" p14:dur="2000" advTm="44112"/>
    </mc:Choice>
    <mc:Fallback>
      <p:transition spd="slow" advTm="44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 calcmode="lin" valueType="num">
                                      <p:cBhvr additive="base">
                                        <p:cTn id="3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7" end="7"/>
                                            </p:txEl>
                                          </p:spTgt>
                                        </p:tgtEl>
                                        <p:attrNameLst>
                                          <p:attrName>style.visibility</p:attrName>
                                        </p:attrNameLst>
                                      </p:cBhvr>
                                      <p:to>
                                        <p:strVal val="visible"/>
                                      </p:to>
                                    </p:set>
                                    <p:anim calcmode="lin" valueType="num">
                                      <p:cBhvr additive="base">
                                        <p:cTn id="4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 calcmode="lin" valueType="num">
                                      <p:cBhvr additive="base">
                                        <p:cTn id="4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3" fill="hold" display="0">
                  <p:stCondLst>
                    <p:cond delay="indefinite"/>
                  </p:stCondLst>
                  <p:endCondLst>
                    <p:cond evt="onStopAudio" delay="0">
                      <p:tgtEl>
                        <p:sldTgt/>
                      </p:tgtEl>
                    </p:cond>
                  </p:endCondLst>
                </p:cTn>
                <p:tgtEl>
                  <p:spTgt spid="6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BFAD0B-667A-16AF-A878-9EEB860ED1F0}"/>
              </a:ext>
            </a:extLst>
          </p:cNvPr>
          <p:cNvSpPr txBox="1"/>
          <p:nvPr/>
        </p:nvSpPr>
        <p:spPr>
          <a:xfrm>
            <a:off x="0" y="0"/>
            <a:ext cx="16459200" cy="15604272"/>
          </a:xfrm>
          <a:prstGeom prst="rect">
            <a:avLst/>
          </a:prstGeom>
          <a:noFill/>
        </p:spPr>
        <p:txBody>
          <a:bodyPr wrap="square" rtlCol="0">
            <a:spAutoFit/>
          </a:bodyPr>
          <a:lstStyle/>
          <a:p>
            <a:pPr algn="ctr"/>
            <a:r>
              <a:rPr lang="en-GB" sz="7200" u="sng" dirty="0">
                <a:latin typeface="Roboto Black" panose="02000000000000000000" pitchFamily="2" charset="0"/>
                <a:ea typeface="Roboto Black" panose="02000000000000000000" pitchFamily="2" charset="0"/>
                <a:cs typeface="Roboto Black" panose="02000000000000000000" pitchFamily="2" charset="0"/>
              </a:rPr>
              <a:t>Coping Mechanisms </a:t>
            </a:r>
          </a:p>
          <a:p>
            <a:pPr algn="ctr"/>
            <a:r>
              <a:rPr lang="en-GB" sz="7200" u="sng" dirty="0">
                <a:latin typeface="Roboto Black" panose="02000000000000000000" pitchFamily="2" charset="0"/>
                <a:ea typeface="Roboto Black" panose="02000000000000000000" pitchFamily="2" charset="0"/>
                <a:cs typeface="Roboto Black" panose="02000000000000000000" pitchFamily="2" charset="0"/>
              </a:rPr>
              <a:t>for perfectionism.</a:t>
            </a:r>
          </a:p>
          <a:p>
            <a:pPr algn="ctr"/>
            <a:endParaRPr lang="en-GB" sz="7200" u="sng" dirty="0">
              <a:latin typeface="Roboto Black" panose="02000000000000000000" pitchFamily="2" charset="0"/>
              <a:ea typeface="Roboto Black" panose="02000000000000000000" pitchFamily="2" charset="0"/>
              <a:cs typeface="Roboto Black" panose="02000000000000000000" pitchFamily="2" charset="0"/>
            </a:endParaRPr>
          </a:p>
          <a:p>
            <a:pPr marL="857250" indent="-857250">
              <a:buFont typeface="Arial" panose="020B0604020202020204" pitchFamily="34" charset="0"/>
              <a:buChar char="•"/>
            </a:pPr>
            <a:r>
              <a:rPr lang="en-GB" sz="7200" dirty="0">
                <a:latin typeface="Roboto Black" panose="02000000000000000000" pitchFamily="2" charset="0"/>
                <a:ea typeface="Roboto Black" panose="02000000000000000000" pitchFamily="2" charset="0"/>
                <a:cs typeface="Roboto Black" panose="02000000000000000000" pitchFamily="2" charset="0"/>
              </a:rPr>
              <a:t>Figure out the benefits and costs to being perfect.</a:t>
            </a:r>
          </a:p>
          <a:p>
            <a:pPr marL="857250" indent="-857250">
              <a:buFont typeface="Arial" panose="020B0604020202020204" pitchFamily="34" charset="0"/>
              <a:buChar char="•"/>
            </a:pPr>
            <a:r>
              <a:rPr lang="en-GB" sz="7200" dirty="0">
                <a:latin typeface="Roboto Black" panose="02000000000000000000" pitchFamily="2" charset="0"/>
                <a:ea typeface="Roboto Black" panose="02000000000000000000" pitchFamily="2" charset="0"/>
                <a:cs typeface="Roboto Black" panose="02000000000000000000" pitchFamily="2" charset="0"/>
              </a:rPr>
              <a:t>Be aware of the “all or nothing thoughts”</a:t>
            </a:r>
          </a:p>
          <a:p>
            <a:pPr marL="857250" indent="-857250">
              <a:buFont typeface="Arial" panose="020B0604020202020204" pitchFamily="34" charset="0"/>
              <a:buChar char="•"/>
            </a:pPr>
            <a:r>
              <a:rPr lang="en-GB" sz="7200" dirty="0">
                <a:latin typeface="Roboto Black" panose="02000000000000000000" pitchFamily="2" charset="0"/>
                <a:ea typeface="Roboto Black" panose="02000000000000000000" pitchFamily="2" charset="0"/>
                <a:cs typeface="Roboto Black" panose="02000000000000000000" pitchFamily="2" charset="0"/>
              </a:rPr>
              <a:t>Be realistic and set time limits</a:t>
            </a:r>
          </a:p>
          <a:p>
            <a:pPr marL="857250" indent="-857250">
              <a:buFont typeface="Arial" panose="020B0604020202020204" pitchFamily="34" charset="0"/>
              <a:buChar char="•"/>
            </a:pPr>
            <a:r>
              <a:rPr lang="en-GB" sz="7200" dirty="0">
                <a:latin typeface="Roboto Black" panose="02000000000000000000" pitchFamily="2" charset="0"/>
                <a:ea typeface="Roboto Black" panose="02000000000000000000" pitchFamily="2" charset="0"/>
                <a:cs typeface="Roboto Black" panose="02000000000000000000" pitchFamily="2" charset="0"/>
              </a:rPr>
              <a:t>Choose when to use perfectionism</a:t>
            </a:r>
          </a:p>
          <a:p>
            <a:pPr marL="857250" indent="-857250">
              <a:buFont typeface="Arial" panose="020B0604020202020204" pitchFamily="34" charset="0"/>
              <a:buChar char="•"/>
            </a:pPr>
            <a:r>
              <a:rPr lang="en-GB" sz="7200" dirty="0">
                <a:latin typeface="Roboto Black" panose="02000000000000000000" pitchFamily="2" charset="0"/>
                <a:ea typeface="Roboto Black" panose="02000000000000000000" pitchFamily="2" charset="0"/>
                <a:cs typeface="Roboto Black" panose="02000000000000000000" pitchFamily="2" charset="0"/>
              </a:rPr>
              <a:t>Be objective about criticism. Learn and grow.</a:t>
            </a:r>
          </a:p>
          <a:p>
            <a:endParaRPr lang="en-GB" sz="7200" dirty="0">
              <a:latin typeface="Roboto Black" panose="02000000000000000000" pitchFamily="2" charset="0"/>
              <a:ea typeface="Roboto Black" panose="02000000000000000000" pitchFamily="2" charset="0"/>
              <a:cs typeface="Roboto Black" panose="02000000000000000000" pitchFamily="2" charset="0"/>
            </a:endParaRPr>
          </a:p>
          <a:p>
            <a:r>
              <a:rPr lang="en-GB" sz="7200" dirty="0">
                <a:latin typeface="Roboto Black" panose="02000000000000000000" pitchFamily="2" charset="0"/>
                <a:ea typeface="Roboto Black" panose="02000000000000000000" pitchFamily="2" charset="0"/>
                <a:cs typeface="Roboto Black" panose="02000000000000000000" pitchFamily="2" charset="0"/>
              </a:rPr>
              <a:t>    (Hughes, 2014) </a:t>
            </a:r>
          </a:p>
          <a:p>
            <a:pPr marL="857250" indent="-857250">
              <a:buFont typeface="Arial" panose="020B0604020202020204" pitchFamily="34" charset="0"/>
              <a:buChar char="•"/>
            </a:pPr>
            <a:endParaRPr lang="en-GB" sz="7200" dirty="0">
              <a:latin typeface="Roboto Black" panose="02000000000000000000" pitchFamily="2" charset="0"/>
              <a:ea typeface="Roboto Black" panose="02000000000000000000" pitchFamily="2" charset="0"/>
              <a:cs typeface="Roboto Black" panose="02000000000000000000" pitchFamily="2" charset="0"/>
            </a:endParaRPr>
          </a:p>
        </p:txBody>
      </p:sp>
      <p:pic>
        <p:nvPicPr>
          <p:cNvPr id="28" name="Audio 27">
            <a:hlinkClick r:id="" action="ppaction://media"/>
            <a:extLst>
              <a:ext uri="{FF2B5EF4-FFF2-40B4-BE49-F238E27FC236}">
                <a16:creationId xmlns:a16="http://schemas.microsoft.com/office/drawing/2014/main" id="{BA25EDAE-F3FE-7F1A-BBB1-B5D375B7676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2140350380"/>
      </p:ext>
    </p:extLst>
  </p:cSld>
  <p:clrMapOvr>
    <a:masterClrMapping/>
  </p:clrMapOvr>
  <mc:AlternateContent xmlns:mc="http://schemas.openxmlformats.org/markup-compatibility/2006">
    <mc:Choice xmlns:p14="http://schemas.microsoft.com/office/powerpoint/2010/main" Requires="p14">
      <p:transition spd="slow" p14:dur="2000" advTm="52513"/>
    </mc:Choice>
    <mc:Fallback>
      <p:transition spd="slow" advTm="52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2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BEAF66-E701-CB28-6FFF-A8976937FA8F}"/>
              </a:ext>
            </a:extLst>
          </p:cNvPr>
          <p:cNvSpPr txBox="1"/>
          <p:nvPr/>
        </p:nvSpPr>
        <p:spPr>
          <a:xfrm>
            <a:off x="0" y="0"/>
            <a:ext cx="16459200" cy="14865608"/>
          </a:xfrm>
          <a:prstGeom prst="rect">
            <a:avLst/>
          </a:prstGeom>
          <a:noFill/>
        </p:spPr>
        <p:txBody>
          <a:bodyPr wrap="square" rtlCol="0">
            <a:spAutoFit/>
          </a:bodyPr>
          <a:lstStyle/>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Perfectionism and imposter phenomenon are linked in that both have behaviours in determination for excellence in performance.</a:t>
            </a: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dirty="0">
                <a:latin typeface="Roboto Black" panose="02000000000000000000" pitchFamily="2" charset="0"/>
                <a:ea typeface="Roboto Black" panose="02000000000000000000" pitchFamily="2" charset="0"/>
                <a:cs typeface="Roboto Black" panose="02000000000000000000" pitchFamily="2" charset="0"/>
              </a:rPr>
              <a:t>(Pannhausen, Klug and Rohrmann, 2022).</a:t>
            </a:r>
          </a:p>
        </p:txBody>
      </p:sp>
      <p:pic>
        <p:nvPicPr>
          <p:cNvPr id="18" name="Audio 17">
            <a:hlinkClick r:id="" action="ppaction://media"/>
            <a:extLst>
              <a:ext uri="{FF2B5EF4-FFF2-40B4-BE49-F238E27FC236}">
                <a16:creationId xmlns:a16="http://schemas.microsoft.com/office/drawing/2014/main" id="{76737E3F-AC44-8FE3-2327-A0DCC61CB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4242548243"/>
      </p:ext>
    </p:extLst>
  </p:cSld>
  <p:clrMapOvr>
    <a:masterClrMapping/>
  </p:clrMapOvr>
  <mc:AlternateContent xmlns:mc="http://schemas.openxmlformats.org/markup-compatibility/2006">
    <mc:Choice xmlns:p14="http://schemas.microsoft.com/office/powerpoint/2010/main" Requires="p14">
      <p:transition spd="slow" p14:dur="2000" advTm="8656"/>
    </mc:Choice>
    <mc:Fallback>
      <p:transition spd="slow" advTm="8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96B5EA-ACC5-870B-3323-41AAB7C6E958}"/>
              </a:ext>
            </a:extLst>
          </p:cNvPr>
          <p:cNvSpPr txBox="1"/>
          <p:nvPr/>
        </p:nvSpPr>
        <p:spPr>
          <a:xfrm>
            <a:off x="0" y="0"/>
            <a:ext cx="16459200" cy="19297590"/>
          </a:xfrm>
          <a:prstGeom prst="rect">
            <a:avLst/>
          </a:prstGeom>
          <a:noFill/>
        </p:spPr>
        <p:txBody>
          <a:bodyPr wrap="square" rtlCol="0">
            <a:spAutoFit/>
          </a:bodyPr>
          <a:lstStyle/>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Imposter Syndrome.</a:t>
            </a: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A false belief that success is down to luck not ability or skill.</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Feelings of fraudulence and lack of confidence on ability.</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r>
              <a:rPr lang="en-GB" sz="9600" dirty="0">
                <a:latin typeface="Roboto Black" panose="02000000000000000000" pitchFamily="2" charset="0"/>
                <a:ea typeface="Roboto Black" panose="02000000000000000000" pitchFamily="2" charset="0"/>
                <a:cs typeface="Roboto Black" panose="02000000000000000000" pitchFamily="2" charset="0"/>
              </a:rPr>
              <a:t>(Chapman, 2017; Clance       and Imes, 1978).</a:t>
            </a:r>
          </a:p>
        </p:txBody>
      </p:sp>
      <p:pic>
        <p:nvPicPr>
          <p:cNvPr id="12" name="Audio 11">
            <a:hlinkClick r:id="" action="ppaction://media"/>
            <a:extLst>
              <a:ext uri="{FF2B5EF4-FFF2-40B4-BE49-F238E27FC236}">
                <a16:creationId xmlns:a16="http://schemas.microsoft.com/office/drawing/2014/main" id="{61DF5A1A-DE04-9B25-BD14-C8FD4F7071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1879076615"/>
      </p:ext>
    </p:extLst>
  </p:cSld>
  <p:clrMapOvr>
    <a:masterClrMapping/>
  </p:clrMapOvr>
  <mc:AlternateContent xmlns:mc="http://schemas.openxmlformats.org/markup-compatibility/2006">
    <mc:Choice xmlns:p14="http://schemas.microsoft.com/office/powerpoint/2010/main" Requires="p14">
      <p:transition spd="slow" p14:dur="2000" advTm="23789"/>
    </mc:Choice>
    <mc:Fallback>
      <p:transition spd="slow" advTm="23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582BBC-BF3B-F7FA-CA17-B082C2B2341C}"/>
              </a:ext>
            </a:extLst>
          </p:cNvPr>
          <p:cNvSpPr txBox="1"/>
          <p:nvPr/>
        </p:nvSpPr>
        <p:spPr>
          <a:xfrm>
            <a:off x="0" y="0"/>
            <a:ext cx="16459200" cy="19359146"/>
          </a:xfrm>
          <a:prstGeom prst="rect">
            <a:avLst/>
          </a:prstGeom>
          <a:noFill/>
        </p:spPr>
        <p:txBody>
          <a:bodyPr wrap="square" rtlCol="0">
            <a:spAutoFit/>
          </a:bodyPr>
          <a:lstStyle/>
          <a:p>
            <a:pPr algn="ctr"/>
            <a:r>
              <a:rPr lang="en-GB" sz="8800" u="sng" dirty="0">
                <a:latin typeface="Roboto Black" panose="02000000000000000000" pitchFamily="2" charset="0"/>
                <a:ea typeface="Roboto Black" panose="02000000000000000000" pitchFamily="2" charset="0"/>
                <a:cs typeface="Roboto Black" panose="02000000000000000000" pitchFamily="2" charset="0"/>
              </a:rPr>
              <a:t>Imposter syndrome in </a:t>
            </a:r>
          </a:p>
          <a:p>
            <a:pPr algn="ctr"/>
            <a:r>
              <a:rPr lang="en-GB" sz="8800" u="sng" dirty="0">
                <a:latin typeface="Roboto Black" panose="02000000000000000000" pitchFamily="2" charset="0"/>
                <a:ea typeface="Roboto Black" panose="02000000000000000000" pitchFamily="2" charset="0"/>
                <a:cs typeface="Roboto Black" panose="02000000000000000000" pitchFamily="2" charset="0"/>
              </a:rPr>
              <a:t>mature students.</a:t>
            </a:r>
          </a:p>
          <a:p>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A sense of identity and being is challenged.</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Change and risk.</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Negotiation of a new culture and academic language.</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Self doubt</a:t>
            </a: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Fear of judgement from fellow peers and academic staff.</a:t>
            </a:r>
          </a:p>
          <a:p>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r>
              <a:rPr lang="en-GB" sz="5400" dirty="0">
                <a:latin typeface="Roboto Black" panose="02000000000000000000" pitchFamily="2" charset="0"/>
                <a:ea typeface="Roboto Black" panose="02000000000000000000" pitchFamily="2" charset="0"/>
                <a:cs typeface="Roboto Black" panose="02000000000000000000" pitchFamily="2" charset="0"/>
              </a:rPr>
              <a:t>(Chapman, 2017; O’Donnell and Tobbell, 2007; Sadler and Sundin, 2020).</a:t>
            </a:r>
          </a:p>
        </p:txBody>
      </p:sp>
      <p:pic>
        <p:nvPicPr>
          <p:cNvPr id="36" name="Audio 35">
            <a:hlinkClick r:id="" action="ppaction://media"/>
            <a:extLst>
              <a:ext uri="{FF2B5EF4-FFF2-40B4-BE49-F238E27FC236}">
                <a16:creationId xmlns:a16="http://schemas.microsoft.com/office/drawing/2014/main" id="{01B9BA34-7D9B-45DB-4FED-90EA8813AE2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2378925005"/>
      </p:ext>
    </p:extLst>
  </p:cSld>
  <p:clrMapOvr>
    <a:masterClrMapping/>
  </p:clrMapOvr>
  <mc:AlternateContent xmlns:mc="http://schemas.openxmlformats.org/markup-compatibility/2006">
    <mc:Choice xmlns:p14="http://schemas.microsoft.com/office/powerpoint/2010/main" Requires="p14">
      <p:transition spd="slow" p14:dur="2000" advTm="45242"/>
    </mc:Choice>
    <mc:Fallback>
      <p:transition spd="slow" advTm="45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3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B3BC00-EB7A-F407-012D-999C1EE25CDE}"/>
              </a:ext>
            </a:extLst>
          </p:cNvPr>
          <p:cNvSpPr txBox="1"/>
          <p:nvPr/>
        </p:nvSpPr>
        <p:spPr>
          <a:xfrm>
            <a:off x="0" y="0"/>
            <a:ext cx="16459200" cy="19851588"/>
          </a:xfrm>
          <a:prstGeom prst="rect">
            <a:avLst/>
          </a:prstGeom>
          <a:noFill/>
        </p:spPr>
        <p:txBody>
          <a:bodyPr wrap="square" rtlCol="0">
            <a:spAutoFit/>
          </a:bodyPr>
          <a:lstStyle/>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Strategies to cope with Imposter syndrome.</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Starting a piece of written work and letting it go!</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Using grading and feedback to enhance confidence, self efficacy and progression. </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Developing a sense of belonging.</a:t>
            </a: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r>
              <a:rPr lang="en-GB" sz="6600" dirty="0">
                <a:latin typeface="Roboto Black" panose="02000000000000000000" pitchFamily="2" charset="0"/>
                <a:ea typeface="Roboto Black" panose="02000000000000000000" pitchFamily="2" charset="0"/>
                <a:cs typeface="Roboto Black" panose="02000000000000000000" pitchFamily="2" charset="0"/>
              </a:rPr>
              <a:t>(Chapman, 2017; Krause, 2001; Mann, 2001; Scanlon, Rowling and Weber, 2007).</a:t>
            </a:r>
          </a:p>
        </p:txBody>
      </p:sp>
      <p:pic>
        <p:nvPicPr>
          <p:cNvPr id="34" name="Audio 33">
            <a:hlinkClick r:id="" action="ppaction://media"/>
            <a:extLst>
              <a:ext uri="{FF2B5EF4-FFF2-40B4-BE49-F238E27FC236}">
                <a16:creationId xmlns:a16="http://schemas.microsoft.com/office/drawing/2014/main" id="{CD892299-F84F-28F5-CD4C-4B950AB4D3F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1805410396"/>
      </p:ext>
    </p:extLst>
  </p:cSld>
  <p:clrMapOvr>
    <a:masterClrMapping/>
  </p:clrMapOvr>
  <mc:AlternateContent xmlns:mc="http://schemas.openxmlformats.org/markup-compatibility/2006">
    <mc:Choice xmlns:p14="http://schemas.microsoft.com/office/powerpoint/2010/main" Requires="p14">
      <p:transition spd="slow" p14:dur="2000" advTm="48004"/>
    </mc:Choice>
    <mc:Fallback>
      <p:transition spd="slow" advTm="48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3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ree Monochrome Photo of Resist Signage Stock Photo">
            <a:extLst>
              <a:ext uri="{FF2B5EF4-FFF2-40B4-BE49-F238E27FC236}">
                <a16:creationId xmlns:a16="http://schemas.microsoft.com/office/drawing/2014/main" id="{C7DC651E-767F-AFF7-D10B-A93CCB6656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028700"/>
            <a:ext cx="16459200" cy="7772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ree stock photo of adult, ageing, ageism Stock Photo">
            <a:extLst>
              <a:ext uri="{FF2B5EF4-FFF2-40B4-BE49-F238E27FC236}">
                <a16:creationId xmlns:a16="http://schemas.microsoft.com/office/drawing/2014/main" id="{517885D1-EF8B-602E-643A-5DA51D4DC1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743700"/>
            <a:ext cx="8090240" cy="53881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ee Use Your Voice inscription on gray background Stock Photo">
            <a:extLst>
              <a:ext uri="{FF2B5EF4-FFF2-40B4-BE49-F238E27FC236}">
                <a16:creationId xmlns:a16="http://schemas.microsoft.com/office/drawing/2014/main" id="{69FA0C98-DBCF-A420-E46F-2C2B82C780D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90240" y="6743700"/>
            <a:ext cx="8368960" cy="152019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ee Box with Brain title on head of unrecognizable woman Stock Photo">
            <a:extLst>
              <a:ext uri="{FF2B5EF4-FFF2-40B4-BE49-F238E27FC236}">
                <a16:creationId xmlns:a16="http://schemas.microsoft.com/office/drawing/2014/main" id="{30A8D998-4345-0111-FE6A-042EDA16F9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9360" y="12344400"/>
            <a:ext cx="8368960" cy="9601200"/>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hlinkClick r:id="" action="ppaction://media"/>
            <a:extLst>
              <a:ext uri="{FF2B5EF4-FFF2-40B4-BE49-F238E27FC236}">
                <a16:creationId xmlns:a16="http://schemas.microsoft.com/office/drawing/2014/main" id="{757A9438-015C-1473-7889-C1FB104EFEA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1193252406"/>
      </p:ext>
    </p:extLst>
  </p:cSld>
  <p:clrMapOvr>
    <a:masterClrMapping/>
  </p:clrMapOvr>
  <mc:AlternateContent xmlns:mc="http://schemas.openxmlformats.org/markup-compatibility/2006">
    <mc:Choice xmlns:p14="http://schemas.microsoft.com/office/powerpoint/2010/main" Requires="p14">
      <p:transition spd="slow" p14:dur="2000" advTm="15845"/>
    </mc:Choice>
    <mc:Fallback>
      <p:transition spd="slow" advTm="15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411463-9B30-1B2F-1E2F-A39D40EB87D4}"/>
              </a:ext>
            </a:extLst>
          </p:cNvPr>
          <p:cNvSpPr txBox="1"/>
          <p:nvPr/>
        </p:nvSpPr>
        <p:spPr>
          <a:xfrm>
            <a:off x="0" y="0"/>
            <a:ext cx="16459200" cy="19851588"/>
          </a:xfrm>
          <a:prstGeom prst="rect">
            <a:avLst/>
          </a:prstGeom>
          <a:noFill/>
        </p:spPr>
        <p:txBody>
          <a:bodyPr wrap="square" rtlCol="0">
            <a:spAutoFit/>
          </a:bodyPr>
          <a:lstStyle/>
          <a:p>
            <a:pPr algn="ctr"/>
            <a:r>
              <a:rPr lang="en-GB" sz="8800" u="sng" dirty="0">
                <a:latin typeface="Roboto Black" panose="02000000000000000000" pitchFamily="2" charset="0"/>
                <a:ea typeface="Roboto Black" panose="02000000000000000000" pitchFamily="2" charset="0"/>
                <a:cs typeface="Roboto Black" panose="02000000000000000000" pitchFamily="2" charset="0"/>
              </a:rPr>
              <a:t>Negative perception of midlife, ageing and menopause.</a:t>
            </a:r>
          </a:p>
          <a:p>
            <a:pPr marL="1143000" indent="-1143000">
              <a:buFont typeface="Arial" panose="020B0604020202020204" pitchFamily="34" charset="0"/>
              <a:buChar char="•"/>
            </a:pPr>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Age is seen as a decline.</a:t>
            </a:r>
          </a:p>
          <a:p>
            <a:pPr marL="1143000" indent="-1143000">
              <a:buFont typeface="Arial" panose="020B0604020202020204" pitchFamily="34" charset="0"/>
              <a:buChar char="•"/>
            </a:pPr>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Studying is seen as a privilege for the young.</a:t>
            </a:r>
          </a:p>
          <a:p>
            <a:pPr marL="1143000" indent="-1143000">
              <a:buFont typeface="Arial" panose="020B0604020202020204" pitchFamily="34" charset="0"/>
              <a:buChar char="•"/>
            </a:pPr>
            <a:endParaRPr lang="en-GB" sz="88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latin typeface="Roboto Black" panose="02000000000000000000" pitchFamily="2" charset="0"/>
                <a:ea typeface="Roboto Black" panose="02000000000000000000" pitchFamily="2" charset="0"/>
                <a:cs typeface="Roboto Black" panose="02000000000000000000" pitchFamily="2" charset="0"/>
              </a:rPr>
              <a:t>Signs of brain fog!</a:t>
            </a:r>
          </a:p>
          <a:p>
            <a:pPr marL="1143000" indent="-1143000">
              <a:buFont typeface="Arial" panose="020B0604020202020204" pitchFamily="34" charset="0"/>
              <a:buChar char="•"/>
            </a:pPr>
            <a:endParaRPr lang="en-GB" sz="8800" dirty="0">
              <a:solidFill>
                <a:srgbClr val="333333"/>
              </a:solidFill>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8800" dirty="0">
                <a:solidFill>
                  <a:srgbClr val="333333"/>
                </a:solidFill>
                <a:latin typeface="Roboto Black" panose="02000000000000000000" pitchFamily="2" charset="0"/>
                <a:ea typeface="Roboto Black" panose="02000000000000000000" pitchFamily="2" charset="0"/>
                <a:cs typeface="Roboto Black" panose="02000000000000000000" pitchFamily="2" charset="0"/>
              </a:rPr>
              <a:t>Changes in cognitive function.</a:t>
            </a:r>
          </a:p>
          <a:p>
            <a:endParaRPr lang="en-GB" sz="9600" dirty="0">
              <a:solidFill>
                <a:srgbClr val="333333"/>
              </a:solidFill>
              <a:latin typeface="Roboto Black" panose="02000000000000000000" pitchFamily="2" charset="0"/>
              <a:ea typeface="Roboto Black" panose="02000000000000000000" pitchFamily="2" charset="0"/>
              <a:cs typeface="Roboto Black" panose="02000000000000000000" pitchFamily="2" charset="0"/>
            </a:endParaRPr>
          </a:p>
          <a:p>
            <a:r>
              <a:rPr lang="en-GB" sz="6600" dirty="0">
                <a:solidFill>
                  <a:srgbClr val="333333"/>
                </a:solidFill>
                <a:latin typeface="Roboto Black" panose="02000000000000000000" pitchFamily="2" charset="0"/>
                <a:ea typeface="Roboto Black" panose="02000000000000000000" pitchFamily="2" charset="0"/>
                <a:cs typeface="Roboto Black" panose="02000000000000000000" pitchFamily="2" charset="0"/>
              </a:rPr>
              <a:t>(Jaff and Maki, 2021; Romailoi and Contarello, 2021; Salaman, 2022).</a:t>
            </a:r>
            <a:endParaRPr lang="en-GB" sz="6600" dirty="0">
              <a:latin typeface="Roboto Black" panose="02000000000000000000" pitchFamily="2" charset="0"/>
              <a:ea typeface="Roboto Black" panose="02000000000000000000" pitchFamily="2" charset="0"/>
              <a:cs typeface="Roboto Black" panose="02000000000000000000" pitchFamily="2" charset="0"/>
            </a:endParaRPr>
          </a:p>
        </p:txBody>
      </p:sp>
      <p:pic>
        <p:nvPicPr>
          <p:cNvPr id="45" name="Audio 44">
            <a:hlinkClick r:id="" action="ppaction://media"/>
            <a:extLst>
              <a:ext uri="{FF2B5EF4-FFF2-40B4-BE49-F238E27FC236}">
                <a16:creationId xmlns:a16="http://schemas.microsoft.com/office/drawing/2014/main" id="{D41BF89D-1071-EA0D-D40A-9BFDF055C2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2188134217"/>
      </p:ext>
    </p:extLst>
  </p:cSld>
  <p:clrMapOvr>
    <a:masterClrMapping/>
  </p:clrMapOvr>
  <mc:AlternateContent xmlns:mc="http://schemas.openxmlformats.org/markup-compatibility/2006">
    <mc:Choice xmlns:p14="http://schemas.microsoft.com/office/powerpoint/2010/main" Requires="p14">
      <p:transition spd="slow" p14:dur="2000" advTm="40148"/>
    </mc:Choice>
    <mc:Fallback>
      <p:transition spd="slow" advTm="40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B9D748-E1CE-8013-5668-EB88762E57F1}"/>
              </a:ext>
            </a:extLst>
          </p:cNvPr>
          <p:cNvSpPr txBox="1"/>
          <p:nvPr/>
        </p:nvSpPr>
        <p:spPr>
          <a:xfrm>
            <a:off x="0" y="0"/>
            <a:ext cx="16459200" cy="19389923"/>
          </a:xfrm>
          <a:prstGeom prst="rect">
            <a:avLst/>
          </a:prstGeom>
          <a:noFill/>
        </p:spPr>
        <p:txBody>
          <a:bodyPr wrap="square" rtlCol="0">
            <a:spAutoFit/>
          </a:bodyPr>
          <a:lstStyle/>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Age resistance!</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Resist ageing through lifelong learning</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New Opportunities</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Fulfilling dreams and ambitions.</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Having the freedom to study something of passion and interest. </a:t>
            </a:r>
          </a:p>
          <a:p>
            <a:endParaRPr lang="en-GB" sz="6600" dirty="0">
              <a:latin typeface="Roboto Black" panose="02000000000000000000" pitchFamily="2" charset="0"/>
              <a:ea typeface="Roboto Black" panose="02000000000000000000" pitchFamily="2" charset="0"/>
              <a:cs typeface="Roboto Black" panose="02000000000000000000" pitchFamily="2" charset="0"/>
            </a:endParaRPr>
          </a:p>
          <a:p>
            <a:endParaRPr lang="en-GB" sz="6600" dirty="0">
              <a:latin typeface="Roboto Black" panose="02000000000000000000" pitchFamily="2" charset="0"/>
              <a:ea typeface="Roboto Black" panose="02000000000000000000" pitchFamily="2" charset="0"/>
              <a:cs typeface="Roboto Black" panose="02000000000000000000" pitchFamily="2" charset="0"/>
            </a:endParaRPr>
          </a:p>
          <a:p>
            <a:r>
              <a:rPr lang="en-GB" sz="6600" dirty="0">
                <a:latin typeface="Roboto Black" panose="02000000000000000000" pitchFamily="2" charset="0"/>
                <a:ea typeface="Roboto Black" panose="02000000000000000000" pitchFamily="2" charset="0"/>
                <a:cs typeface="Roboto Black" panose="02000000000000000000" pitchFamily="2" charset="0"/>
              </a:rPr>
              <a:t>(Romailoi and Contarello, 2021).</a:t>
            </a:r>
          </a:p>
        </p:txBody>
      </p:sp>
      <p:pic>
        <p:nvPicPr>
          <p:cNvPr id="12" name="Audio 11">
            <a:hlinkClick r:id="" action="ppaction://media"/>
            <a:extLst>
              <a:ext uri="{FF2B5EF4-FFF2-40B4-BE49-F238E27FC236}">
                <a16:creationId xmlns:a16="http://schemas.microsoft.com/office/drawing/2014/main" id="{15D66697-17C2-918C-0578-444653A6A6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1336535195"/>
      </p:ext>
    </p:extLst>
  </p:cSld>
  <p:clrMapOvr>
    <a:masterClrMapping/>
  </p:clrMapOvr>
  <mc:AlternateContent xmlns:mc="http://schemas.openxmlformats.org/markup-compatibility/2006">
    <mc:Choice xmlns:p14="http://schemas.microsoft.com/office/powerpoint/2010/main" Requires="p14">
      <p:transition spd="slow" p14:dur="2000" advTm="26103"/>
    </mc:Choice>
    <mc:Fallback>
      <p:transition spd="slow" advTm="26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539184-FA6C-D35A-CDFC-BFE56E40C274}"/>
              </a:ext>
            </a:extLst>
          </p:cNvPr>
          <p:cNvSpPr txBox="1"/>
          <p:nvPr/>
        </p:nvSpPr>
        <p:spPr>
          <a:xfrm>
            <a:off x="0" y="0"/>
            <a:ext cx="16459200" cy="20774918"/>
          </a:xfrm>
          <a:prstGeom prst="rect">
            <a:avLst/>
          </a:prstGeom>
          <a:noFill/>
        </p:spPr>
        <p:txBody>
          <a:bodyPr wrap="square" rtlCol="0">
            <a:spAutoFit/>
          </a:bodyPr>
          <a:lstStyle/>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Practical Strategies for learning and brain fog.</a:t>
            </a: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Challenging the brain</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Staying calm</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Writing reminders</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Exercising</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Good quality sleep</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Avoid Multitasking</a:t>
            </a: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If in doubt use thingymebob as a word!</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r>
              <a:rPr lang="en-GB" sz="9600" dirty="0">
                <a:latin typeface="Roboto Black" panose="02000000000000000000" pitchFamily="2" charset="0"/>
                <a:ea typeface="Roboto Black" panose="02000000000000000000" pitchFamily="2" charset="0"/>
                <a:cs typeface="Roboto Black" panose="02000000000000000000" pitchFamily="2" charset="0"/>
              </a:rPr>
              <a:t>(Salamon, 2022).</a:t>
            </a:r>
          </a:p>
          <a:p>
            <a:endParaRPr lang="en-GB" sz="9600" dirty="0">
              <a:latin typeface="Roboto Black" panose="02000000000000000000" pitchFamily="2" charset="0"/>
              <a:ea typeface="Roboto Black" panose="02000000000000000000" pitchFamily="2" charset="0"/>
              <a:cs typeface="Roboto Black" panose="02000000000000000000" pitchFamily="2" charset="0"/>
            </a:endParaRPr>
          </a:p>
        </p:txBody>
      </p:sp>
      <p:pic>
        <p:nvPicPr>
          <p:cNvPr id="36" name="Audio 35">
            <a:hlinkClick r:id="" action="ppaction://media"/>
            <a:extLst>
              <a:ext uri="{FF2B5EF4-FFF2-40B4-BE49-F238E27FC236}">
                <a16:creationId xmlns:a16="http://schemas.microsoft.com/office/drawing/2014/main" id="{114F8C01-20A6-011A-144B-AF047E543B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55938" y="21242338"/>
            <a:ext cx="487362" cy="487362"/>
          </a:xfrm>
          <a:prstGeom prst="rect">
            <a:avLst/>
          </a:prstGeom>
        </p:spPr>
      </p:pic>
    </p:spTree>
    <p:extLst>
      <p:ext uri="{BB962C8B-B14F-4D97-AF65-F5344CB8AC3E}">
        <p14:creationId xmlns:p14="http://schemas.microsoft.com/office/powerpoint/2010/main" val="1260343964"/>
      </p:ext>
    </p:extLst>
  </p:cSld>
  <p:clrMapOvr>
    <a:masterClrMapping/>
  </p:clrMapOvr>
  <mc:AlternateContent xmlns:mc="http://schemas.openxmlformats.org/markup-compatibility/2006">
    <mc:Choice xmlns:p14="http://schemas.microsoft.com/office/powerpoint/2010/main" Requires="p14">
      <p:transition spd="slow" p14:dur="2000" advTm="29909"/>
    </mc:Choice>
    <mc:Fallback>
      <p:transition spd="slow" advTm="29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4E544A-1BD2-6EEF-6481-BB97E0C09398}"/>
              </a:ext>
            </a:extLst>
          </p:cNvPr>
          <p:cNvSpPr txBox="1"/>
          <p:nvPr/>
        </p:nvSpPr>
        <p:spPr>
          <a:xfrm rot="10800000" flipH="1" flipV="1">
            <a:off x="0" y="1250753"/>
            <a:ext cx="16459200" cy="11910953"/>
          </a:xfrm>
          <a:prstGeom prst="rect">
            <a:avLst/>
          </a:prstGeom>
          <a:noFill/>
        </p:spPr>
        <p:txBody>
          <a:bodyPr wrap="square" rtlCol="0">
            <a:spAutoFit/>
          </a:bodyPr>
          <a:lstStyle/>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Going forward </a:t>
            </a:r>
          </a:p>
          <a:p>
            <a:pPr algn="ctr"/>
            <a:r>
              <a:rPr lang="en-GB" sz="9600" u="sng" dirty="0">
                <a:latin typeface="Roboto Black" panose="02000000000000000000" pitchFamily="2" charset="0"/>
                <a:ea typeface="Roboto Black" panose="02000000000000000000" pitchFamily="2" charset="0"/>
                <a:cs typeface="Roboto Black" panose="02000000000000000000" pitchFamily="2" charset="0"/>
              </a:rPr>
              <a:t>into semester 2.</a:t>
            </a:r>
          </a:p>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Relax</a:t>
            </a:r>
          </a:p>
          <a:p>
            <a:pPr marL="1143000" indent="-1143000">
              <a:buFont typeface="Arial" panose="020B0604020202020204" pitchFamily="34" charset="0"/>
              <a:buChar char="•"/>
            </a:pPr>
            <a:endParaRPr lang="en-GB" sz="9600" dirty="0">
              <a:latin typeface="Roboto Black" panose="02000000000000000000" pitchFamily="2" charset="0"/>
              <a:ea typeface="Roboto Black" panose="02000000000000000000" pitchFamily="2" charset="0"/>
              <a:cs typeface="Roboto Black" panose="02000000000000000000" pitchFamily="2" charset="0"/>
            </a:endParaRPr>
          </a:p>
          <a:p>
            <a:pPr marL="1143000" indent="-1143000">
              <a:buFont typeface="Arial" panose="020B0604020202020204" pitchFamily="34" charset="0"/>
              <a:buChar char="•"/>
            </a:pPr>
            <a:r>
              <a:rPr lang="en-GB" sz="9600" dirty="0">
                <a:latin typeface="Roboto Black" panose="02000000000000000000" pitchFamily="2" charset="0"/>
                <a:ea typeface="Roboto Black" panose="02000000000000000000" pitchFamily="2" charset="0"/>
                <a:cs typeface="Roboto Black" panose="02000000000000000000" pitchFamily="2" charset="0"/>
              </a:rPr>
              <a:t>Power to the midlife, peri-menopausal crew!</a:t>
            </a:r>
          </a:p>
          <a:p>
            <a:pPr algn="ctr"/>
            <a:endParaRPr lang="en-GB" sz="9600" dirty="0">
              <a:latin typeface="Roboto Black" panose="02000000000000000000" pitchFamily="2" charset="0"/>
              <a:ea typeface="Roboto Black" panose="02000000000000000000" pitchFamily="2" charset="0"/>
              <a:cs typeface="Roboto Black" panose="02000000000000000000" pitchFamily="2" charset="0"/>
            </a:endParaRPr>
          </a:p>
        </p:txBody>
      </p:sp>
      <p:pic>
        <p:nvPicPr>
          <p:cNvPr id="2050" name="Picture 2" descr="Free Crop black person raising fist Stock Photo">
            <a:extLst>
              <a:ext uri="{FF2B5EF4-FFF2-40B4-BE49-F238E27FC236}">
                <a16:creationId xmlns:a16="http://schemas.microsoft.com/office/drawing/2014/main" id="{68B28CA7-D099-0780-52E2-AE32DD0A4C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53050" y="12392025"/>
            <a:ext cx="4762500" cy="7143750"/>
          </a:xfrm>
          <a:prstGeom prst="rect">
            <a:avLst/>
          </a:prstGeom>
          <a:noFill/>
          <a:extLst>
            <a:ext uri="{909E8E84-426E-40DD-AFC4-6F175D3DCCD1}">
              <a14:hiddenFill xmlns:a14="http://schemas.microsoft.com/office/drawing/2010/main">
                <a:solidFill>
                  <a:srgbClr val="FFFFFF"/>
                </a:solidFill>
              </a14:hiddenFill>
            </a:ext>
          </a:extLst>
        </p:spPr>
      </p:pic>
      <p:pic>
        <p:nvPicPr>
          <p:cNvPr id="36" name="Audio 35">
            <a:hlinkClick r:id="" action="ppaction://media"/>
            <a:extLst>
              <a:ext uri="{FF2B5EF4-FFF2-40B4-BE49-F238E27FC236}">
                <a16:creationId xmlns:a16="http://schemas.microsoft.com/office/drawing/2014/main" id="{20B1F48E-6A80-1974-C15F-5F72669BBA4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5755938" y="21242338"/>
            <a:ext cx="487362" cy="487362"/>
          </a:xfrm>
          <a:prstGeom prst="rect">
            <a:avLst/>
          </a:prstGeom>
        </p:spPr>
      </p:pic>
    </p:spTree>
    <p:custDataLst>
      <p:tags r:id="rId1"/>
    </p:custDataLst>
    <p:extLst>
      <p:ext uri="{BB962C8B-B14F-4D97-AF65-F5344CB8AC3E}">
        <p14:creationId xmlns:p14="http://schemas.microsoft.com/office/powerpoint/2010/main" val="2843321077"/>
      </p:ext>
    </p:extLst>
  </p:cSld>
  <p:clrMapOvr>
    <a:masterClrMapping/>
  </p:clrMapOvr>
  <mc:AlternateContent xmlns:mc="http://schemas.openxmlformats.org/markup-compatibility/2006">
    <mc:Choice xmlns:p14="http://schemas.microsoft.com/office/powerpoint/2010/main" Requires="p14">
      <p:transition spd="slow" p14:dur="2000" advTm="40118"/>
    </mc:Choice>
    <mc:Fallback>
      <p:transition spd="slow" advTm="40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Effect transition="in" filter="fade">
                                      <p:cBhvr>
                                        <p:cTn id="11" dur="1000"/>
                                        <p:tgtEl>
                                          <p:spTgt spid="2">
                                            <p:txEl>
                                              <p:pRg st="3" end="3"/>
                                            </p:txEl>
                                          </p:spTgt>
                                        </p:tgtEl>
                                      </p:cBhvr>
                                    </p:animEffect>
                                    <p:anim calcmode="lin" valueType="num">
                                      <p:cBhvr>
                                        <p:cTn id="1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fade">
                                      <p:cBhvr>
                                        <p:cTn id="18" dur="1000"/>
                                        <p:tgtEl>
                                          <p:spTgt spid="2">
                                            <p:txEl>
                                              <p:pRg st="5" end="5"/>
                                            </p:txEl>
                                          </p:spTgt>
                                        </p:tgtEl>
                                      </p:cBhvr>
                                    </p:animEffect>
                                    <p:anim calcmode="lin" valueType="num">
                                      <p:cBhvr>
                                        <p:cTn id="1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3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4F2C3CA-2948-7E97-4AAF-6C336CFF6D82}"/>
              </a:ext>
            </a:extLst>
          </p:cNvPr>
          <p:cNvSpPr txBox="1"/>
          <p:nvPr/>
        </p:nvSpPr>
        <p:spPr>
          <a:xfrm>
            <a:off x="0" y="723900"/>
            <a:ext cx="16421100" cy="21513197"/>
          </a:xfrm>
          <a:prstGeom prst="rect">
            <a:avLst/>
          </a:prstGeom>
          <a:noFill/>
        </p:spPr>
        <p:txBody>
          <a:bodyPr wrap="square" rtlCol="0">
            <a:spAutoFit/>
          </a:bodyPr>
          <a:lstStyle/>
          <a:p>
            <a:pPr algn="ctr">
              <a:lnSpc>
                <a:spcPct val="107000"/>
              </a:lnSpc>
              <a:spcAft>
                <a:spcPts val="800"/>
              </a:spcAft>
            </a:pPr>
            <a:r>
              <a:rPr lang="en-GB" sz="44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REFERENCES</a:t>
            </a:r>
          </a:p>
          <a:p>
            <a:pPr>
              <a:lnSpc>
                <a:spcPct val="107000"/>
              </a:lnSpc>
              <a:spcAft>
                <a:spcPts val="800"/>
              </a:spcAft>
            </a:pPr>
            <a:endParaRPr lang="en-GB" sz="32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Chapman, A., (2017). Using the assessment process to overcome Imposter Syndrome in mature students.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Journal of Further and Higher Education,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41</a:t>
            </a:r>
            <a:r>
              <a:rPr lang="en-GB" sz="3200" dirty="0">
                <a:effectLst/>
                <a:latin typeface="Calibri" panose="020F0502020204030204" pitchFamily="34" charset="0"/>
                <a:ea typeface="Calibri" panose="020F0502020204030204" pitchFamily="34" charset="0"/>
                <a:cs typeface="Times New Roman" panose="02020603050405020304" pitchFamily="18" charset="0"/>
              </a:rPr>
              <a:t>(2), pp. 112-119. Available at: https://www-tandfonline-com.ezproxy.uwtsd.ac.uk/doi/full/10.1080/0309877X.2015.1062851 (Accessed: 17 December 2022).</a:t>
            </a: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Clance, P.R. and Imes, S.A. (1978). ‘The imposter phenomenon in high achieving women: dynamics and therapeutic intervention.’ </a:t>
            </a:r>
            <a:r>
              <a:rPr lang="en-GB" sz="3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Psychotherapy: Theory, Research and Practice,</a:t>
            </a: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15, 241-47. Available at: https://web-s-ebscohost-com.ezproxy.uwtsd.ac.uk/ehost/pdfviewer?vid=0&amp;sid=82d3a67d-33ae-40bb-9d40-43a44e6d91a6%40redis (Accessed: 19 December 2022).</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Dunkley, D. M., Zuroff, D. C., &amp; Blankstein, K. R. (2003). Self-critical perfectionism and daily affect: Dispositional and situational influences on stress and coping. </a:t>
            </a:r>
            <a:r>
              <a:rPr lang="en-GB" sz="3200" i="1" dirty="0">
                <a:effectLst/>
                <a:latin typeface="Arial" panose="020B0604020202020204" pitchFamily="34" charset="0"/>
                <a:ea typeface="Calibri" panose="020F0502020204030204" pitchFamily="34" charset="0"/>
                <a:cs typeface="Times New Roman" panose="02020603050405020304" pitchFamily="18" charset="0"/>
              </a:rPr>
              <a:t>Journal of Personality and Social Psychology, 84</a:t>
            </a:r>
            <a:r>
              <a:rPr lang="en-GB" sz="3200" dirty="0">
                <a:effectLst/>
                <a:latin typeface="Calibri" panose="020F0502020204030204" pitchFamily="34" charset="0"/>
                <a:ea typeface="Calibri" panose="020F0502020204030204" pitchFamily="34" charset="0"/>
                <a:cs typeface="Times New Roman" panose="02020603050405020304" pitchFamily="18" charset="0"/>
              </a:rPr>
              <a:t>(1), 234–252.</a:t>
            </a: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3200" dirty="0">
                <a:effectLst/>
                <a:latin typeface="Arial" panose="020B0604020202020204" pitchFamily="34" charset="0"/>
                <a:ea typeface="Calibri" panose="020F0502020204030204" pitchFamily="34" charset="0"/>
                <a:cs typeface="Times New Roman" panose="02020603050405020304" pitchFamily="18" charset="0"/>
              </a:rPr>
              <a:t>DOI: 10.1037/0022-3514.84.1.234 (Accessed: 18 December 2022).</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Frost, R.O., Heimberg, R.G., Holt, C.S., Mattia, J.I, Neubauer, A.L. (1993). A comparison of two measures of perfectionism. </a:t>
            </a:r>
            <a:r>
              <a:rPr lang="en-GB" sz="3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Personality and Individual Differences,</a:t>
            </a: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14, pp. 119-126. Available at: https://www-sciencedirect-com.ezproxy.uwtsd.ac.uk/science/article/abs/pii/0191886993901812 (Accessed 18 December).</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Hughes, J.P. (2014). Perfectionism: Strategies for Change Strategies for Change. </a:t>
            </a:r>
            <a:r>
              <a:rPr lang="en-GB" sz="3200" i="1" dirty="0">
                <a:effectLst/>
                <a:latin typeface="Arial" panose="020B0604020202020204" pitchFamily="34" charset="0"/>
                <a:ea typeface="Calibri" panose="020F0502020204030204" pitchFamily="34" charset="0"/>
                <a:cs typeface="Times New Roman" panose="02020603050405020304" pitchFamily="18" charset="0"/>
              </a:rPr>
              <a:t>Bureau of Study Counsel. </a:t>
            </a:r>
            <a:r>
              <a:rPr lang="en-GB" sz="3200" dirty="0">
                <a:effectLst/>
                <a:latin typeface="Arial" panose="020B0604020202020204" pitchFamily="34" charset="0"/>
                <a:ea typeface="Calibri" panose="020F0502020204030204" pitchFamily="34" charset="0"/>
                <a:cs typeface="Times New Roman" panose="02020603050405020304" pitchFamily="18" charset="0"/>
              </a:rPr>
              <a:t>Available at: https://successfailureproject.bsc.harvard.edu/files/success/files/perfectionism_2013_revised_2014.pdf (Accessed 18 December 2022)</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Jaff, N.G. and Maki, P.M., (2021). Scientific insights into brain fog during the menopausal transition.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Climacteric,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24</a:t>
            </a:r>
            <a:r>
              <a:rPr lang="en-GB" sz="3200" dirty="0">
                <a:effectLst/>
                <a:latin typeface="Calibri" panose="020F0502020204030204" pitchFamily="34" charset="0"/>
                <a:ea typeface="Calibri" panose="020F0502020204030204" pitchFamily="34" charset="0"/>
                <a:cs typeface="Times New Roman" panose="02020603050405020304" pitchFamily="18" charset="0"/>
              </a:rPr>
              <a:t>(4), pp. 317-318. Available at: 10.1080/13697137.2021.1942700 (Accessed 19 December 2022).</a:t>
            </a: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Krause, K. (2001). “The University Essay Writing Experience: A Pathway for Academic Integration during Transition.” </a:t>
            </a:r>
            <a:r>
              <a:rPr lang="en-GB" sz="3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Higher Education Research and Development</a:t>
            </a: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 (2): 147–168. Available at: 10.1080/07294360123586 (Accessed: 17 December 2022).</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Mann, Sarah. J. (2001) Alternative Perspectives on the Student Experience: Alienation and engagement, </a:t>
            </a:r>
            <a:r>
              <a:rPr lang="en-GB" sz="3200" i="1" dirty="0">
                <a:effectLst/>
                <a:latin typeface="Arial" panose="020B0604020202020204" pitchFamily="34" charset="0"/>
                <a:ea typeface="Calibri" panose="020F0502020204030204" pitchFamily="34" charset="0"/>
                <a:cs typeface="Times New Roman" panose="02020603050405020304" pitchFamily="18" charset="0"/>
              </a:rPr>
              <a:t>Studies in Higher Education</a:t>
            </a:r>
            <a:r>
              <a:rPr lang="en-GB" sz="3200" dirty="0">
                <a:effectLst/>
                <a:latin typeface="Arial" panose="020B0604020202020204" pitchFamily="34" charset="0"/>
                <a:ea typeface="Calibri" panose="020F0502020204030204" pitchFamily="34" charset="0"/>
                <a:cs typeface="Times New Roman" panose="02020603050405020304" pitchFamily="18" charset="0"/>
              </a:rPr>
              <a:t>, 26:1, 7-19, DOI: 10.1080/03075070020030689 (Accessed: 19 December 2022).</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Mills, J.S. and Blankstein, K.R., (2000). Perfectionism, intrinsic vs extrinsic motivation, and motivated strategies for learning: a multidimensional analysis of university students.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Personality and Individual Differences,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29</a:t>
            </a:r>
            <a:r>
              <a:rPr lang="en-GB" sz="3200" dirty="0">
                <a:effectLst/>
                <a:latin typeface="Calibri" panose="020F0502020204030204" pitchFamily="34" charset="0"/>
                <a:ea typeface="Calibri" panose="020F0502020204030204" pitchFamily="34" charset="0"/>
                <a:cs typeface="Times New Roman" panose="02020603050405020304" pitchFamily="18" charset="0"/>
              </a:rPr>
              <a:t>(6), pp. 1191-1204. Available at: https://www-sciencedirect-com.ezproxy.uwtsd.ac.uk/science/article/pii/S0191886900000039 (Accessed: 17 December 2022).</a:t>
            </a:r>
          </a:p>
          <a:p>
            <a:pPr>
              <a:lnSpc>
                <a:spcPts val="1680"/>
              </a:lnSpc>
              <a:spcAft>
                <a:spcPts val="80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2954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1CCA47-73FC-3F34-8EE5-F483ACC86E31}"/>
              </a:ext>
            </a:extLst>
          </p:cNvPr>
          <p:cNvSpPr txBox="1"/>
          <p:nvPr/>
        </p:nvSpPr>
        <p:spPr>
          <a:xfrm>
            <a:off x="0" y="0"/>
            <a:ext cx="16459200" cy="22723272"/>
          </a:xfrm>
          <a:prstGeom prst="rect">
            <a:avLst/>
          </a:prstGeom>
          <a:noFill/>
        </p:spPr>
        <p:txBody>
          <a:bodyPr wrap="square">
            <a:spAutoFit/>
          </a:bodyPr>
          <a:lstStyle/>
          <a:p>
            <a:pPr>
              <a:lnSpc>
                <a:spcPct val="107000"/>
              </a:lnSpc>
              <a:spcAft>
                <a:spcPts val="800"/>
              </a:spcAft>
            </a:pPr>
            <a:r>
              <a:rPr lang="en-GB" sz="3600" dirty="0">
                <a:effectLst/>
                <a:latin typeface="Arial" panose="020B0604020202020204" pitchFamily="34" charset="0"/>
                <a:ea typeface="Times New Roman" panose="02020603050405020304" pitchFamily="18" charset="0"/>
                <a:cs typeface="Times New Roman" panose="02020603050405020304" pitchFamily="18" charset="0"/>
              </a:rPr>
              <a:t>O'Donnell, Victoria L; Tobbell, Jane. (2007). The transition of adult students to higher education: Legitimate Peripheral Participation in a Community of Practice?</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Times New Roman" panose="02020603050405020304" pitchFamily="18" charset="0"/>
                <a:cs typeface="Times New Roman" panose="02020603050405020304" pitchFamily="18" charset="0"/>
              </a:rPr>
              <a:t>Adult education quarterly</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2007, Vol.57 (4), p.312-328 </a:t>
            </a:r>
            <a:r>
              <a:rPr lang="en-GB" sz="3600" dirty="0">
                <a:effectLst/>
                <a:latin typeface="Arial" panose="020B0604020202020204" pitchFamily="34" charset="0"/>
                <a:ea typeface="Calibri" panose="020F0502020204030204" pitchFamily="34" charset="0"/>
                <a:cs typeface="Times New Roman" panose="02020603050405020304" pitchFamily="18" charset="0"/>
              </a:rPr>
              <a:t>Available at: https://web-s-ebscohost-com.ezproxy.uwtsd.ac.uk/ehost/pdfviewer/pdfviewer?vid=0&amp;sid=0eb19233-cb3c-4345-b9cf-aec10c3b977c%40redis (Accessed: 19 December).</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Pannhausen, S., Klug, K. &amp; Rohrmann, S. (2022). Never good enough: The relation between the impostor phenomenon and multidimensional perfectionism.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Current Psychology</a:t>
            </a:r>
            <a:r>
              <a:rPr lang="en-GB" sz="3600" dirty="0">
                <a:effectLst/>
                <a:latin typeface="Calibri" panose="020F0502020204030204" pitchFamily="34" charset="0"/>
                <a:ea typeface="Calibri" panose="020F0502020204030204" pitchFamily="34" charset="0"/>
                <a:cs typeface="Times New Roman" panose="02020603050405020304" pitchFamily="18" charset="0"/>
              </a:rPr>
              <a:t> </a:t>
            </a:r>
            <a:r>
              <a:rPr lang="en-GB" sz="3600" b="1" dirty="0">
                <a:effectLst/>
                <a:latin typeface="Calibri" panose="020F0502020204030204" pitchFamily="34" charset="0"/>
                <a:ea typeface="Calibri" panose="020F0502020204030204" pitchFamily="34" charset="0"/>
                <a:cs typeface="Times New Roman" panose="02020603050405020304" pitchFamily="18" charset="0"/>
              </a:rPr>
              <a:t>41</a:t>
            </a:r>
            <a:r>
              <a:rPr lang="en-GB" sz="3600" dirty="0">
                <a:effectLst/>
                <a:latin typeface="Calibri" panose="020F0502020204030204" pitchFamily="34" charset="0"/>
                <a:ea typeface="Calibri" panose="020F0502020204030204" pitchFamily="34" charset="0"/>
                <a:cs typeface="Times New Roman" panose="02020603050405020304" pitchFamily="18" charset="0"/>
              </a:rPr>
              <a:t>, 888–901. Available at: https://doi-org.ezproxy.uwtsd.ac.uk/10.1007/s12144-020-00613-7 (Accessed: 17 December 2022).</a:t>
            </a:r>
          </a:p>
          <a:p>
            <a:pPr>
              <a:lnSpc>
                <a:spcPct val="107000"/>
              </a:lnSpc>
              <a:spcAft>
                <a:spcPts val="800"/>
              </a:spcAft>
            </a:pPr>
            <a:r>
              <a:rPr lang="en-GB" sz="3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Romaioli, D. and Contarello, A., (2021). Resisting ageism through lifelong learning. Mature students' counter-narratives to the construction of aging as decline.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Journal of Aging Studies, </a:t>
            </a:r>
            <a:r>
              <a:rPr lang="en-GB" sz="3600" b="1" dirty="0">
                <a:effectLst/>
                <a:latin typeface="Calibri" panose="020F0502020204030204" pitchFamily="34" charset="0"/>
                <a:ea typeface="Calibri" panose="020F0502020204030204" pitchFamily="34" charset="0"/>
                <a:cs typeface="Times New Roman" panose="02020603050405020304" pitchFamily="18" charset="0"/>
              </a:rPr>
              <a:t>57</a:t>
            </a:r>
            <a:r>
              <a:rPr lang="en-GB" sz="3600" dirty="0">
                <a:effectLst/>
                <a:latin typeface="Calibri" panose="020F0502020204030204" pitchFamily="34" charset="0"/>
                <a:ea typeface="Calibri" panose="020F0502020204030204" pitchFamily="34" charset="0"/>
                <a:cs typeface="Times New Roman" panose="02020603050405020304" pitchFamily="18" charset="0"/>
              </a:rPr>
              <a:t>, pp. 100934. Available at: https://www-sciencedirect-com.ezproxy.uwtsd.ac.uk</a:t>
            </a:r>
            <a:r>
              <a:rPr lang="en-GB" sz="3600" dirty="0">
                <a:effectLst/>
                <a:latin typeface="Arial" panose="020B0604020202020204" pitchFamily="34" charset="0"/>
                <a:ea typeface="Calibri" panose="020F0502020204030204" pitchFamily="34" charset="0"/>
                <a:cs typeface="Times New Roman" panose="02020603050405020304" pitchFamily="18" charset="0"/>
              </a:rPr>
              <a:t> (Accessed: 18 December).</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Saddler, Y. and Sundin, E.C., (2020). Mature students’ journey into higher education in the UK: an interpretative phenomenological analysis.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Higher Education Research &amp; Development, </a:t>
            </a:r>
            <a:r>
              <a:rPr lang="en-GB" sz="3600" b="1" dirty="0">
                <a:effectLst/>
                <a:latin typeface="Calibri" panose="020F0502020204030204" pitchFamily="34" charset="0"/>
                <a:ea typeface="Calibri" panose="020F0502020204030204" pitchFamily="34" charset="0"/>
                <a:cs typeface="Times New Roman" panose="02020603050405020304" pitchFamily="18" charset="0"/>
              </a:rPr>
              <a:t>39</a:t>
            </a:r>
            <a:r>
              <a:rPr lang="en-GB" sz="3600" dirty="0">
                <a:effectLst/>
                <a:latin typeface="Calibri" panose="020F0502020204030204" pitchFamily="34" charset="0"/>
                <a:ea typeface="Calibri" panose="020F0502020204030204" pitchFamily="34" charset="0"/>
                <a:cs typeface="Times New Roman" panose="02020603050405020304" pitchFamily="18" charset="0"/>
              </a:rPr>
              <a:t>(2), pp. 332-345. Available at: https://www-tandfonline-com.ezproxy.uwtsd.ac.uk/doi/full/10.1080/07294360.2019.1672624 (Accessed: 17 December 2022).</a:t>
            </a:r>
          </a:p>
          <a:p>
            <a:pPr>
              <a:lnSpc>
                <a:spcPct val="107000"/>
              </a:lnSpc>
              <a:spcAft>
                <a:spcPts val="800"/>
              </a:spcAft>
            </a:pPr>
            <a:r>
              <a:rPr lang="en-GB" sz="3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Salamon, M., (2022). Menopause and brain fog: What’s the link?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Harvard Health Publications. Harvard Women's Health Watch, </a:t>
            </a:r>
            <a:r>
              <a:rPr lang="en-GB" sz="3600" dirty="0">
                <a:effectLst/>
                <a:latin typeface="Calibri" panose="020F0502020204030204" pitchFamily="34" charset="0"/>
                <a:ea typeface="Calibri" panose="020F0502020204030204" pitchFamily="34" charset="0"/>
                <a:cs typeface="Times New Roman" panose="02020603050405020304" pitchFamily="18" charset="0"/>
              </a:rPr>
              <a:t>, pp. n/a. Available at: https://www.proquest.com/docview/2676579122?accountid=130472&amp;parentSessionId=V7R2Ff1iXhQKDBwy%2FU7%2BzwUqcsqfJnfeaagBW37JBPc%3D (Accessed: 18 December 2022).</a:t>
            </a:r>
          </a:p>
          <a:p>
            <a:pPr>
              <a:lnSpc>
                <a:spcPct val="107000"/>
              </a:lnSpc>
              <a:spcAft>
                <a:spcPts val="800"/>
              </a:spcAft>
            </a:pPr>
            <a:r>
              <a:rPr lang="en-GB" sz="3600" dirty="0">
                <a:effectLst/>
                <a:latin typeface="Arial" panose="020B0604020202020204" pitchFamily="34" charset="0"/>
                <a:ea typeface="Times New Roman" panose="02020603050405020304" pitchFamily="18" charset="0"/>
                <a:cs typeface="Times New Roman" panose="02020603050405020304" pitchFamily="18" charset="0"/>
              </a:rPr>
              <a:t>Scanlon, L., Rowling, L., Weber, Z. (2007).</a:t>
            </a:r>
            <a:r>
              <a:rPr lang="en-GB" sz="3600" dirty="0">
                <a:effectLst/>
                <a:latin typeface="Arial" panose="020B0604020202020204" pitchFamily="34" charset="0"/>
                <a:ea typeface="Calibri" panose="020F0502020204030204" pitchFamily="34" charset="0"/>
                <a:cs typeface="Times New Roman" panose="02020603050405020304" pitchFamily="18" charset="0"/>
              </a:rPr>
              <a:t> ‘You don’t have like an identity ... you are just lost in a crowd’: Forming a Student Identity in the First-year Transition to University</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3600" i="1" dirty="0">
                <a:effectLst/>
                <a:latin typeface="Arial" panose="020B0604020202020204" pitchFamily="34" charset="0"/>
                <a:ea typeface="Times New Roman" panose="02020603050405020304" pitchFamily="18" charset="0"/>
                <a:cs typeface="Times New Roman" panose="02020603050405020304" pitchFamily="18" charset="0"/>
              </a:rPr>
              <a:t>Journal of youth studies. </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Vol.10 (2), p.223-241. </a:t>
            </a:r>
            <a:r>
              <a:rPr lang="en-GB" sz="3600" dirty="0">
                <a:effectLst/>
                <a:latin typeface="Arial" panose="020B0604020202020204" pitchFamily="34" charset="0"/>
                <a:ea typeface="Calibri" panose="020F0502020204030204" pitchFamily="34" charset="0"/>
                <a:cs typeface="Times New Roman" panose="02020603050405020304" pitchFamily="18" charset="0"/>
              </a:rPr>
              <a:t>Available at: https://web-p-ebscohost-com.ezproxy.uwtsd.ac.uk/ehost/pdfviewer/pdfviewer?vid=0&amp;sid=8fa06a29-74b1-4f12-aa8d-4ce1fd374f41%40redis (Accessed: 19 December 2022).</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Stoeber, J., Hutchfield, J. and Wood, K.V. (2008). Perfectionism, self-efficacy, and aspiration level: differential effects of perfectionistic striving and self-criticism after success and failure.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Personality and Individual Differences, </a:t>
            </a:r>
            <a:r>
              <a:rPr lang="en-GB" sz="3600" b="1" dirty="0">
                <a:effectLst/>
                <a:latin typeface="Calibri" panose="020F0502020204030204" pitchFamily="34" charset="0"/>
                <a:ea typeface="Calibri" panose="020F0502020204030204" pitchFamily="34" charset="0"/>
                <a:cs typeface="Times New Roman" panose="02020603050405020304" pitchFamily="18" charset="0"/>
              </a:rPr>
              <a:t>45</a:t>
            </a:r>
            <a:r>
              <a:rPr lang="en-GB" sz="3600" dirty="0">
                <a:effectLst/>
                <a:latin typeface="Calibri" panose="020F0502020204030204" pitchFamily="34" charset="0"/>
                <a:ea typeface="Calibri" panose="020F0502020204030204" pitchFamily="34" charset="0"/>
                <a:cs typeface="Times New Roman" panose="02020603050405020304" pitchFamily="18" charset="0"/>
              </a:rPr>
              <a:t>(4), pp. 323-327. Available at: https://www-sciencedirect-com.ezproxy.uwtsd.ac.uk/science/article/pii/S0191886908001542 (Accessed: 18 December 2022).</a:t>
            </a:r>
          </a:p>
          <a:p>
            <a:pPr>
              <a:lnSpc>
                <a:spcPts val="168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9127492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6|8.1|1.9|10.9|6.4|1.8|4|9.5|2.6|2.2|6.7"/>
</p:tagLst>
</file>

<file path=ppt/tags/tag2.xml><?xml version="1.0" encoding="utf-8"?>
<p:tagLst xmlns:a="http://schemas.openxmlformats.org/drawingml/2006/main" xmlns:r="http://schemas.openxmlformats.org/officeDocument/2006/relationships" xmlns:p="http://schemas.openxmlformats.org/presentationml/2006/main">
  <p:tag name="TIMING" val="|3.2|2.1|3.1|4.3|4.2|2.8|6.9|12.3|3.4|8.9"/>
</p:tagLst>
</file>

<file path=ppt/tags/tag3.xml><?xml version="1.0" encoding="utf-8"?>
<p:tagLst xmlns:a="http://schemas.openxmlformats.org/drawingml/2006/main" xmlns:r="http://schemas.openxmlformats.org/officeDocument/2006/relationships" xmlns:p="http://schemas.openxmlformats.org/presentationml/2006/main">
  <p:tag name="TIMING" val="|6.4|5.7|2.6|2.5|2.7|12.8|5"/>
</p:tagLst>
</file>

<file path=ppt/tags/tag4.xml><?xml version="1.0" encoding="utf-8"?>
<p:tagLst xmlns:a="http://schemas.openxmlformats.org/drawingml/2006/main" xmlns:r="http://schemas.openxmlformats.org/officeDocument/2006/relationships" xmlns:p="http://schemas.openxmlformats.org/presentationml/2006/main">
  <p:tag name="TIMING" val="|9.9|6.7|4.6|3.9|2.7|7|4.4|2.7"/>
</p:tagLst>
</file>

<file path=ppt/tags/tag5.xml><?xml version="1.0" encoding="utf-8"?>
<p:tagLst xmlns:a="http://schemas.openxmlformats.org/drawingml/2006/main" xmlns:r="http://schemas.openxmlformats.org/officeDocument/2006/relationships" xmlns:p="http://schemas.openxmlformats.org/presentationml/2006/main">
  <p:tag name="TIMING" val="|2.3|1|1.2|15.8|9.1|8.3|7.3"/>
</p:tagLst>
</file>

<file path=ppt/tags/tag6.xml><?xml version="1.0" encoding="utf-8"?>
<p:tagLst xmlns:a="http://schemas.openxmlformats.org/drawingml/2006/main" xmlns:r="http://schemas.openxmlformats.org/officeDocument/2006/relationships" xmlns:p="http://schemas.openxmlformats.org/presentationml/2006/main">
  <p:tag name="TIMING" val="|9.9|6.9|4.3|2.7|2.6|14"/>
</p:tagLst>
</file>

<file path=ppt/tags/tag7.xml><?xml version="1.0" encoding="utf-8"?>
<p:tagLst xmlns:a="http://schemas.openxmlformats.org/drawingml/2006/main" xmlns:r="http://schemas.openxmlformats.org/officeDocument/2006/relationships" xmlns:p="http://schemas.openxmlformats.org/presentationml/2006/main">
  <p:tag name="TIMING" val="|11|6|13.7"/>
</p:tagLst>
</file>

<file path=ppt/tags/tag8.xml><?xml version="1.0" encoding="utf-8"?>
<p:tagLst xmlns:a="http://schemas.openxmlformats.org/drawingml/2006/main" xmlns:r="http://schemas.openxmlformats.org/officeDocument/2006/relationships" xmlns:p="http://schemas.openxmlformats.org/presentationml/2006/main">
  <p:tag name="TIMING" val="|27|6.7"/>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3" ma:contentTypeDescription="Create a new document." ma:contentTypeScope="" ma:versionID="cc9745c172314cfe0d845edf09cedf00">
  <xsd:schema xmlns:xsd="http://www.w3.org/2001/XMLSchema" xmlns:xs="http://www.w3.org/2001/XMLSchema" xmlns:p="http://schemas.microsoft.com/office/2006/metadata/properties" xmlns:ns3="da3f2772-8f1e-4acb-bd98-3a0ee892f48a" targetNamespace="http://schemas.microsoft.com/office/2006/metadata/properties" ma:root="true" ma:fieldsID="7545ac29cb64a5c7d950210208657de5"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03E4142-CB3C-43DE-8289-9D05D451AFC2}">
  <ds:schemaRefs>
    <ds:schemaRef ds:uri="http://schemas.microsoft.com/sharepoint/v3/contenttype/forms"/>
  </ds:schemaRefs>
</ds:datastoreItem>
</file>

<file path=customXml/itemProps2.xml><?xml version="1.0" encoding="utf-8"?>
<ds:datastoreItem xmlns:ds="http://schemas.openxmlformats.org/officeDocument/2006/customXml" ds:itemID="{4715C46B-8415-45EB-9B17-634E50671B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431DB2-E531-4FC2-8023-F101D9CE9CCC}">
  <ds:schemaRefs>
    <ds:schemaRef ds:uri="http://purl.org/dc/dcmitype/"/>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infopath/2007/PartnerControls"/>
    <ds:schemaRef ds:uri="da3f2772-8f1e-4acb-bd98-3a0ee892f48a"/>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3132</Words>
  <Application>Microsoft Office PowerPoint</Application>
  <PresentationFormat>Custom</PresentationFormat>
  <Paragraphs>219</Paragraphs>
  <Slides>21</Slides>
  <Notes>18</Notes>
  <HiddenSlides>0</HiddenSlides>
  <MMClips>19</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21</vt:i4>
      </vt:variant>
    </vt:vector>
  </HeadingPairs>
  <TitlesOfParts>
    <vt:vector size="40" baseType="lpstr">
      <vt:lpstr>Algerian</vt:lpstr>
      <vt:lpstr>Amasis MT Pro Black</vt:lpstr>
      <vt:lpstr>Arial</vt:lpstr>
      <vt:lpstr>Avenir Next LT Pro</vt:lpstr>
      <vt:lpstr>Bahnschrift SemiBold SemiConden</vt:lpstr>
      <vt:lpstr>Bodoni MT Black</vt:lpstr>
      <vt:lpstr>Britannic Bold</vt:lpstr>
      <vt:lpstr>Calibri</vt:lpstr>
      <vt:lpstr>Elephant</vt:lpstr>
      <vt:lpstr>Gill Sans MT</vt:lpstr>
      <vt:lpstr>Goudy Stout</vt:lpstr>
      <vt:lpstr>Impact</vt:lpstr>
      <vt:lpstr>Jumble</vt:lpstr>
      <vt:lpstr>NexusSerif</vt:lpstr>
      <vt:lpstr>Open Sans</vt:lpstr>
      <vt:lpstr>Roboto</vt:lpstr>
      <vt:lpstr>Roboto Black</vt:lpstr>
      <vt:lpstr>Rockwell Extra Bold</vt:lpstr>
      <vt:lpstr>Gallery</vt:lpstr>
      <vt:lpstr>PowerPoint Presentation</vt:lpstr>
      <vt:lpstr>PowerPoint Presentation</vt:lpstr>
      <vt:lpstr>PowerPoint Presentation</vt:lpstr>
      <vt:lpstr>PowerPoint Presentation</vt:lpstr>
      <vt:lpstr>Perfectionism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Degree Journey</dc:title>
  <dc:creator>Caroline Ellis</dc:creator>
  <cp:lastModifiedBy>Caroline Ellis (2204046)</cp:lastModifiedBy>
  <cp:revision>2</cp:revision>
  <dcterms:created xsi:type="dcterms:W3CDTF">2022-12-14T20:02:21Z</dcterms:created>
  <dcterms:modified xsi:type="dcterms:W3CDTF">2022-12-22T10:40:10Z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