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0" r:id="rId31"/>
    <p:sldId id="291" r:id="rId32"/>
    <p:sldId id="292" r:id="rId33"/>
    <p:sldId id="293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415D8-6F30-48F1-BD1D-D8618C6004EA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FC34C-6B39-47BA-932B-23D5A4B90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685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415D8-6F30-48F1-BD1D-D8618C6004EA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FC34C-6B39-47BA-932B-23D5A4B90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169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415D8-6F30-48F1-BD1D-D8618C6004EA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FC34C-6B39-47BA-932B-23D5A4B90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224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415D8-6F30-48F1-BD1D-D8618C6004EA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FC34C-6B39-47BA-932B-23D5A4B90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1775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415D8-6F30-48F1-BD1D-D8618C6004EA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FC34C-6B39-47BA-932B-23D5A4B90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197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415D8-6F30-48F1-BD1D-D8618C6004EA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FC34C-6B39-47BA-932B-23D5A4B90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836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415D8-6F30-48F1-BD1D-D8618C6004EA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FC34C-6B39-47BA-932B-23D5A4B90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674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415D8-6F30-48F1-BD1D-D8618C6004EA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FC34C-6B39-47BA-932B-23D5A4B90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338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415D8-6F30-48F1-BD1D-D8618C6004EA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FC34C-6B39-47BA-932B-23D5A4B90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678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415D8-6F30-48F1-BD1D-D8618C6004EA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FC34C-6B39-47BA-932B-23D5A4B90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822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415D8-6F30-48F1-BD1D-D8618C6004EA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FC34C-6B39-47BA-932B-23D5A4B90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183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5415D8-6F30-48F1-BD1D-D8618C6004EA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FC34C-6B39-47BA-932B-23D5A4B90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873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-8jTTIsJ7Q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8gm-lNpzU4g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HgLYI9KZ-A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violenceprevention/aces/index.html" TargetMode="External"/><Relationship Id="rId2" Type="http://schemas.openxmlformats.org/officeDocument/2006/relationships/hyperlink" Target="http://www2.nphs.wales.nhs.uk:8080/PRIDDocs.nsf/61c1e930f9121fd080256f2a004937ed/00c40b58ce773d5e80257f3700390f65/$FILE/ACE%20Infograph%20FINAL%20(E)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hildwelfare.gov/topics/preventing/preventionmonth/resources/ace/" TargetMode="External"/><Relationship Id="rId4" Type="http://schemas.openxmlformats.org/officeDocument/2006/relationships/hyperlink" Target="https://www.ted.com/talks/nadine_burke_harris_how_childhood_trauma_affects_health_across_a_lifetime#t-9165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ECYW6003</a:t>
            </a:r>
            <a:br>
              <a:rPr lang="en-US" smtClean="0"/>
            </a:br>
            <a:r>
              <a:rPr lang="en-US" smtClean="0"/>
              <a:t>Young People in Focus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1765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7E96-3C44-4A33-A5D4-A2A0CBAB0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Lecture Overview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C60EE-F2F3-48D2-962A-895CE2E46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ACEs</a:t>
            </a:r>
          </a:p>
          <a:p>
            <a:r>
              <a:rPr lang="en-GB" dirty="0" smtClean="0"/>
              <a:t>Impact of ACEs on the body, brain and behaviour</a:t>
            </a:r>
          </a:p>
          <a:p>
            <a:r>
              <a:rPr lang="en-GB" dirty="0" smtClean="0"/>
              <a:t>ACEs Case Study</a:t>
            </a:r>
          </a:p>
          <a:p>
            <a:r>
              <a:rPr lang="en-GB" dirty="0" smtClean="0"/>
              <a:t>Preventing ACEs</a:t>
            </a:r>
          </a:p>
          <a:p>
            <a:r>
              <a:rPr lang="en-GB" dirty="0" smtClean="0"/>
              <a:t>Youth worker role in ACEs</a:t>
            </a:r>
          </a:p>
          <a:p>
            <a:r>
              <a:rPr lang="en-GB" dirty="0" smtClean="0"/>
              <a:t>Stats for Wales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5922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75ACB-29E3-430C-8BE5-EB04B099F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CC0F9-6F92-4D83-8306-62DA9BA740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What do you already know about ACEs?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410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80CF0-BAD1-4961-BAD8-B9994A387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ACEs Definition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69A8F-1DA0-4AEC-A4BA-833774175B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Adverse childhood experiences (ACEs) are traumatic events occurring before age 18.</a:t>
            </a:r>
          </a:p>
          <a:p>
            <a:endParaRPr lang="en-GB" dirty="0" smtClean="0"/>
          </a:p>
          <a:p>
            <a:r>
              <a:rPr lang="en-GB" dirty="0" smtClean="0"/>
              <a:t>There is a significant relationship between the number of ACEs a person experiences and a variety of negative outcomes in adulthood, including poor physical and mental health, substance abuse, and risky behaviours.</a:t>
            </a:r>
          </a:p>
          <a:p>
            <a:endParaRPr lang="en-GB" dirty="0" smtClean="0"/>
          </a:p>
          <a:p>
            <a:r>
              <a:rPr lang="en-GB" dirty="0" smtClean="0"/>
              <a:t>The more ACEs experienced, the greater the risk for these outcomes.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5571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B878F-29FF-4696-AFA0-049543D88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ACEs Scoring Sheet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9FAE5-ECA0-43D9-8C3A-2E81E88744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10 indicators that are regarded as ACES.</a:t>
            </a:r>
          </a:p>
          <a:p>
            <a:endParaRPr lang="en-GB" dirty="0" smtClean="0"/>
          </a:p>
          <a:p>
            <a:r>
              <a:rPr lang="en-GB" dirty="0" smtClean="0"/>
              <a:t>These indicators are s</a:t>
            </a:r>
            <a:r>
              <a:rPr lang="en-GB" dirty="0" smtClean="0"/>
              <a:t>plit into three categories: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Abuse			</a:t>
            </a:r>
          </a:p>
          <a:p>
            <a:r>
              <a:rPr lang="en-GB" dirty="0" smtClean="0"/>
              <a:t>Neglect			</a:t>
            </a:r>
          </a:p>
          <a:p>
            <a:r>
              <a:rPr lang="en-GB" dirty="0" smtClean="0"/>
              <a:t>Household Dysfunction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4444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23C6A-3F71-4D07-9818-7B6DA3414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nature of Abuse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9C46C-32B5-4BD9-A7F9-73A29FCA5E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Physical		</a:t>
            </a:r>
          </a:p>
          <a:p>
            <a:r>
              <a:rPr lang="en-GB" smtClean="0"/>
              <a:t>Emotional </a:t>
            </a:r>
          </a:p>
          <a:p>
            <a:r>
              <a:rPr lang="en-GB" smtClean="0"/>
              <a:t>Sexual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383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77681-72FA-448A-884C-8841DC00B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Neglect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27B17-E3AE-485E-A68F-0E24A5E2B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Physical</a:t>
            </a:r>
          </a:p>
          <a:p>
            <a:pPr marL="0" indent="0">
              <a:buNone/>
            </a:pPr>
            <a:r>
              <a:rPr lang="en-GB" dirty="0" smtClean="0"/>
              <a:t>		</a:t>
            </a:r>
          </a:p>
          <a:p>
            <a:r>
              <a:rPr lang="en-GB" dirty="0" smtClean="0"/>
              <a:t>Emotional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1201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64C31-C741-4E4E-A20B-D2AB8B3ED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Household dysfunction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DDCEB-C8EA-447C-A8EF-FBCD099D8F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Domestic Abuse and violence </a:t>
            </a:r>
          </a:p>
          <a:p>
            <a:r>
              <a:rPr lang="en-GB" smtClean="0"/>
              <a:t>Divorce</a:t>
            </a:r>
          </a:p>
          <a:p>
            <a:r>
              <a:rPr lang="en-GB" smtClean="0"/>
              <a:t>Substance Abuse of parent or caregiver </a:t>
            </a:r>
          </a:p>
          <a:p>
            <a:r>
              <a:rPr lang="en-GB" smtClean="0"/>
              <a:t>Incarceration of parent or caregiver</a:t>
            </a:r>
          </a:p>
          <a:p>
            <a:r>
              <a:rPr lang="en-GB" smtClean="0"/>
              <a:t>Mental illness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8421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15979-98C0-453F-B433-EA350E75F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ACEs: Impact on brain, body and behaviour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6054F-D92B-433C-9297-3A61CEA5BE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https://www.youtube.com/watch?v=W-8jTTIsJ7Q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30265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undefined">
            <a:extLst>
              <a:ext uri="{FF2B5EF4-FFF2-40B4-BE49-F238E27FC236}">
                <a16:creationId xmlns:a16="http://schemas.microsoft.com/office/drawing/2014/main" id="{81FFAA79-B8F5-4C1F-A2EA-5D6CC83CAD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051" y="472398"/>
            <a:ext cx="7251700" cy="5785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23151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>
            <a:extLst>
              <a:ext uri="{FF2B5EF4-FFF2-40B4-BE49-F238E27FC236}">
                <a16:creationId xmlns:a16="http://schemas.microsoft.com/office/drawing/2014/main" id="{A44C461A-749C-47A3-8D39-7057E87DA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6319" y="457230"/>
            <a:ext cx="8496300" cy="578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4D4AA8-424B-4480-AAA3-DAB066560D8A}"/>
              </a:ext>
            </a:extLst>
          </p:cNvPr>
          <p:cNvSpPr txBox="1"/>
          <p:nvPr/>
        </p:nvSpPr>
        <p:spPr>
          <a:xfrm>
            <a:off x="8743950" y="257175"/>
            <a:ext cx="307657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2000" b="1" dirty="0">
                <a:solidFill>
                  <a:schemeClr val="bg1"/>
                </a:solidFill>
              </a:rPr>
              <a:t>Brains response to threat</a:t>
            </a: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38859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>
            <a:extLst>
              <a:ext uri="{FF2B5EF4-FFF2-40B4-BE49-F238E27FC236}">
                <a16:creationId xmlns:a16="http://schemas.microsoft.com/office/drawing/2014/main" id="{2E629FF8-E246-47C2-9D3B-890151162F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88" y="436562"/>
            <a:ext cx="7885112" cy="598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58115" name="Rectangle 3">
            <a:extLst>
              <a:ext uri="{FF2B5EF4-FFF2-40B4-BE49-F238E27FC236}">
                <a16:creationId xmlns:a16="http://schemas.microsoft.com/office/drawing/2014/main" id="{7688E0D4-BC2B-4B5B-BB2B-B805A8A6B2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53374" y="436562"/>
            <a:ext cx="4029076" cy="428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ctr" eaLnBrk="1" hangingPunct="1">
              <a:defRPr/>
            </a:pPr>
            <a:r>
              <a:rPr lang="en-GB" sz="2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Arial" pitchFamily="34" charset="0"/>
              </a:rPr>
              <a:t>Impact of ongoing stress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61627F-225E-41A4-B4B3-F81F1D3F49B8}"/>
              </a:ext>
            </a:extLst>
          </p:cNvPr>
          <p:cNvSpPr txBox="1"/>
          <p:nvPr/>
        </p:nvSpPr>
        <p:spPr>
          <a:xfrm>
            <a:off x="8191500" y="1196487"/>
            <a:ext cx="3790950" cy="46997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 smtClean="0"/>
              <a:t> Our </a:t>
            </a:r>
            <a:r>
              <a:rPr lang="en-US" altLang="en-US" sz="1600" dirty="0"/>
              <a:t>interactions with the world “organise our brain’s development” and shapes the person we become</a:t>
            </a:r>
          </a:p>
          <a:p>
            <a:pPr eaLnBrk="1" hangingPunct="1">
              <a:buClr>
                <a:schemeClr val="tx1"/>
              </a:buClr>
            </a:pPr>
            <a:endParaRPr lang="en-US" altLang="en-US" sz="1600" dirty="0"/>
          </a:p>
          <a:p>
            <a:pPr eaLnBrk="1" hangingPunct="1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 smtClean="0"/>
              <a:t> Brain </a:t>
            </a:r>
            <a:r>
              <a:rPr lang="en-US" altLang="en-US" sz="1600" dirty="0"/>
              <a:t>will develop to respond to a positive or a negative environment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endParaRPr lang="en-US" altLang="en-US" sz="1600" dirty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 smtClean="0"/>
              <a:t> Chronic </a:t>
            </a:r>
            <a:r>
              <a:rPr lang="en-US" altLang="en-US" sz="1600" dirty="0"/>
              <a:t>stress, and neglect </a:t>
            </a:r>
            <a:r>
              <a:rPr lang="en-US" altLang="en-US" sz="1600" dirty="0" err="1"/>
              <a:t>sensitise</a:t>
            </a:r>
            <a:r>
              <a:rPr lang="en-US" altLang="en-US" sz="1600" dirty="0"/>
              <a:t> certain neural pathways and over-develop certain regions of the brain (limbic region) involved in anxiety and fear.  This often results in the under-development of other regions of the brain (frontal lobe)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altLang="en-US" sz="1600" dirty="0"/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1600" dirty="0" smtClean="0"/>
              <a:t> Chronic </a:t>
            </a:r>
            <a:r>
              <a:rPr lang="en-US" altLang="en-US" sz="1600" dirty="0"/>
              <a:t>stress from fear, violence, abuse, hunger, pain, etc. focuses the brain’s resources on survival and other areas of the brain are not “available” for learning social and cognitive skills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321584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6A641-037A-4043-AB95-9A81F61A2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Risk factors – 10 minute group 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FCF3C-1036-4F79-8499-6DC040461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What are the possible risk factors for families and individuals?</a:t>
            </a:r>
          </a:p>
          <a:p>
            <a:endParaRPr lang="en-GB" smtClean="0"/>
          </a:p>
          <a:p>
            <a:r>
              <a:rPr lang="en-GB" smtClean="0"/>
              <a:t>What are the possible risk factors for communities?</a:t>
            </a:r>
          </a:p>
          <a:p>
            <a:endParaRPr lang="en-GB" smtClean="0"/>
          </a:p>
          <a:p>
            <a:r>
              <a:rPr lang="en-GB" smtClean="0"/>
              <a:t>Feedback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98205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F250E-634A-4164-87E7-B937A2829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Individual and family Risk factors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991C2-C4AF-47C4-9CFC-B95DC04C6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mtClean="0"/>
              <a:t>Families with caring responsibilities for children with special needs (for example, disabilities, mental health issues, chronic physical illnesses)</a:t>
            </a:r>
          </a:p>
          <a:p>
            <a:r>
              <a:rPr lang="en-GB" smtClean="0"/>
              <a:t>High levels of stress in the family</a:t>
            </a:r>
          </a:p>
          <a:p>
            <a:r>
              <a:rPr lang="en-GB" smtClean="0"/>
              <a:t>Families who use smacking as a form of punishment</a:t>
            </a:r>
          </a:p>
          <a:p>
            <a:r>
              <a:rPr lang="en-GB" smtClean="0"/>
              <a:t>Inconsistent boundaries and low parental supervision in families</a:t>
            </a:r>
          </a:p>
          <a:p>
            <a:r>
              <a:rPr lang="en-GB" smtClean="0"/>
              <a:t>Families that are isolated from and not connected to other people (extended family, friends, neighbours)</a:t>
            </a:r>
          </a:p>
          <a:p>
            <a:r>
              <a:rPr lang="en-GB" smtClean="0"/>
              <a:t>Families with high conflict and negative communication styles</a:t>
            </a:r>
          </a:p>
          <a:p>
            <a:r>
              <a:rPr lang="en-GB" smtClean="0"/>
              <a:t>Attitudes of accepting or justifying violence or aggression within the family</a:t>
            </a:r>
          </a:p>
          <a:p>
            <a:endParaRPr lang="en-GB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125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E6990-662D-4C26-BBEB-F22539863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Cont…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F2488-9A55-4B94-A2AF-C19109D04B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mtClean="0"/>
              <a:t>Children and young people who don’t feel close to their parents/caregivers and feel like they can’t talk to them about their feelings</a:t>
            </a:r>
          </a:p>
          <a:p>
            <a:r>
              <a:rPr lang="en-GB" smtClean="0"/>
              <a:t>Young people who start relationships early or engaging in sexual activity early</a:t>
            </a:r>
          </a:p>
          <a:p>
            <a:r>
              <a:rPr lang="en-GB" smtClean="0"/>
              <a:t>Young people and children who have few or no friends, or who's friends are aggressive or show negative behaviour</a:t>
            </a:r>
          </a:p>
          <a:p>
            <a:r>
              <a:rPr lang="en-GB" smtClean="0"/>
              <a:t>Families with caregivers who have a limited understanding of children’s needs or development</a:t>
            </a:r>
          </a:p>
          <a:p>
            <a:r>
              <a:rPr lang="en-GB" smtClean="0"/>
              <a:t>Families who have previous experience of abuse or were neglected as children</a:t>
            </a:r>
          </a:p>
          <a:p>
            <a:r>
              <a:rPr lang="en-GB" smtClean="0"/>
              <a:t>Families with young caregivers or single parents</a:t>
            </a:r>
          </a:p>
          <a:p>
            <a:r>
              <a:rPr lang="en-GB" smtClean="0"/>
              <a:t>Families with low income</a:t>
            </a:r>
          </a:p>
          <a:p>
            <a:r>
              <a:rPr lang="en-GB" smtClean="0"/>
              <a:t>Families with adults with low levels of education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00178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90F42-AA86-42C1-9AC8-F9DDB7C3A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Community Risk Factors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D4C44-D9CB-4E28-A3F6-F3302C8504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mtClean="0"/>
              <a:t>High rates of violence or and crime in the community</a:t>
            </a:r>
          </a:p>
          <a:p>
            <a:r>
              <a:rPr lang="en-GB" smtClean="0"/>
              <a:t>Communities with high rates of poverty and limited educational and economic opportunities</a:t>
            </a:r>
          </a:p>
          <a:p>
            <a:r>
              <a:rPr lang="en-GB" smtClean="0"/>
              <a:t>Communities with high unemployment rates</a:t>
            </a:r>
          </a:p>
          <a:p>
            <a:r>
              <a:rPr lang="en-GB" smtClean="0"/>
              <a:t>Communities with easy access to drugs and alcohol</a:t>
            </a:r>
          </a:p>
          <a:p>
            <a:r>
              <a:rPr lang="en-GB" smtClean="0"/>
              <a:t>Communities where neighbours don’t know or look out for each other and there is low community involvement among residents</a:t>
            </a:r>
          </a:p>
          <a:p>
            <a:r>
              <a:rPr lang="en-GB" smtClean="0"/>
              <a:t>Communities with few community activities for young people</a:t>
            </a:r>
          </a:p>
          <a:p>
            <a:r>
              <a:rPr lang="en-GB" smtClean="0"/>
              <a:t>Communities with unstable housing and where residents move frequently</a:t>
            </a:r>
          </a:p>
          <a:p>
            <a:r>
              <a:rPr lang="en-GB" smtClean="0"/>
              <a:t>Communities where families frequently experience food insecurity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98679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6A641-037A-4043-AB95-9A81F61A2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Protective factors – 10 minute group 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FCF3C-1036-4F79-8499-6DC040461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What are the possible protective factors for families and individuals?</a:t>
            </a:r>
          </a:p>
          <a:p>
            <a:endParaRPr lang="en-GB" smtClean="0"/>
          </a:p>
          <a:p>
            <a:r>
              <a:rPr lang="en-GB" smtClean="0"/>
              <a:t>What are the possible protective factors for communities?</a:t>
            </a:r>
          </a:p>
          <a:p>
            <a:endParaRPr lang="en-GB" dirty="0"/>
          </a:p>
        </p:txBody>
      </p:sp>
      <p:pic>
        <p:nvPicPr>
          <p:cNvPr id="1028" name="Picture 4" descr="Coding Problem: Balancing a Scale | by Chai Tea Latte | Medium">
            <a:extLst>
              <a:ext uri="{FF2B5EF4-FFF2-40B4-BE49-F238E27FC236}">
                <a16:creationId xmlns:a16="http://schemas.microsoft.com/office/drawing/2014/main" id="{CFBFE405-013C-4532-8D75-C37FE0FA97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6004" y="4245045"/>
            <a:ext cx="2171700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23505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91728-628D-4355-9342-699C57A71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Individual and family Protective Factors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D008D-80E9-4AAB-A019-343B8AC83F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mtClean="0"/>
              <a:t>Families who create safe, stable, and nurturing relationships, meaning, children have a consistent family life where they are safe, taken care of, and supported</a:t>
            </a:r>
          </a:p>
          <a:p>
            <a:r>
              <a:rPr lang="en-GB" smtClean="0"/>
              <a:t>Children who have positive friendships and peer networks</a:t>
            </a:r>
          </a:p>
          <a:p>
            <a:r>
              <a:rPr lang="en-GB" smtClean="0"/>
              <a:t>Children who do well in school</a:t>
            </a:r>
          </a:p>
          <a:p>
            <a:r>
              <a:rPr lang="en-GB" smtClean="0"/>
              <a:t>Children who have caring adults outside the family who serve as mentors/role models</a:t>
            </a:r>
          </a:p>
          <a:p>
            <a:r>
              <a:rPr lang="en-GB" smtClean="0"/>
              <a:t>Families where caregivers can meet basic needs of food, shelter, and health services for children</a:t>
            </a:r>
          </a:p>
          <a:p>
            <a:r>
              <a:rPr lang="en-GB" smtClean="0"/>
              <a:t>Families where caregivers have college degrees or higher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2978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C5293-1823-4DC2-8FC8-BD156549B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Cont…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8BCFC-648A-4A6D-BB26-E22F712715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Families where caregivers have steady employment</a:t>
            </a:r>
          </a:p>
          <a:p>
            <a:r>
              <a:rPr lang="en-GB" smtClean="0"/>
              <a:t>Families with strong social support networks and positive relationships with the people around them</a:t>
            </a:r>
          </a:p>
          <a:p>
            <a:r>
              <a:rPr lang="en-GB" smtClean="0"/>
              <a:t>Families where caregivers engage in parental monitoring, supervision, and consistent enforcement of rules</a:t>
            </a:r>
          </a:p>
          <a:p>
            <a:r>
              <a:rPr lang="en-GB" smtClean="0"/>
              <a:t>Families where caregivers/adults work through conflicts peacefully</a:t>
            </a:r>
          </a:p>
          <a:p>
            <a:r>
              <a:rPr lang="en-GB" smtClean="0"/>
              <a:t>Families where caregivers help children work through problems</a:t>
            </a:r>
          </a:p>
          <a:p>
            <a:r>
              <a:rPr lang="en-GB" smtClean="0"/>
              <a:t>Families that engage in fun, positive activities together</a:t>
            </a:r>
          </a:p>
          <a:p>
            <a:r>
              <a:rPr lang="en-GB" smtClean="0"/>
              <a:t>Families that encourage the importance of school for children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15109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8A685-9E68-4D2F-B673-840BE94D2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Community protective factors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88029-474D-427B-8300-C90D3C796A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mtClean="0"/>
              <a:t>Communities where families have access to economic and financial help</a:t>
            </a:r>
          </a:p>
          <a:p>
            <a:r>
              <a:rPr lang="en-GB" smtClean="0"/>
              <a:t>Communities where families have access to medical care and mental health services</a:t>
            </a:r>
          </a:p>
          <a:p>
            <a:r>
              <a:rPr lang="en-GB" smtClean="0"/>
              <a:t>Communities with access to safe, stable housing</a:t>
            </a:r>
          </a:p>
          <a:p>
            <a:r>
              <a:rPr lang="en-GB" smtClean="0"/>
              <a:t>Communities where families have access to nurturing and safe childcare</a:t>
            </a:r>
          </a:p>
          <a:p>
            <a:r>
              <a:rPr lang="en-GB" smtClean="0"/>
              <a:t>Communities where families have access to high-quality preschool</a:t>
            </a:r>
          </a:p>
          <a:p>
            <a:r>
              <a:rPr lang="en-GB" smtClean="0"/>
              <a:t>Communities where families have access to safe, engaging after school programs and activities</a:t>
            </a:r>
          </a:p>
          <a:p>
            <a:r>
              <a:rPr lang="en-GB" smtClean="0"/>
              <a:t>Communities where adults have work opportunities with family-friendly policies</a:t>
            </a:r>
          </a:p>
          <a:p>
            <a:r>
              <a:rPr lang="en-GB" smtClean="0"/>
              <a:t>Communities with strong partnerships between the community and business, health care, government, and other sectors</a:t>
            </a:r>
          </a:p>
          <a:p>
            <a:r>
              <a:rPr lang="en-GB" smtClean="0"/>
              <a:t>Communities where residents feel connected to each other and are involved in the community</a:t>
            </a:r>
          </a:p>
          <a:p>
            <a:r>
              <a:rPr lang="en-GB" smtClean="0"/>
              <a:t>Communities where violence is not tolerated or accepted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62006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3BBD7-D21B-4746-9F32-8D3A80961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Preventing ACEs Community example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854C9-73B9-4DAE-BE82-C9E11FC4C9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https://youtu.be/8gm-lNpzU4g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49430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7AD00-73FA-4D95-9741-A53D6AB8A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So what?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84796-1134-45D3-A25C-B848182A29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What does this mean for young people?</a:t>
            </a:r>
          </a:p>
          <a:p>
            <a:r>
              <a:rPr lang="en-GB" smtClean="0"/>
              <a:t>Research about the lifelong impact of ACEs underscores the urgency of prevention activities to protect children from these and other early traumas. </a:t>
            </a:r>
          </a:p>
          <a:p>
            <a:r>
              <a:rPr lang="en-GB" smtClean="0"/>
              <a:t>When children do experience trauma, understanding the impact of ACEs can lead to more trauma-informed interventions that help to mitigate negative outcomes. </a:t>
            </a:r>
          </a:p>
          <a:p>
            <a:r>
              <a:rPr lang="en-GB" smtClean="0"/>
              <a:t>Many communities are now exploring how a focus on reducing ACEs can help prevent child maltreatment, produce healthier outcomes for children and families, and save costs down the road.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08777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AC66E-6758-441F-BB21-CC0AC90F1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Preventing ACEs in young people could reduce…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7F127-036B-476B-A7F7-F8B83A953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Heroin/crack cocaine use (lifetime) by 66% </a:t>
            </a:r>
          </a:p>
          <a:p>
            <a:r>
              <a:rPr lang="en-GB" dirty="0" smtClean="0"/>
              <a:t>Incarceration (lifetime) by 65% </a:t>
            </a:r>
          </a:p>
          <a:p>
            <a:r>
              <a:rPr lang="en-GB" dirty="0" smtClean="0"/>
              <a:t>Violence perpetration (past year) by 60% </a:t>
            </a:r>
          </a:p>
          <a:p>
            <a:r>
              <a:rPr lang="en-GB" dirty="0" smtClean="0"/>
              <a:t>Violence victimisation (past year) by 57%</a:t>
            </a:r>
          </a:p>
          <a:p>
            <a:r>
              <a:rPr lang="en-GB" dirty="0" smtClean="0"/>
              <a:t>Cannabis use (lifetime) by 42%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59472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0CE09-E57A-4822-8A1B-EA759E0A2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cont…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AA837-1C39-4E26-9544-8436F022E3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Unintended teen pregnancy by 41% </a:t>
            </a:r>
          </a:p>
          <a:p>
            <a:r>
              <a:rPr lang="en-GB" dirty="0" smtClean="0"/>
              <a:t>High-risk drinking (current) by 35% </a:t>
            </a:r>
          </a:p>
          <a:p>
            <a:r>
              <a:rPr lang="en-GB" dirty="0" smtClean="0"/>
              <a:t>Early sex (before age 16) by 31% </a:t>
            </a:r>
          </a:p>
          <a:p>
            <a:r>
              <a:rPr lang="en-GB" dirty="0" smtClean="0"/>
              <a:t>Smoking tobacco or e-cigarettes (current) by 24%</a:t>
            </a:r>
          </a:p>
          <a:p>
            <a:r>
              <a:rPr lang="en-GB" dirty="0" smtClean="0"/>
              <a:t>Poor diet (current; &lt;2 fruit and veg portions daily) by 16%</a:t>
            </a:r>
          </a:p>
          <a:p>
            <a:r>
              <a:rPr lang="en-GB" dirty="0" smtClean="0"/>
              <a:t>(public health Wales)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42509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16FA6-235E-47E5-B055-877CFAC34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Public Health Network Cymru (2017)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719FD-BDC5-436D-AE45-FC282F3683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life of a child who has experiences ACEs</a:t>
            </a:r>
          </a:p>
          <a:p>
            <a:endParaRPr lang="en-GB" dirty="0" smtClean="0">
              <a:hlinkClick r:id="rId2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r>
              <a:rPr lang="en-GB" dirty="0" smtClean="0"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https://www.youtube.com/watch?v=XHgLYI9KZ-A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30753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08925-044B-4843-8315-80ADCDA3C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Youth worker role in ACEs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5893B-05ED-4CFA-BA74-92FD67948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What would you as youth workers do to support young people experiencing ACEs?</a:t>
            </a:r>
          </a:p>
          <a:p>
            <a:r>
              <a:rPr lang="en-GB" dirty="0" smtClean="0"/>
              <a:t>What is your role?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76863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B95A2-A288-46D9-BBEC-1F43C5FF8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Youth Work role in ACEs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75607-CA9B-4956-B280-51C2FC229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What is the role of a youth worker in ACEs?</a:t>
            </a:r>
          </a:p>
          <a:p>
            <a:r>
              <a:rPr lang="en-GB" smtClean="0"/>
              <a:t>Trusted relationship</a:t>
            </a:r>
          </a:p>
          <a:p>
            <a:r>
              <a:rPr lang="en-GB" smtClean="0"/>
              <a:t>Positive role model</a:t>
            </a:r>
          </a:p>
          <a:p>
            <a:r>
              <a:rPr lang="en-GB" smtClean="0"/>
              <a:t>Support and guidance</a:t>
            </a:r>
          </a:p>
          <a:p>
            <a:r>
              <a:rPr lang="en-GB" smtClean="0"/>
              <a:t>Safe adult</a:t>
            </a:r>
          </a:p>
          <a:p>
            <a:r>
              <a:rPr lang="en-GB" smtClean="0"/>
              <a:t>Stable relationship</a:t>
            </a:r>
          </a:p>
          <a:p>
            <a:r>
              <a:rPr lang="en-GB" smtClean="0"/>
              <a:t>Nurturing relationship</a:t>
            </a:r>
          </a:p>
          <a:p>
            <a:r>
              <a:rPr lang="en-GB" smtClean="0"/>
              <a:t>Safeguarding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8139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4F752-6DD4-43FC-A73B-47A812F2A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Stats Wales (2015)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DC3C6-BAAA-4960-9A5C-7BF20E2CF9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In Wales (NHS)</a:t>
            </a:r>
          </a:p>
          <a:p>
            <a:r>
              <a:rPr lang="en-GB" smtClean="0"/>
              <a:t>53% of adults have ACEs in childhood</a:t>
            </a:r>
          </a:p>
          <a:p>
            <a:r>
              <a:rPr lang="en-GB" smtClean="0"/>
              <a:t>20% suffered 1 ACE</a:t>
            </a:r>
          </a:p>
          <a:p>
            <a:r>
              <a:rPr lang="en-GB" smtClean="0"/>
              <a:t>13% suffered 2 or 3 ACEs</a:t>
            </a:r>
          </a:p>
          <a:p>
            <a:r>
              <a:rPr lang="en-GB" smtClean="0"/>
              <a:t>14% suffered 4 of more ACEs in childhood</a:t>
            </a:r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94517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28AA0-80F7-4F38-AB3F-850C1C227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What does that mean?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7CE0E-B144-470A-8A0B-FCB274B456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4 times more likely to be a high-risk drinker </a:t>
            </a:r>
          </a:p>
          <a:p>
            <a:r>
              <a:rPr lang="en-GB" smtClean="0"/>
              <a:t>6 times more likely to have had or caused unintended teenage pregnancy</a:t>
            </a:r>
          </a:p>
          <a:p>
            <a:r>
              <a:rPr lang="en-GB" smtClean="0"/>
              <a:t>6 times more likely to smoke e-cigarettes or tobacco </a:t>
            </a:r>
          </a:p>
          <a:p>
            <a:r>
              <a:rPr lang="en-GB" smtClean="0"/>
              <a:t>6 times more likely to have had sex under the age of 16 years </a:t>
            </a:r>
          </a:p>
          <a:p>
            <a:r>
              <a:rPr lang="en-GB" smtClean="0"/>
              <a:t>11 times more likely to have smoked cannabis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6730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71A4A-93ED-4514-9B47-2E5B30744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Cont…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18972-A898-48B3-8F4F-69A15AEE53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14 times more likely to have been a victim of violence over the last 12 months</a:t>
            </a:r>
          </a:p>
          <a:p>
            <a:r>
              <a:rPr lang="en-GB" smtClean="0"/>
              <a:t>15 times more likely to have committed violence against another person in the last 12 months </a:t>
            </a:r>
          </a:p>
          <a:p>
            <a:r>
              <a:rPr lang="en-GB" smtClean="0"/>
              <a:t>16 times more likely to have used crack cocaine or heroin </a:t>
            </a:r>
          </a:p>
          <a:p>
            <a:r>
              <a:rPr lang="en-GB" smtClean="0"/>
              <a:t>20 times more likely to have been incarcerated at any point in their lifetime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2751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0650B-E18E-4FDC-B577-935EF148B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Any Questions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D8AEF-F7BD-4EB4-B807-6C7E7006C5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Is there anything missing </a:t>
            </a:r>
          </a:p>
          <a:p>
            <a:endParaRPr lang="en-GB" smtClean="0"/>
          </a:p>
          <a:p>
            <a:r>
              <a:rPr lang="en-GB" smtClean="0"/>
              <a:t>Do you have 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96260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2D577-3A4F-4F81-A6BF-2D86FC3CE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Assessment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AA833-F737-42E8-BF19-CD27D087DA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Present a seminar to a small group of your peers</a:t>
            </a:r>
          </a:p>
          <a:p>
            <a:r>
              <a:rPr lang="en-GB" dirty="0" smtClean="0"/>
              <a:t>11</a:t>
            </a:r>
            <a:r>
              <a:rPr lang="en-GB" baseline="30000" dirty="0" smtClean="0"/>
              <a:t>th</a:t>
            </a:r>
            <a:r>
              <a:rPr lang="en-GB" dirty="0" smtClean="0"/>
              <a:t> March </a:t>
            </a:r>
            <a:endParaRPr lang="en-GB" dirty="0" smtClean="0"/>
          </a:p>
          <a:p>
            <a:r>
              <a:rPr lang="en-GB" dirty="0" smtClean="0"/>
              <a:t>20 minutes</a:t>
            </a:r>
          </a:p>
          <a:p>
            <a:r>
              <a:rPr lang="en-GB" dirty="0" smtClean="0"/>
              <a:t>Identify a specific interest group of young people and critically explore their experiences of adolescence and ACEs.  Propose interventions which have proven to enhance health and well-being and mitigate adversity.  Your presentation should be supported by wider reading, and linked to the Youth Work National Occupational Standards (CLD Standards Council Scotland, 2019).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95549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F85CD-E9DD-4879-84BF-A2373E6E9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Helpful resources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EE87F-225C-4E4E-BBF3-5BCEAFF74B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>
                <a:hlinkClick r:id="rId2"/>
              </a:rPr>
              <a:t>http://www2.nphs.wales.nhs.uk:8080/PRIDDocs.nsf/61c1e930f9121fd080256f2a004937ed/00c40b58ce773d5e80257f3700390f65/$FILE/ACE%20Infograph%20FINAL%20(E).pdf</a:t>
            </a:r>
            <a:endParaRPr lang="en-GB" smtClean="0"/>
          </a:p>
          <a:p>
            <a:r>
              <a:rPr lang="en-GB" smtClean="0">
                <a:hlinkClick r:id="rId3"/>
              </a:rPr>
              <a:t>https://www.cdc.gov/violenceprevention/aces/index.html</a:t>
            </a:r>
            <a:endParaRPr lang="en-GB" smtClean="0"/>
          </a:p>
          <a:p>
            <a:r>
              <a:rPr lang="en-GB" smtClean="0">
                <a:hlinkClick r:id="rId4"/>
              </a:rPr>
              <a:t>https://www.ted.com/talks/nadine_burke_harris_how_childhood_trauma_affects_health_across_a_lifetime#t-91658</a:t>
            </a:r>
            <a:endParaRPr lang="en-GB" smtClean="0"/>
          </a:p>
          <a:p>
            <a:r>
              <a:rPr lang="en-GB" smtClean="0">
                <a:hlinkClick r:id="rId5"/>
              </a:rPr>
              <a:t>https://www.childwelfare.gov/topics/preventing/preventionmonth/resources/ace/</a:t>
            </a:r>
            <a:endParaRPr lang="en-GB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1971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</TotalTime>
  <Words>1445</Words>
  <Application>Microsoft Office PowerPoint</Application>
  <PresentationFormat>Widescreen</PresentationFormat>
  <Paragraphs>187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Calibri Light</vt:lpstr>
      <vt:lpstr>Office Theme</vt:lpstr>
      <vt:lpstr>ECYW6003 Young People in Focus</vt:lpstr>
      <vt:lpstr>Lecture Overview</vt:lpstr>
      <vt:lpstr>ACEs</vt:lpstr>
      <vt:lpstr>ACEs Definition</vt:lpstr>
      <vt:lpstr>ACEs Scoring Sheet</vt:lpstr>
      <vt:lpstr>The nature of Abuse</vt:lpstr>
      <vt:lpstr>Neglect </vt:lpstr>
      <vt:lpstr>Household dysfunction</vt:lpstr>
      <vt:lpstr>ACEs: Impact on brain, body and behaviour</vt:lpstr>
      <vt:lpstr>PowerPoint Presentation</vt:lpstr>
      <vt:lpstr>PowerPoint Presentation</vt:lpstr>
      <vt:lpstr>PowerPoint Presentation</vt:lpstr>
      <vt:lpstr>Risk factors – 10 minute group work</vt:lpstr>
      <vt:lpstr>Individual and family Risk factors</vt:lpstr>
      <vt:lpstr>Cont…</vt:lpstr>
      <vt:lpstr>Community Risk Factors</vt:lpstr>
      <vt:lpstr>Protective factors – 10 minute group work</vt:lpstr>
      <vt:lpstr>Individual and family Protective Factors</vt:lpstr>
      <vt:lpstr>Cont…</vt:lpstr>
      <vt:lpstr>Community protective factors</vt:lpstr>
      <vt:lpstr>Preventing ACEs Community example</vt:lpstr>
      <vt:lpstr>So what?</vt:lpstr>
      <vt:lpstr>Preventing ACEs in young people could reduce…</vt:lpstr>
      <vt:lpstr>cont… </vt:lpstr>
      <vt:lpstr>Public Health Network Cymru (2017)</vt:lpstr>
      <vt:lpstr>Youth worker role in ACEs</vt:lpstr>
      <vt:lpstr>Youth Work role in ACEs</vt:lpstr>
      <vt:lpstr>Stats Wales (2015)</vt:lpstr>
      <vt:lpstr>What does that mean?</vt:lpstr>
      <vt:lpstr>Cont…</vt:lpstr>
      <vt:lpstr>Any Questions</vt:lpstr>
      <vt:lpstr>Assessment</vt:lpstr>
      <vt:lpstr>Helpful 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ECYW6003 Young People in Focus</dc:title>
  <dc:creator>Darrel Williams</dc:creator>
  <cp:lastModifiedBy>Darrel Williams</cp:lastModifiedBy>
  <cp:revision>4</cp:revision>
  <dcterms:created xsi:type="dcterms:W3CDTF">2021-02-11T12:10:54Z</dcterms:created>
  <dcterms:modified xsi:type="dcterms:W3CDTF">2021-02-11T12:43:15Z</dcterms:modified>
</cp:coreProperties>
</file>