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58" r:id="rId17"/>
    <p:sldId id="279" r:id="rId18"/>
    <p:sldId id="280" r:id="rId19"/>
    <p:sldId id="281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60" autoAdjust="0"/>
    <p:restoredTop sz="94660"/>
  </p:normalViewPr>
  <p:slideViewPr>
    <p:cSldViewPr snapToGrid="0">
      <p:cViewPr varScale="1">
        <p:scale>
          <a:sx n="84" d="100"/>
          <a:sy n="84" d="100"/>
        </p:scale>
        <p:origin x="9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76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874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746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489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050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895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947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357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604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437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32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78B4F2-004C-48DF-96CC-51091AFE9962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E73FC0-BD1C-427C-B45C-53329F008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917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reader.elsevier.com/reader/sd/pii/S0277379118307261?token=B83A58B44E25EDFCEC405BAFB26357E9C0B9710290465EDFE37863A57029DC614DD3C344AAADE6C9CC40195C79BA455E" TargetMode="External"/><Relationship Id="rId2" Type="http://schemas.openxmlformats.org/officeDocument/2006/relationships/hyperlink" Target="https://www.bbc.co.uk/news/science-environment-47063973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bbc.co.uk/news/science-environment-47063973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history/british/abolition/industrialisation_article_01.s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182880"/>
            <a:ext cx="7886700" cy="1507809"/>
          </a:xfrm>
        </p:spPr>
        <p:txBody>
          <a:bodyPr>
            <a:normAutofit fontScale="90000"/>
          </a:bodyPr>
          <a:lstStyle/>
          <a:p>
            <a:b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HPAN5022/6022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Post-Colonial States and Civil Society</a:t>
            </a:r>
            <a:b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700" b="1" dirty="0">
                <a:solidFill>
                  <a:schemeClr val="accent1">
                    <a:lumMod val="50000"/>
                  </a:schemeClr>
                </a:solidFill>
              </a:rPr>
              <a:t>Colonialism and its Legacies</a:t>
            </a:r>
            <a:b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</a:br>
            <a:endParaRPr lang="en-GB" sz="40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40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The Expansion of European Trade</a:t>
            </a:r>
          </a:p>
          <a:p>
            <a:r>
              <a:rPr lang="en-GB" sz="4000" b="1" dirty="0">
                <a:solidFill>
                  <a:schemeClr val="accent1">
                    <a:lumMod val="50000"/>
                  </a:schemeClr>
                </a:solidFill>
              </a:rPr>
              <a:t>Colonialism and Imperialism</a:t>
            </a:r>
          </a:p>
        </p:txBody>
      </p:sp>
    </p:spTree>
    <p:extLst>
      <p:ext uri="{BB962C8B-B14F-4D97-AF65-F5344CB8AC3E}">
        <p14:creationId xmlns:p14="http://schemas.microsoft.com/office/powerpoint/2010/main" val="553802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     Venice, “La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Serenissima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”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26931"/>
            <a:ext cx="6696744" cy="4464495"/>
          </a:xfrm>
        </p:spPr>
      </p:pic>
    </p:spTree>
    <p:extLst>
      <p:ext uri="{BB962C8B-B14F-4D97-AF65-F5344CB8AC3E}">
        <p14:creationId xmlns:p14="http://schemas.microsoft.com/office/powerpoint/2010/main" val="56875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Venice’s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seapower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–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Arsenale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88840"/>
            <a:ext cx="4038600" cy="352839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988840"/>
            <a:ext cx="4038600" cy="3528392"/>
          </a:xfrm>
        </p:spPr>
      </p:pic>
    </p:spTree>
    <p:extLst>
      <p:ext uri="{BB962C8B-B14F-4D97-AF65-F5344CB8AC3E}">
        <p14:creationId xmlns:p14="http://schemas.microsoft.com/office/powerpoint/2010/main" val="1062070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Trading prowess –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7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 Venetian galley and Il </a:t>
            </a:r>
            <a:r>
              <a:rPr lang="en-GB" sz="2700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Fondaco</a:t>
            </a:r>
            <a:r>
              <a:rPr lang="en-GB" sz="27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sz="2700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dei</a:t>
            </a:r>
            <a:r>
              <a:rPr lang="en-GB" sz="27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sz="2700" b="1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Tedeschi</a:t>
            </a:r>
            <a:endParaRPr lang="en-GB" sz="27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4038600" cy="424847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844824"/>
            <a:ext cx="3384376" cy="4190801"/>
          </a:xfrm>
        </p:spPr>
      </p:pic>
    </p:spTree>
    <p:extLst>
      <p:ext uri="{BB962C8B-B14F-4D97-AF65-F5344CB8AC3E}">
        <p14:creationId xmlns:p14="http://schemas.microsoft.com/office/powerpoint/2010/main" val="2184947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  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Venice and the Crusades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395323"/>
            <a:ext cx="6984776" cy="3996948"/>
          </a:xfrm>
        </p:spPr>
      </p:pic>
    </p:spTree>
    <p:extLst>
      <p:ext uri="{BB962C8B-B14F-4D97-AF65-F5344CB8AC3E}">
        <p14:creationId xmlns:p14="http://schemas.microsoft.com/office/powerpoint/2010/main" val="2502889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Learning from the Islamic World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Technical and scientific knowledge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Medical and anatomical knowledge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Rediscovery of the Greek philosophers through translations in Arabic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The great Libraries: Alexandria, Baghdad, Timbuktu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Seafaring and navigation skills</a:t>
            </a:r>
          </a:p>
        </p:txBody>
      </p:sp>
    </p:spTree>
    <p:extLst>
      <p:ext uri="{BB962C8B-B14F-4D97-AF65-F5344CB8AC3E}">
        <p14:creationId xmlns:p14="http://schemas.microsoft.com/office/powerpoint/2010/main" val="933572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1492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690689"/>
            <a:ext cx="5878324" cy="43513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3973" y="766764"/>
            <a:ext cx="2617190" cy="1960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145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European Age of Reconnaissance and Discovery (the 15</a:t>
            </a:r>
            <a:r>
              <a:rPr lang="en-GB" b="1" baseline="30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century)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z="2800" dirty="0"/>
          </a:p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Spain and Portugal: Rise and later relative decline; </a:t>
            </a:r>
            <a:r>
              <a:rPr lang="en-GB" sz="2800" b="1" i="1" dirty="0">
                <a:solidFill>
                  <a:schemeClr val="accent1">
                    <a:lumMod val="50000"/>
                  </a:schemeClr>
                </a:solidFill>
              </a:rPr>
              <a:t>conquistadores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and the importance of New World bullion, the challenge of pirates and privateers</a:t>
            </a:r>
          </a:p>
          <a:p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England and France: Rivalry in North America; France’s Caribbean pearl (Saint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Domingue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/Haiti)</a:t>
            </a:r>
          </a:p>
          <a:p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Naval powers: Spain, Portugal, Dutch Republic, France, England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787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Colonialism and Imperialism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54" y="1825625"/>
            <a:ext cx="6361758" cy="4351338"/>
          </a:xfrm>
        </p:spPr>
      </p:pic>
    </p:spTree>
    <p:extLst>
      <p:ext uri="{BB962C8B-B14F-4D97-AF65-F5344CB8AC3E}">
        <p14:creationId xmlns:p14="http://schemas.microsoft.com/office/powerpoint/2010/main" val="3004613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Spain and Portugal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Colonial possessions by the early 16</a:t>
            </a:r>
            <a:r>
              <a:rPr lang="en-GB" sz="2800" b="1" baseline="30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century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7848872" cy="4392487"/>
          </a:xfrm>
        </p:spPr>
      </p:pic>
    </p:spTree>
    <p:extLst>
      <p:ext uri="{BB962C8B-B14F-4D97-AF65-F5344CB8AC3E}">
        <p14:creationId xmlns:p14="http://schemas.microsoft.com/office/powerpoint/2010/main" val="989958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Colonial expansion of England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“Internal Colonialism”: Wales, Scotland, Ireland </a:t>
            </a:r>
            <a:r>
              <a:rPr lang="en-GB" sz="2600" b="1" dirty="0">
                <a:solidFill>
                  <a:schemeClr val="accent1">
                    <a:lumMod val="50000"/>
                  </a:schemeClr>
                </a:solidFill>
              </a:rPr>
              <a:t>(leading to union with Wales 1536, Scotland 1707 and Ireland 1801) </a:t>
            </a:r>
            <a:r>
              <a:rPr lang="en-GB" sz="2200" b="1" dirty="0">
                <a:solidFill>
                  <a:schemeClr val="accent1">
                    <a:lumMod val="50000"/>
                  </a:schemeClr>
                </a:solidFill>
              </a:rPr>
              <a:t>See: Michael </a:t>
            </a:r>
            <a:r>
              <a:rPr lang="en-GB" sz="2200" b="1" dirty="0" err="1">
                <a:solidFill>
                  <a:schemeClr val="accent1">
                    <a:lumMod val="50000"/>
                  </a:schemeClr>
                </a:solidFill>
              </a:rPr>
              <a:t>Hechter</a:t>
            </a:r>
            <a:r>
              <a:rPr lang="en-GB" sz="2200" b="1" dirty="0">
                <a:solidFill>
                  <a:schemeClr val="accent1">
                    <a:lumMod val="50000"/>
                  </a:schemeClr>
                </a:solidFill>
              </a:rPr>
              <a:t>, 1977. </a:t>
            </a:r>
            <a:r>
              <a:rPr lang="en-GB" sz="2200" b="1" i="1" dirty="0">
                <a:solidFill>
                  <a:schemeClr val="accent1">
                    <a:lumMod val="50000"/>
                  </a:schemeClr>
                </a:solidFill>
              </a:rPr>
              <a:t>Internal Colonialism: The Celtic Fringe in British National Development, 1536-1966</a:t>
            </a:r>
            <a:endParaRPr lang="en-GB" sz="22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Elizabethan colonies in North America: e.g. Virginia (Jamestown)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The Indian Wars begin: the Jamestown massacre of the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Powhatans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in 1622</a:t>
            </a:r>
          </a:p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Indian Wars continue: indigenous peoples “in alliance” with England or France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3933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Anglo-French Rivalry in North America</a:t>
            </a:r>
            <a:br>
              <a:rPr lang="en-GB" sz="3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around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1750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92623"/>
            <a:ext cx="6192688" cy="4418057"/>
          </a:xfrm>
        </p:spPr>
      </p:pic>
    </p:spTree>
    <p:extLst>
      <p:ext uri="{BB962C8B-B14F-4D97-AF65-F5344CB8AC3E}">
        <p14:creationId xmlns:p14="http://schemas.microsoft.com/office/powerpoint/2010/main" val="42628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Anglo-French rivalry in India in the 18</a:t>
            </a:r>
            <a:r>
              <a:rPr lang="en-GB" b="1" baseline="30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Century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5268" y="1553914"/>
            <a:ext cx="4318332" cy="4520533"/>
          </a:xfrm>
        </p:spPr>
      </p:pic>
    </p:spTree>
    <p:extLst>
      <p:ext uri="{BB962C8B-B14F-4D97-AF65-F5344CB8AC3E}">
        <p14:creationId xmlns:p14="http://schemas.microsoft.com/office/powerpoint/2010/main" val="1155510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Colonial fortunes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Portugal and Spain – from the Canaries and the Azores to Latin America: bullion</a:t>
            </a:r>
          </a:p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England, France and the Dutch: West Indies, East Indies, Caribbean</a:t>
            </a:r>
          </a:p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The slave trade: the </a:t>
            </a:r>
            <a:r>
              <a:rPr lang="en-GB" sz="3200" b="1" i="1" dirty="0">
                <a:solidFill>
                  <a:schemeClr val="accent1">
                    <a:lumMod val="50000"/>
                  </a:schemeClr>
                </a:solidFill>
              </a:rPr>
              <a:t>triangular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trade</a:t>
            </a:r>
          </a:p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The East India Companies of England and Holland</a:t>
            </a:r>
          </a:p>
          <a:p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595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742813"/>
            <a:ext cx="8128780" cy="5300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2978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2967334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After 1492</a:t>
            </a:r>
            <a:b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Koch, A. et al. 2019. </a:t>
            </a:r>
            <a:r>
              <a:rPr lang="en-GB" sz="2400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Earth system impacts of the European arrival and Great Dying in the Americas after 1492 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in Quaternary Science Reviews 2017 pp.13-16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9545" y="2432648"/>
            <a:ext cx="5630047" cy="320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029545" y="2967335"/>
            <a:ext cx="5828455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First nation Americans, afflicted with "European" diseases: New England's Coastal Plague 1616-1619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3969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After 1492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Genocide in the Americas and global cooling Radio 4, 31 Jan. 2019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https://www.bbc.co.uk/news/science-environment-47063973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Koch, A. et al. 2019.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Earth System impacts of the European arrival and Great Dying in the Americas after 1492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 Quaternary Science Reviews 207 (2019) pp. 13-36: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>
                <a:hlinkClick r:id="rId3"/>
              </a:rPr>
              <a:t>https://reader.elsevier.com/reader/sd/pii/S0277379118307261?token=B83A58B44E25EDFCEC405BAFB26357E9C0B9710290465EDFE37863A57029DC614DD3C344AAADE6C9CC40195C79BA455E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307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/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Genocide in the Americas and global cooling Radio 4, 31 Jan. 2019</a:t>
            </a:r>
            <a:b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000" u="sng" dirty="0">
                <a:solidFill>
                  <a:schemeClr val="accent1">
                    <a:lumMod val="50000"/>
                  </a:schemeClr>
                </a:solidFill>
                <a:latin typeface="+mn-lt"/>
                <a:hlinkClick r:id="rId2"/>
              </a:rPr>
              <a:t>https://www.bbc.co.uk/news/science-environment-47063973</a:t>
            </a:r>
            <a:br>
              <a:rPr lang="en-GB" sz="2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2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8650" y="1313793"/>
            <a:ext cx="3911819" cy="502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7669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62481"/>
            <a:ext cx="7886700" cy="1653454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Re-peopling Continents: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Slave Trade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1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12m seized, enslaved and shipped</a:t>
            </a:r>
            <a:br>
              <a:rPr lang="en-GB" sz="31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1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11m landed and sold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377" y="2854123"/>
            <a:ext cx="5834342" cy="378866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7850" y="1136209"/>
            <a:ext cx="2857500" cy="139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0481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triangular trade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462" y="1855694"/>
            <a:ext cx="5072871" cy="3702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4564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“Primitive Accumulation of Capital”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Importance of slaving and colonial plantations in capital formation and emergence of London as a centre of banking and finance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See: 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www.bbc.co.uk/history/british/abolition/industrialisation_article_01.shtml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       (from </a:t>
            </a:r>
            <a:r>
              <a:rPr lang="en-GB" sz="1800" i="1" dirty="0">
                <a:solidFill>
                  <a:schemeClr val="accent1">
                    <a:lumMod val="50000"/>
                  </a:schemeClr>
                </a:solidFill>
              </a:rPr>
              <a:t>Enslavement and Industrialisation </a:t>
            </a: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by Robin Blackburn, BBC History)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7722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Migration, genocides and the re-peopling of continents</a:t>
            </a:r>
            <a:b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700" b="1" dirty="0">
                <a:solidFill>
                  <a:schemeClr val="accent1">
                    <a:lumMod val="50000"/>
                  </a:schemeClr>
                </a:solidFill>
              </a:rPr>
              <a:t>European settlers, African slaves and indigenous peoples</a:t>
            </a:r>
            <a:endParaRPr lang="en-GB" sz="27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089783"/>
            <a:ext cx="4089353" cy="3158077"/>
          </a:xfrm>
          <a:prstGeom prst="rect">
            <a:avLst/>
          </a:prstGeom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497" y="2743200"/>
            <a:ext cx="5070638" cy="380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1832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world of today (recap…)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3200" i="1" dirty="0">
                <a:solidFill>
                  <a:schemeClr val="accent1">
                    <a:lumMod val="50000"/>
                  </a:schemeClr>
                </a:solidFill>
              </a:rPr>
              <a:t>Thus the West and the third world are seen as mutually constitutive entities that have emerged with their distinct characteristics due to their interaction</a:t>
            </a: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Krishna, S. (2009)</a:t>
            </a:r>
            <a:endParaRPr lang="en-GB" sz="2000" dirty="0"/>
          </a:p>
          <a:p>
            <a:endParaRPr lang="en-GB" dirty="0"/>
          </a:p>
          <a:p>
            <a:r>
              <a:rPr lang="en-GB" b="1" i="1" dirty="0">
                <a:solidFill>
                  <a:schemeClr val="accent1">
                    <a:lumMod val="50000"/>
                  </a:schemeClr>
                </a:solidFill>
              </a:rPr>
              <a:t>In that sense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, we all live in a postcolonial world  </a:t>
            </a:r>
          </a:p>
        </p:txBody>
      </p:sp>
    </p:spTree>
    <p:extLst>
      <p:ext uri="{BB962C8B-B14F-4D97-AF65-F5344CB8AC3E}">
        <p14:creationId xmlns:p14="http://schemas.microsoft.com/office/powerpoint/2010/main" val="1278466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</TotalTime>
  <Words>444</Words>
  <Application>Microsoft Office PowerPoint</Application>
  <PresentationFormat>On-screen Show (4:3)</PresentationFormat>
  <Paragraphs>71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 HPAN5022/6022 Post-Colonial States and Civil Society Colonialism and its Legacies </vt:lpstr>
      <vt:lpstr>      Venice, “La Serenissima”</vt:lpstr>
      <vt:lpstr>Venice’s seapower – the Arsenale</vt:lpstr>
      <vt:lpstr>Trading prowess – a Venetian galley and Il Fondaco dei Tedeschi</vt:lpstr>
      <vt:lpstr>   Venice and the Crusades</vt:lpstr>
      <vt:lpstr>Learning from the Islamic World</vt:lpstr>
      <vt:lpstr>1492</vt:lpstr>
      <vt:lpstr> The European Age of Reconnaissance and Discovery (the 15th century)</vt:lpstr>
      <vt:lpstr>Colonialism and Imperialism</vt:lpstr>
      <vt:lpstr>Spain and Portugal Colonial possessions by the early 16th century</vt:lpstr>
      <vt:lpstr> Colonial expansion of England  </vt:lpstr>
      <vt:lpstr>Anglo-French Rivalry in North America around 1750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vt:lpstr>
      <vt:lpstr>Anglo-French rivalry in India in the 18th Century</vt:lpstr>
      <vt:lpstr>Colonial fortunes</vt:lpstr>
      <vt:lpstr>PowerPoint Presentation</vt:lpstr>
      <vt:lpstr>After 1492 Koch, A. et al. 2019. Earth system impacts of the European arrival and Great Dying in the Americas after 1492 in Quaternary Science Reviews 2017 pp.13-16</vt:lpstr>
      <vt:lpstr>After 1492</vt:lpstr>
      <vt:lpstr>Genocide in the Americas and global cooling Radio 4, 31 Jan. 2019 https://www.bbc.co.uk/news/science-environment-47063973 </vt:lpstr>
      <vt:lpstr> Re-peopling Continents: The Slave Trade 12m seized, enslaved and shipped 11m landed and sold </vt:lpstr>
      <vt:lpstr>The triangular trade</vt:lpstr>
      <vt:lpstr>The “Primitive Accumulation of Capital”</vt:lpstr>
      <vt:lpstr> Migration, genocides and the re-peopling of continents European settlers, African slaves and indigenous peoples</vt:lpstr>
      <vt:lpstr>The world of today (recap…)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5</cp:revision>
  <dcterms:created xsi:type="dcterms:W3CDTF">2018-10-22T12:32:18Z</dcterms:created>
  <dcterms:modified xsi:type="dcterms:W3CDTF">2021-02-19T10:43:11Z</dcterms:modified>
</cp:coreProperties>
</file>