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3.xml" ContentType="application/vnd.openxmlformats-officedocument.theme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theme/theme4.xml" ContentType="application/vnd.openxmlformats-officedocument.theme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theme/theme5.xml" ContentType="application/vnd.openxmlformats-officedocument.theme+xml"/>
  <Override PartName="/ppt/theme/themeOverride2.xml" ContentType="application/vnd.openxmlformats-officedocument.themeOverride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  <p:sldMasterId id="2147483684" r:id="rId2"/>
    <p:sldMasterId id="2147483697" r:id="rId3"/>
    <p:sldMasterId id="2147483709" r:id="rId4"/>
    <p:sldMasterId id="2147483721" r:id="rId5"/>
  </p:sldMasterIdLst>
  <p:notesMasterIdLst>
    <p:notesMasterId r:id="rId29"/>
  </p:notesMasterIdLst>
  <p:handoutMasterIdLst>
    <p:handoutMasterId r:id="rId30"/>
  </p:handoutMasterIdLst>
  <p:sldIdLst>
    <p:sldId id="1145" r:id="rId6"/>
    <p:sldId id="1118" r:id="rId7"/>
    <p:sldId id="1124" r:id="rId8"/>
    <p:sldId id="1135" r:id="rId9"/>
    <p:sldId id="1125" r:id="rId10"/>
    <p:sldId id="1136" r:id="rId11"/>
    <p:sldId id="1126" r:id="rId12"/>
    <p:sldId id="1127" r:id="rId13"/>
    <p:sldId id="1128" r:id="rId14"/>
    <p:sldId id="1129" r:id="rId15"/>
    <p:sldId id="1134" r:id="rId16"/>
    <p:sldId id="1137" r:id="rId17"/>
    <p:sldId id="1138" r:id="rId18"/>
    <p:sldId id="1139" r:id="rId19"/>
    <p:sldId id="1140" r:id="rId20"/>
    <p:sldId id="1141" r:id="rId21"/>
    <p:sldId id="1130" r:id="rId22"/>
    <p:sldId id="1142" r:id="rId23"/>
    <p:sldId id="1131" r:id="rId24"/>
    <p:sldId id="1132" r:id="rId25"/>
    <p:sldId id="1133" r:id="rId26"/>
    <p:sldId id="1143" r:id="rId27"/>
    <p:sldId id="1144" r:id="rId28"/>
  </p:sldIdLst>
  <p:sldSz cx="9144000" cy="6858000" type="screen4x3"/>
  <p:notesSz cx="6794500" cy="9931400"/>
  <p:custDataLst>
    <p:tags r:id="rId31"/>
  </p:custDataLst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umimoji="1" sz="1400" b="1" kern="1200">
        <a:solidFill>
          <a:srgbClr val="000000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umimoji="1" sz="1400" b="1" kern="1200">
        <a:solidFill>
          <a:srgbClr val="000000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umimoji="1" sz="1400" b="1" kern="1200">
        <a:solidFill>
          <a:srgbClr val="000000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umimoji="1" sz="1400" b="1" kern="1200">
        <a:solidFill>
          <a:srgbClr val="000000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umimoji="1" sz="1400" b="1" kern="1200">
        <a:solidFill>
          <a:srgbClr val="000000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umimoji="1" sz="1400" b="1" kern="1200">
        <a:solidFill>
          <a:srgbClr val="000000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umimoji="1" sz="1400" b="1" kern="1200">
        <a:solidFill>
          <a:srgbClr val="000000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umimoji="1" sz="1400" b="1" kern="1200">
        <a:solidFill>
          <a:srgbClr val="000000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umimoji="1" sz="1400" b="1" kern="1200">
        <a:solidFill>
          <a:srgbClr val="000000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847">
          <p15:clr>
            <a:srgbClr val="A4A3A4"/>
          </p15:clr>
        </p15:guide>
        <p15:guide id="2" orient="horz" pos="658">
          <p15:clr>
            <a:srgbClr val="A4A3A4"/>
          </p15:clr>
        </p15:guide>
        <p15:guide id="3" orient="horz" pos="2291">
          <p15:clr>
            <a:srgbClr val="A4A3A4"/>
          </p15:clr>
        </p15:guide>
        <p15:guide id="4" orient="horz" pos="4033">
          <p15:clr>
            <a:srgbClr val="A4A3A4"/>
          </p15:clr>
        </p15:guide>
        <p15:guide id="5" pos="376">
          <p15:clr>
            <a:srgbClr val="A4A3A4"/>
          </p15:clr>
        </p15:guide>
        <p15:guide id="6" pos="298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39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Q" initials="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00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3981D1"/>
    <a:srgbClr val="1D728D"/>
    <a:srgbClr val="DDDDDD"/>
    <a:srgbClr val="C0C0C0"/>
    <a:srgbClr val="FFAA00"/>
    <a:srgbClr val="FA4B00"/>
    <a:srgbClr val="C8C8C8"/>
    <a:srgbClr val="21528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1348" autoAdjust="0"/>
    <p:restoredTop sz="94674" autoAdjust="0"/>
  </p:normalViewPr>
  <p:slideViewPr>
    <p:cSldViewPr snapToGrid="0" snapToObjects="1">
      <p:cViewPr varScale="1">
        <p:scale>
          <a:sx n="124" d="100"/>
          <a:sy n="124" d="100"/>
        </p:scale>
        <p:origin x="816" y="168"/>
      </p:cViewPr>
      <p:guideLst>
        <p:guide orient="horz" pos="847"/>
        <p:guide orient="horz" pos="658"/>
        <p:guide orient="horz" pos="2291"/>
        <p:guide orient="horz" pos="4033"/>
        <p:guide pos="376"/>
        <p:guide pos="2981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50" d="100"/>
        <a:sy n="50" d="100"/>
      </p:scale>
      <p:origin x="0" y="2203"/>
    </p:cViewPr>
  </p:sorterViewPr>
  <p:notesViewPr>
    <p:cSldViewPr snapToGrid="0" snapToObjects="1">
      <p:cViewPr varScale="1">
        <p:scale>
          <a:sx n="53" d="100"/>
          <a:sy n="53" d="100"/>
        </p:scale>
        <p:origin x="-1896" y="-84"/>
      </p:cViewPr>
      <p:guideLst>
        <p:guide orient="horz" pos="3127"/>
        <p:guide pos="2139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5.xml"/><Relationship Id="rId21" Type="http://schemas.openxmlformats.org/officeDocument/2006/relationships/slide" Target="slides/slide16.xml"/><Relationship Id="rId22" Type="http://schemas.openxmlformats.org/officeDocument/2006/relationships/slide" Target="slides/slide17.xml"/><Relationship Id="rId23" Type="http://schemas.openxmlformats.org/officeDocument/2006/relationships/slide" Target="slides/slide18.xml"/><Relationship Id="rId24" Type="http://schemas.openxmlformats.org/officeDocument/2006/relationships/slide" Target="slides/slide19.xml"/><Relationship Id="rId25" Type="http://schemas.openxmlformats.org/officeDocument/2006/relationships/slide" Target="slides/slide20.xml"/><Relationship Id="rId26" Type="http://schemas.openxmlformats.org/officeDocument/2006/relationships/slide" Target="slides/slide21.xml"/><Relationship Id="rId27" Type="http://schemas.openxmlformats.org/officeDocument/2006/relationships/slide" Target="slides/slide22.xml"/><Relationship Id="rId28" Type="http://schemas.openxmlformats.org/officeDocument/2006/relationships/slide" Target="slides/slide23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2" Type="http://schemas.openxmlformats.org/officeDocument/2006/relationships/slideMaster" Target="slideMasters/slideMaster2.xml"/><Relationship Id="rId3" Type="http://schemas.openxmlformats.org/officeDocument/2006/relationships/slideMaster" Target="slideMasters/slideMaster3.xml"/><Relationship Id="rId4" Type="http://schemas.openxmlformats.org/officeDocument/2006/relationships/slideMaster" Target="slideMasters/slideMaster4.xml"/><Relationship Id="rId5" Type="http://schemas.openxmlformats.org/officeDocument/2006/relationships/slideMaster" Target="slideMasters/slideMaster5.xml"/><Relationship Id="rId30" Type="http://schemas.openxmlformats.org/officeDocument/2006/relationships/handoutMaster" Target="handoutMasters/handoutMaster1.xml"/><Relationship Id="rId31" Type="http://schemas.openxmlformats.org/officeDocument/2006/relationships/tags" Target="tags/tag1.xml"/><Relationship Id="rId32" Type="http://schemas.openxmlformats.org/officeDocument/2006/relationships/commentAuthors" Target="commentAuthors.xml"/><Relationship Id="rId9" Type="http://schemas.openxmlformats.org/officeDocument/2006/relationships/slide" Target="slides/slide4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33" Type="http://schemas.openxmlformats.org/officeDocument/2006/relationships/presProps" Target="presProps.xml"/><Relationship Id="rId34" Type="http://schemas.openxmlformats.org/officeDocument/2006/relationships/viewProps" Target="viewProps.xml"/><Relationship Id="rId35" Type="http://schemas.openxmlformats.org/officeDocument/2006/relationships/theme" Target="theme/theme1.xml"/><Relationship Id="rId36" Type="http://schemas.openxmlformats.org/officeDocument/2006/relationships/tableStyles" Target="tableStyles.xml"/><Relationship Id="rId10" Type="http://schemas.openxmlformats.org/officeDocument/2006/relationships/slide" Target="slides/slide5.xml"/><Relationship Id="rId11" Type="http://schemas.openxmlformats.org/officeDocument/2006/relationships/slide" Target="slides/slide6.xml"/><Relationship Id="rId12" Type="http://schemas.openxmlformats.org/officeDocument/2006/relationships/slide" Target="slides/slide7.xml"/><Relationship Id="rId13" Type="http://schemas.openxmlformats.org/officeDocument/2006/relationships/slide" Target="slides/slide8.xml"/><Relationship Id="rId14" Type="http://schemas.openxmlformats.org/officeDocument/2006/relationships/slide" Target="slides/slide9.xml"/><Relationship Id="rId15" Type="http://schemas.openxmlformats.org/officeDocument/2006/relationships/slide" Target="slides/slide10.xml"/><Relationship Id="rId16" Type="http://schemas.openxmlformats.org/officeDocument/2006/relationships/slide" Target="slides/slide11.xml"/><Relationship Id="rId17" Type="http://schemas.openxmlformats.org/officeDocument/2006/relationships/slide" Target="slides/slide12.xml"/><Relationship Id="rId18" Type="http://schemas.openxmlformats.org/officeDocument/2006/relationships/slide" Target="slides/slide13.xml"/><Relationship Id="rId19" Type="http://schemas.openxmlformats.org/officeDocument/2006/relationships/slide" Target="slides/slide1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1026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4813" cy="495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2190" tIns="46095" rIns="92190" bIns="46095" numCol="1" anchor="t" anchorCtr="0" compatLnSpc="1">
            <a:prstTxWarp prst="textNoShape">
              <a:avLst/>
            </a:prstTxWarp>
          </a:bodyPr>
          <a:lstStyle>
            <a:lvl1pPr defTabSz="922338" eaLnBrk="1" hangingPunct="1">
              <a:defRPr kumimoji="0" sz="1200" b="0">
                <a:solidFill>
                  <a:schemeClr val="tx1"/>
                </a:solidFill>
                <a:latin typeface="Times New Roman" charset="0"/>
              </a:defRPr>
            </a:lvl1pPr>
          </a:lstStyle>
          <a:p>
            <a:endParaRPr lang="en-GB" altLang="en-US"/>
          </a:p>
        </p:txBody>
      </p:sp>
      <p:sp>
        <p:nvSpPr>
          <p:cNvPr id="130051" name="Rectangle 1027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688" y="0"/>
            <a:ext cx="2944812" cy="495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2190" tIns="46095" rIns="92190" bIns="46095" numCol="1" anchor="t" anchorCtr="0" compatLnSpc="1">
            <a:prstTxWarp prst="textNoShape">
              <a:avLst/>
            </a:prstTxWarp>
          </a:bodyPr>
          <a:lstStyle>
            <a:lvl1pPr algn="r" defTabSz="922338" eaLnBrk="1" hangingPunct="1">
              <a:defRPr kumimoji="0" sz="1200" b="0">
                <a:solidFill>
                  <a:schemeClr val="tx1"/>
                </a:solidFill>
                <a:latin typeface="Times New Roman" charset="0"/>
              </a:defRPr>
            </a:lvl1pPr>
          </a:lstStyle>
          <a:p>
            <a:endParaRPr lang="en-GB" altLang="en-US"/>
          </a:p>
        </p:txBody>
      </p:sp>
      <p:sp>
        <p:nvSpPr>
          <p:cNvPr id="130052" name="Rectangle 1028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36100"/>
            <a:ext cx="2944813" cy="495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2190" tIns="46095" rIns="92190" bIns="46095" numCol="1" anchor="b" anchorCtr="0" compatLnSpc="1">
            <a:prstTxWarp prst="textNoShape">
              <a:avLst/>
            </a:prstTxWarp>
          </a:bodyPr>
          <a:lstStyle>
            <a:lvl1pPr defTabSz="922338" eaLnBrk="1" hangingPunct="1">
              <a:defRPr kumimoji="0" sz="1200" b="0">
                <a:solidFill>
                  <a:schemeClr val="tx1"/>
                </a:solidFill>
                <a:latin typeface="Times New Roman" charset="0"/>
              </a:defRPr>
            </a:lvl1pPr>
          </a:lstStyle>
          <a:p>
            <a:endParaRPr lang="en-GB" altLang="en-US"/>
          </a:p>
        </p:txBody>
      </p:sp>
      <p:sp>
        <p:nvSpPr>
          <p:cNvPr id="130053" name="Rectangle 1029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688" y="9436100"/>
            <a:ext cx="2944812" cy="495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2190" tIns="46095" rIns="92190" bIns="46095" numCol="1" anchor="b" anchorCtr="0" compatLnSpc="1">
            <a:prstTxWarp prst="textNoShape">
              <a:avLst/>
            </a:prstTxWarp>
          </a:bodyPr>
          <a:lstStyle>
            <a:lvl1pPr algn="r" defTabSz="922338" eaLnBrk="1" hangingPunct="1">
              <a:defRPr kumimoji="0" sz="1200" b="0">
                <a:solidFill>
                  <a:schemeClr val="tx1"/>
                </a:solidFill>
                <a:latin typeface="Times New Roman" charset="0"/>
              </a:defRPr>
            </a:lvl1pPr>
          </a:lstStyle>
          <a:p>
            <a:fld id="{A966AF25-5B11-6A47-8612-BEB3B290206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167923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6563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none" lIns="92190" tIns="46095" rIns="92190" bIns="46095" numCol="1" anchor="t" anchorCtr="0" compatLnSpc="1">
            <a:prstTxWarp prst="textNoShape">
              <a:avLst/>
            </a:prstTxWarp>
          </a:bodyPr>
          <a:lstStyle>
            <a:lvl1pPr defTabSz="922338" eaLnBrk="1" hangingPunct="1">
              <a:defRPr kumimoji="0" sz="1200" b="0">
                <a:solidFill>
                  <a:schemeClr val="tx1"/>
                </a:solidFill>
                <a:latin typeface="Times New Roman" charset="0"/>
              </a:defRPr>
            </a:lvl1pPr>
          </a:lstStyle>
          <a:p>
            <a:endParaRPr lang="fr-FR" altLang="en-US"/>
          </a:p>
        </p:txBody>
      </p:sp>
      <p:sp>
        <p:nvSpPr>
          <p:cNvPr id="145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19525" y="0"/>
            <a:ext cx="2976563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none" lIns="92190" tIns="46095" rIns="92190" bIns="46095" numCol="1" anchor="t" anchorCtr="0" compatLnSpc="1">
            <a:prstTxWarp prst="textNoShape">
              <a:avLst/>
            </a:prstTxWarp>
          </a:bodyPr>
          <a:lstStyle>
            <a:lvl1pPr algn="r" defTabSz="922338" eaLnBrk="1" hangingPunct="1">
              <a:defRPr kumimoji="0" sz="1200" b="0">
                <a:solidFill>
                  <a:schemeClr val="tx1"/>
                </a:solidFill>
                <a:latin typeface="Times New Roman" charset="0"/>
              </a:defRPr>
            </a:lvl1pPr>
          </a:lstStyle>
          <a:p>
            <a:endParaRPr lang="fr-FR" altLang="en-US"/>
          </a:p>
        </p:txBody>
      </p:sp>
      <p:sp>
        <p:nvSpPr>
          <p:cNvPr id="14541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01700" y="762000"/>
            <a:ext cx="4991100" cy="37433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45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5988" y="4733925"/>
            <a:ext cx="4964112" cy="4430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none" lIns="92190" tIns="46095" rIns="92190" bIns="4609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fr-FR" altLang="en-US"/>
              <a:t>Cliquez pour modifier les styles du texte du masque</a:t>
            </a:r>
          </a:p>
          <a:p>
            <a:pPr lvl="1"/>
            <a:r>
              <a:rPr lang="fr-FR" altLang="en-US"/>
              <a:t>Deuxième niveau</a:t>
            </a:r>
          </a:p>
          <a:p>
            <a:pPr lvl="2"/>
            <a:r>
              <a:rPr lang="fr-FR" altLang="en-US"/>
              <a:t>Troisième niveau</a:t>
            </a:r>
          </a:p>
          <a:p>
            <a:pPr lvl="3"/>
            <a:r>
              <a:rPr lang="fr-FR" altLang="en-US"/>
              <a:t>Quatrième niveau</a:t>
            </a:r>
          </a:p>
          <a:p>
            <a:pPr lvl="4"/>
            <a:r>
              <a:rPr lang="fr-FR" altLang="en-US"/>
              <a:t>Cinquième niveau</a:t>
            </a:r>
          </a:p>
        </p:txBody>
      </p:sp>
      <p:sp>
        <p:nvSpPr>
          <p:cNvPr id="145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69438"/>
            <a:ext cx="297656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none" lIns="92190" tIns="46095" rIns="92190" bIns="46095" numCol="1" anchor="b" anchorCtr="0" compatLnSpc="1">
            <a:prstTxWarp prst="textNoShape">
              <a:avLst/>
            </a:prstTxWarp>
          </a:bodyPr>
          <a:lstStyle>
            <a:lvl1pPr defTabSz="922338" eaLnBrk="1" hangingPunct="1">
              <a:defRPr kumimoji="0" sz="1200" b="0">
                <a:solidFill>
                  <a:schemeClr val="tx1"/>
                </a:solidFill>
                <a:latin typeface="Times New Roman" charset="0"/>
              </a:defRPr>
            </a:lvl1pPr>
          </a:lstStyle>
          <a:p>
            <a:endParaRPr lang="fr-FR" altLang="en-US"/>
          </a:p>
        </p:txBody>
      </p:sp>
      <p:sp>
        <p:nvSpPr>
          <p:cNvPr id="145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19525" y="9469438"/>
            <a:ext cx="297656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none" lIns="92190" tIns="46095" rIns="92190" bIns="46095" numCol="1" anchor="b" anchorCtr="0" compatLnSpc="1">
            <a:prstTxWarp prst="textNoShape">
              <a:avLst/>
            </a:prstTxWarp>
          </a:bodyPr>
          <a:lstStyle>
            <a:lvl1pPr algn="r" defTabSz="922338" eaLnBrk="1" hangingPunct="1">
              <a:defRPr kumimoji="0" sz="1200" b="0">
                <a:solidFill>
                  <a:schemeClr val="tx1"/>
                </a:solidFill>
                <a:latin typeface="Times New Roman" charset="0"/>
              </a:defRPr>
            </a:lvl1pPr>
          </a:lstStyle>
          <a:p>
            <a:fld id="{ABDB0E98-AA92-A14F-A2B9-73D0502EBB0E}" type="slidenum">
              <a:rPr lang="fr-FR" altLang="en-US"/>
              <a:pPr/>
              <a:t>‹#›</a:t>
            </a:fld>
            <a:endParaRPr lang="fr-FR" altLang="en-US"/>
          </a:p>
        </p:txBody>
      </p:sp>
    </p:spTree>
    <p:extLst>
      <p:ext uri="{BB962C8B-B14F-4D97-AF65-F5344CB8AC3E}">
        <p14:creationId xmlns:p14="http://schemas.microsoft.com/office/powerpoint/2010/main" val="46133948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Arial" charset="0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Arial" charset="0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Arial" charset="0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Arial" charset="0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Arial" charset="0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7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9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0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E62EC37-2D74-394D-8522-598A42BD29F5}" type="slidenum">
              <a:rPr lang="fr-FR" altLang="en-US"/>
              <a:pPr/>
              <a:t>3</a:t>
            </a:fld>
            <a:endParaRPr lang="fr-FR" altLang="en-US"/>
          </a:p>
        </p:txBody>
      </p:sp>
      <p:sp>
        <p:nvSpPr>
          <p:cNvPr id="18278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4400" y="742950"/>
            <a:ext cx="4965700" cy="3724275"/>
          </a:xfrm>
          <a:ln/>
        </p:spPr>
      </p:sp>
      <p:sp>
        <p:nvSpPr>
          <p:cNvPr id="18278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06463" y="4716463"/>
            <a:ext cx="4981575" cy="4471987"/>
          </a:xfrm>
        </p:spPr>
        <p:txBody>
          <a:bodyPr/>
          <a:lstStyle/>
          <a:p>
            <a:endParaRPr lang="de-DE" altLang="en-US"/>
          </a:p>
        </p:txBody>
      </p:sp>
    </p:spTree>
    <p:extLst>
      <p:ext uri="{BB962C8B-B14F-4D97-AF65-F5344CB8AC3E}">
        <p14:creationId xmlns:p14="http://schemas.microsoft.com/office/powerpoint/2010/main" val="10762824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6B2CE5B-6BF4-8A40-B8F1-42117969338B}" type="slidenum">
              <a:rPr lang="fr-FR" altLang="en-US"/>
              <a:pPr/>
              <a:t>5</a:t>
            </a:fld>
            <a:endParaRPr lang="fr-FR" altLang="en-US"/>
          </a:p>
        </p:txBody>
      </p:sp>
      <p:sp>
        <p:nvSpPr>
          <p:cNvPr id="20623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4400" y="742950"/>
            <a:ext cx="4965700" cy="3724275"/>
          </a:xfrm>
          <a:ln/>
        </p:spPr>
      </p:sp>
      <p:sp>
        <p:nvSpPr>
          <p:cNvPr id="2062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06463" y="4716463"/>
            <a:ext cx="4981575" cy="4471987"/>
          </a:xfrm>
        </p:spPr>
        <p:txBody>
          <a:bodyPr/>
          <a:lstStyle/>
          <a:p>
            <a:endParaRPr lang="de-DE" altLang="en-US"/>
          </a:p>
        </p:txBody>
      </p:sp>
    </p:spTree>
    <p:extLst>
      <p:ext uri="{BB962C8B-B14F-4D97-AF65-F5344CB8AC3E}">
        <p14:creationId xmlns:p14="http://schemas.microsoft.com/office/powerpoint/2010/main" val="123465284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5219C0B-A337-424F-B365-FE79EDC00964}" type="slidenum">
              <a:rPr lang="fr-FR" altLang="en-US"/>
              <a:pPr/>
              <a:t>7</a:t>
            </a:fld>
            <a:endParaRPr lang="fr-FR" altLang="en-US"/>
          </a:p>
        </p:txBody>
      </p:sp>
      <p:sp>
        <p:nvSpPr>
          <p:cNvPr id="17602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5988" y="744538"/>
            <a:ext cx="4965700" cy="3724275"/>
          </a:xfrm>
          <a:ln/>
        </p:spPr>
      </p:sp>
      <p:sp>
        <p:nvSpPr>
          <p:cNvPr id="17602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79450" y="4716463"/>
            <a:ext cx="5435600" cy="4470400"/>
          </a:xfrm>
        </p:spPr>
        <p:txBody>
          <a:bodyPr/>
          <a:lstStyle/>
          <a:p>
            <a:r>
              <a:rPr lang="en-US" altLang="en-US" b="1"/>
              <a:t>Social software </a:t>
            </a:r>
            <a:r>
              <a:rPr lang="en-US" altLang="en-US"/>
              <a:t>enables people to meet, connect or collaborate </a:t>
            </a:r>
          </a:p>
          <a:p>
            <a:r>
              <a:rPr lang="en-US" altLang="en-US"/>
              <a:t>through computer-mediated communication and to form online communities </a:t>
            </a:r>
          </a:p>
          <a:p>
            <a:r>
              <a:rPr lang="en-US" altLang="en-US"/>
              <a:t>Together, profiles, traversable "friends" links, and communication tools </a:t>
            </a:r>
          </a:p>
          <a:p>
            <a:r>
              <a:rPr lang="en-US" altLang="en-US"/>
              <a:t>comprise the backbone of</a:t>
            </a:r>
            <a:r>
              <a:rPr lang="en-US" altLang="en-US" b="1"/>
              <a:t> social network sites.</a:t>
            </a:r>
            <a:r>
              <a:rPr lang="en-GB" altLang="en-US"/>
              <a:t> </a:t>
            </a:r>
            <a:endParaRPr lang="en-US" altLang="en-US"/>
          </a:p>
          <a:p>
            <a:endParaRPr lang="en-US" altLang="en-US"/>
          </a:p>
          <a:p>
            <a:r>
              <a:rPr lang="en-US" altLang="en-US" b="1"/>
              <a:t>Social Networking Sites:</a:t>
            </a:r>
            <a:r>
              <a:rPr lang="en-US" altLang="en-US"/>
              <a:t> </a:t>
            </a:r>
          </a:p>
          <a:p>
            <a:pPr lvl="1"/>
            <a:r>
              <a:rPr lang="en-US" altLang="en-US"/>
              <a:t> focus on the people itself and the connections between them</a:t>
            </a:r>
          </a:p>
          <a:p>
            <a:pPr lvl="1"/>
            <a:r>
              <a:rPr lang="en-US" altLang="en-US"/>
              <a:t> enable individuals to articulate their social connections visibly on the site, a </a:t>
            </a:r>
          </a:p>
          <a:p>
            <a:r>
              <a:rPr lang="en-US" altLang="en-US"/>
              <a:t>            practice that may help individuals meet self-presentational and social goals</a:t>
            </a:r>
          </a:p>
          <a:p>
            <a:pPr lvl="1"/>
            <a:r>
              <a:rPr lang="en-US" altLang="en-US"/>
              <a:t> let people provide personal information such as address, interests or skills</a:t>
            </a:r>
          </a:p>
          <a:p>
            <a:pPr lvl="1"/>
            <a:r>
              <a:rPr lang="en-US" altLang="en-US"/>
              <a:t>  and define their online personae through the use of photographs, text, and </a:t>
            </a:r>
          </a:p>
          <a:p>
            <a:pPr lvl="1"/>
            <a:r>
              <a:rPr lang="en-US" altLang="en-US"/>
              <a:t>  multimedia elements </a:t>
            </a:r>
          </a:p>
          <a:p>
            <a:pPr lvl="1"/>
            <a:r>
              <a:rPr lang="en-US" altLang="en-US"/>
              <a:t> vary depending on the context and focus of the network and the access to it</a:t>
            </a:r>
          </a:p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94838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09A2AA9-28DC-D942-80C7-69DFF2F97741}" type="slidenum">
              <a:rPr lang="fr-FR" altLang="en-US"/>
              <a:pPr/>
              <a:t>8</a:t>
            </a:fld>
            <a:endParaRPr lang="fr-FR" altLang="en-US"/>
          </a:p>
        </p:txBody>
      </p:sp>
      <p:sp>
        <p:nvSpPr>
          <p:cNvPr id="17930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5988" y="742950"/>
            <a:ext cx="4972050" cy="3729038"/>
          </a:xfrm>
          <a:ln/>
        </p:spPr>
      </p:sp>
      <p:sp>
        <p:nvSpPr>
          <p:cNvPr id="17930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04875" y="4718050"/>
            <a:ext cx="4984750" cy="4470400"/>
          </a:xfrm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9065591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71BA309-A2AB-6B44-BE44-392B3405A8BB}" type="slidenum">
              <a:rPr lang="fr-FR" altLang="en-US"/>
              <a:pPr/>
              <a:t>9</a:t>
            </a:fld>
            <a:endParaRPr lang="fr-FR" altLang="en-US"/>
          </a:p>
        </p:txBody>
      </p:sp>
      <p:sp>
        <p:nvSpPr>
          <p:cNvPr id="17889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5988" y="742950"/>
            <a:ext cx="4972050" cy="3729038"/>
          </a:xfrm>
          <a:ln/>
        </p:spPr>
      </p:sp>
      <p:sp>
        <p:nvSpPr>
          <p:cNvPr id="17889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04875" y="4718050"/>
            <a:ext cx="4984750" cy="4470400"/>
          </a:xfrm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347613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C32333C-42C4-354C-8968-C7AC31F516D8}" type="slidenum">
              <a:rPr lang="fr-FR" altLang="en-US"/>
              <a:pPr/>
              <a:t>10</a:t>
            </a:fld>
            <a:endParaRPr lang="fr-FR" altLang="en-US"/>
          </a:p>
        </p:txBody>
      </p:sp>
      <p:sp>
        <p:nvSpPr>
          <p:cNvPr id="17643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5700" cy="3724275"/>
          </a:xfrm>
          <a:ln/>
        </p:spPr>
      </p:sp>
      <p:sp>
        <p:nvSpPr>
          <p:cNvPr id="17643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04875" y="4716463"/>
            <a:ext cx="4984750" cy="4470400"/>
          </a:xfrm>
        </p:spPr>
        <p:txBody>
          <a:bodyPr/>
          <a:lstStyle/>
          <a:p>
            <a:endParaRPr lang="de-DE" altLang="en-US"/>
          </a:p>
        </p:txBody>
      </p:sp>
    </p:spTree>
    <p:extLst>
      <p:ext uri="{BB962C8B-B14F-4D97-AF65-F5344CB8AC3E}">
        <p14:creationId xmlns:p14="http://schemas.microsoft.com/office/powerpoint/2010/main" val="149005311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04AC97A-5527-754B-B90A-01F5946D3D00}" type="slidenum">
              <a:rPr lang="fr-FR" altLang="en-US"/>
              <a:pPr/>
              <a:t>17</a:t>
            </a:fld>
            <a:endParaRPr lang="fr-FR" altLang="en-US"/>
          </a:p>
        </p:txBody>
      </p:sp>
      <p:sp>
        <p:nvSpPr>
          <p:cNvPr id="20602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4400" y="742950"/>
            <a:ext cx="4965700" cy="3724275"/>
          </a:xfrm>
          <a:ln/>
        </p:spPr>
      </p:sp>
      <p:sp>
        <p:nvSpPr>
          <p:cNvPr id="2060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06463" y="4716463"/>
            <a:ext cx="4981575" cy="4471987"/>
          </a:xfrm>
        </p:spPr>
        <p:txBody>
          <a:bodyPr/>
          <a:lstStyle/>
          <a:p>
            <a:endParaRPr lang="de-DE" altLang="en-US"/>
          </a:p>
        </p:txBody>
      </p:sp>
    </p:spTree>
    <p:extLst>
      <p:ext uri="{BB962C8B-B14F-4D97-AF65-F5344CB8AC3E}">
        <p14:creationId xmlns:p14="http://schemas.microsoft.com/office/powerpoint/2010/main" val="65551076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6331C6F-8EA0-E14F-B0C9-3A837C232A8B}" type="slidenum">
              <a:rPr lang="fr-FR" altLang="en-US"/>
              <a:pPr/>
              <a:t>19</a:t>
            </a:fld>
            <a:endParaRPr lang="fr-FR" altLang="en-US"/>
          </a:p>
        </p:txBody>
      </p:sp>
      <p:sp>
        <p:nvSpPr>
          <p:cNvPr id="17664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5988" y="744538"/>
            <a:ext cx="4965700" cy="3724275"/>
          </a:xfrm>
          <a:ln/>
        </p:spPr>
      </p:sp>
      <p:sp>
        <p:nvSpPr>
          <p:cNvPr id="17664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79450" y="4716463"/>
            <a:ext cx="5435600" cy="4470400"/>
          </a:xfrm>
        </p:spPr>
        <p:txBody>
          <a:bodyPr/>
          <a:lstStyle/>
          <a:p>
            <a:r>
              <a:rPr lang="en-US" altLang="en-US"/>
              <a:t>Nebus-Model wird dargestellt als Entscheidungsmodell für das Hinzufügen einer Person zu einem Netzwerk (Original: Kontakten einer u.U. schon bekannten Person)</a:t>
            </a:r>
          </a:p>
        </p:txBody>
      </p:sp>
    </p:spTree>
    <p:extLst>
      <p:ext uri="{BB962C8B-B14F-4D97-AF65-F5344CB8AC3E}">
        <p14:creationId xmlns:p14="http://schemas.microsoft.com/office/powerpoint/2010/main" val="101886479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7CE2603-3EF0-5747-858B-05131741B9B0}" type="slidenum">
              <a:rPr lang="fr-FR" altLang="en-US"/>
              <a:pPr/>
              <a:t>20</a:t>
            </a:fld>
            <a:endParaRPr lang="fr-FR" altLang="en-US"/>
          </a:p>
        </p:txBody>
      </p:sp>
      <p:sp>
        <p:nvSpPr>
          <p:cNvPr id="17684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5988" y="744538"/>
            <a:ext cx="4965700" cy="3724275"/>
          </a:xfrm>
          <a:ln/>
        </p:spPr>
      </p:sp>
      <p:sp>
        <p:nvSpPr>
          <p:cNvPr id="17684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79450" y="4716463"/>
            <a:ext cx="5435600" cy="4470400"/>
          </a:xfrm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8377996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38A0DCA-608D-3A47-87A2-72D1165B4398}" type="slidenum">
              <a:rPr lang="fr-FR" altLang="en-US"/>
              <a:pPr/>
              <a:t>21</a:t>
            </a:fld>
            <a:endParaRPr lang="fr-FR" altLang="en-US"/>
          </a:p>
        </p:txBody>
      </p:sp>
      <p:sp>
        <p:nvSpPr>
          <p:cNvPr id="20582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4400" y="742950"/>
            <a:ext cx="4965700" cy="3724275"/>
          </a:xfrm>
          <a:ln/>
        </p:spPr>
      </p:sp>
      <p:sp>
        <p:nvSpPr>
          <p:cNvPr id="2058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06463" y="4716463"/>
            <a:ext cx="4981575" cy="4471987"/>
          </a:xfrm>
        </p:spPr>
        <p:txBody>
          <a:bodyPr/>
          <a:lstStyle/>
          <a:p>
            <a:endParaRPr lang="de-DE" altLang="en-US"/>
          </a:p>
        </p:txBody>
      </p:sp>
    </p:spTree>
    <p:extLst>
      <p:ext uri="{BB962C8B-B14F-4D97-AF65-F5344CB8AC3E}">
        <p14:creationId xmlns:p14="http://schemas.microsoft.com/office/powerpoint/2010/main" val="13720447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.xml"/><Relationship Id="rId2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3.jpeg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4.jpeg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.xml"/><Relationship Id="rId2" Type="http://schemas.openxmlformats.org/officeDocument/2006/relationships/slideMaster" Target="../slideMasters/slideMaster5.xml"/><Relationship Id="rId3" Type="http://schemas.openxmlformats.org/officeDocument/2006/relationships/image" Target="../media/image10.jpeg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08499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10055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517829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2999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24943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55035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025046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8939983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98160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61784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337161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 bwMode="white">
          <a:xfrm>
            <a:off x="0" y="5970588"/>
            <a:ext cx="9144000" cy="887412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defRPr/>
            </a:pPr>
            <a:endParaRPr lang="en-US" altLang="en-US" smtClean="0">
              <a:solidFill>
                <a:srgbClr val="FFFFFF"/>
              </a:solidFill>
              <a:latin typeface="Tw Cen MT" panose="020B0602020104020603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-9525" y="6053138"/>
            <a:ext cx="2249488" cy="7127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defRPr/>
            </a:pPr>
            <a:endParaRPr lang="en-US" altLang="en-US" smtClean="0">
              <a:solidFill>
                <a:srgbClr val="FFFFFF"/>
              </a:solidFill>
              <a:latin typeface="Tw Cen MT" panose="020B0602020104020603" pitchFamily="3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2359025" y="6043613"/>
            <a:ext cx="6784975" cy="7143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defRPr/>
            </a:pPr>
            <a:endParaRPr lang="en-US" altLang="en-US" smtClean="0">
              <a:solidFill>
                <a:srgbClr val="FFFFFF"/>
              </a:solidFill>
              <a:latin typeface="Tw Cen MT" panose="020B0602020104020603" pitchFamily="34" charset="0"/>
            </a:endParaRPr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7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9013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0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975" y="236538"/>
            <a:ext cx="58674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1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03DCF887-C4B2-3E48-B219-92A7B52473DD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AAFA64-4F82-DB4F-B36D-630B6793B73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  <p:transition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defRPr/>
            </a:pPr>
            <a:endParaRPr lang="en-US" altLang="en-US" smtClean="0">
              <a:solidFill>
                <a:srgbClr val="FFFFFF"/>
              </a:solidFill>
              <a:latin typeface="Tw Cen MT" panose="020B0602020104020603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defRPr/>
            </a:pPr>
            <a:endParaRPr lang="en-US" altLang="en-US" smtClean="0">
              <a:solidFill>
                <a:srgbClr val="FFFFFF"/>
              </a:solidFill>
              <a:latin typeface="Tw Cen MT" panose="020B0602020104020603" pitchFamily="3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defRPr/>
            </a:pPr>
            <a:endParaRPr lang="en-US" altLang="en-US" smtClean="0">
              <a:solidFill>
                <a:srgbClr val="FFFFFF"/>
              </a:solidFill>
              <a:latin typeface="Tw Cen MT" panose="020B0602020104020603" pitchFamily="34" charset="0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7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5"/>
          </a:xfrm>
        </p:spPr>
        <p:txBody>
          <a:bodyPr>
            <a:noAutofit/>
          </a:bodyPr>
          <a:lstStyle>
            <a:lvl1pPr>
              <a:defRPr sz="2400"/>
            </a:lvl1pPr>
          </a:lstStyle>
          <a:p>
            <a:pPr>
              <a:defRPr/>
            </a:pPr>
            <a:fld id="{F00FA771-65E5-4D4E-A437-00288BADF9BD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9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8000C5-4F0E-384D-905E-4B37B30B97C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  <p:transition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BF3D6A-FB65-7C4E-B3DD-CDA841046F3D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  <p:transition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B4F2A9-4A96-1941-8DDB-802FA0BCFD5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  <p:transition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705AF72C-3CE7-2046-8EF0-C103F8BF4628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  <p:transition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/>
          <a:lstStyle>
            <a:lvl1pPr algn="l">
              <a:buNone/>
              <a:defRPr sz="44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FEE98B-0FF9-6943-AAD4-24BA5912AD29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  <p:transition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 bwMode="white">
          <a:xfrm>
            <a:off x="-9525" y="4572000"/>
            <a:ext cx="9144000" cy="887413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defRPr/>
            </a:pPr>
            <a:endParaRPr lang="en-US" altLang="en-US" smtClean="0">
              <a:solidFill>
                <a:srgbClr val="FFFFFF"/>
              </a:solidFill>
              <a:latin typeface="Tw Cen MT" panose="020B0602020104020603" pitchFamily="3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-9525" y="4664075"/>
            <a:ext cx="1463675" cy="712788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defRPr/>
            </a:pPr>
            <a:endParaRPr lang="en-US" altLang="en-US" smtClean="0">
              <a:solidFill>
                <a:srgbClr val="FFFFFF"/>
              </a:solidFill>
              <a:latin typeface="Tw Cen MT" panose="020B0602020104020603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1544638" y="4654550"/>
            <a:ext cx="7599362" cy="712788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defRPr/>
            </a:pPr>
            <a:endParaRPr lang="en-US" altLang="en-US" smtClean="0">
              <a:solidFill>
                <a:srgbClr val="FFFFFF"/>
              </a:solidFill>
              <a:latin typeface="Tw Cen MT" panose="020B0602020104020603" pitchFamily="34" charset="0"/>
            </a:endParaRPr>
          </a:p>
        </p:txBody>
      </p:sp>
      <p:sp>
        <p:nvSpPr>
          <p:cNvPr id="8" name="Rectangle 7"/>
          <p:cNvSpPr/>
          <p:nvPr/>
        </p:nvSpPr>
        <p:spPr bwMode="white">
          <a:xfrm>
            <a:off x="1447800" y="0"/>
            <a:ext cx="100013" cy="6867525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defRPr/>
            </a:pPr>
            <a:endParaRPr lang="en-US" altLang="en-US" smtClean="0">
              <a:solidFill>
                <a:srgbClr val="FFFFFF"/>
              </a:solidFill>
              <a:latin typeface="Tw Cen MT" panose="020B0602020104020603" pitchFamily="34" charset="0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en-US" noProof="0" smtClean="0"/>
              <a:t>Drag picture to placeholder or click icon to add</a:t>
            </a:r>
            <a:endParaRPr lang="en-US" noProof="0" dirty="0"/>
          </a:p>
        </p:txBody>
      </p:sp>
      <p:sp>
        <p:nvSpPr>
          <p:cNvPr id="9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0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50"/>
            <a:ext cx="1447800" cy="663575"/>
          </a:xfrm>
        </p:spPr>
        <p:txBody>
          <a:bodyPr/>
          <a:lstStyle>
            <a:lvl1pPr>
              <a:defRPr sz="2800"/>
            </a:lvl1pPr>
          </a:lstStyle>
          <a:p>
            <a:pPr>
              <a:defRPr/>
            </a:pPr>
            <a:fld id="{6400F349-972E-0141-9B66-E8CBC717410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11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400"/>
            <a:ext cx="45720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B10391-8569-644F-87EE-D7D2F3EF8A7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  <p:transition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 bwMode="white">
          <a:xfrm>
            <a:off x="6096000" y="0"/>
            <a:ext cx="320675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defRPr/>
            </a:pPr>
            <a:endParaRPr lang="en-US" altLang="en-US" smtClean="0">
              <a:solidFill>
                <a:srgbClr val="FFFFFF"/>
              </a:solidFill>
              <a:latin typeface="Tw Cen MT" panose="020B0602020104020603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defRPr/>
            </a:pPr>
            <a:endParaRPr lang="en-US" altLang="en-US" smtClean="0">
              <a:solidFill>
                <a:srgbClr val="FFFFFF"/>
              </a:solidFill>
              <a:latin typeface="Tw Cen MT" panose="020B0602020104020603" pitchFamily="3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defRPr/>
            </a:pPr>
            <a:endParaRPr lang="en-US" altLang="en-US" smtClean="0">
              <a:solidFill>
                <a:srgbClr val="FFFFFF"/>
              </a:solidFill>
              <a:latin typeface="Tw Cen MT" panose="020B0602020104020603" pitchFamily="34" charset="0"/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0"/>
            <a:ext cx="22098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248400"/>
            <a:ext cx="5573713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43B127-ABBC-5247-8586-F1A25E6552C9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188" y="549275"/>
            <a:ext cx="7607300" cy="41433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762000" y="1685925"/>
            <a:ext cx="3727450" cy="4454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1850" y="1685925"/>
            <a:ext cx="3727450" cy="4454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20788FA-E73D-A348-8989-9D7DE4C47A3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  <p:transition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4793542-27FC-5640-81C3-0CD8807A76F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  <p:transition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838A09-63D7-2542-8648-B8767DF686E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  <p:transition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55650" y="765175"/>
            <a:ext cx="3960813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68863" y="765175"/>
            <a:ext cx="39624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804705-02BF-644B-B4CA-6FA95613EA7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  <p:transition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45F35D-7B79-8F49-A51B-1FF4D45D7B5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  <p:transition/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EA9819-553D-CD49-86A6-AF32FE44F2B4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  <p:transition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15952A-4CA0-5242-A7D4-4C4E89039AD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  <p:transition/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DCA5528-214E-334B-A115-EDF47D315169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  <p:transition/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Drag picture to placeholder or click icon to add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32F89A-B47D-FA40-8054-64A92527A37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  <p:transition/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9A7FCA-0B20-0C41-88B5-D2B44B8E8C6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  <p:transition/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46913" y="0"/>
            <a:ext cx="2097087" cy="52911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55650" y="0"/>
            <a:ext cx="6138863" cy="52911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A6B82D9-4E24-254A-B410-EFBDB33A6B3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  <p:transition/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  <p:transition/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928100" y="6681788"/>
            <a:ext cx="31750" cy="1762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12250" y="6681788"/>
            <a:ext cx="31750" cy="1762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/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  <p:transition/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Drag picture to placeholder or click icon to add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  <p:transition/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72300" y="274638"/>
            <a:ext cx="2171700" cy="6583362"/>
          </a:xfrm>
          <a:prstGeom prst="rect">
            <a:avLst/>
          </a:prstGeo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362700" cy="658336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title4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0595" name="Rectangle 3"/>
          <p:cNvSpPr>
            <a:spLocks noGrp="1" noChangeArrowheads="1"/>
          </p:cNvSpPr>
          <p:nvPr>
            <p:ph type="ctrTitle"/>
          </p:nvPr>
        </p:nvSpPr>
        <p:spPr>
          <a:xfrm>
            <a:off x="1485900" y="1844675"/>
            <a:ext cx="6102350" cy="723900"/>
          </a:xfrm>
        </p:spPr>
        <p:txBody>
          <a:bodyPr/>
          <a:lstStyle>
            <a:lvl1pPr algn="ctr"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10596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846138" y="4338638"/>
            <a:ext cx="7380287" cy="560387"/>
          </a:xfrm>
        </p:spPr>
        <p:txBody>
          <a:bodyPr/>
          <a:lstStyle>
            <a:lvl1pPr marL="0" indent="0" algn="ctr">
              <a:defRPr sz="2800"/>
            </a:lvl1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>
    <p:tnLst>
      <p:par>
        <p:cTn id="1" dur="indefinite" restart="never" nodeType="tmRoot"/>
      </p:par>
    </p:tnLst>
  </p:timing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36BD28C-6D9A-BA49-A5F6-58DD772E79B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  <p:transition/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E9962F0-26FA-4D4C-B697-254530ADBA9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  <p:transition/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55650" y="765175"/>
            <a:ext cx="3960813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68863" y="765175"/>
            <a:ext cx="39624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9506F6-8958-CE4D-AC0E-CDBE7207493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  <p:transition/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2D7DCB-ADFE-554F-A770-54C86B49CF8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  <p:transition/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4BDE67-C820-E24A-A4D2-C9448CB1F0F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  <p:transition/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BA0613-FDBC-8E45-8BDE-BEA5C12244B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  <p:transition/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D19EF6C-6ED0-A348-A9FC-5E6E7A5BDE2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  <p:transition/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Drag picture to placeholder or click icon to add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8F757C-A37E-4C4B-BF99-99F81037C83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  <p:transition/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8C7465-B16D-E444-98D9-1C424B3F39A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  <p:transition/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13550" y="0"/>
            <a:ext cx="2017713" cy="52911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55650" y="0"/>
            <a:ext cx="5905500" cy="52911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4C819C-EE8A-3349-92CD-0CA6B3CF821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_rels/slideMaster2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22.xml"/><Relationship Id="rId12" Type="http://schemas.openxmlformats.org/officeDocument/2006/relationships/slideLayout" Target="../slideLayouts/slideLayout23.xml"/><Relationship Id="rId13" Type="http://schemas.openxmlformats.org/officeDocument/2006/relationships/theme" Target="../theme/theme2.xml"/><Relationship Id="rId1" Type="http://schemas.openxmlformats.org/officeDocument/2006/relationships/slideLayout" Target="../slideLayouts/slideLayout1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34.xml"/><Relationship Id="rId12" Type="http://schemas.openxmlformats.org/officeDocument/2006/relationships/theme" Target="../theme/theme3.xml"/><Relationship Id="rId13" Type="http://schemas.openxmlformats.org/officeDocument/2006/relationships/image" Target="../media/image5.jpeg"/><Relationship Id="rId14" Type="http://schemas.openxmlformats.org/officeDocument/2006/relationships/image" Target="../media/image6.png"/><Relationship Id="rId1" Type="http://schemas.openxmlformats.org/officeDocument/2006/relationships/slideLayout" Target="../slideLayouts/slideLayout24.xml"/><Relationship Id="rId2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8.xml"/><Relationship Id="rId6" Type="http://schemas.openxmlformats.org/officeDocument/2006/relationships/slideLayout" Target="../slideLayouts/slideLayout29.xml"/><Relationship Id="rId7" Type="http://schemas.openxmlformats.org/officeDocument/2006/relationships/slideLayout" Target="../slideLayouts/slideLayout30.xml"/><Relationship Id="rId8" Type="http://schemas.openxmlformats.org/officeDocument/2006/relationships/slideLayout" Target="../slideLayouts/slideLayout31.xml"/><Relationship Id="rId9" Type="http://schemas.openxmlformats.org/officeDocument/2006/relationships/slideLayout" Target="../slideLayouts/slideLayout32.xml"/><Relationship Id="rId10" Type="http://schemas.openxmlformats.org/officeDocument/2006/relationships/slideLayout" Target="../slideLayouts/slideLayout33.xml"/></Relationships>
</file>

<file path=ppt/slideMasters/_rels/slideMaster4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45.xml"/><Relationship Id="rId12" Type="http://schemas.openxmlformats.org/officeDocument/2006/relationships/theme" Target="../theme/theme4.xml"/><Relationship Id="rId13" Type="http://schemas.openxmlformats.org/officeDocument/2006/relationships/image" Target="../media/image7.jpeg"/><Relationship Id="rId14" Type="http://schemas.openxmlformats.org/officeDocument/2006/relationships/image" Target="../media/image8.png"/><Relationship Id="rId15" Type="http://schemas.openxmlformats.org/officeDocument/2006/relationships/image" Target="../media/image9.png"/><Relationship Id="rId1" Type="http://schemas.openxmlformats.org/officeDocument/2006/relationships/slideLayout" Target="../slideLayouts/slideLayout35.xml"/><Relationship Id="rId2" Type="http://schemas.openxmlformats.org/officeDocument/2006/relationships/slideLayout" Target="../slideLayouts/slideLayout36.xml"/><Relationship Id="rId3" Type="http://schemas.openxmlformats.org/officeDocument/2006/relationships/slideLayout" Target="../slideLayouts/slideLayout37.xml"/><Relationship Id="rId4" Type="http://schemas.openxmlformats.org/officeDocument/2006/relationships/slideLayout" Target="../slideLayouts/slideLayout38.xml"/><Relationship Id="rId5" Type="http://schemas.openxmlformats.org/officeDocument/2006/relationships/slideLayout" Target="../slideLayouts/slideLayout39.xml"/><Relationship Id="rId6" Type="http://schemas.openxmlformats.org/officeDocument/2006/relationships/slideLayout" Target="../slideLayouts/slideLayout40.xml"/><Relationship Id="rId7" Type="http://schemas.openxmlformats.org/officeDocument/2006/relationships/slideLayout" Target="../slideLayouts/slideLayout41.xml"/><Relationship Id="rId8" Type="http://schemas.openxmlformats.org/officeDocument/2006/relationships/slideLayout" Target="../slideLayouts/slideLayout42.xml"/><Relationship Id="rId9" Type="http://schemas.openxmlformats.org/officeDocument/2006/relationships/slideLayout" Target="../slideLayouts/slideLayout43.xml"/><Relationship Id="rId10" Type="http://schemas.openxmlformats.org/officeDocument/2006/relationships/slideLayout" Target="../slideLayouts/slideLayout44.xml"/></Relationships>
</file>

<file path=ppt/slideMasters/_rels/slideMaster5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56.xml"/><Relationship Id="rId12" Type="http://schemas.openxmlformats.org/officeDocument/2006/relationships/theme" Target="../theme/theme5.xml"/><Relationship Id="rId13" Type="http://schemas.openxmlformats.org/officeDocument/2006/relationships/image" Target="../media/image5.jpeg"/><Relationship Id="rId1" Type="http://schemas.openxmlformats.org/officeDocument/2006/relationships/slideLayout" Target="../slideLayouts/slideLayout46.xml"/><Relationship Id="rId2" Type="http://schemas.openxmlformats.org/officeDocument/2006/relationships/slideLayout" Target="../slideLayouts/slideLayout47.xml"/><Relationship Id="rId3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9.xml"/><Relationship Id="rId5" Type="http://schemas.openxmlformats.org/officeDocument/2006/relationships/slideLayout" Target="../slideLayouts/slideLayout50.xml"/><Relationship Id="rId6" Type="http://schemas.openxmlformats.org/officeDocument/2006/relationships/slideLayout" Target="../slideLayouts/slideLayout51.xml"/><Relationship Id="rId7" Type="http://schemas.openxmlformats.org/officeDocument/2006/relationships/slideLayout" Target="../slideLayouts/slideLayout52.xml"/><Relationship Id="rId8" Type="http://schemas.openxmlformats.org/officeDocument/2006/relationships/slideLayout" Target="../slideLayouts/slideLayout53.xml"/><Relationship Id="rId9" Type="http://schemas.openxmlformats.org/officeDocument/2006/relationships/slideLayout" Target="../slideLayouts/slideLayout54.xml"/><Relationship Id="rId10" Type="http://schemas.openxmlformats.org/officeDocument/2006/relationships/slideLayout" Target="../slideLayouts/slideLayout5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2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Titelmasterformat durch Klicken bearbeiten</a:t>
            </a:r>
          </a:p>
        </p:txBody>
      </p:sp>
      <p:sp>
        <p:nvSpPr>
          <p:cNvPr id="54272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Textmasterformate durch Klicken bearbeiten</a:t>
            </a:r>
          </a:p>
          <a:p>
            <a:pPr lvl="1"/>
            <a:r>
              <a:rPr lang="en-US" altLang="en-US"/>
              <a:t>Zweite Ebene</a:t>
            </a:r>
          </a:p>
          <a:p>
            <a:pPr lvl="2"/>
            <a:r>
              <a:rPr lang="en-US" altLang="en-US"/>
              <a:t>Dritte Ebene</a:t>
            </a:r>
          </a:p>
          <a:p>
            <a:pPr lvl="3"/>
            <a:r>
              <a:rPr lang="en-US" altLang="en-US"/>
              <a:t>Vierte Ebene</a:t>
            </a:r>
          </a:p>
          <a:p>
            <a:pPr lvl="4"/>
            <a:r>
              <a:rPr lang="en-US" altLang="en-US"/>
              <a:t>Fünfte Ebene</a:t>
            </a:r>
          </a:p>
        </p:txBody>
      </p:sp>
      <p:grpSp>
        <p:nvGrpSpPr>
          <p:cNvPr id="542727" name="Group 7"/>
          <p:cNvGrpSpPr>
            <a:grpSpLocks/>
          </p:cNvGrpSpPr>
          <p:nvPr/>
        </p:nvGrpSpPr>
        <p:grpSpPr bwMode="auto">
          <a:xfrm>
            <a:off x="762000" y="719138"/>
            <a:ext cx="7607300" cy="5421312"/>
            <a:chOff x="561" y="500"/>
            <a:chExt cx="5603" cy="3766"/>
          </a:xfrm>
        </p:grpSpPr>
        <p:grpSp>
          <p:nvGrpSpPr>
            <p:cNvPr id="542728" name="Group 8"/>
            <p:cNvGrpSpPr>
              <a:grpSpLocks/>
            </p:cNvGrpSpPr>
            <p:nvPr userDrawn="1"/>
          </p:nvGrpSpPr>
          <p:grpSpPr bwMode="auto">
            <a:xfrm>
              <a:off x="561" y="500"/>
              <a:ext cx="5603" cy="3766"/>
              <a:chOff x="561" y="371"/>
              <a:chExt cx="5603" cy="4110"/>
            </a:xfrm>
          </p:grpSpPr>
          <p:sp>
            <p:nvSpPr>
              <p:cNvPr id="542729" name="Line 9"/>
              <p:cNvSpPr>
                <a:spLocks noChangeShapeType="1"/>
              </p:cNvSpPr>
              <p:nvPr userDrawn="1"/>
            </p:nvSpPr>
            <p:spPr bwMode="auto">
              <a:xfrm>
                <a:off x="6164" y="371"/>
                <a:ext cx="0" cy="411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542730" name="Line 10"/>
              <p:cNvSpPr>
                <a:spLocks noChangeShapeType="1"/>
              </p:cNvSpPr>
              <p:nvPr userDrawn="1"/>
            </p:nvSpPr>
            <p:spPr bwMode="auto">
              <a:xfrm>
                <a:off x="561" y="371"/>
                <a:ext cx="0" cy="411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</p:grpSp>
        <p:grpSp>
          <p:nvGrpSpPr>
            <p:cNvPr id="542731" name="Group 11"/>
            <p:cNvGrpSpPr>
              <a:grpSpLocks/>
            </p:cNvGrpSpPr>
            <p:nvPr userDrawn="1"/>
          </p:nvGrpSpPr>
          <p:grpSpPr bwMode="auto">
            <a:xfrm>
              <a:off x="561" y="500"/>
              <a:ext cx="5603" cy="3766"/>
              <a:chOff x="561" y="500"/>
              <a:chExt cx="5603" cy="3766"/>
            </a:xfrm>
          </p:grpSpPr>
          <p:sp>
            <p:nvSpPr>
              <p:cNvPr id="542732" name="Line 12"/>
              <p:cNvSpPr>
                <a:spLocks noChangeShapeType="1"/>
              </p:cNvSpPr>
              <p:nvPr userDrawn="1"/>
            </p:nvSpPr>
            <p:spPr bwMode="auto">
              <a:xfrm>
                <a:off x="561" y="4266"/>
                <a:ext cx="5597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542733" name="Line 13"/>
              <p:cNvSpPr>
                <a:spLocks noChangeShapeType="1"/>
              </p:cNvSpPr>
              <p:nvPr userDrawn="1"/>
            </p:nvSpPr>
            <p:spPr bwMode="auto">
              <a:xfrm>
                <a:off x="567" y="786"/>
                <a:ext cx="5597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542734" name="Line 14"/>
              <p:cNvSpPr>
                <a:spLocks noChangeShapeType="1"/>
              </p:cNvSpPr>
              <p:nvPr userDrawn="1"/>
            </p:nvSpPr>
            <p:spPr bwMode="auto">
              <a:xfrm>
                <a:off x="567" y="500"/>
                <a:ext cx="5597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</p:grpSp>
        <p:sp>
          <p:nvSpPr>
            <p:cNvPr id="542735" name="Line 15"/>
            <p:cNvSpPr>
              <a:spLocks noChangeShapeType="1"/>
            </p:cNvSpPr>
            <p:nvPr userDrawn="1"/>
          </p:nvSpPr>
          <p:spPr bwMode="auto">
            <a:xfrm>
              <a:off x="561" y="914"/>
              <a:ext cx="5603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grpSp>
          <p:nvGrpSpPr>
            <p:cNvPr id="542736" name="Group 16"/>
            <p:cNvGrpSpPr>
              <a:grpSpLocks/>
            </p:cNvGrpSpPr>
            <p:nvPr userDrawn="1"/>
          </p:nvGrpSpPr>
          <p:grpSpPr bwMode="auto">
            <a:xfrm>
              <a:off x="561" y="1048"/>
              <a:ext cx="5603" cy="123"/>
              <a:chOff x="561" y="1092"/>
              <a:chExt cx="5603" cy="123"/>
            </a:xfrm>
          </p:grpSpPr>
          <p:sp>
            <p:nvSpPr>
              <p:cNvPr id="542737" name="Line 17"/>
              <p:cNvSpPr>
                <a:spLocks noChangeShapeType="1"/>
              </p:cNvSpPr>
              <p:nvPr userDrawn="1"/>
            </p:nvSpPr>
            <p:spPr bwMode="auto">
              <a:xfrm>
                <a:off x="561" y="1215"/>
                <a:ext cx="5597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542738" name="Line 18"/>
              <p:cNvSpPr>
                <a:spLocks noChangeShapeType="1"/>
              </p:cNvSpPr>
              <p:nvPr userDrawn="1"/>
            </p:nvSpPr>
            <p:spPr bwMode="auto">
              <a:xfrm>
                <a:off x="561" y="1092"/>
                <a:ext cx="5603" cy="0"/>
              </a:xfrm>
              <a:prstGeom prst="line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91240B29-F687-4F45-9708-019B960494DF}">
                  <a14:hiddenLine xmlns:a14="http://schemas.microsoft.com/office/drawing/2010/main" w="19050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</p:grpSp>
      </p:grpSp>
      <p:sp>
        <p:nvSpPr>
          <p:cNvPr id="542739" name="Text Box 19"/>
          <p:cNvSpPr txBox="1">
            <a:spLocks noChangeArrowheads="1"/>
          </p:cNvSpPr>
          <p:nvPr userDrawn="1"/>
        </p:nvSpPr>
        <p:spPr bwMode="auto">
          <a:xfrm>
            <a:off x="0" y="0"/>
            <a:ext cx="806450" cy="217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tx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/>
          <a:lstStyle/>
          <a:p>
            <a:pPr algn="ctr"/>
            <a:r>
              <a:rPr kumimoji="0" lang="en-GB" altLang="en-US" sz="800" b="0">
                <a:solidFill>
                  <a:schemeClr val="tx1"/>
                </a:solidFill>
              </a:rPr>
              <a:t>Slide 9.</a:t>
            </a:r>
            <a:fld id="{F75E202D-829A-684B-AF9D-E83E11F19D0A}" type="slidenum">
              <a:rPr kumimoji="0" lang="en-GB" altLang="en-US" sz="800" b="0">
                <a:solidFill>
                  <a:schemeClr val="tx1"/>
                </a:solidFill>
              </a:rPr>
              <a:pPr algn="ctr"/>
              <a:t>‹#›</a:t>
            </a:fld>
            <a:endParaRPr kumimoji="0" lang="en-GB" altLang="en-US" sz="800" b="0">
              <a:solidFill>
                <a:schemeClr val="tx1"/>
              </a:solidFill>
              <a:latin typeface="Times" charset="0"/>
            </a:endParaRPr>
          </a:p>
        </p:txBody>
      </p:sp>
      <p:sp>
        <p:nvSpPr>
          <p:cNvPr id="542740" name="Text Box 20"/>
          <p:cNvSpPr txBox="1">
            <a:spLocks noChangeArrowheads="1"/>
          </p:cNvSpPr>
          <p:nvPr userDrawn="1"/>
        </p:nvSpPr>
        <p:spPr bwMode="auto">
          <a:xfrm>
            <a:off x="219075" y="6524625"/>
            <a:ext cx="8642350" cy="188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algn="r"/>
            <a:r>
              <a:rPr kumimoji="0" lang="en-GB" altLang="en-US" sz="800" b="0" i="1">
                <a:solidFill>
                  <a:schemeClr val="tx1"/>
                </a:solidFill>
                <a:ea typeface="Times New Roman" charset="0"/>
                <a:cs typeface="Times New Roman" charset="0"/>
              </a:rPr>
              <a:t>			</a:t>
            </a:r>
            <a:r>
              <a:rPr kumimoji="0" lang="en-GB" altLang="en-US" sz="800" b="0">
                <a:solidFill>
                  <a:schemeClr val="tx1"/>
                </a:solidFill>
                <a:ea typeface="Times New Roman" charset="0"/>
                <a:cs typeface="Times New Roman" charset="0"/>
              </a:rPr>
              <a:t>Tawfik Jelassi and Albrecht Enders, </a:t>
            </a:r>
            <a:r>
              <a:rPr kumimoji="0" lang="en-GB" altLang="en-US" sz="800" b="0" i="1">
                <a:solidFill>
                  <a:schemeClr val="tx1"/>
                </a:solidFill>
                <a:ea typeface="Times New Roman" charset="0"/>
                <a:cs typeface="Times New Roman" charset="0"/>
              </a:rPr>
              <a:t>Strategies for e-Business</a:t>
            </a:r>
            <a:r>
              <a:rPr kumimoji="0" lang="en-GB" altLang="en-US" sz="800" b="0">
                <a:solidFill>
                  <a:schemeClr val="tx1"/>
                </a:solidFill>
                <a:ea typeface="Times New Roman" charset="0"/>
                <a:cs typeface="Times New Roman" charset="0"/>
              </a:rPr>
              <a:t>, 2</a:t>
            </a:r>
            <a:r>
              <a:rPr kumimoji="0" lang="en-GB" altLang="en-US" sz="800" b="0" baseline="30000">
                <a:solidFill>
                  <a:schemeClr val="tx1"/>
                </a:solidFill>
                <a:ea typeface="Times New Roman" charset="0"/>
                <a:cs typeface="Times New Roman" charset="0"/>
              </a:rPr>
              <a:t>nd</a:t>
            </a:r>
            <a:r>
              <a:rPr kumimoji="0" lang="en-GB" altLang="en-US" sz="800" b="0">
                <a:solidFill>
                  <a:schemeClr val="tx1"/>
                </a:solidFill>
                <a:ea typeface="Times New Roman" charset="0"/>
                <a:cs typeface="Times New Roman" charset="0"/>
              </a:rPr>
              <a:t> edition,</a:t>
            </a:r>
            <a:r>
              <a:rPr kumimoji="0" lang="en-US" altLang="en-US" sz="800" b="0">
                <a:solidFill>
                  <a:schemeClr val="tx1"/>
                </a:solidFill>
                <a:ea typeface="Times New Roman" charset="0"/>
                <a:cs typeface="Times New Roman" charset="0"/>
              </a:rPr>
              <a:t> </a:t>
            </a:r>
            <a:r>
              <a:rPr kumimoji="0" lang="en-GB" altLang="en-US" sz="800" b="0">
                <a:solidFill>
                  <a:schemeClr val="tx1"/>
                </a:solidFill>
                <a:ea typeface="Times New Roman" charset="0"/>
                <a:cs typeface="Times New Roman" charset="0"/>
              </a:rPr>
              <a:t>© Pearson Education Limited 2008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Placeholder 21"/>
          <p:cNvSpPr>
            <a:spLocks noGrp="1"/>
          </p:cNvSpPr>
          <p:nvPr>
            <p:ph type="title"/>
          </p:nvPr>
        </p:nvSpPr>
        <p:spPr bwMode="auto">
          <a:xfrm>
            <a:off x="609600" y="228600"/>
            <a:ext cx="8153400" cy="99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US" altLang="en-US"/>
          </a:p>
        </p:txBody>
      </p:sp>
      <p:sp>
        <p:nvSpPr>
          <p:cNvPr id="26627" name="Text Placeholder 12"/>
          <p:cNvSpPr>
            <a:spLocks noGrp="1"/>
          </p:cNvSpPr>
          <p:nvPr>
            <p:ph type="body" idx="1"/>
          </p:nvPr>
        </p:nvSpPr>
        <p:spPr bwMode="auto">
          <a:xfrm>
            <a:off x="612775" y="1600200"/>
            <a:ext cx="81534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US" alt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solidFill>
                  <a:schemeClr val="tx2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400"/>
            <a:ext cx="5421313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400">
                <a:solidFill>
                  <a:schemeClr val="tx2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6"/>
          <p:cNvSpPr/>
          <p:nvPr/>
        </p:nvSpPr>
        <p:spPr bwMode="white">
          <a:xfrm>
            <a:off x="0" y="1235075"/>
            <a:ext cx="9144000" cy="31908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defRPr/>
            </a:pPr>
            <a:endParaRPr lang="en-US" altLang="en-US" smtClean="0">
              <a:solidFill>
                <a:srgbClr val="FFFFFF"/>
              </a:solidFill>
              <a:latin typeface="Tw Cen MT" panose="020B0602020104020603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1279525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defRPr/>
            </a:pPr>
            <a:endParaRPr lang="en-US" altLang="en-US" smtClean="0">
              <a:solidFill>
                <a:srgbClr val="FFFFFF"/>
              </a:solidFill>
              <a:latin typeface="Tw Cen MT" panose="020B0602020104020603" pitchFamily="34" charset="0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590550" y="1279525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defRPr/>
            </a:pPr>
            <a:endParaRPr lang="en-US" altLang="en-US" smtClean="0">
              <a:solidFill>
                <a:srgbClr val="FFFFFF"/>
              </a:solidFill>
              <a:latin typeface="Tw Cen MT" panose="020B0602020104020603" pitchFamily="34" charset="0"/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1588"/>
            <a:ext cx="533400" cy="24447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>
            <a:lvl1pPr algn="ctr" eaLnBrk="1" hangingPunct="1">
              <a:defRPr sz="1400" b="1">
                <a:solidFill>
                  <a:srgbClr val="FFFFFF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56D952D2-7FC1-5E43-ABDF-DA2E60AD44D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10" name="Text Box 48"/>
          <p:cNvSpPr txBox="1">
            <a:spLocks noChangeArrowheads="1"/>
          </p:cNvSpPr>
          <p:nvPr userDrawn="1"/>
        </p:nvSpPr>
        <p:spPr bwMode="auto">
          <a:xfrm>
            <a:off x="0" y="0"/>
            <a:ext cx="806450" cy="217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tx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/>
          <a:lstStyle/>
          <a:p>
            <a:pPr algn="ctr"/>
            <a:r>
              <a:rPr kumimoji="0" lang="en-GB" altLang="en-US" sz="800" b="0">
                <a:solidFill>
                  <a:schemeClr val="tx1"/>
                </a:solidFill>
              </a:rPr>
              <a:t>Slide 9.</a:t>
            </a:r>
            <a:fld id="{094D954C-DB66-F145-9A4E-4D29EC22B9F3}" type="slidenum">
              <a:rPr kumimoji="0" lang="en-GB" altLang="en-US" sz="800" b="0">
                <a:solidFill>
                  <a:schemeClr val="tx1"/>
                </a:solidFill>
              </a:rPr>
              <a:pPr algn="ctr"/>
              <a:t>‹#›</a:t>
            </a:fld>
            <a:endParaRPr kumimoji="0" lang="en-GB" altLang="en-US" sz="800" b="0">
              <a:solidFill>
                <a:schemeClr val="tx1"/>
              </a:solidFill>
              <a:latin typeface="Times" charset="0"/>
            </a:endParaRPr>
          </a:p>
        </p:txBody>
      </p:sp>
      <p:sp>
        <p:nvSpPr>
          <p:cNvPr id="11" name="Text Box 49"/>
          <p:cNvSpPr txBox="1">
            <a:spLocks noChangeArrowheads="1"/>
          </p:cNvSpPr>
          <p:nvPr userDrawn="1"/>
        </p:nvSpPr>
        <p:spPr bwMode="auto">
          <a:xfrm>
            <a:off x="219075" y="6524625"/>
            <a:ext cx="8642350" cy="188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algn="r"/>
            <a:r>
              <a:rPr kumimoji="0" lang="en-GB" altLang="en-US" sz="800" b="0" i="1">
                <a:solidFill>
                  <a:schemeClr val="tx1"/>
                </a:solidFill>
                <a:ea typeface="Times New Roman" charset="0"/>
                <a:cs typeface="Times New Roman" charset="0"/>
              </a:rPr>
              <a:t>			</a:t>
            </a:r>
            <a:r>
              <a:rPr kumimoji="0" lang="en-GB" altLang="en-US" sz="800" b="0">
                <a:solidFill>
                  <a:schemeClr val="tx1"/>
                </a:solidFill>
                <a:ea typeface="Times New Roman" charset="0"/>
                <a:cs typeface="Times New Roman" charset="0"/>
              </a:rPr>
              <a:t>Tawfik Jelassi and Albrecht Enders, </a:t>
            </a:r>
            <a:r>
              <a:rPr kumimoji="0" lang="en-GB" altLang="en-US" sz="800" b="0" i="1">
                <a:solidFill>
                  <a:schemeClr val="tx1"/>
                </a:solidFill>
                <a:ea typeface="Times New Roman" charset="0"/>
                <a:cs typeface="Times New Roman" charset="0"/>
              </a:rPr>
              <a:t>Strategies for e-Business</a:t>
            </a:r>
            <a:r>
              <a:rPr kumimoji="0" lang="en-GB" altLang="en-US" sz="800" b="0">
                <a:solidFill>
                  <a:schemeClr val="tx1"/>
                </a:solidFill>
                <a:ea typeface="Times New Roman" charset="0"/>
                <a:cs typeface="Times New Roman" charset="0"/>
              </a:rPr>
              <a:t>, 2</a:t>
            </a:r>
            <a:r>
              <a:rPr kumimoji="0" lang="en-GB" altLang="en-US" sz="800" b="0" baseline="30000">
                <a:solidFill>
                  <a:schemeClr val="tx1"/>
                </a:solidFill>
                <a:ea typeface="Times New Roman" charset="0"/>
                <a:cs typeface="Times New Roman" charset="0"/>
              </a:rPr>
              <a:t>nd</a:t>
            </a:r>
            <a:r>
              <a:rPr kumimoji="0" lang="en-GB" altLang="en-US" sz="800" b="0">
                <a:solidFill>
                  <a:schemeClr val="tx1"/>
                </a:solidFill>
                <a:ea typeface="Times New Roman" charset="0"/>
                <a:cs typeface="Times New Roman" charset="0"/>
              </a:rPr>
              <a:t> edition,</a:t>
            </a:r>
            <a:r>
              <a:rPr kumimoji="0" lang="en-US" altLang="en-US" sz="800" b="0">
                <a:solidFill>
                  <a:schemeClr val="tx1"/>
                </a:solidFill>
                <a:ea typeface="Times New Roman" charset="0"/>
                <a:cs typeface="Times New Roman" charset="0"/>
              </a:rPr>
              <a:t> </a:t>
            </a:r>
            <a:r>
              <a:rPr kumimoji="0" lang="en-GB" altLang="en-US" sz="800" b="0">
                <a:solidFill>
                  <a:schemeClr val="tx1"/>
                </a:solidFill>
                <a:ea typeface="Times New Roman" charset="0"/>
                <a:cs typeface="Times New Roman" charset="0"/>
              </a:rPr>
              <a:t>© Pearson Education Limited 2008</a:t>
            </a:r>
          </a:p>
        </p:txBody>
      </p:sp>
    </p:spTree>
    <p:extLst>
      <p:ext uri="{BB962C8B-B14F-4D97-AF65-F5344CB8AC3E}">
        <p14:creationId xmlns:p14="http://schemas.microsoft.com/office/powerpoint/2010/main" val="539322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</p:sldLayoutIdLst>
  <p:transition/>
  <p:timing>
    <p:tnLst>
      <p:par>
        <p:cTn id="1" dur="indefinite" restart="never" nodeType="tmRoot"/>
      </p:par>
    </p:tnLst>
  </p:timing>
  <p:txStyles>
    <p:titleStyle>
      <a:lvl1pPr algn="l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ＭＳ Ｐゴシック" charset="0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0"/>
          <a:ea typeface="ＭＳ Ｐゴシック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0"/>
          <a:ea typeface="ＭＳ Ｐゴシック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0"/>
          <a:ea typeface="ＭＳ Ｐゴシック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0"/>
          <a:ea typeface="ＭＳ Ｐゴシック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0"/>
        </a:defRPr>
      </a:lvl9pPr>
    </p:titleStyle>
    <p:bodyStyle>
      <a:lvl1pPr marL="319088" indent="-319088" algn="l" rtl="0" eaLnBrk="1" fontAlgn="base" hangingPunct="1">
        <a:spcBef>
          <a:spcPts val="700"/>
        </a:spcBef>
        <a:spcAft>
          <a:spcPct val="0"/>
        </a:spcAft>
        <a:buClr>
          <a:schemeClr val="accent2"/>
        </a:buClr>
        <a:buSzPct val="60000"/>
        <a:buFont typeface="Wingdings" charset="2"/>
        <a:buChar char=""/>
        <a:defRPr sz="2900" kern="1200">
          <a:solidFill>
            <a:schemeClr val="tx1"/>
          </a:solidFill>
          <a:latin typeface="+mn-lt"/>
          <a:ea typeface="ＭＳ Ｐゴシック" charset="0"/>
          <a:cs typeface="+mn-cs"/>
        </a:defRPr>
      </a:lvl1pPr>
      <a:lvl2pPr marL="639763" indent="-273050" algn="l" rtl="0" eaLnBrk="1" fontAlgn="base" hangingPunct="1">
        <a:spcBef>
          <a:spcPts val="550"/>
        </a:spcBef>
        <a:spcAft>
          <a:spcPct val="0"/>
        </a:spcAft>
        <a:buClr>
          <a:schemeClr val="accent1"/>
        </a:buClr>
        <a:buSzPct val="70000"/>
        <a:buFont typeface="Wingdings 2" charset="2"/>
        <a:buChar char=""/>
        <a:defRPr sz="2600" kern="1200">
          <a:solidFill>
            <a:schemeClr val="tx1"/>
          </a:solidFill>
          <a:latin typeface="+mn-lt"/>
          <a:ea typeface="ＭＳ Ｐゴシック" charset="0"/>
          <a:cs typeface="+mn-cs"/>
        </a:defRPr>
      </a:lvl2pPr>
      <a:lvl3pPr marL="914400" indent="-228600" algn="l" rtl="0" eaLnBrk="1" fontAlgn="base" hangingPunct="1">
        <a:spcBef>
          <a:spcPts val="500"/>
        </a:spcBef>
        <a:spcAft>
          <a:spcPct val="0"/>
        </a:spcAft>
        <a:buClr>
          <a:schemeClr val="accent2"/>
        </a:buClr>
        <a:buSzPct val="75000"/>
        <a:buFont typeface="Wingdings" charset="2"/>
        <a:buChar char=""/>
        <a:defRPr sz="2300" kern="1200">
          <a:solidFill>
            <a:schemeClr val="tx1"/>
          </a:solidFill>
          <a:latin typeface="+mn-lt"/>
          <a:ea typeface="ＭＳ Ｐゴシック" charset="0"/>
          <a:cs typeface="+mn-cs"/>
        </a:defRPr>
      </a:lvl3pPr>
      <a:lvl4pPr marL="1371600" indent="-228600" algn="l" rtl="0" eaLnBrk="1" fontAlgn="base" hangingPunct="1">
        <a:spcBef>
          <a:spcPts val="400"/>
        </a:spcBef>
        <a:spcAft>
          <a:spcPct val="0"/>
        </a:spcAft>
        <a:buClr>
          <a:srgbClr val="A5AB81"/>
        </a:buClr>
        <a:buSzPct val="75000"/>
        <a:buFont typeface="Wingdings" charset="2"/>
        <a:buChar char="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4pPr>
      <a:lvl5pPr marL="1828800" indent="-228600" algn="l" rtl="0" eaLnBrk="1" fontAlgn="base" hangingPunct="1">
        <a:spcBef>
          <a:spcPts val="400"/>
        </a:spcBef>
        <a:spcAft>
          <a:spcPct val="0"/>
        </a:spcAft>
        <a:buClr>
          <a:srgbClr val="D8B25C"/>
        </a:buClr>
        <a:buSzPct val="65000"/>
        <a:buFont typeface="Wingdings" charset="2"/>
        <a:buChar char="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background5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6499" name="Picture 3" descr="5-bar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950" y="0"/>
            <a:ext cx="8782050" cy="561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6500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755650" y="0"/>
            <a:ext cx="8388350" cy="54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US" altLang="en-US"/>
          </a:p>
        </p:txBody>
      </p:sp>
      <p:sp>
        <p:nvSpPr>
          <p:cNvPr id="106501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755650" y="765175"/>
            <a:ext cx="8075613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</p:txBody>
      </p:sp>
      <p:sp>
        <p:nvSpPr>
          <p:cNvPr id="106502" name="Rectangle 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746875" y="6308725"/>
            <a:ext cx="2133600" cy="29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06503" name="Rectangle 7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1763713" y="6308725"/>
            <a:ext cx="4651375" cy="288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06504" name="Rectangle 8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0" y="6467475"/>
            <a:ext cx="604838" cy="390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BE8C47F0-6C7D-1F48-8F92-CF308466758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041325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06" r:id="rId9"/>
    <p:sldLayoutId id="2147483707" r:id="rId10"/>
    <p:sldLayoutId id="2147483708" r:id="rId11"/>
  </p:sldLayoutIdLst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1064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65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065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6500" grpId="0"/>
      <p:bldP spid="106501" grpId="0" build="p">
        <p:tmplLst>
          <p:tmpl lvl="1">
            <p:tnLst>
              <p:par>
                <p:cTn presetID="22" presetClass="entr" presetSubtype="8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650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106501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charset="0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defRPr sz="2400">
          <a:solidFill>
            <a:schemeClr val="tx1"/>
          </a:solidFill>
          <a:latin typeface="+mn-lt"/>
          <a:ea typeface="ＭＳ Ｐゴシック" charset="0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bg1"/>
          </a:solidFill>
          <a:latin typeface="+mn-lt"/>
          <a:ea typeface="ＭＳ Ｐゴシック" charset="0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bg1"/>
          </a:solidFill>
          <a:latin typeface="+mn-lt"/>
          <a:ea typeface="ＭＳ Ｐゴシック" charset="0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bg1"/>
          </a:solidFill>
          <a:latin typeface="+mn-lt"/>
          <a:ea typeface="ＭＳ Ｐゴシック" charset="0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bg1"/>
          </a:solidFill>
          <a:latin typeface="+mn-lt"/>
          <a:ea typeface="ＭＳ Ｐゴシック" charset="0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bg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bg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bg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bg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tmp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5" name="Picture 3" descr="text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464"/>
          <a:stretch>
            <a:fillRect/>
          </a:stretch>
        </p:blipFill>
        <p:spPr bwMode="auto">
          <a:xfrm>
            <a:off x="865188" y="1557338"/>
            <a:ext cx="8229600" cy="3671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8548" name="Picture 4" descr="Title Bar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588" y="0"/>
            <a:ext cx="9144001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7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8928100" y="6681788"/>
            <a:ext cx="215900" cy="176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US" altLang="en-US"/>
          </a:p>
        </p:txBody>
      </p:sp>
      <p:sp>
        <p:nvSpPr>
          <p:cNvPr id="2054" name="Text Box 6"/>
          <p:cNvSpPr txBox="1">
            <a:spLocks noChangeArrowheads="1"/>
          </p:cNvSpPr>
          <p:nvPr/>
        </p:nvSpPr>
        <p:spPr bwMode="auto">
          <a:xfrm>
            <a:off x="381000" y="188913"/>
            <a:ext cx="7286625" cy="457200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US" smtClean="0">
                <a:solidFill>
                  <a:schemeClr val="tx2"/>
                </a:solidFill>
                <a:latin typeface="AvantGarde Bk BT" pitchFamily="34" charset="0"/>
                <a:ea typeface="+mn-ea"/>
              </a:rPr>
              <a:t>Using your m62 template</a:t>
            </a:r>
          </a:p>
        </p:txBody>
      </p:sp>
    </p:spTree>
    <p:extLst>
      <p:ext uri="{BB962C8B-B14F-4D97-AF65-F5344CB8AC3E}">
        <p14:creationId xmlns:p14="http://schemas.microsoft.com/office/powerpoint/2010/main" val="1751344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</p:sldLayoutIdLst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85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txStyles>
    <p:titleStyle>
      <a:lvl1pPr algn="l" rtl="0" eaLnBrk="1" fontAlgn="base" hangingPunct="1">
        <a:spcBef>
          <a:spcPct val="0"/>
        </a:spcBef>
        <a:spcAft>
          <a:spcPct val="0"/>
        </a:spcAft>
        <a:defRPr sz="2400">
          <a:solidFill>
            <a:schemeClr val="tx2"/>
          </a:solidFill>
          <a:latin typeface="+mj-lt"/>
          <a:ea typeface="ＭＳ Ｐゴシック" charset="0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2400">
          <a:solidFill>
            <a:schemeClr val="tx2"/>
          </a:solidFill>
          <a:latin typeface="Arial" charset="0"/>
          <a:ea typeface="ＭＳ Ｐゴシック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2400">
          <a:solidFill>
            <a:schemeClr val="tx2"/>
          </a:solidFill>
          <a:latin typeface="Arial" charset="0"/>
          <a:ea typeface="ＭＳ Ｐゴシック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2400">
          <a:solidFill>
            <a:schemeClr val="tx2"/>
          </a:solidFill>
          <a:latin typeface="Arial" charset="0"/>
          <a:ea typeface="ＭＳ Ｐゴシック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2400">
          <a:solidFill>
            <a:schemeClr val="tx2"/>
          </a:solidFill>
          <a:latin typeface="Arial" charset="0"/>
          <a:ea typeface="ＭＳ Ｐゴシック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2400">
          <a:solidFill>
            <a:schemeClr val="tx2"/>
          </a:solidFill>
          <a:latin typeface="Arial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2400">
          <a:solidFill>
            <a:schemeClr val="tx2"/>
          </a:solidFill>
          <a:latin typeface="Arial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2400">
          <a:solidFill>
            <a:schemeClr val="tx2"/>
          </a:solidFill>
          <a:latin typeface="Arial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2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defRPr sz="900">
          <a:solidFill>
            <a:schemeClr val="tx1"/>
          </a:solidFill>
          <a:latin typeface="+mn-lt"/>
          <a:ea typeface="ＭＳ Ｐゴシック" charset="0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900">
          <a:solidFill>
            <a:schemeClr val="tx1"/>
          </a:solidFill>
          <a:latin typeface="+mn-lt"/>
          <a:ea typeface="ＭＳ Ｐゴシック" charset="0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900">
          <a:solidFill>
            <a:schemeClr val="tx1"/>
          </a:solidFill>
          <a:latin typeface="+mn-lt"/>
          <a:ea typeface="ＭＳ Ｐゴシック" charset="0"/>
        </a:defRPr>
      </a:lvl3pPr>
      <a:lvl4pPr marL="1550988" indent="-228600" algn="l" rtl="0" eaLnBrk="1" fontAlgn="base" hangingPunct="1">
        <a:spcBef>
          <a:spcPct val="20000"/>
        </a:spcBef>
        <a:spcAft>
          <a:spcPct val="0"/>
        </a:spcAft>
        <a:buChar char="–"/>
        <a:defRPr sz="900">
          <a:solidFill>
            <a:schemeClr val="tx1"/>
          </a:solidFill>
          <a:latin typeface="+mn-lt"/>
          <a:ea typeface="ＭＳ Ｐゴシック" charset="0"/>
        </a:defRPr>
      </a:lvl4pPr>
      <a:lvl5pPr marL="1958975" indent="-228600" algn="l" rtl="0" eaLnBrk="1" fontAlgn="base" hangingPunct="1">
        <a:spcBef>
          <a:spcPct val="20000"/>
        </a:spcBef>
        <a:spcAft>
          <a:spcPct val="0"/>
        </a:spcAft>
        <a:buChar char="»"/>
        <a:defRPr sz="900">
          <a:solidFill>
            <a:schemeClr val="tx1"/>
          </a:solidFill>
          <a:latin typeface="+mn-lt"/>
          <a:ea typeface="ＭＳ Ｐゴシック" charset="0"/>
        </a:defRPr>
      </a:lvl5pPr>
      <a:lvl6pPr marL="2416175" indent="-228600" algn="l" rtl="0" eaLnBrk="1" fontAlgn="base" hangingPunct="1">
        <a:spcBef>
          <a:spcPct val="20000"/>
        </a:spcBef>
        <a:spcAft>
          <a:spcPct val="0"/>
        </a:spcAft>
        <a:buChar char="»"/>
        <a:defRPr sz="900">
          <a:solidFill>
            <a:schemeClr val="tx1"/>
          </a:solidFill>
          <a:latin typeface="+mn-lt"/>
        </a:defRPr>
      </a:lvl6pPr>
      <a:lvl7pPr marL="2873375" indent="-228600" algn="l" rtl="0" eaLnBrk="1" fontAlgn="base" hangingPunct="1">
        <a:spcBef>
          <a:spcPct val="20000"/>
        </a:spcBef>
        <a:spcAft>
          <a:spcPct val="0"/>
        </a:spcAft>
        <a:buChar char="»"/>
        <a:defRPr sz="900">
          <a:solidFill>
            <a:schemeClr val="tx1"/>
          </a:solidFill>
          <a:latin typeface="+mn-lt"/>
        </a:defRPr>
      </a:lvl7pPr>
      <a:lvl8pPr marL="3330575" indent="-228600" algn="l" rtl="0" eaLnBrk="1" fontAlgn="base" hangingPunct="1">
        <a:spcBef>
          <a:spcPct val="20000"/>
        </a:spcBef>
        <a:spcAft>
          <a:spcPct val="0"/>
        </a:spcAft>
        <a:buChar char="»"/>
        <a:defRPr sz="900">
          <a:solidFill>
            <a:schemeClr val="tx1"/>
          </a:solidFill>
          <a:latin typeface="+mn-lt"/>
        </a:defRPr>
      </a:lvl8pPr>
      <a:lvl9pPr marL="3787775" indent="-228600" algn="l" rtl="0" eaLnBrk="1" fontAlgn="base" hangingPunct="1">
        <a:spcBef>
          <a:spcPct val="20000"/>
        </a:spcBef>
        <a:spcAft>
          <a:spcPct val="0"/>
        </a:spcAft>
        <a:buChar char="»"/>
        <a:defRPr sz="9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background5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9571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755650" y="0"/>
            <a:ext cx="7488238" cy="54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US" altLang="en-US"/>
          </a:p>
        </p:txBody>
      </p:sp>
      <p:sp>
        <p:nvSpPr>
          <p:cNvPr id="109572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755650" y="765175"/>
            <a:ext cx="8075613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</p:txBody>
      </p:sp>
      <p:sp>
        <p:nvSpPr>
          <p:cNvPr id="109573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746875" y="6308725"/>
            <a:ext cx="2133600" cy="29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09574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1763713" y="6308725"/>
            <a:ext cx="4651375" cy="288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09575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0" y="6467475"/>
            <a:ext cx="604838" cy="390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49141318-A463-F146-AB4B-09341F8C3B8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314156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2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0" r:id="rId9"/>
    <p:sldLayoutId id="2147483731" r:id="rId10"/>
    <p:sldLayoutId id="2147483732" r:id="rId11"/>
  </p:sldLayoutIdLst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95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95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9571" grpId="0"/>
      <p:bldP spid="109572" grpId="0" build="p">
        <p:tmplLst>
          <p:tmpl lvl="1">
            <p:tnLst>
              <p:par>
                <p:cTn presetID="22" presetClass="entr" presetSubtype="8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9572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109572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l" rtl="0" eaLnBrk="1" fontAlgn="base" hangingPunct="1">
        <a:spcBef>
          <a:spcPct val="0"/>
        </a:spcBef>
        <a:spcAft>
          <a:spcPct val="0"/>
        </a:spcAft>
        <a:defRPr sz="2600">
          <a:solidFill>
            <a:schemeClr val="tx2"/>
          </a:solidFill>
          <a:latin typeface="+mj-lt"/>
          <a:ea typeface="ＭＳ Ｐゴシック" charset="0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2600">
          <a:solidFill>
            <a:schemeClr val="tx2"/>
          </a:solidFill>
          <a:latin typeface="Arial" charset="0"/>
          <a:ea typeface="ＭＳ Ｐゴシック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2600">
          <a:solidFill>
            <a:schemeClr val="tx2"/>
          </a:solidFill>
          <a:latin typeface="Arial" charset="0"/>
          <a:ea typeface="ＭＳ Ｐゴシック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2600">
          <a:solidFill>
            <a:schemeClr val="tx2"/>
          </a:solidFill>
          <a:latin typeface="Arial" charset="0"/>
          <a:ea typeface="ＭＳ Ｐゴシック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2600">
          <a:solidFill>
            <a:schemeClr val="tx2"/>
          </a:solidFill>
          <a:latin typeface="Arial" charset="0"/>
          <a:ea typeface="ＭＳ Ｐゴシック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2600">
          <a:solidFill>
            <a:schemeClr val="tx2"/>
          </a:solidFill>
          <a:latin typeface="Arial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2600">
          <a:solidFill>
            <a:schemeClr val="tx2"/>
          </a:solidFill>
          <a:latin typeface="Arial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2600">
          <a:solidFill>
            <a:schemeClr val="tx2"/>
          </a:solidFill>
          <a:latin typeface="Arial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26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defRPr sz="2400">
          <a:solidFill>
            <a:schemeClr val="tx1"/>
          </a:solidFill>
          <a:latin typeface="+mn-lt"/>
          <a:ea typeface="ＭＳ Ｐゴシック" charset="0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bg1"/>
          </a:solidFill>
          <a:latin typeface="+mn-lt"/>
          <a:ea typeface="ＭＳ Ｐゴシック" charset="0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bg1"/>
          </a:solidFill>
          <a:latin typeface="+mn-lt"/>
          <a:ea typeface="ＭＳ Ｐゴシック" charset="0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bg1"/>
          </a:solidFill>
          <a:latin typeface="+mn-lt"/>
          <a:ea typeface="ＭＳ Ｐゴシック" charset="0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bg1"/>
          </a:solidFill>
          <a:latin typeface="+mn-lt"/>
          <a:ea typeface="ＭＳ Ｐゴシック" charset="0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bg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bg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bg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bg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notesSlide" Target="../notesSlides/notesSlid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notesSlide" Target="../notesSlides/notesSlid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notesSlide" Target="../notesSlides/notesSlide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notesSlide" Target="../notesSlides/notesSlide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notesSlide" Target="../notesSlides/notesSlide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hyperlink" Target="http://www.ft.com/cms/s/0/24d3a6f8-6228-11e1-820b-00144feabdc0.html#axzz3r9FOmfvu" TargetMode="External"/><Relationship Id="rId3" Type="http://schemas.openxmlformats.org/officeDocument/2006/relationships/hyperlink" Target="https://www.youtube.com/watch?v=lBUJcD6Ws6s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notesSlide" Target="../notesSlides/notesSlide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notesSlide" Target="../notesSlides/notesSlide8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notesSlide" Target="../notesSlides/notesSlide9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notesSlide" Target="../notesSlides/notesSlide10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hyperlink" Target="http://www.ft.com/cms/s/1/c1f3a72a-3390-11db-981f-0000779e2340.html#axzz3r9FOmfvu" TargetMode="Externa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hyperlink" Target="http://academy.hubspot.com/ic15/essentials-of-an-effective-inbound-strateg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en-US" altLang="en-US" sz="2800" dirty="0"/>
              <a:t>Choosing the appropriate strategy </a:t>
            </a:r>
            <a:r>
              <a:rPr lang="en-US" altLang="en-US" sz="2800" dirty="0" smtClean="0"/>
              <a:t>for INTERACTION WITH USERS</a:t>
            </a:r>
            <a:endParaRPr lang="en-US" sz="2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597964"/>
      </p:ext>
    </p:extLst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Any e-Business news?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5628919"/>
      </p:ext>
    </p:ext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6818" name="AutoShape 2"/>
          <p:cNvSpPr>
            <a:spLocks noChangeArrowheads="1"/>
          </p:cNvSpPr>
          <p:nvPr/>
        </p:nvSpPr>
        <p:spPr bwMode="auto">
          <a:xfrm>
            <a:off x="1441450" y="1812925"/>
            <a:ext cx="6554788" cy="3965575"/>
          </a:xfrm>
          <a:prstGeom prst="roundRect">
            <a:avLst>
              <a:gd name="adj" fmla="val 14093"/>
            </a:avLst>
          </a:prstGeom>
          <a:solidFill>
            <a:srgbClr val="215283"/>
          </a:solidFill>
          <a:ln w="19050">
            <a:solidFill>
              <a:srgbClr val="215283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72000" tIns="72000" rIns="72000" bIns="72000" anchor="ctr">
            <a:spAutoFit/>
          </a:bodyPr>
          <a:lstStyle>
            <a:lvl1pPr defTabSz="358775">
              <a:defRPr sz="2400">
                <a:solidFill>
                  <a:schemeClr val="tx1"/>
                </a:solidFill>
                <a:latin typeface="Arial" charset="0"/>
              </a:defRPr>
            </a:lvl1pPr>
            <a:lvl2pPr defTabSz="358775">
              <a:defRPr sz="2400">
                <a:solidFill>
                  <a:schemeClr val="tx1"/>
                </a:solidFill>
                <a:latin typeface="Arial" charset="0"/>
              </a:defRPr>
            </a:lvl2pPr>
            <a:lvl3pPr defTabSz="358775">
              <a:defRPr sz="2400">
                <a:solidFill>
                  <a:schemeClr val="tx1"/>
                </a:solidFill>
                <a:latin typeface="Arial" charset="0"/>
              </a:defRPr>
            </a:lvl3pPr>
            <a:lvl4pPr defTabSz="358775">
              <a:defRPr sz="2400">
                <a:solidFill>
                  <a:schemeClr val="tx1"/>
                </a:solidFill>
                <a:latin typeface="Arial" charset="0"/>
              </a:defRPr>
            </a:lvl4pPr>
            <a:lvl5pPr defTabSz="358775">
              <a:defRPr sz="2400">
                <a:solidFill>
                  <a:schemeClr val="tx1"/>
                </a:solidFill>
                <a:latin typeface="Arial" charset="0"/>
              </a:defRPr>
            </a:lvl5pPr>
            <a:lvl6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endParaRPr lang="en-US" altLang="en-US" sz="1400">
              <a:solidFill>
                <a:srgbClr val="000000"/>
              </a:solidFill>
            </a:endParaRPr>
          </a:p>
        </p:txBody>
      </p:sp>
      <p:sp>
        <p:nvSpPr>
          <p:cNvPr id="1826819" name="Rectangle 3"/>
          <p:cNvSpPr>
            <a:spLocks noGrp="1" noChangeArrowheads="1"/>
          </p:cNvSpPr>
          <p:nvPr>
            <p:ph type="title"/>
          </p:nvPr>
        </p:nvSpPr>
        <p:spPr>
          <a:xfrm>
            <a:off x="611188" y="828675"/>
            <a:ext cx="7607300" cy="414338"/>
          </a:xfrm>
        </p:spPr>
        <p:txBody>
          <a:bodyPr/>
          <a:lstStyle/>
          <a:p>
            <a:r>
              <a:rPr lang="en-US" altLang="en-US" sz="2000" dirty="0" smtClean="0"/>
              <a:t>Choosing </a:t>
            </a:r>
            <a:r>
              <a:rPr lang="en-US" altLang="en-US" sz="2000" dirty="0"/>
              <a:t>the appropriate e-business strategy for interacting with users </a:t>
            </a:r>
            <a:endParaRPr lang="de-DE" altLang="en-US" sz="2000" dirty="0"/>
          </a:p>
        </p:txBody>
      </p:sp>
      <p:sp>
        <p:nvSpPr>
          <p:cNvPr id="1826820" name="AutoShape 4"/>
          <p:cNvSpPr>
            <a:spLocks noChangeAspect="1" noChangeArrowheads="1" noTextEdit="1"/>
          </p:cNvSpPr>
          <p:nvPr/>
        </p:nvSpPr>
        <p:spPr bwMode="auto">
          <a:xfrm>
            <a:off x="2281238" y="2187575"/>
            <a:ext cx="3740150" cy="1250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826821" name="Rectangle 5"/>
          <p:cNvSpPr>
            <a:spLocks noChangeArrowheads="1"/>
          </p:cNvSpPr>
          <p:nvPr/>
        </p:nvSpPr>
        <p:spPr bwMode="auto">
          <a:xfrm>
            <a:off x="1651000" y="2100263"/>
            <a:ext cx="3921125" cy="24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defTabSz="314325">
              <a:defRPr sz="2400">
                <a:solidFill>
                  <a:schemeClr val="tx1"/>
                </a:solidFill>
                <a:latin typeface="Arial" charset="0"/>
              </a:defRPr>
            </a:lvl1pPr>
            <a:lvl2pPr marL="400050" defTabSz="314325">
              <a:defRPr sz="2400">
                <a:solidFill>
                  <a:schemeClr val="tx1"/>
                </a:solidFill>
                <a:latin typeface="Arial" charset="0"/>
              </a:defRPr>
            </a:lvl2pPr>
            <a:lvl3pPr marL="801688" defTabSz="314325">
              <a:defRPr sz="2400">
                <a:solidFill>
                  <a:schemeClr val="tx1"/>
                </a:solidFill>
                <a:latin typeface="Arial" charset="0"/>
              </a:defRPr>
            </a:lvl3pPr>
            <a:lvl4pPr marL="1201738" defTabSz="314325">
              <a:defRPr sz="2400">
                <a:solidFill>
                  <a:schemeClr val="tx1"/>
                </a:solidFill>
                <a:latin typeface="Arial" charset="0"/>
              </a:defRPr>
            </a:lvl4pPr>
            <a:lvl5pPr marL="1603375" defTabSz="314325">
              <a:defRPr sz="2400">
                <a:solidFill>
                  <a:schemeClr val="tx1"/>
                </a:solidFill>
                <a:latin typeface="Arial" charset="0"/>
              </a:defRPr>
            </a:lvl5pPr>
            <a:lvl6pPr marL="2060575" defTabSz="31432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517775" defTabSz="31432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2974975" defTabSz="31432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432175" defTabSz="31432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US" altLang="en-US" sz="1600">
                <a:solidFill>
                  <a:schemeClr val="bg1"/>
                </a:solidFill>
              </a:rPr>
              <a:t>After this session you should be able to:</a:t>
            </a:r>
            <a:endParaRPr lang="en-US" altLang="en-US" sz="1600" b="0">
              <a:solidFill>
                <a:schemeClr val="bg1"/>
              </a:solidFill>
            </a:endParaRPr>
          </a:p>
        </p:txBody>
      </p:sp>
      <p:sp>
        <p:nvSpPr>
          <p:cNvPr id="1826822" name="Rectangle 6"/>
          <p:cNvSpPr>
            <a:spLocks noChangeArrowheads="1"/>
          </p:cNvSpPr>
          <p:nvPr/>
        </p:nvSpPr>
        <p:spPr bwMode="auto">
          <a:xfrm>
            <a:off x="1651000" y="2497138"/>
            <a:ext cx="5965825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 marL="152400" indent="-152400" defTabSz="314325">
              <a:defRPr sz="2400">
                <a:solidFill>
                  <a:schemeClr val="tx1"/>
                </a:solidFill>
                <a:latin typeface="Arial" charset="0"/>
              </a:defRPr>
            </a:lvl1pPr>
            <a:lvl2pPr marL="400050" defTabSz="314325">
              <a:defRPr sz="2400">
                <a:solidFill>
                  <a:schemeClr val="tx1"/>
                </a:solidFill>
                <a:latin typeface="Arial" charset="0"/>
              </a:defRPr>
            </a:lvl2pPr>
            <a:lvl3pPr marL="801688" defTabSz="314325">
              <a:defRPr sz="2400">
                <a:solidFill>
                  <a:schemeClr val="tx1"/>
                </a:solidFill>
                <a:latin typeface="Arial" charset="0"/>
              </a:defRPr>
            </a:lvl3pPr>
            <a:lvl4pPr marL="1201738" defTabSz="314325">
              <a:defRPr sz="2400">
                <a:solidFill>
                  <a:schemeClr val="tx1"/>
                </a:solidFill>
                <a:latin typeface="Arial" charset="0"/>
              </a:defRPr>
            </a:lvl4pPr>
            <a:lvl5pPr marL="1603375" defTabSz="314325">
              <a:defRPr sz="2400">
                <a:solidFill>
                  <a:schemeClr val="tx1"/>
                </a:solidFill>
                <a:latin typeface="Arial" charset="0"/>
              </a:defRPr>
            </a:lvl5pPr>
            <a:lvl6pPr marL="2060575" defTabSz="31432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517775" defTabSz="31432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2974975" defTabSz="31432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432175" defTabSz="31432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buFont typeface="Wingdings" charset="2"/>
              <a:buChar char=""/>
            </a:pPr>
            <a:r>
              <a:rPr lang="en-US" altLang="ja-JP" sz="1600" b="0">
                <a:solidFill>
                  <a:schemeClr val="bg1"/>
                </a:solidFill>
                <a:ea typeface="MS Mincho" charset="-128"/>
                <a:cs typeface="Arial" charset="0"/>
              </a:rPr>
              <a:t>Understand the technological developments leading to the advent of Web 2.0.</a:t>
            </a:r>
          </a:p>
          <a:p>
            <a:pPr>
              <a:buFont typeface="Wingdings" charset="2"/>
              <a:buChar char=""/>
            </a:pPr>
            <a:endParaRPr lang="en-US" altLang="ja-JP" sz="1600" b="0">
              <a:solidFill>
                <a:schemeClr val="bg1"/>
              </a:solidFill>
              <a:ea typeface="MS Mincho" charset="-128"/>
              <a:cs typeface="Arial" charset="0"/>
            </a:endParaRPr>
          </a:p>
          <a:p>
            <a:pPr>
              <a:buFont typeface="Wingdings" charset="2"/>
              <a:buChar char=""/>
            </a:pPr>
            <a:r>
              <a:rPr lang="en-US" altLang="ja-JP" sz="1600" b="0">
                <a:solidFill>
                  <a:schemeClr val="bg1"/>
                </a:solidFill>
                <a:ea typeface="MS Mincho" charset="-128"/>
                <a:cs typeface="Arial" charset="0"/>
              </a:rPr>
              <a:t>Recognise how these technological developments brought about user-generated content and change of behaviour.</a:t>
            </a:r>
          </a:p>
          <a:p>
            <a:pPr>
              <a:buFont typeface="Wingdings" charset="2"/>
              <a:buChar char=""/>
            </a:pPr>
            <a:endParaRPr lang="en-US" altLang="ja-JP" sz="1600" b="0">
              <a:solidFill>
                <a:schemeClr val="bg1"/>
              </a:solidFill>
              <a:ea typeface="MS Mincho" charset="-128"/>
              <a:cs typeface="Arial" charset="0"/>
            </a:endParaRPr>
          </a:p>
          <a:p>
            <a:pPr>
              <a:buFont typeface="Wingdings" charset="2"/>
              <a:buChar char=""/>
            </a:pPr>
            <a:r>
              <a:rPr lang="en-US" altLang="ja-JP" sz="1600" b="0">
                <a:solidFill>
                  <a:schemeClr val="bg1"/>
                </a:solidFill>
                <a:ea typeface="MS Mincho" charset="-128"/>
                <a:cs typeface="Arial" charset="0"/>
              </a:rPr>
              <a:t>Use the insights gained from the ‘mass-customisation’ and ‘long tail’ concepts to increase the richness of interactions with customers.</a:t>
            </a:r>
          </a:p>
          <a:p>
            <a:pPr>
              <a:buFont typeface="Wingdings" charset="2"/>
              <a:buChar char=""/>
            </a:pPr>
            <a:endParaRPr lang="en-US" altLang="ja-JP" sz="1600" b="0">
              <a:solidFill>
                <a:schemeClr val="bg1"/>
              </a:solidFill>
              <a:ea typeface="MS Mincho" charset="-128"/>
              <a:cs typeface="Arial" charset="0"/>
            </a:endParaRPr>
          </a:p>
          <a:p>
            <a:pPr>
              <a:buFont typeface="Wingdings" charset="2"/>
              <a:buChar char=""/>
            </a:pPr>
            <a:r>
              <a:rPr lang="en-US" altLang="ja-JP" sz="1600" b="0">
                <a:solidFill>
                  <a:schemeClr val="bg1"/>
                </a:solidFill>
                <a:ea typeface="MS Mincho" charset="-128"/>
                <a:cs typeface="Arial" charset="0"/>
              </a:rPr>
              <a:t>Use the insights gained from the ‘tipping point’, network externality effects and ‘viral growth’ concepts to increase the reach of interactions with customers.</a:t>
            </a:r>
          </a:p>
        </p:txBody>
      </p:sp>
    </p:spTree>
    <p:extLst>
      <p:ext uri="{BB962C8B-B14F-4D97-AF65-F5344CB8AC3E}">
        <p14:creationId xmlns:p14="http://schemas.microsoft.com/office/powerpoint/2010/main" val="1834247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is web 2.0?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 smtClean="0"/>
              <a:t>User- generated content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929953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1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Web 2.0 services</a:t>
            </a:r>
            <a:endParaRPr lang="de-DE" altLang="en-US"/>
          </a:p>
        </p:txBody>
      </p:sp>
      <p:sp>
        <p:nvSpPr>
          <p:cNvPr id="2061315" name="AutoShape 3"/>
          <p:cNvSpPr>
            <a:spLocks noChangeAspect="1" noChangeArrowheads="1" noTextEdit="1"/>
          </p:cNvSpPr>
          <p:nvPr/>
        </p:nvSpPr>
        <p:spPr bwMode="auto">
          <a:xfrm>
            <a:off x="2646363" y="2535238"/>
            <a:ext cx="3740150" cy="1250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61316" name="Rectangle 4"/>
          <p:cNvSpPr>
            <a:spLocks noChangeArrowheads="1"/>
          </p:cNvSpPr>
          <p:nvPr/>
        </p:nvSpPr>
        <p:spPr bwMode="auto">
          <a:xfrm>
            <a:off x="596900" y="950913"/>
            <a:ext cx="1293813" cy="5557837"/>
          </a:xfrm>
          <a:prstGeom prst="rect">
            <a:avLst/>
          </a:prstGeom>
          <a:solidFill>
            <a:srgbClr val="FFFFFF"/>
          </a:solidFill>
          <a:ln w="19050">
            <a:solidFill>
              <a:srgbClr val="215283"/>
            </a:solidFill>
            <a:miter lim="800000"/>
            <a:headEnd/>
            <a:tailEnd/>
          </a:ln>
        </p:spPr>
        <p:txBody>
          <a:bodyPr lIns="0" tIns="0" rIns="0" bIns="0" anchor="ctr"/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lnSpc>
                <a:spcPct val="80000"/>
              </a:lnSpc>
              <a:spcBef>
                <a:spcPct val="20000"/>
              </a:spcBef>
              <a:buFontTx/>
              <a:buChar char="•"/>
            </a:pPr>
            <a:endParaRPr kumimoji="0" lang="de-DE" altLang="en-US" sz="1800" b="0">
              <a:solidFill>
                <a:schemeClr val="bg1"/>
              </a:solidFill>
            </a:endParaRPr>
          </a:p>
        </p:txBody>
      </p:sp>
      <p:sp>
        <p:nvSpPr>
          <p:cNvPr id="2061317" name="Rectangle 5"/>
          <p:cNvSpPr>
            <a:spLocks noChangeArrowheads="1"/>
          </p:cNvSpPr>
          <p:nvPr/>
        </p:nvSpPr>
        <p:spPr bwMode="auto">
          <a:xfrm>
            <a:off x="1001713" y="1049338"/>
            <a:ext cx="2203450" cy="517525"/>
          </a:xfrm>
          <a:prstGeom prst="rect">
            <a:avLst/>
          </a:prstGeom>
          <a:solidFill>
            <a:srgbClr val="215283"/>
          </a:solidFill>
          <a:ln w="19050">
            <a:solidFill>
              <a:srgbClr val="FFFFFF"/>
            </a:solidFill>
            <a:miter lim="800000"/>
            <a:headEnd/>
            <a:tailEnd/>
          </a:ln>
        </p:spPr>
        <p:txBody>
          <a:bodyPr anchor="ctr"/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lnSpc>
                <a:spcPts val="1800"/>
              </a:lnSpc>
            </a:pPr>
            <a:r>
              <a:rPr kumimoji="0" lang="en-US" altLang="en-US" sz="1400">
                <a:solidFill>
                  <a:srgbClr val="FFFFFF"/>
                </a:solidFill>
              </a:rPr>
              <a:t>Blogs </a:t>
            </a:r>
          </a:p>
        </p:txBody>
      </p:sp>
      <p:sp>
        <p:nvSpPr>
          <p:cNvPr id="2061318" name="Rectangle 5"/>
          <p:cNvSpPr>
            <a:spLocks noChangeArrowheads="1"/>
          </p:cNvSpPr>
          <p:nvPr/>
        </p:nvSpPr>
        <p:spPr bwMode="auto">
          <a:xfrm>
            <a:off x="1001713" y="1673225"/>
            <a:ext cx="2203450" cy="750888"/>
          </a:xfrm>
          <a:prstGeom prst="rect">
            <a:avLst/>
          </a:prstGeom>
          <a:solidFill>
            <a:srgbClr val="215283"/>
          </a:solidFill>
          <a:ln w="19050">
            <a:solidFill>
              <a:srgbClr val="FFFFFF"/>
            </a:solidFill>
            <a:miter lim="800000"/>
            <a:headEnd/>
            <a:tailEnd/>
          </a:ln>
        </p:spPr>
        <p:txBody>
          <a:bodyPr anchor="ctr"/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lnSpc>
                <a:spcPts val="1800"/>
              </a:lnSpc>
            </a:pPr>
            <a:r>
              <a:rPr kumimoji="0" lang="en-US" altLang="en-US" sz="1400">
                <a:solidFill>
                  <a:srgbClr val="FFFFFF"/>
                </a:solidFill>
              </a:rPr>
              <a:t>Wikis</a:t>
            </a:r>
          </a:p>
        </p:txBody>
      </p:sp>
      <p:sp>
        <p:nvSpPr>
          <p:cNvPr id="2061319" name="Rectangle 5"/>
          <p:cNvSpPr>
            <a:spLocks noChangeArrowheads="1"/>
          </p:cNvSpPr>
          <p:nvPr/>
        </p:nvSpPr>
        <p:spPr bwMode="auto">
          <a:xfrm>
            <a:off x="1001713" y="2551113"/>
            <a:ext cx="2203450" cy="750887"/>
          </a:xfrm>
          <a:prstGeom prst="rect">
            <a:avLst/>
          </a:prstGeom>
          <a:solidFill>
            <a:srgbClr val="215283"/>
          </a:solidFill>
          <a:ln w="19050">
            <a:solidFill>
              <a:srgbClr val="FFFFFF"/>
            </a:solidFill>
            <a:miter lim="800000"/>
            <a:headEnd/>
            <a:tailEnd/>
          </a:ln>
        </p:spPr>
        <p:txBody>
          <a:bodyPr anchor="ctr"/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lnSpc>
                <a:spcPts val="1800"/>
              </a:lnSpc>
            </a:pPr>
            <a:r>
              <a:rPr kumimoji="0" lang="en-US" altLang="en-US" sz="1400">
                <a:solidFill>
                  <a:srgbClr val="FFFFFF"/>
                </a:solidFill>
              </a:rPr>
              <a:t>Social networking sites (SNS)</a:t>
            </a:r>
          </a:p>
        </p:txBody>
      </p:sp>
      <p:sp>
        <p:nvSpPr>
          <p:cNvPr id="2061320" name="Rectangle 5"/>
          <p:cNvSpPr>
            <a:spLocks noChangeArrowheads="1"/>
          </p:cNvSpPr>
          <p:nvPr/>
        </p:nvSpPr>
        <p:spPr bwMode="auto">
          <a:xfrm>
            <a:off x="1001713" y="4040188"/>
            <a:ext cx="2203450" cy="750887"/>
          </a:xfrm>
          <a:prstGeom prst="rect">
            <a:avLst/>
          </a:prstGeom>
          <a:solidFill>
            <a:srgbClr val="215283"/>
          </a:solidFill>
          <a:ln w="19050">
            <a:solidFill>
              <a:srgbClr val="FFFFFF"/>
            </a:solidFill>
            <a:miter lim="800000"/>
            <a:headEnd/>
            <a:tailEnd/>
          </a:ln>
        </p:spPr>
        <p:txBody>
          <a:bodyPr anchor="ctr"/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lnSpc>
                <a:spcPts val="1800"/>
              </a:lnSpc>
            </a:pPr>
            <a:r>
              <a:rPr kumimoji="0" lang="en-US" altLang="en-US" sz="1400">
                <a:solidFill>
                  <a:srgbClr val="FFFFFF"/>
                </a:solidFill>
              </a:rPr>
              <a:t>Media and information- sharing platforms</a:t>
            </a:r>
          </a:p>
        </p:txBody>
      </p:sp>
      <p:sp>
        <p:nvSpPr>
          <p:cNvPr id="2061321" name="Rectangle 9"/>
          <p:cNvSpPr>
            <a:spLocks noChangeArrowheads="1"/>
          </p:cNvSpPr>
          <p:nvPr/>
        </p:nvSpPr>
        <p:spPr bwMode="auto">
          <a:xfrm>
            <a:off x="3205163" y="1673225"/>
            <a:ext cx="5722937" cy="730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215283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215283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>
            <a:lvl1pPr defTabSz="358775">
              <a:defRPr sz="2400">
                <a:solidFill>
                  <a:schemeClr val="tx1"/>
                </a:solidFill>
                <a:latin typeface="Arial" charset="0"/>
              </a:defRPr>
            </a:lvl1pPr>
            <a:lvl2pPr defTabSz="358775">
              <a:defRPr sz="2400">
                <a:solidFill>
                  <a:schemeClr val="tx1"/>
                </a:solidFill>
                <a:latin typeface="Arial" charset="0"/>
              </a:defRPr>
            </a:lvl2pPr>
            <a:lvl3pPr defTabSz="358775">
              <a:defRPr sz="2400">
                <a:solidFill>
                  <a:schemeClr val="tx1"/>
                </a:solidFill>
                <a:latin typeface="Arial" charset="0"/>
              </a:defRPr>
            </a:lvl3pPr>
            <a:lvl4pPr defTabSz="358775">
              <a:defRPr sz="2400">
                <a:solidFill>
                  <a:schemeClr val="tx1"/>
                </a:solidFill>
                <a:latin typeface="Arial" charset="0"/>
              </a:defRPr>
            </a:lvl4pPr>
            <a:lvl5pPr defTabSz="358775">
              <a:defRPr sz="2400">
                <a:solidFill>
                  <a:schemeClr val="tx1"/>
                </a:solidFill>
                <a:latin typeface="Arial" charset="0"/>
              </a:defRPr>
            </a:lvl5pPr>
            <a:lvl6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kumimoji="0" lang="en-US" altLang="ja-JP" sz="1400" b="0">
                <a:solidFill>
                  <a:srgbClr val="000000"/>
                </a:solidFill>
                <a:ea typeface="ＭＳ Ｐゴシック" charset="-128"/>
              </a:rPr>
              <a:t>These websites display content that users can incorporate as is or modify at will. In order to assure the quality of its content, </a:t>
            </a:r>
            <a:r>
              <a:rPr kumimoji="0" lang="en-US" altLang="ja-JP" sz="1400">
                <a:solidFill>
                  <a:srgbClr val="000000"/>
                </a:solidFill>
                <a:ea typeface="ＭＳ Ｐゴシック" charset="-128"/>
              </a:rPr>
              <a:t>Wikipedia</a:t>
            </a:r>
            <a:r>
              <a:rPr kumimoji="0" lang="en-US" altLang="ja-JP" sz="1400" b="0">
                <a:solidFill>
                  <a:srgbClr val="000000"/>
                </a:solidFill>
                <a:ea typeface="ＭＳ Ｐゴシック" charset="-128"/>
              </a:rPr>
              <a:t>, for instance, relies on users’ mutual content control.</a:t>
            </a:r>
          </a:p>
        </p:txBody>
      </p:sp>
      <p:sp>
        <p:nvSpPr>
          <p:cNvPr id="2061322" name="Rectangle 10"/>
          <p:cNvSpPr>
            <a:spLocks noChangeArrowheads="1"/>
          </p:cNvSpPr>
          <p:nvPr/>
        </p:nvSpPr>
        <p:spPr bwMode="auto">
          <a:xfrm>
            <a:off x="3205163" y="4040188"/>
            <a:ext cx="5626100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215283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215283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>
            <a:lvl1pPr defTabSz="358775">
              <a:defRPr sz="2400">
                <a:solidFill>
                  <a:schemeClr val="tx1"/>
                </a:solidFill>
                <a:latin typeface="Arial" charset="0"/>
              </a:defRPr>
            </a:lvl1pPr>
            <a:lvl2pPr defTabSz="358775">
              <a:defRPr sz="2400">
                <a:solidFill>
                  <a:schemeClr val="tx1"/>
                </a:solidFill>
                <a:latin typeface="Arial" charset="0"/>
              </a:defRPr>
            </a:lvl2pPr>
            <a:lvl3pPr defTabSz="358775">
              <a:defRPr sz="2400">
                <a:solidFill>
                  <a:schemeClr val="tx1"/>
                </a:solidFill>
                <a:latin typeface="Arial" charset="0"/>
              </a:defRPr>
            </a:lvl3pPr>
            <a:lvl4pPr defTabSz="358775">
              <a:defRPr sz="2400">
                <a:solidFill>
                  <a:schemeClr val="tx1"/>
                </a:solidFill>
                <a:latin typeface="Arial" charset="0"/>
              </a:defRPr>
            </a:lvl4pPr>
            <a:lvl5pPr defTabSz="358775">
              <a:defRPr sz="2400">
                <a:solidFill>
                  <a:schemeClr val="tx1"/>
                </a:solidFill>
                <a:latin typeface="Arial" charset="0"/>
              </a:defRPr>
            </a:lvl5pPr>
            <a:lvl6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kumimoji="0" lang="en-US" altLang="ja-JP" sz="1400" b="0">
                <a:solidFill>
                  <a:srgbClr val="000000"/>
                </a:solidFill>
                <a:ea typeface="ＭＳ Ｐゴシック" charset="-128"/>
              </a:rPr>
              <a:t>Users can upload, index, share and rate all kinds of media such as videos or photos. </a:t>
            </a:r>
            <a:r>
              <a:rPr kumimoji="0" lang="en-US" altLang="ja-JP" sz="1400">
                <a:solidFill>
                  <a:srgbClr val="000000"/>
                </a:solidFill>
                <a:ea typeface="ＭＳ Ｐゴシック" charset="-128"/>
              </a:rPr>
              <a:t>YouTube, Flickr</a:t>
            </a:r>
          </a:p>
        </p:txBody>
      </p:sp>
      <p:sp>
        <p:nvSpPr>
          <p:cNvPr id="2061323" name="Rectangle 11"/>
          <p:cNvSpPr>
            <a:spLocks noChangeArrowheads="1"/>
          </p:cNvSpPr>
          <p:nvPr/>
        </p:nvSpPr>
        <p:spPr bwMode="auto">
          <a:xfrm>
            <a:off x="3205163" y="2551113"/>
            <a:ext cx="5722937" cy="730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215283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215283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>
            <a:lvl1pPr defTabSz="358775">
              <a:defRPr sz="2400">
                <a:solidFill>
                  <a:schemeClr val="tx1"/>
                </a:solidFill>
                <a:latin typeface="Arial" charset="0"/>
              </a:defRPr>
            </a:lvl1pPr>
            <a:lvl2pPr defTabSz="358775">
              <a:defRPr sz="2400">
                <a:solidFill>
                  <a:schemeClr val="tx1"/>
                </a:solidFill>
                <a:latin typeface="Arial" charset="0"/>
              </a:defRPr>
            </a:lvl2pPr>
            <a:lvl3pPr defTabSz="358775">
              <a:defRPr sz="2400">
                <a:solidFill>
                  <a:schemeClr val="tx1"/>
                </a:solidFill>
                <a:latin typeface="Arial" charset="0"/>
              </a:defRPr>
            </a:lvl3pPr>
            <a:lvl4pPr defTabSz="358775">
              <a:defRPr sz="2400">
                <a:solidFill>
                  <a:schemeClr val="tx1"/>
                </a:solidFill>
                <a:latin typeface="Arial" charset="0"/>
              </a:defRPr>
            </a:lvl4pPr>
            <a:lvl5pPr defTabSz="358775">
              <a:defRPr sz="2400">
                <a:solidFill>
                  <a:schemeClr val="tx1"/>
                </a:solidFill>
                <a:latin typeface="Arial" charset="0"/>
              </a:defRPr>
            </a:lvl5pPr>
            <a:lvl6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kumimoji="0" lang="en-US" altLang="ja-JP" sz="1400" b="0">
                <a:solidFill>
                  <a:srgbClr val="000000"/>
                </a:solidFill>
                <a:ea typeface="ＭＳ Ｐゴシック" charset="-128"/>
              </a:rPr>
              <a:t>These online communities enable users to communicate and connect with each other, build up a personal network, as well as share personal content. </a:t>
            </a:r>
            <a:r>
              <a:rPr kumimoji="0" lang="en-US" altLang="ja-JP" sz="1400">
                <a:solidFill>
                  <a:srgbClr val="000000"/>
                </a:solidFill>
                <a:ea typeface="ＭＳ Ｐゴシック" charset="-128"/>
              </a:rPr>
              <a:t>MySpace, Facebook</a:t>
            </a:r>
            <a:endParaRPr kumimoji="0" lang="de-DE" altLang="en-US" sz="1400">
              <a:solidFill>
                <a:srgbClr val="000000"/>
              </a:solidFill>
            </a:endParaRPr>
          </a:p>
        </p:txBody>
      </p:sp>
      <p:sp>
        <p:nvSpPr>
          <p:cNvPr id="2061324" name="Rectangle 12"/>
          <p:cNvSpPr>
            <a:spLocks noChangeArrowheads="1"/>
          </p:cNvSpPr>
          <p:nvPr/>
        </p:nvSpPr>
        <p:spPr bwMode="auto">
          <a:xfrm>
            <a:off x="3205163" y="1049338"/>
            <a:ext cx="5938837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215283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215283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>
            <a:lvl1pPr defTabSz="358775">
              <a:defRPr sz="2400">
                <a:solidFill>
                  <a:schemeClr val="tx1"/>
                </a:solidFill>
                <a:latin typeface="Arial" charset="0"/>
              </a:defRPr>
            </a:lvl1pPr>
            <a:lvl2pPr defTabSz="358775">
              <a:defRPr sz="2400">
                <a:solidFill>
                  <a:schemeClr val="tx1"/>
                </a:solidFill>
                <a:latin typeface="Arial" charset="0"/>
              </a:defRPr>
            </a:lvl2pPr>
            <a:lvl3pPr defTabSz="358775">
              <a:defRPr sz="2400">
                <a:solidFill>
                  <a:schemeClr val="tx1"/>
                </a:solidFill>
                <a:latin typeface="Arial" charset="0"/>
              </a:defRPr>
            </a:lvl3pPr>
            <a:lvl4pPr defTabSz="358775">
              <a:defRPr sz="2400">
                <a:solidFill>
                  <a:schemeClr val="tx1"/>
                </a:solidFill>
                <a:latin typeface="Arial" charset="0"/>
              </a:defRPr>
            </a:lvl4pPr>
            <a:lvl5pPr defTabSz="358775">
              <a:defRPr sz="2400">
                <a:solidFill>
                  <a:schemeClr val="tx1"/>
                </a:solidFill>
                <a:latin typeface="Arial" charset="0"/>
              </a:defRPr>
            </a:lvl5pPr>
            <a:lvl6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kumimoji="0" lang="en-US" altLang="ja-JP" sz="1400" b="0">
                <a:solidFill>
                  <a:srgbClr val="000000"/>
                </a:solidFill>
                <a:ea typeface="ＭＳ Ｐゴシック" charset="-128"/>
              </a:rPr>
              <a:t>User-generated websites containing continuously updated entries in periodical order. </a:t>
            </a:r>
            <a:r>
              <a:rPr kumimoji="0" lang="en-US" altLang="ja-JP" sz="1400">
                <a:solidFill>
                  <a:srgbClr val="000000"/>
                </a:solidFill>
                <a:ea typeface="ＭＳ Ｐゴシック" charset="-128"/>
              </a:rPr>
              <a:t>Blogger or Wordpress</a:t>
            </a:r>
            <a:r>
              <a:rPr kumimoji="0" lang="en-US" altLang="ja-JP" sz="1400" b="0">
                <a:solidFill>
                  <a:srgbClr val="000000"/>
                </a:solidFill>
                <a:ea typeface="ＭＳ Ｐゴシック" charset="-128"/>
              </a:rPr>
              <a:t> </a:t>
            </a:r>
            <a:endParaRPr kumimoji="0" lang="de-DE" altLang="en-US" sz="1400">
              <a:solidFill>
                <a:srgbClr val="000000"/>
              </a:solidFill>
            </a:endParaRPr>
          </a:p>
        </p:txBody>
      </p:sp>
      <p:sp>
        <p:nvSpPr>
          <p:cNvPr id="2061326" name="Rectangle 5"/>
          <p:cNvSpPr>
            <a:spLocks noChangeArrowheads="1"/>
          </p:cNvSpPr>
          <p:nvPr/>
        </p:nvSpPr>
        <p:spPr bwMode="auto">
          <a:xfrm>
            <a:off x="1001713" y="4906963"/>
            <a:ext cx="2203450" cy="685800"/>
          </a:xfrm>
          <a:prstGeom prst="rect">
            <a:avLst/>
          </a:prstGeom>
          <a:solidFill>
            <a:srgbClr val="215283"/>
          </a:solidFill>
          <a:ln w="19050">
            <a:solidFill>
              <a:srgbClr val="FFFFFF"/>
            </a:solidFill>
            <a:miter lim="800000"/>
            <a:headEnd/>
            <a:tailEnd/>
          </a:ln>
        </p:spPr>
        <p:txBody>
          <a:bodyPr anchor="ctr"/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lnSpc>
                <a:spcPts val="1800"/>
              </a:lnSpc>
            </a:pPr>
            <a:r>
              <a:rPr kumimoji="0" lang="en-US" altLang="en-US" sz="1400">
                <a:solidFill>
                  <a:schemeClr val="bg1"/>
                </a:solidFill>
              </a:rPr>
              <a:t>Web-based tools</a:t>
            </a:r>
          </a:p>
        </p:txBody>
      </p:sp>
      <p:sp>
        <p:nvSpPr>
          <p:cNvPr id="2061327" name="Rectangle 5"/>
          <p:cNvSpPr>
            <a:spLocks noChangeArrowheads="1"/>
          </p:cNvSpPr>
          <p:nvPr/>
        </p:nvSpPr>
        <p:spPr bwMode="auto">
          <a:xfrm>
            <a:off x="1001713" y="5699125"/>
            <a:ext cx="2203450" cy="703263"/>
          </a:xfrm>
          <a:prstGeom prst="rect">
            <a:avLst/>
          </a:prstGeom>
          <a:solidFill>
            <a:srgbClr val="215283"/>
          </a:solidFill>
          <a:ln w="19050">
            <a:solidFill>
              <a:srgbClr val="FFFFFF"/>
            </a:solidFill>
            <a:miter lim="800000"/>
            <a:headEnd/>
            <a:tailEnd/>
          </a:ln>
        </p:spPr>
        <p:txBody>
          <a:bodyPr anchor="ctr"/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lnSpc>
                <a:spcPts val="1800"/>
              </a:lnSpc>
            </a:pPr>
            <a:r>
              <a:rPr kumimoji="0" lang="en-US" altLang="en-US" sz="1400">
                <a:solidFill>
                  <a:schemeClr val="bg1"/>
                </a:solidFill>
              </a:rPr>
              <a:t>Web-based desktop applications</a:t>
            </a:r>
          </a:p>
        </p:txBody>
      </p:sp>
      <p:sp>
        <p:nvSpPr>
          <p:cNvPr id="2061328" name="Rectangle 16"/>
          <p:cNvSpPr>
            <a:spLocks noChangeArrowheads="1"/>
          </p:cNvSpPr>
          <p:nvPr/>
        </p:nvSpPr>
        <p:spPr bwMode="auto">
          <a:xfrm>
            <a:off x="3205163" y="4906963"/>
            <a:ext cx="5626100" cy="730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215283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215283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>
            <a:lvl1pPr defTabSz="358775">
              <a:defRPr sz="2400">
                <a:solidFill>
                  <a:schemeClr val="tx1"/>
                </a:solidFill>
                <a:latin typeface="Arial" charset="0"/>
              </a:defRPr>
            </a:lvl1pPr>
            <a:lvl2pPr defTabSz="358775">
              <a:defRPr sz="2400">
                <a:solidFill>
                  <a:schemeClr val="tx1"/>
                </a:solidFill>
                <a:latin typeface="Arial" charset="0"/>
              </a:defRPr>
            </a:lvl2pPr>
            <a:lvl3pPr defTabSz="358775">
              <a:defRPr sz="2400">
                <a:solidFill>
                  <a:schemeClr val="tx1"/>
                </a:solidFill>
                <a:latin typeface="Arial" charset="0"/>
              </a:defRPr>
            </a:lvl3pPr>
            <a:lvl4pPr defTabSz="358775">
              <a:defRPr sz="2400">
                <a:solidFill>
                  <a:schemeClr val="tx1"/>
                </a:solidFill>
                <a:latin typeface="Arial" charset="0"/>
              </a:defRPr>
            </a:lvl4pPr>
            <a:lvl5pPr defTabSz="358775">
              <a:defRPr sz="2400">
                <a:solidFill>
                  <a:schemeClr val="tx1"/>
                </a:solidFill>
                <a:latin typeface="Arial" charset="0"/>
              </a:defRPr>
            </a:lvl5pPr>
            <a:lvl6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kumimoji="0" lang="en-US" altLang="ja-JP" sz="1400" b="0">
                <a:solidFill>
                  <a:srgbClr val="000000"/>
                </a:solidFill>
                <a:ea typeface="ＭＳ Ｐゴシック" charset="-128"/>
              </a:rPr>
              <a:t>A variety of services can be accessed directly from the web but offer a degree of customisation and functionality that rather resembles conventional programs and desktop applications. </a:t>
            </a:r>
            <a:r>
              <a:rPr kumimoji="0" lang="en-US" altLang="ja-JP" sz="1400">
                <a:solidFill>
                  <a:srgbClr val="000000"/>
                </a:solidFill>
                <a:ea typeface="ＭＳ Ｐゴシック" charset="-128"/>
              </a:rPr>
              <a:t>GoogleMaps</a:t>
            </a:r>
            <a:endParaRPr kumimoji="0" lang="de-DE" altLang="en-US" sz="1400">
              <a:solidFill>
                <a:srgbClr val="000000"/>
              </a:solidFill>
            </a:endParaRPr>
          </a:p>
        </p:txBody>
      </p:sp>
      <p:sp>
        <p:nvSpPr>
          <p:cNvPr id="2061329" name="Rectangle 17"/>
          <p:cNvSpPr>
            <a:spLocks noChangeArrowheads="1"/>
          </p:cNvSpPr>
          <p:nvPr/>
        </p:nvSpPr>
        <p:spPr bwMode="auto">
          <a:xfrm>
            <a:off x="3205163" y="5699125"/>
            <a:ext cx="5626100" cy="730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215283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215283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>
            <a:lvl1pPr defTabSz="358775">
              <a:defRPr sz="2400">
                <a:solidFill>
                  <a:schemeClr val="tx1"/>
                </a:solidFill>
                <a:latin typeface="Arial" charset="0"/>
              </a:defRPr>
            </a:lvl1pPr>
            <a:lvl2pPr defTabSz="358775">
              <a:defRPr sz="2400">
                <a:solidFill>
                  <a:schemeClr val="tx1"/>
                </a:solidFill>
                <a:latin typeface="Arial" charset="0"/>
              </a:defRPr>
            </a:lvl2pPr>
            <a:lvl3pPr defTabSz="358775">
              <a:defRPr sz="2400">
                <a:solidFill>
                  <a:schemeClr val="tx1"/>
                </a:solidFill>
                <a:latin typeface="Arial" charset="0"/>
              </a:defRPr>
            </a:lvl3pPr>
            <a:lvl4pPr defTabSz="358775">
              <a:defRPr sz="2400">
                <a:solidFill>
                  <a:schemeClr val="tx1"/>
                </a:solidFill>
                <a:latin typeface="Arial" charset="0"/>
              </a:defRPr>
            </a:lvl4pPr>
            <a:lvl5pPr defTabSz="358775">
              <a:defRPr sz="2400">
                <a:solidFill>
                  <a:schemeClr val="tx1"/>
                </a:solidFill>
                <a:latin typeface="Arial" charset="0"/>
              </a:defRPr>
            </a:lvl5pPr>
            <a:lvl6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kumimoji="0" lang="en-US" altLang="ja-JP" sz="1400" b="0">
                <a:solidFill>
                  <a:srgbClr val="000000"/>
                </a:solidFill>
                <a:ea typeface="ＭＳ Ｐゴシック" charset="-128"/>
              </a:rPr>
              <a:t>Even though these applications use the web as a platform, they can be downloaded and installed on a local computer, not just accessed through an Internet browser. </a:t>
            </a:r>
            <a:r>
              <a:rPr kumimoji="0" lang="en-US" altLang="ja-JP" sz="1400">
                <a:solidFill>
                  <a:srgbClr val="000000"/>
                </a:solidFill>
                <a:ea typeface="ＭＳ Ｐゴシック" charset="-128"/>
              </a:rPr>
              <a:t>Skype</a:t>
            </a:r>
            <a:endParaRPr kumimoji="0" lang="de-DE" altLang="en-US" sz="1400">
              <a:solidFill>
                <a:srgbClr val="000000"/>
              </a:solidFill>
            </a:endParaRPr>
          </a:p>
        </p:txBody>
      </p:sp>
      <p:sp>
        <p:nvSpPr>
          <p:cNvPr id="2061331" name="Rectangle 5"/>
          <p:cNvSpPr>
            <a:spLocks noChangeArrowheads="1"/>
          </p:cNvSpPr>
          <p:nvPr/>
        </p:nvSpPr>
        <p:spPr bwMode="auto">
          <a:xfrm>
            <a:off x="1001713" y="3403600"/>
            <a:ext cx="2203450" cy="517525"/>
          </a:xfrm>
          <a:prstGeom prst="rect">
            <a:avLst/>
          </a:prstGeom>
          <a:solidFill>
            <a:srgbClr val="215283"/>
          </a:solidFill>
          <a:ln w="19050">
            <a:solidFill>
              <a:srgbClr val="FFFFFF"/>
            </a:solidFill>
            <a:miter lim="800000"/>
            <a:headEnd/>
            <a:tailEnd/>
          </a:ln>
        </p:spPr>
        <p:txBody>
          <a:bodyPr anchor="ctr"/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lnSpc>
                <a:spcPts val="1800"/>
              </a:lnSpc>
            </a:pPr>
            <a:r>
              <a:rPr kumimoji="0" lang="en-US" altLang="en-US" sz="1400">
                <a:solidFill>
                  <a:srgbClr val="FFFFFF"/>
                </a:solidFill>
              </a:rPr>
              <a:t>Social bookmarking </a:t>
            </a:r>
          </a:p>
        </p:txBody>
      </p:sp>
      <p:sp>
        <p:nvSpPr>
          <p:cNvPr id="2061332" name="Rectangle 20"/>
          <p:cNvSpPr>
            <a:spLocks noChangeArrowheads="1"/>
          </p:cNvSpPr>
          <p:nvPr/>
        </p:nvSpPr>
        <p:spPr bwMode="auto">
          <a:xfrm>
            <a:off x="3205163" y="3403600"/>
            <a:ext cx="5722937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215283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215283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>
            <a:lvl1pPr defTabSz="358775">
              <a:defRPr sz="2400">
                <a:solidFill>
                  <a:schemeClr val="tx1"/>
                </a:solidFill>
                <a:latin typeface="Arial" charset="0"/>
              </a:defRPr>
            </a:lvl1pPr>
            <a:lvl2pPr defTabSz="358775">
              <a:defRPr sz="2400">
                <a:solidFill>
                  <a:schemeClr val="tx1"/>
                </a:solidFill>
                <a:latin typeface="Arial" charset="0"/>
              </a:defRPr>
            </a:lvl2pPr>
            <a:lvl3pPr defTabSz="358775">
              <a:defRPr sz="2400">
                <a:solidFill>
                  <a:schemeClr val="tx1"/>
                </a:solidFill>
                <a:latin typeface="Arial" charset="0"/>
              </a:defRPr>
            </a:lvl3pPr>
            <a:lvl4pPr defTabSz="358775">
              <a:defRPr sz="2400">
                <a:solidFill>
                  <a:schemeClr val="tx1"/>
                </a:solidFill>
                <a:latin typeface="Arial" charset="0"/>
              </a:defRPr>
            </a:lvl4pPr>
            <a:lvl5pPr defTabSz="358775">
              <a:defRPr sz="2400">
                <a:solidFill>
                  <a:schemeClr val="tx1"/>
                </a:solidFill>
                <a:latin typeface="Arial" charset="0"/>
              </a:defRPr>
            </a:lvl5pPr>
            <a:lvl6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kumimoji="0" lang="en-US" altLang="ja-JP" sz="1400" b="0">
                <a:solidFill>
                  <a:srgbClr val="000000"/>
                </a:solidFill>
                <a:ea typeface="ＭＳ Ｐゴシック" charset="-128"/>
              </a:rPr>
              <a:t>Users can collect their favourite websites as bookmarks, using ‘tags’; instead of the traditional browser-based folder taxonomy.</a:t>
            </a:r>
            <a:r>
              <a:rPr kumimoji="0" lang="en-US" altLang="ja-JP" sz="1400">
                <a:solidFill>
                  <a:srgbClr val="000000"/>
                </a:solidFill>
                <a:ea typeface="ＭＳ Ｐゴシック" charset="-128"/>
              </a:rPr>
              <a:t> Del.icio.us</a:t>
            </a:r>
            <a:endParaRPr kumimoji="0" lang="de-DE" altLang="en-US" sz="14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4210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400" dirty="0" smtClean="0"/>
              <a:t>Key feature of Web 2.0  Social Networking Sites (SNS)</a:t>
            </a:r>
            <a:endParaRPr lang="en-US" sz="2400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 smtClean="0"/>
              <a:t>What  is needed for a SNS to be useful?</a:t>
            </a:r>
            <a:endParaRPr lang="en-US" dirty="0"/>
          </a:p>
          <a:p>
            <a:r>
              <a:rPr lang="en-US" dirty="0" smtClean="0"/>
              <a:t>Finding Valuable peers to interact with (discovery)</a:t>
            </a:r>
            <a:endParaRPr lang="en-US" dirty="0"/>
          </a:p>
          <a:p>
            <a:r>
              <a:rPr lang="en-US" dirty="0" smtClean="0"/>
              <a:t>Have an association with valuable peers  - things in common (homogeneity)</a:t>
            </a:r>
            <a:endParaRPr lang="en-US" dirty="0"/>
          </a:p>
          <a:p>
            <a:r>
              <a:rPr lang="en-US" dirty="0" smtClean="0"/>
              <a:t>Imparting information (sharing)</a:t>
            </a:r>
            <a:endParaRPr lang="en-US" dirty="0"/>
          </a:p>
          <a:p>
            <a:r>
              <a:rPr lang="en-US" dirty="0" smtClean="0"/>
              <a:t>There is a certain amount of impression management, influencing your own image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689065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9235" name="AutoShape 3"/>
          <p:cNvSpPr>
            <a:spLocks noChangeArrowheads="1"/>
          </p:cNvSpPr>
          <p:nvPr/>
        </p:nvSpPr>
        <p:spPr bwMode="auto">
          <a:xfrm>
            <a:off x="2247900" y="1597025"/>
            <a:ext cx="5184775" cy="4413250"/>
          </a:xfrm>
          <a:prstGeom prst="roundRect">
            <a:avLst>
              <a:gd name="adj" fmla="val 9046"/>
            </a:avLst>
          </a:prstGeom>
          <a:solidFill>
            <a:srgbClr val="C8C8C8"/>
          </a:solidFill>
          <a:ln w="9525">
            <a:solidFill>
              <a:schemeClr val="bg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anchor="ctr"/>
          <a:lstStyle/>
          <a:p>
            <a:endParaRPr lang="en-US"/>
          </a:p>
        </p:txBody>
      </p:sp>
      <p:sp>
        <p:nvSpPr>
          <p:cNvPr id="1759236" name="Line 4"/>
          <p:cNvSpPr>
            <a:spLocks noChangeShapeType="1"/>
          </p:cNvSpPr>
          <p:nvPr/>
        </p:nvSpPr>
        <p:spPr bwMode="auto">
          <a:xfrm flipH="1">
            <a:off x="4144963" y="4306888"/>
            <a:ext cx="1466850" cy="1587"/>
          </a:xfrm>
          <a:prstGeom prst="line">
            <a:avLst/>
          </a:prstGeom>
          <a:noFill/>
          <a:ln w="19050">
            <a:solidFill>
              <a:schemeClr val="bg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grpSp>
        <p:nvGrpSpPr>
          <p:cNvPr id="1759237" name="Group 5"/>
          <p:cNvGrpSpPr>
            <a:grpSpLocks/>
          </p:cNvGrpSpPr>
          <p:nvPr/>
        </p:nvGrpSpPr>
        <p:grpSpPr bwMode="auto">
          <a:xfrm>
            <a:off x="3821113" y="2644775"/>
            <a:ext cx="2108200" cy="1660525"/>
            <a:chOff x="3194" y="1389"/>
            <a:chExt cx="1329" cy="1046"/>
          </a:xfrm>
        </p:grpSpPr>
        <p:sp>
          <p:nvSpPr>
            <p:cNvPr id="1759238" name="Line 6"/>
            <p:cNvSpPr>
              <a:spLocks noChangeShapeType="1"/>
            </p:cNvSpPr>
            <p:nvPr/>
          </p:nvSpPr>
          <p:spPr bwMode="auto">
            <a:xfrm>
              <a:off x="3194" y="1738"/>
              <a:ext cx="1330" cy="1"/>
            </a:xfrm>
            <a:prstGeom prst="line">
              <a:avLst/>
            </a:prstGeom>
            <a:noFill/>
            <a:ln w="19050">
              <a:solidFill>
                <a:schemeClr val="bg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rgbClr val="000000">
                        <a:alpha val="74998"/>
                      </a:srgbClr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grpSp>
          <p:nvGrpSpPr>
            <p:cNvPr id="1759239" name="Group 7"/>
            <p:cNvGrpSpPr>
              <a:grpSpLocks/>
            </p:cNvGrpSpPr>
            <p:nvPr/>
          </p:nvGrpSpPr>
          <p:grpSpPr bwMode="auto">
            <a:xfrm>
              <a:off x="3398" y="1389"/>
              <a:ext cx="920" cy="1046"/>
              <a:chOff x="3398" y="1389"/>
              <a:chExt cx="920" cy="1046"/>
            </a:xfrm>
          </p:grpSpPr>
          <p:sp>
            <p:nvSpPr>
              <p:cNvPr id="1759240" name="Line 8"/>
              <p:cNvSpPr>
                <a:spLocks noChangeShapeType="1"/>
              </p:cNvSpPr>
              <p:nvPr/>
            </p:nvSpPr>
            <p:spPr bwMode="auto">
              <a:xfrm flipH="1" flipV="1">
                <a:off x="3855" y="1388"/>
                <a:ext cx="465" cy="1049"/>
              </a:xfrm>
              <a:prstGeom prst="line">
                <a:avLst/>
              </a:prstGeom>
              <a:noFill/>
              <a:ln w="19050">
                <a:solidFill>
                  <a:schemeClr val="bg1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rgbClr val="000000">
                          <a:alpha val="74998"/>
                        </a:srgbClr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59241" name="Line 9"/>
              <p:cNvSpPr>
                <a:spLocks noChangeShapeType="1"/>
              </p:cNvSpPr>
              <p:nvPr/>
            </p:nvSpPr>
            <p:spPr bwMode="auto">
              <a:xfrm flipV="1">
                <a:off x="3398" y="1391"/>
                <a:ext cx="459" cy="1045"/>
              </a:xfrm>
              <a:prstGeom prst="line">
                <a:avLst/>
              </a:prstGeom>
              <a:noFill/>
              <a:ln w="19050">
                <a:solidFill>
                  <a:schemeClr val="bg1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rgbClr val="000000">
                          <a:alpha val="74998"/>
                        </a:srgbClr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1759242" name="Group 10"/>
            <p:cNvGrpSpPr>
              <a:grpSpLocks/>
            </p:cNvGrpSpPr>
            <p:nvPr/>
          </p:nvGrpSpPr>
          <p:grpSpPr bwMode="auto">
            <a:xfrm>
              <a:off x="3201" y="1389"/>
              <a:ext cx="1314" cy="348"/>
              <a:chOff x="3201" y="1389"/>
              <a:chExt cx="1314" cy="348"/>
            </a:xfrm>
          </p:grpSpPr>
          <p:sp>
            <p:nvSpPr>
              <p:cNvPr id="1759243" name="Line 11"/>
              <p:cNvSpPr>
                <a:spLocks noChangeShapeType="1"/>
              </p:cNvSpPr>
              <p:nvPr/>
            </p:nvSpPr>
            <p:spPr bwMode="auto">
              <a:xfrm flipH="1">
                <a:off x="3200" y="1389"/>
                <a:ext cx="659" cy="349"/>
              </a:xfrm>
              <a:prstGeom prst="line">
                <a:avLst/>
              </a:prstGeom>
              <a:noFill/>
              <a:ln w="19050">
                <a:solidFill>
                  <a:schemeClr val="bg1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rgbClr val="000000">
                          <a:alpha val="74998"/>
                        </a:srgbClr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59244" name="Line 12"/>
              <p:cNvSpPr>
                <a:spLocks noChangeShapeType="1"/>
              </p:cNvSpPr>
              <p:nvPr/>
            </p:nvSpPr>
            <p:spPr bwMode="auto">
              <a:xfrm>
                <a:off x="3861" y="1389"/>
                <a:ext cx="655" cy="349"/>
              </a:xfrm>
              <a:prstGeom prst="line">
                <a:avLst/>
              </a:prstGeom>
              <a:noFill/>
              <a:ln w="19050">
                <a:solidFill>
                  <a:schemeClr val="bg1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rgbClr val="000000">
                          <a:alpha val="74998"/>
                        </a:srgbClr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1759245" name="Group 13"/>
            <p:cNvGrpSpPr>
              <a:grpSpLocks/>
            </p:cNvGrpSpPr>
            <p:nvPr/>
          </p:nvGrpSpPr>
          <p:grpSpPr bwMode="auto">
            <a:xfrm>
              <a:off x="3197" y="1733"/>
              <a:ext cx="1323" cy="696"/>
              <a:chOff x="3197" y="1733"/>
              <a:chExt cx="1323" cy="696"/>
            </a:xfrm>
          </p:grpSpPr>
          <p:sp>
            <p:nvSpPr>
              <p:cNvPr id="1759246" name="Line 14"/>
              <p:cNvSpPr>
                <a:spLocks noChangeShapeType="1"/>
              </p:cNvSpPr>
              <p:nvPr/>
            </p:nvSpPr>
            <p:spPr bwMode="auto">
              <a:xfrm>
                <a:off x="3197" y="1733"/>
                <a:ext cx="207" cy="697"/>
              </a:xfrm>
              <a:prstGeom prst="line">
                <a:avLst/>
              </a:prstGeom>
              <a:noFill/>
              <a:ln w="19050">
                <a:solidFill>
                  <a:schemeClr val="bg1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rgbClr val="000000">
                          <a:alpha val="74998"/>
                        </a:srgbClr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59247" name="Line 15"/>
              <p:cNvSpPr>
                <a:spLocks noChangeShapeType="1"/>
              </p:cNvSpPr>
              <p:nvPr/>
            </p:nvSpPr>
            <p:spPr bwMode="auto">
              <a:xfrm flipH="1">
                <a:off x="4311" y="1733"/>
                <a:ext cx="211" cy="697"/>
              </a:xfrm>
              <a:prstGeom prst="line">
                <a:avLst/>
              </a:prstGeom>
              <a:noFill/>
              <a:ln w="19050">
                <a:solidFill>
                  <a:schemeClr val="bg1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rgbClr val="000000">
                          <a:alpha val="74998"/>
                        </a:srgbClr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1759248" name="Group 16"/>
            <p:cNvGrpSpPr>
              <a:grpSpLocks/>
            </p:cNvGrpSpPr>
            <p:nvPr/>
          </p:nvGrpSpPr>
          <p:grpSpPr bwMode="auto">
            <a:xfrm>
              <a:off x="3195" y="1733"/>
              <a:ext cx="1327" cy="696"/>
              <a:chOff x="3195" y="1733"/>
              <a:chExt cx="1327" cy="696"/>
            </a:xfrm>
          </p:grpSpPr>
          <p:sp>
            <p:nvSpPr>
              <p:cNvPr id="1759249" name="Line 17"/>
              <p:cNvSpPr>
                <a:spLocks noChangeShapeType="1"/>
              </p:cNvSpPr>
              <p:nvPr/>
            </p:nvSpPr>
            <p:spPr bwMode="auto">
              <a:xfrm>
                <a:off x="3195" y="1733"/>
                <a:ext cx="1127" cy="697"/>
              </a:xfrm>
              <a:prstGeom prst="line">
                <a:avLst/>
              </a:prstGeom>
              <a:noFill/>
              <a:ln w="19050">
                <a:solidFill>
                  <a:schemeClr val="bg1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rgbClr val="000000">
                          <a:alpha val="74998"/>
                        </a:srgbClr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59250" name="Line 18"/>
              <p:cNvSpPr>
                <a:spLocks noChangeShapeType="1"/>
              </p:cNvSpPr>
              <p:nvPr/>
            </p:nvSpPr>
            <p:spPr bwMode="auto">
              <a:xfrm flipH="1">
                <a:off x="3393" y="1733"/>
                <a:ext cx="1131" cy="697"/>
              </a:xfrm>
              <a:prstGeom prst="line">
                <a:avLst/>
              </a:prstGeom>
              <a:noFill/>
              <a:ln w="19050">
                <a:solidFill>
                  <a:schemeClr val="bg1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rgbClr val="000000">
                          <a:alpha val="74998"/>
                        </a:srgbClr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</p:grpSp>
      <p:sp>
        <p:nvSpPr>
          <p:cNvPr id="1759251" name="Oval 19"/>
          <p:cNvSpPr>
            <a:spLocks noChangeArrowheads="1"/>
          </p:cNvSpPr>
          <p:nvPr/>
        </p:nvSpPr>
        <p:spPr bwMode="auto">
          <a:xfrm>
            <a:off x="4392613" y="2368550"/>
            <a:ext cx="985837" cy="641350"/>
          </a:xfrm>
          <a:prstGeom prst="ellipse">
            <a:avLst/>
          </a:prstGeom>
          <a:solidFill>
            <a:srgbClr val="215283"/>
          </a:solidFill>
          <a:ln w="12600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/>
            <a:r>
              <a:rPr kumimoji="0" lang="en-US" altLang="en-US" b="0">
                <a:solidFill>
                  <a:schemeClr val="bg1"/>
                </a:solidFill>
              </a:rPr>
              <a:t>Peers</a:t>
            </a:r>
          </a:p>
        </p:txBody>
      </p:sp>
      <p:sp>
        <p:nvSpPr>
          <p:cNvPr id="1759252" name="Oval 20"/>
          <p:cNvSpPr>
            <a:spLocks noChangeArrowheads="1"/>
          </p:cNvSpPr>
          <p:nvPr/>
        </p:nvSpPr>
        <p:spPr bwMode="auto">
          <a:xfrm>
            <a:off x="3349625" y="2882900"/>
            <a:ext cx="987425" cy="641350"/>
          </a:xfrm>
          <a:prstGeom prst="ellipse">
            <a:avLst/>
          </a:prstGeom>
          <a:solidFill>
            <a:srgbClr val="215283"/>
          </a:solidFill>
          <a:ln w="28575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/>
            <a:r>
              <a:rPr kumimoji="0" lang="en-US" altLang="en-US" b="0">
                <a:solidFill>
                  <a:schemeClr val="bg1"/>
                </a:solidFill>
              </a:rPr>
              <a:t>Peers</a:t>
            </a:r>
          </a:p>
        </p:txBody>
      </p:sp>
      <p:sp>
        <p:nvSpPr>
          <p:cNvPr id="1759253" name="Oval 21"/>
          <p:cNvSpPr>
            <a:spLocks noChangeArrowheads="1"/>
          </p:cNvSpPr>
          <p:nvPr/>
        </p:nvSpPr>
        <p:spPr bwMode="auto">
          <a:xfrm>
            <a:off x="5410200" y="2881313"/>
            <a:ext cx="987425" cy="641350"/>
          </a:xfrm>
          <a:prstGeom prst="ellipse">
            <a:avLst/>
          </a:prstGeom>
          <a:solidFill>
            <a:srgbClr val="215283"/>
          </a:solidFill>
          <a:ln w="28575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/>
            <a:r>
              <a:rPr kumimoji="0" lang="en-US" altLang="en-US" b="0">
                <a:solidFill>
                  <a:schemeClr val="bg1"/>
                </a:solidFill>
              </a:rPr>
              <a:t>Peers</a:t>
            </a:r>
          </a:p>
        </p:txBody>
      </p:sp>
      <p:sp>
        <p:nvSpPr>
          <p:cNvPr id="1759254" name="Oval 22"/>
          <p:cNvSpPr>
            <a:spLocks noChangeArrowheads="1"/>
          </p:cNvSpPr>
          <p:nvPr/>
        </p:nvSpPr>
        <p:spPr bwMode="auto">
          <a:xfrm>
            <a:off x="5116513" y="3986213"/>
            <a:ext cx="987425" cy="638175"/>
          </a:xfrm>
          <a:prstGeom prst="ellipse">
            <a:avLst/>
          </a:prstGeom>
          <a:solidFill>
            <a:srgbClr val="215283"/>
          </a:solidFill>
          <a:ln w="12600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/>
            <a:r>
              <a:rPr kumimoji="0" lang="en-US" altLang="en-US" b="0">
                <a:solidFill>
                  <a:schemeClr val="bg1"/>
                </a:solidFill>
              </a:rPr>
              <a:t>Peers</a:t>
            </a:r>
          </a:p>
        </p:txBody>
      </p:sp>
      <p:sp>
        <p:nvSpPr>
          <p:cNvPr id="1759255" name="Oval 23"/>
          <p:cNvSpPr>
            <a:spLocks noChangeArrowheads="1"/>
          </p:cNvSpPr>
          <p:nvPr/>
        </p:nvSpPr>
        <p:spPr bwMode="auto">
          <a:xfrm>
            <a:off x="3673475" y="3987800"/>
            <a:ext cx="985838" cy="636588"/>
          </a:xfrm>
          <a:prstGeom prst="ellipse">
            <a:avLst/>
          </a:prstGeom>
          <a:solidFill>
            <a:srgbClr val="215283"/>
          </a:solidFill>
          <a:ln w="12600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/>
            <a:r>
              <a:rPr kumimoji="0" lang="en-US" altLang="en-US" b="0">
                <a:solidFill>
                  <a:schemeClr val="bg1"/>
                </a:solidFill>
              </a:rPr>
              <a:t>Peers</a:t>
            </a:r>
          </a:p>
        </p:txBody>
      </p:sp>
      <p:sp>
        <p:nvSpPr>
          <p:cNvPr id="1759256" name="Text Box 24"/>
          <p:cNvSpPr txBox="1">
            <a:spLocks noChangeArrowheads="1"/>
          </p:cNvSpPr>
          <p:nvPr/>
        </p:nvSpPr>
        <p:spPr bwMode="auto">
          <a:xfrm>
            <a:off x="3887788" y="1722438"/>
            <a:ext cx="1900237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 eaLnBrk="1" hangingPunct="1"/>
            <a:r>
              <a:rPr kumimoji="0" lang="en-US" altLang="en-US" b="0">
                <a:solidFill>
                  <a:schemeClr val="tx1"/>
                </a:solidFill>
              </a:rPr>
              <a:t>Social networking site</a:t>
            </a:r>
          </a:p>
        </p:txBody>
      </p:sp>
      <p:grpSp>
        <p:nvGrpSpPr>
          <p:cNvPr id="1759257" name="Group 25"/>
          <p:cNvGrpSpPr>
            <a:grpSpLocks/>
          </p:cNvGrpSpPr>
          <p:nvPr/>
        </p:nvGrpSpPr>
        <p:grpSpPr bwMode="auto">
          <a:xfrm>
            <a:off x="2378075" y="4948238"/>
            <a:ext cx="4972050" cy="447675"/>
            <a:chOff x="1428" y="3077"/>
            <a:chExt cx="3132" cy="282"/>
          </a:xfrm>
        </p:grpSpPr>
        <p:sp>
          <p:nvSpPr>
            <p:cNvPr id="1759258" name="Text Box 26"/>
            <p:cNvSpPr txBox="1">
              <a:spLocks noChangeArrowheads="1"/>
            </p:cNvSpPr>
            <p:nvPr/>
          </p:nvSpPr>
          <p:spPr bwMode="auto">
            <a:xfrm>
              <a:off x="1428" y="3077"/>
              <a:ext cx="656" cy="28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905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eaLnBrk="1" hangingPunct="1">
                <a:lnSpc>
                  <a:spcPts val="1400"/>
                </a:lnSpc>
              </a:pPr>
              <a:r>
                <a:rPr kumimoji="0" lang="en-US" altLang="en-US" b="0">
                  <a:solidFill>
                    <a:schemeClr val="tx1"/>
                  </a:solidFill>
                </a:rPr>
                <a:t>Instant </a:t>
              </a:r>
            </a:p>
            <a:p>
              <a:pPr eaLnBrk="1" hangingPunct="1">
                <a:lnSpc>
                  <a:spcPts val="1400"/>
                </a:lnSpc>
              </a:pPr>
              <a:r>
                <a:rPr kumimoji="0" lang="en-US" altLang="en-US" b="0">
                  <a:solidFill>
                    <a:schemeClr val="tx1"/>
                  </a:solidFill>
                </a:rPr>
                <a:t>messaging</a:t>
              </a:r>
            </a:p>
          </p:txBody>
        </p:sp>
        <p:sp>
          <p:nvSpPr>
            <p:cNvPr id="1759259" name="Rectangle 27"/>
            <p:cNvSpPr>
              <a:spLocks noChangeArrowheads="1"/>
            </p:cNvSpPr>
            <p:nvPr/>
          </p:nvSpPr>
          <p:spPr bwMode="auto">
            <a:xfrm>
              <a:off x="3405" y="3144"/>
              <a:ext cx="359" cy="17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905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eaLnBrk="1" hangingPunct="1">
                <a:lnSpc>
                  <a:spcPts val="1400"/>
                </a:lnSpc>
              </a:pPr>
              <a:r>
                <a:rPr kumimoji="0" lang="en-US" altLang="en-US" b="0">
                  <a:solidFill>
                    <a:schemeClr val="tx1"/>
                  </a:solidFill>
                </a:rPr>
                <a:t>VoIP</a:t>
              </a:r>
            </a:p>
          </p:txBody>
        </p:sp>
        <p:sp>
          <p:nvSpPr>
            <p:cNvPr id="1759260" name="Rectangle 28"/>
            <p:cNvSpPr>
              <a:spLocks noChangeArrowheads="1"/>
            </p:cNvSpPr>
            <p:nvPr/>
          </p:nvSpPr>
          <p:spPr bwMode="auto">
            <a:xfrm>
              <a:off x="2854" y="3144"/>
              <a:ext cx="408" cy="17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905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eaLnBrk="1" hangingPunct="1">
                <a:lnSpc>
                  <a:spcPts val="1400"/>
                </a:lnSpc>
              </a:pPr>
              <a:r>
                <a:rPr kumimoji="0" lang="en-US" altLang="en-US" b="0">
                  <a:solidFill>
                    <a:schemeClr val="tx1"/>
                  </a:solidFill>
                </a:rPr>
                <a:t>Chats</a:t>
              </a:r>
            </a:p>
          </p:txBody>
        </p:sp>
        <p:sp>
          <p:nvSpPr>
            <p:cNvPr id="1759261" name="Rectangle 29"/>
            <p:cNvSpPr>
              <a:spLocks noChangeArrowheads="1"/>
            </p:cNvSpPr>
            <p:nvPr/>
          </p:nvSpPr>
          <p:spPr bwMode="auto">
            <a:xfrm>
              <a:off x="2212" y="3077"/>
              <a:ext cx="501" cy="28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905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eaLnBrk="1" hangingPunct="1">
                <a:lnSpc>
                  <a:spcPts val="1400"/>
                </a:lnSpc>
              </a:pPr>
              <a:r>
                <a:rPr kumimoji="0" lang="en-US" altLang="en-US" b="0">
                  <a:solidFill>
                    <a:schemeClr val="tx1"/>
                  </a:solidFill>
                </a:rPr>
                <a:t>Boards/</a:t>
              </a:r>
            </a:p>
            <a:p>
              <a:pPr eaLnBrk="1" hangingPunct="1">
                <a:lnSpc>
                  <a:spcPts val="1400"/>
                </a:lnSpc>
              </a:pPr>
              <a:r>
                <a:rPr kumimoji="0" lang="en-US" altLang="en-US" b="0">
                  <a:solidFill>
                    <a:schemeClr val="tx1"/>
                  </a:solidFill>
                </a:rPr>
                <a:t>groups</a:t>
              </a:r>
            </a:p>
          </p:txBody>
        </p:sp>
        <p:sp>
          <p:nvSpPr>
            <p:cNvPr id="1759262" name="Rectangle 30"/>
            <p:cNvSpPr>
              <a:spLocks noChangeArrowheads="1"/>
            </p:cNvSpPr>
            <p:nvPr/>
          </p:nvSpPr>
          <p:spPr bwMode="auto">
            <a:xfrm>
              <a:off x="3935" y="3077"/>
              <a:ext cx="625" cy="28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905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eaLnBrk="1" hangingPunct="1">
                <a:lnSpc>
                  <a:spcPts val="1400"/>
                </a:lnSpc>
              </a:pPr>
              <a:r>
                <a:rPr kumimoji="0" lang="en-US" altLang="en-US" b="0">
                  <a:solidFill>
                    <a:schemeClr val="tx1"/>
                  </a:solidFill>
                </a:rPr>
                <a:t>Private </a:t>
              </a:r>
            </a:p>
            <a:p>
              <a:pPr eaLnBrk="1" hangingPunct="1">
                <a:lnSpc>
                  <a:spcPts val="1400"/>
                </a:lnSpc>
              </a:pPr>
              <a:r>
                <a:rPr kumimoji="0" lang="en-US" altLang="en-US" b="0">
                  <a:solidFill>
                    <a:schemeClr val="tx1"/>
                  </a:solidFill>
                </a:rPr>
                <a:t>messages</a:t>
              </a:r>
            </a:p>
          </p:txBody>
        </p:sp>
      </p:grpSp>
      <p:sp>
        <p:nvSpPr>
          <p:cNvPr id="1759263" name="Text Box 31"/>
          <p:cNvSpPr txBox="1">
            <a:spLocks noChangeArrowheads="1"/>
          </p:cNvSpPr>
          <p:nvPr/>
        </p:nvSpPr>
        <p:spPr bwMode="auto">
          <a:xfrm>
            <a:off x="3859213" y="5578475"/>
            <a:ext cx="1839912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1" hangingPunct="1"/>
            <a:r>
              <a:rPr kumimoji="0" lang="en-US" altLang="en-US" b="0">
                <a:solidFill>
                  <a:schemeClr val="tx1"/>
                </a:solidFill>
              </a:rPr>
              <a:t>Communication tools</a:t>
            </a:r>
          </a:p>
        </p:txBody>
      </p:sp>
      <p:sp>
        <p:nvSpPr>
          <p:cNvPr id="1759264" name="Rectangle 32"/>
          <p:cNvSpPr>
            <a:spLocks noChangeArrowheads="1"/>
          </p:cNvSpPr>
          <p:nvPr/>
        </p:nvSpPr>
        <p:spPr bwMode="auto">
          <a:xfrm>
            <a:off x="2360613" y="2906713"/>
            <a:ext cx="903287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1" hangingPunct="1"/>
            <a:r>
              <a:rPr kumimoji="0" lang="en-US" altLang="en-US" b="0" i="1">
                <a:solidFill>
                  <a:schemeClr val="tx1"/>
                </a:solidFill>
              </a:rPr>
              <a:t>Matching</a:t>
            </a:r>
          </a:p>
        </p:txBody>
      </p:sp>
      <p:sp>
        <p:nvSpPr>
          <p:cNvPr id="1759265" name="AutoShape 33"/>
          <p:cNvSpPr>
            <a:spLocks noChangeArrowheads="1"/>
          </p:cNvSpPr>
          <p:nvPr/>
        </p:nvSpPr>
        <p:spPr bwMode="auto">
          <a:xfrm>
            <a:off x="593725" y="3582988"/>
            <a:ext cx="1512888" cy="1728787"/>
          </a:xfrm>
          <a:prstGeom prst="foldedCorner">
            <a:avLst>
              <a:gd name="adj" fmla="val 12500"/>
            </a:avLst>
          </a:prstGeom>
          <a:solidFill>
            <a:srgbClr val="C8C8C8"/>
          </a:solidFill>
          <a:ln w="19050">
            <a:solidFill>
              <a:schemeClr val="bg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/>
            <a:endParaRPr kumimoji="0" lang="en-US" altLang="en-US" b="0">
              <a:solidFill>
                <a:schemeClr val="tx1"/>
              </a:solidFill>
            </a:endParaRPr>
          </a:p>
          <a:p>
            <a:pPr eaLnBrk="1" hangingPunct="1"/>
            <a:r>
              <a:rPr kumimoji="0" lang="en-US" altLang="en-US" b="0">
                <a:solidFill>
                  <a:schemeClr val="tx1"/>
                </a:solidFill>
              </a:rPr>
              <a:t>Profile</a:t>
            </a:r>
          </a:p>
          <a:p>
            <a:pPr eaLnBrk="1" hangingPunct="1"/>
            <a:endParaRPr kumimoji="0" lang="en-US" altLang="en-US" b="0">
              <a:solidFill>
                <a:schemeClr val="tx1"/>
              </a:solidFill>
            </a:endParaRPr>
          </a:p>
          <a:p>
            <a:pPr eaLnBrk="1" hangingPunct="1">
              <a:buFontTx/>
              <a:buChar char="•"/>
            </a:pPr>
            <a:r>
              <a:rPr kumimoji="0" lang="en-US" altLang="en-US" b="0">
                <a:solidFill>
                  <a:schemeClr val="tx1"/>
                </a:solidFill>
              </a:rPr>
              <a:t> Contact data</a:t>
            </a:r>
          </a:p>
          <a:p>
            <a:pPr eaLnBrk="1" hangingPunct="1">
              <a:buFontTx/>
              <a:buChar char="•"/>
            </a:pPr>
            <a:r>
              <a:rPr kumimoji="0" lang="en-US" altLang="en-US" b="0">
                <a:solidFill>
                  <a:schemeClr val="tx1"/>
                </a:solidFill>
              </a:rPr>
              <a:t> Multimedia</a:t>
            </a:r>
          </a:p>
          <a:p>
            <a:pPr eaLnBrk="1" hangingPunct="1">
              <a:buFontTx/>
              <a:buChar char="•"/>
            </a:pPr>
            <a:r>
              <a:rPr kumimoji="0" lang="en-US" altLang="en-US" b="0">
                <a:solidFill>
                  <a:schemeClr val="tx1"/>
                </a:solidFill>
              </a:rPr>
              <a:t> Personal</a:t>
            </a:r>
            <a:br>
              <a:rPr kumimoji="0" lang="en-US" altLang="en-US" b="0">
                <a:solidFill>
                  <a:schemeClr val="tx1"/>
                </a:solidFill>
              </a:rPr>
            </a:br>
            <a:r>
              <a:rPr kumimoji="0" lang="en-US" altLang="en-US" b="0">
                <a:solidFill>
                  <a:schemeClr val="tx1"/>
                </a:solidFill>
              </a:rPr>
              <a:t>  network</a:t>
            </a:r>
          </a:p>
          <a:p>
            <a:pPr eaLnBrk="1" hangingPunct="1">
              <a:buFontTx/>
              <a:buChar char="•"/>
            </a:pPr>
            <a:r>
              <a:rPr kumimoji="0" lang="en-US" altLang="en-US" b="0">
                <a:solidFill>
                  <a:schemeClr val="tx1"/>
                </a:solidFill>
              </a:rPr>
              <a:t>…</a:t>
            </a:r>
          </a:p>
        </p:txBody>
      </p:sp>
      <p:sp>
        <p:nvSpPr>
          <p:cNvPr id="1759266" name="Oval 34"/>
          <p:cNvSpPr>
            <a:spLocks noChangeArrowheads="1"/>
          </p:cNvSpPr>
          <p:nvPr/>
        </p:nvSpPr>
        <p:spPr bwMode="auto">
          <a:xfrm>
            <a:off x="922338" y="2935288"/>
            <a:ext cx="914400" cy="536575"/>
          </a:xfrm>
          <a:prstGeom prst="ellipse">
            <a:avLst/>
          </a:prstGeom>
          <a:solidFill>
            <a:srgbClr val="215283"/>
          </a:solidFill>
          <a:ln w="28575">
            <a:solidFill>
              <a:schemeClr val="bg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759267" name="Text Box 35"/>
          <p:cNvSpPr txBox="1">
            <a:spLocks noChangeArrowheads="1"/>
          </p:cNvSpPr>
          <p:nvPr/>
        </p:nvSpPr>
        <p:spPr bwMode="auto">
          <a:xfrm>
            <a:off x="919163" y="3051175"/>
            <a:ext cx="91440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1" hangingPunct="1"/>
            <a:r>
              <a:rPr kumimoji="0" lang="en-US" altLang="en-US" b="0">
                <a:solidFill>
                  <a:schemeClr val="bg1"/>
                </a:solidFill>
              </a:rPr>
              <a:t>Person A</a:t>
            </a:r>
          </a:p>
        </p:txBody>
      </p:sp>
      <p:sp>
        <p:nvSpPr>
          <p:cNvPr id="1759268" name="AutoShape 36"/>
          <p:cNvSpPr>
            <a:spLocks noChangeArrowheads="1"/>
          </p:cNvSpPr>
          <p:nvPr/>
        </p:nvSpPr>
        <p:spPr bwMode="auto">
          <a:xfrm>
            <a:off x="7572375" y="3568700"/>
            <a:ext cx="1512888" cy="1728788"/>
          </a:xfrm>
          <a:prstGeom prst="foldedCorner">
            <a:avLst>
              <a:gd name="adj" fmla="val 12500"/>
            </a:avLst>
          </a:prstGeom>
          <a:solidFill>
            <a:srgbClr val="C8C8C8"/>
          </a:solidFill>
          <a:ln w="19050">
            <a:solidFill>
              <a:schemeClr val="bg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 hangingPunct="1"/>
            <a:endParaRPr kumimoji="0" lang="en-US" altLang="en-US" b="0">
              <a:solidFill>
                <a:schemeClr val="tx1"/>
              </a:solidFill>
            </a:endParaRPr>
          </a:p>
          <a:p>
            <a:pPr eaLnBrk="1" hangingPunct="1"/>
            <a:r>
              <a:rPr kumimoji="0" lang="en-US" altLang="en-US" b="0">
                <a:solidFill>
                  <a:schemeClr val="tx1"/>
                </a:solidFill>
              </a:rPr>
              <a:t>Profile</a:t>
            </a:r>
          </a:p>
          <a:p>
            <a:pPr eaLnBrk="1" hangingPunct="1"/>
            <a:endParaRPr kumimoji="0" lang="en-US" altLang="en-US" b="0">
              <a:solidFill>
                <a:schemeClr val="tx1"/>
              </a:solidFill>
            </a:endParaRPr>
          </a:p>
          <a:p>
            <a:pPr eaLnBrk="1" hangingPunct="1">
              <a:buFontTx/>
              <a:buChar char="•"/>
            </a:pPr>
            <a:r>
              <a:rPr kumimoji="0" lang="en-US" altLang="en-US" b="0">
                <a:solidFill>
                  <a:schemeClr val="tx1"/>
                </a:solidFill>
              </a:rPr>
              <a:t> Contact data</a:t>
            </a:r>
          </a:p>
          <a:p>
            <a:pPr eaLnBrk="1" hangingPunct="1">
              <a:buFontTx/>
              <a:buChar char="•"/>
            </a:pPr>
            <a:r>
              <a:rPr kumimoji="0" lang="en-US" altLang="en-US" b="0">
                <a:solidFill>
                  <a:schemeClr val="tx1"/>
                </a:solidFill>
              </a:rPr>
              <a:t> Multimedia</a:t>
            </a:r>
          </a:p>
          <a:p>
            <a:pPr eaLnBrk="1" hangingPunct="1">
              <a:buFontTx/>
              <a:buChar char="•"/>
            </a:pPr>
            <a:r>
              <a:rPr kumimoji="0" lang="en-US" altLang="en-US" b="0">
                <a:solidFill>
                  <a:schemeClr val="tx1"/>
                </a:solidFill>
              </a:rPr>
              <a:t> Personal</a:t>
            </a:r>
            <a:br>
              <a:rPr kumimoji="0" lang="en-US" altLang="en-US" b="0">
                <a:solidFill>
                  <a:schemeClr val="tx1"/>
                </a:solidFill>
              </a:rPr>
            </a:br>
            <a:r>
              <a:rPr kumimoji="0" lang="en-US" altLang="en-US" b="0">
                <a:solidFill>
                  <a:schemeClr val="tx1"/>
                </a:solidFill>
              </a:rPr>
              <a:t>  network</a:t>
            </a:r>
          </a:p>
          <a:p>
            <a:pPr eaLnBrk="1" hangingPunct="1">
              <a:buFontTx/>
              <a:buChar char="•"/>
            </a:pPr>
            <a:r>
              <a:rPr kumimoji="0" lang="en-US" altLang="en-US" b="0">
                <a:solidFill>
                  <a:schemeClr val="tx1"/>
                </a:solidFill>
              </a:rPr>
              <a:t>…</a:t>
            </a:r>
          </a:p>
        </p:txBody>
      </p:sp>
      <p:sp>
        <p:nvSpPr>
          <p:cNvPr id="1759269" name="Oval 37"/>
          <p:cNvSpPr>
            <a:spLocks noChangeArrowheads="1"/>
          </p:cNvSpPr>
          <p:nvPr/>
        </p:nvSpPr>
        <p:spPr bwMode="auto">
          <a:xfrm>
            <a:off x="7870825" y="2932113"/>
            <a:ext cx="914400" cy="536575"/>
          </a:xfrm>
          <a:prstGeom prst="ellipse">
            <a:avLst/>
          </a:prstGeom>
          <a:solidFill>
            <a:srgbClr val="215283"/>
          </a:solidFill>
          <a:ln w="28575">
            <a:solidFill>
              <a:schemeClr val="bg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759270" name="Text Box 38"/>
          <p:cNvSpPr txBox="1">
            <a:spLocks noChangeArrowheads="1"/>
          </p:cNvSpPr>
          <p:nvPr/>
        </p:nvSpPr>
        <p:spPr bwMode="auto">
          <a:xfrm>
            <a:off x="7900988" y="3048000"/>
            <a:ext cx="91440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1" hangingPunct="1"/>
            <a:r>
              <a:rPr kumimoji="0" lang="en-US" altLang="en-US" b="0">
                <a:solidFill>
                  <a:schemeClr val="bg1"/>
                </a:solidFill>
              </a:rPr>
              <a:t>Person B</a:t>
            </a:r>
          </a:p>
        </p:txBody>
      </p:sp>
      <p:sp>
        <p:nvSpPr>
          <p:cNvPr id="1759271" name="Line 39"/>
          <p:cNvSpPr>
            <a:spLocks noChangeShapeType="1"/>
          </p:cNvSpPr>
          <p:nvPr/>
        </p:nvSpPr>
        <p:spPr bwMode="auto">
          <a:xfrm flipH="1" flipV="1">
            <a:off x="6365875" y="3200400"/>
            <a:ext cx="1522413" cy="0"/>
          </a:xfrm>
          <a:prstGeom prst="line">
            <a:avLst/>
          </a:prstGeom>
          <a:noFill/>
          <a:ln w="28575">
            <a:solidFill>
              <a:schemeClr val="bg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759272" name="Line 40"/>
          <p:cNvSpPr>
            <a:spLocks noChangeShapeType="1"/>
          </p:cNvSpPr>
          <p:nvPr/>
        </p:nvSpPr>
        <p:spPr bwMode="auto">
          <a:xfrm flipH="1" flipV="1">
            <a:off x="1820863" y="3203575"/>
            <a:ext cx="1539875" cy="0"/>
          </a:xfrm>
          <a:prstGeom prst="line">
            <a:avLst/>
          </a:prstGeom>
          <a:noFill/>
          <a:ln w="28575">
            <a:solidFill>
              <a:schemeClr val="bg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759273" name="Line 41"/>
          <p:cNvSpPr>
            <a:spLocks noChangeShapeType="1"/>
          </p:cNvSpPr>
          <p:nvPr/>
        </p:nvSpPr>
        <p:spPr bwMode="auto">
          <a:xfrm>
            <a:off x="4335463" y="3189288"/>
            <a:ext cx="1087437" cy="0"/>
          </a:xfrm>
          <a:prstGeom prst="line">
            <a:avLst/>
          </a:prstGeom>
          <a:noFill/>
          <a:ln w="28575">
            <a:solidFill>
              <a:schemeClr val="bg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759277" name="Oval 45"/>
          <p:cNvSpPr>
            <a:spLocks noChangeArrowheads="1"/>
          </p:cNvSpPr>
          <p:nvPr/>
        </p:nvSpPr>
        <p:spPr bwMode="auto">
          <a:xfrm>
            <a:off x="1192213" y="1995488"/>
            <a:ext cx="360362" cy="360362"/>
          </a:xfrm>
          <a:prstGeom prst="ellipse">
            <a:avLst/>
          </a:prstGeom>
          <a:solidFill>
            <a:srgbClr val="215283"/>
          </a:solidFill>
          <a:ln w="9525">
            <a:solidFill>
              <a:schemeClr val="bg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759278" name="AutoShape 46"/>
          <p:cNvSpPr>
            <a:spLocks noChangeArrowheads="1"/>
          </p:cNvSpPr>
          <p:nvPr/>
        </p:nvSpPr>
        <p:spPr bwMode="auto">
          <a:xfrm rot="10800000">
            <a:off x="1130300" y="2339975"/>
            <a:ext cx="468313" cy="409575"/>
          </a:xfrm>
          <a:custGeom>
            <a:avLst/>
            <a:gdLst>
              <a:gd name="G0" fmla="+- 5400 0 0"/>
              <a:gd name="G1" fmla="+- 21600 0 5400"/>
              <a:gd name="G2" fmla="*/ 5400 1 2"/>
              <a:gd name="G3" fmla="+- 21600 0 G2"/>
              <a:gd name="G4" fmla="+/ 5400 21600 2"/>
              <a:gd name="G5" fmla="+/ G1 0 2"/>
              <a:gd name="G6" fmla="*/ 21600 21600 5400"/>
              <a:gd name="G7" fmla="*/ G6 1 2"/>
              <a:gd name="G8" fmla="+- 21600 0 G7"/>
              <a:gd name="G9" fmla="*/ 21600 1 2"/>
              <a:gd name="G10" fmla="+- 5400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1D728D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759279" name="Text Box 47"/>
          <p:cNvSpPr txBox="1">
            <a:spLocks noChangeArrowheads="1"/>
          </p:cNvSpPr>
          <p:nvPr/>
        </p:nvSpPr>
        <p:spPr bwMode="auto">
          <a:xfrm>
            <a:off x="1035050" y="2398713"/>
            <a:ext cx="68262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215283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bg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1" hangingPunct="1">
              <a:spcBef>
                <a:spcPct val="50000"/>
              </a:spcBef>
            </a:pPr>
            <a:r>
              <a:rPr kumimoji="0" lang="de-DE" altLang="en-US" b="0">
                <a:solidFill>
                  <a:schemeClr val="bg1"/>
                </a:solidFill>
              </a:rPr>
              <a:t>A</a:t>
            </a:r>
          </a:p>
        </p:txBody>
      </p:sp>
      <p:sp>
        <p:nvSpPr>
          <p:cNvPr id="1759280" name="Oval 48"/>
          <p:cNvSpPr>
            <a:spLocks noChangeArrowheads="1"/>
          </p:cNvSpPr>
          <p:nvPr/>
        </p:nvSpPr>
        <p:spPr bwMode="auto">
          <a:xfrm>
            <a:off x="8124825" y="1993900"/>
            <a:ext cx="360363" cy="360363"/>
          </a:xfrm>
          <a:prstGeom prst="ellipse">
            <a:avLst/>
          </a:prstGeom>
          <a:solidFill>
            <a:srgbClr val="215283"/>
          </a:solidFill>
          <a:ln w="9525">
            <a:solidFill>
              <a:schemeClr val="bg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759281" name="AutoShape 49"/>
          <p:cNvSpPr>
            <a:spLocks noChangeArrowheads="1"/>
          </p:cNvSpPr>
          <p:nvPr/>
        </p:nvSpPr>
        <p:spPr bwMode="auto">
          <a:xfrm rot="10800000">
            <a:off x="8064500" y="2338388"/>
            <a:ext cx="468313" cy="409575"/>
          </a:xfrm>
          <a:custGeom>
            <a:avLst/>
            <a:gdLst>
              <a:gd name="G0" fmla="+- 5400 0 0"/>
              <a:gd name="G1" fmla="+- 21600 0 5400"/>
              <a:gd name="G2" fmla="*/ 5400 1 2"/>
              <a:gd name="G3" fmla="+- 21600 0 G2"/>
              <a:gd name="G4" fmla="+/ 5400 21600 2"/>
              <a:gd name="G5" fmla="+/ G1 0 2"/>
              <a:gd name="G6" fmla="*/ 21600 21600 5400"/>
              <a:gd name="G7" fmla="*/ G6 1 2"/>
              <a:gd name="G8" fmla="+- 21600 0 G7"/>
              <a:gd name="G9" fmla="*/ 21600 1 2"/>
              <a:gd name="G10" fmla="+- 5400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215283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759282" name="Text Box 50"/>
          <p:cNvSpPr txBox="1">
            <a:spLocks noChangeArrowheads="1"/>
          </p:cNvSpPr>
          <p:nvPr/>
        </p:nvSpPr>
        <p:spPr bwMode="auto">
          <a:xfrm>
            <a:off x="7969250" y="2397125"/>
            <a:ext cx="68262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1" hangingPunct="1">
              <a:spcBef>
                <a:spcPct val="50000"/>
              </a:spcBef>
            </a:pPr>
            <a:r>
              <a:rPr kumimoji="0" lang="de-DE" altLang="en-US" b="0">
                <a:solidFill>
                  <a:schemeClr val="bg1"/>
                </a:solidFill>
              </a:rPr>
              <a:t>B</a:t>
            </a:r>
          </a:p>
        </p:txBody>
      </p:sp>
      <p:sp>
        <p:nvSpPr>
          <p:cNvPr id="1759289" name="Rectangle 57"/>
          <p:cNvSpPr>
            <a:spLocks noGrp="1" noChangeArrowheads="1"/>
          </p:cNvSpPr>
          <p:nvPr>
            <p:ph type="title"/>
          </p:nvPr>
        </p:nvSpPr>
        <p:spPr>
          <a:xfrm>
            <a:off x="611188" y="549275"/>
            <a:ext cx="8283575" cy="414338"/>
          </a:xfrm>
        </p:spPr>
        <p:txBody>
          <a:bodyPr/>
          <a:lstStyle/>
          <a:p>
            <a:r>
              <a:rPr lang="en-US" altLang="ja-JP" sz="2400" dirty="0" smtClean="0">
                <a:ea typeface="ＭＳ Ｐゴシック" charset="-128"/>
              </a:rPr>
              <a:t>Social </a:t>
            </a:r>
            <a:r>
              <a:rPr lang="en-US" altLang="ja-JP" sz="2400" dirty="0">
                <a:ea typeface="ＭＳ Ｐゴシック" charset="-128"/>
              </a:rPr>
              <a:t>networking sites help users to pursue their communication motives of discovery, homogeneity and sharing</a:t>
            </a:r>
            <a:endParaRPr lang="de-DE" altLang="en-US" sz="2400" dirty="0">
              <a:ea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82333498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2002" name="Freeform 2"/>
          <p:cNvSpPr>
            <a:spLocks/>
          </p:cNvSpPr>
          <p:nvPr/>
        </p:nvSpPr>
        <p:spPr bwMode="auto">
          <a:xfrm>
            <a:off x="2200275" y="3405188"/>
            <a:ext cx="1241425" cy="2063750"/>
          </a:xfrm>
          <a:custGeom>
            <a:avLst/>
            <a:gdLst>
              <a:gd name="T0" fmla="*/ 0 w 512"/>
              <a:gd name="T1" fmla="*/ 0 h 1768"/>
              <a:gd name="T2" fmla="*/ 504 w 512"/>
              <a:gd name="T3" fmla="*/ 0 h 1768"/>
              <a:gd name="T4" fmla="*/ 512 w 512"/>
              <a:gd name="T5" fmla="*/ 1768 h 176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512" h="1768">
                <a:moveTo>
                  <a:pt x="0" y="0"/>
                </a:moveTo>
                <a:lnTo>
                  <a:pt x="504" y="0"/>
                </a:lnTo>
                <a:lnTo>
                  <a:pt x="512" y="1768"/>
                </a:lnTo>
              </a:path>
            </a:pathLst>
          </a:custGeom>
          <a:noFill/>
          <a:ln w="12700" cap="flat" cmpd="sng">
            <a:solidFill>
              <a:srgbClr val="215283"/>
            </a:solidFill>
            <a:prstDash val="sysDot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000" rIns="90000" anchor="ctr"/>
          <a:lstStyle/>
          <a:p>
            <a:endParaRPr lang="en-US"/>
          </a:p>
        </p:txBody>
      </p:sp>
      <p:sp>
        <p:nvSpPr>
          <p:cNvPr id="1792003" name="Freeform 3"/>
          <p:cNvSpPr>
            <a:spLocks/>
          </p:cNvSpPr>
          <p:nvPr/>
        </p:nvSpPr>
        <p:spPr bwMode="auto">
          <a:xfrm>
            <a:off x="2200275" y="1443038"/>
            <a:ext cx="4479925" cy="4025900"/>
          </a:xfrm>
          <a:custGeom>
            <a:avLst/>
            <a:gdLst>
              <a:gd name="T0" fmla="*/ 0 w 2656"/>
              <a:gd name="T1" fmla="*/ 0 h 2216"/>
              <a:gd name="T2" fmla="*/ 0 w 2656"/>
              <a:gd name="T3" fmla="*/ 2216 h 2216"/>
              <a:gd name="T4" fmla="*/ 2656 w 2656"/>
              <a:gd name="T5" fmla="*/ 2216 h 221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656" h="2216">
                <a:moveTo>
                  <a:pt x="0" y="0"/>
                </a:moveTo>
                <a:lnTo>
                  <a:pt x="0" y="2216"/>
                </a:lnTo>
                <a:lnTo>
                  <a:pt x="2656" y="2216"/>
                </a:lnTo>
              </a:path>
            </a:pathLst>
          </a:custGeom>
          <a:noFill/>
          <a:ln w="12700" cap="flat" cmpd="sng">
            <a:solidFill>
              <a:srgbClr val="215283"/>
            </a:solidFill>
            <a:prstDash val="solid"/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000" rIns="90000" anchor="ctr"/>
          <a:lstStyle/>
          <a:p>
            <a:endParaRPr lang="en-US"/>
          </a:p>
        </p:txBody>
      </p:sp>
      <p:sp>
        <p:nvSpPr>
          <p:cNvPr id="1792004" name="Freeform 4"/>
          <p:cNvSpPr>
            <a:spLocks/>
          </p:cNvSpPr>
          <p:nvPr/>
        </p:nvSpPr>
        <p:spPr bwMode="auto">
          <a:xfrm>
            <a:off x="3009900" y="2024063"/>
            <a:ext cx="2887663" cy="2601912"/>
          </a:xfrm>
          <a:custGeom>
            <a:avLst/>
            <a:gdLst>
              <a:gd name="T0" fmla="*/ 0 w 1712"/>
              <a:gd name="T1" fmla="*/ 0 h 1432"/>
              <a:gd name="T2" fmla="*/ 176 w 1712"/>
              <a:gd name="T3" fmla="*/ 672 h 1432"/>
              <a:gd name="T4" fmla="*/ 680 w 1712"/>
              <a:gd name="T5" fmla="*/ 1208 h 1432"/>
              <a:gd name="T6" fmla="*/ 1712 w 1712"/>
              <a:gd name="T7" fmla="*/ 1432 h 14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712" h="1432">
                <a:moveTo>
                  <a:pt x="0" y="0"/>
                </a:moveTo>
                <a:cubicBezTo>
                  <a:pt x="29" y="112"/>
                  <a:pt x="63" y="471"/>
                  <a:pt x="176" y="672"/>
                </a:cubicBezTo>
                <a:cubicBezTo>
                  <a:pt x="289" y="873"/>
                  <a:pt x="424" y="1081"/>
                  <a:pt x="680" y="1208"/>
                </a:cubicBezTo>
                <a:cubicBezTo>
                  <a:pt x="936" y="1335"/>
                  <a:pt x="1497" y="1385"/>
                  <a:pt x="1712" y="1432"/>
                </a:cubicBezTo>
              </a:path>
            </a:pathLst>
          </a:custGeom>
          <a:noFill/>
          <a:ln w="25400" cap="flat" cmpd="sng">
            <a:solidFill>
              <a:srgbClr val="215283"/>
            </a:solidFill>
            <a:prstDash val="solid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215283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000" rIns="90000" anchor="ctr"/>
          <a:lstStyle/>
          <a:p>
            <a:endParaRPr lang="en-US"/>
          </a:p>
        </p:txBody>
      </p:sp>
      <p:sp>
        <p:nvSpPr>
          <p:cNvPr id="1792005" name="Rectangle 5"/>
          <p:cNvSpPr>
            <a:spLocks noChangeArrowheads="1"/>
          </p:cNvSpPr>
          <p:nvPr/>
        </p:nvSpPr>
        <p:spPr bwMode="auto">
          <a:xfrm>
            <a:off x="512763" y="1365250"/>
            <a:ext cx="1493837" cy="942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90000" rIns="9000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228600" indent="-114300">
              <a:defRPr sz="2400">
                <a:solidFill>
                  <a:schemeClr val="tx1"/>
                </a:solidFill>
                <a:latin typeface="Arial" charset="0"/>
              </a:defRPr>
            </a:lvl2pPr>
            <a:lvl3pPr marL="457200" indent="-1143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690563" indent="-119063">
              <a:defRPr sz="2400">
                <a:solidFill>
                  <a:schemeClr val="tx1"/>
                </a:solidFill>
                <a:latin typeface="Arial" charset="0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kumimoji="0" lang="en-US" altLang="en-US" sz="1400" b="0"/>
              <a:t>Richness</a:t>
            </a:r>
          </a:p>
          <a:p>
            <a:pPr lvl="1">
              <a:buFontTx/>
              <a:buChar char="•"/>
            </a:pPr>
            <a:r>
              <a:rPr kumimoji="0" lang="en-US" altLang="en-US" sz="1400" b="0"/>
              <a:t>bandwidth</a:t>
            </a:r>
          </a:p>
          <a:p>
            <a:pPr lvl="1">
              <a:buFontTx/>
              <a:buChar char="•"/>
            </a:pPr>
            <a:r>
              <a:rPr kumimoji="0" lang="en-US" altLang="en-US" sz="1400" b="0"/>
              <a:t>customisation</a:t>
            </a:r>
          </a:p>
          <a:p>
            <a:pPr lvl="1">
              <a:buFontTx/>
              <a:buChar char="•"/>
            </a:pPr>
            <a:r>
              <a:rPr kumimoji="0" lang="en-US" altLang="en-US" sz="1400" b="0"/>
              <a:t>interactivity</a:t>
            </a:r>
          </a:p>
        </p:txBody>
      </p:sp>
      <p:sp>
        <p:nvSpPr>
          <p:cNvPr id="1792006" name="Rectangle 6"/>
          <p:cNvSpPr>
            <a:spLocks noChangeArrowheads="1"/>
          </p:cNvSpPr>
          <p:nvPr/>
        </p:nvSpPr>
        <p:spPr bwMode="auto">
          <a:xfrm>
            <a:off x="6296025" y="5621338"/>
            <a:ext cx="1871663" cy="730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90000" rIns="9000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228600" indent="-114300">
              <a:defRPr sz="2400">
                <a:solidFill>
                  <a:schemeClr val="tx1"/>
                </a:solidFill>
                <a:latin typeface="Arial" charset="0"/>
              </a:defRPr>
            </a:lvl2pPr>
            <a:lvl3pPr marL="457200" indent="-1143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690563" indent="-119063">
              <a:defRPr sz="2400">
                <a:solidFill>
                  <a:schemeClr val="tx1"/>
                </a:solidFill>
                <a:latin typeface="Arial" charset="0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kumimoji="0" lang="en-US" altLang="en-US" sz="1400" b="0"/>
              <a:t>Reach</a:t>
            </a:r>
          </a:p>
          <a:p>
            <a:pPr lvl="1">
              <a:buFontTx/>
              <a:buChar char="•"/>
            </a:pPr>
            <a:r>
              <a:rPr kumimoji="0" lang="en-US" altLang="en-US" sz="1400" b="0"/>
              <a:t>Number of people interacting</a:t>
            </a:r>
          </a:p>
        </p:txBody>
      </p:sp>
      <p:sp>
        <p:nvSpPr>
          <p:cNvPr id="1792007" name="Freeform 7"/>
          <p:cNvSpPr>
            <a:spLocks/>
          </p:cNvSpPr>
          <p:nvPr/>
        </p:nvSpPr>
        <p:spPr bwMode="auto">
          <a:xfrm>
            <a:off x="2212975" y="2257425"/>
            <a:ext cx="865188" cy="3211513"/>
          </a:xfrm>
          <a:custGeom>
            <a:avLst/>
            <a:gdLst>
              <a:gd name="T0" fmla="*/ 0 w 512"/>
              <a:gd name="T1" fmla="*/ 0 h 1768"/>
              <a:gd name="T2" fmla="*/ 504 w 512"/>
              <a:gd name="T3" fmla="*/ 0 h 1768"/>
              <a:gd name="T4" fmla="*/ 512 w 512"/>
              <a:gd name="T5" fmla="*/ 1768 h 176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512" h="1768">
                <a:moveTo>
                  <a:pt x="0" y="0"/>
                </a:moveTo>
                <a:lnTo>
                  <a:pt x="504" y="0"/>
                </a:lnTo>
                <a:lnTo>
                  <a:pt x="512" y="1768"/>
                </a:lnTo>
              </a:path>
            </a:pathLst>
          </a:custGeom>
          <a:noFill/>
          <a:ln w="12700" cap="flat" cmpd="sng">
            <a:solidFill>
              <a:srgbClr val="215283"/>
            </a:solidFill>
            <a:prstDash val="sysDot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000" rIns="90000" anchor="ctr"/>
          <a:lstStyle/>
          <a:p>
            <a:endParaRPr lang="en-US"/>
          </a:p>
        </p:txBody>
      </p:sp>
      <p:sp>
        <p:nvSpPr>
          <p:cNvPr id="1792008" name="Freeform 8"/>
          <p:cNvSpPr>
            <a:spLocks/>
          </p:cNvSpPr>
          <p:nvPr/>
        </p:nvSpPr>
        <p:spPr bwMode="auto">
          <a:xfrm>
            <a:off x="2212975" y="4538663"/>
            <a:ext cx="3119438" cy="930275"/>
          </a:xfrm>
          <a:custGeom>
            <a:avLst/>
            <a:gdLst>
              <a:gd name="T0" fmla="*/ 0 w 1848"/>
              <a:gd name="T1" fmla="*/ 8 h 512"/>
              <a:gd name="T2" fmla="*/ 1848 w 1848"/>
              <a:gd name="T3" fmla="*/ 0 h 512"/>
              <a:gd name="T4" fmla="*/ 1848 w 1848"/>
              <a:gd name="T5" fmla="*/ 512 h 51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848" h="512">
                <a:moveTo>
                  <a:pt x="0" y="8"/>
                </a:moveTo>
                <a:lnTo>
                  <a:pt x="1848" y="0"/>
                </a:lnTo>
                <a:lnTo>
                  <a:pt x="1848" y="512"/>
                </a:lnTo>
              </a:path>
            </a:pathLst>
          </a:custGeom>
          <a:noFill/>
          <a:ln w="12700" cap="flat" cmpd="sng">
            <a:solidFill>
              <a:srgbClr val="215283"/>
            </a:solidFill>
            <a:prstDash val="sysDot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000" rIns="90000" anchor="ctr"/>
          <a:lstStyle/>
          <a:p>
            <a:endParaRPr lang="en-US"/>
          </a:p>
        </p:txBody>
      </p:sp>
      <p:sp>
        <p:nvSpPr>
          <p:cNvPr id="1792009" name="Oval 9"/>
          <p:cNvSpPr>
            <a:spLocks noChangeArrowheads="1"/>
          </p:cNvSpPr>
          <p:nvPr/>
        </p:nvSpPr>
        <p:spPr bwMode="auto">
          <a:xfrm>
            <a:off x="2982913" y="2168525"/>
            <a:ext cx="166687" cy="177800"/>
          </a:xfrm>
          <a:prstGeom prst="ellipse">
            <a:avLst/>
          </a:prstGeom>
          <a:solidFill>
            <a:srgbClr val="C8C8C8"/>
          </a:solidFill>
          <a:ln w="12700">
            <a:solidFill>
              <a:schemeClr val="bg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90000" rIns="90000" anchor="ctr"/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228600" indent="-114300">
              <a:defRPr sz="2400">
                <a:solidFill>
                  <a:schemeClr val="tx1"/>
                </a:solidFill>
                <a:latin typeface="Arial" charset="0"/>
              </a:defRPr>
            </a:lvl2pPr>
            <a:lvl3pPr marL="457200" indent="-1143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690563" indent="-119063">
              <a:defRPr sz="2400">
                <a:solidFill>
                  <a:schemeClr val="tx1"/>
                </a:solidFill>
                <a:latin typeface="Arial" charset="0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endParaRPr kumimoji="0" lang="de-DE" altLang="en-US" sz="1400" b="0"/>
          </a:p>
        </p:txBody>
      </p:sp>
      <p:sp>
        <p:nvSpPr>
          <p:cNvPr id="1792010" name="Oval 10"/>
          <p:cNvSpPr>
            <a:spLocks noChangeArrowheads="1"/>
          </p:cNvSpPr>
          <p:nvPr/>
        </p:nvSpPr>
        <p:spPr bwMode="auto">
          <a:xfrm>
            <a:off x="5248275" y="4437063"/>
            <a:ext cx="166688" cy="177800"/>
          </a:xfrm>
          <a:prstGeom prst="ellipse">
            <a:avLst/>
          </a:prstGeom>
          <a:solidFill>
            <a:srgbClr val="C8C8C8"/>
          </a:solidFill>
          <a:ln w="12700">
            <a:solidFill>
              <a:schemeClr val="bg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90000" rIns="90000" anchor="ctr"/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228600" indent="-114300">
              <a:defRPr sz="2400">
                <a:solidFill>
                  <a:schemeClr val="tx1"/>
                </a:solidFill>
                <a:latin typeface="Arial" charset="0"/>
              </a:defRPr>
            </a:lvl2pPr>
            <a:lvl3pPr marL="457200" indent="-1143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690563" indent="-119063">
              <a:defRPr sz="2400">
                <a:solidFill>
                  <a:schemeClr val="tx1"/>
                </a:solidFill>
                <a:latin typeface="Arial" charset="0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endParaRPr kumimoji="0" lang="de-DE" altLang="en-US" sz="1400" b="0"/>
          </a:p>
        </p:txBody>
      </p:sp>
      <p:sp>
        <p:nvSpPr>
          <p:cNvPr id="1792011" name="AutoShape 11"/>
          <p:cNvSpPr>
            <a:spLocks noChangeArrowheads="1"/>
          </p:cNvSpPr>
          <p:nvPr/>
        </p:nvSpPr>
        <p:spPr bwMode="auto">
          <a:xfrm>
            <a:off x="4889500" y="1730375"/>
            <a:ext cx="1654175" cy="1082675"/>
          </a:xfrm>
          <a:prstGeom prst="irregularSeal2">
            <a:avLst/>
          </a:prstGeom>
          <a:solidFill>
            <a:srgbClr val="215283"/>
          </a:solidFill>
          <a:ln w="12700">
            <a:solidFill>
              <a:srgbClr val="215283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90000" rIns="90000" anchor="ctr"/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228600" indent="-114300">
              <a:defRPr sz="2400">
                <a:solidFill>
                  <a:schemeClr val="tx1"/>
                </a:solidFill>
                <a:latin typeface="Arial" charset="0"/>
              </a:defRPr>
            </a:lvl2pPr>
            <a:lvl3pPr marL="457200" indent="-1143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690563" indent="-119063">
              <a:defRPr sz="2400">
                <a:solidFill>
                  <a:schemeClr val="tx1"/>
                </a:solidFill>
                <a:latin typeface="Arial" charset="0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kumimoji="0" lang="en-US" altLang="en-US" sz="1400" b="0">
                <a:solidFill>
                  <a:schemeClr val="bg1"/>
                </a:solidFill>
              </a:rPr>
              <a:t>The Internet</a:t>
            </a:r>
          </a:p>
        </p:txBody>
      </p:sp>
      <p:sp>
        <p:nvSpPr>
          <p:cNvPr id="1792012" name="AutoShape 12"/>
          <p:cNvSpPr>
            <a:spLocks noChangeArrowheads="1"/>
          </p:cNvSpPr>
          <p:nvPr/>
        </p:nvSpPr>
        <p:spPr bwMode="auto">
          <a:xfrm rot="-2080447">
            <a:off x="3976688" y="2457450"/>
            <a:ext cx="1054100" cy="1100138"/>
          </a:xfrm>
          <a:prstGeom prst="rightArrow">
            <a:avLst>
              <a:gd name="adj1" fmla="val 50000"/>
              <a:gd name="adj2" fmla="val 25000"/>
            </a:avLst>
          </a:prstGeom>
          <a:solidFill>
            <a:srgbClr val="C8C8C8"/>
          </a:solidFill>
          <a:ln w="12700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90000" rIns="90000" anchor="ctr"/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228600" indent="-114300">
              <a:defRPr sz="2400">
                <a:solidFill>
                  <a:schemeClr val="tx1"/>
                </a:solidFill>
                <a:latin typeface="Arial" charset="0"/>
              </a:defRPr>
            </a:lvl2pPr>
            <a:lvl3pPr marL="457200" indent="-1143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690563" indent="-119063">
              <a:defRPr sz="2400">
                <a:solidFill>
                  <a:schemeClr val="tx1"/>
                </a:solidFill>
                <a:latin typeface="Arial" charset="0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endParaRPr kumimoji="0" lang="de-DE" altLang="en-US" sz="1400" b="0"/>
          </a:p>
        </p:txBody>
      </p:sp>
      <p:sp>
        <p:nvSpPr>
          <p:cNvPr id="1792013" name="Oval 13"/>
          <p:cNvSpPr>
            <a:spLocks noChangeArrowheads="1"/>
          </p:cNvSpPr>
          <p:nvPr/>
        </p:nvSpPr>
        <p:spPr bwMode="auto">
          <a:xfrm>
            <a:off x="3340100" y="3321050"/>
            <a:ext cx="166688" cy="177800"/>
          </a:xfrm>
          <a:prstGeom prst="ellipse">
            <a:avLst/>
          </a:prstGeom>
          <a:solidFill>
            <a:srgbClr val="C8C8C8"/>
          </a:solidFill>
          <a:ln w="12700">
            <a:solidFill>
              <a:schemeClr val="bg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90000" rIns="90000" anchor="ctr"/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228600" indent="-114300">
              <a:defRPr sz="2400">
                <a:solidFill>
                  <a:schemeClr val="tx1"/>
                </a:solidFill>
                <a:latin typeface="Arial" charset="0"/>
              </a:defRPr>
            </a:lvl2pPr>
            <a:lvl3pPr marL="457200" indent="-1143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690563" indent="-119063">
              <a:defRPr sz="2400">
                <a:solidFill>
                  <a:schemeClr val="tx1"/>
                </a:solidFill>
                <a:latin typeface="Arial" charset="0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endParaRPr kumimoji="0" lang="de-DE" altLang="en-US" sz="1400" b="0"/>
          </a:p>
        </p:txBody>
      </p:sp>
      <p:sp>
        <p:nvSpPr>
          <p:cNvPr id="1792014" name="Rectangle 14"/>
          <p:cNvSpPr>
            <a:spLocks noChangeArrowheads="1"/>
          </p:cNvSpPr>
          <p:nvPr/>
        </p:nvSpPr>
        <p:spPr bwMode="auto">
          <a:xfrm>
            <a:off x="2547938" y="5522913"/>
            <a:ext cx="720725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90000" rIns="9000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228600" indent="-114300">
              <a:defRPr sz="2400">
                <a:solidFill>
                  <a:schemeClr val="tx1"/>
                </a:solidFill>
                <a:latin typeface="Arial" charset="0"/>
              </a:defRPr>
            </a:lvl2pPr>
            <a:lvl3pPr marL="457200" indent="-1143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690563" indent="-119063">
              <a:defRPr sz="2400">
                <a:solidFill>
                  <a:schemeClr val="tx1"/>
                </a:solidFill>
                <a:latin typeface="Arial" charset="0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kumimoji="0" lang="en-US" altLang="en-US" sz="1400" b="0"/>
              <a:t>Sales-</a:t>
            </a:r>
          </a:p>
          <a:p>
            <a:r>
              <a:rPr kumimoji="0" lang="en-US" altLang="en-US" sz="1400" b="0"/>
              <a:t>person</a:t>
            </a:r>
          </a:p>
        </p:txBody>
      </p:sp>
      <p:sp>
        <p:nvSpPr>
          <p:cNvPr id="1792015" name="Rectangle 15"/>
          <p:cNvSpPr>
            <a:spLocks noChangeArrowheads="1"/>
          </p:cNvSpPr>
          <p:nvPr/>
        </p:nvSpPr>
        <p:spPr bwMode="auto">
          <a:xfrm>
            <a:off x="3081338" y="5670550"/>
            <a:ext cx="958850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90000" rIns="9000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228600" indent="-114300">
              <a:defRPr sz="2400">
                <a:solidFill>
                  <a:schemeClr val="tx1"/>
                </a:solidFill>
                <a:latin typeface="Arial" charset="0"/>
              </a:defRPr>
            </a:lvl2pPr>
            <a:lvl3pPr marL="457200" indent="-1143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690563" indent="-119063">
              <a:defRPr sz="2400">
                <a:solidFill>
                  <a:schemeClr val="tx1"/>
                </a:solidFill>
                <a:latin typeface="Arial" charset="0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kumimoji="0" lang="en-US" altLang="en-US" sz="1400" b="0"/>
              <a:t>Tele</a:t>
            </a:r>
          </a:p>
          <a:p>
            <a:pPr algn="ctr"/>
            <a:r>
              <a:rPr kumimoji="0" lang="en-US" altLang="en-US" sz="1400" b="0"/>
              <a:t>marketing</a:t>
            </a:r>
          </a:p>
        </p:txBody>
      </p:sp>
      <p:sp>
        <p:nvSpPr>
          <p:cNvPr id="1792016" name="Rectangle 16"/>
          <p:cNvSpPr>
            <a:spLocks noChangeArrowheads="1"/>
          </p:cNvSpPr>
          <p:nvPr/>
        </p:nvSpPr>
        <p:spPr bwMode="auto">
          <a:xfrm>
            <a:off x="4006850" y="5524500"/>
            <a:ext cx="742950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90000" rIns="9000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228600" indent="-114300">
              <a:defRPr sz="2400">
                <a:solidFill>
                  <a:schemeClr val="tx1"/>
                </a:solidFill>
                <a:latin typeface="Arial" charset="0"/>
              </a:defRPr>
            </a:lvl2pPr>
            <a:lvl3pPr marL="457200" indent="-1143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690563" indent="-119063">
              <a:defRPr sz="2400">
                <a:solidFill>
                  <a:schemeClr val="tx1"/>
                </a:solidFill>
                <a:latin typeface="Arial" charset="0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kumimoji="0" lang="en-US" altLang="en-US" sz="1400" b="0"/>
              <a:t>Postal</a:t>
            </a:r>
          </a:p>
          <a:p>
            <a:pPr algn="ctr"/>
            <a:r>
              <a:rPr kumimoji="0" lang="en-US" altLang="en-US" sz="1400" b="0"/>
              <a:t>mailing</a:t>
            </a:r>
          </a:p>
        </p:txBody>
      </p:sp>
      <p:sp>
        <p:nvSpPr>
          <p:cNvPr id="1792017" name="Freeform 17"/>
          <p:cNvSpPr>
            <a:spLocks/>
          </p:cNvSpPr>
          <p:nvPr/>
        </p:nvSpPr>
        <p:spPr bwMode="auto">
          <a:xfrm>
            <a:off x="2200275" y="4278313"/>
            <a:ext cx="2133600" cy="1219200"/>
          </a:xfrm>
          <a:custGeom>
            <a:avLst/>
            <a:gdLst>
              <a:gd name="T0" fmla="*/ 0 w 512"/>
              <a:gd name="T1" fmla="*/ 0 h 1768"/>
              <a:gd name="T2" fmla="*/ 504 w 512"/>
              <a:gd name="T3" fmla="*/ 0 h 1768"/>
              <a:gd name="T4" fmla="*/ 512 w 512"/>
              <a:gd name="T5" fmla="*/ 1768 h 176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512" h="1768">
                <a:moveTo>
                  <a:pt x="0" y="0"/>
                </a:moveTo>
                <a:lnTo>
                  <a:pt x="504" y="0"/>
                </a:lnTo>
                <a:lnTo>
                  <a:pt x="512" y="1768"/>
                </a:lnTo>
              </a:path>
            </a:pathLst>
          </a:custGeom>
          <a:noFill/>
          <a:ln w="12700" cap="flat" cmpd="sng">
            <a:solidFill>
              <a:srgbClr val="215283"/>
            </a:solidFill>
            <a:prstDash val="sysDot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000" rIns="90000" anchor="ctr"/>
          <a:lstStyle/>
          <a:p>
            <a:endParaRPr lang="en-US"/>
          </a:p>
        </p:txBody>
      </p:sp>
      <p:sp>
        <p:nvSpPr>
          <p:cNvPr id="1792018" name="Oval 18"/>
          <p:cNvSpPr>
            <a:spLocks noChangeArrowheads="1"/>
          </p:cNvSpPr>
          <p:nvPr/>
        </p:nvSpPr>
        <p:spPr bwMode="auto">
          <a:xfrm>
            <a:off x="4232275" y="4173538"/>
            <a:ext cx="165100" cy="177800"/>
          </a:xfrm>
          <a:prstGeom prst="ellipse">
            <a:avLst/>
          </a:prstGeom>
          <a:solidFill>
            <a:srgbClr val="C8C8C8"/>
          </a:solidFill>
          <a:ln w="12700">
            <a:solidFill>
              <a:schemeClr val="bg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90000" rIns="90000" anchor="ctr"/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228600" indent="-114300">
              <a:defRPr sz="2400">
                <a:solidFill>
                  <a:schemeClr val="tx1"/>
                </a:solidFill>
                <a:latin typeface="Arial" charset="0"/>
              </a:defRPr>
            </a:lvl2pPr>
            <a:lvl3pPr marL="457200" indent="-1143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690563" indent="-119063">
              <a:defRPr sz="2400">
                <a:solidFill>
                  <a:schemeClr val="tx1"/>
                </a:solidFill>
                <a:latin typeface="Arial" charset="0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endParaRPr kumimoji="0" lang="de-DE" altLang="en-US" sz="1400" b="0"/>
          </a:p>
        </p:txBody>
      </p:sp>
      <p:sp>
        <p:nvSpPr>
          <p:cNvPr id="1792019" name="Rectangle 19"/>
          <p:cNvSpPr>
            <a:spLocks noChangeArrowheads="1"/>
          </p:cNvSpPr>
          <p:nvPr/>
        </p:nvSpPr>
        <p:spPr bwMode="auto">
          <a:xfrm>
            <a:off x="4703763" y="5513388"/>
            <a:ext cx="131445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90000" rIns="9000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228600" indent="-114300">
              <a:defRPr sz="2400">
                <a:solidFill>
                  <a:schemeClr val="tx1"/>
                </a:solidFill>
                <a:latin typeface="Arial" charset="0"/>
              </a:defRPr>
            </a:lvl2pPr>
            <a:lvl3pPr marL="457200" indent="-1143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690563" indent="-119063">
              <a:defRPr sz="2400">
                <a:solidFill>
                  <a:schemeClr val="tx1"/>
                </a:solidFill>
                <a:latin typeface="Arial" charset="0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kumimoji="0" lang="en-US" altLang="en-US" sz="1400" b="0"/>
              <a:t>TV advertising</a:t>
            </a:r>
          </a:p>
        </p:txBody>
      </p:sp>
      <p:sp>
        <p:nvSpPr>
          <p:cNvPr id="1792025" name="Rectangle 25"/>
          <p:cNvSpPr>
            <a:spLocks noChangeArrowheads="1"/>
          </p:cNvSpPr>
          <p:nvPr/>
        </p:nvSpPr>
        <p:spPr bwMode="auto">
          <a:xfrm>
            <a:off x="500063" y="6335713"/>
            <a:ext cx="2892425" cy="279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DDDDDD"/>
                    </a:gs>
                    <a:gs pos="100000">
                      <a:srgbClr val="DDDDDD">
                        <a:gamma/>
                        <a:shade val="46275"/>
                        <a:invGamma/>
                      </a:srgbClr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72000" tIns="72000" rIns="72000" bIns="72000" anchor="ctr">
            <a:spAutoFit/>
          </a:bodyPr>
          <a:lstStyle/>
          <a:p>
            <a:r>
              <a:rPr lang="en-US" altLang="en-US" sz="900" b="0" i="1"/>
              <a:t>Source</a:t>
            </a:r>
            <a:r>
              <a:rPr lang="en-US" altLang="en-US" sz="900" b="0"/>
              <a:t>: Adapted from P. Evans and T. Wurster (1999)</a:t>
            </a:r>
            <a:endParaRPr lang="de-DE" altLang="en-US" sz="900" b="0"/>
          </a:p>
        </p:txBody>
      </p:sp>
      <p:sp>
        <p:nvSpPr>
          <p:cNvPr id="1792026" name="Rectangle 26"/>
          <p:cNvSpPr>
            <a:spLocks noGrp="1" noChangeArrowheads="1"/>
          </p:cNvSpPr>
          <p:nvPr>
            <p:ph type="title"/>
          </p:nvPr>
        </p:nvSpPr>
        <p:spPr>
          <a:xfrm>
            <a:off x="611188" y="835025"/>
            <a:ext cx="7607300" cy="414338"/>
          </a:xfrm>
        </p:spPr>
        <p:txBody>
          <a:bodyPr/>
          <a:lstStyle/>
          <a:p>
            <a:r>
              <a:rPr lang="en-US" altLang="ja-JP" sz="2000" dirty="0" smtClean="0">
                <a:ea typeface="ＭＳ Ｐゴシック" charset="-128"/>
              </a:rPr>
              <a:t>The </a:t>
            </a:r>
            <a:r>
              <a:rPr lang="en-US" altLang="ja-JP" sz="2000" dirty="0">
                <a:ea typeface="ＭＳ Ｐゴシック" charset="-128"/>
              </a:rPr>
              <a:t>advanced capabilities of the Internet help to dissolve the trade-off between richness and reach</a:t>
            </a:r>
            <a:r>
              <a:rPr lang="de-DE" altLang="ja-JP" sz="2000" dirty="0">
                <a:ea typeface="ＭＳ Ｐゴシック" charset="-128"/>
              </a:rPr>
              <a:t> </a:t>
            </a:r>
            <a:endParaRPr lang="de-DE" altLang="en-US" sz="2000" dirty="0">
              <a:ea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50257296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7906" name="Text Box 2"/>
          <p:cNvSpPr txBox="1">
            <a:spLocks noChangeArrowheads="1"/>
          </p:cNvSpPr>
          <p:nvPr/>
        </p:nvSpPr>
        <p:spPr bwMode="auto">
          <a:xfrm>
            <a:off x="369888" y="1433513"/>
            <a:ext cx="2379662" cy="62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folHlink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71842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>
              <a:lnSpc>
                <a:spcPts val="1400"/>
              </a:lnSpc>
            </a:pPr>
            <a:r>
              <a:rPr kumimoji="0" lang="de-DE" altLang="en-US" b="0">
                <a:solidFill>
                  <a:schemeClr val="tx1"/>
                </a:solidFill>
              </a:rPr>
              <a:t>'What criteria determine who will be our most profitable customers?'</a:t>
            </a:r>
          </a:p>
        </p:txBody>
      </p:sp>
      <p:sp>
        <p:nvSpPr>
          <p:cNvPr id="1787907" name="Text Box 3"/>
          <p:cNvSpPr txBox="1">
            <a:spLocks noChangeArrowheads="1"/>
          </p:cNvSpPr>
          <p:nvPr/>
        </p:nvSpPr>
        <p:spPr bwMode="auto">
          <a:xfrm>
            <a:off x="6488113" y="1419225"/>
            <a:ext cx="2379662" cy="62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folHlink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71842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>
              <a:lnSpc>
                <a:spcPts val="1400"/>
              </a:lnSpc>
            </a:pPr>
            <a:r>
              <a:rPr kumimoji="0" lang="de-DE" altLang="en-US" b="0">
                <a:solidFill>
                  <a:schemeClr val="tx1"/>
                </a:solidFill>
              </a:rPr>
              <a:t>'How can we acquire this customer in the most efficient and effective way?'</a:t>
            </a:r>
          </a:p>
        </p:txBody>
      </p:sp>
      <p:sp>
        <p:nvSpPr>
          <p:cNvPr id="1787908" name="Text Box 4"/>
          <p:cNvSpPr txBox="1">
            <a:spLocks noChangeArrowheads="1"/>
          </p:cNvSpPr>
          <p:nvPr/>
        </p:nvSpPr>
        <p:spPr bwMode="auto">
          <a:xfrm>
            <a:off x="346075" y="5300663"/>
            <a:ext cx="2379663" cy="803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folHlink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71842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>
              <a:lnSpc>
                <a:spcPts val="1400"/>
              </a:lnSpc>
            </a:pPr>
            <a:r>
              <a:rPr kumimoji="0" lang="de-DE" altLang="en-US" b="0">
                <a:solidFill>
                  <a:schemeClr val="tx1"/>
                </a:solidFill>
              </a:rPr>
              <a:t>'How can we increase </a:t>
            </a:r>
          </a:p>
          <a:p>
            <a:pPr algn="ctr">
              <a:lnSpc>
                <a:spcPts val="1400"/>
              </a:lnSpc>
            </a:pPr>
            <a:r>
              <a:rPr kumimoji="0" lang="de-DE" altLang="en-US" b="0">
                <a:solidFill>
                  <a:schemeClr val="tx1"/>
                </a:solidFill>
              </a:rPr>
              <a:t>the loyalty and the profitability of this customer?'</a:t>
            </a:r>
          </a:p>
        </p:txBody>
      </p:sp>
      <p:sp>
        <p:nvSpPr>
          <p:cNvPr id="1787909" name="Text Box 5"/>
          <p:cNvSpPr txBox="1">
            <a:spLocks noChangeArrowheads="1"/>
          </p:cNvSpPr>
          <p:nvPr/>
        </p:nvSpPr>
        <p:spPr bwMode="auto">
          <a:xfrm>
            <a:off x="6686550" y="5292725"/>
            <a:ext cx="2381250" cy="62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folHlink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71842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>
              <a:lnSpc>
                <a:spcPts val="1400"/>
              </a:lnSpc>
            </a:pPr>
            <a:r>
              <a:rPr kumimoji="0" lang="de-DE" altLang="en-US" b="0">
                <a:solidFill>
                  <a:schemeClr val="tx1"/>
                </a:solidFill>
              </a:rPr>
              <a:t>'How can we keep this customer for as long as possible?'</a:t>
            </a:r>
          </a:p>
        </p:txBody>
      </p:sp>
      <p:sp>
        <p:nvSpPr>
          <p:cNvPr id="1787910" name="Freeform 6"/>
          <p:cNvSpPr>
            <a:spLocks/>
          </p:cNvSpPr>
          <p:nvPr/>
        </p:nvSpPr>
        <p:spPr bwMode="auto">
          <a:xfrm>
            <a:off x="2090738" y="1450975"/>
            <a:ext cx="2674937" cy="2532063"/>
          </a:xfrm>
          <a:custGeom>
            <a:avLst/>
            <a:gdLst>
              <a:gd name="T0" fmla="*/ 1 w 1399"/>
              <a:gd name="T1" fmla="*/ 1254 h 1301"/>
              <a:gd name="T2" fmla="*/ 5 w 1399"/>
              <a:gd name="T3" fmla="*/ 1187 h 1301"/>
              <a:gd name="T4" fmla="*/ 12 w 1399"/>
              <a:gd name="T5" fmla="*/ 1119 h 1301"/>
              <a:gd name="T6" fmla="*/ 24 w 1399"/>
              <a:gd name="T7" fmla="*/ 1051 h 1301"/>
              <a:gd name="T8" fmla="*/ 38 w 1399"/>
              <a:gd name="T9" fmla="*/ 985 h 1301"/>
              <a:gd name="T10" fmla="*/ 57 w 1399"/>
              <a:gd name="T11" fmla="*/ 920 h 1301"/>
              <a:gd name="T12" fmla="*/ 78 w 1399"/>
              <a:gd name="T13" fmla="*/ 856 h 1301"/>
              <a:gd name="T14" fmla="*/ 103 w 1399"/>
              <a:gd name="T15" fmla="*/ 792 h 1301"/>
              <a:gd name="T16" fmla="*/ 131 w 1399"/>
              <a:gd name="T17" fmla="*/ 730 h 1301"/>
              <a:gd name="T18" fmla="*/ 163 w 1399"/>
              <a:gd name="T19" fmla="*/ 669 h 1301"/>
              <a:gd name="T20" fmla="*/ 197 w 1399"/>
              <a:gd name="T21" fmla="*/ 611 h 1301"/>
              <a:gd name="T22" fmla="*/ 235 w 1399"/>
              <a:gd name="T23" fmla="*/ 554 h 1301"/>
              <a:gd name="T24" fmla="*/ 275 w 1399"/>
              <a:gd name="T25" fmla="*/ 499 h 1301"/>
              <a:gd name="T26" fmla="*/ 319 w 1399"/>
              <a:gd name="T27" fmla="*/ 447 h 1301"/>
              <a:gd name="T28" fmla="*/ 365 w 1399"/>
              <a:gd name="T29" fmla="*/ 397 h 1301"/>
              <a:gd name="T30" fmla="*/ 413 w 1399"/>
              <a:gd name="T31" fmla="*/ 350 h 1301"/>
              <a:gd name="T32" fmla="*/ 463 w 1399"/>
              <a:gd name="T33" fmla="*/ 305 h 1301"/>
              <a:gd name="T34" fmla="*/ 517 w 1399"/>
              <a:gd name="T35" fmla="*/ 261 h 1301"/>
              <a:gd name="T36" fmla="*/ 573 w 1399"/>
              <a:gd name="T37" fmla="*/ 222 h 1301"/>
              <a:gd name="T38" fmla="*/ 630 w 1399"/>
              <a:gd name="T39" fmla="*/ 186 h 1301"/>
              <a:gd name="T40" fmla="*/ 689 w 1399"/>
              <a:gd name="T41" fmla="*/ 152 h 1301"/>
              <a:gd name="T42" fmla="*/ 750 w 1399"/>
              <a:gd name="T43" fmla="*/ 122 h 1301"/>
              <a:gd name="T44" fmla="*/ 813 w 1399"/>
              <a:gd name="T45" fmla="*/ 94 h 1301"/>
              <a:gd name="T46" fmla="*/ 876 w 1399"/>
              <a:gd name="T47" fmla="*/ 71 h 1301"/>
              <a:gd name="T48" fmla="*/ 941 w 1399"/>
              <a:gd name="T49" fmla="*/ 50 h 1301"/>
              <a:gd name="T50" fmla="*/ 1007 w 1399"/>
              <a:gd name="T51" fmla="*/ 33 h 1301"/>
              <a:gd name="T52" fmla="*/ 1074 w 1399"/>
              <a:gd name="T53" fmla="*/ 20 h 1301"/>
              <a:gd name="T54" fmla="*/ 1141 w 1399"/>
              <a:gd name="T55" fmla="*/ 10 h 1301"/>
              <a:gd name="T56" fmla="*/ 1208 w 1399"/>
              <a:gd name="T57" fmla="*/ 3 h 1301"/>
              <a:gd name="T58" fmla="*/ 1276 w 1399"/>
              <a:gd name="T59" fmla="*/ 0 h 1301"/>
              <a:gd name="T60" fmla="*/ 1300 w 1399"/>
              <a:gd name="T61" fmla="*/ 650 h 1301"/>
              <a:gd name="T62" fmla="*/ 1265 w 1399"/>
              <a:gd name="T63" fmla="*/ 651 h 1301"/>
              <a:gd name="T64" fmla="*/ 1231 w 1399"/>
              <a:gd name="T65" fmla="*/ 653 h 1301"/>
              <a:gd name="T66" fmla="*/ 1198 w 1399"/>
              <a:gd name="T67" fmla="*/ 658 h 1301"/>
              <a:gd name="T68" fmla="*/ 1164 w 1399"/>
              <a:gd name="T69" fmla="*/ 665 h 1301"/>
              <a:gd name="T70" fmla="*/ 1132 w 1399"/>
              <a:gd name="T71" fmla="*/ 672 h 1301"/>
              <a:gd name="T72" fmla="*/ 1099 w 1399"/>
              <a:gd name="T73" fmla="*/ 682 h 1301"/>
              <a:gd name="T74" fmla="*/ 1066 w 1399"/>
              <a:gd name="T75" fmla="*/ 693 h 1301"/>
              <a:gd name="T76" fmla="*/ 1035 w 1399"/>
              <a:gd name="T77" fmla="*/ 706 h 1301"/>
              <a:gd name="T78" fmla="*/ 1004 w 1399"/>
              <a:gd name="T79" fmla="*/ 721 h 1301"/>
              <a:gd name="T80" fmla="*/ 974 w 1399"/>
              <a:gd name="T81" fmla="*/ 737 h 1301"/>
              <a:gd name="T82" fmla="*/ 945 w 1399"/>
              <a:gd name="T83" fmla="*/ 755 h 1301"/>
              <a:gd name="T84" fmla="*/ 917 w 1399"/>
              <a:gd name="T85" fmla="*/ 774 h 1301"/>
              <a:gd name="T86" fmla="*/ 891 w 1399"/>
              <a:gd name="T87" fmla="*/ 795 h 1301"/>
              <a:gd name="T88" fmla="*/ 865 w 1399"/>
              <a:gd name="T89" fmla="*/ 817 h 1301"/>
              <a:gd name="T90" fmla="*/ 840 w 1399"/>
              <a:gd name="T91" fmla="*/ 840 h 1301"/>
              <a:gd name="T92" fmla="*/ 817 w 1399"/>
              <a:gd name="T93" fmla="*/ 865 h 1301"/>
              <a:gd name="T94" fmla="*/ 795 w 1399"/>
              <a:gd name="T95" fmla="*/ 891 h 1301"/>
              <a:gd name="T96" fmla="*/ 774 w 1399"/>
              <a:gd name="T97" fmla="*/ 918 h 1301"/>
              <a:gd name="T98" fmla="*/ 754 w 1399"/>
              <a:gd name="T99" fmla="*/ 946 h 1301"/>
              <a:gd name="T100" fmla="*/ 736 w 1399"/>
              <a:gd name="T101" fmla="*/ 975 h 1301"/>
              <a:gd name="T102" fmla="*/ 721 w 1399"/>
              <a:gd name="T103" fmla="*/ 1004 h 1301"/>
              <a:gd name="T104" fmla="*/ 705 w 1399"/>
              <a:gd name="T105" fmla="*/ 1035 h 1301"/>
              <a:gd name="T106" fmla="*/ 693 w 1399"/>
              <a:gd name="T107" fmla="*/ 1067 h 1301"/>
              <a:gd name="T108" fmla="*/ 681 w 1399"/>
              <a:gd name="T109" fmla="*/ 1099 h 1301"/>
              <a:gd name="T110" fmla="*/ 672 w 1399"/>
              <a:gd name="T111" fmla="*/ 1132 h 1301"/>
              <a:gd name="T112" fmla="*/ 664 w 1399"/>
              <a:gd name="T113" fmla="*/ 1165 h 1301"/>
              <a:gd name="T114" fmla="*/ 657 w 1399"/>
              <a:gd name="T115" fmla="*/ 1198 h 1301"/>
              <a:gd name="T116" fmla="*/ 653 w 1399"/>
              <a:gd name="T117" fmla="*/ 1232 h 1301"/>
              <a:gd name="T118" fmla="*/ 651 w 1399"/>
              <a:gd name="T119" fmla="*/ 1265 h 1301"/>
              <a:gd name="T120" fmla="*/ 650 w 1399"/>
              <a:gd name="T121" fmla="*/ 1300 h 130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1399" h="1301">
                <a:moveTo>
                  <a:pt x="0" y="1300"/>
                </a:moveTo>
                <a:lnTo>
                  <a:pt x="0" y="1277"/>
                </a:lnTo>
                <a:lnTo>
                  <a:pt x="1" y="1254"/>
                </a:lnTo>
                <a:lnTo>
                  <a:pt x="2" y="1232"/>
                </a:lnTo>
                <a:lnTo>
                  <a:pt x="3" y="1209"/>
                </a:lnTo>
                <a:lnTo>
                  <a:pt x="5" y="1187"/>
                </a:lnTo>
                <a:lnTo>
                  <a:pt x="7" y="1164"/>
                </a:lnTo>
                <a:lnTo>
                  <a:pt x="9" y="1142"/>
                </a:lnTo>
                <a:lnTo>
                  <a:pt x="12" y="1119"/>
                </a:lnTo>
                <a:lnTo>
                  <a:pt x="15" y="1097"/>
                </a:lnTo>
                <a:lnTo>
                  <a:pt x="19" y="1074"/>
                </a:lnTo>
                <a:lnTo>
                  <a:pt x="24" y="1051"/>
                </a:lnTo>
                <a:lnTo>
                  <a:pt x="28" y="1029"/>
                </a:lnTo>
                <a:lnTo>
                  <a:pt x="33" y="1007"/>
                </a:lnTo>
                <a:lnTo>
                  <a:pt x="38" y="985"/>
                </a:lnTo>
                <a:lnTo>
                  <a:pt x="44" y="963"/>
                </a:lnTo>
                <a:lnTo>
                  <a:pt x="50" y="942"/>
                </a:lnTo>
                <a:lnTo>
                  <a:pt x="57" y="920"/>
                </a:lnTo>
                <a:lnTo>
                  <a:pt x="63" y="898"/>
                </a:lnTo>
                <a:lnTo>
                  <a:pt x="71" y="877"/>
                </a:lnTo>
                <a:lnTo>
                  <a:pt x="78" y="856"/>
                </a:lnTo>
                <a:lnTo>
                  <a:pt x="86" y="834"/>
                </a:lnTo>
                <a:lnTo>
                  <a:pt x="94" y="813"/>
                </a:lnTo>
                <a:lnTo>
                  <a:pt x="103" y="792"/>
                </a:lnTo>
                <a:lnTo>
                  <a:pt x="112" y="771"/>
                </a:lnTo>
                <a:lnTo>
                  <a:pt x="122" y="751"/>
                </a:lnTo>
                <a:lnTo>
                  <a:pt x="131" y="730"/>
                </a:lnTo>
                <a:lnTo>
                  <a:pt x="141" y="710"/>
                </a:lnTo>
                <a:lnTo>
                  <a:pt x="152" y="690"/>
                </a:lnTo>
                <a:lnTo>
                  <a:pt x="163" y="669"/>
                </a:lnTo>
                <a:lnTo>
                  <a:pt x="174" y="650"/>
                </a:lnTo>
                <a:lnTo>
                  <a:pt x="185" y="630"/>
                </a:lnTo>
                <a:lnTo>
                  <a:pt x="197" y="611"/>
                </a:lnTo>
                <a:lnTo>
                  <a:pt x="209" y="592"/>
                </a:lnTo>
                <a:lnTo>
                  <a:pt x="222" y="573"/>
                </a:lnTo>
                <a:lnTo>
                  <a:pt x="235" y="554"/>
                </a:lnTo>
                <a:lnTo>
                  <a:pt x="248" y="536"/>
                </a:lnTo>
                <a:lnTo>
                  <a:pt x="261" y="518"/>
                </a:lnTo>
                <a:lnTo>
                  <a:pt x="275" y="499"/>
                </a:lnTo>
                <a:lnTo>
                  <a:pt x="289" y="482"/>
                </a:lnTo>
                <a:lnTo>
                  <a:pt x="304" y="464"/>
                </a:lnTo>
                <a:lnTo>
                  <a:pt x="319" y="447"/>
                </a:lnTo>
                <a:lnTo>
                  <a:pt x="334" y="430"/>
                </a:lnTo>
                <a:lnTo>
                  <a:pt x="349" y="413"/>
                </a:lnTo>
                <a:lnTo>
                  <a:pt x="365" y="397"/>
                </a:lnTo>
                <a:lnTo>
                  <a:pt x="380" y="380"/>
                </a:lnTo>
                <a:lnTo>
                  <a:pt x="396" y="365"/>
                </a:lnTo>
                <a:lnTo>
                  <a:pt x="413" y="350"/>
                </a:lnTo>
                <a:lnTo>
                  <a:pt x="430" y="334"/>
                </a:lnTo>
                <a:lnTo>
                  <a:pt x="446" y="319"/>
                </a:lnTo>
                <a:lnTo>
                  <a:pt x="463" y="305"/>
                </a:lnTo>
                <a:lnTo>
                  <a:pt x="482" y="289"/>
                </a:lnTo>
                <a:lnTo>
                  <a:pt x="499" y="276"/>
                </a:lnTo>
                <a:lnTo>
                  <a:pt x="517" y="261"/>
                </a:lnTo>
                <a:lnTo>
                  <a:pt x="535" y="248"/>
                </a:lnTo>
                <a:lnTo>
                  <a:pt x="554" y="236"/>
                </a:lnTo>
                <a:lnTo>
                  <a:pt x="573" y="222"/>
                </a:lnTo>
                <a:lnTo>
                  <a:pt x="591" y="210"/>
                </a:lnTo>
                <a:lnTo>
                  <a:pt x="610" y="197"/>
                </a:lnTo>
                <a:lnTo>
                  <a:pt x="630" y="186"/>
                </a:lnTo>
                <a:lnTo>
                  <a:pt x="650" y="174"/>
                </a:lnTo>
                <a:lnTo>
                  <a:pt x="669" y="164"/>
                </a:lnTo>
                <a:lnTo>
                  <a:pt x="689" y="152"/>
                </a:lnTo>
                <a:lnTo>
                  <a:pt x="709" y="141"/>
                </a:lnTo>
                <a:lnTo>
                  <a:pt x="729" y="132"/>
                </a:lnTo>
                <a:lnTo>
                  <a:pt x="750" y="122"/>
                </a:lnTo>
                <a:lnTo>
                  <a:pt x="771" y="113"/>
                </a:lnTo>
                <a:lnTo>
                  <a:pt x="792" y="103"/>
                </a:lnTo>
                <a:lnTo>
                  <a:pt x="813" y="94"/>
                </a:lnTo>
                <a:lnTo>
                  <a:pt x="834" y="87"/>
                </a:lnTo>
                <a:lnTo>
                  <a:pt x="855" y="78"/>
                </a:lnTo>
                <a:lnTo>
                  <a:pt x="876" y="71"/>
                </a:lnTo>
                <a:lnTo>
                  <a:pt x="897" y="64"/>
                </a:lnTo>
                <a:lnTo>
                  <a:pt x="919" y="57"/>
                </a:lnTo>
                <a:lnTo>
                  <a:pt x="941" y="50"/>
                </a:lnTo>
                <a:lnTo>
                  <a:pt x="963" y="45"/>
                </a:lnTo>
                <a:lnTo>
                  <a:pt x="985" y="39"/>
                </a:lnTo>
                <a:lnTo>
                  <a:pt x="1007" y="33"/>
                </a:lnTo>
                <a:lnTo>
                  <a:pt x="1029" y="28"/>
                </a:lnTo>
                <a:lnTo>
                  <a:pt x="1051" y="24"/>
                </a:lnTo>
                <a:lnTo>
                  <a:pt x="1074" y="20"/>
                </a:lnTo>
                <a:lnTo>
                  <a:pt x="1096" y="16"/>
                </a:lnTo>
                <a:lnTo>
                  <a:pt x="1118" y="13"/>
                </a:lnTo>
                <a:lnTo>
                  <a:pt x="1141" y="10"/>
                </a:lnTo>
                <a:lnTo>
                  <a:pt x="1163" y="7"/>
                </a:lnTo>
                <a:lnTo>
                  <a:pt x="1186" y="5"/>
                </a:lnTo>
                <a:lnTo>
                  <a:pt x="1208" y="3"/>
                </a:lnTo>
                <a:lnTo>
                  <a:pt x="1231" y="2"/>
                </a:lnTo>
                <a:lnTo>
                  <a:pt x="1253" y="1"/>
                </a:lnTo>
                <a:lnTo>
                  <a:pt x="1276" y="0"/>
                </a:lnTo>
                <a:lnTo>
                  <a:pt x="1300" y="0"/>
                </a:lnTo>
                <a:lnTo>
                  <a:pt x="1398" y="344"/>
                </a:lnTo>
                <a:lnTo>
                  <a:pt x="1300" y="650"/>
                </a:lnTo>
                <a:lnTo>
                  <a:pt x="1288" y="650"/>
                </a:lnTo>
                <a:lnTo>
                  <a:pt x="1276" y="650"/>
                </a:lnTo>
                <a:lnTo>
                  <a:pt x="1265" y="651"/>
                </a:lnTo>
                <a:lnTo>
                  <a:pt x="1254" y="651"/>
                </a:lnTo>
                <a:lnTo>
                  <a:pt x="1243" y="652"/>
                </a:lnTo>
                <a:lnTo>
                  <a:pt x="1231" y="653"/>
                </a:lnTo>
                <a:lnTo>
                  <a:pt x="1220" y="655"/>
                </a:lnTo>
                <a:lnTo>
                  <a:pt x="1209" y="656"/>
                </a:lnTo>
                <a:lnTo>
                  <a:pt x="1198" y="658"/>
                </a:lnTo>
                <a:lnTo>
                  <a:pt x="1186" y="660"/>
                </a:lnTo>
                <a:lnTo>
                  <a:pt x="1176" y="662"/>
                </a:lnTo>
                <a:lnTo>
                  <a:pt x="1164" y="665"/>
                </a:lnTo>
                <a:lnTo>
                  <a:pt x="1153" y="667"/>
                </a:lnTo>
                <a:lnTo>
                  <a:pt x="1142" y="669"/>
                </a:lnTo>
                <a:lnTo>
                  <a:pt x="1132" y="672"/>
                </a:lnTo>
                <a:lnTo>
                  <a:pt x="1120" y="675"/>
                </a:lnTo>
                <a:lnTo>
                  <a:pt x="1109" y="678"/>
                </a:lnTo>
                <a:lnTo>
                  <a:pt x="1099" y="682"/>
                </a:lnTo>
                <a:lnTo>
                  <a:pt x="1087" y="686"/>
                </a:lnTo>
                <a:lnTo>
                  <a:pt x="1077" y="690"/>
                </a:lnTo>
                <a:lnTo>
                  <a:pt x="1066" y="693"/>
                </a:lnTo>
                <a:lnTo>
                  <a:pt x="1056" y="697"/>
                </a:lnTo>
                <a:lnTo>
                  <a:pt x="1045" y="702"/>
                </a:lnTo>
                <a:lnTo>
                  <a:pt x="1035" y="706"/>
                </a:lnTo>
                <a:lnTo>
                  <a:pt x="1025" y="711"/>
                </a:lnTo>
                <a:lnTo>
                  <a:pt x="1014" y="715"/>
                </a:lnTo>
                <a:lnTo>
                  <a:pt x="1004" y="721"/>
                </a:lnTo>
                <a:lnTo>
                  <a:pt x="994" y="726"/>
                </a:lnTo>
                <a:lnTo>
                  <a:pt x="985" y="732"/>
                </a:lnTo>
                <a:lnTo>
                  <a:pt x="974" y="737"/>
                </a:lnTo>
                <a:lnTo>
                  <a:pt x="965" y="742"/>
                </a:lnTo>
                <a:lnTo>
                  <a:pt x="955" y="749"/>
                </a:lnTo>
                <a:lnTo>
                  <a:pt x="945" y="755"/>
                </a:lnTo>
                <a:lnTo>
                  <a:pt x="936" y="761"/>
                </a:lnTo>
                <a:lnTo>
                  <a:pt x="926" y="767"/>
                </a:lnTo>
                <a:lnTo>
                  <a:pt x="917" y="774"/>
                </a:lnTo>
                <a:lnTo>
                  <a:pt x="908" y="781"/>
                </a:lnTo>
                <a:lnTo>
                  <a:pt x="899" y="787"/>
                </a:lnTo>
                <a:lnTo>
                  <a:pt x="891" y="795"/>
                </a:lnTo>
                <a:lnTo>
                  <a:pt x="882" y="802"/>
                </a:lnTo>
                <a:lnTo>
                  <a:pt x="873" y="810"/>
                </a:lnTo>
                <a:lnTo>
                  <a:pt x="865" y="817"/>
                </a:lnTo>
                <a:lnTo>
                  <a:pt x="856" y="825"/>
                </a:lnTo>
                <a:lnTo>
                  <a:pt x="847" y="833"/>
                </a:lnTo>
                <a:lnTo>
                  <a:pt x="840" y="840"/>
                </a:lnTo>
                <a:lnTo>
                  <a:pt x="832" y="848"/>
                </a:lnTo>
                <a:lnTo>
                  <a:pt x="824" y="857"/>
                </a:lnTo>
                <a:lnTo>
                  <a:pt x="817" y="865"/>
                </a:lnTo>
                <a:lnTo>
                  <a:pt x="809" y="874"/>
                </a:lnTo>
                <a:lnTo>
                  <a:pt x="801" y="882"/>
                </a:lnTo>
                <a:lnTo>
                  <a:pt x="795" y="891"/>
                </a:lnTo>
                <a:lnTo>
                  <a:pt x="787" y="900"/>
                </a:lnTo>
                <a:lnTo>
                  <a:pt x="780" y="908"/>
                </a:lnTo>
                <a:lnTo>
                  <a:pt x="774" y="918"/>
                </a:lnTo>
                <a:lnTo>
                  <a:pt x="767" y="927"/>
                </a:lnTo>
                <a:lnTo>
                  <a:pt x="760" y="936"/>
                </a:lnTo>
                <a:lnTo>
                  <a:pt x="754" y="946"/>
                </a:lnTo>
                <a:lnTo>
                  <a:pt x="749" y="955"/>
                </a:lnTo>
                <a:lnTo>
                  <a:pt x="742" y="965"/>
                </a:lnTo>
                <a:lnTo>
                  <a:pt x="736" y="975"/>
                </a:lnTo>
                <a:lnTo>
                  <a:pt x="731" y="985"/>
                </a:lnTo>
                <a:lnTo>
                  <a:pt x="726" y="995"/>
                </a:lnTo>
                <a:lnTo>
                  <a:pt x="721" y="1004"/>
                </a:lnTo>
                <a:lnTo>
                  <a:pt x="715" y="1015"/>
                </a:lnTo>
                <a:lnTo>
                  <a:pt x="710" y="1025"/>
                </a:lnTo>
                <a:lnTo>
                  <a:pt x="705" y="1035"/>
                </a:lnTo>
                <a:lnTo>
                  <a:pt x="702" y="1046"/>
                </a:lnTo>
                <a:lnTo>
                  <a:pt x="697" y="1056"/>
                </a:lnTo>
                <a:lnTo>
                  <a:pt x="693" y="1067"/>
                </a:lnTo>
                <a:lnTo>
                  <a:pt x="689" y="1077"/>
                </a:lnTo>
                <a:lnTo>
                  <a:pt x="685" y="1088"/>
                </a:lnTo>
                <a:lnTo>
                  <a:pt x="681" y="1099"/>
                </a:lnTo>
                <a:lnTo>
                  <a:pt x="678" y="1110"/>
                </a:lnTo>
                <a:lnTo>
                  <a:pt x="675" y="1121"/>
                </a:lnTo>
                <a:lnTo>
                  <a:pt x="672" y="1132"/>
                </a:lnTo>
                <a:lnTo>
                  <a:pt x="669" y="1143"/>
                </a:lnTo>
                <a:lnTo>
                  <a:pt x="666" y="1153"/>
                </a:lnTo>
                <a:lnTo>
                  <a:pt x="664" y="1165"/>
                </a:lnTo>
                <a:lnTo>
                  <a:pt x="661" y="1176"/>
                </a:lnTo>
                <a:lnTo>
                  <a:pt x="659" y="1187"/>
                </a:lnTo>
                <a:lnTo>
                  <a:pt x="657" y="1198"/>
                </a:lnTo>
                <a:lnTo>
                  <a:pt x="655" y="1210"/>
                </a:lnTo>
                <a:lnTo>
                  <a:pt x="654" y="1220"/>
                </a:lnTo>
                <a:lnTo>
                  <a:pt x="653" y="1232"/>
                </a:lnTo>
                <a:lnTo>
                  <a:pt x="652" y="1243"/>
                </a:lnTo>
                <a:lnTo>
                  <a:pt x="651" y="1255"/>
                </a:lnTo>
                <a:lnTo>
                  <a:pt x="651" y="1265"/>
                </a:lnTo>
                <a:lnTo>
                  <a:pt x="650" y="1277"/>
                </a:lnTo>
                <a:lnTo>
                  <a:pt x="650" y="1289"/>
                </a:lnTo>
                <a:lnTo>
                  <a:pt x="650" y="1300"/>
                </a:lnTo>
                <a:lnTo>
                  <a:pt x="342" y="1208"/>
                </a:lnTo>
                <a:lnTo>
                  <a:pt x="0" y="1300"/>
                </a:lnTo>
              </a:path>
            </a:pathLst>
          </a:custGeom>
          <a:solidFill>
            <a:srgbClr val="215283"/>
          </a:solidFill>
          <a:ln w="12700" cap="rnd" cmpd="sng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787911" name="Freeform 7"/>
          <p:cNvSpPr>
            <a:spLocks/>
          </p:cNvSpPr>
          <p:nvPr/>
        </p:nvSpPr>
        <p:spPr bwMode="auto">
          <a:xfrm>
            <a:off x="2090738" y="3802063"/>
            <a:ext cx="2486025" cy="2713037"/>
          </a:xfrm>
          <a:custGeom>
            <a:avLst/>
            <a:gdLst>
              <a:gd name="T0" fmla="*/ 1253 w 1301"/>
              <a:gd name="T1" fmla="*/ 1391 h 1393"/>
              <a:gd name="T2" fmla="*/ 1186 w 1301"/>
              <a:gd name="T3" fmla="*/ 1387 h 1393"/>
              <a:gd name="T4" fmla="*/ 1118 w 1301"/>
              <a:gd name="T5" fmla="*/ 1379 h 1393"/>
              <a:gd name="T6" fmla="*/ 1051 w 1301"/>
              <a:gd name="T7" fmla="*/ 1368 h 1393"/>
              <a:gd name="T8" fmla="*/ 985 w 1301"/>
              <a:gd name="T9" fmla="*/ 1353 h 1393"/>
              <a:gd name="T10" fmla="*/ 919 w 1301"/>
              <a:gd name="T11" fmla="*/ 1335 h 1393"/>
              <a:gd name="T12" fmla="*/ 855 w 1301"/>
              <a:gd name="T13" fmla="*/ 1313 h 1393"/>
              <a:gd name="T14" fmla="*/ 792 w 1301"/>
              <a:gd name="T15" fmla="*/ 1288 h 1393"/>
              <a:gd name="T16" fmla="*/ 729 w 1301"/>
              <a:gd name="T17" fmla="*/ 1260 h 1393"/>
              <a:gd name="T18" fmla="*/ 669 w 1301"/>
              <a:gd name="T19" fmla="*/ 1229 h 1393"/>
              <a:gd name="T20" fmla="*/ 610 w 1301"/>
              <a:gd name="T21" fmla="*/ 1194 h 1393"/>
              <a:gd name="T22" fmla="*/ 554 w 1301"/>
              <a:gd name="T23" fmla="*/ 1157 h 1393"/>
              <a:gd name="T24" fmla="*/ 499 w 1301"/>
              <a:gd name="T25" fmla="*/ 1116 h 1393"/>
              <a:gd name="T26" fmla="*/ 446 w 1301"/>
              <a:gd name="T27" fmla="*/ 1073 h 1393"/>
              <a:gd name="T28" fmla="*/ 396 w 1301"/>
              <a:gd name="T29" fmla="*/ 1027 h 1393"/>
              <a:gd name="T30" fmla="*/ 349 w 1301"/>
              <a:gd name="T31" fmla="*/ 978 h 1393"/>
              <a:gd name="T32" fmla="*/ 304 w 1301"/>
              <a:gd name="T33" fmla="*/ 927 h 1393"/>
              <a:gd name="T34" fmla="*/ 261 w 1301"/>
              <a:gd name="T35" fmla="*/ 874 h 1393"/>
              <a:gd name="T36" fmla="*/ 222 w 1301"/>
              <a:gd name="T37" fmla="*/ 819 h 1393"/>
              <a:gd name="T38" fmla="*/ 185 w 1301"/>
              <a:gd name="T39" fmla="*/ 761 h 1393"/>
              <a:gd name="T40" fmla="*/ 152 w 1301"/>
              <a:gd name="T41" fmla="*/ 702 h 1393"/>
              <a:gd name="T42" fmla="*/ 122 w 1301"/>
              <a:gd name="T43" fmla="*/ 641 h 1393"/>
              <a:gd name="T44" fmla="*/ 94 w 1301"/>
              <a:gd name="T45" fmla="*/ 579 h 1393"/>
              <a:gd name="T46" fmla="*/ 71 w 1301"/>
              <a:gd name="T47" fmla="*/ 515 h 1393"/>
              <a:gd name="T48" fmla="*/ 50 w 1301"/>
              <a:gd name="T49" fmla="*/ 450 h 1393"/>
              <a:gd name="T50" fmla="*/ 33 w 1301"/>
              <a:gd name="T51" fmla="*/ 384 h 1393"/>
              <a:gd name="T52" fmla="*/ 19 w 1301"/>
              <a:gd name="T53" fmla="*/ 318 h 1393"/>
              <a:gd name="T54" fmla="*/ 9 w 1301"/>
              <a:gd name="T55" fmla="*/ 250 h 1393"/>
              <a:gd name="T56" fmla="*/ 3 w 1301"/>
              <a:gd name="T57" fmla="*/ 182 h 1393"/>
              <a:gd name="T58" fmla="*/ 0 w 1301"/>
              <a:gd name="T59" fmla="*/ 114 h 1393"/>
              <a:gd name="T60" fmla="*/ 650 w 1301"/>
              <a:gd name="T61" fmla="*/ 92 h 1393"/>
              <a:gd name="T62" fmla="*/ 651 w 1301"/>
              <a:gd name="T63" fmla="*/ 126 h 1393"/>
              <a:gd name="T64" fmla="*/ 653 w 1301"/>
              <a:gd name="T65" fmla="*/ 160 h 1393"/>
              <a:gd name="T66" fmla="*/ 657 w 1301"/>
              <a:gd name="T67" fmla="*/ 194 h 1393"/>
              <a:gd name="T68" fmla="*/ 664 w 1301"/>
              <a:gd name="T69" fmla="*/ 227 h 1393"/>
              <a:gd name="T70" fmla="*/ 672 w 1301"/>
              <a:gd name="T71" fmla="*/ 260 h 1393"/>
              <a:gd name="T72" fmla="*/ 681 w 1301"/>
              <a:gd name="T73" fmla="*/ 293 h 1393"/>
              <a:gd name="T74" fmla="*/ 693 w 1301"/>
              <a:gd name="T75" fmla="*/ 324 h 1393"/>
              <a:gd name="T76" fmla="*/ 705 w 1301"/>
              <a:gd name="T77" fmla="*/ 356 h 1393"/>
              <a:gd name="T78" fmla="*/ 721 w 1301"/>
              <a:gd name="T79" fmla="*/ 387 h 1393"/>
              <a:gd name="T80" fmla="*/ 736 w 1301"/>
              <a:gd name="T81" fmla="*/ 416 h 1393"/>
              <a:gd name="T82" fmla="*/ 754 w 1301"/>
              <a:gd name="T83" fmla="*/ 445 h 1393"/>
              <a:gd name="T84" fmla="*/ 774 w 1301"/>
              <a:gd name="T85" fmla="*/ 474 h 1393"/>
              <a:gd name="T86" fmla="*/ 795 w 1301"/>
              <a:gd name="T87" fmla="*/ 501 h 1393"/>
              <a:gd name="T88" fmla="*/ 817 w 1301"/>
              <a:gd name="T89" fmla="*/ 527 h 1393"/>
              <a:gd name="T90" fmla="*/ 840 w 1301"/>
              <a:gd name="T91" fmla="*/ 551 h 1393"/>
              <a:gd name="T92" fmla="*/ 865 w 1301"/>
              <a:gd name="T93" fmla="*/ 575 h 1393"/>
              <a:gd name="T94" fmla="*/ 891 w 1301"/>
              <a:gd name="T95" fmla="*/ 597 h 1393"/>
              <a:gd name="T96" fmla="*/ 917 w 1301"/>
              <a:gd name="T97" fmla="*/ 617 h 1393"/>
              <a:gd name="T98" fmla="*/ 945 w 1301"/>
              <a:gd name="T99" fmla="*/ 637 h 1393"/>
              <a:gd name="T100" fmla="*/ 974 w 1301"/>
              <a:gd name="T101" fmla="*/ 655 h 1393"/>
              <a:gd name="T102" fmla="*/ 1004 w 1301"/>
              <a:gd name="T103" fmla="*/ 671 h 1393"/>
              <a:gd name="T104" fmla="*/ 1035 w 1301"/>
              <a:gd name="T105" fmla="*/ 685 h 1393"/>
              <a:gd name="T106" fmla="*/ 1066 w 1301"/>
              <a:gd name="T107" fmla="*/ 699 h 1393"/>
              <a:gd name="T108" fmla="*/ 1099 w 1301"/>
              <a:gd name="T109" fmla="*/ 710 h 1393"/>
              <a:gd name="T110" fmla="*/ 1132 w 1301"/>
              <a:gd name="T111" fmla="*/ 720 h 1393"/>
              <a:gd name="T112" fmla="*/ 1164 w 1301"/>
              <a:gd name="T113" fmla="*/ 727 h 1393"/>
              <a:gd name="T114" fmla="*/ 1198 w 1301"/>
              <a:gd name="T115" fmla="*/ 733 h 1393"/>
              <a:gd name="T116" fmla="*/ 1231 w 1301"/>
              <a:gd name="T117" fmla="*/ 738 h 1393"/>
              <a:gd name="T118" fmla="*/ 1265 w 1301"/>
              <a:gd name="T119" fmla="*/ 741 h 1393"/>
              <a:gd name="T120" fmla="*/ 1300 w 1301"/>
              <a:gd name="T121" fmla="*/ 742 h 13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1301" h="1393">
                <a:moveTo>
                  <a:pt x="1300" y="1392"/>
                </a:moveTo>
                <a:lnTo>
                  <a:pt x="1276" y="1392"/>
                </a:lnTo>
                <a:lnTo>
                  <a:pt x="1253" y="1391"/>
                </a:lnTo>
                <a:lnTo>
                  <a:pt x="1231" y="1390"/>
                </a:lnTo>
                <a:lnTo>
                  <a:pt x="1208" y="1388"/>
                </a:lnTo>
                <a:lnTo>
                  <a:pt x="1186" y="1387"/>
                </a:lnTo>
                <a:lnTo>
                  <a:pt x="1163" y="1384"/>
                </a:lnTo>
                <a:lnTo>
                  <a:pt x="1141" y="1382"/>
                </a:lnTo>
                <a:lnTo>
                  <a:pt x="1118" y="1379"/>
                </a:lnTo>
                <a:lnTo>
                  <a:pt x="1096" y="1375"/>
                </a:lnTo>
                <a:lnTo>
                  <a:pt x="1074" y="1372"/>
                </a:lnTo>
                <a:lnTo>
                  <a:pt x="1051" y="1368"/>
                </a:lnTo>
                <a:lnTo>
                  <a:pt x="1029" y="1363"/>
                </a:lnTo>
                <a:lnTo>
                  <a:pt x="1007" y="1358"/>
                </a:lnTo>
                <a:lnTo>
                  <a:pt x="985" y="1353"/>
                </a:lnTo>
                <a:lnTo>
                  <a:pt x="963" y="1348"/>
                </a:lnTo>
                <a:lnTo>
                  <a:pt x="941" y="1341"/>
                </a:lnTo>
                <a:lnTo>
                  <a:pt x="919" y="1335"/>
                </a:lnTo>
                <a:lnTo>
                  <a:pt x="897" y="1327"/>
                </a:lnTo>
                <a:lnTo>
                  <a:pt x="876" y="1321"/>
                </a:lnTo>
                <a:lnTo>
                  <a:pt x="855" y="1313"/>
                </a:lnTo>
                <a:lnTo>
                  <a:pt x="834" y="1305"/>
                </a:lnTo>
                <a:lnTo>
                  <a:pt x="813" y="1297"/>
                </a:lnTo>
                <a:lnTo>
                  <a:pt x="792" y="1288"/>
                </a:lnTo>
                <a:lnTo>
                  <a:pt x="771" y="1279"/>
                </a:lnTo>
                <a:lnTo>
                  <a:pt x="750" y="1270"/>
                </a:lnTo>
                <a:lnTo>
                  <a:pt x="729" y="1260"/>
                </a:lnTo>
                <a:lnTo>
                  <a:pt x="709" y="1250"/>
                </a:lnTo>
                <a:lnTo>
                  <a:pt x="689" y="1239"/>
                </a:lnTo>
                <a:lnTo>
                  <a:pt x="669" y="1229"/>
                </a:lnTo>
                <a:lnTo>
                  <a:pt x="650" y="1217"/>
                </a:lnTo>
                <a:lnTo>
                  <a:pt x="630" y="1205"/>
                </a:lnTo>
                <a:lnTo>
                  <a:pt x="610" y="1194"/>
                </a:lnTo>
                <a:lnTo>
                  <a:pt x="591" y="1181"/>
                </a:lnTo>
                <a:lnTo>
                  <a:pt x="573" y="1169"/>
                </a:lnTo>
                <a:lnTo>
                  <a:pt x="554" y="1157"/>
                </a:lnTo>
                <a:lnTo>
                  <a:pt x="535" y="1143"/>
                </a:lnTo>
                <a:lnTo>
                  <a:pt x="517" y="1130"/>
                </a:lnTo>
                <a:lnTo>
                  <a:pt x="499" y="1116"/>
                </a:lnTo>
                <a:lnTo>
                  <a:pt x="482" y="1102"/>
                </a:lnTo>
                <a:lnTo>
                  <a:pt x="463" y="1087"/>
                </a:lnTo>
                <a:lnTo>
                  <a:pt x="446" y="1073"/>
                </a:lnTo>
                <a:lnTo>
                  <a:pt x="430" y="1058"/>
                </a:lnTo>
                <a:lnTo>
                  <a:pt x="413" y="1042"/>
                </a:lnTo>
                <a:lnTo>
                  <a:pt x="396" y="1027"/>
                </a:lnTo>
                <a:lnTo>
                  <a:pt x="380" y="1011"/>
                </a:lnTo>
                <a:lnTo>
                  <a:pt x="365" y="994"/>
                </a:lnTo>
                <a:lnTo>
                  <a:pt x="349" y="978"/>
                </a:lnTo>
                <a:lnTo>
                  <a:pt x="334" y="962"/>
                </a:lnTo>
                <a:lnTo>
                  <a:pt x="319" y="944"/>
                </a:lnTo>
                <a:lnTo>
                  <a:pt x="304" y="927"/>
                </a:lnTo>
                <a:lnTo>
                  <a:pt x="289" y="910"/>
                </a:lnTo>
                <a:lnTo>
                  <a:pt x="275" y="892"/>
                </a:lnTo>
                <a:lnTo>
                  <a:pt x="261" y="874"/>
                </a:lnTo>
                <a:lnTo>
                  <a:pt x="248" y="856"/>
                </a:lnTo>
                <a:lnTo>
                  <a:pt x="235" y="837"/>
                </a:lnTo>
                <a:lnTo>
                  <a:pt x="222" y="819"/>
                </a:lnTo>
                <a:lnTo>
                  <a:pt x="209" y="799"/>
                </a:lnTo>
                <a:lnTo>
                  <a:pt x="197" y="780"/>
                </a:lnTo>
                <a:lnTo>
                  <a:pt x="185" y="761"/>
                </a:lnTo>
                <a:lnTo>
                  <a:pt x="174" y="742"/>
                </a:lnTo>
                <a:lnTo>
                  <a:pt x="163" y="722"/>
                </a:lnTo>
                <a:lnTo>
                  <a:pt x="152" y="702"/>
                </a:lnTo>
                <a:lnTo>
                  <a:pt x="141" y="681"/>
                </a:lnTo>
                <a:lnTo>
                  <a:pt x="131" y="661"/>
                </a:lnTo>
                <a:lnTo>
                  <a:pt x="122" y="641"/>
                </a:lnTo>
                <a:lnTo>
                  <a:pt x="112" y="620"/>
                </a:lnTo>
                <a:lnTo>
                  <a:pt x="103" y="600"/>
                </a:lnTo>
                <a:lnTo>
                  <a:pt x="94" y="579"/>
                </a:lnTo>
                <a:lnTo>
                  <a:pt x="86" y="558"/>
                </a:lnTo>
                <a:lnTo>
                  <a:pt x="78" y="536"/>
                </a:lnTo>
                <a:lnTo>
                  <a:pt x="71" y="515"/>
                </a:lnTo>
                <a:lnTo>
                  <a:pt x="63" y="493"/>
                </a:lnTo>
                <a:lnTo>
                  <a:pt x="57" y="472"/>
                </a:lnTo>
                <a:lnTo>
                  <a:pt x="50" y="450"/>
                </a:lnTo>
                <a:lnTo>
                  <a:pt x="44" y="428"/>
                </a:lnTo>
                <a:lnTo>
                  <a:pt x="38" y="406"/>
                </a:lnTo>
                <a:lnTo>
                  <a:pt x="33" y="384"/>
                </a:lnTo>
                <a:lnTo>
                  <a:pt x="28" y="362"/>
                </a:lnTo>
                <a:lnTo>
                  <a:pt x="24" y="340"/>
                </a:lnTo>
                <a:lnTo>
                  <a:pt x="19" y="318"/>
                </a:lnTo>
                <a:lnTo>
                  <a:pt x="15" y="296"/>
                </a:lnTo>
                <a:lnTo>
                  <a:pt x="12" y="272"/>
                </a:lnTo>
                <a:lnTo>
                  <a:pt x="9" y="250"/>
                </a:lnTo>
                <a:lnTo>
                  <a:pt x="7" y="227"/>
                </a:lnTo>
                <a:lnTo>
                  <a:pt x="5" y="205"/>
                </a:lnTo>
                <a:lnTo>
                  <a:pt x="3" y="182"/>
                </a:lnTo>
                <a:lnTo>
                  <a:pt x="2" y="160"/>
                </a:lnTo>
                <a:lnTo>
                  <a:pt x="1" y="137"/>
                </a:lnTo>
                <a:lnTo>
                  <a:pt x="0" y="114"/>
                </a:lnTo>
                <a:lnTo>
                  <a:pt x="0" y="92"/>
                </a:lnTo>
                <a:lnTo>
                  <a:pt x="342" y="0"/>
                </a:lnTo>
                <a:lnTo>
                  <a:pt x="650" y="92"/>
                </a:lnTo>
                <a:lnTo>
                  <a:pt x="650" y="104"/>
                </a:lnTo>
                <a:lnTo>
                  <a:pt x="650" y="114"/>
                </a:lnTo>
                <a:lnTo>
                  <a:pt x="651" y="126"/>
                </a:lnTo>
                <a:lnTo>
                  <a:pt x="651" y="137"/>
                </a:lnTo>
                <a:lnTo>
                  <a:pt x="652" y="149"/>
                </a:lnTo>
                <a:lnTo>
                  <a:pt x="653" y="160"/>
                </a:lnTo>
                <a:lnTo>
                  <a:pt x="654" y="171"/>
                </a:lnTo>
                <a:lnTo>
                  <a:pt x="655" y="182"/>
                </a:lnTo>
                <a:lnTo>
                  <a:pt x="657" y="194"/>
                </a:lnTo>
                <a:lnTo>
                  <a:pt x="659" y="204"/>
                </a:lnTo>
                <a:lnTo>
                  <a:pt x="661" y="216"/>
                </a:lnTo>
                <a:lnTo>
                  <a:pt x="664" y="227"/>
                </a:lnTo>
                <a:lnTo>
                  <a:pt x="666" y="238"/>
                </a:lnTo>
                <a:lnTo>
                  <a:pt x="669" y="249"/>
                </a:lnTo>
                <a:lnTo>
                  <a:pt x="672" y="260"/>
                </a:lnTo>
                <a:lnTo>
                  <a:pt x="675" y="271"/>
                </a:lnTo>
                <a:lnTo>
                  <a:pt x="678" y="282"/>
                </a:lnTo>
                <a:lnTo>
                  <a:pt x="681" y="293"/>
                </a:lnTo>
                <a:lnTo>
                  <a:pt x="685" y="303"/>
                </a:lnTo>
                <a:lnTo>
                  <a:pt x="689" y="314"/>
                </a:lnTo>
                <a:lnTo>
                  <a:pt x="693" y="324"/>
                </a:lnTo>
                <a:lnTo>
                  <a:pt x="697" y="335"/>
                </a:lnTo>
                <a:lnTo>
                  <a:pt x="702" y="345"/>
                </a:lnTo>
                <a:lnTo>
                  <a:pt x="705" y="356"/>
                </a:lnTo>
                <a:lnTo>
                  <a:pt x="710" y="367"/>
                </a:lnTo>
                <a:lnTo>
                  <a:pt x="715" y="377"/>
                </a:lnTo>
                <a:lnTo>
                  <a:pt x="721" y="387"/>
                </a:lnTo>
                <a:lnTo>
                  <a:pt x="726" y="397"/>
                </a:lnTo>
                <a:lnTo>
                  <a:pt x="731" y="407"/>
                </a:lnTo>
                <a:lnTo>
                  <a:pt x="736" y="416"/>
                </a:lnTo>
                <a:lnTo>
                  <a:pt x="742" y="426"/>
                </a:lnTo>
                <a:lnTo>
                  <a:pt x="749" y="437"/>
                </a:lnTo>
                <a:lnTo>
                  <a:pt x="754" y="445"/>
                </a:lnTo>
                <a:lnTo>
                  <a:pt x="760" y="455"/>
                </a:lnTo>
                <a:lnTo>
                  <a:pt x="767" y="464"/>
                </a:lnTo>
                <a:lnTo>
                  <a:pt x="774" y="474"/>
                </a:lnTo>
                <a:lnTo>
                  <a:pt x="780" y="483"/>
                </a:lnTo>
                <a:lnTo>
                  <a:pt x="787" y="492"/>
                </a:lnTo>
                <a:lnTo>
                  <a:pt x="795" y="501"/>
                </a:lnTo>
                <a:lnTo>
                  <a:pt x="801" y="510"/>
                </a:lnTo>
                <a:lnTo>
                  <a:pt x="809" y="518"/>
                </a:lnTo>
                <a:lnTo>
                  <a:pt x="817" y="527"/>
                </a:lnTo>
                <a:lnTo>
                  <a:pt x="824" y="535"/>
                </a:lnTo>
                <a:lnTo>
                  <a:pt x="832" y="543"/>
                </a:lnTo>
                <a:lnTo>
                  <a:pt x="840" y="551"/>
                </a:lnTo>
                <a:lnTo>
                  <a:pt x="847" y="559"/>
                </a:lnTo>
                <a:lnTo>
                  <a:pt x="856" y="567"/>
                </a:lnTo>
                <a:lnTo>
                  <a:pt x="865" y="575"/>
                </a:lnTo>
                <a:lnTo>
                  <a:pt x="873" y="583"/>
                </a:lnTo>
                <a:lnTo>
                  <a:pt x="882" y="589"/>
                </a:lnTo>
                <a:lnTo>
                  <a:pt x="891" y="597"/>
                </a:lnTo>
                <a:lnTo>
                  <a:pt x="899" y="604"/>
                </a:lnTo>
                <a:lnTo>
                  <a:pt x="908" y="610"/>
                </a:lnTo>
                <a:lnTo>
                  <a:pt x="917" y="617"/>
                </a:lnTo>
                <a:lnTo>
                  <a:pt x="926" y="624"/>
                </a:lnTo>
                <a:lnTo>
                  <a:pt x="936" y="631"/>
                </a:lnTo>
                <a:lnTo>
                  <a:pt x="945" y="637"/>
                </a:lnTo>
                <a:lnTo>
                  <a:pt x="955" y="643"/>
                </a:lnTo>
                <a:lnTo>
                  <a:pt x="965" y="649"/>
                </a:lnTo>
                <a:lnTo>
                  <a:pt x="974" y="655"/>
                </a:lnTo>
                <a:lnTo>
                  <a:pt x="985" y="660"/>
                </a:lnTo>
                <a:lnTo>
                  <a:pt x="994" y="666"/>
                </a:lnTo>
                <a:lnTo>
                  <a:pt x="1004" y="671"/>
                </a:lnTo>
                <a:lnTo>
                  <a:pt x="1014" y="676"/>
                </a:lnTo>
                <a:lnTo>
                  <a:pt x="1025" y="680"/>
                </a:lnTo>
                <a:lnTo>
                  <a:pt x="1035" y="685"/>
                </a:lnTo>
                <a:lnTo>
                  <a:pt x="1045" y="690"/>
                </a:lnTo>
                <a:lnTo>
                  <a:pt x="1056" y="694"/>
                </a:lnTo>
                <a:lnTo>
                  <a:pt x="1066" y="699"/>
                </a:lnTo>
                <a:lnTo>
                  <a:pt x="1077" y="702"/>
                </a:lnTo>
                <a:lnTo>
                  <a:pt x="1087" y="706"/>
                </a:lnTo>
                <a:lnTo>
                  <a:pt x="1099" y="710"/>
                </a:lnTo>
                <a:lnTo>
                  <a:pt x="1109" y="713"/>
                </a:lnTo>
                <a:lnTo>
                  <a:pt x="1120" y="717"/>
                </a:lnTo>
                <a:lnTo>
                  <a:pt x="1132" y="720"/>
                </a:lnTo>
                <a:lnTo>
                  <a:pt x="1142" y="723"/>
                </a:lnTo>
                <a:lnTo>
                  <a:pt x="1153" y="725"/>
                </a:lnTo>
                <a:lnTo>
                  <a:pt x="1164" y="727"/>
                </a:lnTo>
                <a:lnTo>
                  <a:pt x="1176" y="729"/>
                </a:lnTo>
                <a:lnTo>
                  <a:pt x="1186" y="731"/>
                </a:lnTo>
                <a:lnTo>
                  <a:pt x="1198" y="733"/>
                </a:lnTo>
                <a:lnTo>
                  <a:pt x="1209" y="735"/>
                </a:lnTo>
                <a:lnTo>
                  <a:pt x="1220" y="737"/>
                </a:lnTo>
                <a:lnTo>
                  <a:pt x="1231" y="738"/>
                </a:lnTo>
                <a:lnTo>
                  <a:pt x="1243" y="739"/>
                </a:lnTo>
                <a:lnTo>
                  <a:pt x="1254" y="740"/>
                </a:lnTo>
                <a:lnTo>
                  <a:pt x="1265" y="741"/>
                </a:lnTo>
                <a:lnTo>
                  <a:pt x="1276" y="741"/>
                </a:lnTo>
                <a:lnTo>
                  <a:pt x="1288" y="742"/>
                </a:lnTo>
                <a:lnTo>
                  <a:pt x="1300" y="742"/>
                </a:lnTo>
                <a:lnTo>
                  <a:pt x="1206" y="1056"/>
                </a:lnTo>
                <a:lnTo>
                  <a:pt x="1300" y="1392"/>
                </a:lnTo>
              </a:path>
            </a:pathLst>
          </a:custGeom>
          <a:solidFill>
            <a:srgbClr val="215283"/>
          </a:solidFill>
          <a:ln w="12700" cap="rnd" cmpd="sng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787912" name="Freeform 8"/>
          <p:cNvSpPr>
            <a:spLocks/>
          </p:cNvSpPr>
          <p:nvPr/>
        </p:nvSpPr>
        <p:spPr bwMode="auto">
          <a:xfrm>
            <a:off x="4575175" y="1450975"/>
            <a:ext cx="2484438" cy="2727325"/>
          </a:xfrm>
          <a:custGeom>
            <a:avLst/>
            <a:gdLst>
              <a:gd name="T0" fmla="*/ 45 w 1300"/>
              <a:gd name="T1" fmla="*/ 1 h 1401"/>
              <a:gd name="T2" fmla="*/ 113 w 1300"/>
              <a:gd name="T3" fmla="*/ 5 h 1401"/>
              <a:gd name="T4" fmla="*/ 180 w 1300"/>
              <a:gd name="T5" fmla="*/ 13 h 1401"/>
              <a:gd name="T6" fmla="*/ 247 w 1300"/>
              <a:gd name="T7" fmla="*/ 24 h 1401"/>
              <a:gd name="T8" fmla="*/ 313 w 1300"/>
              <a:gd name="T9" fmla="*/ 39 h 1401"/>
              <a:gd name="T10" fmla="*/ 380 w 1300"/>
              <a:gd name="T11" fmla="*/ 57 h 1401"/>
              <a:gd name="T12" fmla="*/ 444 w 1300"/>
              <a:gd name="T13" fmla="*/ 78 h 1401"/>
              <a:gd name="T14" fmla="*/ 507 w 1300"/>
              <a:gd name="T15" fmla="*/ 103 h 1401"/>
              <a:gd name="T16" fmla="*/ 569 w 1300"/>
              <a:gd name="T17" fmla="*/ 132 h 1401"/>
              <a:gd name="T18" fmla="*/ 629 w 1300"/>
              <a:gd name="T19" fmla="*/ 164 h 1401"/>
              <a:gd name="T20" fmla="*/ 688 w 1300"/>
              <a:gd name="T21" fmla="*/ 197 h 1401"/>
              <a:gd name="T22" fmla="*/ 744 w 1300"/>
              <a:gd name="T23" fmla="*/ 236 h 1401"/>
              <a:gd name="T24" fmla="*/ 799 w 1300"/>
              <a:gd name="T25" fmla="*/ 276 h 1401"/>
              <a:gd name="T26" fmla="*/ 852 w 1300"/>
              <a:gd name="T27" fmla="*/ 319 h 1401"/>
              <a:gd name="T28" fmla="*/ 902 w 1300"/>
              <a:gd name="T29" fmla="*/ 365 h 1401"/>
              <a:gd name="T30" fmla="*/ 950 w 1300"/>
              <a:gd name="T31" fmla="*/ 413 h 1401"/>
              <a:gd name="T32" fmla="*/ 995 w 1300"/>
              <a:gd name="T33" fmla="*/ 464 h 1401"/>
              <a:gd name="T34" fmla="*/ 1037 w 1300"/>
              <a:gd name="T35" fmla="*/ 518 h 1401"/>
              <a:gd name="T36" fmla="*/ 1076 w 1300"/>
              <a:gd name="T37" fmla="*/ 573 h 1401"/>
              <a:gd name="T38" fmla="*/ 1113 w 1300"/>
              <a:gd name="T39" fmla="*/ 630 h 1401"/>
              <a:gd name="T40" fmla="*/ 1146 w 1300"/>
              <a:gd name="T41" fmla="*/ 690 h 1401"/>
              <a:gd name="T42" fmla="*/ 1177 w 1300"/>
              <a:gd name="T43" fmla="*/ 751 h 1401"/>
              <a:gd name="T44" fmla="*/ 1204 w 1300"/>
              <a:gd name="T45" fmla="*/ 813 h 1401"/>
              <a:gd name="T46" fmla="*/ 1228 w 1300"/>
              <a:gd name="T47" fmla="*/ 877 h 1401"/>
              <a:gd name="T48" fmla="*/ 1248 w 1300"/>
              <a:gd name="T49" fmla="*/ 942 h 1401"/>
              <a:gd name="T50" fmla="*/ 1266 w 1300"/>
              <a:gd name="T51" fmla="*/ 1007 h 1401"/>
              <a:gd name="T52" fmla="*/ 1279 w 1300"/>
              <a:gd name="T53" fmla="*/ 1074 h 1401"/>
              <a:gd name="T54" fmla="*/ 1290 w 1300"/>
              <a:gd name="T55" fmla="*/ 1142 h 1401"/>
              <a:gd name="T56" fmla="*/ 1295 w 1300"/>
              <a:gd name="T57" fmla="*/ 1209 h 1401"/>
              <a:gd name="T58" fmla="*/ 1299 w 1300"/>
              <a:gd name="T59" fmla="*/ 1277 h 1401"/>
              <a:gd name="T60" fmla="*/ 649 w 1300"/>
              <a:gd name="T61" fmla="*/ 1300 h 1401"/>
              <a:gd name="T62" fmla="*/ 648 w 1300"/>
              <a:gd name="T63" fmla="*/ 1265 h 1401"/>
              <a:gd name="T64" fmla="*/ 645 w 1300"/>
              <a:gd name="T65" fmla="*/ 1232 h 1401"/>
              <a:gd name="T66" fmla="*/ 641 w 1300"/>
              <a:gd name="T67" fmla="*/ 1198 h 1401"/>
              <a:gd name="T68" fmla="*/ 635 w 1300"/>
              <a:gd name="T69" fmla="*/ 1165 h 1401"/>
              <a:gd name="T70" fmla="*/ 627 w 1300"/>
              <a:gd name="T71" fmla="*/ 1132 h 1401"/>
              <a:gd name="T72" fmla="*/ 618 w 1300"/>
              <a:gd name="T73" fmla="*/ 1099 h 1401"/>
              <a:gd name="T74" fmla="*/ 606 w 1300"/>
              <a:gd name="T75" fmla="*/ 1067 h 1401"/>
              <a:gd name="T76" fmla="*/ 593 w 1300"/>
              <a:gd name="T77" fmla="*/ 1035 h 1401"/>
              <a:gd name="T78" fmla="*/ 578 w 1300"/>
              <a:gd name="T79" fmla="*/ 1004 h 1401"/>
              <a:gd name="T80" fmla="*/ 562 w 1300"/>
              <a:gd name="T81" fmla="*/ 975 h 1401"/>
              <a:gd name="T82" fmla="*/ 545 w 1300"/>
              <a:gd name="T83" fmla="*/ 946 h 1401"/>
              <a:gd name="T84" fmla="*/ 525 w 1300"/>
              <a:gd name="T85" fmla="*/ 918 h 1401"/>
              <a:gd name="T86" fmla="*/ 504 w 1300"/>
              <a:gd name="T87" fmla="*/ 891 h 1401"/>
              <a:gd name="T88" fmla="*/ 482 w 1300"/>
              <a:gd name="T89" fmla="*/ 865 h 1401"/>
              <a:gd name="T90" fmla="*/ 458 w 1300"/>
              <a:gd name="T91" fmla="*/ 840 h 1401"/>
              <a:gd name="T92" fmla="*/ 434 w 1300"/>
              <a:gd name="T93" fmla="*/ 817 h 1401"/>
              <a:gd name="T94" fmla="*/ 408 w 1300"/>
              <a:gd name="T95" fmla="*/ 795 h 1401"/>
              <a:gd name="T96" fmla="*/ 382 w 1300"/>
              <a:gd name="T97" fmla="*/ 774 h 1401"/>
              <a:gd name="T98" fmla="*/ 353 w 1300"/>
              <a:gd name="T99" fmla="*/ 755 h 1401"/>
              <a:gd name="T100" fmla="*/ 324 w 1300"/>
              <a:gd name="T101" fmla="*/ 737 h 1401"/>
              <a:gd name="T102" fmla="*/ 294 w 1300"/>
              <a:gd name="T103" fmla="*/ 721 h 1401"/>
              <a:gd name="T104" fmla="*/ 263 w 1300"/>
              <a:gd name="T105" fmla="*/ 706 h 1401"/>
              <a:gd name="T106" fmla="*/ 232 w 1300"/>
              <a:gd name="T107" fmla="*/ 693 h 1401"/>
              <a:gd name="T108" fmla="*/ 200 w 1300"/>
              <a:gd name="T109" fmla="*/ 682 h 1401"/>
              <a:gd name="T110" fmla="*/ 167 w 1300"/>
              <a:gd name="T111" fmla="*/ 672 h 1401"/>
              <a:gd name="T112" fmla="*/ 135 w 1300"/>
              <a:gd name="T113" fmla="*/ 665 h 1401"/>
              <a:gd name="T114" fmla="*/ 101 w 1300"/>
              <a:gd name="T115" fmla="*/ 658 h 1401"/>
              <a:gd name="T116" fmla="*/ 68 w 1300"/>
              <a:gd name="T117" fmla="*/ 653 h 1401"/>
              <a:gd name="T118" fmla="*/ 33 w 1300"/>
              <a:gd name="T119" fmla="*/ 651 h 1401"/>
              <a:gd name="T120" fmla="*/ 0 w 1300"/>
              <a:gd name="T121" fmla="*/ 650 h 140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1300" h="1401">
                <a:moveTo>
                  <a:pt x="0" y="0"/>
                </a:moveTo>
                <a:lnTo>
                  <a:pt x="22" y="0"/>
                </a:lnTo>
                <a:lnTo>
                  <a:pt x="45" y="1"/>
                </a:lnTo>
                <a:lnTo>
                  <a:pt x="68" y="2"/>
                </a:lnTo>
                <a:lnTo>
                  <a:pt x="90" y="3"/>
                </a:lnTo>
                <a:lnTo>
                  <a:pt x="113" y="5"/>
                </a:lnTo>
                <a:lnTo>
                  <a:pt x="135" y="7"/>
                </a:lnTo>
                <a:lnTo>
                  <a:pt x="158" y="10"/>
                </a:lnTo>
                <a:lnTo>
                  <a:pt x="180" y="13"/>
                </a:lnTo>
                <a:lnTo>
                  <a:pt x="203" y="16"/>
                </a:lnTo>
                <a:lnTo>
                  <a:pt x="225" y="20"/>
                </a:lnTo>
                <a:lnTo>
                  <a:pt x="247" y="24"/>
                </a:lnTo>
                <a:lnTo>
                  <a:pt x="269" y="28"/>
                </a:lnTo>
                <a:lnTo>
                  <a:pt x="291" y="33"/>
                </a:lnTo>
                <a:lnTo>
                  <a:pt x="313" y="39"/>
                </a:lnTo>
                <a:lnTo>
                  <a:pt x="335" y="45"/>
                </a:lnTo>
                <a:lnTo>
                  <a:pt x="358" y="50"/>
                </a:lnTo>
                <a:lnTo>
                  <a:pt x="380" y="57"/>
                </a:lnTo>
                <a:lnTo>
                  <a:pt x="401" y="64"/>
                </a:lnTo>
                <a:lnTo>
                  <a:pt x="423" y="71"/>
                </a:lnTo>
                <a:lnTo>
                  <a:pt x="444" y="78"/>
                </a:lnTo>
                <a:lnTo>
                  <a:pt x="465" y="87"/>
                </a:lnTo>
                <a:lnTo>
                  <a:pt x="486" y="94"/>
                </a:lnTo>
                <a:lnTo>
                  <a:pt x="507" y="103"/>
                </a:lnTo>
                <a:lnTo>
                  <a:pt x="527" y="113"/>
                </a:lnTo>
                <a:lnTo>
                  <a:pt x="549" y="122"/>
                </a:lnTo>
                <a:lnTo>
                  <a:pt x="569" y="132"/>
                </a:lnTo>
                <a:lnTo>
                  <a:pt x="589" y="141"/>
                </a:lnTo>
                <a:lnTo>
                  <a:pt x="609" y="152"/>
                </a:lnTo>
                <a:lnTo>
                  <a:pt x="629" y="164"/>
                </a:lnTo>
                <a:lnTo>
                  <a:pt x="649" y="174"/>
                </a:lnTo>
                <a:lnTo>
                  <a:pt x="669" y="186"/>
                </a:lnTo>
                <a:lnTo>
                  <a:pt x="688" y="197"/>
                </a:lnTo>
                <a:lnTo>
                  <a:pt x="707" y="210"/>
                </a:lnTo>
                <a:lnTo>
                  <a:pt x="726" y="222"/>
                </a:lnTo>
                <a:lnTo>
                  <a:pt x="744" y="236"/>
                </a:lnTo>
                <a:lnTo>
                  <a:pt x="764" y="248"/>
                </a:lnTo>
                <a:lnTo>
                  <a:pt x="782" y="261"/>
                </a:lnTo>
                <a:lnTo>
                  <a:pt x="799" y="276"/>
                </a:lnTo>
                <a:lnTo>
                  <a:pt x="817" y="289"/>
                </a:lnTo>
                <a:lnTo>
                  <a:pt x="835" y="305"/>
                </a:lnTo>
                <a:lnTo>
                  <a:pt x="852" y="319"/>
                </a:lnTo>
                <a:lnTo>
                  <a:pt x="869" y="334"/>
                </a:lnTo>
                <a:lnTo>
                  <a:pt x="885" y="350"/>
                </a:lnTo>
                <a:lnTo>
                  <a:pt x="902" y="365"/>
                </a:lnTo>
                <a:lnTo>
                  <a:pt x="918" y="380"/>
                </a:lnTo>
                <a:lnTo>
                  <a:pt x="934" y="397"/>
                </a:lnTo>
                <a:lnTo>
                  <a:pt x="950" y="413"/>
                </a:lnTo>
                <a:lnTo>
                  <a:pt x="965" y="430"/>
                </a:lnTo>
                <a:lnTo>
                  <a:pt x="980" y="447"/>
                </a:lnTo>
                <a:lnTo>
                  <a:pt x="995" y="464"/>
                </a:lnTo>
                <a:lnTo>
                  <a:pt x="1009" y="482"/>
                </a:lnTo>
                <a:lnTo>
                  <a:pt x="1024" y="499"/>
                </a:lnTo>
                <a:lnTo>
                  <a:pt x="1037" y="518"/>
                </a:lnTo>
                <a:lnTo>
                  <a:pt x="1051" y="536"/>
                </a:lnTo>
                <a:lnTo>
                  <a:pt x="1064" y="554"/>
                </a:lnTo>
                <a:lnTo>
                  <a:pt x="1076" y="573"/>
                </a:lnTo>
                <a:lnTo>
                  <a:pt x="1089" y="592"/>
                </a:lnTo>
                <a:lnTo>
                  <a:pt x="1101" y="611"/>
                </a:lnTo>
                <a:lnTo>
                  <a:pt x="1113" y="630"/>
                </a:lnTo>
                <a:lnTo>
                  <a:pt x="1124" y="650"/>
                </a:lnTo>
                <a:lnTo>
                  <a:pt x="1136" y="669"/>
                </a:lnTo>
                <a:lnTo>
                  <a:pt x="1146" y="690"/>
                </a:lnTo>
                <a:lnTo>
                  <a:pt x="1157" y="710"/>
                </a:lnTo>
                <a:lnTo>
                  <a:pt x="1168" y="730"/>
                </a:lnTo>
                <a:lnTo>
                  <a:pt x="1177" y="751"/>
                </a:lnTo>
                <a:lnTo>
                  <a:pt x="1187" y="771"/>
                </a:lnTo>
                <a:lnTo>
                  <a:pt x="1195" y="792"/>
                </a:lnTo>
                <a:lnTo>
                  <a:pt x="1204" y="813"/>
                </a:lnTo>
                <a:lnTo>
                  <a:pt x="1213" y="834"/>
                </a:lnTo>
                <a:lnTo>
                  <a:pt x="1220" y="856"/>
                </a:lnTo>
                <a:lnTo>
                  <a:pt x="1228" y="877"/>
                </a:lnTo>
                <a:lnTo>
                  <a:pt x="1235" y="898"/>
                </a:lnTo>
                <a:lnTo>
                  <a:pt x="1242" y="920"/>
                </a:lnTo>
                <a:lnTo>
                  <a:pt x="1248" y="942"/>
                </a:lnTo>
                <a:lnTo>
                  <a:pt x="1255" y="963"/>
                </a:lnTo>
                <a:lnTo>
                  <a:pt x="1261" y="985"/>
                </a:lnTo>
                <a:lnTo>
                  <a:pt x="1266" y="1007"/>
                </a:lnTo>
                <a:lnTo>
                  <a:pt x="1270" y="1029"/>
                </a:lnTo>
                <a:lnTo>
                  <a:pt x="1275" y="1051"/>
                </a:lnTo>
                <a:lnTo>
                  <a:pt x="1279" y="1074"/>
                </a:lnTo>
                <a:lnTo>
                  <a:pt x="1283" y="1097"/>
                </a:lnTo>
                <a:lnTo>
                  <a:pt x="1287" y="1119"/>
                </a:lnTo>
                <a:lnTo>
                  <a:pt x="1290" y="1142"/>
                </a:lnTo>
                <a:lnTo>
                  <a:pt x="1291" y="1164"/>
                </a:lnTo>
                <a:lnTo>
                  <a:pt x="1294" y="1187"/>
                </a:lnTo>
                <a:lnTo>
                  <a:pt x="1295" y="1209"/>
                </a:lnTo>
                <a:lnTo>
                  <a:pt x="1297" y="1232"/>
                </a:lnTo>
                <a:lnTo>
                  <a:pt x="1298" y="1254"/>
                </a:lnTo>
                <a:lnTo>
                  <a:pt x="1299" y="1277"/>
                </a:lnTo>
                <a:lnTo>
                  <a:pt x="1299" y="1300"/>
                </a:lnTo>
                <a:lnTo>
                  <a:pt x="962" y="1400"/>
                </a:lnTo>
                <a:lnTo>
                  <a:pt x="649" y="1300"/>
                </a:lnTo>
                <a:lnTo>
                  <a:pt x="649" y="1289"/>
                </a:lnTo>
                <a:lnTo>
                  <a:pt x="648" y="1277"/>
                </a:lnTo>
                <a:lnTo>
                  <a:pt x="648" y="1265"/>
                </a:lnTo>
                <a:lnTo>
                  <a:pt x="647" y="1255"/>
                </a:lnTo>
                <a:lnTo>
                  <a:pt x="646" y="1243"/>
                </a:lnTo>
                <a:lnTo>
                  <a:pt x="645" y="1232"/>
                </a:lnTo>
                <a:lnTo>
                  <a:pt x="645" y="1220"/>
                </a:lnTo>
                <a:lnTo>
                  <a:pt x="643" y="1210"/>
                </a:lnTo>
                <a:lnTo>
                  <a:pt x="641" y="1198"/>
                </a:lnTo>
                <a:lnTo>
                  <a:pt x="639" y="1187"/>
                </a:lnTo>
                <a:lnTo>
                  <a:pt x="637" y="1176"/>
                </a:lnTo>
                <a:lnTo>
                  <a:pt x="635" y="1165"/>
                </a:lnTo>
                <a:lnTo>
                  <a:pt x="632" y="1153"/>
                </a:lnTo>
                <a:lnTo>
                  <a:pt x="630" y="1143"/>
                </a:lnTo>
                <a:lnTo>
                  <a:pt x="627" y="1132"/>
                </a:lnTo>
                <a:lnTo>
                  <a:pt x="624" y="1121"/>
                </a:lnTo>
                <a:lnTo>
                  <a:pt x="621" y="1110"/>
                </a:lnTo>
                <a:lnTo>
                  <a:pt x="618" y="1099"/>
                </a:lnTo>
                <a:lnTo>
                  <a:pt x="614" y="1088"/>
                </a:lnTo>
                <a:lnTo>
                  <a:pt x="610" y="1077"/>
                </a:lnTo>
                <a:lnTo>
                  <a:pt x="606" y="1067"/>
                </a:lnTo>
                <a:lnTo>
                  <a:pt x="601" y="1056"/>
                </a:lnTo>
                <a:lnTo>
                  <a:pt x="597" y="1046"/>
                </a:lnTo>
                <a:lnTo>
                  <a:pt x="593" y="1035"/>
                </a:lnTo>
                <a:lnTo>
                  <a:pt x="588" y="1025"/>
                </a:lnTo>
                <a:lnTo>
                  <a:pt x="583" y="1015"/>
                </a:lnTo>
                <a:lnTo>
                  <a:pt x="578" y="1004"/>
                </a:lnTo>
                <a:lnTo>
                  <a:pt x="573" y="995"/>
                </a:lnTo>
                <a:lnTo>
                  <a:pt x="568" y="985"/>
                </a:lnTo>
                <a:lnTo>
                  <a:pt x="562" y="975"/>
                </a:lnTo>
                <a:lnTo>
                  <a:pt x="556" y="965"/>
                </a:lnTo>
                <a:lnTo>
                  <a:pt x="550" y="955"/>
                </a:lnTo>
                <a:lnTo>
                  <a:pt x="545" y="946"/>
                </a:lnTo>
                <a:lnTo>
                  <a:pt x="538" y="936"/>
                </a:lnTo>
                <a:lnTo>
                  <a:pt x="531" y="927"/>
                </a:lnTo>
                <a:lnTo>
                  <a:pt x="525" y="918"/>
                </a:lnTo>
                <a:lnTo>
                  <a:pt x="518" y="908"/>
                </a:lnTo>
                <a:lnTo>
                  <a:pt x="511" y="900"/>
                </a:lnTo>
                <a:lnTo>
                  <a:pt x="504" y="891"/>
                </a:lnTo>
                <a:lnTo>
                  <a:pt x="497" y="882"/>
                </a:lnTo>
                <a:lnTo>
                  <a:pt x="490" y="874"/>
                </a:lnTo>
                <a:lnTo>
                  <a:pt x="482" y="865"/>
                </a:lnTo>
                <a:lnTo>
                  <a:pt x="475" y="857"/>
                </a:lnTo>
                <a:lnTo>
                  <a:pt x="467" y="848"/>
                </a:lnTo>
                <a:lnTo>
                  <a:pt x="458" y="840"/>
                </a:lnTo>
                <a:lnTo>
                  <a:pt x="451" y="833"/>
                </a:lnTo>
                <a:lnTo>
                  <a:pt x="442" y="825"/>
                </a:lnTo>
                <a:lnTo>
                  <a:pt x="434" y="817"/>
                </a:lnTo>
                <a:lnTo>
                  <a:pt x="426" y="810"/>
                </a:lnTo>
                <a:lnTo>
                  <a:pt x="417" y="802"/>
                </a:lnTo>
                <a:lnTo>
                  <a:pt x="408" y="795"/>
                </a:lnTo>
                <a:lnTo>
                  <a:pt x="400" y="787"/>
                </a:lnTo>
                <a:lnTo>
                  <a:pt x="390" y="781"/>
                </a:lnTo>
                <a:lnTo>
                  <a:pt x="382" y="774"/>
                </a:lnTo>
                <a:lnTo>
                  <a:pt x="372" y="767"/>
                </a:lnTo>
                <a:lnTo>
                  <a:pt x="362" y="761"/>
                </a:lnTo>
                <a:lnTo>
                  <a:pt x="353" y="755"/>
                </a:lnTo>
                <a:lnTo>
                  <a:pt x="344" y="749"/>
                </a:lnTo>
                <a:lnTo>
                  <a:pt x="334" y="742"/>
                </a:lnTo>
                <a:lnTo>
                  <a:pt x="324" y="737"/>
                </a:lnTo>
                <a:lnTo>
                  <a:pt x="314" y="732"/>
                </a:lnTo>
                <a:lnTo>
                  <a:pt x="305" y="726"/>
                </a:lnTo>
                <a:lnTo>
                  <a:pt x="294" y="721"/>
                </a:lnTo>
                <a:lnTo>
                  <a:pt x="285" y="715"/>
                </a:lnTo>
                <a:lnTo>
                  <a:pt x="274" y="711"/>
                </a:lnTo>
                <a:lnTo>
                  <a:pt x="263" y="706"/>
                </a:lnTo>
                <a:lnTo>
                  <a:pt x="253" y="702"/>
                </a:lnTo>
                <a:lnTo>
                  <a:pt x="242" y="697"/>
                </a:lnTo>
                <a:lnTo>
                  <a:pt x="232" y="693"/>
                </a:lnTo>
                <a:lnTo>
                  <a:pt x="221" y="690"/>
                </a:lnTo>
                <a:lnTo>
                  <a:pt x="211" y="686"/>
                </a:lnTo>
                <a:lnTo>
                  <a:pt x="200" y="682"/>
                </a:lnTo>
                <a:lnTo>
                  <a:pt x="190" y="678"/>
                </a:lnTo>
                <a:lnTo>
                  <a:pt x="178" y="675"/>
                </a:lnTo>
                <a:lnTo>
                  <a:pt x="167" y="672"/>
                </a:lnTo>
                <a:lnTo>
                  <a:pt x="157" y="669"/>
                </a:lnTo>
                <a:lnTo>
                  <a:pt x="145" y="667"/>
                </a:lnTo>
                <a:lnTo>
                  <a:pt x="135" y="665"/>
                </a:lnTo>
                <a:lnTo>
                  <a:pt x="123" y="662"/>
                </a:lnTo>
                <a:lnTo>
                  <a:pt x="112" y="660"/>
                </a:lnTo>
                <a:lnTo>
                  <a:pt x="101" y="658"/>
                </a:lnTo>
                <a:lnTo>
                  <a:pt x="90" y="656"/>
                </a:lnTo>
                <a:lnTo>
                  <a:pt x="78" y="655"/>
                </a:lnTo>
                <a:lnTo>
                  <a:pt x="68" y="653"/>
                </a:lnTo>
                <a:lnTo>
                  <a:pt x="56" y="652"/>
                </a:lnTo>
                <a:lnTo>
                  <a:pt x="45" y="651"/>
                </a:lnTo>
                <a:lnTo>
                  <a:pt x="33" y="651"/>
                </a:lnTo>
                <a:lnTo>
                  <a:pt x="22" y="650"/>
                </a:lnTo>
                <a:lnTo>
                  <a:pt x="11" y="650"/>
                </a:lnTo>
                <a:lnTo>
                  <a:pt x="0" y="650"/>
                </a:lnTo>
                <a:lnTo>
                  <a:pt x="98" y="344"/>
                </a:lnTo>
                <a:lnTo>
                  <a:pt x="0" y="0"/>
                </a:lnTo>
              </a:path>
            </a:pathLst>
          </a:custGeom>
          <a:solidFill>
            <a:srgbClr val="215283"/>
          </a:solidFill>
          <a:ln w="12700" cap="rnd" cmpd="sng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787913" name="Freeform 9"/>
          <p:cNvSpPr>
            <a:spLocks/>
          </p:cNvSpPr>
          <p:nvPr/>
        </p:nvSpPr>
        <p:spPr bwMode="auto">
          <a:xfrm>
            <a:off x="4395788" y="3983038"/>
            <a:ext cx="2663825" cy="2532062"/>
          </a:xfrm>
          <a:custGeom>
            <a:avLst/>
            <a:gdLst>
              <a:gd name="T0" fmla="*/ 1392 w 1394"/>
              <a:gd name="T1" fmla="*/ 45 h 1301"/>
              <a:gd name="T2" fmla="*/ 1388 w 1394"/>
              <a:gd name="T3" fmla="*/ 113 h 1301"/>
              <a:gd name="T4" fmla="*/ 1381 w 1394"/>
              <a:gd name="T5" fmla="*/ 180 h 1301"/>
              <a:gd name="T6" fmla="*/ 1369 w 1394"/>
              <a:gd name="T7" fmla="*/ 248 h 1301"/>
              <a:gd name="T8" fmla="*/ 1355 w 1394"/>
              <a:gd name="T9" fmla="*/ 314 h 1301"/>
              <a:gd name="T10" fmla="*/ 1336 w 1394"/>
              <a:gd name="T11" fmla="*/ 380 h 1301"/>
              <a:gd name="T12" fmla="*/ 1314 w 1394"/>
              <a:gd name="T13" fmla="*/ 444 h 1301"/>
              <a:gd name="T14" fmla="*/ 1289 w 1394"/>
              <a:gd name="T15" fmla="*/ 508 h 1301"/>
              <a:gd name="T16" fmla="*/ 1262 w 1394"/>
              <a:gd name="T17" fmla="*/ 569 h 1301"/>
              <a:gd name="T18" fmla="*/ 1230 w 1394"/>
              <a:gd name="T19" fmla="*/ 630 h 1301"/>
              <a:gd name="T20" fmla="*/ 1195 w 1394"/>
              <a:gd name="T21" fmla="*/ 688 h 1301"/>
              <a:gd name="T22" fmla="*/ 1158 w 1394"/>
              <a:gd name="T23" fmla="*/ 745 h 1301"/>
              <a:gd name="T24" fmla="*/ 1118 w 1394"/>
              <a:gd name="T25" fmla="*/ 800 h 1301"/>
              <a:gd name="T26" fmla="*/ 1074 w 1394"/>
              <a:gd name="T27" fmla="*/ 852 h 1301"/>
              <a:gd name="T28" fmla="*/ 1028 w 1394"/>
              <a:gd name="T29" fmla="*/ 902 h 1301"/>
              <a:gd name="T30" fmla="*/ 979 w 1394"/>
              <a:gd name="T31" fmla="*/ 950 h 1301"/>
              <a:gd name="T32" fmla="*/ 929 w 1394"/>
              <a:gd name="T33" fmla="*/ 995 h 1301"/>
              <a:gd name="T34" fmla="*/ 876 w 1394"/>
              <a:gd name="T35" fmla="*/ 1038 h 1301"/>
              <a:gd name="T36" fmla="*/ 820 w 1394"/>
              <a:gd name="T37" fmla="*/ 1077 h 1301"/>
              <a:gd name="T38" fmla="*/ 763 w 1394"/>
              <a:gd name="T39" fmla="*/ 1113 h 1301"/>
              <a:gd name="T40" fmla="*/ 703 w 1394"/>
              <a:gd name="T41" fmla="*/ 1147 h 1301"/>
              <a:gd name="T42" fmla="*/ 643 w 1394"/>
              <a:gd name="T43" fmla="*/ 1178 h 1301"/>
              <a:gd name="T44" fmla="*/ 580 w 1394"/>
              <a:gd name="T45" fmla="*/ 1205 h 1301"/>
              <a:gd name="T46" fmla="*/ 517 w 1394"/>
              <a:gd name="T47" fmla="*/ 1229 h 1301"/>
              <a:gd name="T48" fmla="*/ 452 w 1394"/>
              <a:gd name="T49" fmla="*/ 1249 h 1301"/>
              <a:gd name="T50" fmla="*/ 385 w 1394"/>
              <a:gd name="T51" fmla="*/ 1266 h 1301"/>
              <a:gd name="T52" fmla="*/ 319 w 1394"/>
              <a:gd name="T53" fmla="*/ 1280 h 1301"/>
              <a:gd name="T54" fmla="*/ 252 w 1394"/>
              <a:gd name="T55" fmla="*/ 1290 h 1301"/>
              <a:gd name="T56" fmla="*/ 184 w 1394"/>
              <a:gd name="T57" fmla="*/ 1296 h 1301"/>
              <a:gd name="T58" fmla="*/ 116 w 1394"/>
              <a:gd name="T59" fmla="*/ 1300 h 1301"/>
              <a:gd name="T60" fmla="*/ 94 w 1394"/>
              <a:gd name="T61" fmla="*/ 650 h 1301"/>
              <a:gd name="T62" fmla="*/ 127 w 1394"/>
              <a:gd name="T63" fmla="*/ 649 h 1301"/>
              <a:gd name="T64" fmla="*/ 162 w 1394"/>
              <a:gd name="T65" fmla="*/ 646 h 1301"/>
              <a:gd name="T66" fmla="*/ 195 w 1394"/>
              <a:gd name="T67" fmla="*/ 641 h 1301"/>
              <a:gd name="T68" fmla="*/ 229 w 1394"/>
              <a:gd name="T69" fmla="*/ 635 h 1301"/>
              <a:gd name="T70" fmla="*/ 261 w 1394"/>
              <a:gd name="T71" fmla="*/ 628 h 1301"/>
              <a:gd name="T72" fmla="*/ 294 w 1394"/>
              <a:gd name="T73" fmla="*/ 618 h 1301"/>
              <a:gd name="T74" fmla="*/ 326 w 1394"/>
              <a:gd name="T75" fmla="*/ 607 h 1301"/>
              <a:gd name="T76" fmla="*/ 357 w 1394"/>
              <a:gd name="T77" fmla="*/ 593 h 1301"/>
              <a:gd name="T78" fmla="*/ 388 w 1394"/>
              <a:gd name="T79" fmla="*/ 579 h 1301"/>
              <a:gd name="T80" fmla="*/ 418 w 1394"/>
              <a:gd name="T81" fmla="*/ 563 h 1301"/>
              <a:gd name="T82" fmla="*/ 447 w 1394"/>
              <a:gd name="T83" fmla="*/ 545 h 1301"/>
              <a:gd name="T84" fmla="*/ 476 w 1394"/>
              <a:gd name="T85" fmla="*/ 525 h 1301"/>
              <a:gd name="T86" fmla="*/ 502 w 1394"/>
              <a:gd name="T87" fmla="*/ 505 h 1301"/>
              <a:gd name="T88" fmla="*/ 528 w 1394"/>
              <a:gd name="T89" fmla="*/ 483 h 1301"/>
              <a:gd name="T90" fmla="*/ 552 w 1394"/>
              <a:gd name="T91" fmla="*/ 459 h 1301"/>
              <a:gd name="T92" fmla="*/ 576 w 1394"/>
              <a:gd name="T93" fmla="*/ 435 h 1301"/>
              <a:gd name="T94" fmla="*/ 598 w 1394"/>
              <a:gd name="T95" fmla="*/ 409 h 1301"/>
              <a:gd name="T96" fmla="*/ 619 w 1394"/>
              <a:gd name="T97" fmla="*/ 382 h 1301"/>
              <a:gd name="T98" fmla="*/ 639 w 1394"/>
              <a:gd name="T99" fmla="*/ 353 h 1301"/>
              <a:gd name="T100" fmla="*/ 656 w 1394"/>
              <a:gd name="T101" fmla="*/ 324 h 1301"/>
              <a:gd name="T102" fmla="*/ 672 w 1394"/>
              <a:gd name="T103" fmla="*/ 295 h 1301"/>
              <a:gd name="T104" fmla="*/ 687 w 1394"/>
              <a:gd name="T105" fmla="*/ 264 h 1301"/>
              <a:gd name="T106" fmla="*/ 700 w 1394"/>
              <a:gd name="T107" fmla="*/ 232 h 1301"/>
              <a:gd name="T108" fmla="*/ 712 w 1394"/>
              <a:gd name="T109" fmla="*/ 201 h 1301"/>
              <a:gd name="T110" fmla="*/ 721 w 1394"/>
              <a:gd name="T111" fmla="*/ 168 h 1301"/>
              <a:gd name="T112" fmla="*/ 729 w 1394"/>
              <a:gd name="T113" fmla="*/ 135 h 1301"/>
              <a:gd name="T114" fmla="*/ 735 w 1394"/>
              <a:gd name="T115" fmla="*/ 102 h 1301"/>
              <a:gd name="T116" fmla="*/ 739 w 1394"/>
              <a:gd name="T117" fmla="*/ 68 h 1301"/>
              <a:gd name="T118" fmla="*/ 742 w 1394"/>
              <a:gd name="T119" fmla="*/ 34 h 1301"/>
              <a:gd name="T120" fmla="*/ 743 w 1394"/>
              <a:gd name="T121" fmla="*/ 0 h 130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1394" h="1301">
                <a:moveTo>
                  <a:pt x="1393" y="0"/>
                </a:moveTo>
                <a:lnTo>
                  <a:pt x="1393" y="22"/>
                </a:lnTo>
                <a:lnTo>
                  <a:pt x="1392" y="45"/>
                </a:lnTo>
                <a:lnTo>
                  <a:pt x="1391" y="68"/>
                </a:lnTo>
                <a:lnTo>
                  <a:pt x="1389" y="90"/>
                </a:lnTo>
                <a:lnTo>
                  <a:pt x="1388" y="113"/>
                </a:lnTo>
                <a:lnTo>
                  <a:pt x="1385" y="135"/>
                </a:lnTo>
                <a:lnTo>
                  <a:pt x="1384" y="158"/>
                </a:lnTo>
                <a:lnTo>
                  <a:pt x="1381" y="180"/>
                </a:lnTo>
                <a:lnTo>
                  <a:pt x="1377" y="204"/>
                </a:lnTo>
                <a:lnTo>
                  <a:pt x="1373" y="226"/>
                </a:lnTo>
                <a:lnTo>
                  <a:pt x="1369" y="248"/>
                </a:lnTo>
                <a:lnTo>
                  <a:pt x="1364" y="270"/>
                </a:lnTo>
                <a:lnTo>
                  <a:pt x="1360" y="292"/>
                </a:lnTo>
                <a:lnTo>
                  <a:pt x="1355" y="314"/>
                </a:lnTo>
                <a:lnTo>
                  <a:pt x="1349" y="336"/>
                </a:lnTo>
                <a:lnTo>
                  <a:pt x="1342" y="358"/>
                </a:lnTo>
                <a:lnTo>
                  <a:pt x="1336" y="380"/>
                </a:lnTo>
                <a:lnTo>
                  <a:pt x="1329" y="401"/>
                </a:lnTo>
                <a:lnTo>
                  <a:pt x="1322" y="423"/>
                </a:lnTo>
                <a:lnTo>
                  <a:pt x="1314" y="444"/>
                </a:lnTo>
                <a:lnTo>
                  <a:pt x="1307" y="466"/>
                </a:lnTo>
                <a:lnTo>
                  <a:pt x="1298" y="487"/>
                </a:lnTo>
                <a:lnTo>
                  <a:pt x="1289" y="508"/>
                </a:lnTo>
                <a:lnTo>
                  <a:pt x="1281" y="528"/>
                </a:lnTo>
                <a:lnTo>
                  <a:pt x="1271" y="549"/>
                </a:lnTo>
                <a:lnTo>
                  <a:pt x="1262" y="569"/>
                </a:lnTo>
                <a:lnTo>
                  <a:pt x="1251" y="589"/>
                </a:lnTo>
                <a:lnTo>
                  <a:pt x="1240" y="610"/>
                </a:lnTo>
                <a:lnTo>
                  <a:pt x="1230" y="630"/>
                </a:lnTo>
                <a:lnTo>
                  <a:pt x="1218" y="650"/>
                </a:lnTo>
                <a:lnTo>
                  <a:pt x="1207" y="669"/>
                </a:lnTo>
                <a:lnTo>
                  <a:pt x="1195" y="688"/>
                </a:lnTo>
                <a:lnTo>
                  <a:pt x="1183" y="707"/>
                </a:lnTo>
                <a:lnTo>
                  <a:pt x="1170" y="727"/>
                </a:lnTo>
                <a:lnTo>
                  <a:pt x="1158" y="745"/>
                </a:lnTo>
                <a:lnTo>
                  <a:pt x="1145" y="764"/>
                </a:lnTo>
                <a:lnTo>
                  <a:pt x="1131" y="782"/>
                </a:lnTo>
                <a:lnTo>
                  <a:pt x="1118" y="800"/>
                </a:lnTo>
                <a:lnTo>
                  <a:pt x="1103" y="818"/>
                </a:lnTo>
                <a:lnTo>
                  <a:pt x="1089" y="835"/>
                </a:lnTo>
                <a:lnTo>
                  <a:pt x="1074" y="852"/>
                </a:lnTo>
                <a:lnTo>
                  <a:pt x="1059" y="870"/>
                </a:lnTo>
                <a:lnTo>
                  <a:pt x="1044" y="886"/>
                </a:lnTo>
                <a:lnTo>
                  <a:pt x="1028" y="902"/>
                </a:lnTo>
                <a:lnTo>
                  <a:pt x="1012" y="919"/>
                </a:lnTo>
                <a:lnTo>
                  <a:pt x="996" y="935"/>
                </a:lnTo>
                <a:lnTo>
                  <a:pt x="979" y="950"/>
                </a:lnTo>
                <a:lnTo>
                  <a:pt x="963" y="966"/>
                </a:lnTo>
                <a:lnTo>
                  <a:pt x="946" y="981"/>
                </a:lnTo>
                <a:lnTo>
                  <a:pt x="929" y="995"/>
                </a:lnTo>
                <a:lnTo>
                  <a:pt x="911" y="1010"/>
                </a:lnTo>
                <a:lnTo>
                  <a:pt x="893" y="1024"/>
                </a:lnTo>
                <a:lnTo>
                  <a:pt x="876" y="1038"/>
                </a:lnTo>
                <a:lnTo>
                  <a:pt x="858" y="1051"/>
                </a:lnTo>
                <a:lnTo>
                  <a:pt x="838" y="1065"/>
                </a:lnTo>
                <a:lnTo>
                  <a:pt x="820" y="1077"/>
                </a:lnTo>
                <a:lnTo>
                  <a:pt x="801" y="1089"/>
                </a:lnTo>
                <a:lnTo>
                  <a:pt x="782" y="1102"/>
                </a:lnTo>
                <a:lnTo>
                  <a:pt x="763" y="1113"/>
                </a:lnTo>
                <a:lnTo>
                  <a:pt x="743" y="1125"/>
                </a:lnTo>
                <a:lnTo>
                  <a:pt x="723" y="1137"/>
                </a:lnTo>
                <a:lnTo>
                  <a:pt x="703" y="1147"/>
                </a:lnTo>
                <a:lnTo>
                  <a:pt x="683" y="1158"/>
                </a:lnTo>
                <a:lnTo>
                  <a:pt x="663" y="1168"/>
                </a:lnTo>
                <a:lnTo>
                  <a:pt x="643" y="1178"/>
                </a:lnTo>
                <a:lnTo>
                  <a:pt x="621" y="1187"/>
                </a:lnTo>
                <a:lnTo>
                  <a:pt x="601" y="1196"/>
                </a:lnTo>
                <a:lnTo>
                  <a:pt x="580" y="1205"/>
                </a:lnTo>
                <a:lnTo>
                  <a:pt x="559" y="1213"/>
                </a:lnTo>
                <a:lnTo>
                  <a:pt x="538" y="1221"/>
                </a:lnTo>
                <a:lnTo>
                  <a:pt x="517" y="1229"/>
                </a:lnTo>
                <a:lnTo>
                  <a:pt x="495" y="1235"/>
                </a:lnTo>
                <a:lnTo>
                  <a:pt x="474" y="1243"/>
                </a:lnTo>
                <a:lnTo>
                  <a:pt x="452" y="1249"/>
                </a:lnTo>
                <a:lnTo>
                  <a:pt x="429" y="1256"/>
                </a:lnTo>
                <a:lnTo>
                  <a:pt x="407" y="1261"/>
                </a:lnTo>
                <a:lnTo>
                  <a:pt x="385" y="1266"/>
                </a:lnTo>
                <a:lnTo>
                  <a:pt x="363" y="1271"/>
                </a:lnTo>
                <a:lnTo>
                  <a:pt x="341" y="1276"/>
                </a:lnTo>
                <a:lnTo>
                  <a:pt x="319" y="1280"/>
                </a:lnTo>
                <a:lnTo>
                  <a:pt x="297" y="1283"/>
                </a:lnTo>
                <a:lnTo>
                  <a:pt x="274" y="1287"/>
                </a:lnTo>
                <a:lnTo>
                  <a:pt x="252" y="1290"/>
                </a:lnTo>
                <a:lnTo>
                  <a:pt x="229" y="1292"/>
                </a:lnTo>
                <a:lnTo>
                  <a:pt x="207" y="1295"/>
                </a:lnTo>
                <a:lnTo>
                  <a:pt x="184" y="1296"/>
                </a:lnTo>
                <a:lnTo>
                  <a:pt x="162" y="1298"/>
                </a:lnTo>
                <a:lnTo>
                  <a:pt x="139" y="1299"/>
                </a:lnTo>
                <a:lnTo>
                  <a:pt x="116" y="1300"/>
                </a:lnTo>
                <a:lnTo>
                  <a:pt x="94" y="1300"/>
                </a:lnTo>
                <a:lnTo>
                  <a:pt x="0" y="964"/>
                </a:lnTo>
                <a:lnTo>
                  <a:pt x="94" y="650"/>
                </a:lnTo>
                <a:lnTo>
                  <a:pt x="105" y="650"/>
                </a:lnTo>
                <a:lnTo>
                  <a:pt x="116" y="649"/>
                </a:lnTo>
                <a:lnTo>
                  <a:pt x="127" y="649"/>
                </a:lnTo>
                <a:lnTo>
                  <a:pt x="139" y="648"/>
                </a:lnTo>
                <a:lnTo>
                  <a:pt x="150" y="647"/>
                </a:lnTo>
                <a:lnTo>
                  <a:pt x="162" y="646"/>
                </a:lnTo>
                <a:lnTo>
                  <a:pt x="172" y="645"/>
                </a:lnTo>
                <a:lnTo>
                  <a:pt x="184" y="643"/>
                </a:lnTo>
                <a:lnTo>
                  <a:pt x="195" y="641"/>
                </a:lnTo>
                <a:lnTo>
                  <a:pt x="206" y="639"/>
                </a:lnTo>
                <a:lnTo>
                  <a:pt x="217" y="637"/>
                </a:lnTo>
                <a:lnTo>
                  <a:pt x="229" y="635"/>
                </a:lnTo>
                <a:lnTo>
                  <a:pt x="239" y="633"/>
                </a:lnTo>
                <a:lnTo>
                  <a:pt x="251" y="631"/>
                </a:lnTo>
                <a:lnTo>
                  <a:pt x="261" y="628"/>
                </a:lnTo>
                <a:lnTo>
                  <a:pt x="272" y="625"/>
                </a:lnTo>
                <a:lnTo>
                  <a:pt x="284" y="621"/>
                </a:lnTo>
                <a:lnTo>
                  <a:pt x="294" y="618"/>
                </a:lnTo>
                <a:lnTo>
                  <a:pt x="305" y="614"/>
                </a:lnTo>
                <a:lnTo>
                  <a:pt x="315" y="610"/>
                </a:lnTo>
                <a:lnTo>
                  <a:pt x="326" y="607"/>
                </a:lnTo>
                <a:lnTo>
                  <a:pt x="336" y="602"/>
                </a:lnTo>
                <a:lnTo>
                  <a:pt x="347" y="598"/>
                </a:lnTo>
                <a:lnTo>
                  <a:pt x="357" y="593"/>
                </a:lnTo>
                <a:lnTo>
                  <a:pt x="368" y="588"/>
                </a:lnTo>
                <a:lnTo>
                  <a:pt x="379" y="584"/>
                </a:lnTo>
                <a:lnTo>
                  <a:pt x="388" y="579"/>
                </a:lnTo>
                <a:lnTo>
                  <a:pt x="399" y="574"/>
                </a:lnTo>
                <a:lnTo>
                  <a:pt x="408" y="568"/>
                </a:lnTo>
                <a:lnTo>
                  <a:pt x="418" y="563"/>
                </a:lnTo>
                <a:lnTo>
                  <a:pt x="428" y="557"/>
                </a:lnTo>
                <a:lnTo>
                  <a:pt x="438" y="551"/>
                </a:lnTo>
                <a:lnTo>
                  <a:pt x="447" y="545"/>
                </a:lnTo>
                <a:lnTo>
                  <a:pt x="456" y="539"/>
                </a:lnTo>
                <a:lnTo>
                  <a:pt x="466" y="532"/>
                </a:lnTo>
                <a:lnTo>
                  <a:pt x="476" y="525"/>
                </a:lnTo>
                <a:lnTo>
                  <a:pt x="484" y="518"/>
                </a:lnTo>
                <a:lnTo>
                  <a:pt x="494" y="512"/>
                </a:lnTo>
                <a:lnTo>
                  <a:pt x="502" y="505"/>
                </a:lnTo>
                <a:lnTo>
                  <a:pt x="511" y="497"/>
                </a:lnTo>
                <a:lnTo>
                  <a:pt x="520" y="491"/>
                </a:lnTo>
                <a:lnTo>
                  <a:pt x="528" y="483"/>
                </a:lnTo>
                <a:lnTo>
                  <a:pt x="536" y="475"/>
                </a:lnTo>
                <a:lnTo>
                  <a:pt x="545" y="467"/>
                </a:lnTo>
                <a:lnTo>
                  <a:pt x="552" y="459"/>
                </a:lnTo>
                <a:lnTo>
                  <a:pt x="561" y="451"/>
                </a:lnTo>
                <a:lnTo>
                  <a:pt x="569" y="443"/>
                </a:lnTo>
                <a:lnTo>
                  <a:pt x="576" y="435"/>
                </a:lnTo>
                <a:lnTo>
                  <a:pt x="584" y="426"/>
                </a:lnTo>
                <a:lnTo>
                  <a:pt x="591" y="418"/>
                </a:lnTo>
                <a:lnTo>
                  <a:pt x="598" y="409"/>
                </a:lnTo>
                <a:lnTo>
                  <a:pt x="605" y="400"/>
                </a:lnTo>
                <a:lnTo>
                  <a:pt x="612" y="391"/>
                </a:lnTo>
                <a:lnTo>
                  <a:pt x="619" y="382"/>
                </a:lnTo>
                <a:lnTo>
                  <a:pt x="625" y="372"/>
                </a:lnTo>
                <a:lnTo>
                  <a:pt x="632" y="363"/>
                </a:lnTo>
                <a:lnTo>
                  <a:pt x="639" y="353"/>
                </a:lnTo>
                <a:lnTo>
                  <a:pt x="644" y="345"/>
                </a:lnTo>
                <a:lnTo>
                  <a:pt x="650" y="334"/>
                </a:lnTo>
                <a:lnTo>
                  <a:pt x="656" y="324"/>
                </a:lnTo>
                <a:lnTo>
                  <a:pt x="662" y="315"/>
                </a:lnTo>
                <a:lnTo>
                  <a:pt x="667" y="305"/>
                </a:lnTo>
                <a:lnTo>
                  <a:pt x="672" y="295"/>
                </a:lnTo>
                <a:lnTo>
                  <a:pt x="677" y="285"/>
                </a:lnTo>
                <a:lnTo>
                  <a:pt x="682" y="275"/>
                </a:lnTo>
                <a:lnTo>
                  <a:pt x="687" y="264"/>
                </a:lnTo>
                <a:lnTo>
                  <a:pt x="691" y="253"/>
                </a:lnTo>
                <a:lnTo>
                  <a:pt x="695" y="243"/>
                </a:lnTo>
                <a:lnTo>
                  <a:pt x="700" y="232"/>
                </a:lnTo>
                <a:lnTo>
                  <a:pt x="704" y="222"/>
                </a:lnTo>
                <a:lnTo>
                  <a:pt x="708" y="211"/>
                </a:lnTo>
                <a:lnTo>
                  <a:pt x="712" y="201"/>
                </a:lnTo>
                <a:lnTo>
                  <a:pt x="715" y="190"/>
                </a:lnTo>
                <a:lnTo>
                  <a:pt x="718" y="179"/>
                </a:lnTo>
                <a:lnTo>
                  <a:pt x="721" y="168"/>
                </a:lnTo>
                <a:lnTo>
                  <a:pt x="724" y="157"/>
                </a:lnTo>
                <a:lnTo>
                  <a:pt x="726" y="146"/>
                </a:lnTo>
                <a:lnTo>
                  <a:pt x="729" y="135"/>
                </a:lnTo>
                <a:lnTo>
                  <a:pt x="731" y="124"/>
                </a:lnTo>
                <a:lnTo>
                  <a:pt x="733" y="112"/>
                </a:lnTo>
                <a:lnTo>
                  <a:pt x="735" y="102"/>
                </a:lnTo>
                <a:lnTo>
                  <a:pt x="737" y="90"/>
                </a:lnTo>
                <a:lnTo>
                  <a:pt x="739" y="79"/>
                </a:lnTo>
                <a:lnTo>
                  <a:pt x="739" y="68"/>
                </a:lnTo>
                <a:lnTo>
                  <a:pt x="740" y="57"/>
                </a:lnTo>
                <a:lnTo>
                  <a:pt x="741" y="45"/>
                </a:lnTo>
                <a:lnTo>
                  <a:pt x="742" y="34"/>
                </a:lnTo>
                <a:lnTo>
                  <a:pt x="742" y="22"/>
                </a:lnTo>
                <a:lnTo>
                  <a:pt x="743" y="12"/>
                </a:lnTo>
                <a:lnTo>
                  <a:pt x="743" y="0"/>
                </a:lnTo>
                <a:lnTo>
                  <a:pt x="1056" y="100"/>
                </a:lnTo>
                <a:lnTo>
                  <a:pt x="1393" y="0"/>
                </a:lnTo>
              </a:path>
            </a:pathLst>
          </a:custGeom>
          <a:solidFill>
            <a:srgbClr val="215283"/>
          </a:solidFill>
          <a:ln w="12700" cap="rnd" cmpd="sng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787914" name="Text Box 10"/>
          <p:cNvSpPr txBox="1">
            <a:spLocks noChangeArrowheads="1"/>
          </p:cNvSpPr>
          <p:nvPr/>
        </p:nvSpPr>
        <p:spPr bwMode="auto">
          <a:xfrm>
            <a:off x="5249863" y="2470150"/>
            <a:ext cx="1204912" cy="447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hlink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71842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>
              <a:lnSpc>
                <a:spcPts val="1400"/>
              </a:lnSpc>
            </a:pPr>
            <a:r>
              <a:rPr kumimoji="0" lang="de-DE" altLang="en-US">
                <a:solidFill>
                  <a:schemeClr val="bg1"/>
                </a:solidFill>
              </a:rPr>
              <a:t>Customer acquisition</a:t>
            </a:r>
          </a:p>
        </p:txBody>
      </p:sp>
      <p:sp>
        <p:nvSpPr>
          <p:cNvPr id="1787915" name="Text Box 11"/>
          <p:cNvSpPr txBox="1">
            <a:spLocks noChangeArrowheads="1"/>
          </p:cNvSpPr>
          <p:nvPr/>
        </p:nvSpPr>
        <p:spPr bwMode="auto">
          <a:xfrm>
            <a:off x="2736850" y="2470150"/>
            <a:ext cx="1090613" cy="447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hlink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71842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>
              <a:lnSpc>
                <a:spcPts val="1400"/>
              </a:lnSpc>
            </a:pPr>
            <a:r>
              <a:rPr kumimoji="0" lang="de-DE" altLang="en-US">
                <a:solidFill>
                  <a:schemeClr val="bg1"/>
                </a:solidFill>
              </a:rPr>
              <a:t>Customer selection</a:t>
            </a:r>
          </a:p>
        </p:txBody>
      </p:sp>
      <p:sp>
        <p:nvSpPr>
          <p:cNvPr id="1787916" name="Text Box 12"/>
          <p:cNvSpPr txBox="1">
            <a:spLocks noChangeArrowheads="1"/>
          </p:cNvSpPr>
          <p:nvPr/>
        </p:nvSpPr>
        <p:spPr bwMode="auto">
          <a:xfrm>
            <a:off x="2608263" y="5078413"/>
            <a:ext cx="1089025" cy="447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hlink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71842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>
              <a:lnSpc>
                <a:spcPts val="1400"/>
              </a:lnSpc>
            </a:pPr>
            <a:r>
              <a:rPr kumimoji="0" lang="de-DE" altLang="en-US">
                <a:solidFill>
                  <a:schemeClr val="bg1"/>
                </a:solidFill>
              </a:rPr>
              <a:t>Customer extension</a:t>
            </a:r>
          </a:p>
        </p:txBody>
      </p:sp>
      <p:sp>
        <p:nvSpPr>
          <p:cNvPr id="1787917" name="Text Box 13"/>
          <p:cNvSpPr txBox="1">
            <a:spLocks noChangeArrowheads="1"/>
          </p:cNvSpPr>
          <p:nvPr/>
        </p:nvSpPr>
        <p:spPr bwMode="auto">
          <a:xfrm>
            <a:off x="5443538" y="5078413"/>
            <a:ext cx="1089025" cy="447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hlink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71842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>
              <a:lnSpc>
                <a:spcPts val="1400"/>
              </a:lnSpc>
            </a:pPr>
            <a:r>
              <a:rPr kumimoji="0" lang="de-DE" altLang="en-US">
                <a:solidFill>
                  <a:schemeClr val="bg1"/>
                </a:solidFill>
              </a:rPr>
              <a:t>Customer retention</a:t>
            </a:r>
          </a:p>
        </p:txBody>
      </p:sp>
      <p:sp>
        <p:nvSpPr>
          <p:cNvPr id="1787918" name="Oval 14"/>
          <p:cNvSpPr>
            <a:spLocks noChangeArrowheads="1"/>
          </p:cNvSpPr>
          <p:nvPr/>
        </p:nvSpPr>
        <p:spPr bwMode="auto">
          <a:xfrm>
            <a:off x="3286125" y="1965325"/>
            <a:ext cx="306388" cy="317500"/>
          </a:xfrm>
          <a:prstGeom prst="ellipse">
            <a:avLst/>
          </a:prstGeom>
          <a:solidFill>
            <a:srgbClr val="C8C8C8"/>
          </a:solidFill>
          <a:ln w="12700">
            <a:solidFill>
              <a:schemeClr val="bg1"/>
            </a:solidFill>
            <a:round/>
            <a:headEnd/>
            <a:tailEnd/>
          </a:ln>
        </p:spPr>
        <p:txBody>
          <a:bodyPr anchor="ctr" anchorCtr="1"/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228600" indent="-114300">
              <a:defRPr sz="2400">
                <a:solidFill>
                  <a:schemeClr val="tx1"/>
                </a:solidFill>
                <a:latin typeface="Arial" charset="0"/>
              </a:defRPr>
            </a:lvl2pPr>
            <a:lvl3pPr marL="457200" indent="-1143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690563" indent="-119063">
              <a:defRPr sz="2400">
                <a:solidFill>
                  <a:schemeClr val="tx1"/>
                </a:solidFill>
                <a:latin typeface="Arial" charset="0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lnSpc>
                <a:spcPts val="1400"/>
              </a:lnSpc>
              <a:spcBef>
                <a:spcPct val="50000"/>
              </a:spcBef>
            </a:pPr>
            <a:r>
              <a:rPr kumimoji="0" lang="en-US" altLang="en-US" sz="1400"/>
              <a:t>1</a:t>
            </a:r>
          </a:p>
        </p:txBody>
      </p:sp>
      <p:sp>
        <p:nvSpPr>
          <p:cNvPr id="1787919" name="Oval 15"/>
          <p:cNvSpPr>
            <a:spLocks noChangeArrowheads="1"/>
          </p:cNvSpPr>
          <p:nvPr/>
        </p:nvSpPr>
        <p:spPr bwMode="auto">
          <a:xfrm>
            <a:off x="5399088" y="2047875"/>
            <a:ext cx="304800" cy="317500"/>
          </a:xfrm>
          <a:prstGeom prst="ellipse">
            <a:avLst/>
          </a:prstGeom>
          <a:solidFill>
            <a:srgbClr val="C8C8C8"/>
          </a:solidFill>
          <a:ln w="12700">
            <a:solidFill>
              <a:schemeClr val="bg1"/>
            </a:solidFill>
            <a:round/>
            <a:headEnd/>
            <a:tailEnd/>
          </a:ln>
        </p:spPr>
        <p:txBody>
          <a:bodyPr anchor="ctr" anchorCtr="1"/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228600" indent="-114300">
              <a:defRPr sz="2400">
                <a:solidFill>
                  <a:schemeClr val="tx1"/>
                </a:solidFill>
                <a:latin typeface="Arial" charset="0"/>
              </a:defRPr>
            </a:lvl2pPr>
            <a:lvl3pPr marL="457200" indent="-1143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690563" indent="-119063">
              <a:defRPr sz="2400">
                <a:solidFill>
                  <a:schemeClr val="tx1"/>
                </a:solidFill>
                <a:latin typeface="Arial" charset="0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lnSpc>
                <a:spcPts val="1400"/>
              </a:lnSpc>
              <a:spcBef>
                <a:spcPct val="50000"/>
              </a:spcBef>
            </a:pPr>
            <a:r>
              <a:rPr kumimoji="0" lang="en-US" altLang="en-US" sz="1400"/>
              <a:t>2</a:t>
            </a:r>
          </a:p>
        </p:txBody>
      </p:sp>
      <p:sp>
        <p:nvSpPr>
          <p:cNvPr id="1787920" name="Oval 16"/>
          <p:cNvSpPr>
            <a:spLocks noChangeArrowheads="1"/>
          </p:cNvSpPr>
          <p:nvPr/>
        </p:nvSpPr>
        <p:spPr bwMode="auto">
          <a:xfrm>
            <a:off x="5857875" y="4562475"/>
            <a:ext cx="306388" cy="317500"/>
          </a:xfrm>
          <a:prstGeom prst="ellipse">
            <a:avLst/>
          </a:prstGeom>
          <a:solidFill>
            <a:srgbClr val="C8C8C8"/>
          </a:solidFill>
          <a:ln w="12700">
            <a:solidFill>
              <a:schemeClr val="bg1"/>
            </a:solidFill>
            <a:round/>
            <a:headEnd/>
            <a:tailEnd/>
          </a:ln>
        </p:spPr>
        <p:txBody>
          <a:bodyPr anchor="ctr" anchorCtr="1"/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228600" indent="-114300">
              <a:defRPr sz="2400">
                <a:solidFill>
                  <a:schemeClr val="tx1"/>
                </a:solidFill>
                <a:latin typeface="Arial" charset="0"/>
              </a:defRPr>
            </a:lvl2pPr>
            <a:lvl3pPr marL="457200" indent="-1143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690563" indent="-119063">
              <a:defRPr sz="2400">
                <a:solidFill>
                  <a:schemeClr val="tx1"/>
                </a:solidFill>
                <a:latin typeface="Arial" charset="0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lnSpc>
                <a:spcPts val="1400"/>
              </a:lnSpc>
              <a:spcBef>
                <a:spcPct val="50000"/>
              </a:spcBef>
            </a:pPr>
            <a:r>
              <a:rPr kumimoji="0" lang="en-US" altLang="en-US" sz="1400"/>
              <a:t>3</a:t>
            </a:r>
          </a:p>
        </p:txBody>
      </p:sp>
      <p:sp>
        <p:nvSpPr>
          <p:cNvPr id="1787921" name="Oval 17"/>
          <p:cNvSpPr>
            <a:spLocks noChangeArrowheads="1"/>
          </p:cNvSpPr>
          <p:nvPr/>
        </p:nvSpPr>
        <p:spPr bwMode="auto">
          <a:xfrm>
            <a:off x="3013075" y="4562475"/>
            <a:ext cx="304800" cy="317500"/>
          </a:xfrm>
          <a:prstGeom prst="ellipse">
            <a:avLst/>
          </a:prstGeom>
          <a:solidFill>
            <a:srgbClr val="C8C8C8"/>
          </a:solidFill>
          <a:ln w="12700">
            <a:solidFill>
              <a:schemeClr val="bg1"/>
            </a:solidFill>
            <a:round/>
            <a:headEnd/>
            <a:tailEnd/>
          </a:ln>
        </p:spPr>
        <p:txBody>
          <a:bodyPr anchor="ctr" anchorCtr="1"/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228600" indent="-114300">
              <a:defRPr sz="2400">
                <a:solidFill>
                  <a:schemeClr val="tx1"/>
                </a:solidFill>
                <a:latin typeface="Arial" charset="0"/>
              </a:defRPr>
            </a:lvl2pPr>
            <a:lvl3pPr marL="457200" indent="-1143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690563" indent="-119063">
              <a:defRPr sz="2400">
                <a:solidFill>
                  <a:schemeClr val="tx1"/>
                </a:solidFill>
                <a:latin typeface="Arial" charset="0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lnSpc>
                <a:spcPts val="1400"/>
              </a:lnSpc>
              <a:spcBef>
                <a:spcPct val="50000"/>
              </a:spcBef>
            </a:pPr>
            <a:r>
              <a:rPr kumimoji="0" lang="en-US" altLang="en-US" sz="1400"/>
              <a:t>4</a:t>
            </a:r>
          </a:p>
        </p:txBody>
      </p:sp>
      <p:sp>
        <p:nvSpPr>
          <p:cNvPr id="1787922" name="Text Box 18"/>
          <p:cNvSpPr txBox="1">
            <a:spLocks noChangeArrowheads="1"/>
          </p:cNvSpPr>
          <p:nvPr/>
        </p:nvSpPr>
        <p:spPr bwMode="auto">
          <a:xfrm>
            <a:off x="3433763" y="3771900"/>
            <a:ext cx="2379662" cy="447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folHlink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71842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>
              <a:lnSpc>
                <a:spcPts val="1400"/>
              </a:lnSpc>
            </a:pPr>
            <a:r>
              <a:rPr kumimoji="0" lang="de-DE" altLang="en-US">
                <a:solidFill>
                  <a:schemeClr val="tx1"/>
                </a:solidFill>
              </a:rPr>
              <a:t>Customer relationship management cycle</a:t>
            </a:r>
          </a:p>
        </p:txBody>
      </p:sp>
      <p:sp>
        <p:nvSpPr>
          <p:cNvPr id="1787925" name="Rectangle 21"/>
          <p:cNvSpPr>
            <a:spLocks noChangeArrowheads="1"/>
          </p:cNvSpPr>
          <p:nvPr/>
        </p:nvSpPr>
        <p:spPr bwMode="auto">
          <a:xfrm>
            <a:off x="611188" y="835025"/>
            <a:ext cx="7607300" cy="4143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0" tIns="0" rIns="0" bIns="0"/>
          <a:lstStyle>
            <a:lvl1pPr defTabSz="873125">
              <a:lnSpc>
                <a:spcPts val="2000"/>
              </a:lnSpc>
              <a:defRPr kumimoji="1" sz="2000" b="1">
                <a:solidFill>
                  <a:srgbClr val="000000"/>
                </a:solidFill>
                <a:latin typeface="Arial" charset="0"/>
              </a:defRPr>
            </a:lvl1pPr>
            <a:lvl2pPr defTabSz="873125">
              <a:lnSpc>
                <a:spcPts val="2000"/>
              </a:lnSpc>
              <a:defRPr kumimoji="1" sz="2000" b="1">
                <a:solidFill>
                  <a:srgbClr val="000000"/>
                </a:solidFill>
                <a:latin typeface="Arial" charset="0"/>
              </a:defRPr>
            </a:lvl2pPr>
            <a:lvl3pPr defTabSz="873125">
              <a:lnSpc>
                <a:spcPts val="2000"/>
              </a:lnSpc>
              <a:defRPr kumimoji="1" sz="2000" b="1">
                <a:solidFill>
                  <a:srgbClr val="000000"/>
                </a:solidFill>
                <a:latin typeface="Arial" charset="0"/>
              </a:defRPr>
            </a:lvl3pPr>
            <a:lvl4pPr defTabSz="873125">
              <a:lnSpc>
                <a:spcPts val="2000"/>
              </a:lnSpc>
              <a:defRPr kumimoji="1" sz="2000" b="1">
                <a:solidFill>
                  <a:srgbClr val="000000"/>
                </a:solidFill>
                <a:latin typeface="Arial" charset="0"/>
              </a:defRPr>
            </a:lvl4pPr>
            <a:lvl5pPr defTabSz="873125">
              <a:lnSpc>
                <a:spcPts val="2000"/>
              </a:lnSpc>
              <a:defRPr kumimoji="1" sz="2000" b="1">
                <a:solidFill>
                  <a:srgbClr val="000000"/>
                </a:solidFill>
                <a:latin typeface="Arial" charset="0"/>
              </a:defRPr>
            </a:lvl5pPr>
            <a:lvl6pPr marL="457200" defTabSz="873125" eaLnBrk="0" fontAlgn="base" hangingPunct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  <a:defRPr kumimoji="1" sz="2000" b="1">
                <a:solidFill>
                  <a:srgbClr val="000000"/>
                </a:solidFill>
                <a:latin typeface="Arial" charset="0"/>
              </a:defRPr>
            </a:lvl6pPr>
            <a:lvl7pPr marL="914400" defTabSz="873125" eaLnBrk="0" fontAlgn="base" hangingPunct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  <a:defRPr kumimoji="1" sz="2000" b="1">
                <a:solidFill>
                  <a:srgbClr val="000000"/>
                </a:solidFill>
                <a:latin typeface="Arial" charset="0"/>
              </a:defRPr>
            </a:lvl7pPr>
            <a:lvl8pPr marL="1371600" defTabSz="873125" eaLnBrk="0" fontAlgn="base" hangingPunct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  <a:defRPr kumimoji="1" sz="2000" b="1">
                <a:solidFill>
                  <a:srgbClr val="000000"/>
                </a:solidFill>
                <a:latin typeface="Arial" charset="0"/>
              </a:defRPr>
            </a:lvl8pPr>
            <a:lvl9pPr marL="1828800" defTabSz="873125" eaLnBrk="0" fontAlgn="base" hangingPunct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  <a:defRPr kumimoji="1" sz="2000" b="1">
                <a:solidFill>
                  <a:srgbClr val="000000"/>
                </a:solidFill>
                <a:latin typeface="Arial" charset="0"/>
              </a:defRPr>
            </a:lvl9pPr>
          </a:lstStyle>
          <a:p>
            <a:r>
              <a:rPr lang="en-GB" altLang="ja-JP">
                <a:ea typeface="ＭＳ Ｐゴシック" charset="-128"/>
              </a:rPr>
              <a:t>Exhibit 11.3 </a:t>
            </a:r>
            <a:r>
              <a:rPr lang="en-US" altLang="ja-JP">
                <a:ea typeface="ＭＳ Ｐゴシック" charset="-128"/>
              </a:rPr>
              <a:t>Customer relationship management consists of four elements</a:t>
            </a:r>
            <a:r>
              <a:rPr lang="de-DE" altLang="ja-JP">
                <a:ea typeface="ＭＳ Ｐゴシック" charset="-128"/>
              </a:rPr>
              <a:t> </a:t>
            </a:r>
            <a:endParaRPr lang="de-DE" altLang="en-US">
              <a:ea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70478414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63361" name="Group 33"/>
          <p:cNvGrpSpPr>
            <a:grpSpLocks/>
          </p:cNvGrpSpPr>
          <p:nvPr/>
        </p:nvGrpSpPr>
        <p:grpSpPr bwMode="auto">
          <a:xfrm>
            <a:off x="552450" y="1374775"/>
            <a:ext cx="8331200" cy="5073650"/>
            <a:chOff x="143" y="823"/>
            <a:chExt cx="5617" cy="3422"/>
          </a:xfrm>
        </p:grpSpPr>
        <p:sp>
          <p:nvSpPr>
            <p:cNvPr id="1763331" name="Rectangle 3"/>
            <p:cNvSpPr>
              <a:spLocks noChangeArrowheads="1"/>
            </p:cNvSpPr>
            <p:nvPr/>
          </p:nvSpPr>
          <p:spPr bwMode="auto">
            <a:xfrm>
              <a:off x="143" y="823"/>
              <a:ext cx="5617" cy="342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 anchor="ctr">
              <a:spAutoFit/>
            </a:bodyPr>
            <a:lstStyle/>
            <a:p>
              <a:endParaRPr lang="en-US"/>
            </a:p>
          </p:txBody>
        </p:sp>
        <p:sp>
          <p:nvSpPr>
            <p:cNvPr id="1763333" name="Rectangle 5"/>
            <p:cNvSpPr>
              <a:spLocks noChangeAspect="1" noChangeArrowheads="1"/>
            </p:cNvSpPr>
            <p:nvPr/>
          </p:nvSpPr>
          <p:spPr bwMode="auto">
            <a:xfrm>
              <a:off x="748" y="869"/>
              <a:ext cx="4579" cy="272"/>
            </a:xfrm>
            <a:prstGeom prst="rect">
              <a:avLst/>
            </a:prstGeom>
            <a:solidFill>
              <a:srgbClr val="C8C8C8"/>
            </a:solidFill>
            <a:ln w="19050">
              <a:solidFill>
                <a:schemeClr val="bg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lIns="72000" tIns="46800" rIns="72000" bIns="46800" anchor="ctr"/>
            <a:lstStyle/>
            <a:p>
              <a:pPr algn="ctr" eaLnBrk="1" hangingPunct="1">
                <a:lnSpc>
                  <a:spcPts val="1400"/>
                </a:lnSpc>
                <a:spcBef>
                  <a:spcPct val="30000"/>
                </a:spcBef>
              </a:pPr>
              <a:r>
                <a:rPr kumimoji="0" lang="en-US" altLang="en-US" sz="1200" b="0">
                  <a:solidFill>
                    <a:schemeClr val="tx1"/>
                  </a:solidFill>
                </a:rPr>
                <a:t>Firm infrastructure</a:t>
              </a:r>
            </a:p>
          </p:txBody>
        </p:sp>
        <p:sp>
          <p:nvSpPr>
            <p:cNvPr id="1763334" name="Rectangle 6"/>
            <p:cNvSpPr>
              <a:spLocks noChangeAspect="1" noChangeArrowheads="1"/>
            </p:cNvSpPr>
            <p:nvPr/>
          </p:nvSpPr>
          <p:spPr bwMode="auto">
            <a:xfrm>
              <a:off x="748" y="1186"/>
              <a:ext cx="4579" cy="272"/>
            </a:xfrm>
            <a:prstGeom prst="rect">
              <a:avLst/>
            </a:prstGeom>
            <a:solidFill>
              <a:srgbClr val="C8C8C8"/>
            </a:solidFill>
            <a:ln w="19050">
              <a:solidFill>
                <a:schemeClr val="bg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lIns="72000" tIns="46800" rIns="72000" bIns="46800" anchor="ctr"/>
            <a:lstStyle/>
            <a:p>
              <a:pPr algn="ctr" eaLnBrk="1" hangingPunct="1">
                <a:lnSpc>
                  <a:spcPts val="1400"/>
                </a:lnSpc>
                <a:spcBef>
                  <a:spcPct val="30000"/>
                </a:spcBef>
              </a:pPr>
              <a:r>
                <a:rPr kumimoji="0" lang="en-US" altLang="en-US" sz="1200" b="0">
                  <a:solidFill>
                    <a:schemeClr val="tx1"/>
                  </a:solidFill>
                </a:rPr>
                <a:t>Human resource management</a:t>
              </a:r>
            </a:p>
          </p:txBody>
        </p:sp>
        <p:sp>
          <p:nvSpPr>
            <p:cNvPr id="1763335" name="Rectangle 7"/>
            <p:cNvSpPr>
              <a:spLocks noChangeAspect="1" noChangeArrowheads="1"/>
            </p:cNvSpPr>
            <p:nvPr/>
          </p:nvSpPr>
          <p:spPr bwMode="auto">
            <a:xfrm>
              <a:off x="748" y="1504"/>
              <a:ext cx="4579" cy="272"/>
            </a:xfrm>
            <a:prstGeom prst="rect">
              <a:avLst/>
            </a:prstGeom>
            <a:solidFill>
              <a:srgbClr val="C8C8C8"/>
            </a:solidFill>
            <a:ln w="19050">
              <a:solidFill>
                <a:schemeClr val="bg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lIns="72000" tIns="46800" rIns="72000" bIns="46800" anchor="ctr"/>
            <a:lstStyle/>
            <a:p>
              <a:pPr algn="ctr" eaLnBrk="1" hangingPunct="1">
                <a:lnSpc>
                  <a:spcPts val="1400"/>
                </a:lnSpc>
                <a:spcBef>
                  <a:spcPct val="30000"/>
                </a:spcBef>
              </a:pPr>
              <a:r>
                <a:rPr kumimoji="0" lang="en-US" altLang="en-US" sz="1200" b="0">
                  <a:solidFill>
                    <a:schemeClr val="tx1"/>
                  </a:solidFill>
                </a:rPr>
                <a:t>Research &amp; development</a:t>
              </a:r>
            </a:p>
          </p:txBody>
        </p:sp>
        <p:sp>
          <p:nvSpPr>
            <p:cNvPr id="1763336" name="Rectangle 8"/>
            <p:cNvSpPr>
              <a:spLocks noChangeAspect="1" noChangeArrowheads="1"/>
            </p:cNvSpPr>
            <p:nvPr/>
          </p:nvSpPr>
          <p:spPr bwMode="auto">
            <a:xfrm>
              <a:off x="748" y="1821"/>
              <a:ext cx="4579" cy="272"/>
            </a:xfrm>
            <a:prstGeom prst="rect">
              <a:avLst/>
            </a:prstGeom>
            <a:solidFill>
              <a:srgbClr val="C8C8C8"/>
            </a:solidFill>
            <a:ln w="19050">
              <a:solidFill>
                <a:schemeClr val="bg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lIns="72000" tIns="46800" rIns="72000" bIns="46800" anchor="ctr"/>
            <a:lstStyle/>
            <a:p>
              <a:pPr algn="ctr" eaLnBrk="1" hangingPunct="1">
                <a:lnSpc>
                  <a:spcPts val="1400"/>
                </a:lnSpc>
                <a:spcBef>
                  <a:spcPct val="30000"/>
                </a:spcBef>
              </a:pPr>
              <a:r>
                <a:rPr kumimoji="0" lang="en-US" altLang="en-US" sz="1200" b="0">
                  <a:solidFill>
                    <a:schemeClr val="tx1"/>
                  </a:solidFill>
                </a:rPr>
                <a:t>Information &amp; communication technology</a:t>
              </a:r>
            </a:p>
          </p:txBody>
        </p:sp>
        <p:sp>
          <p:nvSpPr>
            <p:cNvPr id="1763337" name="Rectangle 9"/>
            <p:cNvSpPr>
              <a:spLocks noChangeAspect="1" noChangeArrowheads="1"/>
            </p:cNvSpPr>
            <p:nvPr/>
          </p:nvSpPr>
          <p:spPr bwMode="auto">
            <a:xfrm>
              <a:off x="748" y="2184"/>
              <a:ext cx="725" cy="589"/>
            </a:xfrm>
            <a:prstGeom prst="rect">
              <a:avLst/>
            </a:prstGeom>
            <a:solidFill>
              <a:srgbClr val="215283"/>
            </a:solidFill>
            <a:ln w="19050">
              <a:solidFill>
                <a:schemeClr val="bg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lIns="72000" tIns="46800" rIns="72000" bIns="46800" anchor="ctr"/>
            <a:lstStyle/>
            <a:p>
              <a:pPr algn="ctr" eaLnBrk="1" hangingPunct="1">
                <a:lnSpc>
                  <a:spcPts val="1400"/>
                </a:lnSpc>
                <a:spcBef>
                  <a:spcPct val="30000"/>
                </a:spcBef>
              </a:pPr>
              <a:r>
                <a:rPr kumimoji="0" lang="en-US" altLang="en-US" sz="1200" b="0">
                  <a:solidFill>
                    <a:schemeClr val="bg1"/>
                  </a:solidFill>
                </a:rPr>
                <a:t>Elicitation of customer preferences </a:t>
              </a:r>
            </a:p>
          </p:txBody>
        </p:sp>
        <p:sp>
          <p:nvSpPr>
            <p:cNvPr id="1763338" name="Rectangle 10"/>
            <p:cNvSpPr>
              <a:spLocks noChangeAspect="1" noChangeArrowheads="1"/>
            </p:cNvSpPr>
            <p:nvPr/>
          </p:nvSpPr>
          <p:spPr bwMode="auto">
            <a:xfrm>
              <a:off x="2288" y="2184"/>
              <a:ext cx="725" cy="589"/>
            </a:xfrm>
            <a:prstGeom prst="rect">
              <a:avLst/>
            </a:prstGeom>
            <a:solidFill>
              <a:srgbClr val="215283"/>
            </a:solidFill>
            <a:ln w="19050">
              <a:solidFill>
                <a:schemeClr val="bg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lIns="72000" tIns="46800" rIns="72000" bIns="46800" anchor="ctr"/>
            <a:lstStyle/>
            <a:p>
              <a:pPr algn="ctr" eaLnBrk="1" hangingPunct="1">
                <a:lnSpc>
                  <a:spcPts val="1400"/>
                </a:lnSpc>
                <a:spcBef>
                  <a:spcPct val="30000"/>
                </a:spcBef>
              </a:pPr>
              <a:r>
                <a:rPr kumimoji="0" lang="en-US" altLang="en-US" sz="1200" b="0">
                  <a:solidFill>
                    <a:schemeClr val="bg1"/>
                  </a:solidFill>
                </a:rPr>
                <a:t>Order-specific inbound logistics</a:t>
              </a:r>
            </a:p>
          </p:txBody>
        </p:sp>
        <p:sp>
          <p:nvSpPr>
            <p:cNvPr id="1763339" name="Rectangle 11"/>
            <p:cNvSpPr>
              <a:spLocks noChangeAspect="1" noChangeArrowheads="1"/>
            </p:cNvSpPr>
            <p:nvPr/>
          </p:nvSpPr>
          <p:spPr bwMode="auto">
            <a:xfrm>
              <a:off x="1516" y="2184"/>
              <a:ext cx="725" cy="589"/>
            </a:xfrm>
            <a:prstGeom prst="rect">
              <a:avLst/>
            </a:prstGeom>
            <a:solidFill>
              <a:srgbClr val="215283"/>
            </a:solidFill>
            <a:ln w="19050">
              <a:solidFill>
                <a:schemeClr val="bg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lIns="72000" tIns="46800" rIns="72000" bIns="46800" anchor="ctr"/>
            <a:lstStyle/>
            <a:p>
              <a:pPr algn="ctr" eaLnBrk="1" hangingPunct="1">
                <a:lnSpc>
                  <a:spcPts val="1400"/>
                </a:lnSpc>
                <a:spcBef>
                  <a:spcPct val="30000"/>
                </a:spcBef>
              </a:pPr>
              <a:r>
                <a:rPr kumimoji="0" lang="en-US" altLang="en-US" sz="1200" b="0">
                  <a:solidFill>
                    <a:schemeClr val="bg1"/>
                  </a:solidFill>
                </a:rPr>
                <a:t>Order-specific</a:t>
              </a:r>
              <a:r>
                <a:rPr kumimoji="0" lang="en-US" altLang="en-US" sz="1200"/>
                <a:t> </a:t>
              </a:r>
              <a:r>
                <a:rPr kumimoji="0" lang="en-US" altLang="en-US" sz="1200" b="0">
                  <a:solidFill>
                    <a:schemeClr val="bg1"/>
                  </a:solidFill>
                </a:rPr>
                <a:t>construction</a:t>
              </a:r>
            </a:p>
          </p:txBody>
        </p:sp>
        <p:sp>
          <p:nvSpPr>
            <p:cNvPr id="1763340" name="Rectangle 12"/>
            <p:cNvSpPr>
              <a:spLocks noChangeAspect="1" noChangeArrowheads="1"/>
            </p:cNvSpPr>
            <p:nvPr/>
          </p:nvSpPr>
          <p:spPr bwMode="auto">
            <a:xfrm>
              <a:off x="748" y="2819"/>
              <a:ext cx="725" cy="589"/>
            </a:xfrm>
            <a:prstGeom prst="rect">
              <a:avLst/>
            </a:prstGeom>
            <a:solidFill>
              <a:srgbClr val="C8C8C8"/>
            </a:solidFill>
            <a:ln w="19050">
              <a:solidFill>
                <a:schemeClr val="bg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lIns="72000" tIns="46800" rIns="72000" bIns="46800" anchor="ctr"/>
            <a:lstStyle/>
            <a:p>
              <a:pPr algn="ctr" eaLnBrk="1" hangingPunct="1">
                <a:lnSpc>
                  <a:spcPts val="1400"/>
                </a:lnSpc>
                <a:spcBef>
                  <a:spcPct val="80000"/>
                </a:spcBef>
              </a:pPr>
              <a:r>
                <a:rPr kumimoji="0" lang="en-US" altLang="en-US" sz="1200" b="0">
                  <a:solidFill>
                    <a:schemeClr val="tx1"/>
                  </a:solidFill>
                </a:rPr>
                <a:t>Marketing/ sales forecast</a:t>
              </a:r>
            </a:p>
          </p:txBody>
        </p:sp>
        <p:sp>
          <p:nvSpPr>
            <p:cNvPr id="1763341" name="Rectangle 13"/>
            <p:cNvSpPr>
              <a:spLocks noChangeAspect="1" noChangeArrowheads="1"/>
            </p:cNvSpPr>
            <p:nvPr/>
          </p:nvSpPr>
          <p:spPr bwMode="auto">
            <a:xfrm>
              <a:off x="1518" y="2820"/>
              <a:ext cx="725" cy="589"/>
            </a:xfrm>
            <a:prstGeom prst="rect">
              <a:avLst/>
            </a:prstGeom>
            <a:solidFill>
              <a:srgbClr val="C8C8C8"/>
            </a:solidFill>
            <a:ln w="19050">
              <a:solidFill>
                <a:schemeClr val="bg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lIns="72000" tIns="46800" rIns="72000" bIns="46800" anchor="ctr"/>
            <a:lstStyle/>
            <a:p>
              <a:pPr algn="ctr" eaLnBrk="1" hangingPunct="1">
                <a:lnSpc>
                  <a:spcPts val="1400"/>
                </a:lnSpc>
                <a:spcBef>
                  <a:spcPct val="30000"/>
                </a:spcBef>
              </a:pPr>
              <a:r>
                <a:rPr kumimoji="0" lang="en-US" altLang="en-US" sz="1200" b="0">
                  <a:solidFill>
                    <a:schemeClr val="tx1"/>
                  </a:solidFill>
                </a:rPr>
                <a:t>General purpose inbound logistics</a:t>
              </a:r>
            </a:p>
          </p:txBody>
        </p:sp>
        <p:sp>
          <p:nvSpPr>
            <p:cNvPr id="1763342" name="Rectangle 14"/>
            <p:cNvSpPr>
              <a:spLocks noChangeAspect="1" noChangeArrowheads="1"/>
            </p:cNvSpPr>
            <p:nvPr/>
          </p:nvSpPr>
          <p:spPr bwMode="auto">
            <a:xfrm>
              <a:off x="2289" y="2820"/>
              <a:ext cx="725" cy="589"/>
            </a:xfrm>
            <a:prstGeom prst="rect">
              <a:avLst/>
            </a:prstGeom>
            <a:solidFill>
              <a:srgbClr val="C8C8C8"/>
            </a:solidFill>
            <a:ln w="19050">
              <a:solidFill>
                <a:schemeClr val="bg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lIns="72000" tIns="46800" rIns="72000" bIns="46800" anchor="ctr"/>
            <a:lstStyle/>
            <a:p>
              <a:pPr algn="ctr" eaLnBrk="1" hangingPunct="1">
                <a:lnSpc>
                  <a:spcPts val="1400"/>
                </a:lnSpc>
                <a:spcBef>
                  <a:spcPct val="30000"/>
                </a:spcBef>
              </a:pPr>
              <a:r>
                <a:rPr kumimoji="0" lang="en-US" altLang="en-US" sz="1200" b="0">
                  <a:solidFill>
                    <a:schemeClr val="tx1"/>
                  </a:solidFill>
                </a:rPr>
                <a:t>Order-neutral pre-operations</a:t>
              </a:r>
            </a:p>
          </p:txBody>
        </p:sp>
        <p:sp>
          <p:nvSpPr>
            <p:cNvPr id="1763343" name="Rectangle 15"/>
            <p:cNvSpPr>
              <a:spLocks noChangeAspect="1" noChangeArrowheads="1"/>
            </p:cNvSpPr>
            <p:nvPr/>
          </p:nvSpPr>
          <p:spPr bwMode="auto">
            <a:xfrm>
              <a:off x="3060" y="2185"/>
              <a:ext cx="725" cy="1224"/>
            </a:xfrm>
            <a:prstGeom prst="rect">
              <a:avLst/>
            </a:prstGeom>
            <a:solidFill>
              <a:srgbClr val="215283"/>
            </a:solidFill>
            <a:ln w="19050">
              <a:solidFill>
                <a:schemeClr val="bg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lIns="72000" tIns="46800" rIns="72000" bIns="46800" anchor="ctr"/>
            <a:lstStyle/>
            <a:p>
              <a:pPr algn="ctr" eaLnBrk="1" hangingPunct="1">
                <a:lnSpc>
                  <a:spcPts val="1400"/>
                </a:lnSpc>
                <a:spcBef>
                  <a:spcPct val="30000"/>
                </a:spcBef>
              </a:pPr>
              <a:r>
                <a:rPr kumimoji="0" lang="en-US" altLang="en-US" sz="1200" b="0">
                  <a:solidFill>
                    <a:schemeClr val="bg1"/>
                  </a:solidFill>
                </a:rPr>
                <a:t>Order-specific</a:t>
              </a:r>
              <a:r>
                <a:rPr kumimoji="0" lang="en-US" altLang="en-US" sz="1200"/>
                <a:t> </a:t>
              </a:r>
              <a:r>
                <a:rPr kumimoji="0" lang="en-US" altLang="en-US" sz="1200" b="0">
                  <a:solidFill>
                    <a:schemeClr val="bg1"/>
                  </a:solidFill>
                </a:rPr>
                <a:t>operations</a:t>
              </a:r>
            </a:p>
          </p:txBody>
        </p:sp>
        <p:sp>
          <p:nvSpPr>
            <p:cNvPr id="1763344" name="Rectangle 16"/>
            <p:cNvSpPr>
              <a:spLocks noChangeAspect="1" noChangeArrowheads="1"/>
            </p:cNvSpPr>
            <p:nvPr/>
          </p:nvSpPr>
          <p:spPr bwMode="auto">
            <a:xfrm>
              <a:off x="3831" y="2185"/>
              <a:ext cx="725" cy="1224"/>
            </a:xfrm>
            <a:prstGeom prst="rect">
              <a:avLst/>
            </a:prstGeom>
            <a:solidFill>
              <a:srgbClr val="215283"/>
            </a:solidFill>
            <a:ln w="19050">
              <a:solidFill>
                <a:schemeClr val="bg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lIns="72000" tIns="46800" rIns="72000" bIns="46800" anchor="ctr"/>
            <a:lstStyle/>
            <a:p>
              <a:pPr algn="ctr" eaLnBrk="1" hangingPunct="1">
                <a:lnSpc>
                  <a:spcPts val="1400"/>
                </a:lnSpc>
                <a:spcBef>
                  <a:spcPct val="30000"/>
                </a:spcBef>
              </a:pPr>
              <a:r>
                <a:rPr kumimoji="0" lang="en-US" altLang="en-US" sz="1200" b="0">
                  <a:solidFill>
                    <a:schemeClr val="bg1"/>
                  </a:solidFill>
                </a:rPr>
                <a:t>Order-specific outbound logistics</a:t>
              </a:r>
            </a:p>
          </p:txBody>
        </p:sp>
        <p:sp>
          <p:nvSpPr>
            <p:cNvPr id="1763345" name="Rectangle 17"/>
            <p:cNvSpPr>
              <a:spLocks noChangeAspect="1" noChangeArrowheads="1"/>
            </p:cNvSpPr>
            <p:nvPr/>
          </p:nvSpPr>
          <p:spPr bwMode="auto">
            <a:xfrm>
              <a:off x="4601" y="2185"/>
              <a:ext cx="725" cy="1224"/>
            </a:xfrm>
            <a:prstGeom prst="rect">
              <a:avLst/>
            </a:prstGeom>
            <a:solidFill>
              <a:srgbClr val="215283"/>
            </a:solidFill>
            <a:ln w="19050">
              <a:solidFill>
                <a:schemeClr val="bg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lIns="72000" tIns="46800" rIns="72000" bIns="46800" anchor="ctr"/>
            <a:lstStyle/>
            <a:p>
              <a:pPr algn="ctr" eaLnBrk="1" hangingPunct="1">
                <a:lnSpc>
                  <a:spcPts val="1400"/>
                </a:lnSpc>
                <a:spcBef>
                  <a:spcPct val="80000"/>
                </a:spcBef>
              </a:pPr>
              <a:r>
                <a:rPr kumimoji="0" lang="en-US" altLang="en-US" sz="1200" b="0">
                  <a:solidFill>
                    <a:schemeClr val="bg1"/>
                  </a:solidFill>
                </a:rPr>
                <a:t>Customer service/ building a learning relationship  </a:t>
              </a:r>
            </a:p>
          </p:txBody>
        </p:sp>
        <p:sp>
          <p:nvSpPr>
            <p:cNvPr id="1763346" name="AutoShape 18"/>
            <p:cNvSpPr>
              <a:spLocks noChangeAspect="1" noChangeArrowheads="1"/>
            </p:cNvSpPr>
            <p:nvPr/>
          </p:nvSpPr>
          <p:spPr bwMode="auto">
            <a:xfrm rot="5400000">
              <a:off x="4231" y="1961"/>
              <a:ext cx="2645" cy="369"/>
            </a:xfrm>
            <a:prstGeom prst="triangle">
              <a:avLst>
                <a:gd name="adj" fmla="val 50000"/>
              </a:avLst>
            </a:prstGeom>
            <a:solidFill>
              <a:srgbClr val="C8C8C8"/>
            </a:solidFill>
            <a:ln w="19050">
              <a:solidFill>
                <a:schemeClr val="bg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rot="10800000" vert="eaVert" wrap="none" lIns="72000" tIns="10800" rIns="72000" bIns="190800" anchor="ctr"/>
            <a:lstStyle/>
            <a:p>
              <a:pPr algn="ctr" eaLnBrk="1" hangingPunct="1">
                <a:lnSpc>
                  <a:spcPts val="1400"/>
                </a:lnSpc>
                <a:spcBef>
                  <a:spcPct val="30000"/>
                </a:spcBef>
              </a:pPr>
              <a:endParaRPr kumimoji="0" lang="en-US" altLang="en-US" b="0">
                <a:solidFill>
                  <a:schemeClr val="tx1"/>
                </a:solidFill>
              </a:endParaRPr>
            </a:p>
          </p:txBody>
        </p:sp>
        <p:sp>
          <p:nvSpPr>
            <p:cNvPr id="1763347" name="Rectangle 19"/>
            <p:cNvSpPr>
              <a:spLocks noChangeAspect="1" noChangeArrowheads="1"/>
            </p:cNvSpPr>
            <p:nvPr/>
          </p:nvSpPr>
          <p:spPr bwMode="auto">
            <a:xfrm>
              <a:off x="2280" y="3955"/>
              <a:ext cx="272" cy="181"/>
            </a:xfrm>
            <a:prstGeom prst="rect">
              <a:avLst/>
            </a:prstGeom>
            <a:solidFill>
              <a:srgbClr val="C8C8C8"/>
            </a:solidFill>
            <a:ln w="19050">
              <a:solidFill>
                <a:schemeClr val="bg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lIns="72000" tIns="46800" rIns="72000" bIns="46800" anchor="ctr"/>
            <a:lstStyle/>
            <a:p>
              <a:pPr algn="ctr" eaLnBrk="1" hangingPunct="1">
                <a:lnSpc>
                  <a:spcPts val="1400"/>
                </a:lnSpc>
                <a:spcBef>
                  <a:spcPct val="30000"/>
                </a:spcBef>
              </a:pPr>
              <a:endParaRPr kumimoji="0" lang="de-DE" altLang="en-US" b="0">
                <a:solidFill>
                  <a:schemeClr val="tx1"/>
                </a:solidFill>
              </a:endParaRPr>
            </a:p>
          </p:txBody>
        </p:sp>
        <p:sp>
          <p:nvSpPr>
            <p:cNvPr id="1763348" name="Text Box 20"/>
            <p:cNvSpPr txBox="1">
              <a:spLocks noChangeAspect="1" noChangeArrowheads="1"/>
            </p:cNvSpPr>
            <p:nvPr/>
          </p:nvSpPr>
          <p:spPr bwMode="auto">
            <a:xfrm>
              <a:off x="2609" y="3955"/>
              <a:ext cx="705" cy="18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905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lIns="72000" tIns="46800" rIns="72000" bIns="46800">
              <a:spAutoFit/>
            </a:bodyPr>
            <a:lstStyle/>
            <a:p>
              <a:pPr eaLnBrk="1" hangingPunct="1">
                <a:lnSpc>
                  <a:spcPts val="1400"/>
                </a:lnSpc>
                <a:spcBef>
                  <a:spcPct val="30000"/>
                </a:spcBef>
              </a:pPr>
              <a:r>
                <a:rPr kumimoji="0" lang="en-US" altLang="en-US" sz="1200" b="0">
                  <a:solidFill>
                    <a:schemeClr val="tx1"/>
                  </a:solidFill>
                </a:rPr>
                <a:t>Order-neutral</a:t>
              </a:r>
            </a:p>
          </p:txBody>
        </p:sp>
        <p:sp>
          <p:nvSpPr>
            <p:cNvPr id="1763349" name="Rectangle 21"/>
            <p:cNvSpPr>
              <a:spLocks noChangeAspect="1" noChangeArrowheads="1"/>
            </p:cNvSpPr>
            <p:nvPr/>
          </p:nvSpPr>
          <p:spPr bwMode="auto">
            <a:xfrm>
              <a:off x="3637" y="3955"/>
              <a:ext cx="272" cy="181"/>
            </a:xfrm>
            <a:prstGeom prst="rect">
              <a:avLst/>
            </a:prstGeom>
            <a:solidFill>
              <a:srgbClr val="215283"/>
            </a:solidFill>
            <a:ln w="19050">
              <a:solidFill>
                <a:schemeClr val="bg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lIns="72000" tIns="46800" rIns="72000" bIns="46800" anchor="ctr"/>
            <a:lstStyle/>
            <a:p>
              <a:pPr algn="ctr" eaLnBrk="1" hangingPunct="1">
                <a:lnSpc>
                  <a:spcPts val="1400"/>
                </a:lnSpc>
                <a:spcBef>
                  <a:spcPct val="30000"/>
                </a:spcBef>
              </a:pPr>
              <a:endParaRPr kumimoji="0" lang="de-DE" altLang="en-US" b="0">
                <a:solidFill>
                  <a:schemeClr val="tx1"/>
                </a:solidFill>
              </a:endParaRPr>
            </a:p>
          </p:txBody>
        </p:sp>
        <p:sp>
          <p:nvSpPr>
            <p:cNvPr id="1763350" name="Text Box 22"/>
            <p:cNvSpPr txBox="1">
              <a:spLocks noChangeAspect="1" noChangeArrowheads="1"/>
            </p:cNvSpPr>
            <p:nvPr/>
          </p:nvSpPr>
          <p:spPr bwMode="auto">
            <a:xfrm>
              <a:off x="3975" y="3955"/>
              <a:ext cx="734" cy="18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905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lIns="72000" tIns="46800" rIns="72000" bIns="46800">
              <a:spAutoFit/>
            </a:bodyPr>
            <a:lstStyle/>
            <a:p>
              <a:pPr eaLnBrk="1" hangingPunct="1">
                <a:lnSpc>
                  <a:spcPts val="1400"/>
                </a:lnSpc>
                <a:spcBef>
                  <a:spcPct val="30000"/>
                </a:spcBef>
              </a:pPr>
              <a:r>
                <a:rPr kumimoji="0" lang="en-US" altLang="en-US" sz="1200" b="0">
                  <a:solidFill>
                    <a:schemeClr val="tx1"/>
                  </a:solidFill>
                </a:rPr>
                <a:t>Order-specific</a:t>
              </a:r>
            </a:p>
          </p:txBody>
        </p:sp>
        <p:sp>
          <p:nvSpPr>
            <p:cNvPr id="1763351" name="Rectangle 23"/>
            <p:cNvSpPr>
              <a:spLocks noChangeAspect="1" noChangeArrowheads="1"/>
            </p:cNvSpPr>
            <p:nvPr/>
          </p:nvSpPr>
          <p:spPr bwMode="auto">
            <a:xfrm>
              <a:off x="2042" y="3864"/>
              <a:ext cx="2858" cy="363"/>
            </a:xfrm>
            <a:prstGeom prst="rect">
              <a:avLst/>
            </a:prstGeom>
            <a:noFill/>
            <a:ln w="3175">
              <a:solidFill>
                <a:srgbClr val="215283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C8E7E8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lIns="0" tIns="46800" rIns="0" bIns="46800" anchor="ctr">
              <a:spAutoFit/>
            </a:bodyPr>
            <a:lstStyle/>
            <a:p>
              <a:endParaRPr lang="en-US"/>
            </a:p>
          </p:txBody>
        </p:sp>
        <p:sp>
          <p:nvSpPr>
            <p:cNvPr id="1763352" name="AutoShape 24"/>
            <p:cNvSpPr>
              <a:spLocks noChangeAspect="1"/>
            </p:cNvSpPr>
            <p:nvPr/>
          </p:nvSpPr>
          <p:spPr bwMode="auto">
            <a:xfrm>
              <a:off x="566" y="869"/>
              <a:ext cx="91" cy="1225"/>
            </a:xfrm>
            <a:prstGeom prst="leftBrace">
              <a:avLst>
                <a:gd name="adj1" fmla="val 112179"/>
                <a:gd name="adj2" fmla="val 50000"/>
              </a:avLst>
            </a:prstGeom>
            <a:noFill/>
            <a:ln w="6350">
              <a:solidFill>
                <a:srgbClr val="215283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lIns="72000" tIns="46800" rIns="72000" bIns="46800" anchor="ctr"/>
            <a:lstStyle/>
            <a:p>
              <a:endParaRPr lang="en-US"/>
            </a:p>
          </p:txBody>
        </p:sp>
        <p:sp>
          <p:nvSpPr>
            <p:cNvPr id="1763353" name="Text Box 25"/>
            <p:cNvSpPr txBox="1">
              <a:spLocks noChangeAspect="1" noChangeArrowheads="1"/>
            </p:cNvSpPr>
            <p:nvPr/>
          </p:nvSpPr>
          <p:spPr bwMode="auto">
            <a:xfrm rot="16200000">
              <a:off x="1" y="1390"/>
              <a:ext cx="877" cy="18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905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lIns="72000" tIns="46800" rIns="72000" bIns="46800">
              <a:spAutoFit/>
            </a:bodyPr>
            <a:lstStyle/>
            <a:p>
              <a:pPr algn="ctr" eaLnBrk="1" hangingPunct="1">
                <a:lnSpc>
                  <a:spcPts val="1400"/>
                </a:lnSpc>
                <a:spcBef>
                  <a:spcPct val="30000"/>
                </a:spcBef>
              </a:pPr>
              <a:r>
                <a:rPr kumimoji="0" lang="en-US" altLang="en-US" sz="1200" b="0">
                  <a:solidFill>
                    <a:schemeClr val="tx1"/>
                  </a:solidFill>
                </a:rPr>
                <a:t>Support activities</a:t>
              </a:r>
            </a:p>
          </p:txBody>
        </p:sp>
        <p:sp>
          <p:nvSpPr>
            <p:cNvPr id="1763354" name="AutoShape 26"/>
            <p:cNvSpPr>
              <a:spLocks noChangeAspect="1"/>
            </p:cNvSpPr>
            <p:nvPr/>
          </p:nvSpPr>
          <p:spPr bwMode="auto">
            <a:xfrm rot="16200000">
              <a:off x="2990" y="1255"/>
              <a:ext cx="90" cy="4579"/>
            </a:xfrm>
            <a:prstGeom prst="leftBrace">
              <a:avLst>
                <a:gd name="adj1" fmla="val 130021"/>
                <a:gd name="adj2" fmla="val 50000"/>
              </a:avLst>
            </a:prstGeom>
            <a:noFill/>
            <a:ln w="6350">
              <a:solidFill>
                <a:srgbClr val="215283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lIns="72000" tIns="46800" rIns="72000" bIns="46800" anchor="ctr"/>
            <a:lstStyle/>
            <a:p>
              <a:endParaRPr lang="en-US"/>
            </a:p>
          </p:txBody>
        </p:sp>
        <p:sp>
          <p:nvSpPr>
            <p:cNvPr id="1763355" name="Text Box 27"/>
            <p:cNvSpPr txBox="1">
              <a:spLocks noChangeAspect="1" noChangeArrowheads="1"/>
            </p:cNvSpPr>
            <p:nvPr/>
          </p:nvSpPr>
          <p:spPr bwMode="auto">
            <a:xfrm>
              <a:off x="2596" y="3636"/>
              <a:ext cx="871" cy="18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905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lIns="72000" tIns="46800" rIns="72000" bIns="46800">
              <a:spAutoFit/>
            </a:bodyPr>
            <a:lstStyle/>
            <a:p>
              <a:pPr algn="ctr" eaLnBrk="1" hangingPunct="1">
                <a:lnSpc>
                  <a:spcPts val="1400"/>
                </a:lnSpc>
                <a:spcBef>
                  <a:spcPct val="30000"/>
                </a:spcBef>
              </a:pPr>
              <a:r>
                <a:rPr kumimoji="0" lang="en-US" altLang="en-US" sz="1200" b="0">
                  <a:solidFill>
                    <a:schemeClr val="tx1"/>
                  </a:solidFill>
                </a:rPr>
                <a:t>Primary activities</a:t>
              </a:r>
            </a:p>
          </p:txBody>
        </p:sp>
      </p:grpSp>
      <p:sp>
        <p:nvSpPr>
          <p:cNvPr id="1763358" name="Rectangle 30"/>
          <p:cNvSpPr>
            <a:spLocks noChangeArrowheads="1"/>
          </p:cNvSpPr>
          <p:nvPr/>
        </p:nvSpPr>
        <p:spPr bwMode="auto">
          <a:xfrm>
            <a:off x="520700" y="6246813"/>
            <a:ext cx="2447925" cy="279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DDDDDD"/>
                    </a:gs>
                    <a:gs pos="100000">
                      <a:srgbClr val="DDDDDD">
                        <a:gamma/>
                        <a:shade val="46275"/>
                        <a:invGamma/>
                      </a:srgbClr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72000" tIns="72000" rIns="72000" bIns="72000" anchor="ctr">
            <a:spAutoFit/>
          </a:bodyPr>
          <a:lstStyle/>
          <a:p>
            <a:r>
              <a:rPr lang="en-US" altLang="en-US" sz="900" b="0" i="1"/>
              <a:t>Source</a:t>
            </a:r>
            <a:r>
              <a:rPr lang="en-US" altLang="en-US" sz="900" b="0"/>
              <a:t>: Adapted from F. Piller (2006), p. 175.</a:t>
            </a:r>
            <a:endParaRPr lang="de-DE" altLang="en-US" sz="900" b="0"/>
          </a:p>
        </p:txBody>
      </p:sp>
      <p:sp>
        <p:nvSpPr>
          <p:cNvPr id="1763359" name="Rectangle 31"/>
          <p:cNvSpPr>
            <a:spLocks noChangeArrowheads="1"/>
          </p:cNvSpPr>
          <p:nvPr/>
        </p:nvSpPr>
        <p:spPr bwMode="auto">
          <a:xfrm>
            <a:off x="611188" y="549275"/>
            <a:ext cx="7607300" cy="4143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0" tIns="0" rIns="0" bIns="0"/>
          <a:lstStyle>
            <a:lvl1pPr defTabSz="873125">
              <a:lnSpc>
                <a:spcPts val="2000"/>
              </a:lnSpc>
              <a:defRPr kumimoji="1" sz="2000" b="1">
                <a:solidFill>
                  <a:srgbClr val="000000"/>
                </a:solidFill>
                <a:latin typeface="Arial" charset="0"/>
              </a:defRPr>
            </a:lvl1pPr>
            <a:lvl2pPr defTabSz="873125">
              <a:lnSpc>
                <a:spcPts val="2000"/>
              </a:lnSpc>
              <a:defRPr kumimoji="1" sz="2000" b="1">
                <a:solidFill>
                  <a:srgbClr val="000000"/>
                </a:solidFill>
                <a:latin typeface="Arial" charset="0"/>
              </a:defRPr>
            </a:lvl2pPr>
            <a:lvl3pPr defTabSz="873125">
              <a:lnSpc>
                <a:spcPts val="2000"/>
              </a:lnSpc>
              <a:defRPr kumimoji="1" sz="2000" b="1">
                <a:solidFill>
                  <a:srgbClr val="000000"/>
                </a:solidFill>
                <a:latin typeface="Arial" charset="0"/>
              </a:defRPr>
            </a:lvl3pPr>
            <a:lvl4pPr defTabSz="873125">
              <a:lnSpc>
                <a:spcPts val="2000"/>
              </a:lnSpc>
              <a:defRPr kumimoji="1" sz="2000" b="1">
                <a:solidFill>
                  <a:srgbClr val="000000"/>
                </a:solidFill>
                <a:latin typeface="Arial" charset="0"/>
              </a:defRPr>
            </a:lvl4pPr>
            <a:lvl5pPr defTabSz="873125">
              <a:lnSpc>
                <a:spcPts val="2000"/>
              </a:lnSpc>
              <a:defRPr kumimoji="1" sz="2000" b="1">
                <a:solidFill>
                  <a:srgbClr val="000000"/>
                </a:solidFill>
                <a:latin typeface="Arial" charset="0"/>
              </a:defRPr>
            </a:lvl5pPr>
            <a:lvl6pPr marL="457200" defTabSz="873125" eaLnBrk="0" fontAlgn="base" hangingPunct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  <a:defRPr kumimoji="1" sz="2000" b="1">
                <a:solidFill>
                  <a:srgbClr val="000000"/>
                </a:solidFill>
                <a:latin typeface="Arial" charset="0"/>
              </a:defRPr>
            </a:lvl6pPr>
            <a:lvl7pPr marL="914400" defTabSz="873125" eaLnBrk="0" fontAlgn="base" hangingPunct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  <a:defRPr kumimoji="1" sz="2000" b="1">
                <a:solidFill>
                  <a:srgbClr val="000000"/>
                </a:solidFill>
                <a:latin typeface="Arial" charset="0"/>
              </a:defRPr>
            </a:lvl7pPr>
            <a:lvl8pPr marL="1371600" defTabSz="873125" eaLnBrk="0" fontAlgn="base" hangingPunct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  <a:defRPr kumimoji="1" sz="2000" b="1">
                <a:solidFill>
                  <a:srgbClr val="000000"/>
                </a:solidFill>
                <a:latin typeface="Arial" charset="0"/>
              </a:defRPr>
            </a:lvl8pPr>
            <a:lvl9pPr marL="1828800" defTabSz="873125" eaLnBrk="0" fontAlgn="base" hangingPunct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  <a:defRPr kumimoji="1" sz="2000" b="1">
                <a:solidFill>
                  <a:srgbClr val="000000"/>
                </a:solidFill>
                <a:latin typeface="Arial" charset="0"/>
              </a:defRPr>
            </a:lvl9pPr>
          </a:lstStyle>
          <a:p>
            <a:r>
              <a:rPr lang="en-US" altLang="ja-JP" dirty="0" smtClean="0">
                <a:ea typeface="ＭＳ Ｐゴシック" charset="-128"/>
              </a:rPr>
              <a:t>The </a:t>
            </a:r>
            <a:r>
              <a:rPr lang="en-US" altLang="ja-JP" dirty="0">
                <a:ea typeface="ＭＳ Ｐゴシック" charset="-128"/>
              </a:rPr>
              <a:t>mass-</a:t>
            </a:r>
            <a:r>
              <a:rPr lang="en-US" altLang="ja-JP" dirty="0" err="1">
                <a:ea typeface="ＭＳ Ｐゴシック" charset="-128"/>
              </a:rPr>
              <a:t>customisation</a:t>
            </a:r>
            <a:r>
              <a:rPr lang="en-US" altLang="ja-JP" dirty="0">
                <a:ea typeface="ＭＳ Ｐゴシック" charset="-128"/>
              </a:rPr>
              <a:t> value chain puts the user in charge of many steps traditionally performed by the company</a:t>
            </a:r>
            <a:r>
              <a:rPr lang="de-DE" altLang="ja-JP" dirty="0">
                <a:ea typeface="ＭＳ Ｐゴシック" charset="-128"/>
              </a:rPr>
              <a:t> </a:t>
            </a:r>
            <a:endParaRPr lang="de-DE" altLang="en-US" dirty="0">
              <a:ea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3728204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Concept of Mass </a:t>
            </a:r>
            <a:r>
              <a:rPr lang="en-US" dirty="0" err="1" smtClean="0"/>
              <a:t>Customisation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 smtClean="0"/>
              <a:t>Dell computers</a:t>
            </a:r>
          </a:p>
          <a:p>
            <a:endParaRPr lang="en-US" dirty="0"/>
          </a:p>
          <a:p>
            <a:r>
              <a:rPr lang="en-US" dirty="0" smtClean="0"/>
              <a:t>Tesco  recommendations  through its customer data</a:t>
            </a:r>
          </a:p>
          <a:p>
            <a:endParaRPr lang="en-US" dirty="0"/>
          </a:p>
          <a:p>
            <a:r>
              <a:rPr lang="en-US" dirty="0" smtClean="0"/>
              <a:t>Can lead to an outpacing strategy: lower prices with superior performance</a:t>
            </a:r>
          </a:p>
          <a:p>
            <a:endParaRPr lang="en-US" dirty="0"/>
          </a:p>
          <a:p>
            <a:r>
              <a:rPr lang="en-US" dirty="0" smtClean="0"/>
              <a:t>Soft-</a:t>
            </a:r>
            <a:r>
              <a:rPr lang="en-US" dirty="0" err="1" smtClean="0"/>
              <a:t>customisation</a:t>
            </a:r>
            <a:r>
              <a:rPr lang="en-US" dirty="0" smtClean="0"/>
              <a:t> : post-manufacture e.g. setting up  Microsoft Office Software</a:t>
            </a:r>
          </a:p>
          <a:p>
            <a:endParaRPr lang="en-US" dirty="0"/>
          </a:p>
          <a:p>
            <a:r>
              <a:rPr lang="en-US" dirty="0" smtClean="0"/>
              <a:t>Hard-</a:t>
            </a:r>
            <a:r>
              <a:rPr lang="en-US" dirty="0" err="1" smtClean="0"/>
              <a:t>customisation</a:t>
            </a:r>
            <a:r>
              <a:rPr lang="en-US" dirty="0" smtClean="0"/>
              <a:t>  Nike’s Nike Id takes place at beginning of manufacture.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082766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SNS can greatly increase the richness of user’s interactions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 smtClean="0"/>
              <a:t>What is critical for SNS to work effectively?</a:t>
            </a:r>
          </a:p>
          <a:p>
            <a:endParaRPr lang="en-US" dirty="0" smtClean="0"/>
          </a:p>
          <a:p>
            <a:endParaRPr lang="en-US" dirty="0"/>
          </a:p>
          <a:p>
            <a:r>
              <a:rPr lang="en-US" dirty="0" smtClean="0"/>
              <a:t>Critical mass of users</a:t>
            </a:r>
          </a:p>
          <a:p>
            <a:endParaRPr lang="en-US" dirty="0"/>
          </a:p>
          <a:p>
            <a:r>
              <a:rPr lang="en-US" dirty="0" smtClean="0"/>
              <a:t>We will look at how corporations can exploit these SNS,  and how growth can be fostered by network effects or ‘</a:t>
            </a:r>
            <a:r>
              <a:rPr lang="en-US" b="1" dirty="0" smtClean="0"/>
              <a:t>viral growth</a:t>
            </a:r>
            <a:r>
              <a:rPr lang="en-US" dirty="0" smtClean="0"/>
              <a:t>’.</a:t>
            </a:r>
          </a:p>
          <a:p>
            <a:endParaRPr lang="en-US" dirty="0"/>
          </a:p>
          <a:p>
            <a:endParaRPr lang="en-US" dirty="0" smtClean="0"/>
          </a:p>
          <a:p>
            <a:r>
              <a:rPr lang="en-US" dirty="0" smtClean="0"/>
              <a:t>We then need to look at the concept of the </a:t>
            </a:r>
            <a:r>
              <a:rPr lang="en-US" b="1" dirty="0" smtClean="0"/>
              <a:t>tipping point </a:t>
            </a:r>
            <a:r>
              <a:rPr lang="en-US" dirty="0" smtClean="0"/>
              <a:t>and investigate the </a:t>
            </a:r>
            <a:r>
              <a:rPr lang="en-US" b="1" dirty="0" smtClean="0"/>
              <a:t>long tail </a:t>
            </a:r>
            <a:r>
              <a:rPr lang="en-US" dirty="0" smtClean="0"/>
              <a:t>concept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389685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Viral Growth : Lights Camera Action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</a:t>
            </a:r>
            <a:r>
              <a:rPr lang="en-US" dirty="0" smtClean="0">
                <a:hlinkClick r:id="rId2"/>
              </a:rPr>
              <a:t>://www.ft.com/cms/s/0/24d3a6f8-6228-11e1-820b-00144feabdc0.html#axzz3r9FOmfvu</a:t>
            </a:r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r>
              <a:rPr lang="en-US" dirty="0">
                <a:hlinkClick r:id="rId3"/>
              </a:rPr>
              <a:t>https://</a:t>
            </a:r>
            <a:r>
              <a:rPr lang="en-US" dirty="0" smtClean="0">
                <a:hlinkClick r:id="rId3"/>
              </a:rPr>
              <a:t>www.youtube.com/watch?v=lBUJcD6Ws6s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842333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Find some examples of viral campaigns….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47296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Viral Marketing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 smtClean="0"/>
              <a:t>Aims to find a way of using epidemical news spread as a marketing tool.</a:t>
            </a:r>
          </a:p>
          <a:p>
            <a:endParaRPr lang="en-US" dirty="0"/>
          </a:p>
          <a:p>
            <a:r>
              <a:rPr lang="en-US" dirty="0" smtClean="0"/>
              <a:t>Advantages: </a:t>
            </a:r>
          </a:p>
          <a:p>
            <a:endParaRPr lang="en-US" dirty="0" smtClean="0"/>
          </a:p>
          <a:p>
            <a:pPr lvl="1"/>
            <a:r>
              <a:rPr lang="en-US" dirty="0" smtClean="0"/>
              <a:t>Unlike traditional campaign  whose effect gets diluted over time, viral campaigns are self-reinforced.</a:t>
            </a:r>
          </a:p>
          <a:p>
            <a:pPr lvl="1"/>
            <a:endParaRPr lang="en-US" dirty="0" smtClean="0"/>
          </a:p>
          <a:p>
            <a:pPr lvl="1"/>
            <a:r>
              <a:rPr lang="en-US" dirty="0" smtClean="0"/>
              <a:t>The cost is relatively low and there are no extra costs after the initial set up costs to initiate news spread (seeding)</a:t>
            </a:r>
          </a:p>
          <a:p>
            <a:pPr lvl="1"/>
            <a:endParaRPr lang="en-US" dirty="0"/>
          </a:p>
          <a:p>
            <a:r>
              <a:rPr lang="en-US" dirty="0" smtClean="0"/>
              <a:t>Disadvantages:</a:t>
            </a:r>
          </a:p>
          <a:p>
            <a:r>
              <a:rPr lang="en-US" dirty="0" smtClean="0"/>
              <a:t>	Lack of control over people. Consumer driven unlike traditional interruptive marketing. </a:t>
            </a:r>
          </a:p>
          <a:p>
            <a:endParaRPr lang="en-US" dirty="0"/>
          </a:p>
          <a:p>
            <a:r>
              <a:rPr lang="en-US" dirty="0" smtClean="0"/>
              <a:t>	Lack of control over content, can be tampered with or modified so the message could backfire.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047995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“tipping point” Concept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 smtClean="0"/>
              <a:t>This builds on the idea of viral growth.</a:t>
            </a:r>
          </a:p>
          <a:p>
            <a:endParaRPr lang="en-US" dirty="0"/>
          </a:p>
          <a:p>
            <a:r>
              <a:rPr lang="en-US" dirty="0" smtClean="0"/>
              <a:t>New products spread at quite moderate rates and then at some point in time  - the tipping point – start to spread epidemically.</a:t>
            </a:r>
          </a:p>
          <a:p>
            <a:endParaRPr lang="en-US" dirty="0"/>
          </a:p>
          <a:p>
            <a:r>
              <a:rPr lang="en-US" dirty="0" smtClean="0"/>
              <a:t>Think fax machines</a:t>
            </a:r>
          </a:p>
          <a:p>
            <a:endParaRPr lang="en-US" dirty="0"/>
          </a:p>
          <a:p>
            <a:r>
              <a:rPr lang="en-US" dirty="0" smtClean="0"/>
              <a:t>Mobile phones</a:t>
            </a:r>
          </a:p>
          <a:p>
            <a:endParaRPr lang="en-US" dirty="0"/>
          </a:p>
          <a:p>
            <a:r>
              <a:rPr lang="en-US" dirty="0" smtClean="0"/>
              <a:t>Gladwell identified 3 factors that influenced viral spread:</a:t>
            </a:r>
          </a:p>
          <a:p>
            <a:endParaRPr lang="en-US" dirty="0"/>
          </a:p>
          <a:p>
            <a:r>
              <a:rPr lang="en-US" dirty="0" smtClean="0"/>
              <a:t>Law of the few: the people who spread the message ( see next slide)</a:t>
            </a:r>
          </a:p>
          <a:p>
            <a:r>
              <a:rPr lang="en-US" dirty="0" smtClean="0"/>
              <a:t>The stickiness factor:  the message to be spread</a:t>
            </a:r>
          </a:p>
          <a:p>
            <a:r>
              <a:rPr lang="en-US" dirty="0" smtClean="0"/>
              <a:t>The power of context: conditions and circumstances for epidemics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241492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9266" name="Rectangle 2"/>
          <p:cNvSpPr>
            <a:spLocks noGrp="1" noChangeArrowheads="1"/>
          </p:cNvSpPr>
          <p:nvPr>
            <p:ph type="title"/>
          </p:nvPr>
        </p:nvSpPr>
        <p:spPr>
          <a:xfrm>
            <a:off x="611188" y="828675"/>
            <a:ext cx="7607300" cy="414338"/>
          </a:xfrm>
        </p:spPr>
        <p:txBody>
          <a:bodyPr/>
          <a:lstStyle/>
          <a:p>
            <a:r>
              <a:rPr lang="en-US" altLang="ja-JP">
                <a:ea typeface="ＭＳ Ｐゴシック" charset="-128"/>
              </a:rPr>
              <a:t>When seeding a message, one has to concentrate on three types of people</a:t>
            </a:r>
            <a:endParaRPr lang="de-DE" altLang="en-US">
              <a:ea typeface="ＭＳ Ｐゴシック" charset="-128"/>
            </a:endParaRPr>
          </a:p>
        </p:txBody>
      </p:sp>
      <p:sp>
        <p:nvSpPr>
          <p:cNvPr id="2059267" name="AutoShape 3"/>
          <p:cNvSpPr>
            <a:spLocks noChangeAspect="1" noChangeArrowheads="1" noTextEdit="1"/>
          </p:cNvSpPr>
          <p:nvPr/>
        </p:nvSpPr>
        <p:spPr bwMode="auto">
          <a:xfrm>
            <a:off x="2646363" y="3848100"/>
            <a:ext cx="3740150" cy="1250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59268" name="Rectangle 4"/>
          <p:cNvSpPr>
            <a:spLocks noChangeArrowheads="1"/>
          </p:cNvSpPr>
          <p:nvPr/>
        </p:nvSpPr>
        <p:spPr bwMode="auto">
          <a:xfrm>
            <a:off x="596900" y="2251075"/>
            <a:ext cx="1293813" cy="2860675"/>
          </a:xfrm>
          <a:prstGeom prst="rect">
            <a:avLst/>
          </a:prstGeom>
          <a:solidFill>
            <a:srgbClr val="FFFFFF"/>
          </a:solidFill>
          <a:ln w="19050">
            <a:solidFill>
              <a:srgbClr val="215283"/>
            </a:solidFill>
            <a:miter lim="800000"/>
            <a:headEnd/>
            <a:tailEnd/>
          </a:ln>
        </p:spPr>
        <p:txBody>
          <a:bodyPr lIns="0" tIns="0" rIns="0" bIns="0" anchor="ctr"/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lnSpc>
                <a:spcPct val="80000"/>
              </a:lnSpc>
              <a:spcBef>
                <a:spcPct val="20000"/>
              </a:spcBef>
              <a:buFontTx/>
              <a:buChar char="•"/>
            </a:pPr>
            <a:endParaRPr kumimoji="0" lang="de-DE" altLang="en-US" sz="1800" b="0">
              <a:solidFill>
                <a:schemeClr val="bg1"/>
              </a:solidFill>
            </a:endParaRPr>
          </a:p>
        </p:txBody>
      </p:sp>
      <p:sp>
        <p:nvSpPr>
          <p:cNvPr id="2059269" name="Rectangle 5"/>
          <p:cNvSpPr>
            <a:spLocks noChangeArrowheads="1"/>
          </p:cNvSpPr>
          <p:nvPr/>
        </p:nvSpPr>
        <p:spPr bwMode="auto">
          <a:xfrm>
            <a:off x="1001713" y="2349500"/>
            <a:ext cx="1452562" cy="750888"/>
          </a:xfrm>
          <a:prstGeom prst="rect">
            <a:avLst/>
          </a:prstGeom>
          <a:solidFill>
            <a:srgbClr val="215283"/>
          </a:solidFill>
          <a:ln w="19050">
            <a:solidFill>
              <a:srgbClr val="FFFFFF"/>
            </a:solidFill>
            <a:miter lim="800000"/>
            <a:headEnd/>
            <a:tailEnd/>
          </a:ln>
        </p:spPr>
        <p:txBody>
          <a:bodyPr anchor="ctr"/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lnSpc>
                <a:spcPts val="1800"/>
              </a:lnSpc>
            </a:pPr>
            <a:r>
              <a:rPr kumimoji="0" lang="en-US" altLang="en-US" sz="1400">
                <a:solidFill>
                  <a:srgbClr val="FFFFFF"/>
                </a:solidFill>
              </a:rPr>
              <a:t>Connectors </a:t>
            </a:r>
          </a:p>
        </p:txBody>
      </p:sp>
      <p:sp>
        <p:nvSpPr>
          <p:cNvPr id="2059270" name="Rectangle 5"/>
          <p:cNvSpPr>
            <a:spLocks noChangeArrowheads="1"/>
          </p:cNvSpPr>
          <p:nvPr/>
        </p:nvSpPr>
        <p:spPr bwMode="auto">
          <a:xfrm>
            <a:off x="1001713" y="3252788"/>
            <a:ext cx="1452562" cy="750887"/>
          </a:xfrm>
          <a:prstGeom prst="rect">
            <a:avLst/>
          </a:prstGeom>
          <a:solidFill>
            <a:srgbClr val="215283"/>
          </a:solidFill>
          <a:ln w="19050">
            <a:solidFill>
              <a:srgbClr val="FFFFFF"/>
            </a:solidFill>
            <a:miter lim="800000"/>
            <a:headEnd/>
            <a:tailEnd/>
          </a:ln>
        </p:spPr>
        <p:txBody>
          <a:bodyPr anchor="ctr"/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lnSpc>
                <a:spcPts val="1800"/>
              </a:lnSpc>
            </a:pPr>
            <a:r>
              <a:rPr kumimoji="0" lang="en-US" altLang="en-US" sz="1400">
                <a:solidFill>
                  <a:srgbClr val="FFFFFF"/>
                </a:solidFill>
              </a:rPr>
              <a:t>Maven </a:t>
            </a:r>
          </a:p>
        </p:txBody>
      </p:sp>
      <p:sp>
        <p:nvSpPr>
          <p:cNvPr id="2059271" name="Rectangle 5"/>
          <p:cNvSpPr>
            <a:spLocks noChangeArrowheads="1"/>
          </p:cNvSpPr>
          <p:nvPr/>
        </p:nvSpPr>
        <p:spPr bwMode="auto">
          <a:xfrm>
            <a:off x="1001713" y="4194175"/>
            <a:ext cx="1452562" cy="750888"/>
          </a:xfrm>
          <a:prstGeom prst="rect">
            <a:avLst/>
          </a:prstGeom>
          <a:solidFill>
            <a:srgbClr val="215283"/>
          </a:solidFill>
          <a:ln w="19050">
            <a:solidFill>
              <a:srgbClr val="FFFFFF"/>
            </a:solidFill>
            <a:miter lim="800000"/>
            <a:headEnd/>
            <a:tailEnd/>
          </a:ln>
        </p:spPr>
        <p:txBody>
          <a:bodyPr anchor="ctr"/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lnSpc>
                <a:spcPts val="1800"/>
              </a:lnSpc>
            </a:pPr>
            <a:r>
              <a:rPr kumimoji="0" lang="en-US" altLang="en-US" sz="1400">
                <a:solidFill>
                  <a:srgbClr val="FFFFFF"/>
                </a:solidFill>
              </a:rPr>
              <a:t>Salesmen </a:t>
            </a:r>
          </a:p>
        </p:txBody>
      </p:sp>
      <p:sp>
        <p:nvSpPr>
          <p:cNvPr id="2059272" name="Rectangle 8"/>
          <p:cNvSpPr>
            <a:spLocks noChangeArrowheads="1"/>
          </p:cNvSpPr>
          <p:nvPr/>
        </p:nvSpPr>
        <p:spPr bwMode="auto">
          <a:xfrm>
            <a:off x="2614613" y="3252788"/>
            <a:ext cx="5722937" cy="730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215283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215283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>
            <a:lvl1pPr defTabSz="358775">
              <a:defRPr sz="2400">
                <a:solidFill>
                  <a:schemeClr val="tx1"/>
                </a:solidFill>
                <a:latin typeface="Arial" charset="0"/>
              </a:defRPr>
            </a:lvl1pPr>
            <a:lvl2pPr defTabSz="358775">
              <a:defRPr sz="2400">
                <a:solidFill>
                  <a:schemeClr val="tx1"/>
                </a:solidFill>
                <a:latin typeface="Arial" charset="0"/>
              </a:defRPr>
            </a:lvl2pPr>
            <a:lvl3pPr defTabSz="358775">
              <a:defRPr sz="2400">
                <a:solidFill>
                  <a:schemeClr val="tx1"/>
                </a:solidFill>
                <a:latin typeface="Arial" charset="0"/>
              </a:defRPr>
            </a:lvl3pPr>
            <a:lvl4pPr defTabSz="358775">
              <a:defRPr sz="2400">
                <a:solidFill>
                  <a:schemeClr val="tx1"/>
                </a:solidFill>
                <a:latin typeface="Arial" charset="0"/>
              </a:defRPr>
            </a:lvl4pPr>
            <a:lvl5pPr defTabSz="358775">
              <a:defRPr sz="2400">
                <a:solidFill>
                  <a:schemeClr val="tx1"/>
                </a:solidFill>
                <a:latin typeface="Arial" charset="0"/>
              </a:defRPr>
            </a:lvl5pPr>
            <a:lvl6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kumimoji="0" lang="en-US" altLang="ja-JP" sz="1400" b="0">
                <a:solidFill>
                  <a:srgbClr val="000000"/>
                </a:solidFill>
                <a:ea typeface="ＭＳ Ｐゴシック" charset="-128"/>
              </a:rPr>
              <a:t>People who have expertise in various products, prices or places. They enjoy sharing their knowledge with friends and acquaintances on Internet platforms.</a:t>
            </a:r>
            <a:endParaRPr kumimoji="0" lang="de-DE" altLang="en-US" sz="1400" b="0">
              <a:solidFill>
                <a:srgbClr val="000000"/>
              </a:solidFill>
            </a:endParaRPr>
          </a:p>
        </p:txBody>
      </p:sp>
      <p:sp>
        <p:nvSpPr>
          <p:cNvPr id="2059273" name="Rectangle 9"/>
          <p:cNvSpPr>
            <a:spLocks noChangeArrowheads="1"/>
          </p:cNvSpPr>
          <p:nvPr/>
        </p:nvSpPr>
        <p:spPr bwMode="auto">
          <a:xfrm>
            <a:off x="2614613" y="4194175"/>
            <a:ext cx="5722937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215283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215283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>
            <a:lvl1pPr defTabSz="358775">
              <a:defRPr sz="2400">
                <a:solidFill>
                  <a:schemeClr val="tx1"/>
                </a:solidFill>
                <a:latin typeface="Arial" charset="0"/>
              </a:defRPr>
            </a:lvl1pPr>
            <a:lvl2pPr defTabSz="358775">
              <a:defRPr sz="2400">
                <a:solidFill>
                  <a:schemeClr val="tx1"/>
                </a:solidFill>
                <a:latin typeface="Arial" charset="0"/>
              </a:defRPr>
            </a:lvl2pPr>
            <a:lvl3pPr defTabSz="358775">
              <a:defRPr sz="2400">
                <a:solidFill>
                  <a:schemeClr val="tx1"/>
                </a:solidFill>
                <a:latin typeface="Arial" charset="0"/>
              </a:defRPr>
            </a:lvl3pPr>
            <a:lvl4pPr defTabSz="358775">
              <a:defRPr sz="2400">
                <a:solidFill>
                  <a:schemeClr val="tx1"/>
                </a:solidFill>
                <a:latin typeface="Arial" charset="0"/>
              </a:defRPr>
            </a:lvl4pPr>
            <a:lvl5pPr defTabSz="358775">
              <a:defRPr sz="2400">
                <a:solidFill>
                  <a:schemeClr val="tx1"/>
                </a:solidFill>
                <a:latin typeface="Arial" charset="0"/>
              </a:defRPr>
            </a:lvl5pPr>
            <a:lvl6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kumimoji="0" lang="en-US" altLang="ja-JP" sz="1400" b="0">
                <a:solidFill>
                  <a:srgbClr val="000000"/>
                </a:solidFill>
                <a:ea typeface="ＭＳ Ｐゴシック" charset="-128"/>
              </a:rPr>
              <a:t>People who have the skills to persuade others when they are unconvinced.</a:t>
            </a:r>
            <a:endParaRPr kumimoji="0" lang="de-DE" altLang="en-US" sz="1400" b="0">
              <a:solidFill>
                <a:srgbClr val="000000"/>
              </a:solidFill>
            </a:endParaRPr>
          </a:p>
        </p:txBody>
      </p:sp>
      <p:sp>
        <p:nvSpPr>
          <p:cNvPr id="2059274" name="Rectangle 10"/>
          <p:cNvSpPr>
            <a:spLocks noChangeArrowheads="1"/>
          </p:cNvSpPr>
          <p:nvPr/>
        </p:nvSpPr>
        <p:spPr bwMode="auto">
          <a:xfrm>
            <a:off x="2614613" y="2349500"/>
            <a:ext cx="5938837" cy="730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215283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215283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>
            <a:lvl1pPr defTabSz="358775">
              <a:defRPr sz="2400">
                <a:solidFill>
                  <a:schemeClr val="tx1"/>
                </a:solidFill>
                <a:latin typeface="Arial" charset="0"/>
              </a:defRPr>
            </a:lvl1pPr>
            <a:lvl2pPr defTabSz="358775">
              <a:defRPr sz="2400">
                <a:solidFill>
                  <a:schemeClr val="tx1"/>
                </a:solidFill>
                <a:latin typeface="Arial" charset="0"/>
              </a:defRPr>
            </a:lvl2pPr>
            <a:lvl3pPr defTabSz="358775">
              <a:defRPr sz="2400">
                <a:solidFill>
                  <a:schemeClr val="tx1"/>
                </a:solidFill>
                <a:latin typeface="Arial" charset="0"/>
              </a:defRPr>
            </a:lvl3pPr>
            <a:lvl4pPr defTabSz="358775">
              <a:defRPr sz="2400">
                <a:solidFill>
                  <a:schemeClr val="tx1"/>
                </a:solidFill>
                <a:latin typeface="Arial" charset="0"/>
              </a:defRPr>
            </a:lvl4pPr>
            <a:lvl5pPr defTabSz="358775">
              <a:defRPr sz="2400">
                <a:solidFill>
                  <a:schemeClr val="tx1"/>
                </a:solidFill>
                <a:latin typeface="Arial" charset="0"/>
              </a:defRPr>
            </a:lvl5pPr>
            <a:lvl6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kumimoji="0" lang="en-US" altLang="ja-JP" sz="1400" b="0">
                <a:solidFill>
                  <a:srgbClr val="000000"/>
                </a:solidFill>
                <a:ea typeface="ＭＳ Ｐゴシック" charset="-128"/>
              </a:rPr>
              <a:t>People with an extraordinary high number of contacts, friends and acquaintances, who ideally belong to ‘different worlds’; i.e. different areas of life.</a:t>
            </a:r>
            <a:r>
              <a:rPr kumimoji="0" lang="en-US" altLang="ja-JP" sz="1400">
                <a:solidFill>
                  <a:srgbClr val="000000"/>
                </a:solidFill>
                <a:ea typeface="ＭＳ Ｐゴシック" charset="-128"/>
              </a:rPr>
              <a:t> </a:t>
            </a:r>
            <a:endParaRPr kumimoji="0" lang="de-DE" altLang="en-US" sz="1400">
              <a:solidFill>
                <a:srgbClr val="000000"/>
              </a:solidFill>
            </a:endParaRPr>
          </a:p>
        </p:txBody>
      </p:sp>
      <p:sp>
        <p:nvSpPr>
          <p:cNvPr id="2059275" name="Rectangle 11"/>
          <p:cNvSpPr>
            <a:spLocks noChangeArrowheads="1"/>
          </p:cNvSpPr>
          <p:nvPr/>
        </p:nvSpPr>
        <p:spPr bwMode="auto">
          <a:xfrm>
            <a:off x="520700" y="6246813"/>
            <a:ext cx="1558925" cy="279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DDDDDD"/>
                    </a:gs>
                    <a:gs pos="100000">
                      <a:srgbClr val="DDDDDD">
                        <a:gamma/>
                        <a:shade val="46275"/>
                        <a:invGamma/>
                      </a:srgbClr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72000" tIns="72000" rIns="72000" bIns="72000" anchor="ctr">
            <a:spAutoFit/>
          </a:bodyPr>
          <a:lstStyle/>
          <a:p>
            <a:r>
              <a:rPr lang="en-US" altLang="en-US" sz="900" b="0"/>
              <a:t>Source: M. Gladwell (2000).</a:t>
            </a:r>
            <a:endParaRPr lang="de-DE" altLang="en-US" sz="900" b="0"/>
          </a:p>
        </p:txBody>
      </p:sp>
    </p:spTree>
    <p:extLst>
      <p:ext uri="{BB962C8B-B14F-4D97-AF65-F5344CB8AC3E}">
        <p14:creationId xmlns:p14="http://schemas.microsoft.com/office/powerpoint/2010/main" val="1515812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Long Tail (Anderson)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 smtClean="0"/>
              <a:t>Physical retailers can only offer products that  it knows are the most worthwhile to stock.  </a:t>
            </a:r>
          </a:p>
          <a:p>
            <a:endParaRPr lang="en-US" dirty="0"/>
          </a:p>
          <a:p>
            <a:r>
              <a:rPr lang="en-US" dirty="0" smtClean="0"/>
              <a:t>Due to:</a:t>
            </a:r>
          </a:p>
          <a:p>
            <a:r>
              <a:rPr lang="en-US" dirty="0" smtClean="0"/>
              <a:t>Storage costs</a:t>
            </a:r>
          </a:p>
          <a:p>
            <a:r>
              <a:rPr lang="en-US" dirty="0" smtClean="0"/>
              <a:t>Shelf space limitations</a:t>
            </a:r>
          </a:p>
          <a:p>
            <a:r>
              <a:rPr lang="en-US" dirty="0" smtClean="0"/>
              <a:t>Delivery costs </a:t>
            </a:r>
            <a:r>
              <a:rPr lang="en-US" dirty="0" err="1" smtClean="0"/>
              <a:t>etc</a:t>
            </a:r>
            <a:endParaRPr lang="en-US" dirty="0" smtClean="0"/>
          </a:p>
          <a:p>
            <a:endParaRPr lang="en-US" dirty="0"/>
          </a:p>
          <a:p>
            <a:r>
              <a:rPr lang="en-US" dirty="0" smtClean="0"/>
              <a:t>However digital content can be stored, replicated and distributed at much virtually no cost. </a:t>
            </a:r>
          </a:p>
          <a:p>
            <a:r>
              <a:rPr lang="en-US" dirty="0" smtClean="0"/>
              <a:t>Therefore is is a viable strategy for online retailers to ‘sell less of more’. i.e. offer a large selection of products including those that sell in small quantities.</a:t>
            </a:r>
          </a:p>
          <a:p>
            <a:endParaRPr lang="en-US" dirty="0"/>
          </a:p>
          <a:p>
            <a:r>
              <a:rPr lang="en-US" dirty="0" smtClean="0"/>
              <a:t>These niche products bring no additional costs or complexity, they are worth carrying. </a:t>
            </a:r>
          </a:p>
          <a:p>
            <a:endParaRPr lang="en-US" dirty="0"/>
          </a:p>
          <a:p>
            <a:r>
              <a:rPr lang="en-US" dirty="0" smtClean="0"/>
              <a:t>They make up the  ‘long tail’  as opposed to the ‘short head’ offered by bricks and mortar retailers.</a:t>
            </a:r>
          </a:p>
          <a:p>
            <a:endParaRPr lang="en-US" dirty="0" smtClean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211729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5405" name="Rectangle 29"/>
          <p:cNvSpPr>
            <a:spLocks noChangeArrowheads="1"/>
          </p:cNvSpPr>
          <p:nvPr/>
        </p:nvSpPr>
        <p:spPr bwMode="auto">
          <a:xfrm>
            <a:off x="611188" y="828675"/>
            <a:ext cx="7607300" cy="4143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0" tIns="0" rIns="0" bIns="0"/>
          <a:lstStyle>
            <a:lvl1pPr defTabSz="873125">
              <a:lnSpc>
                <a:spcPts val="2000"/>
              </a:lnSpc>
              <a:defRPr kumimoji="1" sz="2000" b="1">
                <a:solidFill>
                  <a:srgbClr val="000000"/>
                </a:solidFill>
                <a:latin typeface="Arial" charset="0"/>
              </a:defRPr>
            </a:lvl1pPr>
            <a:lvl2pPr defTabSz="873125">
              <a:lnSpc>
                <a:spcPts val="2000"/>
              </a:lnSpc>
              <a:defRPr kumimoji="1" sz="2000" b="1">
                <a:solidFill>
                  <a:srgbClr val="000000"/>
                </a:solidFill>
                <a:latin typeface="Arial" charset="0"/>
              </a:defRPr>
            </a:lvl2pPr>
            <a:lvl3pPr defTabSz="873125">
              <a:lnSpc>
                <a:spcPts val="2000"/>
              </a:lnSpc>
              <a:defRPr kumimoji="1" sz="2000" b="1">
                <a:solidFill>
                  <a:srgbClr val="000000"/>
                </a:solidFill>
                <a:latin typeface="Arial" charset="0"/>
              </a:defRPr>
            </a:lvl3pPr>
            <a:lvl4pPr defTabSz="873125">
              <a:lnSpc>
                <a:spcPts val="2000"/>
              </a:lnSpc>
              <a:defRPr kumimoji="1" sz="2000" b="1">
                <a:solidFill>
                  <a:srgbClr val="000000"/>
                </a:solidFill>
                <a:latin typeface="Arial" charset="0"/>
              </a:defRPr>
            </a:lvl4pPr>
            <a:lvl5pPr defTabSz="873125">
              <a:lnSpc>
                <a:spcPts val="2000"/>
              </a:lnSpc>
              <a:defRPr kumimoji="1" sz="2000" b="1">
                <a:solidFill>
                  <a:srgbClr val="000000"/>
                </a:solidFill>
                <a:latin typeface="Arial" charset="0"/>
              </a:defRPr>
            </a:lvl5pPr>
            <a:lvl6pPr marL="457200" defTabSz="873125" eaLnBrk="0" fontAlgn="base" hangingPunct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  <a:defRPr kumimoji="1" sz="2000" b="1">
                <a:solidFill>
                  <a:srgbClr val="000000"/>
                </a:solidFill>
                <a:latin typeface="Arial" charset="0"/>
              </a:defRPr>
            </a:lvl6pPr>
            <a:lvl7pPr marL="914400" defTabSz="873125" eaLnBrk="0" fontAlgn="base" hangingPunct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  <a:defRPr kumimoji="1" sz="2000" b="1">
                <a:solidFill>
                  <a:srgbClr val="000000"/>
                </a:solidFill>
                <a:latin typeface="Arial" charset="0"/>
              </a:defRPr>
            </a:lvl7pPr>
            <a:lvl8pPr marL="1371600" defTabSz="873125" eaLnBrk="0" fontAlgn="base" hangingPunct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  <a:defRPr kumimoji="1" sz="2000" b="1">
                <a:solidFill>
                  <a:srgbClr val="000000"/>
                </a:solidFill>
                <a:latin typeface="Arial" charset="0"/>
              </a:defRPr>
            </a:lvl8pPr>
            <a:lvl9pPr marL="1828800" defTabSz="873125" eaLnBrk="0" fontAlgn="base" hangingPunct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  <a:defRPr kumimoji="1" sz="2000" b="1">
                <a:solidFill>
                  <a:srgbClr val="000000"/>
                </a:solidFill>
                <a:latin typeface="Arial" charset="0"/>
              </a:defRPr>
            </a:lvl9pPr>
          </a:lstStyle>
          <a:p>
            <a:r>
              <a:rPr lang="en-US" altLang="ja-JP" dirty="0" smtClean="0">
                <a:ea typeface="ＭＳ Ｐゴシック" charset="-128"/>
              </a:rPr>
              <a:t>The </a:t>
            </a:r>
            <a:r>
              <a:rPr lang="en-US" altLang="ja-JP" dirty="0">
                <a:ea typeface="ＭＳ Ｐゴシック" charset="-128"/>
              </a:rPr>
              <a:t>‘long tail’ represents a large addition to the product range of traditional retailers</a:t>
            </a:r>
            <a:r>
              <a:rPr lang="de-DE" altLang="ja-JP" dirty="0">
                <a:ea typeface="ＭＳ Ｐゴシック" charset="-128"/>
              </a:rPr>
              <a:t> </a:t>
            </a:r>
            <a:endParaRPr lang="en-US" altLang="en-US" dirty="0">
              <a:ea typeface="ＭＳ Ｐゴシック" charset="-128"/>
            </a:endParaRPr>
          </a:p>
        </p:txBody>
      </p:sp>
      <p:sp>
        <p:nvSpPr>
          <p:cNvPr id="1765406" name="Rectangle 30"/>
          <p:cNvSpPr>
            <a:spLocks noChangeArrowheads="1"/>
          </p:cNvSpPr>
          <p:nvPr/>
        </p:nvSpPr>
        <p:spPr bwMode="auto">
          <a:xfrm>
            <a:off x="509588" y="6246813"/>
            <a:ext cx="2314575" cy="279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DDDDDD"/>
                    </a:gs>
                    <a:gs pos="100000">
                      <a:srgbClr val="DDDDDD">
                        <a:gamma/>
                        <a:shade val="46275"/>
                        <a:invGamma/>
                      </a:srgbClr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72000" tIns="72000" rIns="72000" bIns="72000" anchor="ctr">
            <a:spAutoFit/>
          </a:bodyPr>
          <a:lstStyle/>
          <a:p>
            <a:r>
              <a:rPr lang="en-US" altLang="en-US" sz="900" b="0" i="1"/>
              <a:t>Source</a:t>
            </a:r>
            <a:r>
              <a:rPr lang="en-US" altLang="en-US" sz="900" b="0"/>
              <a:t>: Adapted from Anderson C. (2006).</a:t>
            </a:r>
            <a:endParaRPr lang="de-DE" altLang="en-US" sz="900" b="0"/>
          </a:p>
        </p:txBody>
      </p:sp>
      <p:sp>
        <p:nvSpPr>
          <p:cNvPr id="1765407" name="Rectangle 31"/>
          <p:cNvSpPr>
            <a:spLocks noChangeArrowheads="1"/>
          </p:cNvSpPr>
          <p:nvPr/>
        </p:nvSpPr>
        <p:spPr bwMode="auto">
          <a:xfrm>
            <a:off x="2554288" y="4673600"/>
            <a:ext cx="4824412" cy="936625"/>
          </a:xfrm>
          <a:prstGeom prst="rect">
            <a:avLst/>
          </a:prstGeom>
          <a:solidFill>
            <a:srgbClr val="215283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905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765408" name="Arc 32"/>
          <p:cNvSpPr>
            <a:spLocks/>
          </p:cNvSpPr>
          <p:nvPr/>
        </p:nvSpPr>
        <p:spPr bwMode="auto">
          <a:xfrm rot="10993084">
            <a:off x="1112838" y="2009775"/>
            <a:ext cx="3168650" cy="3168650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0" y="-1"/>
                </a:moveTo>
                <a:cubicBezTo>
                  <a:pt x="11929" y="-1"/>
                  <a:pt x="21600" y="9670"/>
                  <a:pt x="21600" y="21600"/>
                </a:cubicBezTo>
              </a:path>
              <a:path w="21600" h="21600" stroke="0" extrusionOk="0">
                <a:moveTo>
                  <a:pt x="0" y="-1"/>
                </a:moveTo>
                <a:cubicBezTo>
                  <a:pt x="11929" y="-1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solidFill>
            <a:srgbClr val="FFFFFF"/>
          </a:solidFill>
          <a:ln w="19050">
            <a:solidFill>
              <a:srgbClr val="215283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765409" name="Text Box 33"/>
          <p:cNvSpPr txBox="1">
            <a:spLocks noChangeArrowheads="1"/>
          </p:cNvSpPr>
          <p:nvPr/>
        </p:nvSpPr>
        <p:spPr bwMode="auto">
          <a:xfrm rot="-5400000">
            <a:off x="0" y="3100388"/>
            <a:ext cx="136842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1" hangingPunct="1">
              <a:spcBef>
                <a:spcPct val="50000"/>
              </a:spcBef>
            </a:pPr>
            <a:r>
              <a:rPr kumimoji="0" lang="de-DE" altLang="en-US"/>
              <a:t>Downloads</a:t>
            </a:r>
          </a:p>
        </p:txBody>
      </p:sp>
      <p:sp>
        <p:nvSpPr>
          <p:cNvPr id="1765410" name="Line 34"/>
          <p:cNvSpPr>
            <a:spLocks noChangeShapeType="1"/>
          </p:cNvSpPr>
          <p:nvPr/>
        </p:nvSpPr>
        <p:spPr bwMode="auto">
          <a:xfrm flipV="1">
            <a:off x="1195388" y="1435100"/>
            <a:ext cx="0" cy="4175125"/>
          </a:xfrm>
          <a:prstGeom prst="line">
            <a:avLst/>
          </a:prstGeom>
          <a:noFill/>
          <a:ln w="19050">
            <a:solidFill>
              <a:srgbClr val="215283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765411" name="Line 35"/>
          <p:cNvSpPr>
            <a:spLocks noChangeShapeType="1"/>
          </p:cNvSpPr>
          <p:nvPr/>
        </p:nvSpPr>
        <p:spPr bwMode="auto">
          <a:xfrm>
            <a:off x="1195388" y="5610225"/>
            <a:ext cx="6840537" cy="0"/>
          </a:xfrm>
          <a:prstGeom prst="line">
            <a:avLst/>
          </a:prstGeom>
          <a:noFill/>
          <a:ln w="19050">
            <a:solidFill>
              <a:srgbClr val="215283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765412" name="Line 36"/>
          <p:cNvSpPr>
            <a:spLocks noChangeShapeType="1"/>
          </p:cNvSpPr>
          <p:nvPr/>
        </p:nvSpPr>
        <p:spPr bwMode="auto">
          <a:xfrm flipV="1">
            <a:off x="2551113" y="2370138"/>
            <a:ext cx="0" cy="3240087"/>
          </a:xfrm>
          <a:prstGeom prst="line">
            <a:avLst/>
          </a:prstGeom>
          <a:noFill/>
          <a:ln w="19050">
            <a:solidFill>
              <a:srgbClr val="215283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765413" name="Text Box 37"/>
          <p:cNvSpPr txBox="1">
            <a:spLocks noChangeArrowheads="1"/>
          </p:cNvSpPr>
          <p:nvPr/>
        </p:nvSpPr>
        <p:spPr bwMode="auto">
          <a:xfrm>
            <a:off x="3402013" y="5899150"/>
            <a:ext cx="2640012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1" hangingPunct="1">
              <a:spcBef>
                <a:spcPct val="50000"/>
              </a:spcBef>
            </a:pPr>
            <a:r>
              <a:rPr kumimoji="0" lang="de-DE" altLang="en-US"/>
              <a:t>Titles, ranked by popularity</a:t>
            </a:r>
          </a:p>
        </p:txBody>
      </p:sp>
      <p:sp>
        <p:nvSpPr>
          <p:cNvPr id="1765414" name="Freeform 38"/>
          <p:cNvSpPr>
            <a:spLocks noChangeAspect="1"/>
          </p:cNvSpPr>
          <p:nvPr/>
        </p:nvSpPr>
        <p:spPr bwMode="auto">
          <a:xfrm>
            <a:off x="7404100" y="5491163"/>
            <a:ext cx="65088" cy="258762"/>
          </a:xfrm>
          <a:custGeom>
            <a:avLst/>
            <a:gdLst>
              <a:gd name="T0" fmla="*/ 0 w 136"/>
              <a:gd name="T1" fmla="*/ 0 h 544"/>
              <a:gd name="T2" fmla="*/ 91 w 136"/>
              <a:gd name="T3" fmla="*/ 136 h 544"/>
              <a:gd name="T4" fmla="*/ 0 w 136"/>
              <a:gd name="T5" fmla="*/ 272 h 544"/>
              <a:gd name="T6" fmla="*/ 91 w 136"/>
              <a:gd name="T7" fmla="*/ 363 h 544"/>
              <a:gd name="T8" fmla="*/ 0 w 136"/>
              <a:gd name="T9" fmla="*/ 453 h 544"/>
              <a:gd name="T10" fmla="*/ 136 w 136"/>
              <a:gd name="T11" fmla="*/ 544 h 54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6" h="544">
                <a:moveTo>
                  <a:pt x="0" y="0"/>
                </a:moveTo>
                <a:lnTo>
                  <a:pt x="91" y="136"/>
                </a:lnTo>
                <a:lnTo>
                  <a:pt x="0" y="272"/>
                </a:lnTo>
                <a:lnTo>
                  <a:pt x="91" y="363"/>
                </a:lnTo>
                <a:lnTo>
                  <a:pt x="0" y="453"/>
                </a:lnTo>
                <a:lnTo>
                  <a:pt x="136" y="544"/>
                </a:lnTo>
              </a:path>
            </a:pathLst>
          </a:custGeom>
          <a:solidFill>
            <a:srgbClr val="DDDDDD"/>
          </a:solidFill>
          <a:ln w="31750" cap="flat" cmpd="sng">
            <a:solidFill>
              <a:srgbClr val="215283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765415" name="Freeform 39"/>
          <p:cNvSpPr>
            <a:spLocks noChangeAspect="1"/>
          </p:cNvSpPr>
          <p:nvPr/>
        </p:nvSpPr>
        <p:spPr bwMode="auto">
          <a:xfrm rot="-5400000">
            <a:off x="1165225" y="1912938"/>
            <a:ext cx="65088" cy="258762"/>
          </a:xfrm>
          <a:custGeom>
            <a:avLst/>
            <a:gdLst>
              <a:gd name="T0" fmla="*/ 0 w 136"/>
              <a:gd name="T1" fmla="*/ 0 h 544"/>
              <a:gd name="T2" fmla="*/ 91 w 136"/>
              <a:gd name="T3" fmla="*/ 136 h 544"/>
              <a:gd name="T4" fmla="*/ 0 w 136"/>
              <a:gd name="T5" fmla="*/ 272 h 544"/>
              <a:gd name="T6" fmla="*/ 91 w 136"/>
              <a:gd name="T7" fmla="*/ 363 h 544"/>
              <a:gd name="T8" fmla="*/ 0 w 136"/>
              <a:gd name="T9" fmla="*/ 453 h 544"/>
              <a:gd name="T10" fmla="*/ 136 w 136"/>
              <a:gd name="T11" fmla="*/ 544 h 54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6" h="544">
                <a:moveTo>
                  <a:pt x="0" y="0"/>
                </a:moveTo>
                <a:lnTo>
                  <a:pt x="91" y="136"/>
                </a:lnTo>
                <a:lnTo>
                  <a:pt x="0" y="272"/>
                </a:lnTo>
                <a:lnTo>
                  <a:pt x="91" y="363"/>
                </a:lnTo>
                <a:lnTo>
                  <a:pt x="0" y="453"/>
                </a:lnTo>
                <a:lnTo>
                  <a:pt x="136" y="544"/>
                </a:lnTo>
              </a:path>
            </a:pathLst>
          </a:custGeom>
          <a:noFill/>
          <a:ln w="31750" cap="flat" cmpd="sng">
            <a:solidFill>
              <a:srgbClr val="215283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765416" name="Text Box 40"/>
          <p:cNvSpPr txBox="1">
            <a:spLocks noChangeArrowheads="1"/>
          </p:cNvSpPr>
          <p:nvPr/>
        </p:nvSpPr>
        <p:spPr bwMode="auto">
          <a:xfrm>
            <a:off x="2217738" y="5695950"/>
            <a:ext cx="6477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1" hangingPunct="1"/>
            <a:r>
              <a:rPr kumimoji="0" lang="de-DE" altLang="en-US" sz="1200" b="0"/>
              <a:t>25,000</a:t>
            </a:r>
          </a:p>
        </p:txBody>
      </p:sp>
      <p:sp>
        <p:nvSpPr>
          <p:cNvPr id="1765417" name="Text Box 41"/>
          <p:cNvSpPr txBox="1">
            <a:spLocks noChangeArrowheads="1"/>
          </p:cNvSpPr>
          <p:nvPr/>
        </p:nvSpPr>
        <p:spPr bwMode="auto">
          <a:xfrm>
            <a:off x="3775075" y="5688013"/>
            <a:ext cx="647700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1" hangingPunct="1"/>
            <a:r>
              <a:rPr kumimoji="0" lang="de-DE" altLang="en-US" sz="1200" b="0"/>
              <a:t>50,000</a:t>
            </a:r>
          </a:p>
        </p:txBody>
      </p:sp>
      <p:sp>
        <p:nvSpPr>
          <p:cNvPr id="1765418" name="Text Box 42"/>
          <p:cNvSpPr txBox="1">
            <a:spLocks noChangeArrowheads="1"/>
          </p:cNvSpPr>
          <p:nvPr/>
        </p:nvSpPr>
        <p:spPr bwMode="auto">
          <a:xfrm>
            <a:off x="5360988" y="5675313"/>
            <a:ext cx="731837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1" hangingPunct="1"/>
            <a:r>
              <a:rPr kumimoji="0" lang="de-DE" altLang="en-US" sz="1200" b="0"/>
              <a:t>100,000</a:t>
            </a:r>
          </a:p>
        </p:txBody>
      </p:sp>
      <p:sp>
        <p:nvSpPr>
          <p:cNvPr id="1765419" name="Text Box 43"/>
          <p:cNvSpPr txBox="1">
            <a:spLocks noChangeArrowheads="1"/>
          </p:cNvSpPr>
          <p:nvPr/>
        </p:nvSpPr>
        <p:spPr bwMode="auto">
          <a:xfrm>
            <a:off x="7364413" y="5675313"/>
            <a:ext cx="731837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1" hangingPunct="1"/>
            <a:r>
              <a:rPr kumimoji="0" lang="de-DE" altLang="en-US" sz="1200" b="0"/>
              <a:t>900,000</a:t>
            </a:r>
          </a:p>
        </p:txBody>
      </p:sp>
      <p:sp>
        <p:nvSpPr>
          <p:cNvPr id="1765420" name="Line 44"/>
          <p:cNvSpPr>
            <a:spLocks noChangeAspect="1" noChangeShapeType="1"/>
          </p:cNvSpPr>
          <p:nvPr/>
        </p:nvSpPr>
        <p:spPr bwMode="auto">
          <a:xfrm>
            <a:off x="7808913" y="5610225"/>
            <a:ext cx="1587" cy="96838"/>
          </a:xfrm>
          <a:prstGeom prst="line">
            <a:avLst/>
          </a:prstGeom>
          <a:noFill/>
          <a:ln w="19050">
            <a:solidFill>
              <a:srgbClr val="00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765421" name="Text Box 45"/>
          <p:cNvSpPr txBox="1">
            <a:spLocks noChangeArrowheads="1"/>
          </p:cNvSpPr>
          <p:nvPr/>
        </p:nvSpPr>
        <p:spPr bwMode="auto">
          <a:xfrm>
            <a:off x="1039813" y="5695950"/>
            <a:ext cx="268287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1" hangingPunct="1"/>
            <a:r>
              <a:rPr kumimoji="0" lang="de-DE" altLang="en-US" sz="1200" b="0"/>
              <a:t>0</a:t>
            </a:r>
          </a:p>
        </p:txBody>
      </p:sp>
      <p:sp>
        <p:nvSpPr>
          <p:cNvPr id="1765422" name="Text Box 46"/>
          <p:cNvSpPr txBox="1">
            <a:spLocks noChangeArrowheads="1"/>
          </p:cNvSpPr>
          <p:nvPr/>
        </p:nvSpPr>
        <p:spPr bwMode="auto">
          <a:xfrm rot="16200000">
            <a:off x="692150" y="3738563"/>
            <a:ext cx="563563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1" hangingPunct="1"/>
            <a:r>
              <a:rPr kumimoji="0" lang="de-DE" altLang="en-US" sz="1200" b="0"/>
              <a:t>5,000</a:t>
            </a:r>
          </a:p>
        </p:txBody>
      </p:sp>
      <p:sp>
        <p:nvSpPr>
          <p:cNvPr id="1765423" name="Line 47"/>
          <p:cNvSpPr>
            <a:spLocks noChangeAspect="1" noChangeShapeType="1"/>
          </p:cNvSpPr>
          <p:nvPr/>
        </p:nvSpPr>
        <p:spPr bwMode="auto">
          <a:xfrm rot="-5400000">
            <a:off x="1135063" y="3833813"/>
            <a:ext cx="1587" cy="96837"/>
          </a:xfrm>
          <a:prstGeom prst="line">
            <a:avLst/>
          </a:prstGeom>
          <a:noFill/>
          <a:ln w="19050">
            <a:solidFill>
              <a:srgbClr val="00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765424" name="Text Box 48"/>
          <p:cNvSpPr txBox="1">
            <a:spLocks noChangeArrowheads="1"/>
          </p:cNvSpPr>
          <p:nvPr/>
        </p:nvSpPr>
        <p:spPr bwMode="auto">
          <a:xfrm rot="16200000">
            <a:off x="638969" y="2196306"/>
            <a:ext cx="6477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1" hangingPunct="1"/>
            <a:r>
              <a:rPr kumimoji="0" lang="de-DE" altLang="en-US" sz="1200" b="0"/>
              <a:t>10,000</a:t>
            </a:r>
          </a:p>
        </p:txBody>
      </p:sp>
      <p:sp>
        <p:nvSpPr>
          <p:cNvPr id="1765425" name="Line 49"/>
          <p:cNvSpPr>
            <a:spLocks noChangeAspect="1" noChangeShapeType="1"/>
          </p:cNvSpPr>
          <p:nvPr/>
        </p:nvSpPr>
        <p:spPr bwMode="auto">
          <a:xfrm rot="-5400000">
            <a:off x="1122363" y="2262188"/>
            <a:ext cx="1587" cy="96837"/>
          </a:xfrm>
          <a:prstGeom prst="line">
            <a:avLst/>
          </a:prstGeom>
          <a:noFill/>
          <a:ln w="19050">
            <a:solidFill>
              <a:srgbClr val="00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765426" name="Arc 50"/>
          <p:cNvSpPr>
            <a:spLocks/>
          </p:cNvSpPr>
          <p:nvPr/>
        </p:nvSpPr>
        <p:spPr bwMode="auto">
          <a:xfrm rot="10800000">
            <a:off x="3529013" y="5108575"/>
            <a:ext cx="3852862" cy="287338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397"/>
              <a:gd name="T1" fmla="*/ 0 h 21600"/>
              <a:gd name="T2" fmla="*/ 21397 w 21397"/>
              <a:gd name="T3" fmla="*/ 18649 h 21600"/>
              <a:gd name="T4" fmla="*/ 0 w 21397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397" h="21600" fill="none" extrusionOk="0">
                <a:moveTo>
                  <a:pt x="0" y="-1"/>
                </a:moveTo>
                <a:cubicBezTo>
                  <a:pt x="10789" y="-1"/>
                  <a:pt x="19923" y="7961"/>
                  <a:pt x="21397" y="18648"/>
                </a:cubicBezTo>
              </a:path>
              <a:path w="21397" h="21600" stroke="0" extrusionOk="0">
                <a:moveTo>
                  <a:pt x="0" y="-1"/>
                </a:moveTo>
                <a:cubicBezTo>
                  <a:pt x="10789" y="-1"/>
                  <a:pt x="19923" y="7961"/>
                  <a:pt x="21397" y="18648"/>
                </a:cubicBezTo>
                <a:lnTo>
                  <a:pt x="0" y="21600"/>
                </a:lnTo>
                <a:close/>
              </a:path>
            </a:pathLst>
          </a:custGeom>
          <a:solidFill>
            <a:srgbClr val="FFFFFF"/>
          </a:solidFill>
          <a:ln w="19050">
            <a:solidFill>
              <a:srgbClr val="215283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765427" name="Rectangle 51"/>
          <p:cNvSpPr>
            <a:spLocks noChangeArrowheads="1"/>
          </p:cNvSpPr>
          <p:nvPr/>
        </p:nvSpPr>
        <p:spPr bwMode="auto">
          <a:xfrm>
            <a:off x="4197350" y="4602163"/>
            <a:ext cx="3455988" cy="6477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>
            <a:lvl1pPr defTabSz="358775">
              <a:defRPr sz="2400">
                <a:solidFill>
                  <a:schemeClr val="tx1"/>
                </a:solidFill>
                <a:latin typeface="Arial" charset="0"/>
              </a:defRPr>
            </a:lvl1pPr>
            <a:lvl2pPr defTabSz="358775">
              <a:defRPr sz="2400">
                <a:solidFill>
                  <a:schemeClr val="tx1"/>
                </a:solidFill>
                <a:latin typeface="Arial" charset="0"/>
              </a:defRPr>
            </a:lvl2pPr>
            <a:lvl3pPr defTabSz="358775">
              <a:defRPr sz="2400">
                <a:solidFill>
                  <a:schemeClr val="tx1"/>
                </a:solidFill>
                <a:latin typeface="Arial" charset="0"/>
              </a:defRPr>
            </a:lvl3pPr>
            <a:lvl4pPr defTabSz="358775">
              <a:defRPr sz="2400">
                <a:solidFill>
                  <a:schemeClr val="tx1"/>
                </a:solidFill>
                <a:latin typeface="Arial" charset="0"/>
              </a:defRPr>
            </a:lvl4pPr>
            <a:lvl5pPr defTabSz="358775">
              <a:defRPr sz="2400">
                <a:solidFill>
                  <a:schemeClr val="tx1"/>
                </a:solidFill>
                <a:latin typeface="Arial" charset="0"/>
              </a:defRPr>
            </a:lvl5pPr>
            <a:lvl6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endParaRPr lang="en-US" altLang="en-US" sz="1400" b="0">
              <a:solidFill>
                <a:srgbClr val="000000"/>
              </a:solidFill>
            </a:endParaRPr>
          </a:p>
        </p:txBody>
      </p:sp>
      <p:sp>
        <p:nvSpPr>
          <p:cNvPr id="1765428" name="AutoShape 52"/>
          <p:cNvSpPr>
            <a:spLocks noChangeArrowheads="1"/>
          </p:cNvSpPr>
          <p:nvPr/>
        </p:nvSpPr>
        <p:spPr bwMode="auto">
          <a:xfrm>
            <a:off x="1524000" y="2657475"/>
            <a:ext cx="1385888" cy="877888"/>
          </a:xfrm>
          <a:prstGeom prst="wedgeRoundRectCallout">
            <a:avLst>
              <a:gd name="adj1" fmla="val -41755"/>
              <a:gd name="adj2" fmla="val 132097"/>
              <a:gd name="adj3" fmla="val 16667"/>
            </a:avLst>
          </a:prstGeom>
          <a:solidFill>
            <a:srgbClr val="C8C8C8"/>
          </a:solidFill>
          <a:ln w="19050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1" hangingPunct="1">
              <a:lnSpc>
                <a:spcPts val="1400"/>
              </a:lnSpc>
              <a:spcBef>
                <a:spcPct val="50000"/>
              </a:spcBef>
            </a:pPr>
            <a:r>
              <a:rPr kumimoji="0" lang="de-DE" altLang="en-US" b="0">
                <a:solidFill>
                  <a:schemeClr val="tx1"/>
                </a:solidFill>
              </a:rPr>
              <a:t>Songs available at Rhapsody and Wal-Mart</a:t>
            </a:r>
          </a:p>
        </p:txBody>
      </p:sp>
      <p:sp>
        <p:nvSpPr>
          <p:cNvPr id="1765429" name="AutoShape 53"/>
          <p:cNvSpPr>
            <a:spLocks noChangeArrowheads="1"/>
          </p:cNvSpPr>
          <p:nvPr/>
        </p:nvSpPr>
        <p:spPr bwMode="auto">
          <a:xfrm>
            <a:off x="3771900" y="3321050"/>
            <a:ext cx="1231900" cy="877888"/>
          </a:xfrm>
          <a:prstGeom prst="wedgeRoundRectCallout">
            <a:avLst>
              <a:gd name="adj1" fmla="val -87736"/>
              <a:gd name="adj2" fmla="val 172838"/>
              <a:gd name="adj3" fmla="val 16667"/>
            </a:avLst>
          </a:prstGeom>
          <a:solidFill>
            <a:srgbClr val="C8C8C8"/>
          </a:solidFill>
          <a:ln w="19050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1" hangingPunct="1">
              <a:lnSpc>
                <a:spcPts val="1400"/>
              </a:lnSpc>
              <a:spcBef>
                <a:spcPct val="50000"/>
              </a:spcBef>
            </a:pPr>
            <a:r>
              <a:rPr kumimoji="0" lang="de-DE" altLang="en-US" b="0">
                <a:solidFill>
                  <a:schemeClr val="tx1"/>
                </a:solidFill>
              </a:rPr>
              <a:t>Songs available only at Rhapsody</a:t>
            </a:r>
          </a:p>
        </p:txBody>
      </p:sp>
    </p:spTree>
    <p:extLst>
      <p:ext uri="{BB962C8B-B14F-4D97-AF65-F5344CB8AC3E}">
        <p14:creationId xmlns:p14="http://schemas.microsoft.com/office/powerpoint/2010/main" val="57823421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7427" name="Text Box 3"/>
          <p:cNvSpPr txBox="1">
            <a:spLocks noChangeArrowheads="1"/>
          </p:cNvSpPr>
          <p:nvPr/>
        </p:nvSpPr>
        <p:spPr bwMode="auto">
          <a:xfrm>
            <a:off x="3238500" y="5905500"/>
            <a:ext cx="2736850" cy="269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1" hangingPunct="1">
              <a:lnSpc>
                <a:spcPts val="1400"/>
              </a:lnSpc>
              <a:spcBef>
                <a:spcPct val="50000"/>
              </a:spcBef>
            </a:pPr>
            <a:r>
              <a:rPr kumimoji="0" lang="de-DE" altLang="en-US">
                <a:solidFill>
                  <a:schemeClr val="tx1"/>
                </a:solidFill>
              </a:rPr>
              <a:t>Contacts ranked by frequency</a:t>
            </a:r>
          </a:p>
        </p:txBody>
      </p:sp>
      <p:sp>
        <p:nvSpPr>
          <p:cNvPr id="1767428" name="Text Box 4"/>
          <p:cNvSpPr txBox="1">
            <a:spLocks noChangeArrowheads="1"/>
          </p:cNvSpPr>
          <p:nvPr/>
        </p:nvSpPr>
        <p:spPr bwMode="auto">
          <a:xfrm rot="-5400000">
            <a:off x="-386556" y="3440906"/>
            <a:ext cx="2166938" cy="269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1" hangingPunct="1">
              <a:lnSpc>
                <a:spcPts val="1400"/>
              </a:lnSpc>
              <a:spcBef>
                <a:spcPct val="50000"/>
              </a:spcBef>
            </a:pPr>
            <a:r>
              <a:rPr kumimoji="0" lang="de-DE" altLang="en-US">
                <a:solidFill>
                  <a:schemeClr val="tx1"/>
                </a:solidFill>
              </a:rPr>
              <a:t>Networking frequency</a:t>
            </a:r>
          </a:p>
        </p:txBody>
      </p:sp>
      <p:sp>
        <p:nvSpPr>
          <p:cNvPr id="1767443" name="Rectangle 19"/>
          <p:cNvSpPr>
            <a:spLocks noChangeArrowheads="1"/>
          </p:cNvSpPr>
          <p:nvPr/>
        </p:nvSpPr>
        <p:spPr bwMode="auto">
          <a:xfrm>
            <a:off x="611188" y="828675"/>
            <a:ext cx="7607300" cy="4143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0" tIns="0" rIns="0" bIns="0"/>
          <a:lstStyle>
            <a:lvl1pPr defTabSz="873125">
              <a:lnSpc>
                <a:spcPts val="2000"/>
              </a:lnSpc>
              <a:defRPr kumimoji="1" sz="2000" b="1">
                <a:solidFill>
                  <a:srgbClr val="000000"/>
                </a:solidFill>
                <a:latin typeface="Arial" charset="0"/>
              </a:defRPr>
            </a:lvl1pPr>
            <a:lvl2pPr defTabSz="873125">
              <a:lnSpc>
                <a:spcPts val="2000"/>
              </a:lnSpc>
              <a:defRPr kumimoji="1" sz="2000" b="1">
                <a:solidFill>
                  <a:srgbClr val="000000"/>
                </a:solidFill>
                <a:latin typeface="Arial" charset="0"/>
              </a:defRPr>
            </a:lvl2pPr>
            <a:lvl3pPr defTabSz="873125">
              <a:lnSpc>
                <a:spcPts val="2000"/>
              </a:lnSpc>
              <a:defRPr kumimoji="1" sz="2000" b="1">
                <a:solidFill>
                  <a:srgbClr val="000000"/>
                </a:solidFill>
                <a:latin typeface="Arial" charset="0"/>
              </a:defRPr>
            </a:lvl3pPr>
            <a:lvl4pPr defTabSz="873125">
              <a:lnSpc>
                <a:spcPts val="2000"/>
              </a:lnSpc>
              <a:defRPr kumimoji="1" sz="2000" b="1">
                <a:solidFill>
                  <a:srgbClr val="000000"/>
                </a:solidFill>
                <a:latin typeface="Arial" charset="0"/>
              </a:defRPr>
            </a:lvl4pPr>
            <a:lvl5pPr defTabSz="873125">
              <a:lnSpc>
                <a:spcPts val="2000"/>
              </a:lnSpc>
              <a:defRPr kumimoji="1" sz="2000" b="1">
                <a:solidFill>
                  <a:srgbClr val="000000"/>
                </a:solidFill>
                <a:latin typeface="Arial" charset="0"/>
              </a:defRPr>
            </a:lvl5pPr>
            <a:lvl6pPr marL="457200" defTabSz="873125" eaLnBrk="0" fontAlgn="base" hangingPunct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  <a:defRPr kumimoji="1" sz="2000" b="1">
                <a:solidFill>
                  <a:srgbClr val="000000"/>
                </a:solidFill>
                <a:latin typeface="Arial" charset="0"/>
              </a:defRPr>
            </a:lvl6pPr>
            <a:lvl7pPr marL="914400" defTabSz="873125" eaLnBrk="0" fontAlgn="base" hangingPunct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  <a:defRPr kumimoji="1" sz="2000" b="1">
                <a:solidFill>
                  <a:srgbClr val="000000"/>
                </a:solidFill>
                <a:latin typeface="Arial" charset="0"/>
              </a:defRPr>
            </a:lvl7pPr>
            <a:lvl8pPr marL="1371600" defTabSz="873125" eaLnBrk="0" fontAlgn="base" hangingPunct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  <a:defRPr kumimoji="1" sz="2000" b="1">
                <a:solidFill>
                  <a:srgbClr val="000000"/>
                </a:solidFill>
                <a:latin typeface="Arial" charset="0"/>
              </a:defRPr>
            </a:lvl8pPr>
            <a:lvl9pPr marL="1828800" defTabSz="873125" eaLnBrk="0" fontAlgn="base" hangingPunct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  <a:defRPr kumimoji="1" sz="2000" b="1">
                <a:solidFill>
                  <a:srgbClr val="000000"/>
                </a:solidFill>
                <a:latin typeface="Arial" charset="0"/>
              </a:defRPr>
            </a:lvl9pPr>
          </a:lstStyle>
          <a:p>
            <a:r>
              <a:rPr lang="en-US" altLang="ja-JP" dirty="0" smtClean="0">
                <a:ea typeface="ＭＳ Ｐゴシック" charset="-128"/>
              </a:rPr>
              <a:t>The </a:t>
            </a:r>
            <a:r>
              <a:rPr lang="en-US" altLang="ja-JP" dirty="0">
                <a:ea typeface="ＭＳ Ｐゴシック" charset="-128"/>
              </a:rPr>
              <a:t>‘long tail’ of social networking can give users access to previously inaccessible market niches</a:t>
            </a:r>
            <a:r>
              <a:rPr lang="de-DE" altLang="ja-JP" dirty="0">
                <a:ea typeface="ＭＳ Ｐゴシック" charset="-128"/>
              </a:rPr>
              <a:t> </a:t>
            </a:r>
            <a:endParaRPr lang="en-US" altLang="en-US" dirty="0">
              <a:ea typeface="ＭＳ Ｐゴシック" charset="-128"/>
            </a:endParaRPr>
          </a:p>
        </p:txBody>
      </p:sp>
      <p:sp>
        <p:nvSpPr>
          <p:cNvPr id="1767444" name="Rectangle 20"/>
          <p:cNvSpPr>
            <a:spLocks noChangeArrowheads="1"/>
          </p:cNvSpPr>
          <p:nvPr/>
        </p:nvSpPr>
        <p:spPr bwMode="auto">
          <a:xfrm>
            <a:off x="509588" y="6245225"/>
            <a:ext cx="2314575" cy="279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DDDDDD"/>
                    </a:gs>
                    <a:gs pos="100000">
                      <a:srgbClr val="DDDDDD">
                        <a:gamma/>
                        <a:shade val="46275"/>
                        <a:invGamma/>
                      </a:srgbClr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72000" tIns="72000" rIns="72000" bIns="72000" anchor="ctr">
            <a:spAutoFit/>
          </a:bodyPr>
          <a:lstStyle/>
          <a:p>
            <a:r>
              <a:rPr lang="en-US" altLang="en-US" sz="900" b="0" i="1"/>
              <a:t>Source</a:t>
            </a:r>
            <a:r>
              <a:rPr lang="en-US" altLang="en-US" sz="900" b="0"/>
              <a:t>: Adapted from Anderson C. (2006).</a:t>
            </a:r>
            <a:endParaRPr lang="de-DE" altLang="en-US" sz="900" b="0"/>
          </a:p>
        </p:txBody>
      </p:sp>
      <p:sp>
        <p:nvSpPr>
          <p:cNvPr id="1767445" name="Rectangle 21"/>
          <p:cNvSpPr>
            <a:spLocks noChangeArrowheads="1"/>
          </p:cNvSpPr>
          <p:nvPr/>
        </p:nvSpPr>
        <p:spPr bwMode="auto">
          <a:xfrm>
            <a:off x="2273300" y="4891088"/>
            <a:ext cx="4824413" cy="936625"/>
          </a:xfrm>
          <a:prstGeom prst="rect">
            <a:avLst/>
          </a:prstGeom>
          <a:solidFill>
            <a:srgbClr val="215283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905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767446" name="Arc 22"/>
          <p:cNvSpPr>
            <a:spLocks/>
          </p:cNvSpPr>
          <p:nvPr/>
        </p:nvSpPr>
        <p:spPr bwMode="auto">
          <a:xfrm rot="10993084">
            <a:off x="831850" y="2227263"/>
            <a:ext cx="3168650" cy="3168650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0" y="-1"/>
                </a:moveTo>
                <a:cubicBezTo>
                  <a:pt x="11929" y="-1"/>
                  <a:pt x="21600" y="9670"/>
                  <a:pt x="21600" y="21600"/>
                </a:cubicBezTo>
              </a:path>
              <a:path w="21600" h="21600" stroke="0" extrusionOk="0">
                <a:moveTo>
                  <a:pt x="0" y="-1"/>
                </a:moveTo>
                <a:cubicBezTo>
                  <a:pt x="11929" y="-1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solidFill>
            <a:srgbClr val="FFFFFF"/>
          </a:solidFill>
          <a:ln w="19050">
            <a:solidFill>
              <a:srgbClr val="215283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767447" name="Line 23"/>
          <p:cNvSpPr>
            <a:spLocks noChangeShapeType="1"/>
          </p:cNvSpPr>
          <p:nvPr/>
        </p:nvSpPr>
        <p:spPr bwMode="auto">
          <a:xfrm flipV="1">
            <a:off x="914400" y="1652588"/>
            <a:ext cx="0" cy="4175125"/>
          </a:xfrm>
          <a:prstGeom prst="line">
            <a:avLst/>
          </a:prstGeom>
          <a:noFill/>
          <a:ln w="19050">
            <a:solidFill>
              <a:srgbClr val="215283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767448" name="Line 24"/>
          <p:cNvSpPr>
            <a:spLocks noChangeShapeType="1"/>
          </p:cNvSpPr>
          <p:nvPr/>
        </p:nvSpPr>
        <p:spPr bwMode="auto">
          <a:xfrm>
            <a:off x="914400" y="5827713"/>
            <a:ext cx="6840538" cy="0"/>
          </a:xfrm>
          <a:prstGeom prst="line">
            <a:avLst/>
          </a:prstGeom>
          <a:noFill/>
          <a:ln w="19050">
            <a:solidFill>
              <a:srgbClr val="215283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767449" name="Line 25"/>
          <p:cNvSpPr>
            <a:spLocks noChangeShapeType="1"/>
          </p:cNvSpPr>
          <p:nvPr/>
        </p:nvSpPr>
        <p:spPr bwMode="auto">
          <a:xfrm flipV="1">
            <a:off x="2270125" y="2587625"/>
            <a:ext cx="0" cy="3240088"/>
          </a:xfrm>
          <a:prstGeom prst="line">
            <a:avLst/>
          </a:prstGeom>
          <a:noFill/>
          <a:ln w="19050">
            <a:solidFill>
              <a:srgbClr val="215283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767434" name="AutoShape 10"/>
          <p:cNvSpPr>
            <a:spLocks noChangeArrowheads="1"/>
          </p:cNvSpPr>
          <p:nvPr/>
        </p:nvSpPr>
        <p:spPr bwMode="auto">
          <a:xfrm>
            <a:off x="1404938" y="2781300"/>
            <a:ext cx="1728787" cy="1150938"/>
          </a:xfrm>
          <a:prstGeom prst="wedgeRoundRectCallout">
            <a:avLst>
              <a:gd name="adj1" fmla="val -56977"/>
              <a:gd name="adj2" fmla="val 100481"/>
              <a:gd name="adj3" fmla="val 16667"/>
            </a:avLst>
          </a:prstGeom>
          <a:solidFill>
            <a:srgbClr val="C8C8C8"/>
          </a:solidFill>
          <a:ln w="19050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algn="ctr" eaLnBrk="1" hangingPunct="1">
              <a:lnSpc>
                <a:spcPts val="1400"/>
              </a:lnSpc>
            </a:pPr>
            <a:endParaRPr kumimoji="0" lang="en-US" altLang="en-US" sz="1800" b="0">
              <a:solidFill>
                <a:schemeClr val="tx1"/>
              </a:solidFill>
            </a:endParaRPr>
          </a:p>
        </p:txBody>
      </p:sp>
      <p:sp>
        <p:nvSpPr>
          <p:cNvPr id="1767435" name="Text Box 11"/>
          <p:cNvSpPr txBox="1">
            <a:spLocks noChangeArrowheads="1"/>
          </p:cNvSpPr>
          <p:nvPr/>
        </p:nvSpPr>
        <p:spPr bwMode="auto">
          <a:xfrm>
            <a:off x="1582738" y="2914650"/>
            <a:ext cx="1550987" cy="803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folHlink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1" hangingPunct="1">
              <a:lnSpc>
                <a:spcPts val="1400"/>
              </a:lnSpc>
              <a:spcBef>
                <a:spcPct val="50000"/>
              </a:spcBef>
            </a:pPr>
            <a:r>
              <a:rPr kumimoji="0" lang="de-DE" altLang="en-US" b="0">
                <a:solidFill>
                  <a:schemeClr val="tx1"/>
                </a:solidFill>
              </a:rPr>
              <a:t>Contact pool acessible via traditional networking tools</a:t>
            </a:r>
          </a:p>
        </p:txBody>
      </p:sp>
      <p:sp>
        <p:nvSpPr>
          <p:cNvPr id="1767450" name="Rectangle 26"/>
          <p:cNvSpPr>
            <a:spLocks noChangeArrowheads="1"/>
          </p:cNvSpPr>
          <p:nvPr/>
        </p:nvSpPr>
        <p:spPr bwMode="auto">
          <a:xfrm>
            <a:off x="3900488" y="4821238"/>
            <a:ext cx="3197225" cy="6477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>
            <a:lvl1pPr defTabSz="358775">
              <a:defRPr sz="2400">
                <a:solidFill>
                  <a:schemeClr val="tx1"/>
                </a:solidFill>
                <a:latin typeface="Arial" charset="0"/>
              </a:defRPr>
            </a:lvl1pPr>
            <a:lvl2pPr defTabSz="358775">
              <a:defRPr sz="2400">
                <a:solidFill>
                  <a:schemeClr val="tx1"/>
                </a:solidFill>
                <a:latin typeface="Arial" charset="0"/>
              </a:defRPr>
            </a:lvl2pPr>
            <a:lvl3pPr defTabSz="358775">
              <a:defRPr sz="2400">
                <a:solidFill>
                  <a:schemeClr val="tx1"/>
                </a:solidFill>
                <a:latin typeface="Arial" charset="0"/>
              </a:defRPr>
            </a:lvl3pPr>
            <a:lvl4pPr defTabSz="358775">
              <a:defRPr sz="2400">
                <a:solidFill>
                  <a:schemeClr val="tx1"/>
                </a:solidFill>
                <a:latin typeface="Arial" charset="0"/>
              </a:defRPr>
            </a:lvl4pPr>
            <a:lvl5pPr defTabSz="358775">
              <a:defRPr sz="2400">
                <a:solidFill>
                  <a:schemeClr val="tx1"/>
                </a:solidFill>
                <a:latin typeface="Arial" charset="0"/>
              </a:defRPr>
            </a:lvl5pPr>
            <a:lvl6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endParaRPr lang="en-US" altLang="en-US" sz="1400" b="0">
              <a:solidFill>
                <a:srgbClr val="000000"/>
              </a:solidFill>
            </a:endParaRPr>
          </a:p>
        </p:txBody>
      </p:sp>
      <p:sp>
        <p:nvSpPr>
          <p:cNvPr id="1767451" name="Arc 27"/>
          <p:cNvSpPr>
            <a:spLocks/>
          </p:cNvSpPr>
          <p:nvPr/>
        </p:nvSpPr>
        <p:spPr bwMode="auto">
          <a:xfrm rot="10800000">
            <a:off x="3244850" y="5314950"/>
            <a:ext cx="3852863" cy="287338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397"/>
              <a:gd name="T1" fmla="*/ 0 h 21600"/>
              <a:gd name="T2" fmla="*/ 21397 w 21397"/>
              <a:gd name="T3" fmla="*/ 18649 h 21600"/>
              <a:gd name="T4" fmla="*/ 0 w 21397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397" h="21600" fill="none" extrusionOk="0">
                <a:moveTo>
                  <a:pt x="0" y="-1"/>
                </a:moveTo>
                <a:cubicBezTo>
                  <a:pt x="10789" y="-1"/>
                  <a:pt x="19923" y="7961"/>
                  <a:pt x="21397" y="18648"/>
                </a:cubicBezTo>
              </a:path>
              <a:path w="21397" h="21600" stroke="0" extrusionOk="0">
                <a:moveTo>
                  <a:pt x="0" y="-1"/>
                </a:moveTo>
                <a:cubicBezTo>
                  <a:pt x="10789" y="-1"/>
                  <a:pt x="19923" y="7961"/>
                  <a:pt x="21397" y="18648"/>
                </a:cubicBezTo>
                <a:lnTo>
                  <a:pt x="0" y="21600"/>
                </a:lnTo>
                <a:close/>
              </a:path>
            </a:pathLst>
          </a:custGeom>
          <a:solidFill>
            <a:srgbClr val="FFFFFF"/>
          </a:solidFill>
          <a:ln w="19050">
            <a:solidFill>
              <a:srgbClr val="215283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767436" name="AutoShape 12"/>
          <p:cNvSpPr>
            <a:spLocks noChangeArrowheads="1"/>
          </p:cNvSpPr>
          <p:nvPr/>
        </p:nvSpPr>
        <p:spPr bwMode="auto">
          <a:xfrm>
            <a:off x="3403600" y="3648075"/>
            <a:ext cx="1728788" cy="1079500"/>
          </a:xfrm>
          <a:prstGeom prst="wedgeRoundRectCallout">
            <a:avLst>
              <a:gd name="adj1" fmla="val -73690"/>
              <a:gd name="adj2" fmla="val 128824"/>
              <a:gd name="adj3" fmla="val 16667"/>
            </a:avLst>
          </a:prstGeom>
          <a:solidFill>
            <a:srgbClr val="C8C8C8"/>
          </a:solidFill>
          <a:ln w="19050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algn="ctr" eaLnBrk="1" hangingPunct="1">
              <a:lnSpc>
                <a:spcPts val="1400"/>
              </a:lnSpc>
            </a:pPr>
            <a:endParaRPr kumimoji="0" lang="en-US" altLang="en-US" sz="1800" b="0">
              <a:solidFill>
                <a:schemeClr val="tx1"/>
              </a:solidFill>
            </a:endParaRPr>
          </a:p>
        </p:txBody>
      </p:sp>
      <p:sp>
        <p:nvSpPr>
          <p:cNvPr id="1767437" name="Text Box 13"/>
          <p:cNvSpPr txBox="1">
            <a:spLocks noChangeArrowheads="1"/>
          </p:cNvSpPr>
          <p:nvPr/>
        </p:nvSpPr>
        <p:spPr bwMode="auto">
          <a:xfrm>
            <a:off x="3524250" y="3760788"/>
            <a:ext cx="1608138" cy="803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folHlink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1" hangingPunct="1">
              <a:lnSpc>
                <a:spcPts val="1400"/>
              </a:lnSpc>
              <a:spcBef>
                <a:spcPct val="50000"/>
              </a:spcBef>
            </a:pPr>
            <a:r>
              <a:rPr kumimoji="0" lang="de-DE" altLang="en-US" b="0">
                <a:solidFill>
                  <a:schemeClr val="tx1"/>
                </a:solidFill>
              </a:rPr>
              <a:t>Additional network potential of online networking</a:t>
            </a:r>
          </a:p>
        </p:txBody>
      </p:sp>
    </p:spTree>
    <p:extLst>
      <p:ext uri="{BB962C8B-B14F-4D97-AF65-F5344CB8AC3E}">
        <p14:creationId xmlns:p14="http://schemas.microsoft.com/office/powerpoint/2010/main" val="2600838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7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</a:t>
            </a:r>
            <a:r>
              <a:rPr lang="en-US" altLang="en-US"/>
              <a:t>he implications for companies that want to access and leverage the ‘long tail’ for their customers are three-fold</a:t>
            </a:r>
            <a:endParaRPr lang="de-DE" altLang="en-US"/>
          </a:p>
        </p:txBody>
      </p:sp>
      <p:sp>
        <p:nvSpPr>
          <p:cNvPr id="2057219" name="AutoShape 3"/>
          <p:cNvSpPr>
            <a:spLocks noChangeAspect="1" noChangeArrowheads="1" noTextEdit="1"/>
          </p:cNvSpPr>
          <p:nvPr/>
        </p:nvSpPr>
        <p:spPr bwMode="auto">
          <a:xfrm>
            <a:off x="2646363" y="3614738"/>
            <a:ext cx="3740150" cy="1250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57220" name="Rectangle 4"/>
          <p:cNvSpPr>
            <a:spLocks noChangeArrowheads="1"/>
          </p:cNvSpPr>
          <p:nvPr/>
        </p:nvSpPr>
        <p:spPr bwMode="auto">
          <a:xfrm>
            <a:off x="596900" y="2017713"/>
            <a:ext cx="1293813" cy="2860675"/>
          </a:xfrm>
          <a:prstGeom prst="rect">
            <a:avLst/>
          </a:prstGeom>
          <a:solidFill>
            <a:srgbClr val="FFFFFF"/>
          </a:solidFill>
          <a:ln w="19050">
            <a:solidFill>
              <a:srgbClr val="215283"/>
            </a:solidFill>
            <a:miter lim="800000"/>
            <a:headEnd/>
            <a:tailEnd/>
          </a:ln>
        </p:spPr>
        <p:txBody>
          <a:bodyPr lIns="0" tIns="0" rIns="0" bIns="0" anchor="ctr"/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lnSpc>
                <a:spcPct val="80000"/>
              </a:lnSpc>
              <a:spcBef>
                <a:spcPct val="20000"/>
              </a:spcBef>
              <a:buFontTx/>
              <a:buChar char="•"/>
            </a:pPr>
            <a:endParaRPr kumimoji="0" lang="de-DE" altLang="en-US" sz="1800" b="0">
              <a:solidFill>
                <a:schemeClr val="bg1"/>
              </a:solidFill>
            </a:endParaRPr>
          </a:p>
        </p:txBody>
      </p:sp>
      <p:sp>
        <p:nvSpPr>
          <p:cNvPr id="2057221" name="Rectangle 5"/>
          <p:cNvSpPr>
            <a:spLocks noChangeArrowheads="1"/>
          </p:cNvSpPr>
          <p:nvPr/>
        </p:nvSpPr>
        <p:spPr bwMode="auto">
          <a:xfrm>
            <a:off x="1001713" y="2116138"/>
            <a:ext cx="1851025" cy="750887"/>
          </a:xfrm>
          <a:prstGeom prst="rect">
            <a:avLst/>
          </a:prstGeom>
          <a:solidFill>
            <a:srgbClr val="215283"/>
          </a:solidFill>
          <a:ln w="19050">
            <a:solidFill>
              <a:srgbClr val="FFFFFF"/>
            </a:solidFill>
            <a:miter lim="800000"/>
            <a:headEnd/>
            <a:tailEnd/>
          </a:ln>
        </p:spPr>
        <p:txBody>
          <a:bodyPr anchor="ctr"/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lnSpc>
                <a:spcPts val="1800"/>
              </a:lnSpc>
            </a:pPr>
            <a:r>
              <a:rPr kumimoji="0" lang="en-US" altLang="en-US" sz="1400">
                <a:solidFill>
                  <a:srgbClr val="FFFFFF"/>
                </a:solidFill>
              </a:rPr>
              <a:t>Lengthen the tail</a:t>
            </a:r>
          </a:p>
        </p:txBody>
      </p:sp>
      <p:sp>
        <p:nvSpPr>
          <p:cNvPr id="2057222" name="Rectangle 5"/>
          <p:cNvSpPr>
            <a:spLocks noChangeArrowheads="1"/>
          </p:cNvSpPr>
          <p:nvPr/>
        </p:nvSpPr>
        <p:spPr bwMode="auto">
          <a:xfrm>
            <a:off x="1001713" y="3019425"/>
            <a:ext cx="1851025" cy="750888"/>
          </a:xfrm>
          <a:prstGeom prst="rect">
            <a:avLst/>
          </a:prstGeom>
          <a:solidFill>
            <a:srgbClr val="215283"/>
          </a:solidFill>
          <a:ln w="19050">
            <a:solidFill>
              <a:srgbClr val="FFFFFF"/>
            </a:solidFill>
            <a:miter lim="800000"/>
            <a:headEnd/>
            <a:tailEnd/>
          </a:ln>
        </p:spPr>
        <p:txBody>
          <a:bodyPr anchor="ctr"/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lnSpc>
                <a:spcPts val="1800"/>
              </a:lnSpc>
            </a:pPr>
            <a:r>
              <a:rPr kumimoji="0" lang="en-US" altLang="en-US" sz="1400">
                <a:solidFill>
                  <a:srgbClr val="FFFFFF"/>
                </a:solidFill>
              </a:rPr>
              <a:t>Fatten the tail</a:t>
            </a:r>
          </a:p>
        </p:txBody>
      </p:sp>
      <p:sp>
        <p:nvSpPr>
          <p:cNvPr id="2057223" name="Rectangle 5"/>
          <p:cNvSpPr>
            <a:spLocks noChangeArrowheads="1"/>
          </p:cNvSpPr>
          <p:nvPr/>
        </p:nvSpPr>
        <p:spPr bwMode="auto">
          <a:xfrm>
            <a:off x="1001713" y="3960813"/>
            <a:ext cx="1851025" cy="750887"/>
          </a:xfrm>
          <a:prstGeom prst="rect">
            <a:avLst/>
          </a:prstGeom>
          <a:solidFill>
            <a:srgbClr val="215283"/>
          </a:solidFill>
          <a:ln w="19050">
            <a:solidFill>
              <a:srgbClr val="FFFFFF"/>
            </a:solidFill>
            <a:miter lim="800000"/>
            <a:headEnd/>
            <a:tailEnd/>
          </a:ln>
        </p:spPr>
        <p:txBody>
          <a:bodyPr anchor="ctr"/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lnSpc>
                <a:spcPts val="1800"/>
              </a:lnSpc>
            </a:pPr>
            <a:r>
              <a:rPr kumimoji="0" lang="en-US" altLang="en-US" sz="1400">
                <a:solidFill>
                  <a:srgbClr val="FFFFFF"/>
                </a:solidFill>
              </a:rPr>
              <a:t>Drive demand down the tail</a:t>
            </a:r>
          </a:p>
        </p:txBody>
      </p:sp>
      <p:sp>
        <p:nvSpPr>
          <p:cNvPr id="2057225" name="Rectangle 9"/>
          <p:cNvSpPr>
            <a:spLocks noChangeArrowheads="1"/>
          </p:cNvSpPr>
          <p:nvPr/>
        </p:nvSpPr>
        <p:spPr bwMode="auto">
          <a:xfrm>
            <a:off x="2947988" y="3019425"/>
            <a:ext cx="5722937" cy="730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215283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215283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>
            <a:lvl1pPr defTabSz="358775">
              <a:defRPr sz="2400">
                <a:solidFill>
                  <a:schemeClr val="tx1"/>
                </a:solidFill>
                <a:latin typeface="Arial" charset="0"/>
              </a:defRPr>
            </a:lvl1pPr>
            <a:lvl2pPr defTabSz="358775">
              <a:defRPr sz="2400">
                <a:solidFill>
                  <a:schemeClr val="tx1"/>
                </a:solidFill>
                <a:latin typeface="Arial" charset="0"/>
              </a:defRPr>
            </a:lvl2pPr>
            <a:lvl3pPr defTabSz="358775">
              <a:defRPr sz="2400">
                <a:solidFill>
                  <a:schemeClr val="tx1"/>
                </a:solidFill>
                <a:latin typeface="Arial" charset="0"/>
              </a:defRPr>
            </a:lvl3pPr>
            <a:lvl4pPr defTabSz="358775">
              <a:defRPr sz="2400">
                <a:solidFill>
                  <a:schemeClr val="tx1"/>
                </a:solidFill>
                <a:latin typeface="Arial" charset="0"/>
              </a:defRPr>
            </a:lvl4pPr>
            <a:lvl5pPr defTabSz="358775">
              <a:defRPr sz="2400">
                <a:solidFill>
                  <a:schemeClr val="tx1"/>
                </a:solidFill>
                <a:latin typeface="Arial" charset="0"/>
              </a:defRPr>
            </a:lvl5pPr>
            <a:lvl6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kumimoji="0" lang="en-US" altLang="ja-JP" sz="1400" b="0">
                <a:solidFill>
                  <a:srgbClr val="000000"/>
                </a:solidFill>
                <a:ea typeface="ＭＳ Ｐゴシック" charset="-128"/>
              </a:rPr>
              <a:t>SNS uses a variety of mechanisms to enrich communication between users and thereby fattens the tail by increasing the frequency of interaction.</a:t>
            </a:r>
            <a:endParaRPr kumimoji="0" lang="de-DE" altLang="en-US" sz="1400" b="0">
              <a:solidFill>
                <a:srgbClr val="000000"/>
              </a:solidFill>
            </a:endParaRPr>
          </a:p>
        </p:txBody>
      </p:sp>
      <p:sp>
        <p:nvSpPr>
          <p:cNvPr id="2057227" name="Rectangle 11"/>
          <p:cNvSpPr>
            <a:spLocks noChangeArrowheads="1"/>
          </p:cNvSpPr>
          <p:nvPr/>
        </p:nvSpPr>
        <p:spPr bwMode="auto">
          <a:xfrm>
            <a:off x="2947988" y="3960813"/>
            <a:ext cx="5722937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215283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215283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>
            <a:lvl1pPr defTabSz="358775">
              <a:defRPr sz="2400">
                <a:solidFill>
                  <a:schemeClr val="tx1"/>
                </a:solidFill>
                <a:latin typeface="Arial" charset="0"/>
              </a:defRPr>
            </a:lvl1pPr>
            <a:lvl2pPr defTabSz="358775">
              <a:defRPr sz="2400">
                <a:solidFill>
                  <a:schemeClr val="tx1"/>
                </a:solidFill>
                <a:latin typeface="Arial" charset="0"/>
              </a:defRPr>
            </a:lvl2pPr>
            <a:lvl3pPr defTabSz="358775">
              <a:defRPr sz="2400">
                <a:solidFill>
                  <a:schemeClr val="tx1"/>
                </a:solidFill>
                <a:latin typeface="Arial" charset="0"/>
              </a:defRPr>
            </a:lvl3pPr>
            <a:lvl4pPr defTabSz="358775">
              <a:defRPr sz="2400">
                <a:solidFill>
                  <a:schemeClr val="tx1"/>
                </a:solidFill>
                <a:latin typeface="Arial" charset="0"/>
              </a:defRPr>
            </a:lvl4pPr>
            <a:lvl5pPr defTabSz="358775">
              <a:defRPr sz="2400">
                <a:solidFill>
                  <a:schemeClr val="tx1"/>
                </a:solidFill>
                <a:latin typeface="Arial" charset="0"/>
              </a:defRPr>
            </a:lvl5pPr>
            <a:lvl6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kumimoji="0" lang="en-US" altLang="ja-JP" sz="1400" b="0">
                <a:solidFill>
                  <a:srgbClr val="000000"/>
                </a:solidFill>
                <a:ea typeface="ＭＳ Ｐゴシック" charset="-128"/>
              </a:rPr>
              <a:t>This can be achieved by shifting users’ attention to content that normally is not as easy to find.</a:t>
            </a:r>
            <a:endParaRPr kumimoji="0" lang="de-DE" altLang="en-US" sz="1400" b="0">
              <a:solidFill>
                <a:srgbClr val="000000"/>
              </a:solidFill>
            </a:endParaRPr>
          </a:p>
        </p:txBody>
      </p:sp>
      <p:sp>
        <p:nvSpPr>
          <p:cNvPr id="2057228" name="Rectangle 12"/>
          <p:cNvSpPr>
            <a:spLocks noChangeArrowheads="1"/>
          </p:cNvSpPr>
          <p:nvPr/>
        </p:nvSpPr>
        <p:spPr bwMode="auto">
          <a:xfrm>
            <a:off x="2947988" y="2116138"/>
            <a:ext cx="5270500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215283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215283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>
            <a:lvl1pPr defTabSz="358775">
              <a:defRPr sz="2400">
                <a:solidFill>
                  <a:schemeClr val="tx1"/>
                </a:solidFill>
                <a:latin typeface="Arial" charset="0"/>
              </a:defRPr>
            </a:lvl1pPr>
            <a:lvl2pPr defTabSz="358775">
              <a:defRPr sz="2400">
                <a:solidFill>
                  <a:schemeClr val="tx1"/>
                </a:solidFill>
                <a:latin typeface="Arial" charset="0"/>
              </a:defRPr>
            </a:lvl2pPr>
            <a:lvl3pPr defTabSz="358775">
              <a:defRPr sz="2400">
                <a:solidFill>
                  <a:schemeClr val="tx1"/>
                </a:solidFill>
                <a:latin typeface="Arial" charset="0"/>
              </a:defRPr>
            </a:lvl3pPr>
            <a:lvl4pPr defTabSz="358775">
              <a:defRPr sz="2400">
                <a:solidFill>
                  <a:schemeClr val="tx1"/>
                </a:solidFill>
                <a:latin typeface="Arial" charset="0"/>
              </a:defRPr>
            </a:lvl4pPr>
            <a:lvl5pPr defTabSz="358775">
              <a:defRPr sz="2400">
                <a:solidFill>
                  <a:schemeClr val="tx1"/>
                </a:solidFill>
                <a:latin typeface="Arial" charset="0"/>
              </a:defRPr>
            </a:lvl5pPr>
            <a:lvl6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kumimoji="0" lang="en-US" altLang="ja-JP" sz="1400" b="0">
                <a:solidFill>
                  <a:srgbClr val="000000"/>
                </a:solidFill>
                <a:ea typeface="ＭＳ Ｐゴシック" charset="-128"/>
              </a:rPr>
              <a:t>By giving people access to a large pool of individuals, SNS lengthens the tail of potential social contacts.</a:t>
            </a:r>
            <a:endParaRPr kumimoji="0" lang="de-DE" altLang="en-US" sz="1400" b="0">
              <a:solidFill>
                <a:srgbClr val="000000"/>
              </a:solidFill>
            </a:endParaRPr>
          </a:p>
        </p:txBody>
      </p:sp>
      <p:sp>
        <p:nvSpPr>
          <p:cNvPr id="2057229" name="Rectangle 13"/>
          <p:cNvSpPr>
            <a:spLocks noChangeArrowheads="1"/>
          </p:cNvSpPr>
          <p:nvPr/>
        </p:nvSpPr>
        <p:spPr bwMode="auto">
          <a:xfrm>
            <a:off x="520700" y="6234113"/>
            <a:ext cx="1597025" cy="279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DDDDDD"/>
                    </a:gs>
                    <a:gs pos="100000">
                      <a:srgbClr val="DDDDDD">
                        <a:gamma/>
                        <a:shade val="46275"/>
                        <a:invGamma/>
                      </a:srgbClr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72000" tIns="72000" rIns="72000" bIns="72000" anchor="ctr">
            <a:spAutoFit/>
          </a:bodyPr>
          <a:lstStyle/>
          <a:p>
            <a:r>
              <a:rPr lang="en-US" altLang="en-US" sz="900" b="0" i="1"/>
              <a:t>Source</a:t>
            </a:r>
            <a:r>
              <a:rPr lang="en-US" altLang="en-US" sz="900" b="0"/>
              <a:t>: Anderson C. (2006).</a:t>
            </a:r>
            <a:endParaRPr lang="de-DE" altLang="en-US" sz="900" b="0"/>
          </a:p>
        </p:txBody>
      </p:sp>
    </p:spTree>
    <p:extLst>
      <p:ext uri="{BB962C8B-B14F-4D97-AF65-F5344CB8AC3E}">
        <p14:creationId xmlns:p14="http://schemas.microsoft.com/office/powerpoint/2010/main" val="1501416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 smtClean="0"/>
              <a:t>Article</a:t>
            </a:r>
          </a:p>
          <a:p>
            <a:endParaRPr lang="en-US" dirty="0"/>
          </a:p>
          <a:p>
            <a:r>
              <a:rPr lang="en-US" dirty="0" smtClean="0">
                <a:hlinkClick r:id="rId2"/>
              </a:rPr>
              <a:t>Lulu aims to wag the Internet ‘long tail’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297549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Digital Marketing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 err="1" smtClean="0"/>
              <a:t>Hubspots</a:t>
            </a:r>
            <a:r>
              <a:rPr lang="en-US" dirty="0" smtClean="0"/>
              <a:t> short digital marketing course:</a:t>
            </a:r>
          </a:p>
          <a:p>
            <a:endParaRPr lang="en-US" dirty="0"/>
          </a:p>
          <a:p>
            <a:r>
              <a:rPr lang="en-US" dirty="0">
                <a:hlinkClick r:id="rId2"/>
              </a:rPr>
              <a:t>http://</a:t>
            </a:r>
            <a:r>
              <a:rPr lang="en-US" dirty="0" smtClean="0">
                <a:hlinkClick r:id="rId2"/>
              </a:rPr>
              <a:t>academy.hubspot.com</a:t>
            </a:r>
            <a:r>
              <a:rPr lang="en-US" smtClean="0">
                <a:hlinkClick r:id="rId2"/>
              </a:rPr>
              <a:t>/ic15/essentials-of-an-effective-inbound-strategy</a:t>
            </a:r>
            <a:endParaRPr lang="en-US" smtClean="0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105276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UNDODONOTDELETE" val="23"/>
</p:tagLst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Relationship Id="rId2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Benutzerdefiniertes Design">
  <a:themeElements>
    <a:clrScheme name="Benutzerdefiniertes Design 16">
      <a:dk1>
        <a:srgbClr val="000000"/>
      </a:dk1>
      <a:lt1>
        <a:srgbClr val="FFFFFF"/>
      </a:lt1>
      <a:dk2>
        <a:srgbClr val="000000"/>
      </a:dk2>
      <a:lt2>
        <a:srgbClr val="777777"/>
      </a:lt2>
      <a:accent1>
        <a:srgbClr val="256885"/>
      </a:accent1>
      <a:accent2>
        <a:srgbClr val="B2D2DE"/>
      </a:accent2>
      <a:accent3>
        <a:srgbClr val="FFFFFF"/>
      </a:accent3>
      <a:accent4>
        <a:srgbClr val="000000"/>
      </a:accent4>
      <a:accent5>
        <a:srgbClr val="ACB9C2"/>
      </a:accent5>
      <a:accent6>
        <a:srgbClr val="A1BEC9"/>
      </a:accent6>
      <a:hlink>
        <a:srgbClr val="99CCFF"/>
      </a:hlink>
      <a:folHlink>
        <a:srgbClr val="CCECFF"/>
      </a:folHlink>
    </a:clrScheme>
    <a:fontScheme name="Benutzerdefiniertes Design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215283"/>
        </a:solidFill>
        <a:ln w="12700" cap="flat" cmpd="sng" algn="ctr">
          <a:solidFill>
            <a:srgbClr val="215283"/>
          </a:solidFill>
          <a:prstDash val="solid"/>
          <a:miter lim="800000"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blurRad="63500"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0000" tIns="46800" rIns="90000" bIns="46800" numCol="1" anchor="ctr" anchorCtr="0" compatLnSpc="1">
        <a:prstTxWarp prst="textNoShape">
          <a:avLst/>
        </a:prstTxWarp>
      </a:bodyPr>
      <a:lstStyle>
        <a:defPPr marL="0" marR="0" indent="0" algn="l" defTabSz="358775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en-GB" altLang="en-US" sz="1400" b="1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215283"/>
        </a:solidFill>
        <a:ln w="12700" cap="flat" cmpd="sng" algn="ctr">
          <a:solidFill>
            <a:srgbClr val="215283"/>
          </a:solidFill>
          <a:prstDash val="solid"/>
          <a:miter lim="800000"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blurRad="63500"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0000" tIns="46800" rIns="90000" bIns="46800" numCol="1" anchor="ctr" anchorCtr="0" compatLnSpc="1">
        <a:prstTxWarp prst="textNoShape">
          <a:avLst/>
        </a:prstTxWarp>
      </a:bodyPr>
      <a:lstStyle>
        <a:defPPr marL="0" marR="0" indent="0" algn="l" defTabSz="358775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en-GB" altLang="en-US" sz="1400" b="1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Benutzerdefiniertes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enutzerdefiniertes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enutzerdefiniertes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enutzerdefiniertes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enutzerdefiniertes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enutzerdefiniertes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enutzerdefiniertes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enutzerdefiniertes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enutzerdefiniertes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enutzerdefiniertes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enutzerdefiniertes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enutzerdefiniertes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enutzerdefiniertes Design 13">
        <a:dk1>
          <a:srgbClr val="000000"/>
        </a:dk1>
        <a:lt1>
          <a:srgbClr val="FFFFFF"/>
        </a:lt1>
        <a:dk2>
          <a:srgbClr val="000000"/>
        </a:dk2>
        <a:lt2>
          <a:srgbClr val="777777"/>
        </a:lt2>
        <a:accent1>
          <a:srgbClr val="DDDDDD"/>
        </a:accent1>
        <a:accent2>
          <a:srgbClr val="99CCFF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8AB9E7"/>
        </a:accent6>
        <a:hlink>
          <a:srgbClr val="777777"/>
        </a:hlink>
        <a:folHlink>
          <a:srgbClr val="0000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enutzerdefiniertes Design 14">
        <a:dk1>
          <a:srgbClr val="000000"/>
        </a:dk1>
        <a:lt1>
          <a:srgbClr val="FFFFFF"/>
        </a:lt1>
        <a:dk2>
          <a:srgbClr val="000000"/>
        </a:dk2>
        <a:lt2>
          <a:srgbClr val="777777"/>
        </a:lt2>
        <a:accent1>
          <a:srgbClr val="DDDDDD"/>
        </a:accent1>
        <a:accent2>
          <a:srgbClr val="99CCFF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8AB9E7"/>
        </a:accent6>
        <a:hlink>
          <a:srgbClr val="FFFF66"/>
        </a:hlink>
        <a:folHlink>
          <a:srgbClr val="CCE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enutzerdefiniertes Design 15">
        <a:dk1>
          <a:srgbClr val="000000"/>
        </a:dk1>
        <a:lt1>
          <a:srgbClr val="FFFFFF"/>
        </a:lt1>
        <a:dk2>
          <a:srgbClr val="000000"/>
        </a:dk2>
        <a:lt2>
          <a:srgbClr val="777777"/>
        </a:lt2>
        <a:accent1>
          <a:srgbClr val="0099FF"/>
        </a:accent1>
        <a:accent2>
          <a:srgbClr val="99CCFF"/>
        </a:accent2>
        <a:accent3>
          <a:srgbClr val="FFFFFF"/>
        </a:accent3>
        <a:accent4>
          <a:srgbClr val="000000"/>
        </a:accent4>
        <a:accent5>
          <a:srgbClr val="AACAFF"/>
        </a:accent5>
        <a:accent6>
          <a:srgbClr val="8AB9E7"/>
        </a:accent6>
        <a:hlink>
          <a:srgbClr val="99CCFF"/>
        </a:hlink>
        <a:folHlink>
          <a:srgbClr val="CCE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enutzerdefiniertes Design 16">
        <a:dk1>
          <a:srgbClr val="000000"/>
        </a:dk1>
        <a:lt1>
          <a:srgbClr val="FFFFFF"/>
        </a:lt1>
        <a:dk2>
          <a:srgbClr val="000000"/>
        </a:dk2>
        <a:lt2>
          <a:srgbClr val="777777"/>
        </a:lt2>
        <a:accent1>
          <a:srgbClr val="256885"/>
        </a:accent1>
        <a:accent2>
          <a:srgbClr val="B2D2DE"/>
        </a:accent2>
        <a:accent3>
          <a:srgbClr val="FFFFFF"/>
        </a:accent3>
        <a:accent4>
          <a:srgbClr val="000000"/>
        </a:accent4>
        <a:accent5>
          <a:srgbClr val="ACB9C2"/>
        </a:accent5>
        <a:accent6>
          <a:srgbClr val="A1BEC9"/>
        </a:accent6>
        <a:hlink>
          <a:srgbClr val="99CCFF"/>
        </a:hlink>
        <a:folHlink>
          <a:srgbClr val="CCECF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Media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Media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Default Design">
  <a:themeElements>
    <a:clrScheme name="2_Default Design 14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CD1919"/>
      </a:accent1>
      <a:accent2>
        <a:srgbClr val="333399"/>
      </a:accent2>
      <a:accent3>
        <a:srgbClr val="FFFFFF"/>
      </a:accent3>
      <a:accent4>
        <a:srgbClr val="000000"/>
      </a:accent4>
      <a:accent5>
        <a:srgbClr val="E3ABAB"/>
      </a:accent5>
      <a:accent6>
        <a:srgbClr val="2D2D8A"/>
      </a:accent6>
      <a:hlink>
        <a:srgbClr val="009999"/>
      </a:hlink>
      <a:folHlink>
        <a:srgbClr val="99CC00"/>
      </a:folHlink>
    </a:clrScheme>
    <a:fontScheme name="2_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>
          <a:outerShdw dist="35921" dir="2700000" algn="ctr" rotWithShape="0">
            <a:schemeClr val="bg2"/>
          </a:outerShdw>
        </a:effec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>
          <a:outerShdw dist="35921" dir="2700000" algn="ctr" rotWithShape="0">
            <a:schemeClr val="bg2"/>
          </a:outerShdw>
        </a:effec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2_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fault Design 13">
        <a:dk1>
          <a:srgbClr val="FFFFFF"/>
        </a:dk1>
        <a:lt1>
          <a:srgbClr val="FFFFFF"/>
        </a:lt1>
        <a:dk2>
          <a:srgbClr val="000000"/>
        </a:dk2>
        <a:lt2>
          <a:srgbClr val="808080"/>
        </a:lt2>
        <a:accent1>
          <a:srgbClr val="AE1616"/>
        </a:accent1>
        <a:accent2>
          <a:srgbClr val="333399"/>
        </a:accent2>
        <a:accent3>
          <a:srgbClr val="FFFFFF"/>
        </a:accent3>
        <a:accent4>
          <a:srgbClr val="DADADA"/>
        </a:accent4>
        <a:accent5>
          <a:srgbClr val="D3ABAB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Default Design 14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D1919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E3ABAB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Default Design 15">
        <a:dk1>
          <a:srgbClr val="808080"/>
        </a:dk1>
        <a:lt1>
          <a:srgbClr val="FFFFFF"/>
        </a:lt1>
        <a:dk2>
          <a:srgbClr val="000000"/>
        </a:dk2>
        <a:lt2>
          <a:srgbClr val="FFFFFF"/>
        </a:lt2>
        <a:accent1>
          <a:srgbClr val="BBE0E3"/>
        </a:accent1>
        <a:accent2>
          <a:srgbClr val="333399"/>
        </a:accent2>
        <a:accent3>
          <a:srgbClr val="AAAAAA"/>
        </a:accent3>
        <a:accent4>
          <a:srgbClr val="DADADA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fault Design 16">
        <a:dk1>
          <a:srgbClr val="FFFFFF"/>
        </a:dk1>
        <a:lt1>
          <a:srgbClr val="FFFFFF"/>
        </a:lt1>
        <a:dk2>
          <a:srgbClr val="FFFFFF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DADADA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m62 mechanical design template">
  <a:themeElements>
    <a:clrScheme name="">
      <a:dk1>
        <a:srgbClr val="FFFFFF"/>
      </a:dk1>
      <a:lt1>
        <a:srgbClr val="FFFFFF"/>
      </a:lt1>
      <a:dk2>
        <a:srgbClr val="000000"/>
      </a:dk2>
      <a:lt2>
        <a:srgbClr val="C0C0C0"/>
      </a:lt2>
      <a:accent1>
        <a:srgbClr val="D83C3C"/>
      </a:accent1>
      <a:accent2>
        <a:srgbClr val="FF3300"/>
      </a:accent2>
      <a:accent3>
        <a:srgbClr val="FFFFFF"/>
      </a:accent3>
      <a:accent4>
        <a:srgbClr val="DADADA"/>
      </a:accent4>
      <a:accent5>
        <a:srgbClr val="E9AFAF"/>
      </a:accent5>
      <a:accent6>
        <a:srgbClr val="E72D00"/>
      </a:accent6>
      <a:hlink>
        <a:srgbClr val="FFD1D1"/>
      </a:hlink>
      <a:folHlink>
        <a:srgbClr val="C0C0C0"/>
      </a:folHlink>
    </a:clrScheme>
    <a:fontScheme name="m62 mechanical design templat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>
          <a:outerShdw dist="35921" dir="2700000" algn="ctr" rotWithShape="0">
            <a:schemeClr val="bg2"/>
          </a:outerShdw>
        </a:effec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>
          <a:outerShdw dist="35921" dir="2700000" algn="ctr" rotWithShape="0">
            <a:schemeClr val="bg2"/>
          </a:outerShdw>
        </a:effec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m62 mechanical design templat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62 mechanical design template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62 mechanical design template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62 mechanical design template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62 mechanical design template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62 mechanical design template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62 mechanical design template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62 mechanical design template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62 mechanical design template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62 mechanical design template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62 mechanical design template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62 mechanical design template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62 mechanical design template 13">
        <a:dk1>
          <a:srgbClr val="FFFFFF"/>
        </a:dk1>
        <a:lt1>
          <a:srgbClr val="FFFFFF"/>
        </a:lt1>
        <a:dk2>
          <a:srgbClr val="000000"/>
        </a:dk2>
        <a:lt2>
          <a:srgbClr val="808080"/>
        </a:lt2>
        <a:accent1>
          <a:srgbClr val="AE1616"/>
        </a:accent1>
        <a:accent2>
          <a:srgbClr val="333399"/>
        </a:accent2>
        <a:accent3>
          <a:srgbClr val="FFFFFF"/>
        </a:accent3>
        <a:accent4>
          <a:srgbClr val="DADADA"/>
        </a:accent4>
        <a:accent5>
          <a:srgbClr val="D3ABAB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62 mechanical design template 14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D1919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E3ABAB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62 mechanical design template 15">
        <a:dk1>
          <a:srgbClr val="808080"/>
        </a:dk1>
        <a:lt1>
          <a:srgbClr val="FFFFFF"/>
        </a:lt1>
        <a:dk2>
          <a:srgbClr val="000000"/>
        </a:dk2>
        <a:lt2>
          <a:srgbClr val="FFFFFF"/>
        </a:lt2>
        <a:accent1>
          <a:srgbClr val="BBE0E3"/>
        </a:accent1>
        <a:accent2>
          <a:srgbClr val="333399"/>
        </a:accent2>
        <a:accent3>
          <a:srgbClr val="AAAAAA"/>
        </a:accent3>
        <a:accent4>
          <a:srgbClr val="DADADA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62 mechanical design template 16">
        <a:dk1>
          <a:srgbClr val="FFFFFF"/>
        </a:dk1>
        <a:lt1>
          <a:srgbClr val="FFFFFF"/>
        </a:lt1>
        <a:dk2>
          <a:srgbClr val="FFFFFF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DADADA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a="http://schemas.openxmlformats.org/drawingml/2006/main" name="12 mechanical cogs gears industry manufacturing template">
  <a:themeElements>
    <a:clrScheme name="">
      <a:dk1>
        <a:srgbClr val="000000"/>
      </a:dk1>
      <a:lt1>
        <a:srgbClr val="FFFFFF"/>
      </a:lt1>
      <a:dk2>
        <a:srgbClr val="000000"/>
      </a:dk2>
      <a:lt2>
        <a:srgbClr val="C0C0C0"/>
      </a:lt2>
      <a:accent1>
        <a:srgbClr val="AE1616"/>
      </a:accent1>
      <a:accent2>
        <a:srgbClr val="FFE1E1"/>
      </a:accent2>
      <a:accent3>
        <a:srgbClr val="FFFFFF"/>
      </a:accent3>
      <a:accent4>
        <a:srgbClr val="000000"/>
      </a:accent4>
      <a:accent5>
        <a:srgbClr val="D3ABAB"/>
      </a:accent5>
      <a:accent6>
        <a:srgbClr val="E7CCCC"/>
      </a:accent6>
      <a:hlink>
        <a:srgbClr val="969696"/>
      </a:hlink>
      <a:folHlink>
        <a:srgbClr val="FFFFFF"/>
      </a:folHlink>
    </a:clrScheme>
    <a:fontScheme name="12 mechanical cogs gears industry manufacturing templat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>
          <a:outerShdw dist="35921" dir="2700000" algn="ctr" rotWithShape="0">
            <a:schemeClr val="bg2"/>
          </a:outerShdw>
        </a:effec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>
          <a:outerShdw dist="35921" dir="2700000" algn="ctr" rotWithShape="0">
            <a:schemeClr val="bg2"/>
          </a:outerShdw>
        </a:effec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12 mechanical cogs gears industry manufacturing templat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2 mechanical cogs gears industry manufacturing template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2 mechanical cogs gears industry manufacturing template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2 mechanical cogs gears industry manufacturing template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2 mechanical cogs gears industry manufacturing template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2 mechanical cogs gears industry manufacturing template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2 mechanical cogs gears industry manufacturing template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2 mechanical cogs gears industry manufacturing template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2 mechanical cogs gears industry manufacturing template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2 mechanical cogs gears industry manufacturing template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2 mechanical cogs gears industry manufacturing template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2 mechanical cogs gears industry manufacturing template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2 mechanical cogs gears industry manufacturing template 13">
        <a:dk1>
          <a:srgbClr val="FFFFFF"/>
        </a:dk1>
        <a:lt1>
          <a:srgbClr val="FFFFFF"/>
        </a:lt1>
        <a:dk2>
          <a:srgbClr val="000000"/>
        </a:dk2>
        <a:lt2>
          <a:srgbClr val="808080"/>
        </a:lt2>
        <a:accent1>
          <a:srgbClr val="AE1616"/>
        </a:accent1>
        <a:accent2>
          <a:srgbClr val="333399"/>
        </a:accent2>
        <a:accent3>
          <a:srgbClr val="FFFFFF"/>
        </a:accent3>
        <a:accent4>
          <a:srgbClr val="DADADA"/>
        </a:accent4>
        <a:accent5>
          <a:srgbClr val="D3ABAB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2 mechanical cogs gears industry manufacturing template 14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D1919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E3ABAB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2 mechanical cogs gears industry manufacturing template 15">
        <a:dk1>
          <a:srgbClr val="808080"/>
        </a:dk1>
        <a:lt1>
          <a:srgbClr val="FFFFFF"/>
        </a:lt1>
        <a:dk2>
          <a:srgbClr val="000000"/>
        </a:dk2>
        <a:lt2>
          <a:srgbClr val="FFFFFF"/>
        </a:lt2>
        <a:accent1>
          <a:srgbClr val="BBE0E3"/>
        </a:accent1>
        <a:accent2>
          <a:srgbClr val="333399"/>
        </a:accent2>
        <a:accent3>
          <a:srgbClr val="AAAAAA"/>
        </a:accent3>
        <a:accent4>
          <a:srgbClr val="DADADA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2 mechanical cogs gears industry manufacturing template 16">
        <a:dk1>
          <a:srgbClr val="FFFFFF"/>
        </a:dk1>
        <a:lt1>
          <a:srgbClr val="FFFFFF"/>
        </a:lt1>
        <a:dk2>
          <a:srgbClr val="FFFFFF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DADADA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6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Austin">
    <a:dk1>
      <a:sysClr val="windowText" lastClr="000000"/>
    </a:dk1>
    <a:lt1>
      <a:sysClr val="window" lastClr="FFFFFF"/>
    </a:lt1>
    <a:dk2>
      <a:srgbClr val="3E3D2D"/>
    </a:dk2>
    <a:lt2>
      <a:srgbClr val="CAF278"/>
    </a:lt2>
    <a:accent1>
      <a:srgbClr val="94C600"/>
    </a:accent1>
    <a:accent2>
      <a:srgbClr val="71685A"/>
    </a:accent2>
    <a:accent3>
      <a:srgbClr val="FF6700"/>
    </a:accent3>
    <a:accent4>
      <a:srgbClr val="909465"/>
    </a:accent4>
    <a:accent5>
      <a:srgbClr val="956B43"/>
    </a:accent5>
    <a:accent6>
      <a:srgbClr val="FEA022"/>
    </a:accent6>
    <a:hlink>
      <a:srgbClr val="E68200"/>
    </a:hlink>
    <a:folHlink>
      <a:srgbClr val="FFA94A"/>
    </a:folHlink>
  </a:clrScheme>
</a:themeOverride>
</file>

<file path=ppt/theme/themeOverride2.xml><?xml version="1.0" encoding="utf-8"?>
<a:themeOverride xmlns:a="http://schemas.openxmlformats.org/drawingml/2006/main">
  <a:clrScheme name="12 mechanical cogs gears industry manufacturing template 13">
    <a:dk1>
      <a:srgbClr val="FFFFFF"/>
    </a:dk1>
    <a:lt1>
      <a:srgbClr val="FFFFFF"/>
    </a:lt1>
    <a:dk2>
      <a:srgbClr val="000000"/>
    </a:dk2>
    <a:lt2>
      <a:srgbClr val="808080"/>
    </a:lt2>
    <a:accent1>
      <a:srgbClr val="AE1616"/>
    </a:accent1>
    <a:accent2>
      <a:srgbClr val="333399"/>
    </a:accent2>
    <a:accent3>
      <a:srgbClr val="FFFFFF"/>
    </a:accent3>
    <a:accent4>
      <a:srgbClr val="DADADA"/>
    </a:accent4>
    <a:accent5>
      <a:srgbClr val="D3ABAB"/>
    </a:accent5>
    <a:accent6>
      <a:srgbClr val="2D2D8A"/>
    </a:accent6>
    <a:hlink>
      <a:srgbClr val="009999"/>
    </a:hlink>
    <a:folHlink>
      <a:srgbClr val="99CC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378</TotalTime>
  <Words>1513</Words>
  <Application>Microsoft Macintosh PowerPoint</Application>
  <PresentationFormat>On-screen Show (4:3)</PresentationFormat>
  <Paragraphs>253</Paragraphs>
  <Slides>23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23</vt:i4>
      </vt:variant>
    </vt:vector>
  </HeadingPairs>
  <TitlesOfParts>
    <vt:vector size="37" baseType="lpstr">
      <vt:lpstr>MS Mincho</vt:lpstr>
      <vt:lpstr>ＭＳ Ｐゴシック</vt:lpstr>
      <vt:lpstr>Times</vt:lpstr>
      <vt:lpstr>Times New Roman</vt:lpstr>
      <vt:lpstr>Arial</vt:lpstr>
      <vt:lpstr>AvantGarde Bk BT</vt:lpstr>
      <vt:lpstr>Tw Cen MT</vt:lpstr>
      <vt:lpstr>Wingdings</vt:lpstr>
      <vt:lpstr>Wingdings 2</vt:lpstr>
      <vt:lpstr>Benutzerdefiniertes Design</vt:lpstr>
      <vt:lpstr>Median</vt:lpstr>
      <vt:lpstr>2_Default Design</vt:lpstr>
      <vt:lpstr>m62 mechanical design template</vt:lpstr>
      <vt:lpstr>12 mechanical cogs gears industry manufacturing template</vt:lpstr>
      <vt:lpstr>Choosing the appropriate strategy for INTERACTION WITH USERS</vt:lpstr>
      <vt:lpstr>Any e-Business news?</vt:lpstr>
      <vt:lpstr>Choosing the appropriate e-business strategy for interacting with users </vt:lpstr>
      <vt:lpstr>What is web 2.0?</vt:lpstr>
      <vt:lpstr>Web 2.0 services</vt:lpstr>
      <vt:lpstr>Key feature of Web 2.0  Social Networking Sites (SNS)</vt:lpstr>
      <vt:lpstr>Social networking sites help users to pursue their communication motives of discovery, homogeneity and sharing</vt:lpstr>
      <vt:lpstr>The advanced capabilities of the Internet help to dissolve the trade-off between richness and reach </vt:lpstr>
      <vt:lpstr>PowerPoint Presentation</vt:lpstr>
      <vt:lpstr>PowerPoint Presentation</vt:lpstr>
      <vt:lpstr>Concept of Mass Customisation</vt:lpstr>
      <vt:lpstr>SNS can greatly increase the richness of user’s interactions</vt:lpstr>
      <vt:lpstr>Viral Growth : Lights Camera Action</vt:lpstr>
      <vt:lpstr>Find some examples of viral campaigns….</vt:lpstr>
      <vt:lpstr>Viral Marketing</vt:lpstr>
      <vt:lpstr>The “tipping point” Concept</vt:lpstr>
      <vt:lpstr>When seeding a message, one has to concentrate on three types of people</vt:lpstr>
      <vt:lpstr>The Long Tail (Anderson)</vt:lpstr>
      <vt:lpstr>PowerPoint Presentation</vt:lpstr>
      <vt:lpstr>PowerPoint Presentation</vt:lpstr>
      <vt:lpstr>The implications for companies that want to access and leverage the ‘long tail’ for their customers are three-fold</vt:lpstr>
      <vt:lpstr>PowerPoint Presentation</vt:lpstr>
      <vt:lpstr>Digital Marketing</vt:lpstr>
    </vt:vector>
  </TitlesOfParts>
  <Company/>
  <LinksUpToDate>false</LinksUpToDate>
  <SharedDoc>false</SharedDoc>
  <HyperlinksChanged>false</HyperlinksChanged>
  <AppVersion>15.0028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Choosing the appropriate strategy for the internal organisation of e-business activities  </dc:title>
  <dc:creator>Microsoft Office User</dc:creator>
  <cp:lastModifiedBy>Christopher Thomas</cp:lastModifiedBy>
  <cp:revision>26</cp:revision>
  <cp:lastPrinted>2002-07-04T17:41:13Z</cp:lastPrinted>
  <dcterms:created xsi:type="dcterms:W3CDTF">2015-11-10T20:37:09Z</dcterms:created>
  <dcterms:modified xsi:type="dcterms:W3CDTF">2016-11-29T20:17:08Z</dcterms:modified>
</cp:coreProperties>
</file>