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70" r:id="rId3"/>
    <p:sldId id="269" r:id="rId4"/>
    <p:sldId id="282" r:id="rId5"/>
    <p:sldId id="274" r:id="rId6"/>
    <p:sldId id="267" r:id="rId7"/>
    <p:sldId id="268" r:id="rId8"/>
    <p:sldId id="271" r:id="rId9"/>
    <p:sldId id="275" r:id="rId10"/>
    <p:sldId id="273" r:id="rId11"/>
    <p:sldId id="265" r:id="rId12"/>
    <p:sldId id="280" r:id="rId13"/>
    <p:sldId id="278" r:id="rId14"/>
    <p:sldId id="279" r:id="rId15"/>
    <p:sldId id="272" r:id="rId16"/>
    <p:sldId id="277" r:id="rId17"/>
    <p:sldId id="263" r:id="rId18"/>
    <p:sldId id="281" r:id="rId19"/>
    <p:sldId id="264" r:id="rId20"/>
    <p:sldId id="276" r:id="rId21"/>
    <p:sldId id="266" r:id="rId22"/>
    <p:sldId id="283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CCECFF"/>
    <a:srgbClr val="FF9933"/>
    <a:srgbClr val="FFFF00"/>
    <a:srgbClr val="33CC33"/>
    <a:srgbClr val="CC0099"/>
    <a:srgbClr val="00FFFF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19" autoAdjust="0"/>
    <p:restoredTop sz="99516" autoAdjust="0"/>
  </p:normalViewPr>
  <p:slideViewPr>
    <p:cSldViewPr snapToGrid="0">
      <p:cViewPr>
        <p:scale>
          <a:sx n="80" d="100"/>
          <a:sy n="80" d="100"/>
        </p:scale>
        <p:origin x="-2718" y="-7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3D1623-CC8E-4774-A959-93600AAA76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3E06A2-6924-46D2-AE82-33F39C49AB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2191E8-6AAB-4E23-969E-5D884AB36E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9EF9DC-5BC3-42C2-813C-771010F8819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C11C3A-8851-40EC-97C3-666F6F4676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96865-A005-4BCC-B174-25B47E1BA45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584621-8E75-4276-AFB6-3C0CCA2E639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858FD-771D-4E0C-BAC2-A4B2C4F743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63DBBC-4EA2-4510-B04D-CF9B2C482A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BDAAD4-1276-4532-AEE3-E1F2BFCB036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00F1A1-14A2-458A-BD10-2D7FAE82EC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7A35428-E838-425F-BD52-5963F7E0858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F64F30B-037D-4A3E-8FDB-50DD79E5284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31325"/>
          </a:xfrm>
          <a:prstGeom prst="rect">
            <a:avLst/>
          </a:prstGeom>
          <a:gradFill rotWithShape="1">
            <a:gsLst>
              <a:gs pos="0">
                <a:srgbClr val="0000FF">
                  <a:gamma/>
                  <a:shade val="46275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 dirty="0">
              <a:solidFill>
                <a:srgbClr val="FF99FF"/>
              </a:solidFill>
              <a:latin typeface="Comic Sans MS" pitchFamily="66" charset="0"/>
            </a:endParaRPr>
          </a:p>
          <a:p>
            <a:pPr algn="ctr"/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Targed</a:t>
            </a:r>
            <a:r>
              <a:rPr lang="en-GB" sz="4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Gwahaniaeth</a:t>
            </a:r>
            <a:endParaRPr lang="en-GB" sz="4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endParaRPr lang="en-US" sz="4200" b="1" dirty="0">
              <a:solidFill>
                <a:srgbClr val="FF99FF"/>
              </a:solidFill>
              <a:latin typeface="Comic Sans MS" pitchFamily="66" charset="0"/>
            </a:endParaRPr>
          </a:p>
        </p:txBody>
      </p:sp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3200" b="1" dirty="0" smtClean="0">
                <a:solidFill>
                  <a:srgbClr val="008000"/>
                </a:solidFill>
                <a:latin typeface="Comic Sans MS" pitchFamily="66" charset="0"/>
              </a:rPr>
              <a:t>Mae'r cyfanswm yng nghanol y targed yn cael ei ganfod drwy dynnu i ffwrdd y ddau rif yn y cylchoedd allanol</a:t>
            </a:r>
            <a:r>
              <a:rPr lang="cy-GB" sz="3200" b="1" dirty="0" smtClean="0">
                <a:solidFill>
                  <a:srgbClr val="008000"/>
                </a:solidFill>
                <a:latin typeface="Comic Sans MS" pitchFamily="66" charset="0"/>
              </a:rPr>
              <a:t>.</a:t>
            </a:r>
            <a:endParaRPr lang="en-GB" sz="3000" b="1" dirty="0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105476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5477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112562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 dirty="0" err="1" smtClean="0">
                <a:solidFill>
                  <a:srgbClr val="6699FF"/>
                </a:solidFill>
                <a:latin typeface="Comic Sans MS" pitchFamily="66" charset="0"/>
              </a:rPr>
              <a:t>Blwyddyn</a:t>
            </a:r>
            <a:r>
              <a:rPr lang="en-GB" sz="1400" dirty="0" smtClean="0">
                <a:solidFill>
                  <a:srgbClr val="6699FF"/>
                </a:solidFill>
                <a:latin typeface="Comic Sans MS" pitchFamily="66" charset="0"/>
              </a:rPr>
              <a:t> </a:t>
            </a:r>
            <a:r>
              <a:rPr lang="en-GB" sz="1400" dirty="0">
                <a:solidFill>
                  <a:srgbClr val="6699FF"/>
                </a:solidFill>
                <a:latin typeface="Comic Sans MS" pitchFamily="66" charset="0"/>
              </a:rPr>
              <a:t>3</a:t>
            </a:r>
            <a:endParaRPr lang="en-US" sz="1400" dirty="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 animBg="1"/>
      <p:bldP spid="1054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5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39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0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1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17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14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21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5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6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7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14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16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20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2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33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27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28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29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18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29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32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11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41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5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6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7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17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21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4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73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7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8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9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14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5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7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1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2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3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9095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15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12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9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3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4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5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18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7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5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59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0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1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22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17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7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1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2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3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20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12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5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19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0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1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8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5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79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0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1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24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27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84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3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7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1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2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3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25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18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61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5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6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7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21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26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5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93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7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8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9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13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19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6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13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7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8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9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15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24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9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86" name="AutoShape 1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9" name="Oval 11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80" name="Oval 12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81" name="Oval 13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83" name="Text Box 15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3984" name="Text Box 16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4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9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3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4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5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6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20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28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08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8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01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5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6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7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1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9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3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4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5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19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23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4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9" name="AutoShape 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3" name="Oval 3"/>
          <p:cNvSpPr>
            <a:spLocks noChangeArrowheads="1"/>
          </p:cNvSpPr>
          <p:nvPr/>
        </p:nvSpPr>
        <p:spPr bwMode="auto">
          <a:xfrm>
            <a:off x="635000" y="474663"/>
            <a:ext cx="7845425" cy="5942012"/>
          </a:xfrm>
          <a:prstGeom prst="ellipse">
            <a:avLst/>
          </a:prstGeom>
          <a:solidFill>
            <a:srgbClr val="00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4" name="Oval 4"/>
          <p:cNvSpPr>
            <a:spLocks noChangeArrowheads="1"/>
          </p:cNvSpPr>
          <p:nvPr/>
        </p:nvSpPr>
        <p:spPr bwMode="auto">
          <a:xfrm>
            <a:off x="1709738" y="1454150"/>
            <a:ext cx="5695950" cy="3984625"/>
          </a:xfrm>
          <a:prstGeom prst="ellipse">
            <a:avLst/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5" name="Oval 5"/>
          <p:cNvSpPr>
            <a:spLocks noChangeArrowheads="1"/>
          </p:cNvSpPr>
          <p:nvPr/>
        </p:nvSpPr>
        <p:spPr bwMode="auto">
          <a:xfrm>
            <a:off x="3200400" y="2454275"/>
            <a:ext cx="2713038" cy="1947863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3506788" y="1471613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7047" name="Text Box 7"/>
          <p:cNvSpPr txBox="1">
            <a:spLocks noChangeArrowheads="1"/>
          </p:cNvSpPr>
          <p:nvPr/>
        </p:nvSpPr>
        <p:spPr bwMode="auto">
          <a:xfrm>
            <a:off x="3506788" y="414338"/>
            <a:ext cx="21018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7000" b="1">
                <a:solidFill>
                  <a:schemeClr val="accent2"/>
                </a:solidFill>
                <a:latin typeface="Comic Sans MS" pitchFamily="66" charset="0"/>
              </a:rPr>
              <a:t>13</a:t>
            </a:r>
            <a:endParaRPr lang="en-US" sz="7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3311525" y="2468563"/>
            <a:ext cx="2492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chemeClr val="bg1"/>
                </a:solidFill>
                <a:latin typeface="Comic Sans MS" pitchFamily="66" charset="0"/>
              </a:rPr>
              <a:t>1</a:t>
            </a:r>
            <a:endParaRPr lang="en-US" sz="120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104451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91</Words>
  <Application>Microsoft Office PowerPoint</Application>
  <PresentationFormat>On-screen Show (4:3)</PresentationFormat>
  <Paragraphs>65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WeMJones</cp:lastModifiedBy>
  <cp:revision>51</cp:revision>
  <dcterms:created xsi:type="dcterms:W3CDTF">2006-03-03T16:34:11Z</dcterms:created>
  <dcterms:modified xsi:type="dcterms:W3CDTF">2014-08-20T10:38:35Z</dcterms:modified>
</cp:coreProperties>
</file>