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1.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275" r:id="rId6"/>
    <p:sldId id="277" r:id="rId7"/>
    <p:sldId id="316" r:id="rId8"/>
    <p:sldId id="278" r:id="rId9"/>
    <p:sldId id="279" r:id="rId10"/>
    <p:sldId id="280" r:id="rId11"/>
    <p:sldId id="281" r:id="rId12"/>
    <p:sldId id="282" r:id="rId13"/>
    <p:sldId id="317" r:id="rId14"/>
    <p:sldId id="286" r:id="rId15"/>
    <p:sldId id="287" r:id="rId16"/>
    <p:sldId id="288" r:id="rId17"/>
    <p:sldId id="289" r:id="rId18"/>
    <p:sldId id="290" r:id="rId19"/>
    <p:sldId id="291" r:id="rId20"/>
    <p:sldId id="318" r:id="rId21"/>
    <p:sldId id="294" r:id="rId22"/>
    <p:sldId id="295" r:id="rId23"/>
    <p:sldId id="297" r:id="rId24"/>
    <p:sldId id="319" r:id="rId25"/>
    <p:sldId id="298" r:id="rId26"/>
    <p:sldId id="300" r:id="rId27"/>
    <p:sldId id="301" r:id="rId28"/>
    <p:sldId id="304" r:id="rId29"/>
    <p:sldId id="305" r:id="rId30"/>
    <p:sldId id="306" r:id="rId31"/>
    <p:sldId id="309" r:id="rId32"/>
    <p:sldId id="310" r:id="rId33"/>
    <p:sldId id="320" r:id="rId34"/>
    <p:sldId id="311" r:id="rId35"/>
    <p:sldId id="321" r:id="rId36"/>
    <p:sldId id="314" r:id="rId37"/>
    <p:sldId id="322" r:id="rId38"/>
    <p:sldId id="274"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5" d="100"/>
          <a:sy n="95" d="100"/>
        </p:scale>
        <p:origin x="945" y="4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65C7FA-2F21-44E5-9976-6C948FC4091F}" type="datetimeFigureOut">
              <a:rPr lang="en-GB" smtClean="0"/>
              <a:t>18/02/2021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5F9AAF-F8FF-48E2-8C6E-4B5D4A42D218}" type="slidenum">
              <a:rPr lang="en-GB" smtClean="0"/>
              <a:t>‹#›</a:t>
            </a:fld>
            <a:endParaRPr lang="en-GB"/>
          </a:p>
        </p:txBody>
      </p:sp>
    </p:spTree>
    <p:extLst>
      <p:ext uri="{BB962C8B-B14F-4D97-AF65-F5344CB8AC3E}">
        <p14:creationId xmlns:p14="http://schemas.microsoft.com/office/powerpoint/2010/main" val="793511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2162507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481867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1176166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56640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560016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964280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71581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82000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950004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609468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324634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5573803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3939572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9903870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9299780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anose="020B0604020202020204" pitchFamily="34" charset="0"/>
              <a:buChar char="•"/>
            </a:pPr>
            <a:r>
              <a:rPr lang="en-US" sz="1200" i="1" dirty="0" smtClean="0"/>
              <a:t>R3 does not know if the 10.56.1.0/24 network is directly attached to the ABR (R4) or multiple hops away. </a:t>
            </a:r>
          </a:p>
          <a:p>
            <a:pPr marL="285750" indent="-285750" algn="just">
              <a:buFont typeface="Arial" panose="020B0604020202020204" pitchFamily="34" charset="0"/>
              <a:buChar char="•"/>
            </a:pPr>
            <a:r>
              <a:rPr lang="en-US" sz="1200" i="1" dirty="0" smtClean="0"/>
              <a:t>R3 knows that its metric to the ABR (R4) is 65 and that the type 3 LSA already has a metric of 2, so its total path metric to reach the 10.56.1.0/24 network is 67.</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9005615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5605346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7887337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3439968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2259170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6169132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114780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6686423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33020551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30806651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t>Example 9-8 provides R2’s configuration for </a:t>
            </a:r>
            <a:r>
              <a:rPr lang="en-US" sz="1200" dirty="0" err="1" smtClean="0"/>
              <a:t>interarea</a:t>
            </a:r>
            <a:r>
              <a:rPr lang="en-US" sz="1200" dirty="0" smtClean="0"/>
              <a:t> summarization into an aggregate route of 172.16.0.0/16. A static cost of 45 is added to the summary route to reduce CPU load if any of the three networks flap. </a:t>
            </a:r>
          </a:p>
          <a:p>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t>Example 9-9 displays R3’s routing table for verification that the smaller routes were suppressed while the summary route was aggregated. Notice that the path metric is 46, whereas previously the metric for the 172.16.1.0/24 network was 3.</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199792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22280990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1097936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21902058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t>Other network designs require filtering of OSPF routes based on other criteria. OSPF supports filtering when type 3 LSA generation occurs, allowing for the original route to be installed in the LSDB for the source area so that the route can be installed in the RIB of the ABR. Filtering can occur in either direction on the ABR. Figure 9-23 demonstrates the concept.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t>Figure 9-24 expands on the sample topology and demonstrates that the ABR can filter routes as they advertise out of an area or into an area. </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41785369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t>Other network designs require filtering of OSPF routes based on other criteria. OSPF supports filtering when type 3 LSA generation occurs, allowing for the original route to be installed in the LSDB for the source area so that the route can be installed in the RIB of the ABR. Filtering can occur in either direction on the ABR. Figure 9-23 demonstrates the concept.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t>Figure 9-24 expands on the sample topology and demonstrates that the ABR can filter routes as they advertise out of an area or into an area. </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3155428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36035595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25548464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solidFill>
                  <a:schemeClr val="accent1">
                    <a:lumMod val="50000"/>
                  </a:schemeClr>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solidFill>
                  <a:schemeClr val="accent1">
                    <a:lumMod val="50000"/>
                  </a:schemeClr>
                </a:solidFill>
              </a:defRPr>
            </a:lvl1pPr>
          </a:lstStyle>
          <a:p>
            <a:r>
              <a:rPr lang="en-US" dirty="0"/>
              <a:t>Click to edit Master title style</a:t>
            </a:r>
            <a:endParaRPr lang="en-GB" dirty="0"/>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solidFill>
                  <a:schemeClr val="accent1">
                    <a:lumMod val="50000"/>
                  </a:schemeClr>
                </a:solidFill>
              </a:defRPr>
            </a:lvl1pPr>
          </a:lstStyle>
          <a:p>
            <a:r>
              <a:rPr lang="en-US" dirty="0"/>
              <a:t>Click to edit Master title style</a:t>
            </a:r>
            <a:endParaRPr lang="en-GB" dirty="0"/>
          </a:p>
        </p:txBody>
      </p:sp>
      <p:sp>
        <p:nvSpPr>
          <p:cNvPr id="3" name="Date Placeholder 2"/>
          <p:cNvSpPr>
            <a:spLocks noGrp="1"/>
          </p:cNvSpPr>
          <p:nvPr>
            <p:ph type="dt" sz="half" idx="10"/>
          </p:nvPr>
        </p:nvSpPr>
        <p:spPr/>
        <p:txBody>
          <a:bodyPr/>
          <a:lstStyle/>
          <a:p>
            <a:fld id="{9C64F3F4-CE19-49F8-9EF4-FF4EE52031C2}" type="datetimeFigureOut">
              <a:rPr lang="en-GB" smtClean="0"/>
              <a:t>18/02/2021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3" y="1797051"/>
            <a:ext cx="8280057"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455085"/>
            <a:ext cx="8345488"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057929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9144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6" name="Title 1"/>
          <p:cNvSpPr>
            <a:spLocks noGrp="1"/>
          </p:cNvSpPr>
          <p:nvPr>
            <p:ph type="ctrTitle"/>
          </p:nvPr>
        </p:nvSpPr>
        <p:spPr>
          <a:xfrm>
            <a:off x="416425" y="1220545"/>
            <a:ext cx="7598042" cy="3426595"/>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32803" y="6375382"/>
            <a:ext cx="201319"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6373710"/>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40" y="6286929"/>
            <a:ext cx="340257"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grpSp>
    </p:spTree>
    <p:extLst>
      <p:ext uri="{BB962C8B-B14F-4D97-AF65-F5344CB8AC3E}">
        <p14:creationId xmlns:p14="http://schemas.microsoft.com/office/powerpoint/2010/main" val="3484024989"/>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13.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1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12.xml"/><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12.xml"/><Relationship Id="rId5" Type="http://schemas.openxmlformats.org/officeDocument/2006/relationships/image" Target="../media/image39.png"/><Relationship Id="rId4" Type="http://schemas.openxmlformats.org/officeDocument/2006/relationships/image" Target="../media/image38.png"/></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1.xml"/><Relationship Id="rId1" Type="http://schemas.openxmlformats.org/officeDocument/2006/relationships/slideLayout" Target="../slideLayouts/slideLayout12.xml"/><Relationship Id="rId5" Type="http://schemas.openxmlformats.org/officeDocument/2006/relationships/image" Target="../media/image42.png"/><Relationship Id="rId4" Type="http://schemas.openxmlformats.org/officeDocument/2006/relationships/image" Target="../media/image41.png"/></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3.xml"/><Relationship Id="rId1" Type="http://schemas.openxmlformats.org/officeDocument/2006/relationships/slideLayout" Target="../slideLayouts/slideLayout12.xml"/><Relationship Id="rId5" Type="http://schemas.openxmlformats.org/officeDocument/2006/relationships/image" Target="../media/image45.png"/><Relationship Id="rId4" Type="http://schemas.openxmlformats.org/officeDocument/2006/relationships/image" Target="../media/image44.png"/></Relationships>
</file>

<file path=ppt/slides/_rels/slide35.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132856"/>
            <a:ext cx="7992888" cy="1470025"/>
          </a:xfrm>
        </p:spPr>
        <p:txBody>
          <a:bodyPr>
            <a:normAutofit fontScale="90000"/>
          </a:bodyPr>
          <a:lstStyle/>
          <a:p>
            <a:pPr algn="r"/>
            <a:r>
              <a:rPr lang="en-US" sz="3600" dirty="0">
                <a:solidFill>
                  <a:schemeClr val="bg1"/>
                </a:solidFill>
              </a:rPr>
              <a:t>The Open Shortest Path First P</a:t>
            </a:r>
            <a:r>
              <a:rPr lang="en-US" sz="3600" dirty="0" smtClean="0">
                <a:solidFill>
                  <a:schemeClr val="bg1"/>
                </a:solidFill>
              </a:rPr>
              <a:t>rotocol</a:t>
            </a:r>
            <a:r>
              <a:rPr lang="en-GB" sz="2400" dirty="0">
                <a:solidFill>
                  <a:schemeClr val="bg1"/>
                </a:solidFill>
              </a:rPr>
              <a:t/>
            </a:r>
            <a:br>
              <a:rPr lang="en-GB" sz="2400" dirty="0">
                <a:solidFill>
                  <a:schemeClr val="bg1"/>
                </a:solidFill>
              </a:rPr>
            </a:br>
            <a:r>
              <a:rPr lang="en-US" sz="2400" dirty="0">
                <a:solidFill>
                  <a:schemeClr val="bg1"/>
                </a:solidFill>
              </a:rPr>
              <a:t>(OSPF)</a:t>
            </a:r>
            <a:r>
              <a:rPr lang="en-GB" sz="2400" dirty="0" smtClean="0">
                <a:solidFill>
                  <a:schemeClr val="bg1"/>
                </a:solidFill>
              </a:rPr>
              <a:t/>
            </a:r>
            <a:br>
              <a:rPr lang="en-GB" sz="2400" dirty="0" smtClean="0">
                <a:solidFill>
                  <a:schemeClr val="bg1"/>
                </a:solidFill>
              </a:rPr>
            </a:br>
            <a:r>
              <a:rPr lang="en-GB" sz="2400" dirty="0" smtClean="0">
                <a:solidFill>
                  <a:schemeClr val="bg1"/>
                </a:solidFill>
              </a:rPr>
              <a:t>Applied </a:t>
            </a:r>
            <a:r>
              <a:rPr lang="en-GB" sz="2400" dirty="0">
                <a:solidFill>
                  <a:schemeClr val="bg1"/>
                </a:solidFill>
              </a:rPr>
              <a:t>Computing</a:t>
            </a:r>
            <a:br>
              <a:rPr lang="en-GB" sz="2400" dirty="0">
                <a:solidFill>
                  <a:schemeClr val="bg1"/>
                </a:solidFill>
              </a:rPr>
            </a:br>
            <a:r>
              <a:rPr lang="en-GB" sz="2400" dirty="0">
                <a:solidFill>
                  <a:schemeClr val="bg1"/>
                </a:solidFill>
              </a:rPr>
              <a:t>Wales Institute of Science and Art (WISA)</a:t>
            </a: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539552" y="620688"/>
            <a:ext cx="8345488" cy="524088"/>
          </a:xfrm>
        </p:spPr>
        <p:txBody>
          <a:bodyPr/>
          <a:lstStyle/>
          <a:p>
            <a:r>
              <a:rPr lang="en-US" sz="2400" dirty="0" smtClean="0"/>
              <a:t>Objectives</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79512" y="1268760"/>
            <a:ext cx="8604448" cy="4095323"/>
          </a:xfrm>
        </p:spPr>
        <p:txBody>
          <a:bodyPr/>
          <a:lstStyle/>
          <a:p>
            <a:pPr marL="285750" indent="-285750" algn="just" defTabSz="684213" fontAlgn="base">
              <a:spcBef>
                <a:spcPts val="600"/>
              </a:spcBef>
              <a:spcAft>
                <a:spcPts val="600"/>
              </a:spcAft>
              <a:buClr>
                <a:schemeClr val="tx2"/>
              </a:buClr>
              <a:buSzPct val="90000"/>
              <a:buFont typeface="Wingdings" panose="05000000000000000000" pitchFamily="2" charset="2"/>
              <a:buChar char="§"/>
            </a:pPr>
            <a:r>
              <a:rPr lang="en-US" sz="1500" b="1" dirty="0" smtClean="0">
                <a:solidFill>
                  <a:srgbClr val="000000"/>
                </a:solidFill>
                <a:ea typeface="Calibri"/>
                <a:cs typeface="CiscoSerif-Bold"/>
              </a:rPr>
              <a:t>Areas </a:t>
            </a:r>
            <a:r>
              <a:rPr lang="en-US" sz="1500" b="1" dirty="0">
                <a:solidFill>
                  <a:srgbClr val="000000"/>
                </a:solidFill>
                <a:ea typeface="Calibri"/>
                <a:cs typeface="CiscoSerif-Bold"/>
              </a:rPr>
              <a:t>- </a:t>
            </a:r>
            <a:r>
              <a:rPr lang="en-US" sz="1500" dirty="0" smtClean="0">
                <a:solidFill>
                  <a:srgbClr val="000000"/>
                </a:solidFill>
                <a:ea typeface="Calibri"/>
                <a:cs typeface="CiscoSerif-Bold"/>
              </a:rPr>
              <a:t>the </a:t>
            </a:r>
            <a:r>
              <a:rPr lang="en-US" sz="1500" dirty="0">
                <a:solidFill>
                  <a:srgbClr val="000000"/>
                </a:solidFill>
                <a:ea typeface="Calibri"/>
                <a:cs typeface="CiscoSerif-Bold"/>
              </a:rPr>
              <a:t>benefits and functions of areas within an Open Shortest Path First (OSPF) routing domain. </a:t>
            </a:r>
          </a:p>
          <a:p>
            <a:pPr marL="285750" indent="-285750" algn="just" defTabSz="684213" fontAlgn="base">
              <a:spcBef>
                <a:spcPts val="600"/>
              </a:spcBef>
              <a:spcAft>
                <a:spcPts val="600"/>
              </a:spcAft>
              <a:buClr>
                <a:schemeClr val="tx2"/>
              </a:buClr>
              <a:buSzPct val="90000"/>
              <a:buFont typeface="Wingdings" panose="05000000000000000000" pitchFamily="2" charset="2"/>
              <a:buChar char="§"/>
            </a:pPr>
            <a:r>
              <a:rPr lang="en-US" sz="1500" b="1" dirty="0">
                <a:solidFill>
                  <a:srgbClr val="000000"/>
                </a:solidFill>
                <a:ea typeface="Calibri"/>
                <a:cs typeface="CiscoSerif-Bold"/>
              </a:rPr>
              <a:t>Link-State Announcements - </a:t>
            </a:r>
            <a:r>
              <a:rPr lang="en-US" sz="1500" dirty="0" smtClean="0">
                <a:solidFill>
                  <a:srgbClr val="000000"/>
                </a:solidFill>
                <a:ea typeface="Calibri"/>
                <a:cs typeface="CiscoSerif-Bold"/>
              </a:rPr>
              <a:t>how </a:t>
            </a:r>
            <a:r>
              <a:rPr lang="en-US" sz="1500" dirty="0">
                <a:solidFill>
                  <a:srgbClr val="000000"/>
                </a:solidFill>
                <a:ea typeface="Calibri"/>
                <a:cs typeface="CiscoSerif-Bold"/>
              </a:rPr>
              <a:t>OSPF stores, communicates, and builds a topology from the link-state announcements (LSAs).</a:t>
            </a:r>
          </a:p>
          <a:p>
            <a:pPr marL="285750" indent="-285750" algn="just" defTabSz="684213" fontAlgn="base">
              <a:spcBef>
                <a:spcPts val="600"/>
              </a:spcBef>
              <a:spcAft>
                <a:spcPts val="600"/>
              </a:spcAft>
              <a:buClr>
                <a:schemeClr val="tx2"/>
              </a:buClr>
              <a:buSzPct val="90000"/>
              <a:buFont typeface="Wingdings" panose="05000000000000000000" pitchFamily="2" charset="2"/>
              <a:buChar char="§"/>
            </a:pPr>
            <a:r>
              <a:rPr lang="en-US" sz="1500" b="1" dirty="0">
                <a:solidFill>
                  <a:srgbClr val="000000"/>
                </a:solidFill>
                <a:ea typeface="Calibri"/>
                <a:cs typeface="CiscoSerif-Bold"/>
              </a:rPr>
              <a:t>Discontiguous</a:t>
            </a:r>
            <a:r>
              <a:rPr lang="en-US" sz="1500" b="1" dirty="0">
                <a:solidFill>
                  <a:srgbClr val="000000"/>
                </a:solidFill>
                <a:ea typeface="Calibri"/>
                <a:cs typeface="CiscoSerif-Bold"/>
              </a:rPr>
              <a:t> Networks - </a:t>
            </a:r>
            <a:r>
              <a:rPr lang="en-US" sz="1500" dirty="0" smtClean="0">
                <a:solidFill>
                  <a:srgbClr val="000000"/>
                </a:solidFill>
                <a:ea typeface="Calibri"/>
                <a:cs typeface="CiscoSerif-Bold"/>
              </a:rPr>
              <a:t>explains </a:t>
            </a:r>
            <a:r>
              <a:rPr lang="en-US" sz="1500" dirty="0">
                <a:solidFill>
                  <a:srgbClr val="000000"/>
                </a:solidFill>
                <a:ea typeface="Calibri"/>
                <a:cs typeface="CiscoSerif-Bold"/>
              </a:rPr>
              <a:t>why such a network cannot distribute routes to all areas properly.</a:t>
            </a:r>
          </a:p>
          <a:p>
            <a:pPr marL="285750" indent="-285750" algn="just" defTabSz="684213" fontAlgn="base">
              <a:spcBef>
                <a:spcPts val="600"/>
              </a:spcBef>
              <a:spcAft>
                <a:spcPts val="600"/>
              </a:spcAft>
              <a:buClr>
                <a:schemeClr val="tx2"/>
              </a:buClr>
              <a:buSzPct val="90000"/>
              <a:buFont typeface="Wingdings" panose="05000000000000000000" pitchFamily="2" charset="2"/>
              <a:buChar char="§"/>
            </a:pPr>
            <a:r>
              <a:rPr lang="en-US" sz="1500" b="1" dirty="0">
                <a:solidFill>
                  <a:srgbClr val="000000"/>
                </a:solidFill>
                <a:ea typeface="Calibri"/>
                <a:cs typeface="CiscoSerif-Bold"/>
              </a:rPr>
              <a:t>OSPF Path Selection - </a:t>
            </a:r>
            <a:r>
              <a:rPr lang="en-US" sz="1500" dirty="0" smtClean="0">
                <a:solidFill>
                  <a:srgbClr val="000000"/>
                </a:solidFill>
                <a:ea typeface="Calibri"/>
                <a:cs typeface="CiscoSerif-Bold"/>
              </a:rPr>
              <a:t>how </a:t>
            </a:r>
            <a:r>
              <a:rPr lang="en-US" sz="1500" dirty="0">
                <a:solidFill>
                  <a:srgbClr val="000000"/>
                </a:solidFill>
                <a:ea typeface="Calibri"/>
                <a:cs typeface="CiscoSerif-Bold"/>
              </a:rPr>
              <a:t>OSPF makes path selection choices for routes learned within the OSPF routing domain.</a:t>
            </a:r>
          </a:p>
          <a:p>
            <a:pPr marL="285750" indent="-285750" algn="just" defTabSz="684213" fontAlgn="base">
              <a:spcBef>
                <a:spcPts val="600"/>
              </a:spcBef>
              <a:spcAft>
                <a:spcPts val="600"/>
              </a:spcAft>
              <a:buClr>
                <a:schemeClr val="tx2"/>
              </a:buClr>
              <a:buSzPct val="90000"/>
              <a:buFont typeface="Wingdings" panose="05000000000000000000" pitchFamily="2" charset="2"/>
              <a:buChar char="§"/>
            </a:pPr>
            <a:r>
              <a:rPr lang="en-US" sz="1500" b="1" dirty="0">
                <a:solidFill>
                  <a:srgbClr val="000000"/>
                </a:solidFill>
                <a:ea typeface="Calibri"/>
                <a:cs typeface="CiscoSerif-Bold"/>
              </a:rPr>
              <a:t>Summarization of Routes - </a:t>
            </a:r>
            <a:r>
              <a:rPr lang="en-US" sz="1500" dirty="0" smtClean="0">
                <a:solidFill>
                  <a:srgbClr val="000000"/>
                </a:solidFill>
                <a:ea typeface="Calibri"/>
                <a:cs typeface="CiscoSerif-Bold"/>
              </a:rPr>
              <a:t>how </a:t>
            </a:r>
            <a:r>
              <a:rPr lang="en-US" sz="1500" dirty="0">
                <a:solidFill>
                  <a:srgbClr val="000000"/>
                </a:solidFill>
                <a:ea typeface="Calibri"/>
                <a:cs typeface="CiscoSerif-Bold"/>
              </a:rPr>
              <a:t>network summarization works with OSPF.</a:t>
            </a:r>
          </a:p>
          <a:p>
            <a:pPr marL="285750" indent="-285750" algn="just" defTabSz="684213" fontAlgn="base">
              <a:spcBef>
                <a:spcPts val="600"/>
              </a:spcBef>
              <a:spcAft>
                <a:spcPts val="600"/>
              </a:spcAft>
              <a:buClr>
                <a:schemeClr val="tx2"/>
              </a:buClr>
              <a:buSzPct val="90000"/>
              <a:buFont typeface="Wingdings" panose="05000000000000000000" pitchFamily="2" charset="2"/>
              <a:buChar char="§"/>
            </a:pPr>
            <a:r>
              <a:rPr lang="en-US" sz="1500" b="1" dirty="0">
                <a:solidFill>
                  <a:srgbClr val="000000"/>
                </a:solidFill>
                <a:ea typeface="Calibri"/>
                <a:cs typeface="CiscoSerif-Bold"/>
              </a:rPr>
              <a:t>Route Filtering - </a:t>
            </a:r>
            <a:r>
              <a:rPr lang="en-US" sz="1500" dirty="0" smtClean="0">
                <a:solidFill>
                  <a:srgbClr val="000000"/>
                </a:solidFill>
                <a:ea typeface="Calibri"/>
                <a:cs typeface="CiscoSerif-Bold"/>
              </a:rPr>
              <a:t>how </a:t>
            </a:r>
            <a:r>
              <a:rPr lang="en-US" sz="1500" dirty="0">
                <a:solidFill>
                  <a:srgbClr val="000000"/>
                </a:solidFill>
                <a:ea typeface="Calibri"/>
                <a:cs typeface="CiscoSerif-Bold"/>
              </a:rPr>
              <a:t>OSPF routes can be filtered on a router.</a:t>
            </a:r>
          </a:p>
          <a:p>
            <a:pPr marL="285750" indent="-285750" algn="just">
              <a:lnSpc>
                <a:spcPct val="115000"/>
              </a:lnSpc>
              <a:spcBef>
                <a:spcPts val="0"/>
              </a:spcBef>
              <a:buFont typeface="Wingdings" panose="05000000000000000000" pitchFamily="2" charset="2"/>
              <a:buChar char="§"/>
            </a:pPr>
            <a:endParaRPr lang="en-US" sz="1500" dirty="0" smtClean="0"/>
          </a:p>
          <a:p>
            <a:pPr marL="285750" indent="-285750" algn="just">
              <a:lnSpc>
                <a:spcPct val="115000"/>
              </a:lnSpc>
              <a:spcBef>
                <a:spcPts val="0"/>
              </a:spcBef>
              <a:buFont typeface="Wingdings" panose="05000000000000000000" pitchFamily="2" charset="2"/>
              <a:buChar char="ü"/>
            </a:pPr>
            <a:r>
              <a:rPr lang="en-US" sz="1600" dirty="0">
                <a:solidFill>
                  <a:srgbClr val="000000"/>
                </a:solidFill>
              </a:rPr>
              <a:t>The (OSPF) protocol scales well with </a:t>
            </a:r>
            <a:r>
              <a:rPr lang="en-US" sz="1600" b="1" i="1" dirty="0">
                <a:solidFill>
                  <a:srgbClr val="000000"/>
                </a:solidFill>
              </a:rPr>
              <a:t>proper network planning</a:t>
            </a:r>
            <a:r>
              <a:rPr lang="en-US" sz="1600" dirty="0">
                <a:solidFill>
                  <a:srgbClr val="000000"/>
                </a:solidFill>
              </a:rPr>
              <a:t>. IP addressing schemes, area segmentation, address summarization, and hardware capabilities for each area should considered when designing a network.</a:t>
            </a:r>
          </a:p>
          <a:p>
            <a:pPr marL="285750" indent="-285750" algn="just">
              <a:lnSpc>
                <a:spcPct val="115000"/>
              </a:lnSpc>
              <a:spcBef>
                <a:spcPts val="0"/>
              </a:spcBef>
              <a:buFont typeface="Wingdings" panose="05000000000000000000" pitchFamily="2" charset="2"/>
              <a:buChar char="§"/>
            </a:pPr>
            <a:endParaRPr lang="en-US" sz="1500" dirty="0"/>
          </a:p>
          <a:p>
            <a:pPr marL="285750" indent="-285750" algn="just">
              <a:lnSpc>
                <a:spcPct val="115000"/>
              </a:lnSpc>
              <a:spcBef>
                <a:spcPts val="0"/>
              </a:spcBef>
              <a:buFont typeface="Wingdings" panose="05000000000000000000" pitchFamily="2" charset="2"/>
              <a:buChar char="§"/>
            </a:pPr>
            <a:endParaRPr lang="en-US" sz="1500" dirty="0">
              <a:solidFill>
                <a:srgbClr val="000000"/>
              </a:solidFill>
              <a:ea typeface="Calibri"/>
              <a:cs typeface="CiscoSerif-Regular"/>
            </a:endParaRPr>
          </a:p>
          <a:p>
            <a:pPr marL="285750" indent="-285750" algn="just">
              <a:lnSpc>
                <a:spcPct val="115000"/>
              </a:lnSpc>
              <a:spcBef>
                <a:spcPts val="0"/>
              </a:spcBef>
              <a:buFont typeface="Wingdings" panose="05000000000000000000" pitchFamily="2" charset="2"/>
              <a:buChar char="§"/>
            </a:pPr>
            <a:endParaRPr lang="en-US" sz="1800" dirty="0"/>
          </a:p>
        </p:txBody>
      </p:sp>
    </p:spTree>
    <p:extLst>
      <p:ext uri="{BB962C8B-B14F-4D97-AF65-F5344CB8AC3E}">
        <p14:creationId xmlns:p14="http://schemas.microsoft.com/office/powerpoint/2010/main" val="3046424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190099" y="1124744"/>
            <a:ext cx="8709344" cy="4401205"/>
          </a:xfrm>
          <a:prstGeom prst="rect">
            <a:avLst/>
          </a:prstGeom>
          <a:noFill/>
        </p:spPr>
        <p:txBody>
          <a:bodyPr wrap="square" rtlCol="0">
            <a:spAutoFit/>
          </a:bodyPr>
          <a:lstStyle/>
          <a:p>
            <a:pPr algn="just" eaLnBrk="0" hangingPunct="0"/>
            <a:r>
              <a:rPr lang="en-US" sz="2000" dirty="0" smtClean="0">
                <a:solidFill>
                  <a:srgbClr val="000000"/>
                </a:solidFill>
              </a:rPr>
              <a:t>What is an OSPF Area?</a:t>
            </a:r>
          </a:p>
          <a:p>
            <a:pPr algn="just" eaLnBrk="0" hangingPunct="0"/>
            <a:endParaRPr lang="en-US" sz="2000" dirty="0">
              <a:solidFill>
                <a:srgbClr val="000000"/>
              </a:solidFill>
            </a:endParaRPr>
          </a:p>
          <a:p>
            <a:pPr marL="342900" indent="-342900" algn="just">
              <a:buFont typeface="Wingdings" panose="05000000000000000000" pitchFamily="2" charset="2"/>
              <a:buChar char="§"/>
            </a:pPr>
            <a:r>
              <a:rPr lang="en-US" sz="2400" dirty="0">
                <a:solidFill>
                  <a:srgbClr val="FF0000"/>
                </a:solidFill>
              </a:rPr>
              <a:t>An OSPF area is a logical grouping of routers or, more specifically, a logical grouping of router interfaces</a:t>
            </a:r>
            <a:r>
              <a:rPr lang="en-US" sz="2400" dirty="0" smtClean="0">
                <a:solidFill>
                  <a:srgbClr val="FF0000"/>
                </a:solidFill>
              </a:rPr>
              <a:t>.</a:t>
            </a:r>
          </a:p>
          <a:p>
            <a:pPr marL="342900" indent="-342900" algn="just">
              <a:buFont typeface="Wingdings" panose="05000000000000000000" pitchFamily="2" charset="2"/>
              <a:buChar char="§"/>
            </a:pPr>
            <a:endParaRPr lang="en-US" sz="2400" dirty="0">
              <a:solidFill>
                <a:srgbClr val="FF0000"/>
              </a:solidFill>
            </a:endParaRPr>
          </a:p>
          <a:p>
            <a:pPr marL="342900" indent="-342900" algn="just">
              <a:buFont typeface="Wingdings" panose="05000000000000000000" pitchFamily="2" charset="2"/>
              <a:buChar char="§"/>
            </a:pPr>
            <a:r>
              <a:rPr lang="en-US" sz="2400" dirty="0">
                <a:solidFill>
                  <a:srgbClr val="FF0000"/>
                </a:solidFill>
              </a:rPr>
              <a:t>Area membership is set at the interface level, and the area ID is included in the OSPF hello packet. </a:t>
            </a:r>
          </a:p>
          <a:p>
            <a:pPr marL="342900" indent="-342900" algn="just">
              <a:buFont typeface="Wingdings" panose="05000000000000000000" pitchFamily="2" charset="2"/>
              <a:buChar char="§"/>
            </a:pPr>
            <a:endParaRPr lang="en-US" sz="2400" dirty="0" smtClean="0">
              <a:solidFill>
                <a:srgbClr val="FF0000"/>
              </a:solidFill>
            </a:endParaRPr>
          </a:p>
          <a:p>
            <a:pPr marL="342900" indent="-342900" algn="just">
              <a:buFont typeface="Wingdings" panose="05000000000000000000" pitchFamily="2" charset="2"/>
              <a:buChar char="§"/>
            </a:pPr>
            <a:r>
              <a:rPr lang="en-US" sz="2400" dirty="0" smtClean="0">
                <a:solidFill>
                  <a:srgbClr val="FF0000"/>
                </a:solidFill>
              </a:rPr>
              <a:t>An </a:t>
            </a:r>
            <a:r>
              <a:rPr lang="en-US" sz="2400" dirty="0">
                <a:solidFill>
                  <a:srgbClr val="FF0000"/>
                </a:solidFill>
              </a:rPr>
              <a:t>interface can belong to only one area. </a:t>
            </a:r>
          </a:p>
          <a:p>
            <a:pPr marL="342900" indent="-342900" algn="just">
              <a:buFont typeface="Wingdings" panose="05000000000000000000" pitchFamily="2" charset="2"/>
              <a:buChar char="§"/>
            </a:pPr>
            <a:endParaRPr lang="en-US" sz="2400" dirty="0" smtClean="0">
              <a:solidFill>
                <a:srgbClr val="FF0000"/>
              </a:solidFill>
            </a:endParaRPr>
          </a:p>
          <a:p>
            <a:pPr marL="342900" indent="-342900" algn="just">
              <a:buFont typeface="Wingdings" panose="05000000000000000000" pitchFamily="2" charset="2"/>
              <a:buChar char="§"/>
            </a:pPr>
            <a:r>
              <a:rPr lang="en-US" sz="2400" dirty="0" smtClean="0">
                <a:solidFill>
                  <a:srgbClr val="FF0000"/>
                </a:solidFill>
              </a:rPr>
              <a:t>All </a:t>
            </a:r>
            <a:r>
              <a:rPr lang="en-US" sz="2400" dirty="0">
                <a:solidFill>
                  <a:srgbClr val="FF0000"/>
                </a:solidFill>
              </a:rPr>
              <a:t>routers within the same OSPF area maintain an identical copy of the link-state database (LSDB</a:t>
            </a:r>
            <a:r>
              <a:rPr lang="en-US" sz="2400" dirty="0" smtClean="0">
                <a:solidFill>
                  <a:srgbClr val="FF0000"/>
                </a:solidFill>
              </a:rPr>
              <a:t>).</a:t>
            </a:r>
            <a:endParaRPr lang="en-US" sz="2400" dirty="0">
              <a:solidFill>
                <a:srgbClr val="FF0000"/>
              </a:solidFill>
            </a:endParaRP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1835696"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smtClean="0"/>
              <a:t>Areas</a:t>
            </a:r>
            <a:r>
              <a:rPr lang="en-US" smtClean="0"/>
              <a:t/>
            </a:r>
            <a:br>
              <a:rPr lang="en-US" smtClean="0"/>
            </a:br>
            <a:r>
              <a:rPr lang="en-US" sz="2400" smtClean="0"/>
              <a:t>OSPF Areas</a:t>
            </a:r>
            <a:endParaRPr lang="en-US" sz="2400" dirty="0"/>
          </a:p>
        </p:txBody>
      </p:sp>
    </p:spTree>
    <p:extLst>
      <p:ext uri="{BB962C8B-B14F-4D97-AF65-F5344CB8AC3E}">
        <p14:creationId xmlns:p14="http://schemas.microsoft.com/office/powerpoint/2010/main" val="1555407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7504" y="188640"/>
            <a:ext cx="1835696" cy="731837"/>
          </a:xfrm>
        </p:spPr>
        <p:txBody>
          <a:bodyPr/>
          <a:lstStyle/>
          <a:p>
            <a:pPr algn="l"/>
            <a:r>
              <a:rPr lang="en-US" sz="1600" dirty="0"/>
              <a:t>Areas</a:t>
            </a:r>
            <a:r>
              <a:rPr lang="en-US" dirty="0"/>
              <a:t/>
            </a:r>
            <a:br>
              <a:rPr lang="en-US" dirty="0"/>
            </a:br>
            <a:r>
              <a:rPr lang="en-US" sz="2400" dirty="0"/>
              <a:t>OSPF Areas</a:t>
            </a:r>
          </a:p>
        </p:txBody>
      </p:sp>
      <p:sp>
        <p:nvSpPr>
          <p:cNvPr id="5" name="TextBox 4">
            <a:extLst>
              <a:ext uri="{FF2B5EF4-FFF2-40B4-BE49-F238E27FC236}">
                <a16:creationId xmlns:a16="http://schemas.microsoft.com/office/drawing/2014/main" id="{EEC9D1C4-B9E3-489B-800E-BA01649A61D8}"/>
              </a:ext>
            </a:extLst>
          </p:cNvPr>
          <p:cNvSpPr txBox="1"/>
          <p:nvPr/>
        </p:nvSpPr>
        <p:spPr>
          <a:xfrm>
            <a:off x="251520" y="1052736"/>
            <a:ext cx="8498674" cy="4524315"/>
          </a:xfrm>
          <a:prstGeom prst="rect">
            <a:avLst/>
          </a:prstGeom>
          <a:noFill/>
        </p:spPr>
        <p:txBody>
          <a:bodyPr wrap="square" rtlCol="0">
            <a:spAutoFit/>
          </a:bodyPr>
          <a:lstStyle/>
          <a:p>
            <a:pPr marL="285750" indent="-285750" algn="just" eaLnBrk="0" hangingPunct="0">
              <a:buFont typeface="Wingdings" panose="05000000000000000000" pitchFamily="2" charset="2"/>
              <a:buChar char="§"/>
            </a:pPr>
            <a:r>
              <a:rPr lang="en-US" dirty="0">
                <a:solidFill>
                  <a:srgbClr val="000000"/>
                </a:solidFill>
              </a:rPr>
              <a:t>An </a:t>
            </a:r>
            <a:r>
              <a:rPr lang="en-US" b="1" i="1" dirty="0">
                <a:solidFill>
                  <a:srgbClr val="000000"/>
                </a:solidFill>
              </a:rPr>
              <a:t>OSPF area grows in size as the number of network links and routers increase </a:t>
            </a:r>
            <a:r>
              <a:rPr lang="en-US" dirty="0">
                <a:solidFill>
                  <a:srgbClr val="000000"/>
                </a:solidFill>
              </a:rPr>
              <a:t>in the area. </a:t>
            </a:r>
            <a:endParaRPr lang="en-US" dirty="0">
              <a:solidFill>
                <a:srgbClr val="000000"/>
              </a:solidFill>
            </a:endParaRPr>
          </a:p>
          <a:p>
            <a:pPr marL="285750" indent="-285750" algn="just" eaLnBrk="0" hangingPunct="0">
              <a:buFont typeface="Wingdings" panose="05000000000000000000" pitchFamily="2" charset="2"/>
              <a:buChar char="§"/>
            </a:pPr>
            <a:r>
              <a:rPr lang="en-US" dirty="0" smtClean="0">
                <a:solidFill>
                  <a:srgbClr val="000000"/>
                </a:solidFill>
              </a:rPr>
              <a:t>While </a:t>
            </a:r>
            <a:r>
              <a:rPr lang="en-US" dirty="0">
                <a:solidFill>
                  <a:srgbClr val="000000"/>
                </a:solidFill>
              </a:rPr>
              <a:t>using a single area simplifies the topology, there are trade-offs:</a:t>
            </a:r>
          </a:p>
          <a:p>
            <a:pPr algn="just" eaLnBrk="0" hangingPunct="0"/>
            <a:endParaRPr lang="en-US" dirty="0">
              <a:solidFill>
                <a:srgbClr val="000000"/>
              </a:solidFill>
            </a:endParaRPr>
          </a:p>
          <a:p>
            <a:pPr marL="285750" indent="-285750" algn="just" eaLnBrk="0" hangingPunct="0">
              <a:buFont typeface="Wingdings" panose="05000000000000000000" pitchFamily="2" charset="2"/>
              <a:buChar char="Ø"/>
            </a:pPr>
            <a:r>
              <a:rPr lang="en-US" dirty="0">
                <a:solidFill>
                  <a:srgbClr val="000000"/>
                </a:solidFill>
              </a:rPr>
              <a:t>Full shortest path first (</a:t>
            </a:r>
            <a:r>
              <a:rPr lang="en-US" b="1" dirty="0">
                <a:solidFill>
                  <a:srgbClr val="000000"/>
                </a:solidFill>
              </a:rPr>
              <a:t>SPF</a:t>
            </a:r>
            <a:r>
              <a:rPr lang="en-US" dirty="0">
                <a:solidFill>
                  <a:srgbClr val="000000"/>
                </a:solidFill>
              </a:rPr>
              <a:t>) tree </a:t>
            </a:r>
            <a:r>
              <a:rPr lang="en-US" b="1" dirty="0">
                <a:solidFill>
                  <a:srgbClr val="000000"/>
                </a:solidFill>
              </a:rPr>
              <a:t>calculation runs </a:t>
            </a:r>
            <a:r>
              <a:rPr lang="en-US" dirty="0">
                <a:solidFill>
                  <a:srgbClr val="000000"/>
                </a:solidFill>
              </a:rPr>
              <a:t>when a link flaps </a:t>
            </a:r>
            <a:r>
              <a:rPr lang="en-US" b="1" dirty="0">
                <a:solidFill>
                  <a:srgbClr val="000000"/>
                </a:solidFill>
              </a:rPr>
              <a:t>within the area</a:t>
            </a:r>
            <a:r>
              <a:rPr lang="en-US" dirty="0">
                <a:solidFill>
                  <a:srgbClr val="000000"/>
                </a:solidFill>
              </a:rPr>
              <a:t>.</a:t>
            </a:r>
          </a:p>
          <a:p>
            <a:pPr marL="285750" indent="-285750" algn="just" eaLnBrk="0" hangingPunct="0">
              <a:buFont typeface="Wingdings" panose="05000000000000000000" pitchFamily="2" charset="2"/>
              <a:buChar char="Ø"/>
            </a:pPr>
            <a:endParaRPr lang="en-US" dirty="0">
              <a:solidFill>
                <a:srgbClr val="000000"/>
              </a:solidFill>
            </a:endParaRPr>
          </a:p>
          <a:p>
            <a:pPr marL="285750" indent="-285750" algn="just" eaLnBrk="0" hangingPunct="0">
              <a:buFont typeface="Wingdings" panose="05000000000000000000" pitchFamily="2" charset="2"/>
              <a:buChar char="Ø"/>
            </a:pPr>
            <a:r>
              <a:rPr lang="en-US" dirty="0">
                <a:solidFill>
                  <a:srgbClr val="000000"/>
                </a:solidFill>
              </a:rPr>
              <a:t>The </a:t>
            </a:r>
            <a:r>
              <a:rPr lang="en-US" b="1" dirty="0">
                <a:solidFill>
                  <a:srgbClr val="000000"/>
                </a:solidFill>
              </a:rPr>
              <a:t>LSDB </a:t>
            </a:r>
            <a:r>
              <a:rPr lang="en-US" b="1" dirty="0">
                <a:solidFill>
                  <a:srgbClr val="FF0000"/>
                </a:solidFill>
              </a:rPr>
              <a:t>increases in size </a:t>
            </a:r>
            <a:r>
              <a:rPr lang="en-US" dirty="0">
                <a:solidFill>
                  <a:srgbClr val="000000"/>
                </a:solidFill>
              </a:rPr>
              <a:t>and becomes </a:t>
            </a:r>
            <a:r>
              <a:rPr lang="en-US" b="1" dirty="0">
                <a:solidFill>
                  <a:srgbClr val="FF0000"/>
                </a:solidFill>
              </a:rPr>
              <a:t>unmanageable</a:t>
            </a:r>
            <a:r>
              <a:rPr lang="en-US" dirty="0">
                <a:solidFill>
                  <a:srgbClr val="000000"/>
                </a:solidFill>
              </a:rPr>
              <a:t>.</a:t>
            </a:r>
          </a:p>
          <a:p>
            <a:pPr marL="285750" indent="-285750" algn="just" eaLnBrk="0" hangingPunct="0">
              <a:buFont typeface="Wingdings" panose="05000000000000000000" pitchFamily="2" charset="2"/>
              <a:buChar char="Ø"/>
            </a:pPr>
            <a:endParaRPr lang="en-US" dirty="0">
              <a:solidFill>
                <a:srgbClr val="000000"/>
              </a:solidFill>
            </a:endParaRPr>
          </a:p>
          <a:p>
            <a:pPr marL="285750" indent="-285750" algn="just" eaLnBrk="0" hangingPunct="0">
              <a:buFont typeface="Wingdings" panose="05000000000000000000" pitchFamily="2" charset="2"/>
              <a:buChar char="Ø"/>
            </a:pPr>
            <a:r>
              <a:rPr lang="en-US" dirty="0">
                <a:solidFill>
                  <a:srgbClr val="000000"/>
                </a:solidFill>
              </a:rPr>
              <a:t>The LSDB for the </a:t>
            </a:r>
            <a:r>
              <a:rPr lang="en-US" b="1" dirty="0">
                <a:solidFill>
                  <a:srgbClr val="FF0000"/>
                </a:solidFill>
              </a:rPr>
              <a:t>area grows</a:t>
            </a:r>
            <a:r>
              <a:rPr lang="en-US" dirty="0">
                <a:solidFill>
                  <a:srgbClr val="000000"/>
                </a:solidFill>
              </a:rPr>
              <a:t>, consuming </a:t>
            </a:r>
            <a:r>
              <a:rPr lang="en-US" b="1" dirty="0">
                <a:solidFill>
                  <a:srgbClr val="FF0000"/>
                </a:solidFill>
              </a:rPr>
              <a:t>more memory</a:t>
            </a:r>
            <a:r>
              <a:rPr lang="en-US" dirty="0">
                <a:solidFill>
                  <a:srgbClr val="000000"/>
                </a:solidFill>
              </a:rPr>
              <a:t>, and </a:t>
            </a:r>
            <a:r>
              <a:rPr lang="en-US" b="1" dirty="0">
                <a:solidFill>
                  <a:srgbClr val="FF0000"/>
                </a:solidFill>
              </a:rPr>
              <a:t>lengthening</a:t>
            </a:r>
            <a:r>
              <a:rPr lang="en-US" dirty="0">
                <a:solidFill>
                  <a:srgbClr val="000000"/>
                </a:solidFill>
              </a:rPr>
              <a:t> the SPF </a:t>
            </a:r>
            <a:r>
              <a:rPr lang="en-US" b="1" dirty="0">
                <a:solidFill>
                  <a:srgbClr val="FF0000"/>
                </a:solidFill>
              </a:rPr>
              <a:t>computation process</a:t>
            </a:r>
            <a:r>
              <a:rPr lang="en-US" dirty="0">
                <a:solidFill>
                  <a:srgbClr val="000000"/>
                </a:solidFill>
              </a:rPr>
              <a:t>.</a:t>
            </a:r>
          </a:p>
          <a:p>
            <a:pPr marL="285750" indent="-285750" algn="just" eaLnBrk="0" hangingPunct="0">
              <a:buFont typeface="Wingdings" panose="05000000000000000000" pitchFamily="2" charset="2"/>
              <a:buChar char="Ø"/>
            </a:pPr>
            <a:endParaRPr lang="en-US" dirty="0">
              <a:solidFill>
                <a:srgbClr val="000000"/>
              </a:solidFill>
            </a:endParaRPr>
          </a:p>
          <a:p>
            <a:pPr marL="285750" indent="-285750" algn="just" eaLnBrk="0" hangingPunct="0">
              <a:buFont typeface="Wingdings" panose="05000000000000000000" pitchFamily="2" charset="2"/>
              <a:buChar char="Ø"/>
            </a:pPr>
            <a:r>
              <a:rPr lang="en-US" b="1" dirty="0">
                <a:solidFill>
                  <a:srgbClr val="FF0000"/>
                </a:solidFill>
              </a:rPr>
              <a:t>No summarization </a:t>
            </a:r>
            <a:r>
              <a:rPr lang="en-US" dirty="0">
                <a:solidFill>
                  <a:srgbClr val="000000"/>
                </a:solidFill>
              </a:rPr>
              <a:t>of route information occurs.</a:t>
            </a:r>
          </a:p>
          <a:p>
            <a:pPr algn="just" eaLnBrk="0" hangingPunct="0"/>
            <a:endParaRPr lang="en-US" dirty="0">
              <a:solidFill>
                <a:srgbClr val="000000"/>
              </a:solidFill>
            </a:endParaRPr>
          </a:p>
          <a:p>
            <a:pPr algn="just" eaLnBrk="0" hangingPunct="0"/>
            <a:r>
              <a:rPr lang="en-US" b="1" i="1" dirty="0">
                <a:solidFill>
                  <a:schemeClr val="tx2"/>
                </a:solidFill>
              </a:rPr>
              <a:t>Proper design </a:t>
            </a:r>
            <a:r>
              <a:rPr lang="en-US" i="1" dirty="0">
                <a:solidFill>
                  <a:schemeClr val="tx2"/>
                </a:solidFill>
              </a:rPr>
              <a:t>addresses each of these issues </a:t>
            </a:r>
            <a:r>
              <a:rPr lang="en-US" b="1" i="1" dirty="0">
                <a:solidFill>
                  <a:schemeClr val="tx2"/>
                </a:solidFill>
              </a:rPr>
              <a:t>by segmenting</a:t>
            </a:r>
            <a:r>
              <a:rPr lang="en-US" i="1" dirty="0">
                <a:solidFill>
                  <a:schemeClr val="tx2"/>
                </a:solidFill>
              </a:rPr>
              <a:t> the routers into multiple OSPF areas, thereby keeping the LSDB to a </a:t>
            </a:r>
            <a:r>
              <a:rPr lang="en-US" b="1" i="1" dirty="0">
                <a:solidFill>
                  <a:schemeClr val="tx2"/>
                </a:solidFill>
              </a:rPr>
              <a:t>manageable size</a:t>
            </a:r>
            <a:r>
              <a:rPr lang="en-US" i="1" dirty="0">
                <a:solidFill>
                  <a:schemeClr val="tx2"/>
                </a:solidFill>
              </a:rPr>
              <a:t>. Sizing and design of OSPF networks should account for the </a:t>
            </a:r>
            <a:r>
              <a:rPr lang="en-US" i="1" u="sng" dirty="0">
                <a:solidFill>
                  <a:schemeClr val="tx2"/>
                </a:solidFill>
              </a:rPr>
              <a:t>hardware constraints of the smallest router in that area</a:t>
            </a:r>
            <a:r>
              <a:rPr lang="en-US" i="1" dirty="0">
                <a:solidFill>
                  <a:schemeClr val="tx2"/>
                </a:solidFill>
              </a:rPr>
              <a:t>.</a:t>
            </a:r>
            <a:endParaRPr lang="en-US" sz="2000" i="1" dirty="0">
              <a:solidFill>
                <a:schemeClr val="tx2"/>
              </a:solidFill>
            </a:endParaRPr>
          </a:p>
        </p:txBody>
      </p:sp>
    </p:spTree>
    <p:extLst>
      <p:ext uri="{BB962C8B-B14F-4D97-AF65-F5344CB8AC3E}">
        <p14:creationId xmlns:p14="http://schemas.microsoft.com/office/powerpoint/2010/main" val="4221716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114058" y="980728"/>
            <a:ext cx="8813934" cy="2862322"/>
          </a:xfrm>
          <a:prstGeom prst="rect">
            <a:avLst/>
          </a:prstGeom>
          <a:noFill/>
        </p:spPr>
        <p:txBody>
          <a:bodyPr wrap="square" rtlCol="0">
            <a:spAutoFit/>
          </a:bodyPr>
          <a:lstStyle/>
          <a:p>
            <a:pPr marL="285750" indent="-285750" algn="just" eaLnBrk="0" hangingPunct="0">
              <a:buFont typeface="Wingdings" panose="05000000000000000000" pitchFamily="2" charset="2"/>
              <a:buChar char="§"/>
            </a:pPr>
            <a:r>
              <a:rPr lang="en-US" dirty="0">
                <a:solidFill>
                  <a:srgbClr val="000000"/>
                </a:solidFill>
              </a:rPr>
              <a:t>In essence, an </a:t>
            </a:r>
            <a:r>
              <a:rPr lang="en-US" b="1" dirty="0">
                <a:solidFill>
                  <a:srgbClr val="FF0000"/>
                </a:solidFill>
              </a:rPr>
              <a:t>OSPF area hides the topology from another area </a:t>
            </a:r>
            <a:r>
              <a:rPr lang="en-US" dirty="0">
                <a:solidFill>
                  <a:srgbClr val="000000"/>
                </a:solidFill>
              </a:rPr>
              <a:t>but </a:t>
            </a:r>
            <a:r>
              <a:rPr lang="en-US" b="1" dirty="0">
                <a:solidFill>
                  <a:schemeClr val="tx2"/>
                </a:solidFill>
              </a:rPr>
              <a:t>enables the networks to be visible in other areas within the OSPF domain</a:t>
            </a:r>
            <a:r>
              <a:rPr lang="en-US" dirty="0">
                <a:solidFill>
                  <a:srgbClr val="000000"/>
                </a:solidFill>
              </a:rPr>
              <a:t>. </a:t>
            </a:r>
            <a:endParaRPr lang="en-US" dirty="0" smtClean="0">
              <a:solidFill>
                <a:srgbClr val="000000"/>
              </a:solidFill>
            </a:endParaRPr>
          </a:p>
          <a:p>
            <a:pPr marL="285750" indent="-285750" algn="just" eaLnBrk="0" hangingPunct="0">
              <a:buFont typeface="Wingdings" panose="05000000000000000000" pitchFamily="2" charset="2"/>
              <a:buChar char="§"/>
            </a:pPr>
            <a:endParaRPr lang="en-US" dirty="0">
              <a:solidFill>
                <a:srgbClr val="000000"/>
              </a:solidFill>
            </a:endParaRPr>
          </a:p>
          <a:p>
            <a:pPr marL="285750" indent="-285750" algn="just" eaLnBrk="0" hangingPunct="0">
              <a:buFont typeface="Wingdings" panose="05000000000000000000" pitchFamily="2" charset="2"/>
              <a:buChar char="§"/>
            </a:pPr>
            <a:r>
              <a:rPr lang="en-US" dirty="0" smtClean="0">
                <a:solidFill>
                  <a:srgbClr val="000000"/>
                </a:solidFill>
              </a:rPr>
              <a:t>Segmenting </a:t>
            </a:r>
            <a:r>
              <a:rPr lang="en-US" dirty="0">
                <a:solidFill>
                  <a:srgbClr val="000000"/>
                </a:solidFill>
              </a:rPr>
              <a:t>the OSPF domain into multiple areas reduces the size of the LSDB for each area, making SPF tree calculations faster, and decreasing LSDB flooding between routers when a link flaps.</a:t>
            </a:r>
          </a:p>
          <a:p>
            <a:pPr marL="285750" indent="-285750" algn="just" eaLnBrk="0" hangingPunct="0">
              <a:buFont typeface="Wingdings" panose="05000000000000000000" pitchFamily="2" charset="2"/>
              <a:buChar char="§"/>
            </a:pPr>
            <a:endParaRPr lang="en-US" dirty="0">
              <a:solidFill>
                <a:srgbClr val="000000"/>
              </a:solidFill>
            </a:endParaRPr>
          </a:p>
          <a:p>
            <a:pPr marL="285750" indent="-285750" algn="just" eaLnBrk="0" hangingPunct="0">
              <a:buFont typeface="Wingdings" panose="05000000000000000000" pitchFamily="2" charset="2"/>
              <a:buChar char="§"/>
            </a:pPr>
            <a:r>
              <a:rPr lang="en-US" dirty="0">
                <a:solidFill>
                  <a:srgbClr val="000000"/>
                </a:solidFill>
              </a:rPr>
              <a:t>Just because a router connects to multiple OSPF areas does not mean the routes from one area will be injected into another area. Figure 9-1 shows router R1 connected to Area 1 and Area 2. Routes from Area 1 will not advertise into Area 2 and vice versa.</a:t>
            </a:r>
            <a:endParaRPr lang="en-US" sz="2000" dirty="0">
              <a:solidFill>
                <a:srgbClr val="000000"/>
              </a:solidFill>
            </a:endParaRPr>
          </a:p>
        </p:txBody>
      </p:sp>
      <p:pic>
        <p:nvPicPr>
          <p:cNvPr id="4" name="Picture 3">
            <a:extLst>
              <a:ext uri="{FF2B5EF4-FFF2-40B4-BE49-F238E27FC236}">
                <a16:creationId xmlns:a16="http://schemas.microsoft.com/office/drawing/2014/main" id="{7E171674-959F-44C2-A7F2-D0703B187E58}"/>
              </a:ext>
            </a:extLst>
          </p:cNvPr>
          <p:cNvPicPr>
            <a:picLocks noChangeAspect="1"/>
          </p:cNvPicPr>
          <p:nvPr/>
        </p:nvPicPr>
        <p:blipFill>
          <a:blip r:embed="rId3"/>
          <a:stretch>
            <a:fillRect/>
          </a:stretch>
        </p:blipFill>
        <p:spPr>
          <a:xfrm>
            <a:off x="2414537" y="4005064"/>
            <a:ext cx="4212976" cy="1489621"/>
          </a:xfrm>
          <a:prstGeom prst="rect">
            <a:avLst/>
          </a:prstGeom>
        </p:spPr>
      </p:pic>
      <p:sp>
        <p:nvSpPr>
          <p:cNvPr id="6" name="Title 2">
            <a:extLst>
              <a:ext uri="{FF2B5EF4-FFF2-40B4-BE49-F238E27FC236}">
                <a16:creationId xmlns:a16="http://schemas.microsoft.com/office/drawing/2014/main" id="{C02AA8F8-1E43-384B-8982-C0BB94049B5C}"/>
              </a:ext>
            </a:extLst>
          </p:cNvPr>
          <p:cNvSpPr>
            <a:spLocks noGrp="1"/>
          </p:cNvSpPr>
          <p:nvPr>
            <p:ph type="title"/>
          </p:nvPr>
        </p:nvSpPr>
        <p:spPr>
          <a:xfrm>
            <a:off x="107504" y="188640"/>
            <a:ext cx="1835696" cy="731837"/>
          </a:xfrm>
        </p:spPr>
        <p:txBody>
          <a:bodyPr/>
          <a:lstStyle/>
          <a:p>
            <a:pPr algn="l"/>
            <a:r>
              <a:rPr lang="en-US" sz="1600" dirty="0"/>
              <a:t>Areas</a:t>
            </a:r>
            <a:r>
              <a:rPr lang="en-US" dirty="0"/>
              <a:t/>
            </a:r>
            <a:br>
              <a:rPr lang="en-US" dirty="0"/>
            </a:br>
            <a:r>
              <a:rPr lang="en-US" sz="2400" dirty="0"/>
              <a:t>OSPF Areas</a:t>
            </a:r>
          </a:p>
        </p:txBody>
      </p:sp>
    </p:spTree>
    <p:extLst>
      <p:ext uri="{BB962C8B-B14F-4D97-AF65-F5344CB8AC3E}">
        <p14:creationId xmlns:p14="http://schemas.microsoft.com/office/powerpoint/2010/main" val="139946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5BA4A1-7704-419F-92C2-77EE5BBA8173}"/>
              </a:ext>
            </a:extLst>
          </p:cNvPr>
          <p:cNvSpPr/>
          <p:nvPr/>
        </p:nvSpPr>
        <p:spPr>
          <a:xfrm>
            <a:off x="6741" y="1052736"/>
            <a:ext cx="5357348" cy="4708981"/>
          </a:xfrm>
          <a:prstGeom prst="rect">
            <a:avLst/>
          </a:prstGeom>
        </p:spPr>
        <p:txBody>
          <a:bodyPr wrap="square">
            <a:spAutoFit/>
          </a:bodyPr>
          <a:lstStyle/>
          <a:p>
            <a:pPr marL="285750" indent="-285750" algn="just">
              <a:buFont typeface="Wingdings" panose="05000000000000000000" pitchFamily="2" charset="2"/>
              <a:buChar char="§"/>
            </a:pPr>
            <a:r>
              <a:rPr lang="en-US" sz="2000" b="1" dirty="0"/>
              <a:t>Area 0 is a special area called the backbone</a:t>
            </a:r>
            <a:r>
              <a:rPr lang="en-US" sz="2000" dirty="0"/>
              <a:t>. </a:t>
            </a:r>
            <a:endParaRPr lang="en-US" sz="2000" dirty="0" smtClean="0"/>
          </a:p>
          <a:p>
            <a:pPr marL="285750" indent="-285750" algn="just">
              <a:buFont typeface="Wingdings" panose="05000000000000000000" pitchFamily="2" charset="2"/>
              <a:buChar char="§"/>
            </a:pPr>
            <a:endParaRPr lang="en-US" sz="2000" dirty="0"/>
          </a:p>
          <a:p>
            <a:pPr marL="285750" indent="-285750" algn="just">
              <a:buFont typeface="Wingdings" panose="05000000000000000000" pitchFamily="2" charset="2"/>
              <a:buChar char="§"/>
            </a:pPr>
            <a:r>
              <a:rPr lang="en-US" sz="2000" dirty="0" smtClean="0"/>
              <a:t>By </a:t>
            </a:r>
            <a:r>
              <a:rPr lang="en-US" sz="2000" dirty="0"/>
              <a:t>design, </a:t>
            </a:r>
            <a:r>
              <a:rPr lang="en-US" sz="2000" b="1" i="1" dirty="0">
                <a:solidFill>
                  <a:schemeClr val="tx2"/>
                </a:solidFill>
              </a:rPr>
              <a:t>all areas must connect to Area 0 </a:t>
            </a:r>
            <a:r>
              <a:rPr lang="en-US" sz="2000" dirty="0"/>
              <a:t>because OSPF expects all areas to </a:t>
            </a:r>
            <a:r>
              <a:rPr lang="en-US" sz="2000" b="1" i="1" dirty="0">
                <a:solidFill>
                  <a:schemeClr val="tx2"/>
                </a:solidFill>
              </a:rPr>
              <a:t>inject</a:t>
            </a:r>
            <a:r>
              <a:rPr lang="en-US" sz="2000" dirty="0"/>
              <a:t> routing information </a:t>
            </a:r>
            <a:r>
              <a:rPr lang="en-US" sz="2000" b="1" i="1" dirty="0">
                <a:solidFill>
                  <a:schemeClr val="tx2"/>
                </a:solidFill>
              </a:rPr>
              <a:t>into the backbone</a:t>
            </a:r>
            <a:r>
              <a:rPr lang="en-US" sz="2000" dirty="0"/>
              <a:t>, and </a:t>
            </a:r>
            <a:r>
              <a:rPr lang="en-US" sz="2000" b="1" i="1" dirty="0">
                <a:solidFill>
                  <a:schemeClr val="tx2"/>
                </a:solidFill>
              </a:rPr>
              <a:t>Area 0 advertises </a:t>
            </a:r>
            <a:r>
              <a:rPr lang="en-US" sz="2000" dirty="0"/>
              <a:t>the routes into </a:t>
            </a:r>
            <a:r>
              <a:rPr lang="en-US" sz="2000" b="1" i="1" dirty="0">
                <a:solidFill>
                  <a:schemeClr val="tx2"/>
                </a:solidFill>
              </a:rPr>
              <a:t>other areas</a:t>
            </a:r>
            <a:r>
              <a:rPr lang="en-US" sz="2000" dirty="0"/>
              <a:t>.</a:t>
            </a:r>
          </a:p>
          <a:p>
            <a:pPr marL="285750" indent="-285750" algn="just">
              <a:buFont typeface="Wingdings" panose="05000000000000000000" pitchFamily="2" charset="2"/>
              <a:buChar char="§"/>
            </a:pPr>
            <a:endParaRPr lang="en-US" sz="2000" dirty="0"/>
          </a:p>
          <a:p>
            <a:pPr marL="285750" indent="-285750" algn="just">
              <a:buFont typeface="Wingdings" panose="05000000000000000000" pitchFamily="2" charset="2"/>
              <a:buChar char="§"/>
            </a:pPr>
            <a:r>
              <a:rPr lang="en-US" sz="2000" b="1" dirty="0"/>
              <a:t>Area border routers (ABRs) are OSPF routers connected to Area 0 and another OSPF area.</a:t>
            </a:r>
            <a:r>
              <a:rPr lang="en-US" sz="2000" dirty="0"/>
              <a:t> </a:t>
            </a:r>
            <a:endParaRPr lang="en-US" sz="2000" dirty="0" smtClean="0"/>
          </a:p>
          <a:p>
            <a:pPr marL="285750" indent="-285750" algn="just">
              <a:buFont typeface="Wingdings" panose="05000000000000000000" pitchFamily="2" charset="2"/>
              <a:buChar char="§"/>
            </a:pPr>
            <a:endParaRPr lang="en-US" sz="2000" dirty="0"/>
          </a:p>
          <a:p>
            <a:pPr marL="285750" indent="-285750" algn="just">
              <a:buFont typeface="Wingdings" panose="05000000000000000000" pitchFamily="2" charset="2"/>
              <a:buChar char="§"/>
            </a:pPr>
            <a:r>
              <a:rPr lang="en-US" sz="2000" dirty="0" smtClean="0"/>
              <a:t>ABRs </a:t>
            </a:r>
            <a:r>
              <a:rPr lang="en-US" sz="2000" dirty="0"/>
              <a:t>are responsible for advertising routes from one area and injecting them into a different OSPF area. </a:t>
            </a:r>
          </a:p>
        </p:txBody>
      </p:sp>
      <p:sp>
        <p:nvSpPr>
          <p:cNvPr id="6" name="Rectangle 5">
            <a:extLst>
              <a:ext uri="{FF2B5EF4-FFF2-40B4-BE49-F238E27FC236}">
                <a16:creationId xmlns:a16="http://schemas.microsoft.com/office/drawing/2014/main" id="{B458E8D9-EF7C-4D10-A138-DDCB811E1461}"/>
              </a:ext>
            </a:extLst>
          </p:cNvPr>
          <p:cNvSpPr/>
          <p:nvPr/>
        </p:nvSpPr>
        <p:spPr>
          <a:xfrm>
            <a:off x="5794334" y="4077072"/>
            <a:ext cx="3240360" cy="1015663"/>
          </a:xfrm>
          <a:prstGeom prst="rect">
            <a:avLst/>
          </a:prstGeom>
        </p:spPr>
        <p:txBody>
          <a:bodyPr wrap="square">
            <a:spAutoFit/>
          </a:bodyPr>
          <a:lstStyle/>
          <a:p>
            <a:pPr algn="ctr"/>
            <a:r>
              <a:rPr lang="en-US" sz="1500" dirty="0"/>
              <a:t>Figure 9-2 shows that R1 is connected to Area 0, Area 1, and Area 2. R1 is a proper ABR because it now participates in Area 0. </a:t>
            </a:r>
          </a:p>
        </p:txBody>
      </p:sp>
      <p:pic>
        <p:nvPicPr>
          <p:cNvPr id="7" name="Picture 6">
            <a:extLst>
              <a:ext uri="{FF2B5EF4-FFF2-40B4-BE49-F238E27FC236}">
                <a16:creationId xmlns:a16="http://schemas.microsoft.com/office/drawing/2014/main" id="{42E7EAB5-0A03-4A0F-90A7-956E96304691}"/>
              </a:ext>
            </a:extLst>
          </p:cNvPr>
          <p:cNvPicPr>
            <a:picLocks noChangeAspect="1"/>
          </p:cNvPicPr>
          <p:nvPr/>
        </p:nvPicPr>
        <p:blipFill>
          <a:blip r:embed="rId3"/>
          <a:stretch>
            <a:fillRect/>
          </a:stretch>
        </p:blipFill>
        <p:spPr>
          <a:xfrm>
            <a:off x="5544507" y="1700808"/>
            <a:ext cx="3473227" cy="1944216"/>
          </a:xfrm>
          <a:prstGeom prst="rect">
            <a:avLst/>
          </a:prstGeom>
        </p:spPr>
      </p:pic>
      <p:sp>
        <p:nvSpPr>
          <p:cNvPr id="8"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324036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smtClean="0"/>
              <a:t>Areas</a:t>
            </a:r>
            <a:r>
              <a:rPr lang="en-US" dirty="0" smtClean="0"/>
              <a:t/>
            </a:r>
            <a:br>
              <a:rPr lang="en-US" dirty="0" smtClean="0"/>
            </a:br>
            <a:r>
              <a:rPr lang="en-US" sz="2400" dirty="0" smtClean="0"/>
              <a:t>OSPF Area </a:t>
            </a:r>
            <a:r>
              <a:rPr lang="en-US" sz="2400" dirty="0"/>
              <a:t>0 and ABRs</a:t>
            </a:r>
          </a:p>
        </p:txBody>
      </p:sp>
    </p:spTree>
    <p:extLst>
      <p:ext uri="{BB962C8B-B14F-4D97-AF65-F5344CB8AC3E}">
        <p14:creationId xmlns:p14="http://schemas.microsoft.com/office/powerpoint/2010/main" val="2192873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D097616-C743-4110-9077-5D9A718DB21C}"/>
              </a:ext>
            </a:extLst>
          </p:cNvPr>
          <p:cNvSpPr/>
          <p:nvPr/>
        </p:nvSpPr>
        <p:spPr>
          <a:xfrm>
            <a:off x="116147" y="2708920"/>
            <a:ext cx="4091724" cy="2631490"/>
          </a:xfrm>
          <a:prstGeom prst="rect">
            <a:avLst/>
          </a:prstGeom>
        </p:spPr>
        <p:txBody>
          <a:bodyPr wrap="square">
            <a:spAutoFit/>
          </a:bodyPr>
          <a:lstStyle/>
          <a:p>
            <a:r>
              <a:rPr lang="en-US" sz="1500" dirty="0"/>
              <a:t>Figure 9-3 shows a larger-scale OSPF multi-area topology. In the topology:</a:t>
            </a:r>
          </a:p>
          <a:p>
            <a:pPr marL="285750" indent="-285750">
              <a:buFont typeface="Arial" panose="020B0604020202020204" pitchFamily="34" charset="0"/>
              <a:buChar char="•"/>
            </a:pPr>
            <a:r>
              <a:rPr lang="en-US" sz="1500" dirty="0"/>
              <a:t>R1, R2, R3, and R4 belong to Area 1234.</a:t>
            </a:r>
          </a:p>
          <a:p>
            <a:pPr marL="285750" indent="-285750">
              <a:buFont typeface="Arial" panose="020B0604020202020204" pitchFamily="34" charset="0"/>
              <a:buChar char="•"/>
            </a:pPr>
            <a:r>
              <a:rPr lang="en-US" sz="1500" dirty="0"/>
              <a:t>R4 and R5 belong to Area 0.</a:t>
            </a:r>
          </a:p>
          <a:p>
            <a:pPr marL="285750" indent="-285750">
              <a:buFont typeface="Arial" panose="020B0604020202020204" pitchFamily="34" charset="0"/>
              <a:buChar char="•"/>
            </a:pPr>
            <a:r>
              <a:rPr lang="en-US" sz="1500" dirty="0"/>
              <a:t>R5 and R6 belong to Area 56.</a:t>
            </a:r>
          </a:p>
          <a:p>
            <a:pPr marL="285750" indent="-285750">
              <a:buFont typeface="Arial" panose="020B0604020202020204" pitchFamily="34" charset="0"/>
              <a:buChar char="•"/>
            </a:pPr>
            <a:r>
              <a:rPr lang="en-US" sz="1500" dirty="0"/>
              <a:t>R4 and R5 are ABRs.</a:t>
            </a:r>
          </a:p>
          <a:p>
            <a:pPr marL="285750" indent="-285750">
              <a:buFont typeface="Arial" panose="020B0604020202020204" pitchFamily="34" charset="0"/>
              <a:buChar char="•"/>
            </a:pPr>
            <a:r>
              <a:rPr lang="en-US" sz="1500" dirty="0"/>
              <a:t>Area 1234 connects to Area 0, and Area 56 connects to Area 0.</a:t>
            </a:r>
          </a:p>
          <a:p>
            <a:pPr marL="285750" indent="-285750">
              <a:buFont typeface="Arial" panose="020B0604020202020204" pitchFamily="34" charset="0"/>
              <a:buChar char="•"/>
            </a:pPr>
            <a:r>
              <a:rPr lang="en-US" sz="1500" dirty="0"/>
              <a:t>Routers in Area 1234 can see routes from routers in Area 0 and Area 56 and vice versa.</a:t>
            </a:r>
          </a:p>
          <a:p>
            <a:endParaRPr lang="en-US" sz="1500" dirty="0"/>
          </a:p>
        </p:txBody>
      </p:sp>
      <p:pic>
        <p:nvPicPr>
          <p:cNvPr id="11" name="Picture 10">
            <a:extLst>
              <a:ext uri="{FF2B5EF4-FFF2-40B4-BE49-F238E27FC236}">
                <a16:creationId xmlns:a16="http://schemas.microsoft.com/office/drawing/2014/main" id="{7E135B09-FAFD-465C-93B9-57185325360A}"/>
              </a:ext>
            </a:extLst>
          </p:cNvPr>
          <p:cNvPicPr>
            <a:picLocks noChangeAspect="1"/>
          </p:cNvPicPr>
          <p:nvPr/>
        </p:nvPicPr>
        <p:blipFill>
          <a:blip r:embed="rId3"/>
          <a:stretch>
            <a:fillRect/>
          </a:stretch>
        </p:blipFill>
        <p:spPr>
          <a:xfrm>
            <a:off x="127725" y="980728"/>
            <a:ext cx="3876989" cy="1529310"/>
          </a:xfrm>
          <a:prstGeom prst="rect">
            <a:avLst/>
          </a:prstGeom>
        </p:spPr>
      </p:pic>
      <p:sp>
        <p:nvSpPr>
          <p:cNvPr id="5" name="Rectangle 4">
            <a:extLst>
              <a:ext uri="{FF2B5EF4-FFF2-40B4-BE49-F238E27FC236}">
                <a16:creationId xmlns:a16="http://schemas.microsoft.com/office/drawing/2014/main" id="{4338C25C-FC92-412D-92DE-44A820035061}"/>
              </a:ext>
            </a:extLst>
          </p:cNvPr>
          <p:cNvSpPr/>
          <p:nvPr/>
        </p:nvSpPr>
        <p:spPr>
          <a:xfrm>
            <a:off x="4217758" y="88068"/>
            <a:ext cx="4871120" cy="276999"/>
          </a:xfrm>
          <a:prstGeom prst="rect">
            <a:avLst/>
          </a:prstGeom>
        </p:spPr>
        <p:txBody>
          <a:bodyPr wrap="square">
            <a:spAutoFit/>
          </a:bodyPr>
          <a:lstStyle/>
          <a:p>
            <a:r>
              <a:rPr lang="en-US" sz="1200" dirty="0"/>
              <a:t>Example 9-1 shows the OSPF configuration for the ABRs R4 and R5. </a:t>
            </a:r>
          </a:p>
        </p:txBody>
      </p:sp>
      <p:sp>
        <p:nvSpPr>
          <p:cNvPr id="13" name="Rectangle 12">
            <a:extLst>
              <a:ext uri="{FF2B5EF4-FFF2-40B4-BE49-F238E27FC236}">
                <a16:creationId xmlns:a16="http://schemas.microsoft.com/office/drawing/2014/main" id="{DCEB8A70-00CE-4534-A633-F64A9969E263}"/>
              </a:ext>
            </a:extLst>
          </p:cNvPr>
          <p:cNvSpPr/>
          <p:nvPr/>
        </p:nvSpPr>
        <p:spPr>
          <a:xfrm>
            <a:off x="4206464" y="5166777"/>
            <a:ext cx="4967463" cy="461665"/>
          </a:xfrm>
          <a:prstGeom prst="rect">
            <a:avLst/>
          </a:prstGeom>
        </p:spPr>
        <p:txBody>
          <a:bodyPr wrap="square">
            <a:spAutoFit/>
          </a:bodyPr>
          <a:lstStyle/>
          <a:p>
            <a:r>
              <a:rPr lang="en-US" sz="1200" dirty="0"/>
              <a:t>Example 9-2 verifies that interfaces on R4 belong to Area 1234 and Area 0 and that interfaces on R5 belong to Area 0 and Area 56. </a:t>
            </a:r>
          </a:p>
        </p:txBody>
      </p:sp>
      <p:pic>
        <p:nvPicPr>
          <p:cNvPr id="12" name="Picture 11">
            <a:extLst>
              <a:ext uri="{FF2B5EF4-FFF2-40B4-BE49-F238E27FC236}">
                <a16:creationId xmlns:a16="http://schemas.microsoft.com/office/drawing/2014/main" id="{86BDBDD2-1357-4476-8FF4-85D2C797B21F}"/>
              </a:ext>
            </a:extLst>
          </p:cNvPr>
          <p:cNvPicPr>
            <a:picLocks noChangeAspect="1"/>
          </p:cNvPicPr>
          <p:nvPr/>
        </p:nvPicPr>
        <p:blipFill>
          <a:blip r:embed="rId4"/>
          <a:stretch>
            <a:fillRect/>
          </a:stretch>
        </p:blipFill>
        <p:spPr>
          <a:xfrm>
            <a:off x="4138697" y="3356645"/>
            <a:ext cx="4886951" cy="1610542"/>
          </a:xfrm>
          <a:prstGeom prst="rect">
            <a:avLst/>
          </a:prstGeom>
        </p:spPr>
      </p:pic>
      <p:pic>
        <p:nvPicPr>
          <p:cNvPr id="2" name="Picture 1">
            <a:extLst>
              <a:ext uri="{FF2B5EF4-FFF2-40B4-BE49-F238E27FC236}">
                <a16:creationId xmlns:a16="http://schemas.microsoft.com/office/drawing/2014/main" id="{B0EC06FF-84CD-4B4B-87F4-BC8BE5D4584A}"/>
              </a:ext>
            </a:extLst>
          </p:cNvPr>
          <p:cNvPicPr>
            <a:picLocks noChangeAspect="1"/>
          </p:cNvPicPr>
          <p:nvPr/>
        </p:nvPicPr>
        <p:blipFill>
          <a:blip r:embed="rId5"/>
          <a:stretch>
            <a:fillRect/>
          </a:stretch>
        </p:blipFill>
        <p:spPr>
          <a:xfrm>
            <a:off x="4067944" y="347666"/>
            <a:ext cx="4957704" cy="2073222"/>
          </a:xfrm>
          <a:prstGeom prst="rect">
            <a:avLst/>
          </a:prstGeom>
        </p:spPr>
      </p:pic>
      <p:sp>
        <p:nvSpPr>
          <p:cNvPr id="9"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352839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850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smtClean="0"/>
              <a:t>Areas</a:t>
            </a:r>
            <a:r>
              <a:rPr lang="en-US" dirty="0" smtClean="0"/>
              <a:t/>
            </a:r>
            <a:br>
              <a:rPr lang="en-US" dirty="0" smtClean="0"/>
            </a:br>
            <a:r>
              <a:rPr lang="en-US" sz="2400" dirty="0"/>
              <a:t>Multi-Area OSPF Configurations</a:t>
            </a:r>
          </a:p>
        </p:txBody>
      </p:sp>
    </p:spTree>
    <p:extLst>
      <p:ext uri="{BB962C8B-B14F-4D97-AF65-F5344CB8AC3E}">
        <p14:creationId xmlns:p14="http://schemas.microsoft.com/office/powerpoint/2010/main" val="3597118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4E68F6-094A-460F-B0CD-BBB3DB5652BB}"/>
              </a:ext>
            </a:extLst>
          </p:cNvPr>
          <p:cNvSpPr/>
          <p:nvPr/>
        </p:nvSpPr>
        <p:spPr>
          <a:xfrm>
            <a:off x="107504" y="1124744"/>
            <a:ext cx="8911088" cy="4247317"/>
          </a:xfrm>
          <a:prstGeom prst="rect">
            <a:avLst/>
          </a:prstGeom>
        </p:spPr>
        <p:txBody>
          <a:bodyPr wrap="square">
            <a:spAutoFit/>
          </a:bodyPr>
          <a:lstStyle/>
          <a:p>
            <a:pPr marL="285750" indent="-285750" algn="just">
              <a:buFont typeface="Wingdings" panose="05000000000000000000" pitchFamily="2" charset="2"/>
              <a:buChar char="§"/>
            </a:pPr>
            <a:r>
              <a:rPr lang="en-US" dirty="0"/>
              <a:t>The area ID is a 32-bit field and can be formatted in simple decimal (0 through 4,294,967,295) or dotted decimal (0.0.0.0 through 255.255.255.255).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b="1" dirty="0">
                <a:solidFill>
                  <a:schemeClr val="tx2"/>
                </a:solidFill>
                <a:effectLst>
                  <a:outerShdw blurRad="38100" dist="38100" dir="2700000" algn="tl">
                    <a:srgbClr val="000000">
                      <a:alpha val="43137"/>
                    </a:srgbClr>
                  </a:outerShdw>
                </a:effectLst>
              </a:rPr>
              <a:t>During router configuration, the area can use decimal format on one router and dotted-decimal format on a different router, and the routers can still form an adjacency.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b="1" i="1" dirty="0"/>
              <a:t>OSPF advertises the area ID in dotted-decimal format in the OSPF hello packet</a:t>
            </a:r>
            <a:r>
              <a:rPr lang="en-US" b="1" i="1" dirty="0" smtClean="0"/>
              <a:t>.</a:t>
            </a:r>
          </a:p>
          <a:p>
            <a:pPr marL="285750" indent="-285750" algn="just">
              <a:buFont typeface="Wingdings" panose="05000000000000000000" pitchFamily="2" charset="2"/>
              <a:buChar char="§"/>
            </a:pPr>
            <a:endParaRPr lang="en-US" b="1" i="1" dirty="0"/>
          </a:p>
          <a:p>
            <a:pPr marL="285750" indent="-285750" algn="just">
              <a:buFont typeface="Wingdings" panose="05000000000000000000" pitchFamily="2" charset="2"/>
              <a:buChar char="§"/>
            </a:pPr>
            <a:r>
              <a:rPr lang="en-US" dirty="0"/>
              <a:t>Network routes that are learned from other OSPF routers within the same area are known as </a:t>
            </a:r>
            <a:r>
              <a:rPr lang="en-US" b="1" dirty="0"/>
              <a:t>intra-area routes</a:t>
            </a:r>
            <a:r>
              <a:rPr lang="en-US" dirty="0"/>
              <a:t>. </a:t>
            </a:r>
          </a:p>
          <a:p>
            <a:pPr marL="285750" indent="-285750" algn="just">
              <a:buFont typeface="Wingdings" panose="05000000000000000000" pitchFamily="2" charset="2"/>
              <a:buChar char="§"/>
            </a:pPr>
            <a:endParaRPr lang="en-US" dirty="0" smtClean="0"/>
          </a:p>
          <a:p>
            <a:pPr marL="285750" indent="-285750" algn="just">
              <a:buFont typeface="Wingdings" panose="05000000000000000000" pitchFamily="2" charset="2"/>
              <a:buChar char="§"/>
            </a:pPr>
            <a:r>
              <a:rPr lang="en-US" dirty="0" smtClean="0"/>
              <a:t>Network </a:t>
            </a:r>
            <a:r>
              <a:rPr lang="en-US" dirty="0"/>
              <a:t>routes that are learned from other OSPF routers from a different area using an ABR are known as </a:t>
            </a:r>
            <a:r>
              <a:rPr lang="en-US" b="1" dirty="0" err="1"/>
              <a:t>interarea</a:t>
            </a:r>
            <a:r>
              <a:rPr lang="en-US" b="1" dirty="0"/>
              <a:t> routes</a:t>
            </a:r>
            <a:r>
              <a:rPr lang="en-US" dirty="0"/>
              <a:t>. </a:t>
            </a:r>
          </a:p>
          <a:p>
            <a:pPr marL="285750" indent="-285750" algn="just">
              <a:buFont typeface="Wingdings" panose="05000000000000000000" pitchFamily="2" charset="2"/>
              <a:buChar char="§"/>
            </a:pPr>
            <a:endParaRPr lang="en-US" dirty="0"/>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1944216"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smtClean="0"/>
              <a:t>Areas</a:t>
            </a:r>
            <a:r>
              <a:rPr lang="en-US" dirty="0" smtClean="0"/>
              <a:t/>
            </a:r>
            <a:br>
              <a:rPr lang="en-US" dirty="0" smtClean="0"/>
            </a:br>
            <a:r>
              <a:rPr lang="en-US" sz="2400" dirty="0" smtClean="0"/>
              <a:t>OSPF </a:t>
            </a:r>
            <a:r>
              <a:rPr lang="en-US" sz="2400" dirty="0"/>
              <a:t>Area ID</a:t>
            </a:r>
          </a:p>
        </p:txBody>
      </p:sp>
    </p:spTree>
    <p:extLst>
      <p:ext uri="{BB962C8B-B14F-4D97-AF65-F5344CB8AC3E}">
        <p14:creationId xmlns:p14="http://schemas.microsoft.com/office/powerpoint/2010/main" val="3337446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4219B8-ADDB-45AC-B24A-82C683082D99}"/>
              </a:ext>
            </a:extLst>
          </p:cNvPr>
          <p:cNvPicPr>
            <a:picLocks noChangeAspect="1"/>
          </p:cNvPicPr>
          <p:nvPr/>
        </p:nvPicPr>
        <p:blipFill rotWithShape="1">
          <a:blip r:embed="rId3"/>
          <a:srcRect r="2101"/>
          <a:stretch/>
        </p:blipFill>
        <p:spPr>
          <a:xfrm>
            <a:off x="4327178" y="59460"/>
            <a:ext cx="4752528" cy="2289420"/>
          </a:xfrm>
          <a:prstGeom prst="rect">
            <a:avLst/>
          </a:prstGeom>
        </p:spPr>
      </p:pic>
      <p:pic>
        <p:nvPicPr>
          <p:cNvPr id="6" name="Picture 5">
            <a:extLst>
              <a:ext uri="{FF2B5EF4-FFF2-40B4-BE49-F238E27FC236}">
                <a16:creationId xmlns:a16="http://schemas.microsoft.com/office/drawing/2014/main" id="{45182862-25F5-44B4-A390-4C3A8BF3B0FB}"/>
              </a:ext>
            </a:extLst>
          </p:cNvPr>
          <p:cNvPicPr>
            <a:picLocks noChangeAspect="1"/>
          </p:cNvPicPr>
          <p:nvPr/>
        </p:nvPicPr>
        <p:blipFill>
          <a:blip r:embed="rId4"/>
          <a:stretch>
            <a:fillRect/>
          </a:stretch>
        </p:blipFill>
        <p:spPr>
          <a:xfrm>
            <a:off x="88646" y="812293"/>
            <a:ext cx="4238532" cy="1361908"/>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07503" y="188640"/>
            <a:ext cx="4104457"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smtClean="0"/>
              <a:t>Areas</a:t>
            </a:r>
            <a:r>
              <a:rPr lang="en-US" dirty="0" smtClean="0"/>
              <a:t/>
            </a:r>
            <a:br>
              <a:rPr lang="en-US" dirty="0" smtClean="0"/>
            </a:br>
            <a:r>
              <a:rPr lang="en-US" sz="2400" dirty="0" smtClean="0"/>
              <a:t>OSPF </a:t>
            </a:r>
            <a:r>
              <a:rPr lang="en-US" sz="2400" dirty="0"/>
              <a:t>Intra-Area and </a:t>
            </a:r>
            <a:r>
              <a:rPr lang="en-US" sz="2400" dirty="0" smtClean="0"/>
              <a:t>Inter area </a:t>
            </a:r>
            <a:r>
              <a:rPr lang="en-US" sz="2400" dirty="0"/>
              <a:t>Routes</a:t>
            </a:r>
          </a:p>
        </p:txBody>
      </p:sp>
      <p:sp>
        <p:nvSpPr>
          <p:cNvPr id="9" name="Rectangle 8"/>
          <p:cNvSpPr/>
          <p:nvPr/>
        </p:nvSpPr>
        <p:spPr>
          <a:xfrm>
            <a:off x="70172" y="2327471"/>
            <a:ext cx="8944772" cy="1200329"/>
          </a:xfrm>
          <a:prstGeom prst="rect">
            <a:avLst/>
          </a:prstGeom>
        </p:spPr>
        <p:txBody>
          <a:bodyPr wrap="square">
            <a:spAutoFit/>
          </a:bodyPr>
          <a:lstStyle/>
          <a:p>
            <a:pPr algn="just"/>
            <a:r>
              <a:rPr lang="en-US" i="1" dirty="0"/>
              <a:t>In Figure 9-3, the network link between R2 and R4 (10.24.1.0/29) is an intra-area route to R1. The </a:t>
            </a:r>
            <a:r>
              <a:rPr lang="en-US" b="1" i="1" u="sng" dirty="0"/>
              <a:t>IP routing table displays OSPF intra-area routes with an O</a:t>
            </a:r>
            <a:r>
              <a:rPr lang="en-US" i="1" dirty="0" smtClean="0"/>
              <a:t>. </a:t>
            </a:r>
            <a:r>
              <a:rPr lang="en-US" dirty="0"/>
              <a:t>Notice that R1’s OSPF routing table shows </a:t>
            </a:r>
            <a:r>
              <a:rPr lang="en-US" b="1" i="1" dirty="0">
                <a:solidFill>
                  <a:schemeClr val="tx2"/>
                </a:solidFill>
              </a:rPr>
              <a:t>routes from within Area 1234 as intra-area (O routes) and routes from Area 0 and Area 56 as </a:t>
            </a:r>
            <a:r>
              <a:rPr lang="en-US" b="1" i="1" dirty="0" err="1">
                <a:solidFill>
                  <a:schemeClr val="tx2"/>
                </a:solidFill>
              </a:rPr>
              <a:t>interarea</a:t>
            </a:r>
            <a:r>
              <a:rPr lang="en-US" b="1" i="1" dirty="0">
                <a:solidFill>
                  <a:schemeClr val="tx2"/>
                </a:solidFill>
              </a:rPr>
              <a:t> (O IA routes</a:t>
            </a:r>
            <a:r>
              <a:rPr lang="en-US" b="1" i="1" dirty="0" smtClean="0">
                <a:solidFill>
                  <a:schemeClr val="tx2"/>
                </a:solidFill>
              </a:rPr>
              <a:t>)</a:t>
            </a:r>
            <a:r>
              <a:rPr lang="en-US" dirty="0" smtClean="0"/>
              <a:t>.</a:t>
            </a:r>
            <a:endParaRPr lang="en-US" dirty="0"/>
          </a:p>
        </p:txBody>
      </p:sp>
      <p:pic>
        <p:nvPicPr>
          <p:cNvPr id="10" name="Picture 9">
            <a:extLst>
              <a:ext uri="{FF2B5EF4-FFF2-40B4-BE49-F238E27FC236}">
                <a16:creationId xmlns:a16="http://schemas.microsoft.com/office/drawing/2014/main" id="{8E560E00-EF49-48A5-8CE9-0E30CEF3D6AE}"/>
              </a:ext>
            </a:extLst>
          </p:cNvPr>
          <p:cNvPicPr>
            <a:picLocks noChangeAspect="1"/>
          </p:cNvPicPr>
          <p:nvPr/>
        </p:nvPicPr>
        <p:blipFill rotWithShape="1">
          <a:blip r:embed="rId5"/>
          <a:srcRect l="1049" r="1147" b="2973"/>
          <a:stretch/>
        </p:blipFill>
        <p:spPr>
          <a:xfrm>
            <a:off x="4389461" y="3216600"/>
            <a:ext cx="4680521" cy="1954970"/>
          </a:xfrm>
          <a:prstGeom prst="rect">
            <a:avLst/>
          </a:prstGeom>
        </p:spPr>
      </p:pic>
      <p:sp>
        <p:nvSpPr>
          <p:cNvPr id="11" name="Rectangle 10"/>
          <p:cNvSpPr/>
          <p:nvPr/>
        </p:nvSpPr>
        <p:spPr>
          <a:xfrm>
            <a:off x="15134" y="3495858"/>
            <a:ext cx="4319289" cy="1477328"/>
          </a:xfrm>
          <a:prstGeom prst="rect">
            <a:avLst/>
          </a:prstGeom>
        </p:spPr>
        <p:txBody>
          <a:bodyPr wrap="square">
            <a:spAutoFit/>
          </a:bodyPr>
          <a:lstStyle/>
          <a:p>
            <a:pPr algn="just"/>
            <a:r>
              <a:rPr lang="en-US" dirty="0"/>
              <a:t>In </a:t>
            </a:r>
            <a:r>
              <a:rPr lang="en-US" dirty="0" smtClean="0"/>
              <a:t>9-4</a:t>
            </a:r>
            <a:r>
              <a:rPr lang="en-US" dirty="0"/>
              <a:t>, notice that </a:t>
            </a:r>
            <a:r>
              <a:rPr lang="en-US" b="1" dirty="0"/>
              <a:t>R4’s routing table </a:t>
            </a:r>
            <a:r>
              <a:rPr lang="en-US" dirty="0"/>
              <a:t>shows the routes from </a:t>
            </a:r>
            <a:r>
              <a:rPr lang="en-US" b="1" dirty="0"/>
              <a:t>within Area 1234 and Area 0 as intra-area</a:t>
            </a:r>
            <a:r>
              <a:rPr lang="en-US" dirty="0"/>
              <a:t> and routes from </a:t>
            </a:r>
            <a:r>
              <a:rPr lang="en-US" b="1" dirty="0"/>
              <a:t>Area 56 as </a:t>
            </a:r>
            <a:r>
              <a:rPr lang="en-US" b="1" dirty="0" err="1"/>
              <a:t>interarea</a:t>
            </a:r>
            <a:r>
              <a:rPr lang="en-US" b="1" dirty="0"/>
              <a:t> </a:t>
            </a:r>
            <a:r>
              <a:rPr lang="en-US" dirty="0"/>
              <a:t>because R4 does not connect to Area 56. </a:t>
            </a:r>
            <a:endParaRPr lang="en-US" dirty="0" smtClean="0"/>
          </a:p>
        </p:txBody>
      </p:sp>
      <p:sp>
        <p:nvSpPr>
          <p:cNvPr id="12" name="Rectangle 11"/>
          <p:cNvSpPr/>
          <p:nvPr/>
        </p:nvSpPr>
        <p:spPr>
          <a:xfrm>
            <a:off x="47028" y="5115328"/>
            <a:ext cx="8991060" cy="646331"/>
          </a:xfrm>
          <a:prstGeom prst="rect">
            <a:avLst/>
          </a:prstGeom>
        </p:spPr>
        <p:txBody>
          <a:bodyPr wrap="square">
            <a:spAutoFit/>
          </a:bodyPr>
          <a:lstStyle/>
          <a:p>
            <a:pPr algn="ctr"/>
            <a:r>
              <a:rPr lang="en-US" i="1" dirty="0"/>
              <a:t>The metric for the 10.123.1.0/24 and 10.3.3.0/24 networks has drastically increased compared to the metric for the 10.56.1.0/24 network. </a:t>
            </a:r>
            <a:endParaRPr lang="en-US" i="1" dirty="0"/>
          </a:p>
        </p:txBody>
      </p:sp>
    </p:spTree>
    <p:extLst>
      <p:ext uri="{BB962C8B-B14F-4D97-AF65-F5344CB8AC3E}">
        <p14:creationId xmlns:p14="http://schemas.microsoft.com/office/powerpoint/2010/main" val="1386312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5182862-25F5-44B4-A390-4C3A8BF3B0FB}"/>
              </a:ext>
            </a:extLst>
          </p:cNvPr>
          <p:cNvPicPr>
            <a:picLocks noChangeAspect="1"/>
          </p:cNvPicPr>
          <p:nvPr/>
        </p:nvPicPr>
        <p:blipFill>
          <a:blip r:embed="rId3"/>
          <a:stretch>
            <a:fillRect/>
          </a:stretch>
        </p:blipFill>
        <p:spPr>
          <a:xfrm>
            <a:off x="4499991" y="2132856"/>
            <a:ext cx="4599249" cy="1477812"/>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07503" y="188640"/>
            <a:ext cx="4104457"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smtClean="0"/>
              <a:t>Areas</a:t>
            </a:r>
            <a:r>
              <a:rPr lang="en-US" dirty="0" smtClean="0"/>
              <a:t/>
            </a:r>
            <a:br>
              <a:rPr lang="en-US" dirty="0" smtClean="0"/>
            </a:br>
            <a:r>
              <a:rPr lang="en-US" sz="2400" dirty="0" smtClean="0"/>
              <a:t>OSPF </a:t>
            </a:r>
            <a:r>
              <a:rPr lang="en-US" sz="2400" dirty="0"/>
              <a:t>Intra-Area and </a:t>
            </a:r>
            <a:r>
              <a:rPr lang="en-US" sz="2400" dirty="0" smtClean="0"/>
              <a:t>Inter area </a:t>
            </a:r>
            <a:r>
              <a:rPr lang="en-US" sz="2400" dirty="0"/>
              <a:t>Routes</a:t>
            </a:r>
          </a:p>
        </p:txBody>
      </p:sp>
      <p:sp>
        <p:nvSpPr>
          <p:cNvPr id="9" name="Rectangle 8"/>
          <p:cNvSpPr/>
          <p:nvPr/>
        </p:nvSpPr>
        <p:spPr>
          <a:xfrm>
            <a:off x="107503" y="2996952"/>
            <a:ext cx="3646482" cy="2308324"/>
          </a:xfrm>
          <a:prstGeom prst="rect">
            <a:avLst/>
          </a:prstGeom>
        </p:spPr>
        <p:txBody>
          <a:bodyPr wrap="square">
            <a:spAutoFit/>
          </a:bodyPr>
          <a:lstStyle/>
          <a:p>
            <a:pPr algn="just"/>
            <a:r>
              <a:rPr lang="en-US" b="1" i="1" dirty="0"/>
              <a:t>External routes are routes learned from outside the OSPF domain but injected into an OSPF domain through redistribution</a:t>
            </a:r>
            <a:r>
              <a:rPr lang="en-US" dirty="0"/>
              <a:t>. </a:t>
            </a:r>
            <a:endParaRPr lang="en-US" dirty="0" smtClean="0"/>
          </a:p>
          <a:p>
            <a:pPr algn="just"/>
            <a:endParaRPr lang="en-US" dirty="0"/>
          </a:p>
          <a:p>
            <a:pPr algn="just"/>
            <a:r>
              <a:rPr lang="en-US" i="1" dirty="0" smtClean="0"/>
              <a:t>External </a:t>
            </a:r>
            <a:r>
              <a:rPr lang="en-US" i="1" dirty="0"/>
              <a:t>OSPF routes can come from a different OSPF domain or from a different routing protocol. </a:t>
            </a:r>
            <a:endParaRPr lang="en-US" i="1" dirty="0"/>
          </a:p>
        </p:txBody>
      </p:sp>
      <p:grpSp>
        <p:nvGrpSpPr>
          <p:cNvPr id="13" name="Group 12"/>
          <p:cNvGrpSpPr/>
          <p:nvPr/>
        </p:nvGrpSpPr>
        <p:grpSpPr>
          <a:xfrm>
            <a:off x="179513" y="827762"/>
            <a:ext cx="4392488" cy="1809150"/>
            <a:chOff x="4152240" y="1146880"/>
            <a:chExt cx="4392488" cy="1377102"/>
          </a:xfrm>
        </p:grpSpPr>
        <p:pic>
          <p:nvPicPr>
            <p:cNvPr id="14" name="Picture 13"/>
            <p:cNvPicPr>
              <a:picLocks noChangeAspect="1"/>
            </p:cNvPicPr>
            <p:nvPr/>
          </p:nvPicPr>
          <p:blipFill rotWithShape="1">
            <a:blip r:embed="rId4"/>
            <a:srcRect r="10521"/>
            <a:stretch/>
          </p:blipFill>
          <p:spPr>
            <a:xfrm>
              <a:off x="4152240" y="1146880"/>
              <a:ext cx="4392488" cy="1060709"/>
            </a:xfrm>
            <a:prstGeom prst="rect">
              <a:avLst/>
            </a:prstGeom>
          </p:spPr>
        </p:pic>
        <p:pic>
          <p:nvPicPr>
            <p:cNvPr id="15" name="Picture 14"/>
            <p:cNvPicPr>
              <a:picLocks noChangeAspect="1"/>
            </p:cNvPicPr>
            <p:nvPr/>
          </p:nvPicPr>
          <p:blipFill rotWithShape="1">
            <a:blip r:embed="rId5"/>
            <a:srcRect r="10521" b="81358"/>
            <a:stretch/>
          </p:blipFill>
          <p:spPr>
            <a:xfrm>
              <a:off x="4152240" y="2207590"/>
              <a:ext cx="4392487" cy="316392"/>
            </a:xfrm>
            <a:prstGeom prst="rect">
              <a:avLst/>
            </a:prstGeom>
          </p:spPr>
        </p:pic>
      </p:grpSp>
      <p:sp>
        <p:nvSpPr>
          <p:cNvPr id="11" name="Rectangle 10"/>
          <p:cNvSpPr/>
          <p:nvPr/>
        </p:nvSpPr>
        <p:spPr>
          <a:xfrm>
            <a:off x="4716015" y="213798"/>
            <a:ext cx="4290179" cy="2031325"/>
          </a:xfrm>
          <a:prstGeom prst="rect">
            <a:avLst/>
          </a:prstGeom>
        </p:spPr>
        <p:txBody>
          <a:bodyPr wrap="square">
            <a:spAutoFit/>
          </a:bodyPr>
          <a:lstStyle/>
          <a:p>
            <a:pPr algn="just"/>
            <a:r>
              <a:rPr lang="en-US" dirty="0"/>
              <a:t>Example 9-5 provides the routing tables with filtering for OSPF for R5 and R6. </a:t>
            </a:r>
          </a:p>
          <a:p>
            <a:pPr algn="just"/>
            <a:endParaRPr lang="en-US" dirty="0"/>
          </a:p>
          <a:p>
            <a:pPr algn="just"/>
            <a:r>
              <a:rPr lang="en-US" dirty="0"/>
              <a:t>Figure 9-3. R5 and R6 only contain </a:t>
            </a:r>
            <a:r>
              <a:rPr lang="en-US" dirty="0" err="1"/>
              <a:t>interarea</a:t>
            </a:r>
            <a:r>
              <a:rPr lang="en-US" dirty="0"/>
              <a:t> routes in the OSPF routing table because intra-area routes are directly connected. </a:t>
            </a:r>
            <a:endParaRPr lang="en-US" dirty="0"/>
          </a:p>
        </p:txBody>
      </p:sp>
      <p:pic>
        <p:nvPicPr>
          <p:cNvPr id="18" name="Picture 17"/>
          <p:cNvPicPr>
            <a:picLocks noChangeAspect="1"/>
          </p:cNvPicPr>
          <p:nvPr/>
        </p:nvPicPr>
        <p:blipFill rotWithShape="1">
          <a:blip r:embed="rId5"/>
          <a:srcRect t="21741"/>
          <a:stretch/>
        </p:blipFill>
        <p:spPr>
          <a:xfrm>
            <a:off x="3851920" y="3861048"/>
            <a:ext cx="5217325" cy="1771632"/>
          </a:xfrm>
          <a:prstGeom prst="rect">
            <a:avLst/>
          </a:prstGeom>
        </p:spPr>
      </p:pic>
    </p:spTree>
    <p:extLst>
      <p:ext uri="{BB962C8B-B14F-4D97-AF65-F5344CB8AC3E}">
        <p14:creationId xmlns:p14="http://schemas.microsoft.com/office/powerpoint/2010/main" val="3209138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ADF3334-3E67-4DB7-90D4-0D82F7CF6D1B}"/>
              </a:ext>
            </a:extLst>
          </p:cNvPr>
          <p:cNvSpPr/>
          <p:nvPr/>
        </p:nvSpPr>
        <p:spPr>
          <a:xfrm>
            <a:off x="251520" y="920477"/>
            <a:ext cx="8712968" cy="4770537"/>
          </a:xfrm>
          <a:prstGeom prst="rect">
            <a:avLst/>
          </a:prstGeom>
        </p:spPr>
        <p:txBody>
          <a:bodyPr wrap="square">
            <a:spAutoFit/>
          </a:bodyPr>
          <a:lstStyle/>
          <a:p>
            <a:pPr marL="285750" indent="-285750" algn="just">
              <a:buFont typeface="Wingdings" panose="05000000000000000000" pitchFamily="2" charset="2"/>
              <a:buChar char="§"/>
            </a:pPr>
            <a:r>
              <a:rPr lang="en-US" sz="1600" b="1" dirty="0">
                <a:solidFill>
                  <a:schemeClr val="tx2"/>
                </a:solidFill>
              </a:rPr>
              <a:t>When OSPF neighbors become adjacent, the LSDBs synchronize between the OSPF routers. </a:t>
            </a:r>
          </a:p>
          <a:p>
            <a:pPr marL="285750" indent="-285750" algn="just">
              <a:buFont typeface="Wingdings" panose="05000000000000000000" pitchFamily="2" charset="2"/>
              <a:buChar char="§"/>
            </a:pPr>
            <a:endParaRPr lang="en-US" sz="1600" b="1" dirty="0" smtClean="0">
              <a:solidFill>
                <a:schemeClr val="tx2"/>
              </a:solidFill>
            </a:endParaRPr>
          </a:p>
          <a:p>
            <a:pPr marL="285750" indent="-285750" algn="just">
              <a:buFont typeface="Wingdings" panose="05000000000000000000" pitchFamily="2" charset="2"/>
              <a:buChar char="§"/>
            </a:pPr>
            <a:r>
              <a:rPr lang="en-US" sz="1600" b="1" dirty="0" smtClean="0">
                <a:solidFill>
                  <a:schemeClr val="tx2"/>
                </a:solidFill>
              </a:rPr>
              <a:t>As </a:t>
            </a:r>
            <a:r>
              <a:rPr lang="en-US" sz="1600" b="1" dirty="0">
                <a:solidFill>
                  <a:schemeClr val="tx2"/>
                </a:solidFill>
              </a:rPr>
              <a:t>an OSPF router adds or removes a directly connected network link to or from its database, the router floods the link-state advertisement (LSA) out all active OSPF interfaces. </a:t>
            </a:r>
            <a:endParaRPr lang="en-US" sz="1600" b="1" dirty="0" smtClean="0">
              <a:solidFill>
                <a:schemeClr val="tx2"/>
              </a:solidFill>
            </a:endParaRPr>
          </a:p>
          <a:p>
            <a:pPr marL="285750" indent="-285750" algn="just">
              <a:buFont typeface="Wingdings" panose="05000000000000000000" pitchFamily="2" charset="2"/>
              <a:buChar char="§"/>
            </a:pPr>
            <a:endParaRPr lang="en-US" sz="1600" b="1" dirty="0">
              <a:solidFill>
                <a:schemeClr val="tx2"/>
              </a:solidFill>
            </a:endParaRPr>
          </a:p>
          <a:p>
            <a:pPr marL="285750" indent="-285750" algn="just">
              <a:buFont typeface="Wingdings" panose="05000000000000000000" pitchFamily="2" charset="2"/>
              <a:buChar char="§"/>
            </a:pPr>
            <a:r>
              <a:rPr lang="en-US" sz="1600" b="1" dirty="0">
                <a:solidFill>
                  <a:schemeClr val="tx2"/>
                </a:solidFill>
              </a:rPr>
              <a:t>The OSPF LSA contains a complete list of networks advertised from that router</a:t>
            </a:r>
            <a:r>
              <a:rPr lang="en-US" sz="1600" b="1" dirty="0" smtClean="0">
                <a:solidFill>
                  <a:schemeClr val="tx2"/>
                </a:solidFill>
              </a:rPr>
              <a:t>.</a:t>
            </a:r>
          </a:p>
          <a:p>
            <a:pPr marL="285750" indent="-285750" algn="just">
              <a:buFont typeface="Wingdings" panose="05000000000000000000" pitchFamily="2" charset="2"/>
              <a:buChar char="§"/>
            </a:pPr>
            <a:endParaRPr lang="en-US" sz="1600" b="1" dirty="0">
              <a:solidFill>
                <a:schemeClr val="tx2"/>
              </a:solidFill>
            </a:endParaRPr>
          </a:p>
          <a:p>
            <a:pPr marL="285750" indent="-285750" algn="just">
              <a:buFont typeface="Wingdings" panose="05000000000000000000" pitchFamily="2" charset="2"/>
              <a:buChar char="§"/>
            </a:pPr>
            <a:r>
              <a:rPr lang="en-US" sz="1600" b="1" dirty="0" smtClean="0">
                <a:solidFill>
                  <a:schemeClr val="tx2"/>
                </a:solidFill>
              </a:rPr>
              <a:t>Types of LSA’s: </a:t>
            </a:r>
            <a:r>
              <a:rPr lang="en-US" sz="1600" dirty="0" smtClean="0"/>
              <a:t>OSPF </a:t>
            </a:r>
            <a:r>
              <a:rPr lang="en-US" sz="1600" dirty="0"/>
              <a:t>uses six LSA types for IPv4 </a:t>
            </a:r>
            <a:r>
              <a:rPr lang="en-US" sz="1600" dirty="0" smtClean="0"/>
              <a:t>routing</a:t>
            </a:r>
            <a:endParaRPr lang="en-US" sz="1600" dirty="0"/>
          </a:p>
          <a:p>
            <a:endParaRPr lang="en-US" sz="1600" dirty="0"/>
          </a:p>
          <a:p>
            <a:pPr marL="900113" indent="-361950" algn="just">
              <a:buFont typeface="Wingdings" panose="05000000000000000000" pitchFamily="2" charset="2"/>
              <a:buChar char="Ø"/>
            </a:pPr>
            <a:r>
              <a:rPr lang="en-US" sz="1600" b="1" dirty="0"/>
              <a:t>Type 1, router LSA </a:t>
            </a:r>
            <a:r>
              <a:rPr lang="en-US" sz="1600" dirty="0" smtClean="0"/>
              <a:t>Advertises </a:t>
            </a:r>
            <a:r>
              <a:rPr lang="en-US" sz="1600" dirty="0"/>
              <a:t>the </a:t>
            </a:r>
            <a:r>
              <a:rPr lang="en-US" sz="1600" b="1" i="1" dirty="0">
                <a:solidFill>
                  <a:schemeClr val="tx2"/>
                </a:solidFill>
              </a:rPr>
              <a:t>LSAs that originate within an area</a:t>
            </a:r>
            <a:r>
              <a:rPr lang="en-US" sz="1600" dirty="0"/>
              <a:t>.</a:t>
            </a:r>
          </a:p>
          <a:p>
            <a:pPr marL="900113" indent="-361950" algn="just">
              <a:buFont typeface="Wingdings" panose="05000000000000000000" pitchFamily="2" charset="2"/>
              <a:buChar char="Ø"/>
            </a:pPr>
            <a:r>
              <a:rPr lang="en-US" sz="1600" b="1" dirty="0" smtClean="0"/>
              <a:t>Type </a:t>
            </a:r>
            <a:r>
              <a:rPr lang="en-US" sz="1600" b="1" dirty="0"/>
              <a:t>2, network LSA -</a:t>
            </a:r>
            <a:r>
              <a:rPr lang="en-US" sz="1600" dirty="0"/>
              <a:t> Advertises a </a:t>
            </a:r>
            <a:r>
              <a:rPr lang="en-US" sz="1600" b="1" i="1" dirty="0">
                <a:solidFill>
                  <a:schemeClr val="tx2"/>
                </a:solidFill>
              </a:rPr>
              <a:t>multi-access network segment attached to a DR</a:t>
            </a:r>
            <a:r>
              <a:rPr lang="en-US" sz="1600" dirty="0"/>
              <a:t>.</a:t>
            </a:r>
          </a:p>
          <a:p>
            <a:pPr marL="900113" indent="-361950" algn="just">
              <a:buFont typeface="Wingdings" panose="05000000000000000000" pitchFamily="2" charset="2"/>
              <a:buChar char="Ø"/>
            </a:pPr>
            <a:r>
              <a:rPr lang="en-US" sz="1600" b="1" dirty="0" smtClean="0"/>
              <a:t>Type </a:t>
            </a:r>
            <a:r>
              <a:rPr lang="en-US" sz="1600" b="1" dirty="0"/>
              <a:t>3, summary LSA -</a:t>
            </a:r>
            <a:r>
              <a:rPr lang="en-US" sz="1600" dirty="0"/>
              <a:t> Advertises </a:t>
            </a:r>
            <a:r>
              <a:rPr lang="en-US" sz="1600" b="1" i="1" dirty="0">
                <a:solidFill>
                  <a:schemeClr val="tx2"/>
                </a:solidFill>
              </a:rPr>
              <a:t>network prefixes originating from a different area</a:t>
            </a:r>
            <a:r>
              <a:rPr lang="en-US" sz="1600" dirty="0"/>
              <a:t>.</a:t>
            </a:r>
          </a:p>
          <a:p>
            <a:pPr marL="900113" indent="-361950" algn="just">
              <a:buFont typeface="Wingdings" panose="05000000000000000000" pitchFamily="2" charset="2"/>
              <a:buChar char="Ø"/>
            </a:pPr>
            <a:r>
              <a:rPr lang="en-US" sz="1600" b="1" dirty="0" smtClean="0"/>
              <a:t>Type </a:t>
            </a:r>
            <a:r>
              <a:rPr lang="en-US" sz="1600" b="1" dirty="0"/>
              <a:t>4, ASBR summary LSA -</a:t>
            </a:r>
            <a:r>
              <a:rPr lang="en-US" sz="1600" dirty="0"/>
              <a:t> Advertises a </a:t>
            </a:r>
            <a:r>
              <a:rPr lang="en-US" sz="1600" b="1" i="1" dirty="0">
                <a:solidFill>
                  <a:schemeClr val="tx2"/>
                </a:solidFill>
              </a:rPr>
              <a:t>summary LSA for a specific ASBR</a:t>
            </a:r>
            <a:r>
              <a:rPr lang="en-US" sz="1600" dirty="0"/>
              <a:t>.</a:t>
            </a:r>
          </a:p>
          <a:p>
            <a:pPr marL="900113" indent="-361950" algn="just">
              <a:buFont typeface="Wingdings" panose="05000000000000000000" pitchFamily="2" charset="2"/>
              <a:buChar char="Ø"/>
            </a:pPr>
            <a:r>
              <a:rPr lang="en-US" sz="1600" b="1" dirty="0" smtClean="0"/>
              <a:t>Type </a:t>
            </a:r>
            <a:r>
              <a:rPr lang="en-US" sz="1600" b="1" dirty="0"/>
              <a:t>5, AS external LSA -</a:t>
            </a:r>
            <a:r>
              <a:rPr lang="en-US" sz="1600" dirty="0"/>
              <a:t> Advertises LSAs for routes that have been </a:t>
            </a:r>
            <a:r>
              <a:rPr lang="en-US" sz="1600" b="1" i="1" dirty="0">
                <a:solidFill>
                  <a:schemeClr val="tx2"/>
                </a:solidFill>
              </a:rPr>
              <a:t>redistributed</a:t>
            </a:r>
            <a:r>
              <a:rPr lang="en-US" sz="1600" dirty="0"/>
              <a:t>.</a:t>
            </a:r>
          </a:p>
          <a:p>
            <a:pPr marL="900113" indent="-361950" algn="just">
              <a:buFont typeface="Wingdings" panose="05000000000000000000" pitchFamily="2" charset="2"/>
              <a:buChar char="Ø"/>
            </a:pPr>
            <a:r>
              <a:rPr lang="en-US" sz="1600" b="1" dirty="0" smtClean="0"/>
              <a:t>Type </a:t>
            </a:r>
            <a:r>
              <a:rPr lang="en-US" sz="1600" b="1" dirty="0"/>
              <a:t>7, NSSA external LSA -</a:t>
            </a:r>
            <a:r>
              <a:rPr lang="en-US" sz="1600" dirty="0"/>
              <a:t> Advertises </a:t>
            </a:r>
            <a:r>
              <a:rPr lang="en-US" sz="1600" b="1" i="1" dirty="0">
                <a:solidFill>
                  <a:schemeClr val="tx2"/>
                </a:solidFill>
              </a:rPr>
              <a:t>redistributed routes in NSSAs</a:t>
            </a:r>
            <a:r>
              <a:rPr lang="en-US" sz="1600" dirty="0"/>
              <a:t>.</a:t>
            </a:r>
          </a:p>
          <a:p>
            <a:endParaRPr lang="en-US" sz="1600" dirty="0" smtClean="0"/>
          </a:p>
          <a:p>
            <a:pPr algn="just"/>
            <a:r>
              <a:rPr lang="en-US" sz="1600" i="1" dirty="0" smtClean="0"/>
              <a:t>LSA </a:t>
            </a:r>
            <a:r>
              <a:rPr lang="en-US" sz="1600" i="1" dirty="0"/>
              <a:t>types 1, 2, and 3, which are used for building the SPF tree for intra-area and </a:t>
            </a:r>
            <a:r>
              <a:rPr lang="en-US" sz="1600" i="1" dirty="0" err="1"/>
              <a:t>interarea</a:t>
            </a:r>
            <a:r>
              <a:rPr lang="en-US" sz="1600" i="1" dirty="0"/>
              <a:t> routes, are explained in this section</a:t>
            </a:r>
            <a:r>
              <a:rPr lang="en-US" sz="1600" i="1" dirty="0" smtClean="0"/>
              <a:t>.</a:t>
            </a:r>
            <a:endParaRPr lang="en-US" sz="1600" i="1" dirty="0"/>
          </a:p>
        </p:txBody>
      </p:sp>
      <p:sp>
        <p:nvSpPr>
          <p:cNvPr id="4"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1835696"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i="1" strike="dblStrike" dirty="0" smtClean="0"/>
              <a:t>Areas </a:t>
            </a:r>
            <a:r>
              <a:rPr lang="en-US" sz="1600" dirty="0" smtClean="0"/>
              <a:t>| LSA</a:t>
            </a:r>
            <a:r>
              <a:rPr lang="en-US" dirty="0" smtClean="0"/>
              <a:t/>
            </a:r>
            <a:br>
              <a:rPr lang="en-US" dirty="0" smtClean="0"/>
            </a:br>
            <a:r>
              <a:rPr lang="en-US" sz="2400" dirty="0" smtClean="0"/>
              <a:t>OSPF LSA’s</a:t>
            </a:r>
            <a:endParaRPr lang="en-US" sz="2400" dirty="0"/>
          </a:p>
        </p:txBody>
      </p:sp>
    </p:spTree>
    <p:extLst>
      <p:ext uri="{BB962C8B-B14F-4D97-AF65-F5344CB8AC3E}">
        <p14:creationId xmlns:p14="http://schemas.microsoft.com/office/powerpoint/2010/main" val="2180208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FAE3C5-22B6-420B-8531-EF0F421B84A2}"/>
              </a:ext>
            </a:extLst>
          </p:cNvPr>
          <p:cNvSpPr/>
          <p:nvPr/>
        </p:nvSpPr>
        <p:spPr>
          <a:xfrm>
            <a:off x="179512" y="920477"/>
            <a:ext cx="8822332" cy="4524315"/>
          </a:xfrm>
          <a:prstGeom prst="rect">
            <a:avLst/>
          </a:prstGeom>
        </p:spPr>
        <p:txBody>
          <a:bodyPr wrap="square">
            <a:spAutoFit/>
          </a:bodyPr>
          <a:lstStyle/>
          <a:p>
            <a:pPr marL="285750" indent="-285750" algn="just">
              <a:buFont typeface="Wingdings" panose="05000000000000000000" pitchFamily="2" charset="2"/>
              <a:buChar char="§"/>
            </a:pPr>
            <a:r>
              <a:rPr lang="en-US" sz="1600" dirty="0"/>
              <a:t>Components of the LSA include the </a:t>
            </a:r>
            <a:endParaRPr lang="en-US" sz="1600" dirty="0" smtClean="0"/>
          </a:p>
          <a:p>
            <a:pPr marL="719138" indent="-271463" algn="just">
              <a:buFont typeface="+mj-lt"/>
              <a:buAutoNum type="arabicPeriod"/>
            </a:pPr>
            <a:r>
              <a:rPr lang="en-US" sz="1600" dirty="0" smtClean="0"/>
              <a:t>LSA </a:t>
            </a:r>
            <a:r>
              <a:rPr lang="en-US" sz="1600" dirty="0"/>
              <a:t>type, </a:t>
            </a:r>
            <a:endParaRPr lang="en-US" sz="1600" dirty="0" smtClean="0"/>
          </a:p>
          <a:p>
            <a:pPr marL="719138" indent="-271463" algn="just">
              <a:buFont typeface="+mj-lt"/>
              <a:buAutoNum type="arabicPeriod"/>
            </a:pPr>
            <a:r>
              <a:rPr lang="en-US" sz="1600" dirty="0" smtClean="0"/>
              <a:t>LSA </a:t>
            </a:r>
            <a:r>
              <a:rPr lang="en-US" sz="1600" dirty="0"/>
              <a:t>age, </a:t>
            </a:r>
            <a:endParaRPr lang="en-US" sz="1600" dirty="0" smtClean="0"/>
          </a:p>
          <a:p>
            <a:pPr marL="719138" indent="-271463" algn="just">
              <a:buFont typeface="+mj-lt"/>
              <a:buAutoNum type="arabicPeriod"/>
            </a:pPr>
            <a:r>
              <a:rPr lang="en-US" sz="1600" dirty="0" smtClean="0"/>
              <a:t>sequence </a:t>
            </a:r>
            <a:r>
              <a:rPr lang="en-US" sz="1600" dirty="0"/>
              <a:t>number, and </a:t>
            </a:r>
            <a:endParaRPr lang="en-US" sz="1600" dirty="0" smtClean="0"/>
          </a:p>
          <a:p>
            <a:pPr marL="719138" indent="-271463" algn="just">
              <a:buFont typeface="+mj-lt"/>
              <a:buAutoNum type="arabicPeriod"/>
            </a:pPr>
            <a:r>
              <a:rPr lang="en-US" sz="1600" dirty="0" smtClean="0"/>
              <a:t>advertising </a:t>
            </a:r>
            <a:r>
              <a:rPr lang="en-US" sz="1600" dirty="0"/>
              <a:t>router. </a:t>
            </a:r>
          </a:p>
          <a:p>
            <a:pPr marL="285750" indent="-285750" algn="just">
              <a:buFont typeface="Arial" panose="020B0604020202020204" pitchFamily="34" charset="0"/>
              <a:buChar char="•"/>
            </a:pPr>
            <a:endParaRPr lang="en-US" sz="1600" b="1" dirty="0" smtClean="0"/>
          </a:p>
          <a:p>
            <a:pPr marL="285750" indent="-285750" algn="just">
              <a:buFont typeface="Arial" panose="020B0604020202020204" pitchFamily="34" charset="0"/>
              <a:buChar char="•"/>
            </a:pPr>
            <a:r>
              <a:rPr lang="en-US" sz="1600" b="1" dirty="0" smtClean="0"/>
              <a:t>LSA </a:t>
            </a:r>
            <a:r>
              <a:rPr lang="en-US" sz="1600" b="1" dirty="0"/>
              <a:t>age and </a:t>
            </a:r>
            <a:r>
              <a:rPr lang="en-US" sz="1600" b="1" dirty="0" smtClean="0"/>
              <a:t>flooding</a:t>
            </a:r>
            <a:endParaRPr lang="en-US" sz="1600" dirty="0"/>
          </a:p>
          <a:p>
            <a:pPr marL="742950" lvl="1" indent="-285750" algn="just">
              <a:buFont typeface="Arial" panose="020B0604020202020204" pitchFamily="34" charset="0"/>
              <a:buChar char="•"/>
            </a:pPr>
            <a:r>
              <a:rPr lang="en-US" sz="1600" dirty="0" smtClean="0"/>
              <a:t>Every </a:t>
            </a:r>
            <a:r>
              <a:rPr lang="en-US" sz="1600" dirty="0"/>
              <a:t>OSPF LSA includes an </a:t>
            </a:r>
            <a:r>
              <a:rPr lang="en-US" sz="1600" b="1" i="1" dirty="0"/>
              <a:t>age that is entered into the local LSDB </a:t>
            </a:r>
            <a:r>
              <a:rPr lang="en-US" sz="1600" dirty="0"/>
              <a:t>and that will </a:t>
            </a:r>
            <a:r>
              <a:rPr lang="en-US" sz="1600" b="1" i="1" dirty="0"/>
              <a:t>increment by 1 every second</a:t>
            </a:r>
            <a:r>
              <a:rPr lang="en-US" sz="1600" dirty="0"/>
              <a:t>. </a:t>
            </a:r>
            <a:endParaRPr lang="en-US" sz="1600" dirty="0" smtClean="0"/>
          </a:p>
          <a:p>
            <a:pPr marL="742950" lvl="1" indent="-285750" algn="just">
              <a:buFont typeface="Arial" panose="020B0604020202020204" pitchFamily="34" charset="0"/>
              <a:buChar char="•"/>
            </a:pPr>
            <a:r>
              <a:rPr lang="en-US" sz="1600" dirty="0" smtClean="0"/>
              <a:t>When </a:t>
            </a:r>
            <a:r>
              <a:rPr lang="en-US" sz="1600" dirty="0"/>
              <a:t>a router’s OSPF LSA </a:t>
            </a:r>
            <a:r>
              <a:rPr lang="en-US" sz="1600" b="1" i="1" dirty="0"/>
              <a:t>age exceeds 1800 seconds </a:t>
            </a:r>
            <a:r>
              <a:rPr lang="en-US" sz="1600" dirty="0"/>
              <a:t>(30 minutes) for its networks, the originating router </a:t>
            </a:r>
            <a:r>
              <a:rPr lang="en-US" sz="1600" b="1" i="1" dirty="0"/>
              <a:t>advertises a new LSA with the LSA age set to 0</a:t>
            </a:r>
            <a:r>
              <a:rPr lang="en-US" sz="1600" dirty="0"/>
              <a:t>. </a:t>
            </a:r>
            <a:endParaRPr lang="en-US" sz="1600" dirty="0" smtClean="0"/>
          </a:p>
          <a:p>
            <a:pPr marL="742950" lvl="1" indent="-285750" algn="just">
              <a:buFont typeface="Arial" panose="020B0604020202020204" pitchFamily="34" charset="0"/>
              <a:buChar char="•"/>
            </a:pPr>
            <a:r>
              <a:rPr lang="en-US" sz="1600" dirty="0" smtClean="0"/>
              <a:t>The </a:t>
            </a:r>
            <a:r>
              <a:rPr lang="en-US" sz="1600" dirty="0"/>
              <a:t>LSA is </a:t>
            </a:r>
            <a:r>
              <a:rPr lang="en-US" sz="1600" b="1" i="1" dirty="0"/>
              <a:t>deemed invalid if age reaches 3600</a:t>
            </a:r>
            <a:r>
              <a:rPr lang="en-US" sz="1600" dirty="0"/>
              <a:t>. </a:t>
            </a:r>
            <a:endParaRPr lang="en-US" sz="1600" dirty="0" smtClean="0"/>
          </a:p>
          <a:p>
            <a:pPr marL="742950" lvl="1"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r>
              <a:rPr lang="en-US" sz="1600" b="1" dirty="0"/>
              <a:t>LSA </a:t>
            </a:r>
            <a:r>
              <a:rPr lang="en-US" sz="1600" b="1" dirty="0" smtClean="0"/>
              <a:t>sequences</a:t>
            </a:r>
            <a:endParaRPr lang="en-US" sz="1600" dirty="0"/>
          </a:p>
          <a:p>
            <a:pPr marL="742950" lvl="1" indent="-285750" algn="just">
              <a:buFont typeface="Arial" panose="020B0604020202020204" pitchFamily="34" charset="0"/>
              <a:buChar char="•"/>
            </a:pPr>
            <a:r>
              <a:rPr lang="en-US" sz="1600" dirty="0" smtClean="0"/>
              <a:t>OSPF </a:t>
            </a:r>
            <a:r>
              <a:rPr lang="en-US" sz="1600" dirty="0"/>
              <a:t>uses the sequence number to overcome problems caused by delays in LSA propagation in a network. </a:t>
            </a:r>
            <a:endParaRPr lang="en-US" sz="1600" dirty="0" smtClean="0"/>
          </a:p>
          <a:p>
            <a:pPr marL="742950" lvl="1" indent="-285750" algn="just">
              <a:buFont typeface="Arial" panose="020B0604020202020204" pitchFamily="34" charset="0"/>
              <a:buChar char="•"/>
            </a:pPr>
            <a:r>
              <a:rPr lang="en-US" sz="1600" dirty="0" smtClean="0"/>
              <a:t>The </a:t>
            </a:r>
            <a:r>
              <a:rPr lang="en-US" sz="1600" dirty="0"/>
              <a:t>LSA sequence number is a 32-bit number for controlling versioning. </a:t>
            </a:r>
          </a:p>
          <a:p>
            <a:pPr marL="285750" indent="-285750" algn="just">
              <a:buFont typeface="Arial" panose="020B0604020202020204" pitchFamily="34" charset="0"/>
              <a:buChar char="•"/>
            </a:pPr>
            <a:endParaRPr lang="en-US" sz="1600" dirty="0"/>
          </a:p>
        </p:txBody>
      </p:sp>
      <p:sp>
        <p:nvSpPr>
          <p:cNvPr id="7" name="Rectangle 6">
            <a:extLst>
              <a:ext uri="{FF2B5EF4-FFF2-40B4-BE49-F238E27FC236}">
                <a16:creationId xmlns:a16="http://schemas.microsoft.com/office/drawing/2014/main" id="{4434F3A5-B14B-41FE-81DE-F76C9D2E79F9}"/>
              </a:ext>
            </a:extLst>
          </p:cNvPr>
          <p:cNvSpPr/>
          <p:nvPr/>
        </p:nvSpPr>
        <p:spPr>
          <a:xfrm>
            <a:off x="251520" y="5085184"/>
            <a:ext cx="8750324" cy="584775"/>
          </a:xfrm>
          <a:prstGeom prst="rect">
            <a:avLst/>
          </a:prstGeom>
        </p:spPr>
        <p:txBody>
          <a:bodyPr wrap="square">
            <a:spAutoFit/>
          </a:bodyPr>
          <a:lstStyle/>
          <a:p>
            <a:pPr algn="ctr"/>
            <a:r>
              <a:rPr lang="en-US" sz="1600" b="1" i="1" dirty="0">
                <a:solidFill>
                  <a:schemeClr val="tx2"/>
                </a:solidFill>
                <a:effectLst>
                  <a:outerShdw blurRad="38100" dist="38100" dir="2700000" algn="tl">
                    <a:srgbClr val="000000">
                      <a:alpha val="43137"/>
                    </a:srgbClr>
                  </a:outerShdw>
                </a:effectLst>
              </a:rPr>
              <a:t>LSA types</a:t>
            </a:r>
            <a:r>
              <a:rPr lang="en-US" sz="1600" i="1" dirty="0">
                <a:solidFill>
                  <a:schemeClr val="tx2"/>
                </a:solidFill>
                <a:effectLst>
                  <a:outerShdw blurRad="38100" dist="38100" dir="2700000" algn="tl">
                    <a:srgbClr val="000000">
                      <a:alpha val="43137"/>
                    </a:srgbClr>
                  </a:outerShdw>
                </a:effectLst>
              </a:rPr>
              <a:t>: All routers within an OSPF area have an identical set of LSAs for that area. The ABRs maintain a separate set of LSAs for each OSPF area.</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07904" y="404664"/>
            <a:ext cx="5221932" cy="2064739"/>
          </a:xfrm>
          <a:prstGeom prst="rect">
            <a:avLst/>
          </a:prstGeom>
        </p:spPr>
      </p:pic>
      <p:sp>
        <p:nvSpPr>
          <p:cNvPr id="10"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216024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850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i="1" strike="dblStrike" dirty="0" smtClean="0"/>
              <a:t>Areas </a:t>
            </a:r>
            <a:r>
              <a:rPr lang="en-US" sz="1600" dirty="0" smtClean="0"/>
              <a:t>| LSA</a:t>
            </a:r>
            <a:r>
              <a:rPr lang="en-US" dirty="0" smtClean="0"/>
              <a:t/>
            </a:r>
            <a:br>
              <a:rPr lang="en-US" dirty="0" smtClean="0"/>
            </a:br>
            <a:r>
              <a:rPr lang="en-US" sz="2400" dirty="0" err="1" smtClean="0"/>
              <a:t>LSA</a:t>
            </a:r>
            <a:r>
              <a:rPr lang="en-US" sz="2400" dirty="0"/>
              <a:t> </a:t>
            </a:r>
            <a:r>
              <a:rPr lang="en-US" sz="2400" dirty="0" smtClean="0"/>
              <a:t>Components</a:t>
            </a:r>
            <a:endParaRPr lang="en-US" sz="2400" dirty="0"/>
          </a:p>
        </p:txBody>
      </p:sp>
    </p:spTree>
    <p:extLst>
      <p:ext uri="{BB962C8B-B14F-4D97-AF65-F5344CB8AC3E}">
        <p14:creationId xmlns:p14="http://schemas.microsoft.com/office/powerpoint/2010/main" val="3669091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FAE3C5-22B6-420B-8531-EF0F421B84A2}"/>
              </a:ext>
            </a:extLst>
          </p:cNvPr>
          <p:cNvSpPr/>
          <p:nvPr/>
        </p:nvSpPr>
        <p:spPr>
          <a:xfrm>
            <a:off x="28491" y="980728"/>
            <a:ext cx="9031778" cy="2062103"/>
          </a:xfrm>
          <a:prstGeom prst="rect">
            <a:avLst/>
          </a:prstGeom>
        </p:spPr>
        <p:txBody>
          <a:bodyPr wrap="square">
            <a:spAutoFit/>
          </a:bodyPr>
          <a:lstStyle/>
          <a:p>
            <a:pPr marL="285750" indent="-285750" algn="just">
              <a:buFont typeface="Wingdings" panose="05000000000000000000" pitchFamily="2" charset="2"/>
              <a:buChar char="§"/>
            </a:pPr>
            <a:r>
              <a:rPr lang="en-US" sz="1600" dirty="0"/>
              <a:t>Every OSPF router advertises a type 1 LSA. </a:t>
            </a:r>
            <a:endParaRPr lang="en-US" sz="1600" dirty="0" smtClean="0"/>
          </a:p>
          <a:p>
            <a:pPr marL="285750" indent="-285750" algn="just">
              <a:buFont typeface="Wingdings" panose="05000000000000000000" pitchFamily="2" charset="2"/>
              <a:buChar char="§"/>
            </a:pPr>
            <a:r>
              <a:rPr lang="en-US" sz="1600" dirty="0" smtClean="0"/>
              <a:t>Type </a:t>
            </a:r>
            <a:r>
              <a:rPr lang="en-US" sz="1600" dirty="0"/>
              <a:t>1 LSAs are the essential building blocks within the LSDB. </a:t>
            </a:r>
            <a:endParaRPr lang="en-US" sz="1600" dirty="0" smtClean="0"/>
          </a:p>
          <a:p>
            <a:pPr marL="285750" indent="-285750" algn="just">
              <a:buFont typeface="Wingdings" panose="05000000000000000000" pitchFamily="2" charset="2"/>
              <a:buChar char="§"/>
            </a:pPr>
            <a:r>
              <a:rPr lang="en-US" sz="1600" dirty="0" smtClean="0"/>
              <a:t>A </a:t>
            </a:r>
            <a:r>
              <a:rPr lang="en-US" sz="1600" dirty="0"/>
              <a:t>type 1 LSA entry exists for each OSPF-enabled link. </a:t>
            </a:r>
            <a:endParaRPr lang="en-US" sz="1600" dirty="0" smtClean="0"/>
          </a:p>
          <a:p>
            <a:pPr marL="285750" indent="-285750" algn="just">
              <a:buFont typeface="Wingdings" panose="05000000000000000000" pitchFamily="2" charset="2"/>
              <a:buChar char="§"/>
            </a:pPr>
            <a:r>
              <a:rPr lang="en-US" sz="1600" dirty="0" smtClean="0"/>
              <a:t>Type </a:t>
            </a:r>
            <a:r>
              <a:rPr lang="en-US" sz="1600" dirty="0"/>
              <a:t>1 LSAs for an area are shown with the command </a:t>
            </a:r>
            <a:r>
              <a:rPr lang="en-US" sz="1600" b="1" dirty="0"/>
              <a:t>show </a:t>
            </a:r>
            <a:r>
              <a:rPr lang="en-US" sz="1600" b="1" dirty="0"/>
              <a:t>ip ospf database router</a:t>
            </a:r>
            <a:r>
              <a:rPr lang="en-US" sz="1600" dirty="0"/>
              <a:t>.</a:t>
            </a:r>
          </a:p>
          <a:p>
            <a:pPr algn="just"/>
            <a:endParaRPr lang="en-US" sz="1600" dirty="0"/>
          </a:p>
          <a:p>
            <a:pPr algn="just"/>
            <a:r>
              <a:rPr lang="en-US" sz="1600" i="1" dirty="0"/>
              <a:t>Figure 9-5 shows that in this example, the type 1 LSAs are not advertised outside Area 1234, which means the underlying topology in an area is invisible to other areas.</a:t>
            </a:r>
          </a:p>
          <a:p>
            <a:pPr marL="285750" indent="-285750" algn="just">
              <a:buFont typeface="Wingdings" panose="05000000000000000000" pitchFamily="2" charset="2"/>
              <a:buChar char="§"/>
            </a:pPr>
            <a:r>
              <a:rPr lang="en-US" sz="1600" dirty="0"/>
              <a:t> </a:t>
            </a:r>
          </a:p>
        </p:txBody>
      </p:sp>
      <p:sp>
        <p:nvSpPr>
          <p:cNvPr id="7" name="Rectangle 6">
            <a:extLst>
              <a:ext uri="{FF2B5EF4-FFF2-40B4-BE49-F238E27FC236}">
                <a16:creationId xmlns:a16="http://schemas.microsoft.com/office/drawing/2014/main" id="{EA008F18-85E2-4A99-BDEB-57A5F2C617E9}"/>
              </a:ext>
            </a:extLst>
          </p:cNvPr>
          <p:cNvSpPr/>
          <p:nvPr/>
        </p:nvSpPr>
        <p:spPr>
          <a:xfrm>
            <a:off x="28491" y="3212976"/>
            <a:ext cx="3103349" cy="1815882"/>
          </a:xfrm>
          <a:prstGeom prst="rect">
            <a:avLst/>
          </a:prstGeom>
        </p:spPr>
        <p:txBody>
          <a:bodyPr wrap="square">
            <a:spAutoFit/>
          </a:bodyPr>
          <a:lstStyle/>
          <a:p>
            <a:pPr algn="just"/>
            <a:r>
              <a:rPr lang="en-US" sz="1600" dirty="0"/>
              <a:t>The initial fields of each type 1 LSA indicate the RID for the LSA’s advertising router, age, sequence, link count, and link ID. Every OSPF-enabled interface is listed under the number of links for each router. </a:t>
            </a:r>
          </a:p>
        </p:txBody>
      </p:sp>
      <p:pic>
        <p:nvPicPr>
          <p:cNvPr id="6" name="Picture 5">
            <a:extLst>
              <a:ext uri="{FF2B5EF4-FFF2-40B4-BE49-F238E27FC236}">
                <a16:creationId xmlns:a16="http://schemas.microsoft.com/office/drawing/2014/main" id="{8B1713DA-654B-430E-A13D-AD15DC4C1004}"/>
              </a:ext>
            </a:extLst>
          </p:cNvPr>
          <p:cNvPicPr>
            <a:picLocks noChangeAspect="1"/>
          </p:cNvPicPr>
          <p:nvPr/>
        </p:nvPicPr>
        <p:blipFill>
          <a:blip r:embed="rId3"/>
          <a:stretch>
            <a:fillRect/>
          </a:stretch>
        </p:blipFill>
        <p:spPr>
          <a:xfrm>
            <a:off x="3275856" y="2852936"/>
            <a:ext cx="5644437" cy="2749050"/>
          </a:xfrm>
          <a:prstGeom prst="rect">
            <a:avLst/>
          </a:prstGeom>
        </p:spPr>
      </p:pic>
      <p:sp>
        <p:nvSpPr>
          <p:cNvPr id="10"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216024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i="1" strike="dblStrike" dirty="0" smtClean="0"/>
              <a:t>Areas </a:t>
            </a:r>
            <a:r>
              <a:rPr lang="en-US" sz="1600" dirty="0" smtClean="0"/>
              <a:t>| LSA</a:t>
            </a:r>
            <a:r>
              <a:rPr lang="en-US" dirty="0" smtClean="0"/>
              <a:t/>
            </a:r>
            <a:br>
              <a:rPr lang="en-US" dirty="0" smtClean="0"/>
            </a:br>
            <a:r>
              <a:rPr lang="en-US" sz="2400" dirty="0" err="1" smtClean="0"/>
              <a:t>LSA</a:t>
            </a:r>
            <a:r>
              <a:rPr lang="en-US" sz="2400" dirty="0"/>
              <a:t> </a:t>
            </a:r>
            <a:r>
              <a:rPr lang="en-US" sz="2400" dirty="0" smtClean="0"/>
              <a:t>Type 1</a:t>
            </a:r>
            <a:endParaRPr lang="en-US" sz="2400" dirty="0"/>
          </a:p>
        </p:txBody>
      </p:sp>
    </p:spTree>
    <p:extLst>
      <p:ext uri="{BB962C8B-B14F-4D97-AF65-F5344CB8AC3E}">
        <p14:creationId xmlns:p14="http://schemas.microsoft.com/office/powerpoint/2010/main" val="3887683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1691680" y="2636912"/>
            <a:ext cx="7189785" cy="2877141"/>
          </a:xfrm>
          <a:prstGeom prst="rect">
            <a:avLst/>
          </a:prstGeom>
        </p:spPr>
      </p:pic>
      <p:sp>
        <p:nvSpPr>
          <p:cNvPr id="4" name="Rectangle 3">
            <a:extLst>
              <a:ext uri="{FF2B5EF4-FFF2-40B4-BE49-F238E27FC236}">
                <a16:creationId xmlns:a16="http://schemas.microsoft.com/office/drawing/2014/main" id="{78FAE3C5-22B6-420B-8531-EF0F421B84A2}"/>
              </a:ext>
            </a:extLst>
          </p:cNvPr>
          <p:cNvSpPr/>
          <p:nvPr/>
        </p:nvSpPr>
        <p:spPr>
          <a:xfrm>
            <a:off x="40768" y="920477"/>
            <a:ext cx="8995728" cy="1569660"/>
          </a:xfrm>
          <a:prstGeom prst="rect">
            <a:avLst/>
          </a:prstGeom>
        </p:spPr>
        <p:txBody>
          <a:bodyPr wrap="square">
            <a:spAutoFit/>
          </a:bodyPr>
          <a:lstStyle/>
          <a:p>
            <a:pPr marL="342900" indent="-342900" algn="just">
              <a:buFont typeface="Wingdings" panose="05000000000000000000" pitchFamily="2" charset="2"/>
              <a:buChar char="§"/>
            </a:pPr>
            <a:r>
              <a:rPr lang="en-US" sz="1600" dirty="0"/>
              <a:t>A type 2 LSA represents a </a:t>
            </a:r>
            <a:r>
              <a:rPr lang="en-US" sz="1600" b="1" i="1" dirty="0"/>
              <a:t>multi-access network segment that uses a DR</a:t>
            </a:r>
            <a:r>
              <a:rPr lang="en-US" sz="1600" dirty="0"/>
              <a:t>. </a:t>
            </a:r>
            <a:endParaRPr lang="en-US" sz="1600" dirty="0" smtClean="0"/>
          </a:p>
          <a:p>
            <a:pPr marL="342900" indent="-342900" algn="just">
              <a:buFont typeface="Wingdings" panose="05000000000000000000" pitchFamily="2" charset="2"/>
              <a:buChar char="§"/>
            </a:pPr>
            <a:r>
              <a:rPr lang="en-US" sz="1600" dirty="0" smtClean="0"/>
              <a:t>The </a:t>
            </a:r>
            <a:r>
              <a:rPr lang="en-US" sz="1600" b="1" i="1" dirty="0"/>
              <a:t>DR always advertises the type 2 LSA </a:t>
            </a:r>
            <a:r>
              <a:rPr lang="en-US" sz="1600" dirty="0"/>
              <a:t>and </a:t>
            </a:r>
            <a:r>
              <a:rPr lang="en-US" sz="1600" b="1" i="1" dirty="0"/>
              <a:t>identifies all the routers attached to that network segment</a:t>
            </a:r>
            <a:r>
              <a:rPr lang="en-US" sz="1600" dirty="0"/>
              <a:t>. </a:t>
            </a:r>
            <a:endParaRPr lang="en-US" sz="1600" dirty="0" smtClean="0"/>
          </a:p>
          <a:p>
            <a:pPr marL="342900" indent="-342900" algn="just">
              <a:buFont typeface="Wingdings" panose="05000000000000000000" pitchFamily="2" charset="2"/>
              <a:buChar char="§"/>
            </a:pPr>
            <a:r>
              <a:rPr lang="en-US" sz="1600" dirty="0" smtClean="0"/>
              <a:t>If </a:t>
            </a:r>
            <a:r>
              <a:rPr lang="en-US" sz="1600" dirty="0"/>
              <a:t>a DR has not been elected, a type 2 LSA is not present in the LSDB because the corresponding type 1 transit link type LSA is a stub. </a:t>
            </a:r>
            <a:endParaRPr lang="en-US" sz="1600" dirty="0" smtClean="0"/>
          </a:p>
          <a:p>
            <a:pPr marL="342900" indent="-342900" algn="just">
              <a:buFont typeface="Wingdings" panose="05000000000000000000" pitchFamily="2" charset="2"/>
              <a:buChar char="§"/>
            </a:pPr>
            <a:r>
              <a:rPr lang="en-US" sz="1600" dirty="0" smtClean="0"/>
              <a:t>Like </a:t>
            </a:r>
            <a:r>
              <a:rPr lang="en-US" sz="1600" dirty="0"/>
              <a:t>type 1 LSAs, type 2 LSAs are not flooded outside the originating OSPF area.</a:t>
            </a:r>
          </a:p>
        </p:txBody>
      </p:sp>
      <p:sp>
        <p:nvSpPr>
          <p:cNvPr id="5" name="Rectangle 4">
            <a:extLst>
              <a:ext uri="{FF2B5EF4-FFF2-40B4-BE49-F238E27FC236}">
                <a16:creationId xmlns:a16="http://schemas.microsoft.com/office/drawing/2014/main" id="{7C64B6D0-A0B6-4ADC-880C-E95EC96FC6C5}"/>
              </a:ext>
            </a:extLst>
          </p:cNvPr>
          <p:cNvSpPr/>
          <p:nvPr/>
        </p:nvSpPr>
        <p:spPr>
          <a:xfrm>
            <a:off x="107504" y="4005064"/>
            <a:ext cx="3163080" cy="1354217"/>
          </a:xfrm>
          <a:prstGeom prst="rect">
            <a:avLst/>
          </a:prstGeom>
        </p:spPr>
        <p:txBody>
          <a:bodyPr wrap="square">
            <a:spAutoFit/>
          </a:bodyPr>
          <a:lstStyle/>
          <a:p>
            <a:pPr algn="just"/>
            <a:r>
              <a:rPr lang="en-US" sz="1600" i="1" dirty="0"/>
              <a:t>Detailed type 2 LSA information is shown with the command </a:t>
            </a:r>
            <a:endParaRPr lang="en-US" sz="1600" i="1" dirty="0" smtClean="0"/>
          </a:p>
          <a:p>
            <a:pPr algn="just"/>
            <a:endParaRPr lang="en-US" sz="1600" i="1" dirty="0"/>
          </a:p>
          <a:p>
            <a:pPr algn="just"/>
            <a:r>
              <a:rPr lang="en-US" sz="1600" b="1" i="1" dirty="0"/>
              <a:t>show ip ospf  database network</a:t>
            </a:r>
            <a:r>
              <a:rPr lang="en-US" sz="1600" i="1" dirty="0"/>
              <a:t>.</a:t>
            </a:r>
          </a:p>
          <a:p>
            <a:pPr algn="just"/>
            <a:r>
              <a:rPr lang="en-US" i="1" dirty="0"/>
              <a:t> </a:t>
            </a:r>
          </a:p>
        </p:txBody>
      </p:sp>
      <p:sp>
        <p:nvSpPr>
          <p:cNvPr id="8"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273630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i="1" strike="dblStrike" dirty="0" smtClean="0"/>
              <a:t>Areas </a:t>
            </a:r>
            <a:r>
              <a:rPr lang="en-US" sz="1600" dirty="0" smtClean="0"/>
              <a:t>| LSA</a:t>
            </a:r>
            <a:r>
              <a:rPr lang="en-US" dirty="0" smtClean="0"/>
              <a:t/>
            </a:r>
            <a:br>
              <a:rPr lang="en-US" dirty="0" smtClean="0"/>
            </a:br>
            <a:r>
              <a:rPr lang="en-US" sz="2400" dirty="0" err="1" smtClean="0"/>
              <a:t>LSA</a:t>
            </a:r>
            <a:r>
              <a:rPr lang="en-US" sz="2400" dirty="0"/>
              <a:t> </a:t>
            </a:r>
            <a:r>
              <a:rPr lang="en-US" sz="2400" dirty="0" smtClean="0"/>
              <a:t>Type 2 Network Link</a:t>
            </a:r>
            <a:endParaRPr lang="en-US" sz="2400" dirty="0"/>
          </a:p>
        </p:txBody>
      </p:sp>
    </p:spTree>
    <p:extLst>
      <p:ext uri="{BB962C8B-B14F-4D97-AF65-F5344CB8AC3E}">
        <p14:creationId xmlns:p14="http://schemas.microsoft.com/office/powerpoint/2010/main" val="3047399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FAE3C5-22B6-420B-8531-EF0F421B84A2}"/>
              </a:ext>
            </a:extLst>
          </p:cNvPr>
          <p:cNvSpPr/>
          <p:nvPr/>
        </p:nvSpPr>
        <p:spPr>
          <a:xfrm>
            <a:off x="131002" y="980728"/>
            <a:ext cx="8786553" cy="1077218"/>
          </a:xfrm>
          <a:prstGeom prst="rect">
            <a:avLst/>
          </a:prstGeom>
        </p:spPr>
        <p:txBody>
          <a:bodyPr wrap="square">
            <a:spAutoFit/>
          </a:bodyPr>
          <a:lstStyle/>
          <a:p>
            <a:pPr marL="285750" indent="-285750" algn="just">
              <a:buFont typeface="Wingdings" panose="05000000000000000000" pitchFamily="2" charset="2"/>
              <a:buChar char="§"/>
            </a:pPr>
            <a:r>
              <a:rPr lang="en-US" sz="1600" dirty="0"/>
              <a:t>Type 3 LSAs represent </a:t>
            </a:r>
            <a:r>
              <a:rPr lang="en-US" sz="1600" b="1" i="1" dirty="0"/>
              <a:t>networks from other areas</a:t>
            </a:r>
            <a:r>
              <a:rPr lang="en-US" sz="1600" dirty="0"/>
              <a:t>. </a:t>
            </a:r>
            <a:endParaRPr lang="en-US" sz="1600" dirty="0" smtClean="0"/>
          </a:p>
          <a:p>
            <a:pPr marL="285750" indent="-285750" algn="just">
              <a:buFont typeface="Wingdings" panose="05000000000000000000" pitchFamily="2" charset="2"/>
              <a:buChar char="§"/>
            </a:pPr>
            <a:r>
              <a:rPr lang="en-US" sz="1600" dirty="0" smtClean="0"/>
              <a:t>The </a:t>
            </a:r>
            <a:r>
              <a:rPr lang="en-US" sz="1600" dirty="0"/>
              <a:t>role of the ABRs is to participate in multiple OSPF areas and ensure that the networks associated with type 1 LSAs are reachable in the non-originating OSPF areas. </a:t>
            </a:r>
            <a:endParaRPr lang="en-US" sz="1600" dirty="0" smtClean="0"/>
          </a:p>
          <a:p>
            <a:pPr marL="285750" indent="-285750" algn="just">
              <a:buFont typeface="Wingdings" panose="05000000000000000000" pitchFamily="2" charset="2"/>
              <a:buChar char="§"/>
            </a:pPr>
            <a:r>
              <a:rPr lang="en-US" sz="1600" dirty="0" smtClean="0"/>
              <a:t>Figure </a:t>
            </a:r>
            <a:r>
              <a:rPr lang="en-US" sz="1600" dirty="0"/>
              <a:t>9-9 demonstrates the concept of a type 3 LSA interaction with type 1 LSAs.</a:t>
            </a:r>
          </a:p>
        </p:txBody>
      </p:sp>
      <p:pic>
        <p:nvPicPr>
          <p:cNvPr id="7" name="Picture 6">
            <a:extLst>
              <a:ext uri="{FF2B5EF4-FFF2-40B4-BE49-F238E27FC236}">
                <a16:creationId xmlns:a16="http://schemas.microsoft.com/office/drawing/2014/main" id="{3E1EA011-90B7-4D8A-8671-3AB56280BAAA}"/>
              </a:ext>
            </a:extLst>
          </p:cNvPr>
          <p:cNvPicPr>
            <a:picLocks noChangeAspect="1"/>
          </p:cNvPicPr>
          <p:nvPr/>
        </p:nvPicPr>
        <p:blipFill>
          <a:blip r:embed="rId3"/>
          <a:stretch>
            <a:fillRect/>
          </a:stretch>
        </p:blipFill>
        <p:spPr>
          <a:xfrm>
            <a:off x="1115616" y="2276872"/>
            <a:ext cx="6840760" cy="3172270"/>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280831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i="1" strike="dblStrike" dirty="0" smtClean="0"/>
              <a:t>Areas </a:t>
            </a:r>
            <a:r>
              <a:rPr lang="en-US" sz="1600" dirty="0" smtClean="0"/>
              <a:t>| LSA</a:t>
            </a:r>
            <a:r>
              <a:rPr lang="en-US" dirty="0" smtClean="0"/>
              <a:t/>
            </a:r>
            <a:br>
              <a:rPr lang="en-US" dirty="0" smtClean="0"/>
            </a:br>
            <a:r>
              <a:rPr lang="en-US" sz="2400" dirty="0" err="1" smtClean="0"/>
              <a:t>LSA</a:t>
            </a:r>
            <a:r>
              <a:rPr lang="en-US" sz="2400" dirty="0"/>
              <a:t> </a:t>
            </a:r>
            <a:r>
              <a:rPr lang="en-US" sz="2400" dirty="0" smtClean="0"/>
              <a:t>Type 3 Summary Link</a:t>
            </a:r>
            <a:endParaRPr lang="en-US" sz="2400" dirty="0"/>
          </a:p>
        </p:txBody>
      </p:sp>
    </p:spTree>
    <p:extLst>
      <p:ext uri="{BB962C8B-B14F-4D97-AF65-F5344CB8AC3E}">
        <p14:creationId xmlns:p14="http://schemas.microsoft.com/office/powerpoint/2010/main" val="2716978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FAE3C5-22B6-420B-8531-EF0F421B84A2}"/>
              </a:ext>
            </a:extLst>
          </p:cNvPr>
          <p:cNvSpPr/>
          <p:nvPr/>
        </p:nvSpPr>
        <p:spPr>
          <a:xfrm>
            <a:off x="107504" y="980728"/>
            <a:ext cx="8786553" cy="2008242"/>
          </a:xfrm>
          <a:prstGeom prst="rect">
            <a:avLst/>
          </a:prstGeom>
        </p:spPr>
        <p:txBody>
          <a:bodyPr wrap="square">
            <a:spAutoFit/>
          </a:bodyPr>
          <a:lstStyle/>
          <a:p>
            <a:pPr marL="285750" indent="-285750" algn="just">
              <a:buFont typeface="Wingdings" panose="05000000000000000000" pitchFamily="2" charset="2"/>
              <a:buChar char="§"/>
            </a:pPr>
            <a:r>
              <a:rPr lang="en-US" sz="1550" dirty="0"/>
              <a:t>The advertising router for type 3 LSAs is the last ABR that advertises the prefix. </a:t>
            </a:r>
            <a:endParaRPr lang="en-US" sz="1550" dirty="0" smtClean="0"/>
          </a:p>
          <a:p>
            <a:pPr marL="285750" indent="-285750" algn="just">
              <a:buFont typeface="Wingdings" panose="05000000000000000000" pitchFamily="2" charset="2"/>
              <a:buChar char="§"/>
            </a:pPr>
            <a:r>
              <a:rPr lang="en-US" sz="1550" dirty="0" smtClean="0"/>
              <a:t>The </a:t>
            </a:r>
            <a:r>
              <a:rPr lang="en-US" sz="1550" dirty="0"/>
              <a:t>metric within the type 3 LSA uses the following logic:</a:t>
            </a:r>
          </a:p>
          <a:p>
            <a:pPr marL="742950" lvl="1" indent="-285750" algn="just">
              <a:buFont typeface="Wingdings" panose="05000000000000000000" pitchFamily="2" charset="2"/>
              <a:buChar char="§"/>
            </a:pPr>
            <a:r>
              <a:rPr lang="en-US" sz="1550" dirty="0"/>
              <a:t>If the </a:t>
            </a:r>
            <a:r>
              <a:rPr lang="en-US" sz="1550" b="1" dirty="0"/>
              <a:t>type 3 LSA is created from a type 1 LSA</a:t>
            </a:r>
            <a:r>
              <a:rPr lang="en-US" sz="1550" dirty="0"/>
              <a:t>, it </a:t>
            </a:r>
            <a:r>
              <a:rPr lang="en-US" sz="1550" b="1" dirty="0"/>
              <a:t>is the total path metric</a:t>
            </a:r>
            <a:r>
              <a:rPr lang="en-US" sz="1550" dirty="0"/>
              <a:t> to </a:t>
            </a:r>
            <a:r>
              <a:rPr lang="en-US" sz="1550" i="1" dirty="0"/>
              <a:t>reach the </a:t>
            </a:r>
            <a:r>
              <a:rPr lang="en-US" sz="1550" b="1" i="1" dirty="0"/>
              <a:t>originating router in the type 1 LSA</a:t>
            </a:r>
            <a:r>
              <a:rPr lang="en-US" sz="1550" dirty="0"/>
              <a:t>. </a:t>
            </a:r>
          </a:p>
          <a:p>
            <a:pPr marL="742950" lvl="1" indent="-285750" algn="just">
              <a:buFont typeface="Wingdings" panose="05000000000000000000" pitchFamily="2" charset="2"/>
              <a:buChar char="§"/>
            </a:pPr>
            <a:r>
              <a:rPr lang="en-US" sz="1550" dirty="0" smtClean="0"/>
              <a:t>If </a:t>
            </a:r>
            <a:r>
              <a:rPr lang="en-US" sz="1550" dirty="0"/>
              <a:t>the type 3 LSA is </a:t>
            </a:r>
            <a:r>
              <a:rPr lang="en-US" sz="1550" b="1" dirty="0"/>
              <a:t>created from a type 3 LSA from Area 0</a:t>
            </a:r>
            <a:r>
              <a:rPr lang="en-US" sz="1550" dirty="0"/>
              <a:t>, it </a:t>
            </a:r>
            <a:r>
              <a:rPr lang="en-US" sz="1550" b="1" dirty="0"/>
              <a:t>is the total path metric to the ABR </a:t>
            </a:r>
            <a:r>
              <a:rPr lang="en-US" sz="1550" dirty="0"/>
              <a:t>plus </a:t>
            </a:r>
            <a:r>
              <a:rPr lang="en-US" sz="1550" b="1" dirty="0"/>
              <a:t>the metric in the original type 3 LSA</a:t>
            </a:r>
            <a:r>
              <a:rPr lang="en-US" sz="1550" dirty="0"/>
              <a:t>.</a:t>
            </a:r>
          </a:p>
          <a:p>
            <a:pPr marL="742950" lvl="1" indent="-285750" algn="just">
              <a:buFont typeface="Wingdings" panose="05000000000000000000" pitchFamily="2" charset="2"/>
              <a:buChar char="§"/>
            </a:pPr>
            <a:r>
              <a:rPr lang="en-US" sz="1550" dirty="0" smtClean="0"/>
              <a:t>The </a:t>
            </a:r>
            <a:r>
              <a:rPr lang="en-US" sz="1550" dirty="0"/>
              <a:t>type 3 LSA contains the </a:t>
            </a:r>
            <a:r>
              <a:rPr lang="en-US" sz="1550" b="1" dirty="0"/>
              <a:t>link-state ID (network number), the subnet mask, the IP address of the advertising ABR</a:t>
            </a:r>
            <a:r>
              <a:rPr lang="en-US" sz="1550" dirty="0"/>
              <a:t>, and the metric for the </a:t>
            </a:r>
            <a:r>
              <a:rPr lang="en-US" sz="1550" b="1" dirty="0"/>
              <a:t>network prefix</a:t>
            </a:r>
            <a:r>
              <a:rPr lang="en-US" sz="1600" dirty="0"/>
              <a:t>.</a:t>
            </a:r>
          </a:p>
        </p:txBody>
      </p:sp>
      <p:sp>
        <p:nvSpPr>
          <p:cNvPr id="2" name="Rectangle 1">
            <a:extLst>
              <a:ext uri="{FF2B5EF4-FFF2-40B4-BE49-F238E27FC236}">
                <a16:creationId xmlns:a16="http://schemas.microsoft.com/office/drawing/2014/main" id="{CAB5BE5A-A77C-44AC-B3E2-9D9A6E56E749}"/>
              </a:ext>
            </a:extLst>
          </p:cNvPr>
          <p:cNvSpPr/>
          <p:nvPr/>
        </p:nvSpPr>
        <p:spPr>
          <a:xfrm>
            <a:off x="72007" y="3501008"/>
            <a:ext cx="3563889" cy="1292662"/>
          </a:xfrm>
          <a:prstGeom prst="rect">
            <a:avLst/>
          </a:prstGeom>
        </p:spPr>
        <p:txBody>
          <a:bodyPr wrap="square">
            <a:spAutoFit/>
          </a:bodyPr>
          <a:lstStyle/>
          <a:p>
            <a:endParaRPr lang="en-US" sz="1600" dirty="0"/>
          </a:p>
          <a:p>
            <a:r>
              <a:rPr lang="en-US" sz="1550" dirty="0"/>
              <a:t>Figure 9-10 provides R4’s perspective of the type 3 LSA created by ABR (R5) for the 10.56.1.0/24 network. The total path metric to 10.56.1.0/24 is 2.</a:t>
            </a:r>
          </a:p>
        </p:txBody>
      </p:sp>
      <p:pic>
        <p:nvPicPr>
          <p:cNvPr id="5" name="Picture 4">
            <a:extLst>
              <a:ext uri="{FF2B5EF4-FFF2-40B4-BE49-F238E27FC236}">
                <a16:creationId xmlns:a16="http://schemas.microsoft.com/office/drawing/2014/main" id="{D782F472-7BC3-46D0-B905-6983C3CE0B74}"/>
              </a:ext>
            </a:extLst>
          </p:cNvPr>
          <p:cNvPicPr>
            <a:picLocks noChangeAspect="1"/>
          </p:cNvPicPr>
          <p:nvPr/>
        </p:nvPicPr>
        <p:blipFill>
          <a:blip r:embed="rId3"/>
          <a:stretch>
            <a:fillRect/>
          </a:stretch>
        </p:blipFill>
        <p:spPr>
          <a:xfrm>
            <a:off x="3635896" y="3068960"/>
            <a:ext cx="5068213" cy="2460298"/>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280831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i="1" strike="dblStrike" dirty="0" smtClean="0"/>
              <a:t>Areas </a:t>
            </a:r>
            <a:r>
              <a:rPr lang="en-US" sz="1600" dirty="0" smtClean="0"/>
              <a:t>| LSA</a:t>
            </a:r>
            <a:r>
              <a:rPr lang="en-US" dirty="0" smtClean="0"/>
              <a:t/>
            </a:r>
            <a:br>
              <a:rPr lang="en-US" dirty="0" smtClean="0"/>
            </a:br>
            <a:r>
              <a:rPr lang="en-US" sz="2400" dirty="0" err="1" smtClean="0"/>
              <a:t>LSA</a:t>
            </a:r>
            <a:r>
              <a:rPr lang="en-US" sz="2400" dirty="0"/>
              <a:t> </a:t>
            </a:r>
            <a:r>
              <a:rPr lang="en-US" sz="2400" dirty="0" smtClean="0"/>
              <a:t>Type 3 Summary Link</a:t>
            </a:r>
            <a:endParaRPr lang="en-US" sz="2400" dirty="0"/>
          </a:p>
        </p:txBody>
      </p:sp>
    </p:spTree>
    <p:extLst>
      <p:ext uri="{BB962C8B-B14F-4D97-AF65-F5344CB8AC3E}">
        <p14:creationId xmlns:p14="http://schemas.microsoft.com/office/powerpoint/2010/main" val="2031936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FAE3C5-22B6-420B-8531-EF0F421B84A2}"/>
              </a:ext>
            </a:extLst>
          </p:cNvPr>
          <p:cNvSpPr/>
          <p:nvPr/>
        </p:nvSpPr>
        <p:spPr>
          <a:xfrm>
            <a:off x="89061" y="780452"/>
            <a:ext cx="8786553" cy="2008242"/>
          </a:xfrm>
          <a:prstGeom prst="rect">
            <a:avLst/>
          </a:prstGeom>
        </p:spPr>
        <p:txBody>
          <a:bodyPr wrap="square">
            <a:spAutoFit/>
          </a:bodyPr>
          <a:lstStyle/>
          <a:p>
            <a:pPr marL="285750" indent="-285750" algn="just">
              <a:buFont typeface="Wingdings" panose="05000000000000000000" pitchFamily="2" charset="2"/>
              <a:buChar char="§"/>
            </a:pPr>
            <a:r>
              <a:rPr lang="en-US" sz="1550" dirty="0"/>
              <a:t>The advertising router for type 3 LSAs is the last ABR that advertises the prefix. </a:t>
            </a:r>
            <a:endParaRPr lang="en-US" sz="1550" dirty="0" smtClean="0"/>
          </a:p>
          <a:p>
            <a:pPr marL="285750" indent="-285750" algn="just">
              <a:buFont typeface="Wingdings" panose="05000000000000000000" pitchFamily="2" charset="2"/>
              <a:buChar char="§"/>
            </a:pPr>
            <a:r>
              <a:rPr lang="en-US" sz="1550" dirty="0" smtClean="0"/>
              <a:t>The </a:t>
            </a:r>
            <a:r>
              <a:rPr lang="en-US" sz="1550" dirty="0"/>
              <a:t>metric within the type 3 LSA uses the following logic:</a:t>
            </a:r>
          </a:p>
          <a:p>
            <a:pPr marL="742950" lvl="1" indent="-285750" algn="just">
              <a:buFont typeface="Wingdings" panose="05000000000000000000" pitchFamily="2" charset="2"/>
              <a:buChar char="§"/>
            </a:pPr>
            <a:r>
              <a:rPr lang="en-US" sz="1550" dirty="0"/>
              <a:t>If the </a:t>
            </a:r>
            <a:r>
              <a:rPr lang="en-US" sz="1550" b="1" dirty="0"/>
              <a:t>type 3 LSA is created from a type 1 LSA</a:t>
            </a:r>
            <a:r>
              <a:rPr lang="en-US" sz="1550" dirty="0"/>
              <a:t>, it </a:t>
            </a:r>
            <a:r>
              <a:rPr lang="en-US" sz="1550" b="1" dirty="0"/>
              <a:t>is the total path metric</a:t>
            </a:r>
            <a:r>
              <a:rPr lang="en-US" sz="1550" dirty="0"/>
              <a:t> to </a:t>
            </a:r>
            <a:r>
              <a:rPr lang="en-US" sz="1550" i="1" dirty="0"/>
              <a:t>reach the </a:t>
            </a:r>
            <a:r>
              <a:rPr lang="en-US" sz="1550" b="1" i="1" dirty="0"/>
              <a:t>originating router in the type 1 LSA</a:t>
            </a:r>
            <a:r>
              <a:rPr lang="en-US" sz="1550" dirty="0"/>
              <a:t>. </a:t>
            </a:r>
          </a:p>
          <a:p>
            <a:pPr marL="742950" lvl="1" indent="-285750" algn="just">
              <a:buFont typeface="Wingdings" panose="05000000000000000000" pitchFamily="2" charset="2"/>
              <a:buChar char="§"/>
            </a:pPr>
            <a:r>
              <a:rPr lang="en-US" sz="1550" dirty="0" smtClean="0"/>
              <a:t>If </a:t>
            </a:r>
            <a:r>
              <a:rPr lang="en-US" sz="1550" dirty="0"/>
              <a:t>the type 3 LSA is </a:t>
            </a:r>
            <a:r>
              <a:rPr lang="en-US" sz="1550" b="1" dirty="0"/>
              <a:t>created from a type 3 LSA from Area 0</a:t>
            </a:r>
            <a:r>
              <a:rPr lang="en-US" sz="1550" dirty="0"/>
              <a:t>, it </a:t>
            </a:r>
            <a:r>
              <a:rPr lang="en-US" sz="1550" b="1" dirty="0"/>
              <a:t>is the total path metric to the ABR </a:t>
            </a:r>
            <a:r>
              <a:rPr lang="en-US" sz="1550" dirty="0"/>
              <a:t>plus </a:t>
            </a:r>
            <a:r>
              <a:rPr lang="en-US" sz="1550" b="1" dirty="0"/>
              <a:t>the metric in the original type 3 LSA</a:t>
            </a:r>
            <a:r>
              <a:rPr lang="en-US" sz="1550" dirty="0"/>
              <a:t>.</a:t>
            </a:r>
          </a:p>
          <a:p>
            <a:pPr marL="742950" lvl="1" indent="-285750" algn="just">
              <a:buFont typeface="Wingdings" panose="05000000000000000000" pitchFamily="2" charset="2"/>
              <a:buChar char="§"/>
            </a:pPr>
            <a:r>
              <a:rPr lang="en-US" sz="1550" dirty="0" smtClean="0"/>
              <a:t>The </a:t>
            </a:r>
            <a:r>
              <a:rPr lang="en-US" sz="1550" dirty="0"/>
              <a:t>type 3 LSA contains the </a:t>
            </a:r>
            <a:r>
              <a:rPr lang="en-US" sz="1550" b="1" dirty="0"/>
              <a:t>link-state ID (network number), the subnet mask, the IP address of the advertising ABR</a:t>
            </a:r>
            <a:r>
              <a:rPr lang="en-US" sz="1550" dirty="0"/>
              <a:t>, and the metric for the </a:t>
            </a:r>
            <a:r>
              <a:rPr lang="en-US" sz="1550" b="1" dirty="0"/>
              <a:t>network prefix</a:t>
            </a:r>
            <a:r>
              <a:rPr lang="en-US" sz="1600" dirty="0"/>
              <a:t>.</a:t>
            </a:r>
          </a:p>
        </p:txBody>
      </p:sp>
      <p:sp>
        <p:nvSpPr>
          <p:cNvPr id="2" name="Rectangle 1">
            <a:extLst>
              <a:ext uri="{FF2B5EF4-FFF2-40B4-BE49-F238E27FC236}">
                <a16:creationId xmlns:a16="http://schemas.microsoft.com/office/drawing/2014/main" id="{CAB5BE5A-A77C-44AC-B3E2-9D9A6E56E749}"/>
              </a:ext>
            </a:extLst>
          </p:cNvPr>
          <p:cNvSpPr/>
          <p:nvPr/>
        </p:nvSpPr>
        <p:spPr>
          <a:xfrm>
            <a:off x="4737503" y="2791222"/>
            <a:ext cx="4104456" cy="807913"/>
          </a:xfrm>
          <a:prstGeom prst="rect">
            <a:avLst/>
          </a:prstGeom>
        </p:spPr>
        <p:txBody>
          <a:bodyPr wrap="square">
            <a:spAutoFit/>
          </a:bodyPr>
          <a:lstStyle/>
          <a:p>
            <a:pPr algn="just"/>
            <a:r>
              <a:rPr lang="en-US" sz="1550" i="1" dirty="0" smtClean="0"/>
              <a:t>Figure </a:t>
            </a:r>
            <a:r>
              <a:rPr lang="en-US" sz="1550" i="1" dirty="0"/>
              <a:t>9-10 provides R4’s perspective of the type 3 LSA created by ABR (R5) for the 10.56.1.0/24 network. </a:t>
            </a:r>
            <a:r>
              <a:rPr lang="en-US" sz="1550" i="1" dirty="0"/>
              <a:t>The total path metric to 10.56.1.0/24 is 2.</a:t>
            </a:r>
          </a:p>
        </p:txBody>
      </p:sp>
      <p:pic>
        <p:nvPicPr>
          <p:cNvPr id="5" name="Picture 4">
            <a:extLst>
              <a:ext uri="{FF2B5EF4-FFF2-40B4-BE49-F238E27FC236}">
                <a16:creationId xmlns:a16="http://schemas.microsoft.com/office/drawing/2014/main" id="{D782F472-7BC3-46D0-B905-6983C3CE0B74}"/>
              </a:ext>
            </a:extLst>
          </p:cNvPr>
          <p:cNvPicPr>
            <a:picLocks noChangeAspect="1"/>
          </p:cNvPicPr>
          <p:nvPr/>
        </p:nvPicPr>
        <p:blipFill>
          <a:blip r:embed="rId3"/>
          <a:stretch>
            <a:fillRect/>
          </a:stretch>
        </p:blipFill>
        <p:spPr>
          <a:xfrm>
            <a:off x="5076056" y="3573016"/>
            <a:ext cx="3881521" cy="1884234"/>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280831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i="1" strike="dblStrike" dirty="0" smtClean="0"/>
              <a:t>Areas </a:t>
            </a:r>
            <a:r>
              <a:rPr lang="en-US" sz="1600" dirty="0" smtClean="0"/>
              <a:t>| LSA</a:t>
            </a:r>
            <a:r>
              <a:rPr lang="en-US" dirty="0" smtClean="0"/>
              <a:t/>
            </a:r>
            <a:br>
              <a:rPr lang="en-US" dirty="0" smtClean="0"/>
            </a:br>
            <a:r>
              <a:rPr lang="en-US" sz="2400" dirty="0" err="1" smtClean="0"/>
              <a:t>LSA</a:t>
            </a:r>
            <a:r>
              <a:rPr lang="en-US" sz="2400" dirty="0"/>
              <a:t> </a:t>
            </a:r>
            <a:r>
              <a:rPr lang="en-US" sz="2400" dirty="0" smtClean="0"/>
              <a:t>Type 3 Summary Link</a:t>
            </a:r>
            <a:endParaRPr lang="en-US" sz="2400" dirty="0"/>
          </a:p>
        </p:txBody>
      </p:sp>
      <p:pic>
        <p:nvPicPr>
          <p:cNvPr id="6" name="Picture 5">
            <a:extLst>
              <a:ext uri="{FF2B5EF4-FFF2-40B4-BE49-F238E27FC236}">
                <a16:creationId xmlns:a16="http://schemas.microsoft.com/office/drawing/2014/main" id="{66E9A6F4-371C-4A20-B202-853EE65DCA3A}"/>
              </a:ext>
            </a:extLst>
          </p:cNvPr>
          <p:cNvPicPr>
            <a:picLocks noChangeAspect="1"/>
          </p:cNvPicPr>
          <p:nvPr/>
        </p:nvPicPr>
        <p:blipFill>
          <a:blip r:embed="rId4"/>
          <a:stretch>
            <a:fillRect/>
          </a:stretch>
        </p:blipFill>
        <p:spPr>
          <a:xfrm>
            <a:off x="323528" y="3501008"/>
            <a:ext cx="3744416" cy="2096398"/>
          </a:xfrm>
          <a:prstGeom prst="rect">
            <a:avLst/>
          </a:prstGeom>
        </p:spPr>
      </p:pic>
      <p:sp>
        <p:nvSpPr>
          <p:cNvPr id="8" name="Rectangle 7">
            <a:extLst>
              <a:ext uri="{FF2B5EF4-FFF2-40B4-BE49-F238E27FC236}">
                <a16:creationId xmlns:a16="http://schemas.microsoft.com/office/drawing/2014/main" id="{CAB5BE5A-A77C-44AC-B3E2-9D9A6E56E749}"/>
              </a:ext>
            </a:extLst>
          </p:cNvPr>
          <p:cNvSpPr/>
          <p:nvPr/>
        </p:nvSpPr>
        <p:spPr>
          <a:xfrm>
            <a:off x="107504" y="2789660"/>
            <a:ext cx="4596344" cy="569387"/>
          </a:xfrm>
          <a:prstGeom prst="rect">
            <a:avLst/>
          </a:prstGeom>
        </p:spPr>
        <p:txBody>
          <a:bodyPr wrap="square">
            <a:spAutoFit/>
          </a:bodyPr>
          <a:lstStyle/>
          <a:p>
            <a:pPr algn="just"/>
            <a:r>
              <a:rPr lang="en-US" sz="1550" i="1" dirty="0"/>
              <a:t>Figure 9-11 provides R3’s perspective of the type 3 LSA created by ABR (R4) for the 10.56.1.0/24 network. </a:t>
            </a:r>
          </a:p>
        </p:txBody>
      </p:sp>
    </p:spTree>
    <p:extLst>
      <p:ext uri="{BB962C8B-B14F-4D97-AF65-F5344CB8AC3E}">
        <p14:creationId xmlns:p14="http://schemas.microsoft.com/office/powerpoint/2010/main" val="2198275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8F86BE-89BF-44C3-98C4-B41637C77B31}"/>
              </a:ext>
            </a:extLst>
          </p:cNvPr>
          <p:cNvSpPr/>
          <p:nvPr/>
        </p:nvSpPr>
        <p:spPr>
          <a:xfrm>
            <a:off x="179512" y="1052736"/>
            <a:ext cx="4572000" cy="3785652"/>
          </a:xfrm>
          <a:prstGeom prst="rect">
            <a:avLst/>
          </a:prstGeom>
        </p:spPr>
        <p:txBody>
          <a:bodyPr>
            <a:spAutoFit/>
          </a:bodyPr>
          <a:lstStyle/>
          <a:p>
            <a:pPr marL="285750" indent="-285750" algn="just">
              <a:buFont typeface="Wingdings" panose="05000000000000000000" pitchFamily="2" charset="2"/>
              <a:buChar char="§"/>
            </a:pPr>
            <a:r>
              <a:rPr lang="en-US" sz="1600" dirty="0"/>
              <a:t>An OSPF network with this design is discontiguous because interarea traffic is trying to cross a nonbackbone area.</a:t>
            </a:r>
          </a:p>
          <a:p>
            <a:pPr marL="285750" indent="-285750" algn="just">
              <a:buFont typeface="Wingdings" panose="05000000000000000000" pitchFamily="2" charset="2"/>
              <a:buChar char="§"/>
            </a:pPr>
            <a:endParaRPr lang="en-US" sz="1600" dirty="0"/>
          </a:p>
          <a:p>
            <a:pPr marL="285750" indent="-285750" algn="just">
              <a:buFont typeface="Wingdings" panose="05000000000000000000" pitchFamily="2" charset="2"/>
              <a:buChar char="§"/>
            </a:pPr>
            <a:r>
              <a:rPr lang="en-US" sz="1600" dirty="0"/>
              <a:t>It looks like routes in the routing tables on R2 and R3 in Figure 9-13 are being advertised across area 23. </a:t>
            </a:r>
            <a:endParaRPr lang="en-US" sz="1600" dirty="0" smtClean="0"/>
          </a:p>
          <a:p>
            <a:pPr marL="285750" indent="-285750" algn="just">
              <a:buFont typeface="Wingdings" panose="05000000000000000000" pitchFamily="2" charset="2"/>
              <a:buChar char="§"/>
            </a:pPr>
            <a:endParaRPr lang="en-US" sz="1600" dirty="0"/>
          </a:p>
          <a:p>
            <a:pPr marL="285750" indent="-285750" algn="just">
              <a:buFont typeface="Wingdings" panose="05000000000000000000" pitchFamily="2" charset="2"/>
              <a:buChar char="§"/>
            </a:pPr>
            <a:r>
              <a:rPr lang="en-US" sz="1600" dirty="0" smtClean="0"/>
              <a:t>The </a:t>
            </a:r>
            <a:r>
              <a:rPr lang="en-US" sz="1600" dirty="0"/>
              <a:t>10.34.1.0/24 network was advertised into OSPF by R3 and R4 as a type 1 LSA. </a:t>
            </a:r>
            <a:r>
              <a:rPr lang="en-US" sz="1600" dirty="0"/>
              <a:t>R3 is an ABR and converts Area 34’s 10.34.1.0/24 type 1 LSA into a type 3 LSA in Area 0. R3 uses the type 3 LSA from Area 0 to generate the type 3 LSA for Area 23. R2 is able to install the type 3 LSA from Area 23 into its routing table.</a:t>
            </a:r>
          </a:p>
        </p:txBody>
      </p:sp>
      <p:sp>
        <p:nvSpPr>
          <p:cNvPr id="9" name="Rectangle 8">
            <a:extLst>
              <a:ext uri="{FF2B5EF4-FFF2-40B4-BE49-F238E27FC236}">
                <a16:creationId xmlns:a16="http://schemas.microsoft.com/office/drawing/2014/main" id="{255A3D2A-B3C5-4A4B-AAC1-AE16B6BA186B}"/>
              </a:ext>
            </a:extLst>
          </p:cNvPr>
          <p:cNvSpPr/>
          <p:nvPr/>
        </p:nvSpPr>
        <p:spPr>
          <a:xfrm>
            <a:off x="539552" y="4970647"/>
            <a:ext cx="8280920" cy="553998"/>
          </a:xfrm>
          <a:prstGeom prst="rect">
            <a:avLst/>
          </a:prstGeom>
        </p:spPr>
        <p:txBody>
          <a:bodyPr wrap="square">
            <a:spAutoFit/>
          </a:bodyPr>
          <a:lstStyle/>
          <a:p>
            <a:r>
              <a:rPr lang="en-US" sz="1500" b="1" dirty="0"/>
              <a:t>Note</a:t>
            </a:r>
            <a:r>
              <a:rPr lang="en-US" sz="1500" dirty="0"/>
              <a:t>: To assume that the 10.34.1.0/24 route learned by Area 23 would then advertise into R2’s Area 0 and then propagate to Area 12, would be wrong. </a:t>
            </a:r>
          </a:p>
        </p:txBody>
      </p:sp>
      <p:pic>
        <p:nvPicPr>
          <p:cNvPr id="8" name="Picture 7">
            <a:extLst>
              <a:ext uri="{FF2B5EF4-FFF2-40B4-BE49-F238E27FC236}">
                <a16:creationId xmlns:a16="http://schemas.microsoft.com/office/drawing/2014/main" id="{018BF1FD-5729-4FDF-9072-10F99A9E8501}"/>
              </a:ext>
            </a:extLst>
          </p:cNvPr>
          <p:cNvPicPr>
            <a:picLocks noChangeAspect="1"/>
          </p:cNvPicPr>
          <p:nvPr/>
        </p:nvPicPr>
        <p:blipFill>
          <a:blip r:embed="rId3"/>
          <a:stretch>
            <a:fillRect/>
          </a:stretch>
        </p:blipFill>
        <p:spPr>
          <a:xfrm>
            <a:off x="4726474" y="1588396"/>
            <a:ext cx="4367129" cy="2992732"/>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280831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smtClean="0"/>
              <a:t>LSA </a:t>
            </a:r>
            <a:r>
              <a:rPr lang="en-US" sz="1500" i="1" dirty="0" smtClean="0"/>
              <a:t>| </a:t>
            </a:r>
            <a:r>
              <a:rPr lang="en-US" sz="1500" i="1" dirty="0" err="1" smtClean="0"/>
              <a:t>Discontiguous</a:t>
            </a:r>
            <a:r>
              <a:rPr lang="en-US" sz="1500" i="1" dirty="0" smtClean="0"/>
              <a:t> Networks</a:t>
            </a:r>
            <a:r>
              <a:rPr lang="en-US" dirty="0" smtClean="0"/>
              <a:t/>
            </a:r>
            <a:br>
              <a:rPr lang="en-US" dirty="0" smtClean="0"/>
            </a:br>
            <a:r>
              <a:rPr lang="en-US" sz="2400" dirty="0" smtClean="0"/>
              <a:t>Example</a:t>
            </a:r>
            <a:endParaRPr lang="en-US" sz="2400" dirty="0"/>
          </a:p>
        </p:txBody>
      </p:sp>
      <p:sp>
        <p:nvSpPr>
          <p:cNvPr id="4" name="Rectangle 3"/>
          <p:cNvSpPr/>
          <p:nvPr/>
        </p:nvSpPr>
        <p:spPr>
          <a:xfrm>
            <a:off x="3131840" y="116632"/>
            <a:ext cx="5904656" cy="646331"/>
          </a:xfrm>
          <a:prstGeom prst="rect">
            <a:avLst/>
          </a:prstGeom>
        </p:spPr>
        <p:txBody>
          <a:bodyPr wrap="square">
            <a:spAutoFit/>
          </a:bodyPr>
          <a:lstStyle/>
          <a:p>
            <a:r>
              <a:rPr lang="en-US" i="1" dirty="0">
                <a:solidFill>
                  <a:schemeClr val="tx2"/>
                </a:solidFill>
              </a:rPr>
              <a:t>The simplest fix for a </a:t>
            </a:r>
            <a:r>
              <a:rPr lang="en-US" i="1" dirty="0" err="1">
                <a:solidFill>
                  <a:schemeClr val="tx2"/>
                </a:solidFill>
              </a:rPr>
              <a:t>discontiguous</a:t>
            </a:r>
            <a:r>
              <a:rPr lang="en-US" i="1" dirty="0">
                <a:solidFill>
                  <a:schemeClr val="tx2"/>
                </a:solidFill>
              </a:rPr>
              <a:t> network is to ensure that </a:t>
            </a:r>
            <a:r>
              <a:rPr lang="en-US" b="1" i="1" dirty="0">
                <a:solidFill>
                  <a:schemeClr val="tx2"/>
                </a:solidFill>
              </a:rPr>
              <a:t>Area 0 is contiguous.</a:t>
            </a:r>
            <a:endParaRPr lang="en-US" b="1" i="1" dirty="0">
              <a:solidFill>
                <a:schemeClr val="tx2"/>
              </a:solidFill>
            </a:endParaRPr>
          </a:p>
        </p:txBody>
      </p:sp>
    </p:spTree>
    <p:extLst>
      <p:ext uri="{BB962C8B-B14F-4D97-AF65-F5344CB8AC3E}">
        <p14:creationId xmlns:p14="http://schemas.microsoft.com/office/powerpoint/2010/main" val="918817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8F86BE-89BF-44C3-98C4-B41637C77B31}"/>
              </a:ext>
            </a:extLst>
          </p:cNvPr>
          <p:cNvSpPr/>
          <p:nvPr/>
        </p:nvSpPr>
        <p:spPr>
          <a:xfrm>
            <a:off x="179512" y="1124744"/>
            <a:ext cx="8856984" cy="3539430"/>
          </a:xfrm>
          <a:prstGeom prst="rect">
            <a:avLst/>
          </a:prstGeom>
        </p:spPr>
        <p:txBody>
          <a:bodyPr wrap="square">
            <a:spAutoFit/>
          </a:bodyPr>
          <a:lstStyle/>
          <a:p>
            <a:pPr marL="285750" indent="-285750" algn="just">
              <a:buFont typeface="Wingdings" panose="05000000000000000000" pitchFamily="2" charset="2"/>
              <a:buChar char="§"/>
            </a:pPr>
            <a:r>
              <a:rPr lang="en-US" sz="1600" dirty="0"/>
              <a:t>There are three fundamental rules ABRs use the for creating type 3 LSAs:</a:t>
            </a:r>
          </a:p>
          <a:p>
            <a:pPr marL="742950" lvl="1" indent="-285750" algn="just">
              <a:buFont typeface="Wingdings" panose="05000000000000000000" pitchFamily="2" charset="2"/>
              <a:buChar char="§"/>
            </a:pPr>
            <a:r>
              <a:rPr lang="en-US" sz="1600" dirty="0"/>
              <a:t>Type 1 LSAs received from an area create type 3 LSAs into the backbone area and nonbackbone areas.</a:t>
            </a:r>
          </a:p>
          <a:p>
            <a:pPr marL="742950" lvl="1" indent="-285750" algn="just">
              <a:buFont typeface="Wingdings" panose="05000000000000000000" pitchFamily="2" charset="2"/>
              <a:buChar char="§"/>
            </a:pPr>
            <a:endParaRPr lang="en-US" sz="1600" dirty="0" smtClean="0"/>
          </a:p>
          <a:p>
            <a:pPr marL="742950" lvl="1" indent="-285750" algn="just">
              <a:buFont typeface="Wingdings" panose="05000000000000000000" pitchFamily="2" charset="2"/>
              <a:buChar char="§"/>
            </a:pPr>
            <a:r>
              <a:rPr lang="en-US" sz="1600" dirty="0" smtClean="0"/>
              <a:t>Type </a:t>
            </a:r>
            <a:r>
              <a:rPr lang="en-US" sz="1600" dirty="0"/>
              <a:t>3 LSAs received from Area 0 are created for the </a:t>
            </a:r>
            <a:r>
              <a:rPr lang="en-US" sz="1600" dirty="0"/>
              <a:t>nonbackbone area.</a:t>
            </a:r>
          </a:p>
          <a:p>
            <a:pPr marL="742950" lvl="1" indent="-285750" algn="just">
              <a:buFont typeface="Wingdings" panose="05000000000000000000" pitchFamily="2" charset="2"/>
              <a:buChar char="§"/>
            </a:pPr>
            <a:endParaRPr lang="en-US" sz="1600" dirty="0" smtClean="0"/>
          </a:p>
          <a:p>
            <a:pPr marL="742950" lvl="1" indent="-285750" algn="just">
              <a:buFont typeface="Wingdings" panose="05000000000000000000" pitchFamily="2" charset="2"/>
              <a:buChar char="§"/>
            </a:pPr>
            <a:r>
              <a:rPr lang="en-US" sz="1600" dirty="0" smtClean="0"/>
              <a:t>Type </a:t>
            </a:r>
            <a:r>
              <a:rPr lang="en-US" sz="1600" dirty="0"/>
              <a:t>3 LSAs received from a </a:t>
            </a:r>
            <a:r>
              <a:rPr lang="en-US" sz="1600" dirty="0"/>
              <a:t>nonbackbone area only insert into the LSDB for the source area. ABRs do not create a type 3 LSA for the other areas (including a segmented Area 0).</a:t>
            </a:r>
          </a:p>
          <a:p>
            <a:pPr marL="285750" indent="-285750" algn="just">
              <a:buFont typeface="Wingdings" panose="05000000000000000000" pitchFamily="2" charset="2"/>
              <a:buChar char="§"/>
            </a:pPr>
            <a:endParaRPr lang="en-US" sz="1600" dirty="0"/>
          </a:p>
          <a:p>
            <a:pPr marL="285750" indent="-285750" algn="just">
              <a:buFont typeface="Wingdings" panose="05000000000000000000" pitchFamily="2" charset="2"/>
              <a:buChar char="§"/>
            </a:pPr>
            <a:r>
              <a:rPr lang="en-US" sz="1600" dirty="0"/>
              <a:t>The simplest fix for a discontiguous network is to ensure that Area 0 is contiguous. There are other functions, like virtual link or usage of GRE tunnels that are not covered in this course.</a:t>
            </a:r>
          </a:p>
          <a:p>
            <a:pPr marL="285750" indent="-285750" algn="just">
              <a:buFont typeface="Wingdings" panose="05000000000000000000" pitchFamily="2" charset="2"/>
              <a:buChar char="§"/>
            </a:pPr>
            <a:endParaRPr lang="en-US" sz="1600" dirty="0"/>
          </a:p>
          <a:p>
            <a:pPr marL="285750" indent="-285750" algn="just">
              <a:buFont typeface="Wingdings" panose="05000000000000000000" pitchFamily="2" charset="2"/>
              <a:buChar char="§"/>
            </a:pPr>
            <a:r>
              <a:rPr lang="en-US" sz="1600" b="1" i="1" dirty="0"/>
              <a:t>Real-life scenarios of discontiguous networks involve Area 0 becoming partitioned due to hardware failures. </a:t>
            </a: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280831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smtClean="0"/>
              <a:t>LSA </a:t>
            </a:r>
            <a:r>
              <a:rPr lang="en-US" sz="1500" i="1" dirty="0" smtClean="0"/>
              <a:t>| </a:t>
            </a:r>
            <a:r>
              <a:rPr lang="en-US" sz="1500" i="1" dirty="0" err="1" smtClean="0"/>
              <a:t>Discontiguous</a:t>
            </a:r>
            <a:r>
              <a:rPr lang="en-US" sz="1500" i="1" dirty="0" smtClean="0"/>
              <a:t> Networks</a:t>
            </a:r>
            <a:r>
              <a:rPr lang="en-US" dirty="0" smtClean="0"/>
              <a:t/>
            </a:r>
            <a:br>
              <a:rPr lang="en-US" dirty="0" smtClean="0"/>
            </a:br>
            <a:r>
              <a:rPr lang="en-US" sz="2400" dirty="0" smtClean="0"/>
              <a:t>Example</a:t>
            </a:r>
            <a:endParaRPr lang="en-US" sz="2400" dirty="0"/>
          </a:p>
        </p:txBody>
      </p:sp>
    </p:spTree>
    <p:extLst>
      <p:ext uri="{BB962C8B-B14F-4D97-AF65-F5344CB8AC3E}">
        <p14:creationId xmlns:p14="http://schemas.microsoft.com/office/powerpoint/2010/main" val="1481192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8F86BE-89BF-44C3-98C4-B41637C77B31}"/>
              </a:ext>
            </a:extLst>
          </p:cNvPr>
          <p:cNvSpPr/>
          <p:nvPr/>
        </p:nvSpPr>
        <p:spPr>
          <a:xfrm>
            <a:off x="149629" y="1051847"/>
            <a:ext cx="8844742" cy="3046988"/>
          </a:xfrm>
          <a:prstGeom prst="rect">
            <a:avLst/>
          </a:prstGeom>
        </p:spPr>
        <p:txBody>
          <a:bodyPr wrap="square">
            <a:spAutoFit/>
          </a:bodyPr>
          <a:lstStyle/>
          <a:p>
            <a:pPr marL="285750" indent="-285750" algn="just">
              <a:buFont typeface="Wingdings" panose="05000000000000000000" pitchFamily="2" charset="2"/>
              <a:buChar char="§"/>
            </a:pPr>
            <a:r>
              <a:rPr lang="en-US" sz="1600" dirty="0">
                <a:solidFill>
                  <a:schemeClr val="tx2"/>
                </a:solidFill>
              </a:rPr>
              <a:t>OSPF executes </a:t>
            </a:r>
            <a:r>
              <a:rPr lang="en-US" sz="1600" dirty="0" err="1">
                <a:solidFill>
                  <a:schemeClr val="tx2"/>
                </a:solidFill>
              </a:rPr>
              <a:t>Dijkstra’s</a:t>
            </a:r>
            <a:r>
              <a:rPr lang="en-US" sz="1600" dirty="0">
                <a:solidFill>
                  <a:schemeClr val="tx2"/>
                </a:solidFill>
              </a:rPr>
              <a:t> shortest path first (SPF) algorithm to create a loop-free topology of shortest paths. </a:t>
            </a:r>
            <a:endParaRPr lang="en-US" sz="1600" dirty="0" smtClean="0">
              <a:solidFill>
                <a:schemeClr val="tx2"/>
              </a:solidFill>
            </a:endParaRPr>
          </a:p>
          <a:p>
            <a:pPr marL="285750" indent="-285750" algn="just">
              <a:buFont typeface="Wingdings" panose="05000000000000000000" pitchFamily="2" charset="2"/>
              <a:buChar char="§"/>
            </a:pPr>
            <a:endParaRPr lang="en-US" sz="1600" dirty="0">
              <a:solidFill>
                <a:schemeClr val="tx2"/>
              </a:solidFill>
            </a:endParaRPr>
          </a:p>
          <a:p>
            <a:pPr marL="285750" indent="-285750" algn="just">
              <a:buFont typeface="Wingdings" panose="05000000000000000000" pitchFamily="2" charset="2"/>
              <a:buChar char="§"/>
            </a:pPr>
            <a:r>
              <a:rPr lang="en-US" sz="1600" dirty="0">
                <a:solidFill>
                  <a:schemeClr val="tx2"/>
                </a:solidFill>
              </a:rPr>
              <a:t>All routers use the same logic to calculate the shortest path for each network. </a:t>
            </a:r>
          </a:p>
          <a:p>
            <a:pPr marL="285750" indent="-285750" algn="just">
              <a:buFont typeface="Wingdings" panose="05000000000000000000" pitchFamily="2" charset="2"/>
              <a:buChar char="§"/>
            </a:pPr>
            <a:endParaRPr lang="en-US" sz="1600" dirty="0" smtClean="0">
              <a:solidFill>
                <a:schemeClr val="tx2"/>
              </a:solidFill>
            </a:endParaRPr>
          </a:p>
          <a:p>
            <a:pPr marL="285750" indent="-285750" algn="just">
              <a:buFont typeface="Wingdings" panose="05000000000000000000" pitchFamily="2" charset="2"/>
              <a:buChar char="§"/>
            </a:pPr>
            <a:r>
              <a:rPr lang="en-US" sz="1600" b="1" i="1" dirty="0" smtClean="0">
                <a:solidFill>
                  <a:schemeClr val="tx2"/>
                </a:solidFill>
              </a:rPr>
              <a:t>Path </a:t>
            </a:r>
            <a:r>
              <a:rPr lang="en-US" sz="1600" b="1" i="1" dirty="0">
                <a:solidFill>
                  <a:schemeClr val="tx2"/>
                </a:solidFill>
              </a:rPr>
              <a:t>selection prioritizes </a:t>
            </a:r>
            <a:r>
              <a:rPr lang="en-US" sz="1600" dirty="0">
                <a:solidFill>
                  <a:schemeClr val="tx2"/>
                </a:solidFill>
              </a:rPr>
              <a:t>paths by using the following logic: </a:t>
            </a:r>
            <a:r>
              <a:rPr lang="en-US" sz="1600" b="1" dirty="0">
                <a:solidFill>
                  <a:schemeClr val="tx2"/>
                </a:solidFill>
              </a:rPr>
              <a:t>intra-area, </a:t>
            </a:r>
            <a:r>
              <a:rPr lang="en-US" sz="1600" b="1" dirty="0" err="1">
                <a:solidFill>
                  <a:schemeClr val="tx2"/>
                </a:solidFill>
              </a:rPr>
              <a:t>interarea</a:t>
            </a:r>
            <a:r>
              <a:rPr lang="en-US" sz="1600" b="1" dirty="0">
                <a:solidFill>
                  <a:schemeClr val="tx2"/>
                </a:solidFill>
              </a:rPr>
              <a:t>, and external routes </a:t>
            </a:r>
            <a:r>
              <a:rPr lang="en-US" sz="1600" dirty="0">
                <a:solidFill>
                  <a:schemeClr val="tx2"/>
                </a:solidFill>
              </a:rPr>
              <a:t>(which involves additional logic and not covered here)</a:t>
            </a:r>
          </a:p>
          <a:p>
            <a:pPr marL="285750" indent="-285750" algn="just">
              <a:buFont typeface="Wingdings" panose="05000000000000000000" pitchFamily="2" charset="2"/>
              <a:buChar char="§"/>
            </a:pPr>
            <a:endParaRPr lang="en-US" sz="1600" dirty="0" smtClean="0">
              <a:solidFill>
                <a:schemeClr val="tx2"/>
              </a:solidFill>
            </a:endParaRPr>
          </a:p>
          <a:p>
            <a:pPr marL="742950" lvl="1" indent="-285750" algn="just">
              <a:buFont typeface="Wingdings" panose="05000000000000000000" pitchFamily="2" charset="2"/>
              <a:buChar char="§"/>
            </a:pPr>
            <a:r>
              <a:rPr lang="en-US" sz="1600" dirty="0" smtClean="0">
                <a:solidFill>
                  <a:schemeClr val="tx2"/>
                </a:solidFill>
              </a:rPr>
              <a:t>Routes </a:t>
            </a:r>
            <a:r>
              <a:rPr lang="en-US" sz="1600" b="1" dirty="0">
                <a:solidFill>
                  <a:schemeClr val="tx2"/>
                </a:solidFill>
              </a:rPr>
              <a:t>advertised via a type 1 LSA </a:t>
            </a:r>
            <a:r>
              <a:rPr lang="en-US" sz="1600" dirty="0">
                <a:solidFill>
                  <a:schemeClr val="tx2"/>
                </a:solidFill>
              </a:rPr>
              <a:t>for an area are </a:t>
            </a:r>
            <a:r>
              <a:rPr lang="en-US" sz="1600" b="1" dirty="0">
                <a:solidFill>
                  <a:schemeClr val="tx2"/>
                </a:solidFill>
              </a:rPr>
              <a:t>always preferred over type 3 LSAs</a:t>
            </a:r>
            <a:r>
              <a:rPr lang="en-US" sz="1600" dirty="0">
                <a:solidFill>
                  <a:schemeClr val="tx2"/>
                </a:solidFill>
              </a:rPr>
              <a:t>. </a:t>
            </a:r>
            <a:endParaRPr lang="en-US" sz="1600" dirty="0" smtClean="0">
              <a:solidFill>
                <a:schemeClr val="tx2"/>
              </a:solidFill>
            </a:endParaRPr>
          </a:p>
          <a:p>
            <a:pPr marL="742950" lvl="1" indent="-285750" algn="just">
              <a:buFont typeface="Wingdings" panose="05000000000000000000" pitchFamily="2" charset="2"/>
              <a:buChar char="§"/>
            </a:pPr>
            <a:r>
              <a:rPr lang="en-US" sz="1600" dirty="0" smtClean="0">
                <a:solidFill>
                  <a:schemeClr val="tx2"/>
                </a:solidFill>
              </a:rPr>
              <a:t>If </a:t>
            </a:r>
            <a:r>
              <a:rPr lang="en-US" sz="1600" b="1" dirty="0">
                <a:solidFill>
                  <a:schemeClr val="tx2"/>
                </a:solidFill>
              </a:rPr>
              <a:t>multiple intra-area routes exist</a:t>
            </a:r>
            <a:r>
              <a:rPr lang="en-US" sz="1600" dirty="0">
                <a:solidFill>
                  <a:schemeClr val="tx2"/>
                </a:solidFill>
              </a:rPr>
              <a:t>, the path </a:t>
            </a:r>
            <a:r>
              <a:rPr lang="en-US" sz="1600" b="1" i="1" dirty="0">
                <a:solidFill>
                  <a:schemeClr val="tx2"/>
                </a:solidFill>
              </a:rPr>
              <a:t>with the lowest total path metric is installed </a:t>
            </a:r>
            <a:r>
              <a:rPr lang="en-US" sz="1600" dirty="0">
                <a:solidFill>
                  <a:schemeClr val="tx2"/>
                </a:solidFill>
              </a:rPr>
              <a:t>in the OSPF Routing Information Base (RIB), which is then presented to the router’s global RIB. </a:t>
            </a:r>
            <a:endParaRPr lang="en-US" sz="1600" dirty="0" smtClean="0">
              <a:solidFill>
                <a:schemeClr val="tx2"/>
              </a:solidFill>
            </a:endParaRPr>
          </a:p>
          <a:p>
            <a:pPr marL="742950" lvl="1" indent="-285750" algn="just">
              <a:buFont typeface="Wingdings" panose="05000000000000000000" pitchFamily="2" charset="2"/>
              <a:buChar char="§"/>
            </a:pPr>
            <a:r>
              <a:rPr lang="en-US" sz="1600" dirty="0" smtClean="0">
                <a:solidFill>
                  <a:schemeClr val="tx2"/>
                </a:solidFill>
              </a:rPr>
              <a:t>If </a:t>
            </a:r>
            <a:r>
              <a:rPr lang="en-US" sz="1600" b="1" dirty="0">
                <a:solidFill>
                  <a:schemeClr val="tx2"/>
                </a:solidFill>
              </a:rPr>
              <a:t>there is a tie </a:t>
            </a:r>
            <a:r>
              <a:rPr lang="en-US" sz="1600" dirty="0">
                <a:solidFill>
                  <a:schemeClr val="tx2"/>
                </a:solidFill>
              </a:rPr>
              <a:t>in metric, both </a:t>
            </a:r>
            <a:r>
              <a:rPr lang="en-US" sz="1600" b="1" i="1" u="sng" dirty="0">
                <a:solidFill>
                  <a:schemeClr val="tx2"/>
                </a:solidFill>
              </a:rPr>
              <a:t>routes install into the OSPF RIB</a:t>
            </a:r>
            <a:r>
              <a:rPr lang="en-US" sz="1600" dirty="0" smtClean="0">
                <a:solidFill>
                  <a:schemeClr val="tx2"/>
                </a:solidFill>
              </a:rPr>
              <a:t>.</a:t>
            </a:r>
            <a:endParaRPr lang="en-US" sz="1600" dirty="0">
              <a:solidFill>
                <a:schemeClr val="tx2"/>
              </a:solidFill>
            </a:endParaRPr>
          </a:p>
        </p:txBody>
      </p:sp>
      <p:sp>
        <p:nvSpPr>
          <p:cNvPr id="9"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396044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Path Selection</a:t>
            </a:r>
            <a:r>
              <a:rPr lang="en-US" dirty="0" smtClean="0"/>
              <a:t/>
            </a:r>
            <a:br>
              <a:rPr lang="en-US" dirty="0" smtClean="0"/>
            </a:br>
            <a:r>
              <a:rPr lang="en-US" sz="2400" dirty="0" smtClean="0"/>
              <a:t>Intra-Area Routes</a:t>
            </a:r>
            <a:endParaRPr lang="en-US" sz="2400" dirty="0"/>
          </a:p>
        </p:txBody>
      </p:sp>
    </p:spTree>
    <p:extLst>
      <p:ext uri="{BB962C8B-B14F-4D97-AF65-F5344CB8AC3E}">
        <p14:creationId xmlns:p14="http://schemas.microsoft.com/office/powerpoint/2010/main" val="1433790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C9E261A-605F-4089-9002-32EDA87FC195}"/>
              </a:ext>
            </a:extLst>
          </p:cNvPr>
          <p:cNvSpPr/>
          <p:nvPr/>
        </p:nvSpPr>
        <p:spPr>
          <a:xfrm>
            <a:off x="214775" y="3554288"/>
            <a:ext cx="4320557" cy="784830"/>
          </a:xfrm>
          <a:prstGeom prst="rect">
            <a:avLst/>
          </a:prstGeom>
        </p:spPr>
        <p:txBody>
          <a:bodyPr wrap="square">
            <a:spAutoFit/>
          </a:bodyPr>
          <a:lstStyle/>
          <a:p>
            <a:pPr algn="just"/>
            <a:r>
              <a:rPr lang="en-US" sz="1500" dirty="0"/>
              <a:t>In Example 9-6, notice that the metric is 111 and that the intra-area path was selected over the interarea path with the lower total path metric. </a:t>
            </a:r>
          </a:p>
        </p:txBody>
      </p:sp>
      <p:sp>
        <p:nvSpPr>
          <p:cNvPr id="7" name="Rectangle 6">
            <a:extLst>
              <a:ext uri="{FF2B5EF4-FFF2-40B4-BE49-F238E27FC236}">
                <a16:creationId xmlns:a16="http://schemas.microsoft.com/office/drawing/2014/main" id="{4EA8EF5A-9244-4172-8C12-71FB4589B86C}"/>
              </a:ext>
            </a:extLst>
          </p:cNvPr>
          <p:cNvSpPr/>
          <p:nvPr/>
        </p:nvSpPr>
        <p:spPr>
          <a:xfrm>
            <a:off x="179512" y="1340768"/>
            <a:ext cx="4032448" cy="1708160"/>
          </a:xfrm>
          <a:prstGeom prst="rect">
            <a:avLst/>
          </a:prstGeom>
        </p:spPr>
        <p:txBody>
          <a:bodyPr wrap="square">
            <a:spAutoFit/>
          </a:bodyPr>
          <a:lstStyle/>
          <a:p>
            <a:pPr algn="just"/>
            <a:r>
              <a:rPr lang="en-US" sz="1500" dirty="0"/>
              <a:t>In Figure 9-14, </a:t>
            </a:r>
            <a:endParaRPr lang="en-US" sz="1500" dirty="0" smtClean="0"/>
          </a:p>
          <a:p>
            <a:pPr algn="just"/>
            <a:endParaRPr lang="en-US" sz="1500" dirty="0"/>
          </a:p>
          <a:p>
            <a:pPr algn="just"/>
            <a:r>
              <a:rPr lang="en-US" sz="1500" dirty="0" smtClean="0"/>
              <a:t>R1 </a:t>
            </a:r>
            <a:r>
              <a:rPr lang="en-US" sz="1500" dirty="0"/>
              <a:t>is computing the route to 10.4.4.0/24. </a:t>
            </a:r>
            <a:endParaRPr lang="en-US" sz="1500" dirty="0" smtClean="0"/>
          </a:p>
          <a:p>
            <a:pPr algn="just"/>
            <a:endParaRPr lang="en-US" sz="1500" dirty="0"/>
          </a:p>
          <a:p>
            <a:pPr algn="just"/>
            <a:r>
              <a:rPr lang="en-US" sz="1500" dirty="0" smtClean="0"/>
              <a:t>Instead </a:t>
            </a:r>
            <a:r>
              <a:rPr lang="en-US" sz="1500" dirty="0"/>
              <a:t>of taking the faster Ethernet connection, R1 takes the path across the slower serial link to R4 because that is the intra-area path.</a:t>
            </a:r>
          </a:p>
        </p:txBody>
      </p:sp>
      <p:pic>
        <p:nvPicPr>
          <p:cNvPr id="2" name="Picture 1">
            <a:extLst>
              <a:ext uri="{FF2B5EF4-FFF2-40B4-BE49-F238E27FC236}">
                <a16:creationId xmlns:a16="http://schemas.microsoft.com/office/drawing/2014/main" id="{3EA8F571-92FD-4AE3-B865-DE0028E934B4}"/>
              </a:ext>
            </a:extLst>
          </p:cNvPr>
          <p:cNvPicPr>
            <a:picLocks noChangeAspect="1"/>
          </p:cNvPicPr>
          <p:nvPr/>
        </p:nvPicPr>
        <p:blipFill>
          <a:blip r:embed="rId3"/>
          <a:stretch>
            <a:fillRect/>
          </a:stretch>
        </p:blipFill>
        <p:spPr>
          <a:xfrm>
            <a:off x="4572000" y="188640"/>
            <a:ext cx="4354997" cy="2664296"/>
          </a:xfrm>
          <a:prstGeom prst="rect">
            <a:avLst/>
          </a:prstGeom>
        </p:spPr>
      </p:pic>
      <p:pic>
        <p:nvPicPr>
          <p:cNvPr id="4" name="Picture 3">
            <a:extLst>
              <a:ext uri="{FF2B5EF4-FFF2-40B4-BE49-F238E27FC236}">
                <a16:creationId xmlns:a16="http://schemas.microsoft.com/office/drawing/2014/main" id="{013CDD3E-CD2E-452B-8FD3-D3BC14779578}"/>
              </a:ext>
            </a:extLst>
          </p:cNvPr>
          <p:cNvPicPr>
            <a:picLocks noChangeAspect="1"/>
          </p:cNvPicPr>
          <p:nvPr/>
        </p:nvPicPr>
        <p:blipFill>
          <a:blip r:embed="rId4"/>
          <a:stretch>
            <a:fillRect/>
          </a:stretch>
        </p:blipFill>
        <p:spPr>
          <a:xfrm>
            <a:off x="4391746" y="3284984"/>
            <a:ext cx="4604077" cy="1323439"/>
          </a:xfrm>
          <a:prstGeom prst="rect">
            <a:avLst/>
          </a:prstGeom>
        </p:spPr>
      </p:pic>
      <p:sp>
        <p:nvSpPr>
          <p:cNvPr id="9"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396044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Path Selection</a:t>
            </a:r>
            <a:r>
              <a:rPr lang="en-US" dirty="0" smtClean="0"/>
              <a:t/>
            </a:r>
            <a:br>
              <a:rPr lang="en-US" dirty="0" smtClean="0"/>
            </a:br>
            <a:r>
              <a:rPr lang="en-US" sz="2400" dirty="0" smtClean="0"/>
              <a:t>Intra-Area Routes</a:t>
            </a:r>
            <a:endParaRPr lang="en-US" sz="2400" dirty="0"/>
          </a:p>
        </p:txBody>
      </p:sp>
    </p:spTree>
    <p:extLst>
      <p:ext uri="{BB962C8B-B14F-4D97-AF65-F5344CB8AC3E}">
        <p14:creationId xmlns:p14="http://schemas.microsoft.com/office/powerpoint/2010/main" val="1903231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8F86BE-89BF-44C3-98C4-B41637C77B31}"/>
              </a:ext>
            </a:extLst>
          </p:cNvPr>
          <p:cNvSpPr/>
          <p:nvPr/>
        </p:nvSpPr>
        <p:spPr>
          <a:xfrm>
            <a:off x="112590" y="920477"/>
            <a:ext cx="8844742" cy="2062103"/>
          </a:xfrm>
          <a:prstGeom prst="rect">
            <a:avLst/>
          </a:prstGeom>
        </p:spPr>
        <p:txBody>
          <a:bodyPr wrap="square">
            <a:spAutoFit/>
          </a:bodyPr>
          <a:lstStyle/>
          <a:p>
            <a:pPr marL="285750" indent="-285750" algn="just">
              <a:buFont typeface="Wingdings" panose="05000000000000000000" pitchFamily="2" charset="2"/>
              <a:buChar char="§"/>
            </a:pPr>
            <a:r>
              <a:rPr lang="en-US" sz="1600" dirty="0"/>
              <a:t>The next priority for selecting a path to a network is selection of the path with the lowest total path metric to the destination. </a:t>
            </a:r>
            <a:endParaRPr lang="en-US" sz="1600" dirty="0" smtClean="0"/>
          </a:p>
          <a:p>
            <a:pPr marL="285750" indent="-285750" algn="just">
              <a:buFont typeface="Wingdings" panose="05000000000000000000" pitchFamily="2" charset="2"/>
              <a:buChar char="§"/>
            </a:pPr>
            <a:endParaRPr lang="en-US" sz="1600" dirty="0"/>
          </a:p>
          <a:p>
            <a:pPr marL="285750" indent="-285750" algn="just">
              <a:buFont typeface="Wingdings" panose="05000000000000000000" pitchFamily="2" charset="2"/>
              <a:buChar char="§"/>
            </a:pPr>
            <a:r>
              <a:rPr lang="en-US" sz="1600" dirty="0" smtClean="0"/>
              <a:t>If </a:t>
            </a:r>
            <a:r>
              <a:rPr lang="en-US" sz="1600" dirty="0"/>
              <a:t>there is a tie in metric, both routes install into the OSPF RIB. </a:t>
            </a:r>
            <a:r>
              <a:rPr lang="en-US" sz="1600" dirty="0"/>
              <a:t>All interarea paths for a route must go through Area 0 to be considered.</a:t>
            </a:r>
          </a:p>
          <a:p>
            <a:pPr marL="285750" indent="-285750" algn="just">
              <a:buFont typeface="Wingdings" panose="05000000000000000000" pitchFamily="2" charset="2"/>
              <a:buChar char="§"/>
            </a:pPr>
            <a:endParaRPr lang="en-US" sz="1600" dirty="0"/>
          </a:p>
          <a:p>
            <a:pPr marL="285750" indent="-285750" algn="just">
              <a:buFont typeface="Wingdings" panose="05000000000000000000" pitchFamily="2" charset="2"/>
              <a:buChar char="§"/>
            </a:pPr>
            <a:r>
              <a:rPr lang="en-US" sz="1600" dirty="0"/>
              <a:t>In Figure 9-15, </a:t>
            </a:r>
            <a:r>
              <a:rPr lang="en-US" sz="1600" b="1" i="1" dirty="0">
                <a:solidFill>
                  <a:schemeClr val="tx2"/>
                </a:solidFill>
              </a:rPr>
              <a:t>R1 is computing the path to R6. </a:t>
            </a:r>
            <a:r>
              <a:rPr lang="en-US" sz="1600" b="1" i="1" dirty="0">
                <a:solidFill>
                  <a:schemeClr val="tx2"/>
                </a:solidFill>
              </a:rPr>
              <a:t>R1 uses the path R1–R3–R5–R6 because its total path metric is 35 versus the R1–R2–R4–R6 path, with a metric of 40</a:t>
            </a:r>
            <a:r>
              <a:rPr lang="en-US" sz="1600" dirty="0" smtClean="0"/>
              <a:t>. </a:t>
            </a:r>
            <a:endParaRPr lang="en-US" sz="1600" dirty="0"/>
          </a:p>
        </p:txBody>
      </p:sp>
      <p:pic>
        <p:nvPicPr>
          <p:cNvPr id="8" name="Picture 7">
            <a:extLst>
              <a:ext uri="{FF2B5EF4-FFF2-40B4-BE49-F238E27FC236}">
                <a16:creationId xmlns:a16="http://schemas.microsoft.com/office/drawing/2014/main" id="{2BFC4A55-E176-486C-B376-E2742A2CCEDA}"/>
              </a:ext>
            </a:extLst>
          </p:cNvPr>
          <p:cNvPicPr>
            <a:picLocks noChangeAspect="1"/>
          </p:cNvPicPr>
          <p:nvPr/>
        </p:nvPicPr>
        <p:blipFill>
          <a:blip r:embed="rId3"/>
          <a:stretch>
            <a:fillRect/>
          </a:stretch>
        </p:blipFill>
        <p:spPr>
          <a:xfrm>
            <a:off x="83127" y="3068355"/>
            <a:ext cx="5037513" cy="2373444"/>
          </a:xfrm>
          <a:prstGeom prst="rect">
            <a:avLst/>
          </a:prstGeom>
        </p:spPr>
      </p:pic>
      <p:sp>
        <p:nvSpPr>
          <p:cNvPr id="9" name="Rectangle 8">
            <a:extLst>
              <a:ext uri="{FF2B5EF4-FFF2-40B4-BE49-F238E27FC236}">
                <a16:creationId xmlns:a16="http://schemas.microsoft.com/office/drawing/2014/main" id="{CD9FF3FC-8DD7-4AE3-B4D5-0E4A227A7E2D}"/>
              </a:ext>
            </a:extLst>
          </p:cNvPr>
          <p:cNvSpPr/>
          <p:nvPr/>
        </p:nvSpPr>
        <p:spPr>
          <a:xfrm>
            <a:off x="5100419" y="3284984"/>
            <a:ext cx="3832167" cy="1815882"/>
          </a:xfrm>
          <a:prstGeom prst="rect">
            <a:avLst/>
          </a:prstGeom>
        </p:spPr>
        <p:txBody>
          <a:bodyPr wrap="square">
            <a:spAutoFit/>
          </a:bodyPr>
          <a:lstStyle/>
          <a:p>
            <a:pPr algn="just"/>
            <a:r>
              <a:rPr lang="en-US" sz="1600" dirty="0"/>
              <a:t>If OSPF identifies multiple paths in the path selection algorithms, those routes are installed into the routing table as equal-cost multipathing</a:t>
            </a:r>
            <a:r>
              <a:rPr lang="en-US" sz="1600" dirty="0"/>
              <a:t> (ECMP) routes. </a:t>
            </a:r>
            <a:endParaRPr lang="en-US" sz="1600" dirty="0" smtClean="0"/>
          </a:p>
          <a:p>
            <a:pPr algn="just"/>
            <a:endParaRPr lang="en-US" sz="1600" dirty="0"/>
          </a:p>
          <a:p>
            <a:pPr algn="just"/>
            <a:r>
              <a:rPr lang="en-US" sz="1600" dirty="0" smtClean="0"/>
              <a:t>The </a:t>
            </a:r>
            <a:r>
              <a:rPr lang="en-US" sz="1600" dirty="0"/>
              <a:t>default maximum number of ECMP paths is four paths. </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496855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Path Selection</a:t>
            </a:r>
            <a:r>
              <a:rPr lang="en-US" dirty="0" smtClean="0"/>
              <a:t/>
            </a:r>
            <a:br>
              <a:rPr lang="en-US" dirty="0" smtClean="0"/>
            </a:br>
            <a:r>
              <a:rPr lang="en-US" sz="2400" dirty="0" err="1" smtClean="0"/>
              <a:t>InterArea</a:t>
            </a:r>
            <a:r>
              <a:rPr lang="en-US" sz="2400" dirty="0" smtClean="0"/>
              <a:t> Routes and Equal Cost </a:t>
            </a:r>
            <a:r>
              <a:rPr lang="en-US" sz="2400" dirty="0" err="1" smtClean="0"/>
              <a:t>Multipathing</a:t>
            </a:r>
            <a:endParaRPr lang="en-US" sz="2400" dirty="0"/>
          </a:p>
        </p:txBody>
      </p:sp>
    </p:spTree>
    <p:extLst>
      <p:ext uri="{BB962C8B-B14F-4D97-AF65-F5344CB8AC3E}">
        <p14:creationId xmlns:p14="http://schemas.microsoft.com/office/powerpoint/2010/main" val="2277572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8F86BE-89BF-44C3-98C4-B41637C77B31}"/>
              </a:ext>
            </a:extLst>
          </p:cNvPr>
          <p:cNvSpPr/>
          <p:nvPr/>
        </p:nvSpPr>
        <p:spPr>
          <a:xfrm>
            <a:off x="323528" y="4557722"/>
            <a:ext cx="8575957" cy="1077218"/>
          </a:xfrm>
          <a:prstGeom prst="rect">
            <a:avLst/>
          </a:prstGeom>
        </p:spPr>
        <p:txBody>
          <a:bodyPr wrap="square">
            <a:spAutoFit/>
          </a:bodyPr>
          <a:lstStyle/>
          <a:p>
            <a:pPr algn="just"/>
            <a:r>
              <a:rPr lang="en-US" sz="1600" dirty="0"/>
              <a:t>Referencing our topology for LSAs, in Figure 9-16 for Area 1234, there are </a:t>
            </a:r>
            <a:r>
              <a:rPr lang="en-US" sz="1600" b="1" dirty="0"/>
              <a:t>three</a:t>
            </a:r>
            <a:r>
              <a:rPr lang="en-US" sz="1600" dirty="0"/>
              <a:t> </a:t>
            </a:r>
            <a:r>
              <a:rPr lang="en-US" sz="1600" b="1" dirty="0">
                <a:solidFill>
                  <a:schemeClr val="tx2"/>
                </a:solidFill>
              </a:rPr>
              <a:t>type 1 LSAs </a:t>
            </a:r>
            <a:r>
              <a:rPr lang="en-US" sz="1600" dirty="0"/>
              <a:t>and </a:t>
            </a:r>
            <a:r>
              <a:rPr lang="en-US" sz="1600" b="1" dirty="0"/>
              <a:t>one</a:t>
            </a:r>
            <a:r>
              <a:rPr lang="en-US" sz="1600" dirty="0"/>
              <a:t> </a:t>
            </a:r>
            <a:r>
              <a:rPr lang="en-US" sz="1600" b="1" dirty="0">
                <a:solidFill>
                  <a:schemeClr val="tx2"/>
                </a:solidFill>
              </a:rPr>
              <a:t>type 2 LSA </a:t>
            </a:r>
            <a:r>
              <a:rPr lang="en-US" sz="1600" dirty="0"/>
              <a:t>for the 10.123.1.0/24 network</a:t>
            </a:r>
            <a:r>
              <a:rPr lang="en-US" sz="1600" dirty="0" smtClean="0"/>
              <a:t>. </a:t>
            </a:r>
            <a:r>
              <a:rPr lang="en-US" sz="1600" b="1" dirty="0" smtClean="0">
                <a:solidFill>
                  <a:schemeClr val="tx2"/>
                </a:solidFill>
              </a:rPr>
              <a:t>Those </a:t>
            </a:r>
            <a:r>
              <a:rPr lang="en-US" sz="1600" b="1" dirty="0">
                <a:solidFill>
                  <a:schemeClr val="tx2"/>
                </a:solidFill>
              </a:rPr>
              <a:t>four LSAs</a:t>
            </a:r>
            <a:r>
              <a:rPr lang="en-US" sz="1600" dirty="0"/>
              <a:t> become </a:t>
            </a:r>
            <a:r>
              <a:rPr lang="en-US" sz="1600" b="1" dirty="0"/>
              <a:t>one</a:t>
            </a:r>
            <a:r>
              <a:rPr lang="en-US" sz="1600" dirty="0"/>
              <a:t> </a:t>
            </a:r>
            <a:r>
              <a:rPr lang="en-US" sz="1600" b="1" dirty="0">
                <a:solidFill>
                  <a:schemeClr val="tx2"/>
                </a:solidFill>
              </a:rPr>
              <a:t>type 3 LSA outside Area 1234</a:t>
            </a:r>
            <a:r>
              <a:rPr lang="en-US" sz="1600" dirty="0"/>
              <a:t>. </a:t>
            </a:r>
            <a:r>
              <a:rPr lang="en-US" sz="1600" dirty="0" smtClean="0"/>
              <a:t>This </a:t>
            </a:r>
            <a:r>
              <a:rPr lang="en-US" sz="1600" dirty="0"/>
              <a:t>illustrates the reduction of LSAs through area segmentation for the 10.123.1.0/24 network</a:t>
            </a:r>
            <a:r>
              <a:rPr lang="en-US" sz="1600" dirty="0" smtClean="0"/>
              <a:t>.</a:t>
            </a:r>
            <a:endParaRPr lang="en-US" sz="1600" dirty="0"/>
          </a:p>
        </p:txBody>
      </p:sp>
      <p:pic>
        <p:nvPicPr>
          <p:cNvPr id="2" name="Picture 1">
            <a:extLst>
              <a:ext uri="{FF2B5EF4-FFF2-40B4-BE49-F238E27FC236}">
                <a16:creationId xmlns:a16="http://schemas.microsoft.com/office/drawing/2014/main" id="{54DEEF40-FC20-4E6F-B8D2-731D68737E69}"/>
              </a:ext>
            </a:extLst>
          </p:cNvPr>
          <p:cNvPicPr>
            <a:picLocks noChangeAspect="1"/>
          </p:cNvPicPr>
          <p:nvPr/>
        </p:nvPicPr>
        <p:blipFill rotWithShape="1">
          <a:blip r:embed="rId3"/>
          <a:srcRect l="3614" r="5210"/>
          <a:stretch/>
        </p:blipFill>
        <p:spPr>
          <a:xfrm>
            <a:off x="5004048" y="427958"/>
            <a:ext cx="4039453" cy="3890446"/>
          </a:xfrm>
          <a:prstGeom prst="rect">
            <a:avLst/>
          </a:prstGeom>
        </p:spPr>
      </p:pic>
      <p:sp>
        <p:nvSpPr>
          <p:cNvPr id="4" name="Rectangle 3"/>
          <p:cNvSpPr/>
          <p:nvPr/>
        </p:nvSpPr>
        <p:spPr>
          <a:xfrm>
            <a:off x="179512" y="916358"/>
            <a:ext cx="4680520" cy="3139321"/>
          </a:xfrm>
          <a:prstGeom prst="rect">
            <a:avLst/>
          </a:prstGeom>
        </p:spPr>
        <p:txBody>
          <a:bodyPr wrap="square">
            <a:spAutoFit/>
          </a:bodyPr>
          <a:lstStyle/>
          <a:p>
            <a:pPr marL="285750" indent="-285750" algn="just">
              <a:buFont typeface="Wingdings" panose="05000000000000000000" pitchFamily="2" charset="2"/>
              <a:buChar char="§"/>
            </a:pPr>
            <a:r>
              <a:rPr lang="en-US" dirty="0">
                <a:solidFill>
                  <a:schemeClr val="tx2"/>
                </a:solidFill>
              </a:rPr>
              <a:t>Route scalability is a large factor for the IGP routing protocols used by service providers because there can be thousands of routers running in a network. </a:t>
            </a:r>
          </a:p>
          <a:p>
            <a:pPr marL="285750" indent="-285750" algn="just">
              <a:buFont typeface="Wingdings" panose="05000000000000000000" pitchFamily="2" charset="2"/>
              <a:buChar char="§"/>
            </a:pPr>
            <a:r>
              <a:rPr lang="en-US" dirty="0">
                <a:solidFill>
                  <a:schemeClr val="tx2"/>
                </a:solidFill>
              </a:rPr>
              <a:t>Splitting up an OSPF routing domain into multiple areas reduces the size of the LSDB for each area. </a:t>
            </a:r>
          </a:p>
          <a:p>
            <a:pPr marL="285750" indent="-285750" algn="just">
              <a:buFont typeface="Wingdings" panose="05000000000000000000" pitchFamily="2" charset="2"/>
              <a:buChar char="§"/>
            </a:pPr>
            <a:r>
              <a:rPr lang="en-US" dirty="0">
                <a:solidFill>
                  <a:schemeClr val="tx2"/>
                </a:solidFill>
              </a:rPr>
              <a:t>While the number of routers and networks remains the same within the OSPF routing domain, the detailed type 1 and type 2 LSAs are exchanged for simpler type 3 LSAs.</a:t>
            </a:r>
            <a:endParaRPr lang="en-US" dirty="0">
              <a:solidFill>
                <a:schemeClr val="tx2"/>
              </a:solidFill>
            </a:endParaRP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5184576"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a:t>
            </a:r>
            <a:r>
              <a:rPr lang="en-US" sz="1500" i="1" strike="dblStrike" dirty="0"/>
              <a:t>Path Selection | </a:t>
            </a:r>
            <a:r>
              <a:rPr lang="en-US" sz="1500" i="1" dirty="0" smtClean="0"/>
              <a:t>Summarization</a:t>
            </a:r>
            <a:r>
              <a:rPr lang="en-US" dirty="0" smtClean="0"/>
              <a:t/>
            </a:r>
            <a:br>
              <a:rPr lang="en-US" dirty="0" smtClean="0"/>
            </a:br>
            <a:r>
              <a:rPr lang="en-US" sz="2400" dirty="0" err="1" smtClean="0"/>
              <a:t>Summarization</a:t>
            </a:r>
            <a:endParaRPr lang="en-US" sz="2400" dirty="0"/>
          </a:p>
        </p:txBody>
      </p:sp>
    </p:spTree>
    <p:extLst>
      <p:ext uri="{BB962C8B-B14F-4D97-AF65-F5344CB8AC3E}">
        <p14:creationId xmlns:p14="http://schemas.microsoft.com/office/powerpoint/2010/main" val="890559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8F86BE-89BF-44C3-98C4-B41637C77B31}"/>
              </a:ext>
            </a:extLst>
          </p:cNvPr>
          <p:cNvSpPr/>
          <p:nvPr/>
        </p:nvSpPr>
        <p:spPr>
          <a:xfrm>
            <a:off x="137758" y="899990"/>
            <a:ext cx="8765773" cy="1569660"/>
          </a:xfrm>
          <a:prstGeom prst="rect">
            <a:avLst/>
          </a:prstGeom>
        </p:spPr>
        <p:txBody>
          <a:bodyPr wrap="square">
            <a:spAutoFit/>
          </a:bodyPr>
          <a:lstStyle/>
          <a:p>
            <a:pPr marL="285750" indent="-285750" algn="just">
              <a:buFont typeface="Wingdings" panose="05000000000000000000" pitchFamily="2" charset="2"/>
              <a:buChar char="§"/>
            </a:pPr>
            <a:r>
              <a:rPr lang="en-US" sz="1600" dirty="0"/>
              <a:t>Another method of shrinking the LSDB involves </a:t>
            </a:r>
            <a:r>
              <a:rPr lang="en-US" sz="1600" b="1" dirty="0">
                <a:solidFill>
                  <a:schemeClr val="tx2"/>
                </a:solidFill>
              </a:rPr>
              <a:t>summarizing network prefixes</a:t>
            </a:r>
            <a:r>
              <a:rPr lang="en-US" sz="1600" dirty="0"/>
              <a:t>. </a:t>
            </a:r>
            <a:endParaRPr lang="en-US" sz="1600" dirty="0" smtClean="0"/>
          </a:p>
          <a:p>
            <a:pPr marL="285750" indent="-285750" algn="just">
              <a:buFont typeface="Wingdings" panose="05000000000000000000" pitchFamily="2" charset="2"/>
              <a:buChar char="§"/>
            </a:pPr>
            <a:r>
              <a:rPr lang="en-US" sz="1600" dirty="0" smtClean="0"/>
              <a:t>An </a:t>
            </a:r>
            <a:r>
              <a:rPr lang="en-US" sz="1600" dirty="0"/>
              <a:t>OSPF area needs to accommodate the smallest and slowest router in that area.</a:t>
            </a:r>
          </a:p>
          <a:p>
            <a:pPr marL="285750" indent="-285750" algn="just">
              <a:buFont typeface="Wingdings" panose="05000000000000000000" pitchFamily="2" charset="2"/>
              <a:buChar char="§"/>
            </a:pPr>
            <a:r>
              <a:rPr lang="en-US" sz="1600" dirty="0" smtClean="0"/>
              <a:t>Summarization </a:t>
            </a:r>
            <a:r>
              <a:rPr lang="en-US" sz="1600" dirty="0"/>
              <a:t>of routes also helps </a:t>
            </a:r>
            <a:r>
              <a:rPr lang="en-US" sz="1600" b="1" dirty="0">
                <a:solidFill>
                  <a:schemeClr val="tx2"/>
                </a:solidFill>
              </a:rPr>
              <a:t>SPF calculations run faster</a:t>
            </a:r>
            <a:r>
              <a:rPr lang="en-US" sz="1600" dirty="0"/>
              <a:t>. Because all routers within an area must maintain an identical copy of the LSDB, summarization occurs between areas on the ABRs</a:t>
            </a:r>
            <a:r>
              <a:rPr lang="en-US" sz="1600" dirty="0" smtClean="0"/>
              <a:t>.</a:t>
            </a:r>
          </a:p>
          <a:p>
            <a:pPr marL="285750" indent="-285750" algn="just">
              <a:buFont typeface="Wingdings" panose="05000000000000000000" pitchFamily="2" charset="2"/>
              <a:buChar char="§"/>
            </a:pPr>
            <a:r>
              <a:rPr lang="en-US" sz="1600" dirty="0" smtClean="0"/>
              <a:t>Summarization </a:t>
            </a:r>
            <a:r>
              <a:rPr lang="en-US" sz="1600" dirty="0"/>
              <a:t>can </a:t>
            </a:r>
            <a:r>
              <a:rPr lang="en-US" sz="1600" b="1" dirty="0">
                <a:solidFill>
                  <a:schemeClr val="tx2"/>
                </a:solidFill>
              </a:rPr>
              <a:t>eliminate the SPF calculation outside the area </a:t>
            </a:r>
            <a:r>
              <a:rPr lang="en-US" sz="1600" dirty="0"/>
              <a:t>for the summarized prefixes because the smaller prefixes are hidden.  </a:t>
            </a: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5184576"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a:t>
            </a:r>
            <a:r>
              <a:rPr lang="en-US" sz="1500" i="1" strike="dblStrike" dirty="0"/>
              <a:t>Path Selection | </a:t>
            </a:r>
            <a:r>
              <a:rPr lang="en-US" sz="1500" i="1" dirty="0" smtClean="0"/>
              <a:t>Summarization</a:t>
            </a:r>
            <a:r>
              <a:rPr lang="en-US" dirty="0" smtClean="0"/>
              <a:t/>
            </a:r>
            <a:br>
              <a:rPr lang="en-US" dirty="0" smtClean="0"/>
            </a:br>
            <a:r>
              <a:rPr lang="en-US" sz="2400" dirty="0" err="1" smtClean="0"/>
              <a:t>Summarization</a:t>
            </a:r>
            <a:r>
              <a:rPr lang="en-US" sz="2400" dirty="0" smtClean="0"/>
              <a:t> Fundamentals</a:t>
            </a:r>
            <a:endParaRPr lang="en-US" sz="2400" dirty="0"/>
          </a:p>
        </p:txBody>
      </p:sp>
      <p:pic>
        <p:nvPicPr>
          <p:cNvPr id="12" name="Picture 11">
            <a:extLst>
              <a:ext uri="{FF2B5EF4-FFF2-40B4-BE49-F238E27FC236}">
                <a16:creationId xmlns:a16="http://schemas.microsoft.com/office/drawing/2014/main" id="{4345B5F6-7983-4AC8-99DC-02209D6C30EF}"/>
              </a:ext>
            </a:extLst>
          </p:cNvPr>
          <p:cNvPicPr>
            <a:picLocks noChangeAspect="1"/>
          </p:cNvPicPr>
          <p:nvPr/>
        </p:nvPicPr>
        <p:blipFill>
          <a:blip r:embed="rId3"/>
          <a:stretch>
            <a:fillRect/>
          </a:stretch>
        </p:blipFill>
        <p:spPr>
          <a:xfrm>
            <a:off x="4651070" y="2355622"/>
            <a:ext cx="4402939" cy="1597569"/>
          </a:xfrm>
          <a:prstGeom prst="rect">
            <a:avLst/>
          </a:prstGeom>
        </p:spPr>
      </p:pic>
      <p:pic>
        <p:nvPicPr>
          <p:cNvPr id="13" name="Picture 12">
            <a:extLst>
              <a:ext uri="{FF2B5EF4-FFF2-40B4-BE49-F238E27FC236}">
                <a16:creationId xmlns:a16="http://schemas.microsoft.com/office/drawing/2014/main" id="{94D766F2-FCD3-46A4-B93A-2E0F849DF24E}"/>
              </a:ext>
            </a:extLst>
          </p:cNvPr>
          <p:cNvPicPr>
            <a:picLocks noChangeAspect="1"/>
          </p:cNvPicPr>
          <p:nvPr/>
        </p:nvPicPr>
        <p:blipFill>
          <a:blip r:embed="rId4"/>
          <a:stretch>
            <a:fillRect/>
          </a:stretch>
        </p:blipFill>
        <p:spPr>
          <a:xfrm>
            <a:off x="4709758" y="4077072"/>
            <a:ext cx="4285564" cy="1574094"/>
          </a:xfrm>
          <a:prstGeom prst="rect">
            <a:avLst/>
          </a:prstGeom>
        </p:spPr>
      </p:pic>
      <p:sp>
        <p:nvSpPr>
          <p:cNvPr id="14" name="Rectangle 13"/>
          <p:cNvSpPr/>
          <p:nvPr/>
        </p:nvSpPr>
        <p:spPr>
          <a:xfrm>
            <a:off x="137758" y="2610688"/>
            <a:ext cx="4572000" cy="1200329"/>
          </a:xfrm>
          <a:prstGeom prst="rect">
            <a:avLst/>
          </a:prstGeom>
        </p:spPr>
        <p:txBody>
          <a:bodyPr>
            <a:spAutoFit/>
          </a:bodyPr>
          <a:lstStyle/>
          <a:p>
            <a:pPr algn="just"/>
            <a:r>
              <a:rPr lang="en-US" dirty="0" smtClean="0"/>
              <a:t>Path will be R1-R2-R4</a:t>
            </a:r>
            <a:r>
              <a:rPr lang="en-US" dirty="0" smtClean="0">
                <a:sym typeface="Wingdings" panose="05000000000000000000" pitchFamily="2" charset="2"/>
              </a:rPr>
              <a:t> If R2 Link fails, a recalculation is needed to choose R1-R3-R4 and there is an impact with those two prefixes in Area 0</a:t>
            </a:r>
            <a:endParaRPr lang="en-US" dirty="0"/>
          </a:p>
        </p:txBody>
      </p:sp>
      <p:sp>
        <p:nvSpPr>
          <p:cNvPr id="15" name="Rectangle 14"/>
          <p:cNvSpPr/>
          <p:nvPr/>
        </p:nvSpPr>
        <p:spPr>
          <a:xfrm>
            <a:off x="107504" y="4202175"/>
            <a:ext cx="4572000" cy="1200329"/>
          </a:xfrm>
          <a:prstGeom prst="rect">
            <a:avLst/>
          </a:prstGeom>
        </p:spPr>
        <p:txBody>
          <a:bodyPr>
            <a:spAutoFit/>
          </a:bodyPr>
          <a:lstStyle/>
          <a:p>
            <a:r>
              <a:rPr lang="en-US" dirty="0" smtClean="0"/>
              <a:t>Path will be R1-R2-R4</a:t>
            </a:r>
            <a:r>
              <a:rPr lang="en-US" dirty="0" smtClean="0">
                <a:sym typeface="Wingdings" panose="05000000000000000000" pitchFamily="2" charset="2"/>
              </a:rPr>
              <a:t> If R2 Link fails, still recalculation needed but </a:t>
            </a:r>
            <a:r>
              <a:rPr lang="en-US" dirty="0" smtClean="0"/>
              <a:t>Area </a:t>
            </a:r>
            <a:r>
              <a:rPr lang="en-US" dirty="0"/>
              <a:t>0 </a:t>
            </a:r>
            <a:r>
              <a:rPr lang="en-US" dirty="0" smtClean="0"/>
              <a:t>is not </a:t>
            </a:r>
            <a:r>
              <a:rPr lang="en-US" dirty="0"/>
              <a:t>impacted because </a:t>
            </a:r>
            <a:r>
              <a:rPr lang="en-US" dirty="0" smtClean="0"/>
              <a:t>they don’t known </a:t>
            </a:r>
            <a:r>
              <a:rPr lang="en-US" dirty="0"/>
              <a:t>outside </a:t>
            </a:r>
            <a:r>
              <a:rPr lang="en-US" dirty="0" smtClean="0"/>
              <a:t>Areas</a:t>
            </a:r>
            <a:endParaRPr lang="en-US" dirty="0"/>
          </a:p>
        </p:txBody>
      </p:sp>
    </p:spTree>
    <p:extLst>
      <p:ext uri="{BB962C8B-B14F-4D97-AF65-F5344CB8AC3E}">
        <p14:creationId xmlns:p14="http://schemas.microsoft.com/office/powerpoint/2010/main" val="3857937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7EBCB6-31F9-49F0-A081-D4C7A48E3191}"/>
              </a:ext>
            </a:extLst>
          </p:cNvPr>
          <p:cNvSpPr/>
          <p:nvPr/>
        </p:nvSpPr>
        <p:spPr>
          <a:xfrm>
            <a:off x="35496" y="980728"/>
            <a:ext cx="5503026" cy="4478149"/>
          </a:xfrm>
          <a:prstGeom prst="rect">
            <a:avLst/>
          </a:prstGeom>
        </p:spPr>
        <p:txBody>
          <a:bodyPr wrap="square">
            <a:spAutoFit/>
          </a:bodyPr>
          <a:lstStyle/>
          <a:p>
            <a:pPr marL="285750" indent="-285750" algn="just">
              <a:buFont typeface="Wingdings" panose="05000000000000000000" pitchFamily="2" charset="2"/>
              <a:buChar char="§"/>
            </a:pPr>
            <a:r>
              <a:rPr lang="en-US" sz="1500" dirty="0"/>
              <a:t>Interarea</a:t>
            </a:r>
            <a:r>
              <a:rPr lang="en-US" sz="1500" dirty="0"/>
              <a:t> summarization reduces the number of type 3 LSAs that an ABR advertises into an area when it receives type 1 LSAs. </a:t>
            </a:r>
            <a:endParaRPr lang="en-US" sz="1500" dirty="0" smtClean="0"/>
          </a:p>
          <a:p>
            <a:pPr marL="285750" indent="-285750" algn="just">
              <a:buFont typeface="Wingdings" panose="05000000000000000000" pitchFamily="2" charset="2"/>
              <a:buChar char="§"/>
            </a:pPr>
            <a:endParaRPr lang="en-US" sz="1500" dirty="0"/>
          </a:p>
          <a:p>
            <a:pPr marL="285750" indent="-285750" algn="just">
              <a:buFont typeface="Wingdings" panose="05000000000000000000" pitchFamily="2" charset="2"/>
              <a:buChar char="§"/>
            </a:pPr>
            <a:r>
              <a:rPr lang="en-US" sz="1500" dirty="0"/>
              <a:t>The network summarization range is associated with a specific source area for type 1 LSAs.</a:t>
            </a:r>
          </a:p>
          <a:p>
            <a:pPr marL="285750" indent="-285750" algn="just">
              <a:buFont typeface="Wingdings" panose="05000000000000000000" pitchFamily="2" charset="2"/>
              <a:buChar char="§"/>
            </a:pPr>
            <a:endParaRPr lang="en-US" sz="1500" dirty="0" smtClean="0"/>
          </a:p>
          <a:p>
            <a:pPr marL="285750" indent="-285750" algn="just">
              <a:buFont typeface="Wingdings" panose="05000000000000000000" pitchFamily="2" charset="2"/>
              <a:buChar char="§"/>
            </a:pPr>
            <a:r>
              <a:rPr lang="en-US" sz="1500" dirty="0" smtClean="0"/>
              <a:t>When </a:t>
            </a:r>
            <a:r>
              <a:rPr lang="en-US" sz="1500" dirty="0"/>
              <a:t>a type 1 LSA within the summarization range reaches the ABR from the source area, the ABR creates a type 3 LSA for the summarized network range. </a:t>
            </a:r>
          </a:p>
          <a:p>
            <a:pPr marL="285750" indent="-285750" algn="just">
              <a:buFont typeface="Wingdings" panose="05000000000000000000" pitchFamily="2" charset="2"/>
              <a:buChar char="§"/>
            </a:pPr>
            <a:endParaRPr lang="en-US" sz="1500" dirty="0" smtClean="0"/>
          </a:p>
          <a:p>
            <a:pPr marL="285750" indent="-285750" algn="just">
              <a:buFont typeface="Wingdings" panose="05000000000000000000" pitchFamily="2" charset="2"/>
              <a:buChar char="§"/>
            </a:pPr>
            <a:r>
              <a:rPr lang="en-US" sz="1500" dirty="0" smtClean="0"/>
              <a:t>The </a:t>
            </a:r>
            <a:r>
              <a:rPr lang="en-US" sz="1500" dirty="0"/>
              <a:t>ABR suppresses the more specific type 3 LSAs, thereby preventing the generation of the subordinate route’s type 3 LSAs. </a:t>
            </a:r>
            <a:r>
              <a:rPr lang="en-US" sz="1500" dirty="0"/>
              <a:t>Interarea summarization does not impact the type 1 LSAs in the source area.</a:t>
            </a:r>
          </a:p>
          <a:p>
            <a:pPr marL="285750" indent="-285750" algn="just">
              <a:buFont typeface="Wingdings" panose="05000000000000000000" pitchFamily="2" charset="2"/>
              <a:buChar char="§"/>
            </a:pPr>
            <a:endParaRPr lang="en-US" sz="1500" dirty="0"/>
          </a:p>
          <a:p>
            <a:pPr marL="285750" indent="-285750" algn="just">
              <a:buFont typeface="Wingdings" panose="05000000000000000000" pitchFamily="2" charset="2"/>
              <a:buChar char="§"/>
            </a:pPr>
            <a:r>
              <a:rPr lang="en-US" sz="1500" dirty="0"/>
              <a:t>Summarization works only on type 1 LSAs and is normally configured so that summarization occurs as routes enter the backbone from nonbackbone areas. </a:t>
            </a:r>
          </a:p>
        </p:txBody>
      </p:sp>
      <p:sp>
        <p:nvSpPr>
          <p:cNvPr id="6" name="Rectangle 5">
            <a:extLst>
              <a:ext uri="{FF2B5EF4-FFF2-40B4-BE49-F238E27FC236}">
                <a16:creationId xmlns:a16="http://schemas.microsoft.com/office/drawing/2014/main" id="{450513E4-18E6-4F68-8A81-F9077E0014EB}"/>
              </a:ext>
            </a:extLst>
          </p:cNvPr>
          <p:cNvSpPr/>
          <p:nvPr/>
        </p:nvSpPr>
        <p:spPr>
          <a:xfrm>
            <a:off x="5535023" y="3284984"/>
            <a:ext cx="3573482" cy="1015663"/>
          </a:xfrm>
          <a:prstGeom prst="rect">
            <a:avLst/>
          </a:prstGeom>
        </p:spPr>
        <p:txBody>
          <a:bodyPr wrap="square">
            <a:spAutoFit/>
          </a:bodyPr>
          <a:lstStyle/>
          <a:p>
            <a:pPr algn="just"/>
            <a:r>
              <a:rPr lang="en-US" sz="1500" dirty="0"/>
              <a:t>Figure 9-19 shows 15 type 1 LSAs (172.16.1.0/24 through 172.16.15.0/24) being summarized into one type 3 LSA (the 172.16.0.0/20 network).</a:t>
            </a:r>
          </a:p>
        </p:txBody>
      </p:sp>
      <p:pic>
        <p:nvPicPr>
          <p:cNvPr id="2" name="Picture 1">
            <a:extLst>
              <a:ext uri="{FF2B5EF4-FFF2-40B4-BE49-F238E27FC236}">
                <a16:creationId xmlns:a16="http://schemas.microsoft.com/office/drawing/2014/main" id="{5FBDEA3C-C1E5-456C-B74A-D7102453B1B4}"/>
              </a:ext>
            </a:extLst>
          </p:cNvPr>
          <p:cNvPicPr>
            <a:picLocks noChangeAspect="1"/>
          </p:cNvPicPr>
          <p:nvPr/>
        </p:nvPicPr>
        <p:blipFill>
          <a:blip r:embed="rId3"/>
          <a:stretch>
            <a:fillRect/>
          </a:stretch>
        </p:blipFill>
        <p:spPr>
          <a:xfrm>
            <a:off x="5501709" y="980728"/>
            <a:ext cx="3534787" cy="1931022"/>
          </a:xfrm>
          <a:prstGeom prst="rect">
            <a:avLst/>
          </a:prstGeom>
        </p:spPr>
      </p:pic>
      <p:sp>
        <p:nvSpPr>
          <p:cNvPr id="8"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5184576"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a:t>
            </a:r>
            <a:r>
              <a:rPr lang="en-US" sz="1500" i="1" strike="dblStrike" dirty="0"/>
              <a:t>Path Selection | </a:t>
            </a:r>
            <a:r>
              <a:rPr lang="en-US" sz="1500" i="1" dirty="0" smtClean="0"/>
              <a:t>Summarization</a:t>
            </a:r>
            <a:r>
              <a:rPr lang="en-US" dirty="0" smtClean="0"/>
              <a:t/>
            </a:r>
            <a:br>
              <a:rPr lang="en-US" dirty="0" smtClean="0"/>
            </a:br>
            <a:r>
              <a:rPr lang="en-US" sz="2400" dirty="0" err="1" smtClean="0"/>
              <a:t>Interarea</a:t>
            </a:r>
            <a:r>
              <a:rPr lang="en-US" sz="2400" dirty="0" smtClean="0"/>
              <a:t> Summarization</a:t>
            </a:r>
            <a:endParaRPr lang="en-US" sz="2400" dirty="0"/>
          </a:p>
        </p:txBody>
      </p:sp>
    </p:spTree>
    <p:extLst>
      <p:ext uri="{BB962C8B-B14F-4D97-AF65-F5344CB8AC3E}">
        <p14:creationId xmlns:p14="http://schemas.microsoft.com/office/powerpoint/2010/main" val="1278425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7EBCB6-31F9-49F0-A081-D4C7A48E3191}"/>
              </a:ext>
            </a:extLst>
          </p:cNvPr>
          <p:cNvSpPr/>
          <p:nvPr/>
        </p:nvSpPr>
        <p:spPr>
          <a:xfrm>
            <a:off x="79021" y="1052736"/>
            <a:ext cx="4838007" cy="784830"/>
          </a:xfrm>
          <a:prstGeom prst="rect">
            <a:avLst/>
          </a:prstGeom>
        </p:spPr>
        <p:txBody>
          <a:bodyPr wrap="square">
            <a:spAutoFit/>
          </a:bodyPr>
          <a:lstStyle/>
          <a:p>
            <a:pPr algn="just"/>
            <a:r>
              <a:rPr lang="en-US" sz="1500" dirty="0"/>
              <a:t>The default metric for the summary LSA is the smallest metric associated with an LSA. However, it can be set as part of the configuration. </a:t>
            </a:r>
          </a:p>
        </p:txBody>
      </p:sp>
      <p:sp>
        <p:nvSpPr>
          <p:cNvPr id="7" name="Rectangle 6">
            <a:extLst>
              <a:ext uri="{FF2B5EF4-FFF2-40B4-BE49-F238E27FC236}">
                <a16:creationId xmlns:a16="http://schemas.microsoft.com/office/drawing/2014/main" id="{0401B8B9-19C5-41AB-9092-44A5F652086C}"/>
              </a:ext>
            </a:extLst>
          </p:cNvPr>
          <p:cNvSpPr/>
          <p:nvPr/>
        </p:nvSpPr>
        <p:spPr>
          <a:xfrm>
            <a:off x="107504" y="1853543"/>
            <a:ext cx="4572000" cy="2308324"/>
          </a:xfrm>
          <a:prstGeom prst="rect">
            <a:avLst/>
          </a:prstGeom>
        </p:spPr>
        <p:txBody>
          <a:bodyPr>
            <a:spAutoFit/>
          </a:bodyPr>
          <a:lstStyle/>
          <a:p>
            <a:pPr algn="just"/>
            <a:r>
              <a:rPr lang="en-US" sz="1600" dirty="0"/>
              <a:t>OSPF behaves identically to Enhanced Interior Gateway Routing Protocol (EIGRP) and checks every prefix within the summarization range when a matching type 1 LSA is added or removed. If a lower metric is available, the summary LSA is advertised with the newer metric; if the lowest metric is removed, a newer and higher metric is identified, and a new summary LSA is advertised with the higher metric. </a:t>
            </a:r>
          </a:p>
        </p:txBody>
      </p:sp>
      <p:sp>
        <p:nvSpPr>
          <p:cNvPr id="6" name="Rectangle 5">
            <a:extLst>
              <a:ext uri="{FF2B5EF4-FFF2-40B4-BE49-F238E27FC236}">
                <a16:creationId xmlns:a16="http://schemas.microsoft.com/office/drawing/2014/main" id="{450513E4-18E6-4F68-8A81-F9077E0014EB}"/>
              </a:ext>
            </a:extLst>
          </p:cNvPr>
          <p:cNvSpPr/>
          <p:nvPr/>
        </p:nvSpPr>
        <p:spPr>
          <a:xfrm>
            <a:off x="4946807" y="3140968"/>
            <a:ext cx="4139736" cy="553998"/>
          </a:xfrm>
          <a:prstGeom prst="rect">
            <a:avLst/>
          </a:prstGeom>
        </p:spPr>
        <p:txBody>
          <a:bodyPr wrap="square">
            <a:spAutoFit/>
          </a:bodyPr>
          <a:lstStyle/>
          <a:p>
            <a:r>
              <a:rPr lang="en-US" sz="1500" dirty="0"/>
              <a:t>In Figure 9-20, R1 summarizes three prefixes with various path costs. </a:t>
            </a:r>
          </a:p>
        </p:txBody>
      </p:sp>
      <p:pic>
        <p:nvPicPr>
          <p:cNvPr id="5" name="Picture 4">
            <a:extLst>
              <a:ext uri="{FF2B5EF4-FFF2-40B4-BE49-F238E27FC236}">
                <a16:creationId xmlns:a16="http://schemas.microsoft.com/office/drawing/2014/main" id="{18DAB5F0-D063-4933-B4E0-3AE8240CD647}"/>
              </a:ext>
            </a:extLst>
          </p:cNvPr>
          <p:cNvPicPr>
            <a:picLocks noChangeAspect="1"/>
          </p:cNvPicPr>
          <p:nvPr/>
        </p:nvPicPr>
        <p:blipFill>
          <a:blip r:embed="rId3"/>
          <a:stretch>
            <a:fillRect/>
          </a:stretch>
        </p:blipFill>
        <p:spPr>
          <a:xfrm>
            <a:off x="4999362" y="629766"/>
            <a:ext cx="4034626" cy="2415600"/>
          </a:xfrm>
          <a:prstGeom prst="rect">
            <a:avLst/>
          </a:prstGeom>
        </p:spPr>
      </p:pic>
      <p:sp>
        <p:nvSpPr>
          <p:cNvPr id="9"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5184576"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a:t>
            </a:r>
            <a:r>
              <a:rPr lang="en-US" sz="1500" i="1" strike="dblStrike" dirty="0"/>
              <a:t>Path Selection | </a:t>
            </a:r>
            <a:r>
              <a:rPr lang="en-US" sz="1500" i="1" dirty="0" smtClean="0"/>
              <a:t>Summarization</a:t>
            </a:r>
            <a:r>
              <a:rPr lang="en-US" dirty="0" smtClean="0"/>
              <a:t/>
            </a:r>
            <a:br>
              <a:rPr lang="en-US" dirty="0" smtClean="0"/>
            </a:br>
            <a:r>
              <a:rPr lang="en-US" sz="2400" dirty="0" err="1" smtClean="0"/>
              <a:t>Summarization</a:t>
            </a:r>
            <a:r>
              <a:rPr lang="en-US" sz="2400" dirty="0" smtClean="0"/>
              <a:t> Metrics</a:t>
            </a:r>
            <a:endParaRPr lang="en-US" sz="2400" dirty="0"/>
          </a:p>
        </p:txBody>
      </p:sp>
      <p:sp>
        <p:nvSpPr>
          <p:cNvPr id="10" name="Rectangle 9"/>
          <p:cNvSpPr/>
          <p:nvPr/>
        </p:nvSpPr>
        <p:spPr>
          <a:xfrm>
            <a:off x="62262" y="4293096"/>
            <a:ext cx="9024281" cy="1323439"/>
          </a:xfrm>
          <a:prstGeom prst="rect">
            <a:avLst/>
          </a:prstGeom>
        </p:spPr>
        <p:txBody>
          <a:bodyPr wrap="square">
            <a:spAutoFit/>
          </a:bodyPr>
          <a:lstStyle/>
          <a:p>
            <a:pPr algn="just"/>
            <a:r>
              <a:rPr lang="en-US" sz="1600" dirty="0"/>
              <a:t>To define the summarization range and associated area, use the command </a:t>
            </a:r>
            <a:endParaRPr lang="en-US" sz="1600" dirty="0" smtClean="0"/>
          </a:p>
          <a:p>
            <a:pPr algn="just"/>
            <a:r>
              <a:rPr lang="en-US" sz="1600" b="1" dirty="0" smtClean="0"/>
              <a:t>area</a:t>
            </a:r>
            <a:r>
              <a:rPr lang="en-US" sz="1600" dirty="0" smtClean="0"/>
              <a:t> </a:t>
            </a:r>
            <a:r>
              <a:rPr lang="en-US" sz="1600" i="1" dirty="0"/>
              <a:t>area-id</a:t>
            </a:r>
            <a:r>
              <a:rPr lang="en-US" sz="1600" dirty="0"/>
              <a:t> </a:t>
            </a:r>
            <a:r>
              <a:rPr lang="en-US" sz="1600" b="1" dirty="0"/>
              <a:t>range</a:t>
            </a:r>
            <a:r>
              <a:rPr lang="en-US" sz="1600" dirty="0"/>
              <a:t> </a:t>
            </a:r>
            <a:r>
              <a:rPr lang="en-US" sz="1600" i="1" dirty="0"/>
              <a:t>network subnet-mask</a:t>
            </a:r>
            <a:r>
              <a:rPr lang="en-US" sz="1600" dirty="0"/>
              <a:t> [</a:t>
            </a:r>
            <a:r>
              <a:rPr lang="en-US" sz="1600" b="1" dirty="0"/>
              <a:t>advertise | not-advertise</a:t>
            </a:r>
            <a:r>
              <a:rPr lang="en-US" sz="1600" dirty="0"/>
              <a:t>]</a:t>
            </a:r>
            <a:r>
              <a:rPr lang="en-US" sz="1600" b="1" dirty="0"/>
              <a:t> </a:t>
            </a:r>
            <a:r>
              <a:rPr lang="en-US" sz="1600" dirty="0"/>
              <a:t>[</a:t>
            </a:r>
            <a:r>
              <a:rPr lang="en-US" sz="1600" b="1" dirty="0"/>
              <a:t>cost </a:t>
            </a:r>
            <a:r>
              <a:rPr lang="en-US" sz="1600" i="1" dirty="0"/>
              <a:t>metric</a:t>
            </a:r>
            <a:r>
              <a:rPr lang="en-US" sz="1600" dirty="0"/>
              <a:t>] </a:t>
            </a:r>
            <a:endParaRPr lang="en-US" sz="1600" dirty="0" smtClean="0"/>
          </a:p>
          <a:p>
            <a:pPr algn="just"/>
            <a:r>
              <a:rPr lang="en-US" sz="1600" dirty="0" smtClean="0"/>
              <a:t>under </a:t>
            </a:r>
            <a:r>
              <a:rPr lang="en-US" sz="1600" dirty="0"/>
              <a:t>the OSPF process on the ABR.</a:t>
            </a:r>
          </a:p>
          <a:p>
            <a:pPr algn="just"/>
            <a:r>
              <a:rPr lang="en-US" sz="1600" dirty="0"/>
              <a:t>The default behavior is to advertise the summary prefix, so the keyword </a:t>
            </a:r>
            <a:r>
              <a:rPr lang="en-US" sz="1600" b="1" dirty="0"/>
              <a:t>advertise</a:t>
            </a:r>
            <a:r>
              <a:rPr lang="en-US" sz="1600" dirty="0"/>
              <a:t> is not </a:t>
            </a:r>
            <a:r>
              <a:rPr lang="en-US" sz="1600" dirty="0" smtClean="0"/>
              <a:t>necessary. Appending </a:t>
            </a:r>
            <a:r>
              <a:rPr lang="en-US" sz="1600" dirty="0"/>
              <a:t>the cost metric keyword to the command statically sets the metric on the summary route.</a:t>
            </a:r>
            <a:endParaRPr lang="en-US" sz="1600" dirty="0"/>
          </a:p>
        </p:txBody>
      </p:sp>
    </p:spTree>
    <p:extLst>
      <p:ext uri="{BB962C8B-B14F-4D97-AF65-F5344CB8AC3E}">
        <p14:creationId xmlns:p14="http://schemas.microsoft.com/office/powerpoint/2010/main" val="2005351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50513E4-18E6-4F68-8A81-F9077E0014EB}"/>
              </a:ext>
            </a:extLst>
          </p:cNvPr>
          <p:cNvSpPr/>
          <p:nvPr/>
        </p:nvSpPr>
        <p:spPr>
          <a:xfrm>
            <a:off x="4964871" y="3002399"/>
            <a:ext cx="4139736" cy="784830"/>
          </a:xfrm>
          <a:prstGeom prst="rect">
            <a:avLst/>
          </a:prstGeom>
        </p:spPr>
        <p:txBody>
          <a:bodyPr wrap="square">
            <a:spAutoFit/>
          </a:bodyPr>
          <a:lstStyle/>
          <a:p>
            <a:r>
              <a:rPr lang="en-US" sz="1500" dirty="0"/>
              <a:t>Figure 9-21 provides a topology example in which R1 is advertising the 172.16.1.0/24, 172.16.2.0/24, and 172.16.3.0/24 networks.</a:t>
            </a:r>
          </a:p>
        </p:txBody>
      </p:sp>
      <p:sp>
        <p:nvSpPr>
          <p:cNvPr id="9" name="Rectangle 8">
            <a:extLst>
              <a:ext uri="{FF2B5EF4-FFF2-40B4-BE49-F238E27FC236}">
                <a16:creationId xmlns:a16="http://schemas.microsoft.com/office/drawing/2014/main" id="{E53A2BBD-4EC9-4C8E-A1FA-74FFB72784BC}"/>
              </a:ext>
            </a:extLst>
          </p:cNvPr>
          <p:cNvSpPr/>
          <p:nvPr/>
        </p:nvSpPr>
        <p:spPr>
          <a:xfrm>
            <a:off x="206171" y="2771566"/>
            <a:ext cx="4298767" cy="1015663"/>
          </a:xfrm>
          <a:prstGeom prst="rect">
            <a:avLst/>
          </a:prstGeom>
        </p:spPr>
        <p:txBody>
          <a:bodyPr wrap="square">
            <a:spAutoFit/>
          </a:bodyPr>
          <a:lstStyle/>
          <a:p>
            <a:pPr algn="just"/>
            <a:r>
              <a:rPr lang="en-US" sz="1500" dirty="0"/>
              <a:t>Example 9-7 displays the routing table on R3 before summarization. Notice that the 172.16.1.0/24, 172.16.2.0/24, and 172.16.3.0/24 networks are all present. </a:t>
            </a:r>
          </a:p>
        </p:txBody>
      </p:sp>
      <p:pic>
        <p:nvPicPr>
          <p:cNvPr id="2" name="Picture 1">
            <a:extLst>
              <a:ext uri="{FF2B5EF4-FFF2-40B4-BE49-F238E27FC236}">
                <a16:creationId xmlns:a16="http://schemas.microsoft.com/office/drawing/2014/main" id="{D5DAD6E9-7A82-4FE9-82D1-8CB13F9274A6}"/>
              </a:ext>
            </a:extLst>
          </p:cNvPr>
          <p:cNvPicPr>
            <a:picLocks noChangeAspect="1"/>
          </p:cNvPicPr>
          <p:nvPr/>
        </p:nvPicPr>
        <p:blipFill>
          <a:blip r:embed="rId3"/>
          <a:stretch>
            <a:fillRect/>
          </a:stretch>
        </p:blipFill>
        <p:spPr>
          <a:xfrm>
            <a:off x="4747925" y="1196752"/>
            <a:ext cx="4321529" cy="1529372"/>
          </a:xfrm>
          <a:prstGeom prst="rect">
            <a:avLst/>
          </a:prstGeom>
        </p:spPr>
      </p:pic>
      <p:pic>
        <p:nvPicPr>
          <p:cNvPr id="8" name="Picture 7">
            <a:extLst>
              <a:ext uri="{FF2B5EF4-FFF2-40B4-BE49-F238E27FC236}">
                <a16:creationId xmlns:a16="http://schemas.microsoft.com/office/drawing/2014/main" id="{E1801764-D43F-46F8-96BF-BF8CA7A9D758}"/>
              </a:ext>
            </a:extLst>
          </p:cNvPr>
          <p:cNvPicPr>
            <a:picLocks noChangeAspect="1"/>
          </p:cNvPicPr>
          <p:nvPr/>
        </p:nvPicPr>
        <p:blipFill>
          <a:blip r:embed="rId4"/>
          <a:stretch>
            <a:fillRect/>
          </a:stretch>
        </p:blipFill>
        <p:spPr>
          <a:xfrm>
            <a:off x="107504" y="1179214"/>
            <a:ext cx="4397434" cy="1546592"/>
          </a:xfrm>
          <a:prstGeom prst="rect">
            <a:avLst/>
          </a:prstGeom>
        </p:spPr>
      </p:pic>
      <p:sp>
        <p:nvSpPr>
          <p:cNvPr id="11"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5184576"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a:t>
            </a:r>
            <a:r>
              <a:rPr lang="en-US" sz="1500" i="1" strike="dblStrike" dirty="0"/>
              <a:t>Path Selection | </a:t>
            </a:r>
            <a:r>
              <a:rPr lang="en-US" sz="1500" i="1" dirty="0" smtClean="0"/>
              <a:t>Summarization</a:t>
            </a:r>
            <a:r>
              <a:rPr lang="en-US" dirty="0" smtClean="0"/>
              <a:t/>
            </a:r>
            <a:br>
              <a:rPr lang="en-US" dirty="0" smtClean="0"/>
            </a:br>
            <a:r>
              <a:rPr lang="en-US" sz="2400" dirty="0" err="1" smtClean="0"/>
              <a:t>Summarization</a:t>
            </a:r>
            <a:r>
              <a:rPr lang="en-US" sz="2400" dirty="0" smtClean="0"/>
              <a:t> Metrics Configurations</a:t>
            </a:r>
            <a:endParaRPr lang="en-US" sz="2400" dirty="0"/>
          </a:p>
        </p:txBody>
      </p:sp>
      <p:pic>
        <p:nvPicPr>
          <p:cNvPr id="12" name="Picture 11">
            <a:extLst>
              <a:ext uri="{FF2B5EF4-FFF2-40B4-BE49-F238E27FC236}">
                <a16:creationId xmlns:a16="http://schemas.microsoft.com/office/drawing/2014/main" id="{6DC9051A-11D0-4FDD-9BE2-E99A95E8E334}"/>
              </a:ext>
            </a:extLst>
          </p:cNvPr>
          <p:cNvPicPr>
            <a:picLocks noChangeAspect="1"/>
          </p:cNvPicPr>
          <p:nvPr/>
        </p:nvPicPr>
        <p:blipFill rotWithShape="1">
          <a:blip r:embed="rId5"/>
          <a:srcRect r="24760"/>
          <a:stretch/>
        </p:blipFill>
        <p:spPr>
          <a:xfrm>
            <a:off x="76990" y="3891702"/>
            <a:ext cx="4438043" cy="1318483"/>
          </a:xfrm>
          <a:prstGeom prst="rect">
            <a:avLst/>
          </a:prstGeom>
        </p:spPr>
      </p:pic>
      <p:pic>
        <p:nvPicPr>
          <p:cNvPr id="13" name="Picture 12">
            <a:extLst>
              <a:ext uri="{FF2B5EF4-FFF2-40B4-BE49-F238E27FC236}">
                <a16:creationId xmlns:a16="http://schemas.microsoft.com/office/drawing/2014/main" id="{DA7CA93F-873F-4B9E-B878-8DA5CF3727BD}"/>
              </a:ext>
            </a:extLst>
          </p:cNvPr>
          <p:cNvPicPr>
            <a:picLocks noChangeAspect="1"/>
          </p:cNvPicPr>
          <p:nvPr/>
        </p:nvPicPr>
        <p:blipFill rotWithShape="1">
          <a:blip r:embed="rId6"/>
          <a:srcRect l="1994" r="15137"/>
          <a:stretch/>
        </p:blipFill>
        <p:spPr>
          <a:xfrm>
            <a:off x="4516563" y="4149080"/>
            <a:ext cx="4464496" cy="1518309"/>
          </a:xfrm>
          <a:prstGeom prst="rect">
            <a:avLst/>
          </a:prstGeom>
        </p:spPr>
      </p:pic>
    </p:spTree>
    <p:extLst>
      <p:ext uri="{BB962C8B-B14F-4D97-AF65-F5344CB8AC3E}">
        <p14:creationId xmlns:p14="http://schemas.microsoft.com/office/powerpoint/2010/main" val="1417948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B89FE0-AFBF-4F30-AE65-3B18BCBE3A9A}"/>
              </a:ext>
            </a:extLst>
          </p:cNvPr>
          <p:cNvSpPr>
            <a:spLocks noGrp="1"/>
          </p:cNvSpPr>
          <p:nvPr>
            <p:ph type="ctrTitle"/>
          </p:nvPr>
        </p:nvSpPr>
        <p:spPr>
          <a:xfrm>
            <a:off x="359275" y="1323975"/>
            <a:ext cx="7598042" cy="1351755"/>
          </a:xfrm>
        </p:spPr>
        <p:txBody>
          <a:bodyPr/>
          <a:lstStyle/>
          <a:p>
            <a:r>
              <a:rPr lang="en-US" sz="4800" dirty="0">
                <a:solidFill>
                  <a:schemeClr val="accent5">
                    <a:lumMod val="40000"/>
                    <a:lumOff val="60000"/>
                  </a:schemeClr>
                </a:solidFill>
              </a:rPr>
              <a:t>Route Filtering</a:t>
            </a:r>
            <a:endParaRPr lang="en-US" dirty="0">
              <a:solidFill>
                <a:schemeClr val="accent5">
                  <a:lumMod val="40000"/>
                  <a:lumOff val="60000"/>
                </a:schemeClr>
              </a:solidFill>
            </a:endParaRPr>
          </a:p>
        </p:txBody>
      </p:sp>
      <p:sp>
        <p:nvSpPr>
          <p:cNvPr id="2" name="Rectangle 1">
            <a:extLst>
              <a:ext uri="{FF2B5EF4-FFF2-40B4-BE49-F238E27FC236}">
                <a16:creationId xmlns:a16="http://schemas.microsoft.com/office/drawing/2014/main" id="{FAC2DA5A-2D93-4D4F-9B9F-4314DD842F28}"/>
              </a:ext>
            </a:extLst>
          </p:cNvPr>
          <p:cNvSpPr/>
          <p:nvPr/>
        </p:nvSpPr>
        <p:spPr>
          <a:xfrm>
            <a:off x="631767" y="2675730"/>
            <a:ext cx="7863840" cy="3139321"/>
          </a:xfrm>
          <a:prstGeom prst="rect">
            <a:avLst/>
          </a:prstGeom>
        </p:spPr>
        <p:txBody>
          <a:bodyPr wrap="square">
            <a:spAutoFit/>
          </a:bodyPr>
          <a:lstStyle/>
          <a:p>
            <a:pPr marL="285750" indent="-285750">
              <a:buFont typeface="Arial" panose="020B0604020202020204" pitchFamily="34" charset="0"/>
              <a:buChar char="•"/>
            </a:pPr>
            <a:r>
              <a:rPr lang="en-US" dirty="0">
                <a:solidFill>
                  <a:schemeClr val="accent4">
                    <a:lumMod val="20000"/>
                    <a:lumOff val="80000"/>
                  </a:schemeClr>
                </a:solidFill>
              </a:rPr>
              <a:t>Route filtering is a method for selectively identifying routes that are advertised or received from neighbor routers. </a:t>
            </a:r>
          </a:p>
          <a:p>
            <a:pPr marL="285750" indent="-285750">
              <a:buFont typeface="Arial" panose="020B0604020202020204" pitchFamily="34" charset="0"/>
              <a:buChar char="•"/>
            </a:pPr>
            <a:r>
              <a:rPr lang="en-US" dirty="0">
                <a:solidFill>
                  <a:schemeClr val="accent4">
                    <a:lumMod val="20000"/>
                    <a:lumOff val="80000"/>
                  </a:schemeClr>
                </a:solidFill>
              </a:rPr>
              <a:t>Route filtering may be used to manipulate traffic flows, reduce memory utilization, or improve security.</a:t>
            </a:r>
          </a:p>
          <a:p>
            <a:pPr marL="285750" indent="-285750">
              <a:buFont typeface="Arial" panose="020B0604020202020204" pitchFamily="34" charset="0"/>
              <a:buChar char="•"/>
            </a:pPr>
            <a:r>
              <a:rPr lang="en-US" dirty="0">
                <a:solidFill>
                  <a:schemeClr val="accent4">
                    <a:lumMod val="20000"/>
                    <a:lumOff val="80000"/>
                  </a:schemeClr>
                </a:solidFill>
              </a:rPr>
              <a:t>Filtering of routes with vector-based routing protocols is straightforward as the routes are filtered as routing updates are advertised to downstream neighbors. </a:t>
            </a:r>
          </a:p>
          <a:p>
            <a:pPr marL="285750" indent="-285750">
              <a:buFont typeface="Arial" panose="020B0604020202020204" pitchFamily="34" charset="0"/>
              <a:buChar char="•"/>
            </a:pPr>
            <a:r>
              <a:rPr lang="en-US" dirty="0">
                <a:solidFill>
                  <a:schemeClr val="accent4">
                    <a:lumMod val="20000"/>
                    <a:lumOff val="80000"/>
                  </a:schemeClr>
                </a:solidFill>
              </a:rPr>
              <a:t>With link-state routing protocols such as OSPF, every router in an area shares a complete copy of the linkstate database. Therefore, filtering of routes generally occurs as routes enter the area on the ABR.</a:t>
            </a:r>
          </a:p>
          <a:p>
            <a:pPr marL="285750" indent="-285750">
              <a:buFont typeface="Arial" panose="020B0604020202020204" pitchFamily="34" charset="0"/>
              <a:buChar char="•"/>
            </a:pPr>
            <a:endParaRPr lang="en-US" dirty="0">
              <a:solidFill>
                <a:schemeClr val="accent4">
                  <a:lumMod val="20000"/>
                  <a:lumOff val="80000"/>
                </a:schemeClr>
              </a:solidFill>
            </a:endParaRPr>
          </a:p>
        </p:txBody>
      </p:sp>
    </p:spTree>
    <p:custDataLst>
      <p:tags r:id="rId1"/>
    </p:custDataLst>
    <p:extLst>
      <p:ext uri="{BB962C8B-B14F-4D97-AF65-F5344CB8AC3E}">
        <p14:creationId xmlns:p14="http://schemas.microsoft.com/office/powerpoint/2010/main" val="4128152142"/>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748883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a:t>
            </a:r>
            <a:r>
              <a:rPr lang="en-US" sz="1500" i="1" strike="dblStrike" dirty="0"/>
              <a:t>Path </a:t>
            </a:r>
            <a:r>
              <a:rPr lang="en-US" sz="1500" i="1" strike="dblStrike" dirty="0"/>
              <a:t>Selection | </a:t>
            </a:r>
            <a:r>
              <a:rPr lang="en-US" sz="1500" i="1" strike="dblStrike" dirty="0"/>
              <a:t>Summarization</a:t>
            </a:r>
            <a:r>
              <a:rPr lang="en-US" sz="1500" i="1" dirty="0" smtClean="0"/>
              <a:t>| Route Filtering</a:t>
            </a:r>
            <a:r>
              <a:rPr lang="en-US" dirty="0" smtClean="0"/>
              <a:t/>
            </a:r>
            <a:br>
              <a:rPr lang="en-US" dirty="0" smtClean="0"/>
            </a:br>
            <a:r>
              <a:rPr lang="en-US" sz="2400" dirty="0" err="1" smtClean="0"/>
              <a:t>Filtering</a:t>
            </a:r>
            <a:r>
              <a:rPr lang="en-US" sz="2400" dirty="0" smtClean="0"/>
              <a:t> </a:t>
            </a:r>
            <a:endParaRPr lang="en-US" sz="2400" dirty="0"/>
          </a:p>
        </p:txBody>
      </p:sp>
      <p:sp>
        <p:nvSpPr>
          <p:cNvPr id="11" name="Rectangle 10"/>
          <p:cNvSpPr/>
          <p:nvPr/>
        </p:nvSpPr>
        <p:spPr>
          <a:xfrm>
            <a:off x="179512" y="1052736"/>
            <a:ext cx="8712968" cy="3693319"/>
          </a:xfrm>
          <a:prstGeom prst="rect">
            <a:avLst/>
          </a:prstGeom>
        </p:spPr>
        <p:txBody>
          <a:bodyPr wrap="square">
            <a:spAutoFit/>
          </a:bodyPr>
          <a:lstStyle/>
          <a:p>
            <a:pPr marL="285750" indent="-285750" algn="just">
              <a:buFont typeface="Wingdings" panose="05000000000000000000" pitchFamily="2" charset="2"/>
              <a:buChar char="§"/>
            </a:pPr>
            <a:r>
              <a:rPr lang="en-US" dirty="0">
                <a:solidFill>
                  <a:schemeClr val="tx2"/>
                </a:solidFill>
              </a:rPr>
              <a:t>Route filtering is a method for selectively identifying routes that are advertised or received from neighbor routers. </a:t>
            </a:r>
          </a:p>
          <a:p>
            <a:pPr marL="285750" indent="-285750" algn="just">
              <a:buFont typeface="Wingdings" panose="05000000000000000000" pitchFamily="2" charset="2"/>
              <a:buChar char="§"/>
            </a:pPr>
            <a:endParaRPr lang="en-US" dirty="0" smtClean="0">
              <a:solidFill>
                <a:schemeClr val="tx2"/>
              </a:solidFill>
            </a:endParaRPr>
          </a:p>
          <a:p>
            <a:pPr marL="285750" indent="-285750" algn="just">
              <a:buFont typeface="Wingdings" panose="05000000000000000000" pitchFamily="2" charset="2"/>
              <a:buChar char="§"/>
            </a:pPr>
            <a:r>
              <a:rPr lang="en-US" dirty="0" smtClean="0">
                <a:solidFill>
                  <a:schemeClr val="tx2"/>
                </a:solidFill>
              </a:rPr>
              <a:t>Route </a:t>
            </a:r>
            <a:r>
              <a:rPr lang="en-US" dirty="0">
                <a:solidFill>
                  <a:schemeClr val="tx2"/>
                </a:solidFill>
              </a:rPr>
              <a:t>filtering may be used to manipulate traffic flows, reduce memory utilization, or improve security.</a:t>
            </a:r>
          </a:p>
          <a:p>
            <a:pPr marL="285750" indent="-285750" algn="just">
              <a:buFont typeface="Wingdings" panose="05000000000000000000" pitchFamily="2" charset="2"/>
              <a:buChar char="§"/>
            </a:pPr>
            <a:endParaRPr lang="en-US" dirty="0" smtClean="0">
              <a:solidFill>
                <a:schemeClr val="tx2"/>
              </a:solidFill>
            </a:endParaRPr>
          </a:p>
          <a:p>
            <a:pPr marL="285750" indent="-285750" algn="just">
              <a:buFont typeface="Wingdings" panose="05000000000000000000" pitchFamily="2" charset="2"/>
              <a:buChar char="§"/>
            </a:pPr>
            <a:r>
              <a:rPr lang="en-US" dirty="0" smtClean="0">
                <a:solidFill>
                  <a:schemeClr val="tx2"/>
                </a:solidFill>
              </a:rPr>
              <a:t>Filtering </a:t>
            </a:r>
            <a:r>
              <a:rPr lang="en-US" dirty="0">
                <a:solidFill>
                  <a:schemeClr val="tx2"/>
                </a:solidFill>
              </a:rPr>
              <a:t>of routes with vector-based routing protocols is straightforward as the routes are filtered as routing updates are advertised to downstream neighbors. </a:t>
            </a:r>
          </a:p>
          <a:p>
            <a:pPr marL="285750" indent="-285750" algn="just">
              <a:buFont typeface="Wingdings" panose="05000000000000000000" pitchFamily="2" charset="2"/>
              <a:buChar char="§"/>
            </a:pPr>
            <a:endParaRPr lang="en-US" dirty="0" smtClean="0">
              <a:solidFill>
                <a:schemeClr val="tx2"/>
              </a:solidFill>
            </a:endParaRPr>
          </a:p>
          <a:p>
            <a:pPr marL="285750" indent="-285750" algn="just">
              <a:buFont typeface="Wingdings" panose="05000000000000000000" pitchFamily="2" charset="2"/>
              <a:buChar char="§"/>
            </a:pPr>
            <a:r>
              <a:rPr lang="en-US" dirty="0" smtClean="0">
                <a:solidFill>
                  <a:schemeClr val="tx2"/>
                </a:solidFill>
              </a:rPr>
              <a:t>With </a:t>
            </a:r>
            <a:r>
              <a:rPr lang="en-US" dirty="0">
                <a:solidFill>
                  <a:schemeClr val="tx2"/>
                </a:solidFill>
              </a:rPr>
              <a:t>link-state routing protocols such as OSPF, every router in an area shares a complete copy of the </a:t>
            </a:r>
            <a:r>
              <a:rPr lang="en-US" dirty="0" err="1">
                <a:solidFill>
                  <a:schemeClr val="tx2"/>
                </a:solidFill>
              </a:rPr>
              <a:t>linkstate</a:t>
            </a:r>
            <a:r>
              <a:rPr lang="en-US" dirty="0">
                <a:solidFill>
                  <a:schemeClr val="tx2"/>
                </a:solidFill>
              </a:rPr>
              <a:t> database. Therefore, filtering of routes generally occurs as routes enter the area on the ABR.</a:t>
            </a:r>
          </a:p>
          <a:p>
            <a:pPr marL="285750" indent="-285750" algn="just">
              <a:buFont typeface="Wingdings" panose="05000000000000000000" pitchFamily="2" charset="2"/>
              <a:buChar char="§"/>
            </a:pPr>
            <a:endParaRPr lang="en-US" dirty="0">
              <a:solidFill>
                <a:schemeClr val="tx2"/>
              </a:solidFill>
            </a:endParaRPr>
          </a:p>
        </p:txBody>
      </p:sp>
    </p:spTree>
    <p:extLst>
      <p:ext uri="{BB962C8B-B14F-4D97-AF65-F5344CB8AC3E}">
        <p14:creationId xmlns:p14="http://schemas.microsoft.com/office/powerpoint/2010/main" val="2578987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7EBCB6-31F9-49F0-A081-D4C7A48E3191}"/>
              </a:ext>
            </a:extLst>
          </p:cNvPr>
          <p:cNvSpPr/>
          <p:nvPr/>
        </p:nvSpPr>
        <p:spPr>
          <a:xfrm>
            <a:off x="107504" y="1018053"/>
            <a:ext cx="8645236" cy="1938992"/>
          </a:xfrm>
          <a:prstGeom prst="rect">
            <a:avLst/>
          </a:prstGeom>
        </p:spPr>
        <p:txBody>
          <a:bodyPr wrap="square">
            <a:spAutoFit/>
          </a:bodyPr>
          <a:lstStyle/>
          <a:p>
            <a:pPr algn="just"/>
            <a:r>
              <a:rPr lang="en-US" sz="1500" dirty="0"/>
              <a:t>One of the easiest methodologies for filtering routes is to use the </a:t>
            </a:r>
            <a:r>
              <a:rPr lang="en-US" sz="1500" b="1" dirty="0"/>
              <a:t>not-advertise</a:t>
            </a:r>
            <a:r>
              <a:rPr lang="en-US" sz="1500" dirty="0"/>
              <a:t> keyword during prefix summarization. </a:t>
            </a:r>
            <a:endParaRPr lang="en-US" sz="1500" dirty="0" smtClean="0"/>
          </a:p>
          <a:p>
            <a:pPr algn="just"/>
            <a:endParaRPr lang="en-US" sz="1500" dirty="0"/>
          </a:p>
          <a:p>
            <a:pPr algn="just"/>
            <a:r>
              <a:rPr lang="en-US" sz="1500" dirty="0" smtClean="0"/>
              <a:t>This </a:t>
            </a:r>
            <a:r>
              <a:rPr lang="en-US" sz="1500" dirty="0"/>
              <a:t>prevents creation of any type 3 LSAs for any networks in that range, thus making the subordinate routes visible only within the area where the route originates.</a:t>
            </a:r>
          </a:p>
          <a:p>
            <a:pPr algn="just"/>
            <a:endParaRPr lang="en-US" sz="1500" dirty="0"/>
          </a:p>
          <a:p>
            <a:pPr algn="just"/>
            <a:r>
              <a:rPr lang="en-US" sz="1500" dirty="0"/>
              <a:t>The full command structure is </a:t>
            </a:r>
            <a:r>
              <a:rPr lang="en-US" sz="1500" b="1" dirty="0"/>
              <a:t>area </a:t>
            </a:r>
            <a:r>
              <a:rPr lang="en-US" sz="1500" i="1" dirty="0"/>
              <a:t>area-id</a:t>
            </a:r>
            <a:r>
              <a:rPr lang="en-US" sz="1500" dirty="0"/>
              <a:t> </a:t>
            </a:r>
            <a:r>
              <a:rPr lang="en-US" sz="1500" b="1" dirty="0"/>
              <a:t>range</a:t>
            </a:r>
            <a:r>
              <a:rPr lang="en-US" sz="1500" dirty="0"/>
              <a:t> </a:t>
            </a:r>
            <a:r>
              <a:rPr lang="en-US" sz="1500" i="1" dirty="0"/>
              <a:t>network subnet-mask </a:t>
            </a:r>
            <a:r>
              <a:rPr lang="en-US" sz="1500" b="1" dirty="0"/>
              <a:t>not-advertise</a:t>
            </a:r>
            <a:r>
              <a:rPr lang="en-US" sz="1500" dirty="0"/>
              <a:t> under the OSPF process.</a:t>
            </a:r>
          </a:p>
        </p:txBody>
      </p:sp>
      <p:sp>
        <p:nvSpPr>
          <p:cNvPr id="6" name="Rectangle 5">
            <a:extLst>
              <a:ext uri="{FF2B5EF4-FFF2-40B4-BE49-F238E27FC236}">
                <a16:creationId xmlns:a16="http://schemas.microsoft.com/office/drawing/2014/main" id="{6D91CE18-15D6-4E5C-8002-4700BA2F8783}"/>
              </a:ext>
            </a:extLst>
          </p:cNvPr>
          <p:cNvSpPr/>
          <p:nvPr/>
        </p:nvSpPr>
        <p:spPr>
          <a:xfrm>
            <a:off x="83127" y="3079920"/>
            <a:ext cx="3308465" cy="1015663"/>
          </a:xfrm>
          <a:prstGeom prst="rect">
            <a:avLst/>
          </a:prstGeom>
        </p:spPr>
        <p:txBody>
          <a:bodyPr wrap="square">
            <a:spAutoFit/>
          </a:bodyPr>
          <a:lstStyle/>
          <a:p>
            <a:pPr algn="just"/>
            <a:r>
              <a:rPr lang="en-US" sz="1500" dirty="0"/>
              <a:t>In the configuration in 9-11 we see that R2 can filter out any of the type 1 LSAs that are generated in Area 12 from being advertised into Area 0. </a:t>
            </a:r>
          </a:p>
        </p:txBody>
      </p:sp>
      <p:sp>
        <p:nvSpPr>
          <p:cNvPr id="7" name="Rectangle 6">
            <a:extLst>
              <a:ext uri="{FF2B5EF4-FFF2-40B4-BE49-F238E27FC236}">
                <a16:creationId xmlns:a16="http://schemas.microsoft.com/office/drawing/2014/main" id="{1C4FD563-E365-445B-B9C6-BA1710CAEBB2}"/>
              </a:ext>
            </a:extLst>
          </p:cNvPr>
          <p:cNvSpPr/>
          <p:nvPr/>
        </p:nvSpPr>
        <p:spPr>
          <a:xfrm>
            <a:off x="83126" y="4286184"/>
            <a:ext cx="3768793" cy="784830"/>
          </a:xfrm>
          <a:prstGeom prst="rect">
            <a:avLst/>
          </a:prstGeom>
        </p:spPr>
        <p:txBody>
          <a:bodyPr wrap="square">
            <a:spAutoFit/>
          </a:bodyPr>
          <a:lstStyle/>
          <a:p>
            <a:pPr algn="just"/>
            <a:r>
              <a:rPr lang="en-US" sz="1500" dirty="0"/>
              <a:t>Example 9-12 shows R3’s routing table after the area filtering configuration has been placed on R2. </a:t>
            </a:r>
          </a:p>
        </p:txBody>
      </p:sp>
      <p:pic>
        <p:nvPicPr>
          <p:cNvPr id="5" name="Picture 4">
            <a:extLst>
              <a:ext uri="{FF2B5EF4-FFF2-40B4-BE49-F238E27FC236}">
                <a16:creationId xmlns:a16="http://schemas.microsoft.com/office/drawing/2014/main" id="{C6D09F3E-7692-4319-9AB0-B579A8520CC9}"/>
              </a:ext>
            </a:extLst>
          </p:cNvPr>
          <p:cNvPicPr>
            <a:picLocks noChangeAspect="1"/>
          </p:cNvPicPr>
          <p:nvPr/>
        </p:nvPicPr>
        <p:blipFill>
          <a:blip r:embed="rId3"/>
          <a:stretch>
            <a:fillRect/>
          </a:stretch>
        </p:blipFill>
        <p:spPr>
          <a:xfrm>
            <a:off x="3318436" y="2780928"/>
            <a:ext cx="5752407" cy="1119825"/>
          </a:xfrm>
          <a:prstGeom prst="rect">
            <a:avLst/>
          </a:prstGeom>
        </p:spPr>
      </p:pic>
      <p:pic>
        <p:nvPicPr>
          <p:cNvPr id="8" name="Picture 7">
            <a:extLst>
              <a:ext uri="{FF2B5EF4-FFF2-40B4-BE49-F238E27FC236}">
                <a16:creationId xmlns:a16="http://schemas.microsoft.com/office/drawing/2014/main" id="{6E138C06-53F4-467B-903E-AC6D6B3513AA}"/>
              </a:ext>
            </a:extLst>
          </p:cNvPr>
          <p:cNvPicPr>
            <a:picLocks noChangeAspect="1"/>
          </p:cNvPicPr>
          <p:nvPr/>
        </p:nvPicPr>
        <p:blipFill>
          <a:blip r:embed="rId4"/>
          <a:stretch>
            <a:fillRect/>
          </a:stretch>
        </p:blipFill>
        <p:spPr>
          <a:xfrm>
            <a:off x="3880302" y="4079575"/>
            <a:ext cx="4502482" cy="1436334"/>
          </a:xfrm>
          <a:prstGeom prst="rect">
            <a:avLst/>
          </a:prstGeom>
        </p:spPr>
      </p:pic>
      <p:sp>
        <p:nvSpPr>
          <p:cNvPr id="10"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748883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a:t>
            </a:r>
            <a:r>
              <a:rPr lang="en-US" sz="1500" i="1" strike="dblStrike" dirty="0"/>
              <a:t>Path </a:t>
            </a:r>
            <a:r>
              <a:rPr lang="en-US" sz="1500" i="1" strike="dblStrike" dirty="0"/>
              <a:t>Selection | </a:t>
            </a:r>
            <a:r>
              <a:rPr lang="en-US" sz="1500" i="1" strike="dblStrike" dirty="0"/>
              <a:t>Summarization</a:t>
            </a:r>
            <a:r>
              <a:rPr lang="en-US" sz="1500" i="1" dirty="0" smtClean="0"/>
              <a:t>| Route Filtering</a:t>
            </a:r>
            <a:r>
              <a:rPr lang="en-US" dirty="0" smtClean="0"/>
              <a:t/>
            </a:r>
            <a:br>
              <a:rPr lang="en-US" dirty="0" smtClean="0"/>
            </a:br>
            <a:r>
              <a:rPr lang="en-US" sz="2400" dirty="0" err="1" smtClean="0"/>
              <a:t>Filtering</a:t>
            </a:r>
            <a:r>
              <a:rPr lang="en-US" sz="2400" dirty="0" smtClean="0"/>
              <a:t> </a:t>
            </a:r>
            <a:endParaRPr lang="en-US" sz="2400" dirty="0"/>
          </a:p>
        </p:txBody>
      </p:sp>
    </p:spTree>
    <p:extLst>
      <p:ext uri="{BB962C8B-B14F-4D97-AF65-F5344CB8AC3E}">
        <p14:creationId xmlns:p14="http://schemas.microsoft.com/office/powerpoint/2010/main" val="335565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7EBCB6-31F9-49F0-A081-D4C7A48E3191}"/>
              </a:ext>
            </a:extLst>
          </p:cNvPr>
          <p:cNvSpPr/>
          <p:nvPr/>
        </p:nvSpPr>
        <p:spPr>
          <a:xfrm>
            <a:off x="134341" y="1052736"/>
            <a:ext cx="8645236" cy="1015663"/>
          </a:xfrm>
          <a:prstGeom prst="rect">
            <a:avLst/>
          </a:prstGeom>
        </p:spPr>
        <p:txBody>
          <a:bodyPr wrap="square">
            <a:spAutoFit/>
          </a:bodyPr>
          <a:lstStyle/>
          <a:p>
            <a:pPr algn="just"/>
            <a:r>
              <a:rPr lang="en-US" sz="1500" dirty="0"/>
              <a:t>Although filtering via summarization is very easy, it is limited in its ability. </a:t>
            </a:r>
            <a:endParaRPr lang="en-US" sz="1500" dirty="0" smtClean="0"/>
          </a:p>
          <a:p>
            <a:pPr algn="just"/>
            <a:endParaRPr lang="en-US" sz="1500" dirty="0"/>
          </a:p>
          <a:p>
            <a:pPr algn="just"/>
            <a:r>
              <a:rPr lang="en-US" sz="1500" dirty="0" smtClean="0"/>
              <a:t>For </a:t>
            </a:r>
            <a:r>
              <a:rPr lang="en-US" sz="1500" dirty="0"/>
              <a:t>example, in Figure 9-22, if the 172.16.1.0/24 network needs to be present in Area 0 but removed in Area 34, it is not possible to filter the route using summarization.</a:t>
            </a:r>
          </a:p>
        </p:txBody>
      </p:sp>
      <p:pic>
        <p:nvPicPr>
          <p:cNvPr id="2" name="Picture 1">
            <a:extLst>
              <a:ext uri="{FF2B5EF4-FFF2-40B4-BE49-F238E27FC236}">
                <a16:creationId xmlns:a16="http://schemas.microsoft.com/office/drawing/2014/main" id="{0020339D-7A3E-4F87-B319-8D98F9BA2CC9}"/>
              </a:ext>
            </a:extLst>
          </p:cNvPr>
          <p:cNvPicPr>
            <a:picLocks noChangeAspect="1"/>
          </p:cNvPicPr>
          <p:nvPr/>
        </p:nvPicPr>
        <p:blipFill>
          <a:blip r:embed="rId3"/>
          <a:stretch>
            <a:fillRect/>
          </a:stretch>
        </p:blipFill>
        <p:spPr>
          <a:xfrm>
            <a:off x="4716016" y="2132856"/>
            <a:ext cx="4157540" cy="1167508"/>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748883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a:t>
            </a:r>
            <a:r>
              <a:rPr lang="en-US" sz="1500" i="1" strike="dblStrike" dirty="0"/>
              <a:t>Path </a:t>
            </a:r>
            <a:r>
              <a:rPr lang="en-US" sz="1500" i="1" strike="dblStrike" dirty="0"/>
              <a:t>Selection | </a:t>
            </a:r>
            <a:r>
              <a:rPr lang="en-US" sz="1500" i="1" strike="dblStrike" dirty="0"/>
              <a:t>Summarization</a:t>
            </a:r>
            <a:r>
              <a:rPr lang="en-US" sz="1500" i="1" dirty="0" smtClean="0"/>
              <a:t>| Route Filtering</a:t>
            </a:r>
            <a:r>
              <a:rPr lang="en-US" dirty="0" smtClean="0"/>
              <a:t/>
            </a:r>
            <a:br>
              <a:rPr lang="en-US" dirty="0" smtClean="0"/>
            </a:br>
            <a:r>
              <a:rPr lang="en-US" sz="2400" dirty="0" err="1" smtClean="0"/>
              <a:t>Filtering</a:t>
            </a:r>
            <a:r>
              <a:rPr lang="en-US" sz="2400" dirty="0" smtClean="0"/>
              <a:t> </a:t>
            </a:r>
            <a:endParaRPr lang="en-US" sz="2400" dirty="0"/>
          </a:p>
        </p:txBody>
      </p:sp>
      <p:pic>
        <p:nvPicPr>
          <p:cNvPr id="8" name="Picture 7">
            <a:extLst>
              <a:ext uri="{FF2B5EF4-FFF2-40B4-BE49-F238E27FC236}">
                <a16:creationId xmlns:a16="http://schemas.microsoft.com/office/drawing/2014/main" id="{9C07465D-68E3-435A-A35D-D84920A73DCA}"/>
              </a:ext>
            </a:extLst>
          </p:cNvPr>
          <p:cNvPicPr>
            <a:picLocks noChangeAspect="1"/>
          </p:cNvPicPr>
          <p:nvPr/>
        </p:nvPicPr>
        <p:blipFill>
          <a:blip r:embed="rId4"/>
          <a:stretch>
            <a:fillRect/>
          </a:stretch>
        </p:blipFill>
        <p:spPr>
          <a:xfrm>
            <a:off x="251520" y="2200658"/>
            <a:ext cx="3816424" cy="1184408"/>
          </a:xfrm>
          <a:prstGeom prst="rect">
            <a:avLst/>
          </a:prstGeom>
        </p:spPr>
      </p:pic>
      <p:pic>
        <p:nvPicPr>
          <p:cNvPr id="9" name="Picture 8">
            <a:extLst>
              <a:ext uri="{FF2B5EF4-FFF2-40B4-BE49-F238E27FC236}">
                <a16:creationId xmlns:a16="http://schemas.microsoft.com/office/drawing/2014/main" id="{68DE9BBB-CAD0-4DD3-BE7E-D548FB2152B9}"/>
              </a:ext>
            </a:extLst>
          </p:cNvPr>
          <p:cNvPicPr>
            <a:picLocks noChangeAspect="1"/>
          </p:cNvPicPr>
          <p:nvPr/>
        </p:nvPicPr>
        <p:blipFill>
          <a:blip r:embed="rId5"/>
          <a:stretch>
            <a:fillRect/>
          </a:stretch>
        </p:blipFill>
        <p:spPr>
          <a:xfrm>
            <a:off x="1584911" y="3517325"/>
            <a:ext cx="5744095" cy="1892894"/>
          </a:xfrm>
          <a:prstGeom prst="rect">
            <a:avLst/>
          </a:prstGeom>
        </p:spPr>
      </p:pic>
    </p:spTree>
    <p:extLst>
      <p:ext uri="{BB962C8B-B14F-4D97-AF65-F5344CB8AC3E}">
        <p14:creationId xmlns:p14="http://schemas.microsoft.com/office/powerpoint/2010/main" val="4119175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7EBCB6-31F9-49F0-A081-D4C7A48E3191}"/>
              </a:ext>
            </a:extLst>
          </p:cNvPr>
          <p:cNvSpPr/>
          <p:nvPr/>
        </p:nvSpPr>
        <p:spPr>
          <a:xfrm>
            <a:off x="134341" y="1052736"/>
            <a:ext cx="8645236" cy="1015663"/>
          </a:xfrm>
          <a:prstGeom prst="rect">
            <a:avLst/>
          </a:prstGeom>
        </p:spPr>
        <p:txBody>
          <a:bodyPr wrap="square">
            <a:spAutoFit/>
          </a:bodyPr>
          <a:lstStyle/>
          <a:p>
            <a:r>
              <a:rPr lang="en-US" sz="1500" dirty="0"/>
              <a:t>OSPF area filtering is accomplished by using the command </a:t>
            </a:r>
            <a:endParaRPr lang="en-US" sz="1500" dirty="0" smtClean="0"/>
          </a:p>
          <a:p>
            <a:r>
              <a:rPr lang="en-US" sz="1500" b="1" dirty="0" smtClean="0"/>
              <a:t>area</a:t>
            </a:r>
            <a:r>
              <a:rPr lang="en-US" sz="1500" dirty="0" smtClean="0"/>
              <a:t> </a:t>
            </a:r>
            <a:r>
              <a:rPr lang="en-US" sz="1500" i="1" dirty="0"/>
              <a:t>area-id</a:t>
            </a:r>
            <a:r>
              <a:rPr lang="en-US" sz="1500" dirty="0"/>
              <a:t> </a:t>
            </a:r>
            <a:r>
              <a:rPr lang="en-US" sz="1500" b="1" dirty="0"/>
              <a:t>filter-list prefix </a:t>
            </a:r>
            <a:r>
              <a:rPr lang="en-US" sz="1500" i="1" dirty="0"/>
              <a:t>prefix-list-name</a:t>
            </a:r>
            <a:r>
              <a:rPr lang="en-US" sz="1500" dirty="0"/>
              <a:t> {</a:t>
            </a:r>
            <a:r>
              <a:rPr lang="en-US" sz="1500" b="1" dirty="0"/>
              <a:t>in | out</a:t>
            </a:r>
            <a:r>
              <a:rPr lang="en-US" sz="1500" dirty="0"/>
              <a:t>} </a:t>
            </a:r>
            <a:endParaRPr lang="en-US" sz="1500" dirty="0" smtClean="0"/>
          </a:p>
          <a:p>
            <a:r>
              <a:rPr lang="en-US" sz="1500" dirty="0" smtClean="0"/>
              <a:t>on </a:t>
            </a:r>
            <a:r>
              <a:rPr lang="en-US" sz="1500" dirty="0"/>
              <a:t>the ABR.  </a:t>
            </a:r>
            <a:endParaRPr lang="en-US" sz="1500" dirty="0" smtClean="0"/>
          </a:p>
          <a:p>
            <a:r>
              <a:rPr lang="en-US" sz="1500" dirty="0" smtClean="0"/>
              <a:t>Example </a:t>
            </a:r>
            <a:r>
              <a:rPr lang="en-US" sz="1500" dirty="0"/>
              <a:t>9-13 provides a configuration for R2 and R3.</a:t>
            </a:r>
            <a:endParaRPr lang="en-US" sz="1500" dirty="0"/>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748883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a:t>
            </a:r>
            <a:r>
              <a:rPr lang="en-US" sz="1500" i="1" strike="dblStrike" dirty="0"/>
              <a:t>Path </a:t>
            </a:r>
            <a:r>
              <a:rPr lang="en-US" sz="1500" i="1" strike="dblStrike" dirty="0"/>
              <a:t>Selection | </a:t>
            </a:r>
            <a:r>
              <a:rPr lang="en-US" sz="1500" i="1" strike="dblStrike" dirty="0"/>
              <a:t>Summarization</a:t>
            </a:r>
            <a:r>
              <a:rPr lang="en-US" sz="1500" i="1" dirty="0" smtClean="0"/>
              <a:t>| Route Filtering</a:t>
            </a:r>
            <a:r>
              <a:rPr lang="en-US" dirty="0" smtClean="0"/>
              <a:t/>
            </a:r>
            <a:br>
              <a:rPr lang="en-US" dirty="0" smtClean="0"/>
            </a:br>
            <a:r>
              <a:rPr lang="en-US" sz="2400" dirty="0" err="1" smtClean="0"/>
              <a:t>Filtering</a:t>
            </a:r>
            <a:r>
              <a:rPr lang="en-US" sz="2400" dirty="0" smtClean="0"/>
              <a:t> </a:t>
            </a:r>
            <a:endParaRPr lang="en-US" sz="2400" dirty="0"/>
          </a:p>
        </p:txBody>
      </p:sp>
      <p:pic>
        <p:nvPicPr>
          <p:cNvPr id="7" name="Picture 6">
            <a:extLst>
              <a:ext uri="{FF2B5EF4-FFF2-40B4-BE49-F238E27FC236}">
                <a16:creationId xmlns:a16="http://schemas.microsoft.com/office/drawing/2014/main" id="{446FD361-7CAF-4187-942D-CF9048551752}"/>
              </a:ext>
            </a:extLst>
          </p:cNvPr>
          <p:cNvPicPr>
            <a:picLocks noChangeAspect="1"/>
          </p:cNvPicPr>
          <p:nvPr/>
        </p:nvPicPr>
        <p:blipFill>
          <a:blip r:embed="rId3"/>
          <a:stretch>
            <a:fillRect/>
          </a:stretch>
        </p:blipFill>
        <p:spPr>
          <a:xfrm>
            <a:off x="4456959" y="1772816"/>
            <a:ext cx="4566649" cy="1608939"/>
          </a:xfrm>
          <a:prstGeom prst="rect">
            <a:avLst/>
          </a:prstGeom>
        </p:spPr>
      </p:pic>
      <p:pic>
        <p:nvPicPr>
          <p:cNvPr id="10" name="Picture 9">
            <a:extLst>
              <a:ext uri="{FF2B5EF4-FFF2-40B4-BE49-F238E27FC236}">
                <a16:creationId xmlns:a16="http://schemas.microsoft.com/office/drawing/2014/main" id="{353D693E-8B34-4430-BC13-98FA02BF385F}"/>
              </a:ext>
            </a:extLst>
          </p:cNvPr>
          <p:cNvPicPr>
            <a:picLocks noChangeAspect="1"/>
          </p:cNvPicPr>
          <p:nvPr/>
        </p:nvPicPr>
        <p:blipFill>
          <a:blip r:embed="rId4"/>
          <a:stretch>
            <a:fillRect/>
          </a:stretch>
        </p:blipFill>
        <p:spPr>
          <a:xfrm>
            <a:off x="218223" y="3549720"/>
            <a:ext cx="6404363" cy="723929"/>
          </a:xfrm>
          <a:prstGeom prst="rect">
            <a:avLst/>
          </a:prstGeom>
        </p:spPr>
      </p:pic>
      <p:pic>
        <p:nvPicPr>
          <p:cNvPr id="11" name="Picture 10">
            <a:extLst>
              <a:ext uri="{FF2B5EF4-FFF2-40B4-BE49-F238E27FC236}">
                <a16:creationId xmlns:a16="http://schemas.microsoft.com/office/drawing/2014/main" id="{32D346B2-B377-4145-A150-53D7A24E71BD}"/>
              </a:ext>
            </a:extLst>
          </p:cNvPr>
          <p:cNvPicPr>
            <a:picLocks noChangeAspect="1"/>
          </p:cNvPicPr>
          <p:nvPr/>
        </p:nvPicPr>
        <p:blipFill>
          <a:blip r:embed="rId5"/>
          <a:stretch>
            <a:fillRect/>
          </a:stretch>
        </p:blipFill>
        <p:spPr>
          <a:xfrm>
            <a:off x="251520" y="4256080"/>
            <a:ext cx="6404363" cy="1362771"/>
          </a:xfrm>
          <a:prstGeom prst="rect">
            <a:avLst/>
          </a:prstGeom>
        </p:spPr>
      </p:pic>
    </p:spTree>
    <p:extLst>
      <p:ext uri="{BB962C8B-B14F-4D97-AF65-F5344CB8AC3E}">
        <p14:creationId xmlns:p14="http://schemas.microsoft.com/office/powerpoint/2010/main" val="3722783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7EBCB6-31F9-49F0-A081-D4C7A48E3191}"/>
              </a:ext>
            </a:extLst>
          </p:cNvPr>
          <p:cNvSpPr/>
          <p:nvPr/>
        </p:nvSpPr>
        <p:spPr>
          <a:xfrm>
            <a:off x="107504" y="951589"/>
            <a:ext cx="8445730" cy="1477328"/>
          </a:xfrm>
          <a:prstGeom prst="rect">
            <a:avLst/>
          </a:prstGeom>
        </p:spPr>
        <p:txBody>
          <a:bodyPr wrap="square">
            <a:spAutoFit/>
          </a:bodyPr>
          <a:lstStyle/>
          <a:p>
            <a:pPr algn="just"/>
            <a:r>
              <a:rPr lang="en-US" sz="1500" dirty="0"/>
              <a:t>In some scenarios, routes need to be removed only on specific routers in an area. OSPF is a link-state protocol that requires all routers in the same area to maintain an identical copy of the LSDB for that area. A route can exist in the OSPF LSDB, but it could be prevented from being installed in the local RIB. This is accomplished by using a Distribute List. </a:t>
            </a:r>
          </a:p>
          <a:p>
            <a:pPr algn="just"/>
            <a:endParaRPr lang="en-US" sz="1500" dirty="0"/>
          </a:p>
          <a:p>
            <a:pPr algn="just"/>
            <a:r>
              <a:rPr lang="en-US" sz="1500" dirty="0"/>
              <a:t>Figure 9-25 illustrates this concept.</a:t>
            </a:r>
          </a:p>
        </p:txBody>
      </p:sp>
      <p:pic>
        <p:nvPicPr>
          <p:cNvPr id="5" name="Picture 4">
            <a:extLst>
              <a:ext uri="{FF2B5EF4-FFF2-40B4-BE49-F238E27FC236}">
                <a16:creationId xmlns:a16="http://schemas.microsoft.com/office/drawing/2014/main" id="{26CBD3E0-C6D9-45C5-B68B-D2D38B0C9E18}"/>
              </a:ext>
            </a:extLst>
          </p:cNvPr>
          <p:cNvPicPr>
            <a:picLocks noChangeAspect="1"/>
          </p:cNvPicPr>
          <p:nvPr/>
        </p:nvPicPr>
        <p:blipFill>
          <a:blip r:embed="rId3"/>
          <a:stretch>
            <a:fillRect/>
          </a:stretch>
        </p:blipFill>
        <p:spPr>
          <a:xfrm>
            <a:off x="611560" y="2460029"/>
            <a:ext cx="7323514" cy="2288210"/>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748883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a:t>
            </a:r>
            <a:r>
              <a:rPr lang="en-US" sz="1500" i="1" strike="dblStrike" dirty="0"/>
              <a:t>Path </a:t>
            </a:r>
            <a:r>
              <a:rPr lang="en-US" sz="1500" i="1" strike="dblStrike" dirty="0"/>
              <a:t>Selection | </a:t>
            </a:r>
            <a:r>
              <a:rPr lang="en-US" sz="1500" i="1" strike="dblStrike" dirty="0"/>
              <a:t>Summarization</a:t>
            </a:r>
            <a:r>
              <a:rPr lang="en-US" sz="1500" i="1" dirty="0" smtClean="0"/>
              <a:t>| Route Filtering</a:t>
            </a:r>
            <a:r>
              <a:rPr lang="en-US" dirty="0" smtClean="0"/>
              <a:t/>
            </a:r>
            <a:br>
              <a:rPr lang="en-US" dirty="0" smtClean="0"/>
            </a:br>
            <a:r>
              <a:rPr lang="en-US" sz="2400" dirty="0" smtClean="0"/>
              <a:t>Local OSPF Filtering </a:t>
            </a:r>
            <a:endParaRPr lang="en-US" sz="2400" dirty="0"/>
          </a:p>
        </p:txBody>
      </p:sp>
    </p:spTree>
    <p:extLst>
      <p:ext uri="{BB962C8B-B14F-4D97-AF65-F5344CB8AC3E}">
        <p14:creationId xmlns:p14="http://schemas.microsoft.com/office/powerpoint/2010/main" val="2254218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6CBD3E0-C6D9-45C5-B68B-D2D38B0C9E18}"/>
              </a:ext>
            </a:extLst>
          </p:cNvPr>
          <p:cNvPicPr>
            <a:picLocks noChangeAspect="1"/>
          </p:cNvPicPr>
          <p:nvPr/>
        </p:nvPicPr>
        <p:blipFill>
          <a:blip r:embed="rId3"/>
          <a:stretch>
            <a:fillRect/>
          </a:stretch>
        </p:blipFill>
        <p:spPr>
          <a:xfrm>
            <a:off x="755576" y="573781"/>
            <a:ext cx="7323514" cy="2288210"/>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07504" y="188640"/>
            <a:ext cx="748883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500" i="1" strike="dblStrike" dirty="0"/>
              <a:t>Areas | </a:t>
            </a:r>
            <a:r>
              <a:rPr lang="en-US" sz="1500" i="1" strike="dblStrike" dirty="0"/>
              <a:t>LSA | </a:t>
            </a:r>
            <a:r>
              <a:rPr lang="en-US" sz="1500" i="1" strike="dblStrike" dirty="0" err="1"/>
              <a:t>Discontiguous</a:t>
            </a:r>
            <a:r>
              <a:rPr lang="en-US" sz="1500" i="1" strike="dblStrike" dirty="0"/>
              <a:t> Networks </a:t>
            </a:r>
            <a:r>
              <a:rPr lang="en-US" sz="1500" i="1" dirty="0" smtClean="0"/>
              <a:t>| </a:t>
            </a:r>
            <a:r>
              <a:rPr lang="en-US" sz="1500" i="1" strike="dblStrike" dirty="0"/>
              <a:t>Path </a:t>
            </a:r>
            <a:r>
              <a:rPr lang="en-US" sz="1500" i="1" strike="dblStrike" dirty="0"/>
              <a:t>Selection | </a:t>
            </a:r>
            <a:r>
              <a:rPr lang="en-US" sz="1500" i="1" strike="dblStrike" dirty="0"/>
              <a:t>Summarization</a:t>
            </a:r>
            <a:r>
              <a:rPr lang="en-US" sz="1500" i="1" dirty="0" smtClean="0"/>
              <a:t>| Route Filtering</a:t>
            </a:r>
            <a:r>
              <a:rPr lang="en-US" dirty="0" smtClean="0"/>
              <a:t/>
            </a:r>
            <a:br>
              <a:rPr lang="en-US" dirty="0" smtClean="0"/>
            </a:br>
            <a:r>
              <a:rPr lang="en-US" sz="2400" dirty="0" smtClean="0"/>
              <a:t>Local OSPF Filtering </a:t>
            </a:r>
            <a:endParaRPr lang="en-US" sz="2400" dirty="0"/>
          </a:p>
        </p:txBody>
      </p:sp>
      <p:sp>
        <p:nvSpPr>
          <p:cNvPr id="6" name="Rectangle 5">
            <a:extLst>
              <a:ext uri="{FF2B5EF4-FFF2-40B4-BE49-F238E27FC236}">
                <a16:creationId xmlns:a16="http://schemas.microsoft.com/office/drawing/2014/main" id="{0D7EBCB6-31F9-49F0-A081-D4C7A48E3191}"/>
              </a:ext>
            </a:extLst>
          </p:cNvPr>
          <p:cNvSpPr/>
          <p:nvPr/>
        </p:nvSpPr>
        <p:spPr>
          <a:xfrm>
            <a:off x="240869" y="2780928"/>
            <a:ext cx="8352928" cy="553998"/>
          </a:xfrm>
          <a:prstGeom prst="rect">
            <a:avLst/>
          </a:prstGeom>
        </p:spPr>
        <p:txBody>
          <a:bodyPr wrap="square">
            <a:spAutoFit/>
          </a:bodyPr>
          <a:lstStyle/>
          <a:p>
            <a:r>
              <a:rPr lang="en-US" sz="1500" dirty="0"/>
              <a:t>A distribute list is configured under the OSPF process with the </a:t>
            </a:r>
            <a:r>
              <a:rPr lang="en-US" sz="1500" dirty="0" smtClean="0"/>
              <a:t>command</a:t>
            </a:r>
          </a:p>
          <a:p>
            <a:r>
              <a:rPr lang="en-US" sz="1500" b="1" dirty="0" smtClean="0"/>
              <a:t>distribute-list</a:t>
            </a:r>
            <a:r>
              <a:rPr lang="en-US" sz="1500" dirty="0" smtClean="0"/>
              <a:t> </a:t>
            </a:r>
            <a:r>
              <a:rPr lang="en-US" sz="1500" dirty="0"/>
              <a:t>{</a:t>
            </a:r>
            <a:r>
              <a:rPr lang="en-US" sz="1500" i="1" dirty="0"/>
              <a:t>acl-number </a:t>
            </a:r>
            <a:r>
              <a:rPr lang="en-US" sz="1500" dirty="0"/>
              <a:t>| </a:t>
            </a:r>
            <a:r>
              <a:rPr lang="en-US" sz="1500" i="1" dirty="0"/>
              <a:t>acl-name</a:t>
            </a:r>
            <a:r>
              <a:rPr lang="en-US" sz="1500" dirty="0"/>
              <a:t> | </a:t>
            </a:r>
            <a:r>
              <a:rPr lang="en-US" sz="1500" b="1" dirty="0"/>
              <a:t>prefix</a:t>
            </a:r>
            <a:r>
              <a:rPr lang="en-US" sz="1500" dirty="0"/>
              <a:t> </a:t>
            </a:r>
            <a:r>
              <a:rPr lang="en-US" sz="1500" i="1" dirty="0"/>
              <a:t>prefix-list-name</a:t>
            </a:r>
            <a:r>
              <a:rPr lang="en-US" sz="1500" dirty="0"/>
              <a:t> | </a:t>
            </a:r>
            <a:r>
              <a:rPr lang="en-US" sz="1500" b="1" dirty="0"/>
              <a:t>route-map</a:t>
            </a:r>
            <a:r>
              <a:rPr lang="en-US" sz="1500" dirty="0"/>
              <a:t> </a:t>
            </a:r>
            <a:r>
              <a:rPr lang="en-US" sz="1500" i="1" dirty="0"/>
              <a:t>route-map-name</a:t>
            </a:r>
            <a:r>
              <a:rPr lang="en-US" sz="1500" dirty="0"/>
              <a:t>} </a:t>
            </a:r>
            <a:r>
              <a:rPr lang="en-US" sz="1500" b="1" dirty="0"/>
              <a:t>in</a:t>
            </a:r>
            <a:r>
              <a:rPr lang="en-US" sz="1500" dirty="0"/>
              <a:t>. </a:t>
            </a:r>
          </a:p>
        </p:txBody>
      </p:sp>
      <p:pic>
        <p:nvPicPr>
          <p:cNvPr id="8" name="Picture 7">
            <a:extLst>
              <a:ext uri="{FF2B5EF4-FFF2-40B4-BE49-F238E27FC236}">
                <a16:creationId xmlns:a16="http://schemas.microsoft.com/office/drawing/2014/main" id="{1AD065E5-EF59-4DE3-AA12-24CD92D462E8}"/>
              </a:ext>
            </a:extLst>
          </p:cNvPr>
          <p:cNvPicPr>
            <a:picLocks noChangeAspect="1"/>
          </p:cNvPicPr>
          <p:nvPr/>
        </p:nvPicPr>
        <p:blipFill>
          <a:blip r:embed="rId4"/>
          <a:stretch>
            <a:fillRect/>
          </a:stretch>
        </p:blipFill>
        <p:spPr>
          <a:xfrm>
            <a:off x="260903" y="3573016"/>
            <a:ext cx="4905160" cy="1928587"/>
          </a:xfrm>
          <a:prstGeom prst="rect">
            <a:avLst/>
          </a:prstGeom>
        </p:spPr>
      </p:pic>
      <p:pic>
        <p:nvPicPr>
          <p:cNvPr id="9" name="Picture 8">
            <a:extLst>
              <a:ext uri="{FF2B5EF4-FFF2-40B4-BE49-F238E27FC236}">
                <a16:creationId xmlns:a16="http://schemas.microsoft.com/office/drawing/2014/main" id="{B9BCFA9E-6186-48B0-B8DE-7DB4002720F8}"/>
              </a:ext>
            </a:extLst>
          </p:cNvPr>
          <p:cNvPicPr>
            <a:picLocks noChangeAspect="1"/>
          </p:cNvPicPr>
          <p:nvPr/>
        </p:nvPicPr>
        <p:blipFill>
          <a:blip r:embed="rId5"/>
          <a:stretch>
            <a:fillRect/>
          </a:stretch>
        </p:blipFill>
        <p:spPr>
          <a:xfrm>
            <a:off x="5508104" y="3437927"/>
            <a:ext cx="2942329" cy="2063676"/>
          </a:xfrm>
          <a:prstGeom prst="rect">
            <a:avLst/>
          </a:prstGeom>
        </p:spPr>
      </p:pic>
    </p:spTree>
    <p:extLst>
      <p:ext uri="{BB962C8B-B14F-4D97-AF65-F5344CB8AC3E}">
        <p14:creationId xmlns:p14="http://schemas.microsoft.com/office/powerpoint/2010/main" val="36210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35496" y="116632"/>
            <a:ext cx="9087982" cy="5135387"/>
          </a:xfrm>
          <a:prstGeom prst="rect">
            <a:avLst/>
          </a:prstGeom>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04DDCB6F0706542992F7DF21F88DE9A" ma:contentTypeVersion="4" ma:contentTypeDescription="Create a new document." ma:contentTypeScope="" ma:versionID="78fb437d7117b2279e6f82a1e8be2d04">
  <xsd:schema xmlns:xsd="http://www.w3.org/2001/XMLSchema" xmlns:xs="http://www.w3.org/2001/XMLSchema" xmlns:p="http://schemas.microsoft.com/office/2006/metadata/properties" xmlns:ns2="203238aa-f11d-48ff-9d91-bed5b961766d" targetNamespace="http://schemas.microsoft.com/office/2006/metadata/properties" ma:root="true" ma:fieldsID="2e11e2ab2f5b21d0c7029ab24b297f05" ns2:_="">
    <xsd:import namespace="203238aa-f11d-48ff-9d91-bed5b961766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238aa-f11d-48ff-9d91-bed5b96176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microsoft.com/office/infopath/2007/PartnerControls"/>
    <ds:schemaRef ds:uri="http://purl.org/dc/terms/"/>
    <ds:schemaRef ds:uri="http://schemas.microsoft.com/office/2006/documentManagement/types"/>
    <ds:schemaRef ds:uri="http://schemas.openxmlformats.org/package/2006/metadata/core-properties"/>
    <ds:schemaRef ds:uri="d2ec016d-25cf-4c07-aa6b-c53e267faa6f"/>
    <ds:schemaRef ds:uri="9902240c-f584-4322-946e-7b0be23bca91"/>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75A71562-7B68-4C0A-BD75-F546B6A6DABE}"/>
</file>

<file path=docProps/app.xml><?xml version="1.0" encoding="utf-8"?>
<Properties xmlns="http://schemas.openxmlformats.org/officeDocument/2006/extended-properties" xmlns:vt="http://schemas.openxmlformats.org/officeDocument/2006/docPropsVTypes">
  <Template>20140311PresentationUWTSDTemplate</Template>
  <TotalTime>1055</TotalTime>
  <Words>4420</Words>
  <Application>Microsoft Office PowerPoint</Application>
  <PresentationFormat>On-screen Show (4:3)</PresentationFormat>
  <Paragraphs>311</Paragraphs>
  <Slides>35</Slides>
  <Notes>33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Arial</vt:lpstr>
      <vt:lpstr>Calibri</vt:lpstr>
      <vt:lpstr>CiscoSans ExtraLight</vt:lpstr>
      <vt:lpstr>CiscoSans Thin</vt:lpstr>
      <vt:lpstr>CiscoSerif-Bold</vt:lpstr>
      <vt:lpstr>CiscoSerif-Regular</vt:lpstr>
      <vt:lpstr>Myriad Pro</vt:lpstr>
      <vt:lpstr>Wingdings</vt:lpstr>
      <vt:lpstr>20140311PresentationUWTSDTemplate</vt:lpstr>
      <vt:lpstr>The Open Shortest Path First Protocol (OSPF) Applied Computing Wales Institute of Science and Art (WISA)</vt:lpstr>
      <vt:lpstr>Objectives</vt:lpstr>
      <vt:lpstr>PowerPoint Presentation</vt:lpstr>
      <vt:lpstr>Areas OSPF Areas</vt:lpstr>
      <vt:lpstr>Areas OSPF Areas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Route Filtering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Nitheesh Kaliyamurthy</cp:lastModifiedBy>
  <cp:revision>174</cp:revision>
  <dcterms:created xsi:type="dcterms:W3CDTF">2015-04-14T15:21:28Z</dcterms:created>
  <dcterms:modified xsi:type="dcterms:W3CDTF">2021-02-18T18:57:35Z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0x010100204DDCB6F0706542992F7DF21F88DE9A</vt:lpwstr>
  </property>
</Properties>
</file>