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11" r:id="rId1"/>
  </p:sldMasterIdLst>
  <p:notesMasterIdLst>
    <p:notesMasterId r:id="rId21"/>
  </p:notesMasterIdLst>
  <p:handoutMasterIdLst>
    <p:handoutMasterId r:id="rId22"/>
  </p:handoutMasterIdLst>
  <p:sldIdLst>
    <p:sldId id="256" r:id="rId2"/>
    <p:sldId id="323" r:id="rId3"/>
    <p:sldId id="324" r:id="rId4"/>
    <p:sldId id="325" r:id="rId5"/>
    <p:sldId id="326" r:id="rId6"/>
    <p:sldId id="327" r:id="rId7"/>
    <p:sldId id="328" r:id="rId8"/>
    <p:sldId id="329" r:id="rId9"/>
    <p:sldId id="330" r:id="rId10"/>
    <p:sldId id="331" r:id="rId11"/>
    <p:sldId id="332" r:id="rId12"/>
    <p:sldId id="333" r:id="rId13"/>
    <p:sldId id="334" r:id="rId14"/>
    <p:sldId id="335" r:id="rId15"/>
    <p:sldId id="336" r:id="rId16"/>
    <p:sldId id="337" r:id="rId17"/>
    <p:sldId id="338" r:id="rId18"/>
    <p:sldId id="340" r:id="rId19"/>
    <p:sldId id="322" r:id="rId20"/>
  </p:sldIdLst>
  <p:sldSz cx="9144000" cy="6858000" type="screen4x3"/>
  <p:notesSz cx="6997700" cy="92837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4">
          <p15:clr>
            <a:srgbClr val="A4A3A4"/>
          </p15:clr>
        </p15:guide>
        <p15:guide id="2" pos="22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0" autoAdjust="0"/>
    <p:restoredTop sz="94650" autoAdjust="0"/>
  </p:normalViewPr>
  <p:slideViewPr>
    <p:cSldViewPr>
      <p:cViewPr varScale="1">
        <p:scale>
          <a:sx n="73" d="100"/>
          <a:sy n="73" d="100"/>
        </p:scale>
        <p:origin x="28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60"/>
    </p:cViewPr>
  </p:sorterViewPr>
  <p:notesViewPr>
    <p:cSldViewPr>
      <p:cViewPr varScale="1">
        <p:scale>
          <a:sx n="58" d="100"/>
          <a:sy n="58" d="100"/>
        </p:scale>
        <p:origin x="-912" y="-112"/>
      </p:cViewPr>
      <p:guideLst>
        <p:guide orient="horz" pos="2924"/>
        <p:guide pos="2204"/>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charset="0"/>
              </a:defRPr>
            </a:lvl1pPr>
          </a:lstStyle>
          <a:p>
            <a:pPr>
              <a:defRPr/>
            </a:pPr>
            <a:r>
              <a:rPr lang="en-US"/>
              <a:t>CMM506 Human-Computer Interaction</a:t>
            </a:r>
          </a:p>
        </p:txBody>
      </p:sp>
      <p:sp>
        <p:nvSpPr>
          <p:cNvPr id="121859" name="Rectangle 3"/>
          <p:cNvSpPr>
            <a:spLocks noGrp="1" noChangeArrowheads="1"/>
          </p:cNvSpPr>
          <p:nvPr>
            <p:ph type="dt" sz="quarter" idx="1"/>
          </p:nvPr>
        </p:nvSpPr>
        <p:spPr bwMode="auto">
          <a:xfrm>
            <a:off x="3963988"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charset="0"/>
              </a:defRPr>
            </a:lvl1pPr>
          </a:lstStyle>
          <a:p>
            <a:pPr>
              <a:defRPr/>
            </a:pPr>
            <a:endParaRPr lang="en-US"/>
          </a:p>
        </p:txBody>
      </p:sp>
      <p:sp>
        <p:nvSpPr>
          <p:cNvPr id="121860" name="Rectangle 4"/>
          <p:cNvSpPr>
            <a:spLocks noGrp="1" noChangeArrowheads="1"/>
          </p:cNvSpPr>
          <p:nvPr>
            <p:ph type="ftr" sz="quarter" idx="2"/>
          </p:nvPr>
        </p:nvSpPr>
        <p:spPr bwMode="auto">
          <a:xfrm>
            <a:off x="0"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charset="0"/>
              </a:defRPr>
            </a:lvl1pPr>
          </a:lstStyle>
          <a:p>
            <a:pPr>
              <a:defRPr/>
            </a:pPr>
            <a:r>
              <a:rPr lang="en-US"/>
              <a:t>Dr Nik Whitehead</a:t>
            </a:r>
          </a:p>
        </p:txBody>
      </p:sp>
      <p:sp>
        <p:nvSpPr>
          <p:cNvPr id="121861" name="Rectangle 5"/>
          <p:cNvSpPr>
            <a:spLocks noGrp="1" noChangeArrowheads="1"/>
          </p:cNvSpPr>
          <p:nvPr>
            <p:ph type="sldNum" sz="quarter" idx="3"/>
          </p:nvPr>
        </p:nvSpPr>
        <p:spPr bwMode="auto">
          <a:xfrm>
            <a:off x="3963988"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charset="0"/>
              </a:defRPr>
            </a:lvl1pPr>
          </a:lstStyle>
          <a:p>
            <a:pPr>
              <a:defRPr/>
            </a:pPr>
            <a:fld id="{DB0F7997-9C5B-463B-825A-762FCB6D9A93}" type="slidenum">
              <a:rPr lang="en-US"/>
              <a:pPr>
                <a:defRPr/>
              </a:pPr>
              <a:t>‹#›</a:t>
            </a:fld>
            <a:endParaRPr lang="en-US"/>
          </a:p>
        </p:txBody>
      </p:sp>
    </p:spTree>
    <p:extLst>
      <p:ext uri="{BB962C8B-B14F-4D97-AF65-F5344CB8AC3E}">
        <p14:creationId xmlns:p14="http://schemas.microsoft.com/office/powerpoint/2010/main" val="24452799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defTabSz="930275" eaLnBrk="0" hangingPunct="0">
              <a:defRPr sz="1200">
                <a:latin typeface="Times" charset="0"/>
              </a:defRPr>
            </a:lvl1pPr>
          </a:lstStyle>
          <a:p>
            <a:pPr>
              <a:defRPr/>
            </a:pPr>
            <a:r>
              <a:rPr lang="en-GB"/>
              <a:t>CMM506 Human-Computer Interaction</a:t>
            </a:r>
          </a:p>
        </p:txBody>
      </p:sp>
      <p:sp>
        <p:nvSpPr>
          <p:cNvPr id="6147" name="Rectangle 3"/>
          <p:cNvSpPr>
            <a:spLocks noGrp="1" noChangeArrowheads="1"/>
          </p:cNvSpPr>
          <p:nvPr>
            <p:ph type="dt" idx="1"/>
          </p:nvPr>
        </p:nvSpPr>
        <p:spPr bwMode="auto">
          <a:xfrm>
            <a:off x="3965575"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algn="r" defTabSz="930275" eaLnBrk="0" hangingPunct="0">
              <a:defRPr sz="1200">
                <a:latin typeface="Times" charset="0"/>
              </a:defRPr>
            </a:lvl1pPr>
          </a:lstStyle>
          <a:p>
            <a:pPr>
              <a:defRPr/>
            </a:pPr>
            <a:endParaRPr lang="en-GB"/>
          </a:p>
        </p:txBody>
      </p:sp>
      <p:sp>
        <p:nvSpPr>
          <p:cNvPr id="66564" name="Rectangle 4"/>
          <p:cNvSpPr>
            <a:spLocks noGrp="1" noRot="1" noChangeAspect="1" noChangeArrowheads="1" noTextEdit="1"/>
          </p:cNvSpPr>
          <p:nvPr>
            <p:ph type="sldImg" idx="2"/>
          </p:nvPr>
        </p:nvSpPr>
        <p:spPr bwMode="auto">
          <a:xfrm>
            <a:off x="1177925" y="696913"/>
            <a:ext cx="4641850" cy="3481387"/>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933450" y="4410075"/>
            <a:ext cx="5130800" cy="4176713"/>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150" name="Rectangle 6"/>
          <p:cNvSpPr>
            <a:spLocks noGrp="1" noChangeArrowheads="1"/>
          </p:cNvSpPr>
          <p:nvPr>
            <p:ph type="ftr" sz="quarter" idx="4"/>
          </p:nvPr>
        </p:nvSpPr>
        <p:spPr bwMode="auto">
          <a:xfrm>
            <a:off x="0"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defTabSz="930275" eaLnBrk="0" hangingPunct="0">
              <a:defRPr sz="1200">
                <a:latin typeface="Times" charset="0"/>
              </a:defRPr>
            </a:lvl1pPr>
          </a:lstStyle>
          <a:p>
            <a:pPr>
              <a:defRPr/>
            </a:pPr>
            <a:r>
              <a:rPr lang="en-GB"/>
              <a:t>Dr Nik Whitehead</a:t>
            </a:r>
          </a:p>
        </p:txBody>
      </p:sp>
      <p:sp>
        <p:nvSpPr>
          <p:cNvPr id="6151" name="Rectangle 7"/>
          <p:cNvSpPr>
            <a:spLocks noGrp="1" noChangeArrowheads="1"/>
          </p:cNvSpPr>
          <p:nvPr>
            <p:ph type="sldNum" sz="quarter" idx="5"/>
          </p:nvPr>
        </p:nvSpPr>
        <p:spPr bwMode="auto">
          <a:xfrm>
            <a:off x="3965575"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algn="r" defTabSz="930275" eaLnBrk="0" hangingPunct="0">
              <a:defRPr sz="1200">
                <a:latin typeface="Times" charset="0"/>
              </a:defRPr>
            </a:lvl1pPr>
          </a:lstStyle>
          <a:p>
            <a:pPr>
              <a:defRPr/>
            </a:pPr>
            <a:fld id="{8FFD7F3E-1091-46DE-8502-BA17B21478B4}" type="slidenum">
              <a:rPr lang="en-GB"/>
              <a:pPr>
                <a:defRPr/>
              </a:pPr>
              <a:t>‹#›</a:t>
            </a:fld>
            <a:endParaRPr lang="en-GB"/>
          </a:p>
        </p:txBody>
      </p:sp>
    </p:spTree>
    <p:extLst>
      <p:ext uri="{BB962C8B-B14F-4D97-AF65-F5344CB8AC3E}">
        <p14:creationId xmlns:p14="http://schemas.microsoft.com/office/powerpoint/2010/main" val="932758345"/>
      </p:ext>
    </p:extLst>
  </p:cSld>
  <p:clrMap bg1="lt1" tx1="dk1" bg2="lt2" tx2="dk2" accent1="accent1" accent2="accent2" accent3="accent3" accent4="accent4" accent5="accent5" accent6="accent6" hlink="hlink" folHlink="folHlink"/>
  <p:hf dt="0"/>
  <p:notesStyle>
    <a:lvl1pPr algn="l" rtl="0" eaLnBrk="0" fontAlgn="base" hangingPunct="0">
      <a:spcBef>
        <a:spcPct val="30000"/>
      </a:spcBef>
      <a:spcAft>
        <a:spcPct val="0"/>
      </a:spcAft>
      <a:defRPr sz="1200" kern="1200">
        <a:solidFill>
          <a:schemeClr val="tx1"/>
        </a:solidFill>
        <a:latin typeface="Times" charset="0"/>
        <a:ea typeface="+mn-ea"/>
        <a:cs typeface="+mn-cs"/>
      </a:defRPr>
    </a:lvl1pPr>
    <a:lvl2pPr marL="457200" algn="l" rtl="0" eaLnBrk="0" fontAlgn="base" hangingPunct="0">
      <a:spcBef>
        <a:spcPct val="30000"/>
      </a:spcBef>
      <a:spcAft>
        <a:spcPct val="0"/>
      </a:spcAft>
      <a:defRPr sz="1200" kern="1200">
        <a:solidFill>
          <a:schemeClr val="tx1"/>
        </a:solidFill>
        <a:latin typeface="Times" charset="0"/>
        <a:ea typeface="+mn-ea"/>
        <a:cs typeface="+mn-cs"/>
      </a:defRPr>
    </a:lvl2pPr>
    <a:lvl3pPr marL="914400" algn="l" rtl="0" eaLnBrk="0" fontAlgn="base" hangingPunct="0">
      <a:spcBef>
        <a:spcPct val="30000"/>
      </a:spcBef>
      <a:spcAft>
        <a:spcPct val="0"/>
      </a:spcAft>
      <a:defRPr sz="1200" kern="1200">
        <a:solidFill>
          <a:schemeClr val="tx1"/>
        </a:solidFill>
        <a:latin typeface="Times" charset="0"/>
        <a:ea typeface="+mn-ea"/>
        <a:cs typeface="+mn-cs"/>
      </a:defRPr>
    </a:lvl3pPr>
    <a:lvl4pPr marL="1371600" algn="l" rtl="0" eaLnBrk="0" fontAlgn="base" hangingPunct="0">
      <a:spcBef>
        <a:spcPct val="30000"/>
      </a:spcBef>
      <a:spcAft>
        <a:spcPct val="0"/>
      </a:spcAft>
      <a:defRPr sz="1200" kern="1200">
        <a:solidFill>
          <a:schemeClr val="tx1"/>
        </a:solidFill>
        <a:latin typeface="Times" charset="0"/>
        <a:ea typeface="+mn-ea"/>
        <a:cs typeface="+mn-cs"/>
      </a:defRPr>
    </a:lvl4pPr>
    <a:lvl5pPr marL="1828800" algn="l" rtl="0" eaLnBrk="0" fontAlgn="base" hangingPunct="0">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a:noFill/>
        </p:spPr>
        <p:txBody>
          <a:bodyPr/>
          <a:lstStyle/>
          <a:p>
            <a:r>
              <a:rPr lang="en-GB" smtClean="0"/>
              <a:t>CMM506 Human-Computer Interaction</a:t>
            </a:r>
          </a:p>
        </p:txBody>
      </p:sp>
      <p:sp>
        <p:nvSpPr>
          <p:cNvPr id="67587" name="Rectangle 6"/>
          <p:cNvSpPr>
            <a:spLocks noGrp="1" noChangeArrowheads="1"/>
          </p:cNvSpPr>
          <p:nvPr>
            <p:ph type="ftr" sz="quarter" idx="4"/>
          </p:nvPr>
        </p:nvSpPr>
        <p:spPr>
          <a:noFill/>
        </p:spPr>
        <p:txBody>
          <a:bodyPr/>
          <a:lstStyle/>
          <a:p>
            <a:r>
              <a:rPr lang="en-GB" smtClean="0"/>
              <a:t>Dr Nik Whitehead</a:t>
            </a:r>
          </a:p>
        </p:txBody>
      </p:sp>
      <p:sp>
        <p:nvSpPr>
          <p:cNvPr id="67588" name="Rectangle 7"/>
          <p:cNvSpPr>
            <a:spLocks noGrp="1" noChangeArrowheads="1"/>
          </p:cNvSpPr>
          <p:nvPr>
            <p:ph type="sldNum" sz="quarter" idx="5"/>
          </p:nvPr>
        </p:nvSpPr>
        <p:spPr>
          <a:noFill/>
        </p:spPr>
        <p:txBody>
          <a:bodyPr/>
          <a:lstStyle/>
          <a:p>
            <a:fld id="{88B2D292-208C-435D-956B-61D36654C4BE}" type="slidenum">
              <a:rPr lang="en-GB" smtClean="0"/>
              <a:pPr/>
              <a:t>1</a:t>
            </a:fld>
            <a:endParaRPr lang="en-GB" smtClean="0"/>
          </a:p>
        </p:txBody>
      </p:sp>
      <p:sp>
        <p:nvSpPr>
          <p:cNvPr id="67589" name="Rectangle 2"/>
          <p:cNvSpPr>
            <a:spLocks noGrp="1" noRot="1" noChangeAspect="1" noChangeArrowheads="1" noTextEdit="1"/>
          </p:cNvSpPr>
          <p:nvPr>
            <p:ph type="sldImg"/>
          </p:nvPr>
        </p:nvSpPr>
        <p:spPr>
          <a:ln/>
        </p:spPr>
      </p:sp>
      <p:sp>
        <p:nvSpPr>
          <p:cNvPr id="67590" name="Rectangle 3"/>
          <p:cNvSpPr>
            <a:spLocks noGrp="1" noChangeArrowheads="1"/>
          </p:cNvSpPr>
          <p:nvPr>
            <p:ph type="body" idx="1"/>
          </p:nvPr>
        </p:nvSpPr>
        <p:spPr>
          <a:noFill/>
          <a:ln/>
        </p:spPr>
        <p:txBody>
          <a:bodyPr/>
          <a:lstStyle/>
          <a:p>
            <a:pPr eaLnBrk="1" hangingPunct="1"/>
            <a:endParaRPr lang="en-US" dirty="0" smtClean="0"/>
          </a:p>
        </p:txBody>
      </p:sp>
    </p:spTree>
    <p:extLst>
      <p:ext uri="{BB962C8B-B14F-4D97-AF65-F5344CB8AC3E}">
        <p14:creationId xmlns:p14="http://schemas.microsoft.com/office/powerpoint/2010/main" val="410462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hdr" sz="quarter"/>
          </p:nvPr>
        </p:nvSpPr>
        <p:spPr>
          <a:noFill/>
        </p:spPr>
        <p:txBody>
          <a:bodyPr/>
          <a:lstStyle/>
          <a:p>
            <a:r>
              <a:rPr lang="en-GB" smtClean="0"/>
              <a:t>CMM506 Human-Computer Interaction</a:t>
            </a:r>
          </a:p>
        </p:txBody>
      </p:sp>
      <p:sp>
        <p:nvSpPr>
          <p:cNvPr id="130051" name="Rectangle 6"/>
          <p:cNvSpPr>
            <a:spLocks noGrp="1" noChangeArrowheads="1"/>
          </p:cNvSpPr>
          <p:nvPr>
            <p:ph type="ftr" sz="quarter" idx="4"/>
          </p:nvPr>
        </p:nvSpPr>
        <p:spPr>
          <a:noFill/>
        </p:spPr>
        <p:txBody>
          <a:bodyPr/>
          <a:lstStyle/>
          <a:p>
            <a:r>
              <a:rPr lang="en-GB" smtClean="0"/>
              <a:t>Dr Nik Whitehead</a:t>
            </a:r>
          </a:p>
        </p:txBody>
      </p:sp>
      <p:sp>
        <p:nvSpPr>
          <p:cNvPr id="130052" name="Rectangle 7"/>
          <p:cNvSpPr>
            <a:spLocks noGrp="1" noChangeArrowheads="1"/>
          </p:cNvSpPr>
          <p:nvPr>
            <p:ph type="sldNum" sz="quarter" idx="5"/>
          </p:nvPr>
        </p:nvSpPr>
        <p:spPr>
          <a:noFill/>
        </p:spPr>
        <p:txBody>
          <a:bodyPr/>
          <a:lstStyle/>
          <a:p>
            <a:fld id="{0603BACD-97FB-49DB-8E04-6945817BC4BA}" type="slidenum">
              <a:rPr lang="en-GB" smtClean="0"/>
              <a:pPr/>
              <a:t>19</a:t>
            </a:fld>
            <a:endParaRPr lang="en-GB" smtClean="0"/>
          </a:p>
        </p:txBody>
      </p:sp>
      <p:sp>
        <p:nvSpPr>
          <p:cNvPr id="130053" name="Rectangle 2"/>
          <p:cNvSpPr>
            <a:spLocks noGrp="1" noRot="1" noChangeAspect="1" noChangeArrowheads="1" noTextEdit="1"/>
          </p:cNvSpPr>
          <p:nvPr>
            <p:ph type="sldImg"/>
          </p:nvPr>
        </p:nvSpPr>
        <p:spPr>
          <a:ln/>
        </p:spPr>
      </p:sp>
      <p:sp>
        <p:nvSpPr>
          <p:cNvPr id="13005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690079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pPr>
              <a:defRPr/>
            </a:pPr>
            <a:fld id="{B9CFC1F9-0224-4068-BDCB-0B61F20E9E8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6" name="Slide Number Placeholder 5"/>
          <p:cNvSpPr>
            <a:spLocks noGrp="1"/>
          </p:cNvSpPr>
          <p:nvPr>
            <p:ph type="sldNum" sz="quarter" idx="12"/>
          </p:nvPr>
        </p:nvSpPr>
        <p:spPr/>
        <p:txBody>
          <a:bodyPr/>
          <a:lstStyle/>
          <a:p>
            <a:pPr>
              <a:defRPr/>
            </a:pPr>
            <a:fld id="{B8DC1DF0-C459-4FAC-B5CD-FE67B92595BB}" type="slidenum">
              <a:rPr lang="en-GB" smtClean="0"/>
              <a:pPr>
                <a:defRPr/>
              </a:pPr>
              <a:t>‹#›</a:t>
            </a:fld>
            <a:endParaRPr lang="en-GB"/>
          </a:p>
        </p:txBody>
      </p:sp>
      <p:sp>
        <p:nvSpPr>
          <p:cNvPr id="4" name="Title 2"/>
          <p:cNvSpPr>
            <a:spLocks noGrp="1"/>
          </p:cNvSpPr>
          <p:nvPr>
            <p:ph type="title"/>
          </p:nvPr>
        </p:nvSpPr>
        <p:spPr>
          <a:xfrm>
            <a:off x="457200" y="404664"/>
            <a:ext cx="8229600" cy="576064"/>
          </a:xfrm>
        </p:spPr>
        <p:txBody>
          <a:bodyPr>
            <a:normAutofit fontScale="90000"/>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pPr>
              <a:defRPr/>
            </a:pPr>
            <a:fld id="{E27CB091-F898-4451-BEE5-4CF916484350}"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pPr>
              <a:defRPr/>
            </a:pPr>
            <a:fld id="{3B1E401F-5D30-45FD-B22D-6C5BA0C277D0}"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pPr>
              <a:defRPr/>
            </a:pPr>
            <a:fld id="{1C63FECA-9A53-4110-A7CF-BBF19DD213F3}"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pPr>
              <a:defRPr/>
            </a:pPr>
            <a:fld id="{9BBAADA5-3101-4842-B897-93FAEE5E0C6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18968322-4995-4E26-8351-F3D43FF50AF3}"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pPr>
              <a:defRPr/>
            </a:pPr>
            <a:fld id="{52485D34-6734-4605-A2EF-C90A5D68B8B1}"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pPr>
              <a:defRPr/>
            </a:pPr>
            <a:fld id="{C7100091-285F-4A40-BE6F-6CD1EEA29772}"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DA7BD54E-AF30-4E64-83C3-048EFD6ECBF4}"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137E4857-8F5E-4421-8596-1BD8F1B9E83B}"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pPr>
              <a:defRPr/>
            </a:pPr>
            <a:fld id="{6F19F083-1A81-436F-ACC8-1E71BA0B26EC}"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sldNum="0"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analytics.google.com/analytics/academy/course/6"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dirty="0" smtClean="0"/>
              <a:t>User Experience Design</a:t>
            </a:r>
          </a:p>
        </p:txBody>
      </p:sp>
      <p:sp>
        <p:nvSpPr>
          <p:cNvPr id="2052" name="Rectangle 4"/>
          <p:cNvSpPr>
            <a:spLocks noChangeArrowheads="1"/>
          </p:cNvSpPr>
          <p:nvPr/>
        </p:nvSpPr>
        <p:spPr bwMode="auto">
          <a:xfrm>
            <a:off x="1331913" y="4005263"/>
            <a:ext cx="6400800" cy="1752600"/>
          </a:xfrm>
          <a:prstGeom prst="rect">
            <a:avLst/>
          </a:prstGeom>
          <a:noFill/>
          <a:ln w="9525">
            <a:noFill/>
            <a:miter lim="800000"/>
            <a:headEnd/>
            <a:tailEnd/>
          </a:ln>
          <a:effectLst/>
        </p:spPr>
        <p:txBody>
          <a:bodyPr/>
          <a:lstStyle/>
          <a:p>
            <a:pPr>
              <a:spcBef>
                <a:spcPct val="20000"/>
              </a:spcBef>
              <a:buClr>
                <a:schemeClr val="tx1"/>
              </a:buClr>
              <a:buSzPct val="125000"/>
              <a:buFont typeface="Wingdings" pitchFamily="2" charset="2"/>
              <a:buNone/>
              <a:defRPr/>
            </a:pPr>
            <a:r>
              <a:rPr lang="is-IS" sz="2400" dirty="0" smtClean="0"/>
              <a:t>ACCA7020</a:t>
            </a:r>
            <a:endParaRPr lang="is-IS" sz="2400" dirty="0" smtClean="0"/>
          </a:p>
          <a:p>
            <a:pPr>
              <a:spcBef>
                <a:spcPct val="20000"/>
              </a:spcBef>
              <a:buClr>
                <a:schemeClr val="tx1"/>
              </a:buClr>
              <a:buSzPct val="125000"/>
              <a:buFont typeface="Wingdings" pitchFamily="2" charset="2"/>
              <a:buNone/>
              <a:defRPr/>
            </a:pPr>
            <a:r>
              <a:rPr lang="is-IS" sz="2400" dirty="0" smtClean="0"/>
              <a:t>Lecture 15 – Data for UX</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Feelings produce actions and decisions, which can be measured</a:t>
            </a:r>
          </a:p>
          <a:p>
            <a:r>
              <a:rPr lang="en-GB" dirty="0" smtClean="0"/>
              <a:t>Ideally we’d like an fMRI machine in the lab to record how the brain responds to stimuli</a:t>
            </a:r>
          </a:p>
          <a:p>
            <a:pPr lvl="1"/>
            <a:r>
              <a:rPr lang="en-GB" dirty="0" smtClean="0"/>
              <a:t>These are unfortunately expensive, but some large research organisations do have them</a:t>
            </a:r>
          </a:p>
          <a:p>
            <a:r>
              <a:rPr lang="en-GB" dirty="0" smtClean="0"/>
              <a:t>The UX goal is to create actions, not just feelings</a:t>
            </a:r>
          </a:p>
          <a:p>
            <a:pPr lvl="1"/>
            <a:r>
              <a:rPr lang="en-GB" dirty="0" smtClean="0"/>
              <a:t>We aim to motivate people to act in particular ways that are good for everyone (including us)</a:t>
            </a:r>
          </a:p>
          <a:p>
            <a:r>
              <a:rPr lang="en-GB" dirty="0" smtClean="0"/>
              <a:t>Measuring individual people is unreliable; it is much better to measure the behaviour of groups</a:t>
            </a:r>
          </a:p>
          <a:p>
            <a:pPr lvl="1"/>
            <a:r>
              <a:rPr lang="en-GB" dirty="0" smtClean="0"/>
              <a:t>The ‘average person’ is a statistical concept</a:t>
            </a:r>
            <a:endParaRPr lang="en-GB" dirty="0"/>
          </a:p>
        </p:txBody>
      </p:sp>
      <p:sp>
        <p:nvSpPr>
          <p:cNvPr id="3" name="Title 2"/>
          <p:cNvSpPr>
            <a:spLocks noGrp="1"/>
          </p:cNvSpPr>
          <p:nvPr>
            <p:ph type="title"/>
          </p:nvPr>
        </p:nvSpPr>
        <p:spPr/>
        <p:txBody>
          <a:bodyPr/>
          <a:lstStyle/>
          <a:p>
            <a:r>
              <a:rPr lang="en-GB" dirty="0" smtClean="0"/>
              <a:t>Can Feelings Be Measured?</a:t>
            </a:r>
            <a:endParaRPr lang="en-GB" dirty="0"/>
          </a:p>
        </p:txBody>
      </p:sp>
    </p:spTree>
    <p:extLst>
      <p:ext uri="{BB962C8B-B14F-4D97-AF65-F5344CB8AC3E}">
        <p14:creationId xmlns:p14="http://schemas.microsoft.com/office/powerpoint/2010/main" val="1242424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lstStyle/>
          <a:p>
            <a:r>
              <a:rPr lang="en-GB" dirty="0" smtClean="0"/>
              <a:t>A launched site can produce data</a:t>
            </a:r>
          </a:p>
          <a:p>
            <a:r>
              <a:rPr lang="en-GB" dirty="0" smtClean="0"/>
              <a:t>Data measures user behaviour</a:t>
            </a:r>
          </a:p>
          <a:p>
            <a:pPr lvl="1"/>
            <a:r>
              <a:rPr lang="en-GB" dirty="0" smtClean="0"/>
              <a:t>What they do, how often, how long it takes etc.</a:t>
            </a:r>
          </a:p>
          <a:p>
            <a:r>
              <a:rPr lang="en-GB" dirty="0" smtClean="0"/>
              <a:t>Automatically collected by the computer</a:t>
            </a:r>
          </a:p>
          <a:p>
            <a:pPr lvl="1"/>
            <a:r>
              <a:rPr lang="en-GB" dirty="0" smtClean="0"/>
              <a:t>Well-defined, low margin of error, low effort, demographics…</a:t>
            </a:r>
          </a:p>
          <a:p>
            <a:pPr lvl="1"/>
            <a:r>
              <a:rPr lang="en-GB" dirty="0" smtClean="0"/>
              <a:t>Does not, however, provide context – interpretation is where the errors occur</a:t>
            </a:r>
          </a:p>
          <a:p>
            <a:r>
              <a:rPr lang="en-GB" dirty="0" smtClean="0"/>
              <a:t>Data is made of people</a:t>
            </a:r>
          </a:p>
          <a:p>
            <a:pPr lvl="1"/>
            <a:r>
              <a:rPr lang="en-GB" dirty="0" smtClean="0"/>
              <a:t>If you reduce millions of people to a single number don’t expect it to be reliable in all situations</a:t>
            </a:r>
          </a:p>
          <a:p>
            <a:r>
              <a:rPr lang="en-GB" dirty="0" smtClean="0"/>
              <a:t>More data is better data</a:t>
            </a:r>
          </a:p>
          <a:p>
            <a:pPr lvl="1"/>
            <a:r>
              <a:rPr lang="en-GB" dirty="0" smtClean="0"/>
              <a:t>The bigger the decision, the more data is needed</a:t>
            </a:r>
            <a:endParaRPr lang="en-GB" dirty="0"/>
          </a:p>
        </p:txBody>
      </p:sp>
      <p:sp>
        <p:nvSpPr>
          <p:cNvPr id="3" name="Title 2"/>
          <p:cNvSpPr>
            <a:spLocks noGrp="1"/>
          </p:cNvSpPr>
          <p:nvPr>
            <p:ph type="title"/>
          </p:nvPr>
        </p:nvSpPr>
        <p:spPr/>
        <p:txBody>
          <a:bodyPr/>
          <a:lstStyle/>
          <a:p>
            <a:r>
              <a:rPr lang="en-GB" dirty="0" smtClean="0"/>
              <a:t>What Are Analytics?</a:t>
            </a:r>
            <a:endParaRPr lang="en-GB" dirty="0"/>
          </a:p>
        </p:txBody>
      </p:sp>
    </p:spTree>
    <p:extLst>
      <p:ext uri="{BB962C8B-B14F-4D97-AF65-F5344CB8AC3E}">
        <p14:creationId xmlns:p14="http://schemas.microsoft.com/office/powerpoint/2010/main" val="11590101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lstStyle/>
          <a:p>
            <a:r>
              <a:rPr lang="en-GB" dirty="0" smtClean="0"/>
              <a:t>Analytics</a:t>
            </a:r>
          </a:p>
          <a:p>
            <a:pPr lvl="1"/>
            <a:r>
              <a:rPr lang="en-GB" dirty="0" smtClean="0"/>
              <a:t>Google offer anonymous click tracking including page moves and custom measurements</a:t>
            </a:r>
          </a:p>
          <a:p>
            <a:r>
              <a:rPr lang="en-GB" dirty="0" smtClean="0"/>
              <a:t>A/B Tests</a:t>
            </a:r>
          </a:p>
          <a:p>
            <a:pPr lvl="1"/>
            <a:r>
              <a:rPr lang="en-GB" dirty="0" smtClean="0"/>
              <a:t>Design two versions and launch both, then see which works better</a:t>
            </a:r>
          </a:p>
          <a:p>
            <a:r>
              <a:rPr lang="en-GB" dirty="0" err="1" smtClean="0"/>
              <a:t>Eyetracking</a:t>
            </a:r>
            <a:endParaRPr lang="en-GB" dirty="0" smtClean="0"/>
          </a:p>
          <a:p>
            <a:pPr lvl="1"/>
            <a:r>
              <a:rPr lang="en-GB" dirty="0" smtClean="0"/>
              <a:t>Point of Gaze/attention capture</a:t>
            </a:r>
          </a:p>
          <a:p>
            <a:r>
              <a:rPr lang="en-GB" dirty="0" smtClean="0"/>
              <a:t>Screen capture &amp; </a:t>
            </a:r>
            <a:r>
              <a:rPr lang="en-GB" dirty="0" err="1" smtClean="0"/>
              <a:t>Heatmaps</a:t>
            </a:r>
            <a:endParaRPr lang="en-GB" dirty="0" smtClean="0"/>
          </a:p>
          <a:p>
            <a:pPr lvl="1"/>
            <a:r>
              <a:rPr lang="en-GB" dirty="0" smtClean="0"/>
              <a:t>These can be done using mouse clicks as well as with </a:t>
            </a:r>
            <a:r>
              <a:rPr lang="en-GB" dirty="0" err="1" smtClean="0"/>
              <a:t>eyetracking</a:t>
            </a:r>
            <a:endParaRPr lang="en-GB" dirty="0" smtClean="0"/>
          </a:p>
          <a:p>
            <a:r>
              <a:rPr lang="en-GB" dirty="0" smtClean="0"/>
              <a:t>Search Logs</a:t>
            </a:r>
          </a:p>
          <a:p>
            <a:pPr lvl="1"/>
            <a:r>
              <a:rPr lang="en-GB" dirty="0" smtClean="0"/>
              <a:t>Keep track of things that the users can’t find</a:t>
            </a:r>
          </a:p>
        </p:txBody>
      </p:sp>
      <p:sp>
        <p:nvSpPr>
          <p:cNvPr id="3" name="Title 2"/>
          <p:cNvSpPr>
            <a:spLocks noGrp="1"/>
          </p:cNvSpPr>
          <p:nvPr>
            <p:ph type="title"/>
          </p:nvPr>
        </p:nvSpPr>
        <p:spPr/>
        <p:txBody>
          <a:bodyPr/>
          <a:lstStyle/>
          <a:p>
            <a:r>
              <a:rPr lang="en-GB" dirty="0" smtClean="0"/>
              <a:t>Data Collection Methods</a:t>
            </a:r>
            <a:endParaRPr lang="en-GB" dirty="0"/>
          </a:p>
        </p:txBody>
      </p:sp>
    </p:spTree>
    <p:extLst>
      <p:ext uri="{BB962C8B-B14F-4D97-AF65-F5344CB8AC3E}">
        <p14:creationId xmlns:p14="http://schemas.microsoft.com/office/powerpoint/2010/main" val="14164345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Traffic Graphs</a:t>
            </a:r>
            <a:endParaRPr lang="en-GB" dirty="0"/>
          </a:p>
        </p:txBody>
      </p:sp>
      <p:sp>
        <p:nvSpPr>
          <p:cNvPr id="4" name="Content Placeholder 3"/>
          <p:cNvSpPr>
            <a:spLocks noGrp="1"/>
          </p:cNvSpPr>
          <p:nvPr>
            <p:ph sz="half" idx="1"/>
          </p:nvPr>
        </p:nvSpPr>
        <p:spPr/>
        <p:txBody>
          <a:bodyPr/>
          <a:lstStyle/>
          <a:p>
            <a:r>
              <a:rPr lang="en-GB" dirty="0" smtClean="0"/>
              <a:t>General trend</a:t>
            </a:r>
          </a:p>
          <a:p>
            <a:pPr lvl="1"/>
            <a:r>
              <a:rPr lang="en-GB" dirty="0" smtClean="0"/>
              <a:t>If there is a slow consistent change over time you will see it</a:t>
            </a:r>
          </a:p>
          <a:p>
            <a:endParaRPr lang="en-GB" dirty="0" smtClean="0"/>
          </a:p>
          <a:p>
            <a:r>
              <a:rPr lang="en-GB" dirty="0" smtClean="0"/>
              <a:t>Random/unexpected/one-time event</a:t>
            </a:r>
          </a:p>
          <a:p>
            <a:pPr lvl="1"/>
            <a:r>
              <a:rPr lang="en-GB" dirty="0" smtClean="0"/>
              <a:t>People don’t suddenly</a:t>
            </a:r>
          </a:p>
          <a:p>
            <a:pPr lvl="1"/>
            <a:r>
              <a:rPr lang="en-GB" dirty="0" smtClean="0"/>
              <a:t>change behaviour without reason</a:t>
            </a:r>
          </a:p>
          <a:p>
            <a:pPr lvl="1"/>
            <a:r>
              <a:rPr lang="en-GB" dirty="0" smtClean="0"/>
              <a:t>What caused this?</a:t>
            </a:r>
          </a:p>
          <a:p>
            <a:endParaRPr lang="en-GB" dirty="0"/>
          </a:p>
          <a:p>
            <a:r>
              <a:rPr lang="en-GB" dirty="0" smtClean="0"/>
              <a:t>Predictable traffic</a:t>
            </a:r>
          </a:p>
          <a:p>
            <a:pPr lvl="1"/>
            <a:r>
              <a:rPr lang="en-GB" dirty="0" smtClean="0"/>
              <a:t>A mature (or boring) site will have a predictable pattern in visits</a:t>
            </a:r>
            <a:endParaRPr lang="en-GB" dirty="0"/>
          </a:p>
        </p:txBody>
      </p:sp>
      <p:cxnSp>
        <p:nvCxnSpPr>
          <p:cNvPr id="7" name="Straight Connector 6"/>
          <p:cNvCxnSpPr/>
          <p:nvPr/>
        </p:nvCxnSpPr>
        <p:spPr>
          <a:xfrm>
            <a:off x="4860032" y="1196752"/>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860032" y="2636912"/>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4932040" y="2348880"/>
            <a:ext cx="14401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p:cNvSpPr/>
          <p:nvPr/>
        </p:nvSpPr>
        <p:spPr>
          <a:xfrm>
            <a:off x="5148063" y="2276872"/>
            <a:ext cx="144017"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p:cNvSpPr/>
          <p:nvPr/>
        </p:nvSpPr>
        <p:spPr>
          <a:xfrm>
            <a:off x="5364088" y="2132856"/>
            <a:ext cx="133536"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5580112" y="2354686"/>
            <a:ext cx="14401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p:cNvSpPr/>
          <p:nvPr/>
        </p:nvSpPr>
        <p:spPr>
          <a:xfrm>
            <a:off x="5796136" y="2060848"/>
            <a:ext cx="136966" cy="586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6014336" y="2132856"/>
            <a:ext cx="120951"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p:cNvSpPr/>
          <p:nvPr/>
        </p:nvSpPr>
        <p:spPr>
          <a:xfrm>
            <a:off x="6232797" y="2060848"/>
            <a:ext cx="136966"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p:cNvSpPr/>
          <p:nvPr/>
        </p:nvSpPr>
        <p:spPr>
          <a:xfrm>
            <a:off x="6444208" y="2204864"/>
            <a:ext cx="13772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p:cNvSpPr/>
          <p:nvPr/>
        </p:nvSpPr>
        <p:spPr>
          <a:xfrm>
            <a:off x="6660232" y="1916832"/>
            <a:ext cx="130177" cy="7258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p:cNvSpPr/>
          <p:nvPr/>
        </p:nvSpPr>
        <p:spPr>
          <a:xfrm>
            <a:off x="6871642" y="2060848"/>
            <a:ext cx="152821" cy="586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p:cNvSpPr/>
          <p:nvPr/>
        </p:nvSpPr>
        <p:spPr>
          <a:xfrm>
            <a:off x="7096893" y="1772816"/>
            <a:ext cx="136545"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p:cNvSpPr/>
          <p:nvPr/>
        </p:nvSpPr>
        <p:spPr>
          <a:xfrm>
            <a:off x="7312917" y="1916832"/>
            <a:ext cx="14619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p:cNvSpPr/>
          <p:nvPr/>
        </p:nvSpPr>
        <p:spPr>
          <a:xfrm>
            <a:off x="7533554" y="2060848"/>
            <a:ext cx="134790" cy="5655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p:cNvSpPr/>
          <p:nvPr/>
        </p:nvSpPr>
        <p:spPr>
          <a:xfrm>
            <a:off x="7760818" y="1916833"/>
            <a:ext cx="13479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24"/>
          <p:cNvSpPr/>
          <p:nvPr/>
        </p:nvSpPr>
        <p:spPr>
          <a:xfrm>
            <a:off x="7976140" y="1700808"/>
            <a:ext cx="124252" cy="9256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p:cNvSpPr/>
          <p:nvPr/>
        </p:nvSpPr>
        <p:spPr>
          <a:xfrm>
            <a:off x="8191462" y="1556793"/>
            <a:ext cx="124954" cy="10696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7" name="Straight Connector 26"/>
          <p:cNvCxnSpPr/>
          <p:nvPr/>
        </p:nvCxnSpPr>
        <p:spPr>
          <a:xfrm>
            <a:off x="4860032" y="2935448"/>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4860032" y="4375608"/>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29" name="Rectangle 28"/>
          <p:cNvSpPr/>
          <p:nvPr/>
        </p:nvSpPr>
        <p:spPr>
          <a:xfrm>
            <a:off x="4932040" y="4087576"/>
            <a:ext cx="14401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p:cNvSpPr/>
          <p:nvPr/>
        </p:nvSpPr>
        <p:spPr>
          <a:xfrm>
            <a:off x="5148063" y="4015568"/>
            <a:ext cx="144017"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p:cNvSpPr/>
          <p:nvPr/>
        </p:nvSpPr>
        <p:spPr>
          <a:xfrm>
            <a:off x="5364088" y="4077072"/>
            <a:ext cx="118514" cy="2985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p:cNvSpPr/>
          <p:nvPr/>
        </p:nvSpPr>
        <p:spPr>
          <a:xfrm>
            <a:off x="5580112" y="4093382"/>
            <a:ext cx="14401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Rectangle 32"/>
          <p:cNvSpPr/>
          <p:nvPr/>
        </p:nvSpPr>
        <p:spPr>
          <a:xfrm>
            <a:off x="5796136" y="4077072"/>
            <a:ext cx="120690" cy="309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p:cNvSpPr/>
          <p:nvPr/>
        </p:nvSpPr>
        <p:spPr>
          <a:xfrm>
            <a:off x="6014336" y="4149078"/>
            <a:ext cx="123480" cy="226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Rectangle 34"/>
          <p:cNvSpPr/>
          <p:nvPr/>
        </p:nvSpPr>
        <p:spPr>
          <a:xfrm>
            <a:off x="6232797" y="4015568"/>
            <a:ext cx="133115"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6" name="Rectangle 35"/>
          <p:cNvSpPr/>
          <p:nvPr/>
        </p:nvSpPr>
        <p:spPr>
          <a:xfrm>
            <a:off x="6444208" y="3140968"/>
            <a:ext cx="122706" cy="12346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Rectangle 36"/>
          <p:cNvSpPr/>
          <p:nvPr/>
        </p:nvSpPr>
        <p:spPr>
          <a:xfrm>
            <a:off x="6660233" y="3295489"/>
            <a:ext cx="118936" cy="10859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Rectangle 37"/>
          <p:cNvSpPr/>
          <p:nvPr/>
        </p:nvSpPr>
        <p:spPr>
          <a:xfrm>
            <a:off x="6871642" y="3501009"/>
            <a:ext cx="132777" cy="88510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Rectangle 38"/>
          <p:cNvSpPr/>
          <p:nvPr/>
        </p:nvSpPr>
        <p:spPr>
          <a:xfrm>
            <a:off x="7096894" y="4015568"/>
            <a:ext cx="135492"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Rectangle 39"/>
          <p:cNvSpPr/>
          <p:nvPr/>
        </p:nvSpPr>
        <p:spPr>
          <a:xfrm>
            <a:off x="7312916" y="4149080"/>
            <a:ext cx="152047" cy="226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Rectangle 40"/>
          <p:cNvSpPr/>
          <p:nvPr/>
        </p:nvSpPr>
        <p:spPr>
          <a:xfrm>
            <a:off x="7533554" y="4015568"/>
            <a:ext cx="134790" cy="3495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Rectangle 41"/>
          <p:cNvSpPr/>
          <p:nvPr/>
        </p:nvSpPr>
        <p:spPr>
          <a:xfrm>
            <a:off x="7760818" y="4149079"/>
            <a:ext cx="124252" cy="226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Rectangle 42"/>
          <p:cNvSpPr/>
          <p:nvPr/>
        </p:nvSpPr>
        <p:spPr>
          <a:xfrm>
            <a:off x="7976140" y="4015568"/>
            <a:ext cx="124252" cy="3495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Rectangle 43"/>
          <p:cNvSpPr/>
          <p:nvPr/>
        </p:nvSpPr>
        <p:spPr>
          <a:xfrm>
            <a:off x="8191462" y="3933055"/>
            <a:ext cx="124954" cy="4320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45" name="Straight Connector 44"/>
          <p:cNvCxnSpPr/>
          <p:nvPr/>
        </p:nvCxnSpPr>
        <p:spPr>
          <a:xfrm>
            <a:off x="4860032" y="4714640"/>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a:off x="4860032" y="6154800"/>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47" name="Rectangle 46"/>
          <p:cNvSpPr/>
          <p:nvPr/>
        </p:nvSpPr>
        <p:spPr>
          <a:xfrm>
            <a:off x="4932040" y="5578736"/>
            <a:ext cx="132353"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8" name="Rectangle 47"/>
          <p:cNvSpPr/>
          <p:nvPr/>
        </p:nvSpPr>
        <p:spPr>
          <a:xfrm>
            <a:off x="5148063" y="5650744"/>
            <a:ext cx="118515"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9" name="Rectangle 48"/>
          <p:cNvSpPr/>
          <p:nvPr/>
        </p:nvSpPr>
        <p:spPr>
          <a:xfrm>
            <a:off x="5364088" y="5650744"/>
            <a:ext cx="133536"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Rectangle 49"/>
          <p:cNvSpPr/>
          <p:nvPr/>
        </p:nvSpPr>
        <p:spPr>
          <a:xfrm>
            <a:off x="5580112" y="5578736"/>
            <a:ext cx="118514" cy="5818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1" name="Rectangle 50"/>
          <p:cNvSpPr/>
          <p:nvPr/>
        </p:nvSpPr>
        <p:spPr>
          <a:xfrm>
            <a:off x="5796136" y="5578736"/>
            <a:ext cx="136966" cy="586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Rectangle 51"/>
          <p:cNvSpPr/>
          <p:nvPr/>
        </p:nvSpPr>
        <p:spPr>
          <a:xfrm>
            <a:off x="6014336" y="4797152"/>
            <a:ext cx="134018" cy="1357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52"/>
          <p:cNvSpPr/>
          <p:nvPr/>
        </p:nvSpPr>
        <p:spPr>
          <a:xfrm>
            <a:off x="6232797" y="4869160"/>
            <a:ext cx="133115" cy="12856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Rectangle 53"/>
          <p:cNvSpPr/>
          <p:nvPr/>
        </p:nvSpPr>
        <p:spPr>
          <a:xfrm>
            <a:off x="6444208" y="5722752"/>
            <a:ext cx="13772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5" name="Rectangle 54"/>
          <p:cNvSpPr/>
          <p:nvPr/>
        </p:nvSpPr>
        <p:spPr>
          <a:xfrm>
            <a:off x="6660233" y="5610248"/>
            <a:ext cx="118328" cy="5503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Rectangle 55"/>
          <p:cNvSpPr/>
          <p:nvPr/>
        </p:nvSpPr>
        <p:spPr>
          <a:xfrm>
            <a:off x="6871642" y="5578736"/>
            <a:ext cx="152821" cy="586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Rectangle 56"/>
          <p:cNvSpPr/>
          <p:nvPr/>
        </p:nvSpPr>
        <p:spPr>
          <a:xfrm>
            <a:off x="7096894" y="5578734"/>
            <a:ext cx="124953" cy="5760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Rectangle 57"/>
          <p:cNvSpPr/>
          <p:nvPr/>
        </p:nvSpPr>
        <p:spPr>
          <a:xfrm>
            <a:off x="7312917" y="5578734"/>
            <a:ext cx="129567" cy="5760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9" name="Rectangle 58"/>
          <p:cNvSpPr/>
          <p:nvPr/>
        </p:nvSpPr>
        <p:spPr>
          <a:xfrm>
            <a:off x="7533554" y="4735650"/>
            <a:ext cx="146732" cy="1408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0" name="Rectangle 59"/>
          <p:cNvSpPr/>
          <p:nvPr/>
        </p:nvSpPr>
        <p:spPr>
          <a:xfrm>
            <a:off x="7760818" y="4797152"/>
            <a:ext cx="134790" cy="1357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1" name="Rectangle 60"/>
          <p:cNvSpPr/>
          <p:nvPr/>
        </p:nvSpPr>
        <p:spPr>
          <a:xfrm>
            <a:off x="7976140" y="5578736"/>
            <a:ext cx="124252" cy="5655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Rectangle 61"/>
          <p:cNvSpPr/>
          <p:nvPr/>
        </p:nvSpPr>
        <p:spPr>
          <a:xfrm>
            <a:off x="8191462" y="5578735"/>
            <a:ext cx="124954" cy="5655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3" name="TextBox 62"/>
          <p:cNvSpPr txBox="1"/>
          <p:nvPr/>
        </p:nvSpPr>
        <p:spPr>
          <a:xfrm>
            <a:off x="4805734" y="6165301"/>
            <a:ext cx="3685817" cy="338554"/>
          </a:xfrm>
          <a:prstGeom prst="rect">
            <a:avLst/>
          </a:prstGeom>
          <a:noFill/>
        </p:spPr>
        <p:txBody>
          <a:bodyPr wrap="none" rtlCol="0">
            <a:spAutoFit/>
          </a:bodyPr>
          <a:lstStyle/>
          <a:p>
            <a:r>
              <a:rPr lang="en-GB" sz="1600" dirty="0" smtClean="0"/>
              <a:t>M T W  T F  S </a:t>
            </a:r>
            <a:r>
              <a:rPr lang="en-GB" sz="1600" dirty="0" err="1" smtClean="0"/>
              <a:t>S</a:t>
            </a:r>
            <a:r>
              <a:rPr lang="en-GB" sz="1600" dirty="0" smtClean="0"/>
              <a:t>  M T W T  F S  </a:t>
            </a:r>
            <a:r>
              <a:rPr lang="en-GB" sz="1600" dirty="0" err="1" smtClean="0"/>
              <a:t>S</a:t>
            </a:r>
            <a:r>
              <a:rPr lang="en-GB" sz="1600" dirty="0" smtClean="0"/>
              <a:t> M T</a:t>
            </a:r>
            <a:endParaRPr lang="en-GB" sz="1600" dirty="0"/>
          </a:p>
        </p:txBody>
      </p:sp>
    </p:spTree>
    <p:extLst>
      <p:ext uri="{BB962C8B-B14F-4D97-AF65-F5344CB8AC3E}">
        <p14:creationId xmlns:p14="http://schemas.microsoft.com/office/powerpoint/2010/main" val="691517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Structured Behaviour Graphs</a:t>
            </a:r>
            <a:endParaRPr lang="en-GB" dirty="0"/>
          </a:p>
        </p:txBody>
      </p:sp>
      <p:sp>
        <p:nvSpPr>
          <p:cNvPr id="4" name="Content Placeholder 3"/>
          <p:cNvSpPr>
            <a:spLocks noGrp="1"/>
          </p:cNvSpPr>
          <p:nvPr>
            <p:ph sz="half" idx="1"/>
          </p:nvPr>
        </p:nvSpPr>
        <p:spPr/>
        <p:txBody>
          <a:bodyPr/>
          <a:lstStyle/>
          <a:p>
            <a:r>
              <a:rPr lang="en-GB" dirty="0" smtClean="0"/>
              <a:t>These show what people are doing</a:t>
            </a:r>
          </a:p>
          <a:p>
            <a:pPr lvl="1"/>
            <a:r>
              <a:rPr lang="en-GB" dirty="0" smtClean="0"/>
              <a:t>The time doesn’t matter</a:t>
            </a:r>
          </a:p>
          <a:p>
            <a:pPr lvl="1"/>
            <a:r>
              <a:rPr lang="en-GB" dirty="0" smtClean="0"/>
              <a:t>The IA has a big effect on this</a:t>
            </a:r>
          </a:p>
          <a:p>
            <a:endParaRPr lang="en-GB" dirty="0" smtClean="0"/>
          </a:p>
          <a:p>
            <a:r>
              <a:rPr lang="en-GB" dirty="0" smtClean="0"/>
              <a:t>Exponential/Long tail</a:t>
            </a:r>
          </a:p>
          <a:p>
            <a:pPr lvl="1"/>
            <a:r>
              <a:rPr lang="en-GB" dirty="0" smtClean="0"/>
              <a:t>Strong bias towards certain type of behaviour or decision</a:t>
            </a:r>
          </a:p>
          <a:p>
            <a:pPr lvl="1"/>
            <a:endParaRPr lang="en-GB" dirty="0"/>
          </a:p>
          <a:p>
            <a:endParaRPr lang="en-GB" dirty="0" smtClean="0"/>
          </a:p>
          <a:p>
            <a:endParaRPr lang="en-GB" dirty="0"/>
          </a:p>
          <a:p>
            <a:r>
              <a:rPr lang="en-GB" dirty="0" smtClean="0"/>
              <a:t>Exponential with unexpected order</a:t>
            </a:r>
          </a:p>
          <a:p>
            <a:pPr lvl="1"/>
            <a:r>
              <a:rPr lang="en-GB" dirty="0" smtClean="0"/>
              <a:t>Users are ignoring the structure you gave them</a:t>
            </a:r>
          </a:p>
          <a:p>
            <a:pPr lvl="1"/>
            <a:r>
              <a:rPr lang="en-GB" dirty="0" smtClean="0"/>
              <a:t>Try to change the IA to meet the structure suggested</a:t>
            </a:r>
          </a:p>
          <a:p>
            <a:endParaRPr lang="en-GB" dirty="0"/>
          </a:p>
        </p:txBody>
      </p:sp>
      <p:cxnSp>
        <p:nvCxnSpPr>
          <p:cNvPr id="7" name="Straight Connector 6"/>
          <p:cNvCxnSpPr/>
          <p:nvPr/>
        </p:nvCxnSpPr>
        <p:spPr>
          <a:xfrm>
            <a:off x="4860032" y="2698416"/>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860032" y="4138576"/>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4932040" y="2780928"/>
            <a:ext cx="141578" cy="1357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p:cNvSpPr/>
          <p:nvPr/>
        </p:nvSpPr>
        <p:spPr>
          <a:xfrm>
            <a:off x="5148063" y="3202472"/>
            <a:ext cx="11851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p:cNvSpPr/>
          <p:nvPr/>
        </p:nvSpPr>
        <p:spPr>
          <a:xfrm>
            <a:off x="5364088" y="3706528"/>
            <a:ext cx="130339"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5580112" y="3933056"/>
            <a:ext cx="118514" cy="211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p:cNvSpPr/>
          <p:nvPr/>
        </p:nvSpPr>
        <p:spPr>
          <a:xfrm>
            <a:off x="5796136" y="4005064"/>
            <a:ext cx="120690" cy="1440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6014337" y="4082350"/>
            <a:ext cx="120530" cy="56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p:cNvSpPr/>
          <p:nvPr/>
        </p:nvSpPr>
        <p:spPr>
          <a:xfrm>
            <a:off x="6232797" y="4092856"/>
            <a:ext cx="133115"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p:cNvSpPr/>
          <p:nvPr/>
        </p:nvSpPr>
        <p:spPr>
          <a:xfrm>
            <a:off x="6444208" y="4092856"/>
            <a:ext cx="122706"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p:cNvSpPr/>
          <p:nvPr/>
        </p:nvSpPr>
        <p:spPr>
          <a:xfrm>
            <a:off x="6660233" y="4092856"/>
            <a:ext cx="118936" cy="515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p:cNvSpPr/>
          <p:nvPr/>
        </p:nvSpPr>
        <p:spPr>
          <a:xfrm>
            <a:off x="6871643" y="4092856"/>
            <a:ext cx="127320" cy="56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p:cNvSpPr/>
          <p:nvPr/>
        </p:nvSpPr>
        <p:spPr>
          <a:xfrm>
            <a:off x="7096893" y="4092856"/>
            <a:ext cx="108469"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p:cNvSpPr/>
          <p:nvPr/>
        </p:nvSpPr>
        <p:spPr>
          <a:xfrm>
            <a:off x="7312917" y="4092856"/>
            <a:ext cx="152046"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p:cNvSpPr/>
          <p:nvPr/>
        </p:nvSpPr>
        <p:spPr>
          <a:xfrm>
            <a:off x="7533554" y="4082354"/>
            <a:ext cx="134790"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p:cNvSpPr/>
          <p:nvPr/>
        </p:nvSpPr>
        <p:spPr>
          <a:xfrm>
            <a:off x="7760818" y="4082353"/>
            <a:ext cx="124252" cy="562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24"/>
          <p:cNvSpPr/>
          <p:nvPr/>
        </p:nvSpPr>
        <p:spPr>
          <a:xfrm>
            <a:off x="7976140" y="4082352"/>
            <a:ext cx="124252"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p:cNvSpPr/>
          <p:nvPr/>
        </p:nvSpPr>
        <p:spPr>
          <a:xfrm>
            <a:off x="8191462" y="4082351"/>
            <a:ext cx="124954"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4" name="Straight Connector 63"/>
          <p:cNvCxnSpPr/>
          <p:nvPr/>
        </p:nvCxnSpPr>
        <p:spPr>
          <a:xfrm>
            <a:off x="4857200" y="4642632"/>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4857200" y="6082792"/>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66" name="Rectangle 65"/>
          <p:cNvSpPr/>
          <p:nvPr/>
        </p:nvSpPr>
        <p:spPr>
          <a:xfrm>
            <a:off x="4929208" y="4725144"/>
            <a:ext cx="141578" cy="1357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7" name="Rectangle 66"/>
          <p:cNvSpPr/>
          <p:nvPr/>
        </p:nvSpPr>
        <p:spPr>
          <a:xfrm>
            <a:off x="5145231" y="5146688"/>
            <a:ext cx="11851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8" name="Rectangle 67"/>
          <p:cNvSpPr/>
          <p:nvPr/>
        </p:nvSpPr>
        <p:spPr>
          <a:xfrm>
            <a:off x="5361256" y="5650744"/>
            <a:ext cx="130339"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9" name="Rectangle 68"/>
          <p:cNvSpPr/>
          <p:nvPr/>
        </p:nvSpPr>
        <p:spPr>
          <a:xfrm>
            <a:off x="5577280" y="5877272"/>
            <a:ext cx="118514" cy="211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p:cNvSpPr/>
          <p:nvPr/>
        </p:nvSpPr>
        <p:spPr>
          <a:xfrm>
            <a:off x="5793304" y="5949280"/>
            <a:ext cx="120690" cy="1440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1" name="Rectangle 70"/>
          <p:cNvSpPr/>
          <p:nvPr/>
        </p:nvSpPr>
        <p:spPr>
          <a:xfrm>
            <a:off x="6005064" y="5301208"/>
            <a:ext cx="121045" cy="7815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Rectangle 71"/>
          <p:cNvSpPr/>
          <p:nvPr/>
        </p:nvSpPr>
        <p:spPr>
          <a:xfrm>
            <a:off x="6229965" y="6037072"/>
            <a:ext cx="133115"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3" name="Rectangle 72"/>
          <p:cNvSpPr/>
          <p:nvPr/>
        </p:nvSpPr>
        <p:spPr>
          <a:xfrm>
            <a:off x="6441376" y="6037072"/>
            <a:ext cx="122706"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4" name="Rectangle 73"/>
          <p:cNvSpPr/>
          <p:nvPr/>
        </p:nvSpPr>
        <p:spPr>
          <a:xfrm>
            <a:off x="6657401" y="6037072"/>
            <a:ext cx="118936" cy="515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5" name="Rectangle 74"/>
          <p:cNvSpPr/>
          <p:nvPr/>
        </p:nvSpPr>
        <p:spPr>
          <a:xfrm>
            <a:off x="6868811" y="6037072"/>
            <a:ext cx="127320" cy="56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6" name="Rectangle 75"/>
          <p:cNvSpPr/>
          <p:nvPr/>
        </p:nvSpPr>
        <p:spPr>
          <a:xfrm>
            <a:off x="7094061" y="6037072"/>
            <a:ext cx="108469"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7" name="Rectangle 76"/>
          <p:cNvSpPr/>
          <p:nvPr/>
        </p:nvSpPr>
        <p:spPr>
          <a:xfrm>
            <a:off x="7310085" y="5650744"/>
            <a:ext cx="128163"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8" name="Rectangle 77"/>
          <p:cNvSpPr/>
          <p:nvPr/>
        </p:nvSpPr>
        <p:spPr>
          <a:xfrm>
            <a:off x="7530722" y="6026570"/>
            <a:ext cx="134790"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9" name="Rectangle 78"/>
          <p:cNvSpPr/>
          <p:nvPr/>
        </p:nvSpPr>
        <p:spPr>
          <a:xfrm>
            <a:off x="7757986" y="6026569"/>
            <a:ext cx="124252" cy="562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Rectangle 79"/>
          <p:cNvSpPr/>
          <p:nvPr/>
        </p:nvSpPr>
        <p:spPr>
          <a:xfrm>
            <a:off x="7973308" y="6026568"/>
            <a:ext cx="124252"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1" name="Rectangle 80"/>
          <p:cNvSpPr/>
          <p:nvPr/>
        </p:nvSpPr>
        <p:spPr>
          <a:xfrm>
            <a:off x="8188630" y="6026567"/>
            <a:ext cx="124954"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3835026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Structured Behaviour Graphs</a:t>
            </a:r>
            <a:endParaRPr lang="en-GB" dirty="0"/>
          </a:p>
        </p:txBody>
      </p:sp>
      <p:sp>
        <p:nvSpPr>
          <p:cNvPr id="4" name="Content Placeholder 3"/>
          <p:cNvSpPr>
            <a:spLocks noGrp="1"/>
          </p:cNvSpPr>
          <p:nvPr>
            <p:ph sz="half" idx="1"/>
          </p:nvPr>
        </p:nvSpPr>
        <p:spPr/>
        <p:txBody>
          <a:bodyPr>
            <a:normAutofit/>
          </a:bodyPr>
          <a:lstStyle/>
          <a:p>
            <a:r>
              <a:rPr lang="en-GB" dirty="0" smtClean="0"/>
              <a:t>These show what people are doing</a:t>
            </a:r>
          </a:p>
          <a:p>
            <a:pPr lvl="1"/>
            <a:r>
              <a:rPr lang="en-GB" dirty="0" smtClean="0"/>
              <a:t>The time doesn’t matter</a:t>
            </a:r>
          </a:p>
          <a:p>
            <a:pPr lvl="1"/>
            <a:r>
              <a:rPr lang="en-GB" dirty="0" smtClean="0"/>
              <a:t>The IA has a big effect on this</a:t>
            </a:r>
          </a:p>
          <a:p>
            <a:endParaRPr lang="en-GB" dirty="0" smtClean="0"/>
          </a:p>
          <a:p>
            <a:r>
              <a:rPr lang="en-GB" dirty="0" smtClean="0"/>
              <a:t>Exponential with Power Users</a:t>
            </a:r>
          </a:p>
          <a:p>
            <a:pPr lvl="1"/>
            <a:r>
              <a:rPr lang="en-GB" dirty="0" smtClean="0"/>
              <a:t>This shows a small group of people who are doing a lot</a:t>
            </a:r>
          </a:p>
          <a:p>
            <a:pPr lvl="1"/>
            <a:r>
              <a:rPr lang="en-GB" dirty="0" smtClean="0"/>
              <a:t>Find out what motivates them and do more of it</a:t>
            </a:r>
          </a:p>
          <a:p>
            <a:endParaRPr lang="en-GB" dirty="0"/>
          </a:p>
          <a:p>
            <a:r>
              <a:rPr lang="en-GB" dirty="0" smtClean="0"/>
              <a:t>Exponential with conversion problem</a:t>
            </a:r>
          </a:p>
          <a:p>
            <a:pPr lvl="1"/>
            <a:r>
              <a:rPr lang="en-GB" dirty="0" smtClean="0"/>
              <a:t>The big drop shows a barrier between pages</a:t>
            </a:r>
          </a:p>
          <a:p>
            <a:pPr lvl="1"/>
            <a:r>
              <a:rPr lang="en-GB" dirty="0" smtClean="0"/>
              <a:t>A/B tests are good for finding the problem</a:t>
            </a:r>
          </a:p>
          <a:p>
            <a:endParaRPr lang="en-GB" dirty="0"/>
          </a:p>
        </p:txBody>
      </p:sp>
      <p:cxnSp>
        <p:nvCxnSpPr>
          <p:cNvPr id="7" name="Straight Connector 6"/>
          <p:cNvCxnSpPr/>
          <p:nvPr/>
        </p:nvCxnSpPr>
        <p:spPr>
          <a:xfrm>
            <a:off x="4860032" y="2698416"/>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860032" y="4138576"/>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4932040" y="2780928"/>
            <a:ext cx="141578" cy="1357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p:cNvSpPr/>
          <p:nvPr/>
        </p:nvSpPr>
        <p:spPr>
          <a:xfrm>
            <a:off x="5148063" y="3202472"/>
            <a:ext cx="11851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p:cNvSpPr/>
          <p:nvPr/>
        </p:nvSpPr>
        <p:spPr>
          <a:xfrm>
            <a:off x="5364088" y="3706528"/>
            <a:ext cx="130339"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5580112" y="3933056"/>
            <a:ext cx="118514" cy="211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p:cNvSpPr/>
          <p:nvPr/>
        </p:nvSpPr>
        <p:spPr>
          <a:xfrm>
            <a:off x="5796136" y="4005064"/>
            <a:ext cx="120690" cy="1440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6014337" y="4082350"/>
            <a:ext cx="120530" cy="56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p:cNvSpPr/>
          <p:nvPr/>
        </p:nvSpPr>
        <p:spPr>
          <a:xfrm>
            <a:off x="6232797" y="4092856"/>
            <a:ext cx="133115"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p:cNvSpPr/>
          <p:nvPr/>
        </p:nvSpPr>
        <p:spPr>
          <a:xfrm>
            <a:off x="6444208" y="4092856"/>
            <a:ext cx="122706"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p:cNvSpPr/>
          <p:nvPr/>
        </p:nvSpPr>
        <p:spPr>
          <a:xfrm>
            <a:off x="6660233" y="4092856"/>
            <a:ext cx="118936" cy="515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p:cNvSpPr/>
          <p:nvPr/>
        </p:nvSpPr>
        <p:spPr>
          <a:xfrm>
            <a:off x="6871643" y="4092856"/>
            <a:ext cx="127320" cy="56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p:cNvSpPr/>
          <p:nvPr/>
        </p:nvSpPr>
        <p:spPr>
          <a:xfrm>
            <a:off x="7096893" y="4092856"/>
            <a:ext cx="108469"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p:cNvSpPr/>
          <p:nvPr/>
        </p:nvSpPr>
        <p:spPr>
          <a:xfrm>
            <a:off x="7312917" y="4005064"/>
            <a:ext cx="125331" cy="1335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p:cNvSpPr/>
          <p:nvPr/>
        </p:nvSpPr>
        <p:spPr>
          <a:xfrm>
            <a:off x="7533554" y="3933056"/>
            <a:ext cx="131958" cy="1950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p:cNvSpPr/>
          <p:nvPr/>
        </p:nvSpPr>
        <p:spPr>
          <a:xfrm>
            <a:off x="7760818" y="4005065"/>
            <a:ext cx="121420" cy="1335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24"/>
          <p:cNvSpPr/>
          <p:nvPr/>
        </p:nvSpPr>
        <p:spPr>
          <a:xfrm>
            <a:off x="7976140" y="4082352"/>
            <a:ext cx="124252"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p:cNvSpPr/>
          <p:nvPr/>
        </p:nvSpPr>
        <p:spPr>
          <a:xfrm>
            <a:off x="8191462" y="4082351"/>
            <a:ext cx="124954"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4" name="Straight Connector 63"/>
          <p:cNvCxnSpPr/>
          <p:nvPr/>
        </p:nvCxnSpPr>
        <p:spPr>
          <a:xfrm>
            <a:off x="4857200" y="4642632"/>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4857200" y="6082792"/>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66" name="Rectangle 65"/>
          <p:cNvSpPr/>
          <p:nvPr/>
        </p:nvSpPr>
        <p:spPr>
          <a:xfrm>
            <a:off x="4929208" y="4725144"/>
            <a:ext cx="141578" cy="1357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7" name="Rectangle 66"/>
          <p:cNvSpPr/>
          <p:nvPr/>
        </p:nvSpPr>
        <p:spPr>
          <a:xfrm>
            <a:off x="5145232" y="5733256"/>
            <a:ext cx="108470" cy="3495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8" name="Rectangle 67"/>
          <p:cNvSpPr/>
          <p:nvPr/>
        </p:nvSpPr>
        <p:spPr>
          <a:xfrm>
            <a:off x="5361256" y="5805264"/>
            <a:ext cx="116077" cy="27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9" name="Rectangle 68"/>
          <p:cNvSpPr/>
          <p:nvPr/>
        </p:nvSpPr>
        <p:spPr>
          <a:xfrm>
            <a:off x="5577280" y="5877272"/>
            <a:ext cx="118514" cy="211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p:cNvSpPr/>
          <p:nvPr/>
        </p:nvSpPr>
        <p:spPr>
          <a:xfrm>
            <a:off x="5793304" y="5949280"/>
            <a:ext cx="120690" cy="1440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1" name="Rectangle 70"/>
          <p:cNvSpPr/>
          <p:nvPr/>
        </p:nvSpPr>
        <p:spPr>
          <a:xfrm>
            <a:off x="6005064" y="6026566"/>
            <a:ext cx="129803" cy="56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Rectangle 71"/>
          <p:cNvSpPr/>
          <p:nvPr/>
        </p:nvSpPr>
        <p:spPr>
          <a:xfrm>
            <a:off x="6229965" y="6037072"/>
            <a:ext cx="133115"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3" name="Rectangle 72"/>
          <p:cNvSpPr/>
          <p:nvPr/>
        </p:nvSpPr>
        <p:spPr>
          <a:xfrm>
            <a:off x="6441376" y="6037072"/>
            <a:ext cx="122706"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4" name="Rectangle 73"/>
          <p:cNvSpPr/>
          <p:nvPr/>
        </p:nvSpPr>
        <p:spPr>
          <a:xfrm>
            <a:off x="6657401" y="6037072"/>
            <a:ext cx="118936" cy="515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5" name="Rectangle 74"/>
          <p:cNvSpPr/>
          <p:nvPr/>
        </p:nvSpPr>
        <p:spPr>
          <a:xfrm>
            <a:off x="6868811" y="6037072"/>
            <a:ext cx="127320" cy="56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6" name="Rectangle 75"/>
          <p:cNvSpPr/>
          <p:nvPr/>
        </p:nvSpPr>
        <p:spPr>
          <a:xfrm>
            <a:off x="7094061" y="6037072"/>
            <a:ext cx="108469"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7" name="Rectangle 76"/>
          <p:cNvSpPr/>
          <p:nvPr/>
        </p:nvSpPr>
        <p:spPr>
          <a:xfrm>
            <a:off x="7310085" y="6026566"/>
            <a:ext cx="128163" cy="56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8" name="Rectangle 77"/>
          <p:cNvSpPr/>
          <p:nvPr/>
        </p:nvSpPr>
        <p:spPr>
          <a:xfrm>
            <a:off x="7530722" y="6026570"/>
            <a:ext cx="134790"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9" name="Rectangle 78"/>
          <p:cNvSpPr/>
          <p:nvPr/>
        </p:nvSpPr>
        <p:spPr>
          <a:xfrm>
            <a:off x="7757986" y="6026569"/>
            <a:ext cx="124252" cy="562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Rectangle 79"/>
          <p:cNvSpPr/>
          <p:nvPr/>
        </p:nvSpPr>
        <p:spPr>
          <a:xfrm>
            <a:off x="7973308" y="6026568"/>
            <a:ext cx="124252"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1" name="Rectangle 80"/>
          <p:cNvSpPr/>
          <p:nvPr/>
        </p:nvSpPr>
        <p:spPr>
          <a:xfrm>
            <a:off x="8188630" y="6026567"/>
            <a:ext cx="124954"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Left Brace 4"/>
          <p:cNvSpPr/>
          <p:nvPr/>
        </p:nvSpPr>
        <p:spPr>
          <a:xfrm rot="5400000">
            <a:off x="7419808" y="3153030"/>
            <a:ext cx="336222" cy="770778"/>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p:cNvSpPr txBox="1"/>
          <p:nvPr/>
        </p:nvSpPr>
        <p:spPr>
          <a:xfrm>
            <a:off x="6841561" y="3000976"/>
            <a:ext cx="1492716" cy="369332"/>
          </a:xfrm>
          <a:prstGeom prst="rect">
            <a:avLst/>
          </a:prstGeom>
          <a:noFill/>
        </p:spPr>
        <p:txBody>
          <a:bodyPr wrap="none" rtlCol="0">
            <a:spAutoFit/>
          </a:bodyPr>
          <a:lstStyle/>
          <a:p>
            <a:r>
              <a:rPr lang="en-GB" dirty="0" smtClean="0"/>
              <a:t>Engagement</a:t>
            </a:r>
            <a:endParaRPr lang="en-GB" dirty="0"/>
          </a:p>
        </p:txBody>
      </p:sp>
    </p:spTree>
    <p:extLst>
      <p:ext uri="{BB962C8B-B14F-4D97-AF65-F5344CB8AC3E}">
        <p14:creationId xmlns:p14="http://schemas.microsoft.com/office/powerpoint/2010/main" val="12087761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smtClean="0"/>
              <a:t>Consider the university website. What are the likely answers to the following questions:</a:t>
            </a:r>
          </a:p>
          <a:p>
            <a:pPr lvl="1"/>
            <a:r>
              <a:rPr lang="en-GB" dirty="0" smtClean="0"/>
              <a:t>What shape is its traffic graph likely to be? Are there likely to be any daily/weekly/seasonal patterns in usage?</a:t>
            </a:r>
          </a:p>
          <a:p>
            <a:pPr lvl="1"/>
            <a:r>
              <a:rPr lang="en-GB" dirty="0" smtClean="0"/>
              <a:t>What shape is its behaviour graph likely to be? Are there any power users and, if so, what pages are they likely to use? Are there likely to be any sharp drops in the behaviour graph?</a:t>
            </a:r>
            <a:endParaRPr lang="en-GB" dirty="0"/>
          </a:p>
        </p:txBody>
      </p:sp>
      <p:sp>
        <p:nvSpPr>
          <p:cNvPr id="5" name="Title 4"/>
          <p:cNvSpPr>
            <a:spLocks noGrp="1"/>
          </p:cNvSpPr>
          <p:nvPr>
            <p:ph type="title"/>
          </p:nvPr>
        </p:nvSpPr>
        <p:spPr/>
        <p:txBody>
          <a:bodyPr/>
          <a:lstStyle/>
          <a:p>
            <a:r>
              <a:rPr lang="en-GB" dirty="0" smtClean="0"/>
              <a:t>Activity</a:t>
            </a:r>
            <a:endParaRPr lang="en-GB" dirty="0"/>
          </a:p>
        </p:txBody>
      </p:sp>
    </p:spTree>
    <p:extLst>
      <p:ext uri="{BB962C8B-B14F-4D97-AF65-F5344CB8AC3E}">
        <p14:creationId xmlns:p14="http://schemas.microsoft.com/office/powerpoint/2010/main" val="16406428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Sessions log the number of times someone visited your sites</a:t>
            </a:r>
          </a:p>
          <a:p>
            <a:r>
              <a:rPr lang="en-GB" dirty="0" smtClean="0"/>
              <a:t>Users logs the number of individual devices that visited your sites</a:t>
            </a:r>
          </a:p>
          <a:p>
            <a:pPr lvl="1"/>
            <a:r>
              <a:rPr lang="en-GB" dirty="0" smtClean="0"/>
              <a:t>Sessions &gt;= users</a:t>
            </a:r>
          </a:p>
          <a:p>
            <a:pPr lvl="1"/>
            <a:r>
              <a:rPr lang="en-GB" dirty="0" smtClean="0"/>
              <a:t>If sessions &gt; users then people are returning </a:t>
            </a:r>
          </a:p>
          <a:p>
            <a:pPr lvl="1"/>
            <a:r>
              <a:rPr lang="en-GB" dirty="0" smtClean="0"/>
              <a:t>If someone visits on a phone then on a tablet they will count as two unique users</a:t>
            </a:r>
            <a:endParaRPr lang="en-GB" dirty="0"/>
          </a:p>
        </p:txBody>
      </p:sp>
      <p:sp>
        <p:nvSpPr>
          <p:cNvPr id="3" name="Title 2"/>
          <p:cNvSpPr>
            <a:spLocks noGrp="1"/>
          </p:cNvSpPr>
          <p:nvPr>
            <p:ph type="title"/>
          </p:nvPr>
        </p:nvSpPr>
        <p:spPr/>
        <p:txBody>
          <a:bodyPr/>
          <a:lstStyle/>
          <a:p>
            <a:r>
              <a:rPr lang="en-GB" dirty="0" smtClean="0"/>
              <a:t>Stats – Sessions v. Users</a:t>
            </a:r>
            <a:endParaRPr lang="en-GB" dirty="0"/>
          </a:p>
        </p:txBody>
      </p:sp>
    </p:spTree>
    <p:extLst>
      <p:ext uri="{BB962C8B-B14F-4D97-AF65-F5344CB8AC3E}">
        <p14:creationId xmlns:p14="http://schemas.microsoft.com/office/powerpoint/2010/main" val="25952822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New visitors</a:t>
            </a:r>
          </a:p>
          <a:p>
            <a:pPr lvl="1"/>
            <a:r>
              <a:rPr lang="en-GB" dirty="0" smtClean="0"/>
              <a:t>Arriving at your site for the first time</a:t>
            </a:r>
          </a:p>
          <a:p>
            <a:r>
              <a:rPr lang="en-GB" dirty="0" smtClean="0"/>
              <a:t>Return visitors</a:t>
            </a:r>
          </a:p>
          <a:p>
            <a:pPr lvl="1"/>
            <a:r>
              <a:rPr lang="en-GB" dirty="0" smtClean="0"/>
              <a:t>Any visitor for whom it isn’t a first visit</a:t>
            </a:r>
          </a:p>
          <a:p>
            <a:r>
              <a:rPr lang="en-GB" dirty="0" smtClean="0"/>
              <a:t>Try to balance growth and loyalty</a:t>
            </a:r>
          </a:p>
          <a:p>
            <a:pPr lvl="1"/>
            <a:r>
              <a:rPr lang="en-GB" dirty="0" smtClean="0"/>
              <a:t>Early in the growth of your site you want to have mostly new users (= being discovered a lot) and 10% to 20% returning visitors</a:t>
            </a:r>
          </a:p>
          <a:p>
            <a:r>
              <a:rPr lang="en-GB" dirty="0" smtClean="0"/>
              <a:t>Over time try to switch this over</a:t>
            </a:r>
          </a:p>
          <a:p>
            <a:pPr lvl="1"/>
            <a:r>
              <a:rPr lang="en-GB" dirty="0" smtClean="0"/>
              <a:t>Established sites aim for 20% to 30% returns</a:t>
            </a:r>
          </a:p>
          <a:p>
            <a:r>
              <a:rPr lang="en-GB" dirty="0" smtClean="0"/>
              <a:t>Few return visitors = people aren’t coming back</a:t>
            </a:r>
          </a:p>
          <a:p>
            <a:r>
              <a:rPr lang="en-GB" dirty="0" smtClean="0"/>
              <a:t>Few new visitors = people aren’t finding you</a:t>
            </a:r>
          </a:p>
          <a:p>
            <a:pPr lvl="1"/>
            <a:endParaRPr lang="en-GB" dirty="0" smtClean="0"/>
          </a:p>
          <a:p>
            <a:pPr lvl="1"/>
            <a:endParaRPr lang="en-GB" dirty="0" smtClean="0"/>
          </a:p>
          <a:p>
            <a:pPr lvl="1"/>
            <a:endParaRPr lang="en-GB" dirty="0" smtClean="0"/>
          </a:p>
        </p:txBody>
      </p:sp>
      <p:sp>
        <p:nvSpPr>
          <p:cNvPr id="3" name="Title 2"/>
          <p:cNvSpPr>
            <a:spLocks noGrp="1"/>
          </p:cNvSpPr>
          <p:nvPr>
            <p:ph type="title"/>
          </p:nvPr>
        </p:nvSpPr>
        <p:spPr/>
        <p:txBody>
          <a:bodyPr/>
          <a:lstStyle/>
          <a:p>
            <a:r>
              <a:rPr lang="en-GB" dirty="0" smtClean="0"/>
              <a:t>Stats – New v. Return Visitors</a:t>
            </a:r>
            <a:endParaRPr lang="en-GB" dirty="0"/>
          </a:p>
        </p:txBody>
      </p:sp>
    </p:spTree>
    <p:extLst>
      <p:ext uri="{BB962C8B-B14F-4D97-AF65-F5344CB8AC3E}">
        <p14:creationId xmlns:p14="http://schemas.microsoft.com/office/powerpoint/2010/main" val="51888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 </a:t>
            </a:r>
            <a:r>
              <a:rPr lang="en-GB" dirty="0" err="1" smtClean="0"/>
              <a:t>pageview</a:t>
            </a:r>
            <a:r>
              <a:rPr lang="en-GB" dirty="0" smtClean="0"/>
              <a:t> is a user viewing a specific page on your website</a:t>
            </a:r>
          </a:p>
          <a:p>
            <a:pPr lvl="1"/>
            <a:r>
              <a:rPr lang="en-GB" dirty="0" smtClean="0"/>
              <a:t>Technically it’s a load, not a view</a:t>
            </a:r>
          </a:p>
          <a:p>
            <a:r>
              <a:rPr lang="en-GB" dirty="0" smtClean="0"/>
              <a:t>Lots of </a:t>
            </a:r>
            <a:r>
              <a:rPr lang="en-GB" dirty="0" err="1" smtClean="0"/>
              <a:t>pageviews</a:t>
            </a:r>
            <a:r>
              <a:rPr lang="en-GB" dirty="0" smtClean="0"/>
              <a:t> can be good, bad, or both</a:t>
            </a:r>
          </a:p>
          <a:p>
            <a:r>
              <a:rPr lang="en-GB" dirty="0" smtClean="0"/>
              <a:t>Google</a:t>
            </a:r>
          </a:p>
          <a:p>
            <a:pPr lvl="1"/>
            <a:r>
              <a:rPr lang="en-GB" dirty="0" smtClean="0"/>
              <a:t>Bad – they want you to find your answer as quickly as possible</a:t>
            </a:r>
          </a:p>
          <a:p>
            <a:r>
              <a:rPr lang="en-GB" dirty="0" smtClean="0"/>
              <a:t>Facebook</a:t>
            </a:r>
          </a:p>
          <a:p>
            <a:pPr lvl="1"/>
            <a:r>
              <a:rPr lang="en-GB" dirty="0" smtClean="0"/>
              <a:t>Good – the more </a:t>
            </a:r>
            <a:r>
              <a:rPr lang="en-GB" dirty="0" err="1" smtClean="0"/>
              <a:t>pageviews</a:t>
            </a:r>
            <a:r>
              <a:rPr lang="en-GB" dirty="0" smtClean="0"/>
              <a:t> the more adverts</a:t>
            </a:r>
          </a:p>
          <a:p>
            <a:r>
              <a:rPr lang="en-GB" dirty="0" smtClean="0"/>
              <a:t>The more you make users work for your content, the less content they will see</a:t>
            </a:r>
            <a:endParaRPr lang="en-GB" dirty="0"/>
          </a:p>
        </p:txBody>
      </p:sp>
      <p:sp>
        <p:nvSpPr>
          <p:cNvPr id="3" name="Title 2"/>
          <p:cNvSpPr>
            <a:spLocks noGrp="1"/>
          </p:cNvSpPr>
          <p:nvPr>
            <p:ph type="title"/>
          </p:nvPr>
        </p:nvSpPr>
        <p:spPr/>
        <p:txBody>
          <a:bodyPr/>
          <a:lstStyle/>
          <a:p>
            <a:r>
              <a:rPr lang="en-GB" dirty="0" smtClean="0"/>
              <a:t>Stats - </a:t>
            </a:r>
            <a:r>
              <a:rPr lang="en-GB" dirty="0" err="1" smtClean="0"/>
              <a:t>Pageviews</a:t>
            </a:r>
            <a:endParaRPr lang="en-GB" dirty="0"/>
          </a:p>
        </p:txBody>
      </p:sp>
    </p:spTree>
    <p:extLst>
      <p:ext uri="{BB962C8B-B14F-4D97-AF65-F5344CB8AC3E}">
        <p14:creationId xmlns:p14="http://schemas.microsoft.com/office/powerpoint/2010/main" val="1629567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normAutofit lnSpcReduction="10000"/>
          </a:bodyPr>
          <a:lstStyle/>
          <a:p>
            <a:r>
              <a:rPr lang="en-GB" dirty="0" smtClean="0"/>
              <a:t>Time per visit (or per session) is how long users spend on your site </a:t>
            </a:r>
            <a:r>
              <a:rPr lang="en-GB" i="1" dirty="0" smtClean="0"/>
              <a:t>on average</a:t>
            </a:r>
            <a:endParaRPr lang="en-GB" dirty="0" smtClean="0"/>
          </a:p>
          <a:p>
            <a:r>
              <a:rPr lang="en-GB" dirty="0"/>
              <a:t>Time per </a:t>
            </a:r>
            <a:r>
              <a:rPr lang="en-GB" dirty="0" smtClean="0"/>
              <a:t>page(or </a:t>
            </a:r>
            <a:r>
              <a:rPr lang="en-GB" dirty="0"/>
              <a:t>per session) is how long users spend on </a:t>
            </a:r>
            <a:r>
              <a:rPr lang="en-GB" dirty="0" smtClean="0"/>
              <a:t>each specific page </a:t>
            </a:r>
            <a:r>
              <a:rPr lang="en-GB" i="1" dirty="0" smtClean="0"/>
              <a:t>on average</a:t>
            </a:r>
          </a:p>
          <a:p>
            <a:r>
              <a:rPr lang="en-GB" dirty="0" smtClean="0"/>
              <a:t>Low time per visit</a:t>
            </a:r>
          </a:p>
          <a:p>
            <a:pPr lvl="1"/>
            <a:r>
              <a:rPr lang="en-GB" dirty="0" smtClean="0"/>
              <a:t>Either finding what they want quickly or not at all</a:t>
            </a:r>
          </a:p>
          <a:p>
            <a:pPr lvl="1"/>
            <a:r>
              <a:rPr lang="en-GB" dirty="0" smtClean="0"/>
              <a:t>Google, not Wikipedia</a:t>
            </a:r>
          </a:p>
          <a:p>
            <a:r>
              <a:rPr lang="en-GB" dirty="0" smtClean="0"/>
              <a:t>Users also spend more time on a page when confused</a:t>
            </a:r>
          </a:p>
          <a:p>
            <a:r>
              <a:rPr lang="en-GB" dirty="0" smtClean="0"/>
              <a:t>Use time in parallel with other stats</a:t>
            </a:r>
          </a:p>
          <a:p>
            <a:pPr lvl="1"/>
            <a:r>
              <a:rPr lang="en-GB" sz="2400" dirty="0" smtClean="0"/>
              <a:t>More time, fewer </a:t>
            </a:r>
            <a:r>
              <a:rPr lang="en-GB" sz="2400" dirty="0" err="1" smtClean="0"/>
              <a:t>pageviews</a:t>
            </a:r>
            <a:r>
              <a:rPr lang="en-GB" sz="2400" dirty="0" smtClean="0"/>
              <a:t> – BBC News</a:t>
            </a:r>
          </a:p>
          <a:p>
            <a:pPr lvl="1"/>
            <a:r>
              <a:rPr lang="en-GB" sz="2400" dirty="0" smtClean="0"/>
              <a:t>Less time, more </a:t>
            </a:r>
            <a:r>
              <a:rPr lang="en-GB" sz="2400" dirty="0" err="1" smtClean="0"/>
              <a:t>pageviews</a:t>
            </a:r>
            <a:r>
              <a:rPr lang="en-GB" sz="2400" dirty="0" smtClean="0"/>
              <a:t> – Pinterest</a:t>
            </a:r>
          </a:p>
          <a:p>
            <a:pPr lvl="1"/>
            <a:r>
              <a:rPr lang="en-GB" sz="2400" dirty="0" smtClean="0"/>
              <a:t>V. low times, v. few </a:t>
            </a:r>
            <a:r>
              <a:rPr lang="en-GB" sz="2400" dirty="0" err="1" smtClean="0"/>
              <a:t>pageviews</a:t>
            </a:r>
            <a:r>
              <a:rPr lang="en-GB" sz="2400" dirty="0" smtClean="0"/>
              <a:t> – Google</a:t>
            </a:r>
          </a:p>
          <a:p>
            <a:pPr lvl="1"/>
            <a:r>
              <a:rPr lang="en-GB" sz="2400" dirty="0" smtClean="0"/>
              <a:t>V. high time per visit and </a:t>
            </a:r>
            <a:r>
              <a:rPr lang="en-GB" sz="2400" dirty="0" err="1" smtClean="0"/>
              <a:t>pageviews</a:t>
            </a:r>
            <a:r>
              <a:rPr lang="en-GB" sz="2400" dirty="0"/>
              <a:t> </a:t>
            </a:r>
            <a:r>
              <a:rPr lang="en-GB" sz="2400" dirty="0" smtClean="0"/>
              <a:t>- Facebook</a:t>
            </a:r>
            <a:endParaRPr lang="en-GB" sz="2400" dirty="0"/>
          </a:p>
          <a:p>
            <a:endParaRPr lang="en-GB" dirty="0"/>
          </a:p>
        </p:txBody>
      </p:sp>
      <p:sp>
        <p:nvSpPr>
          <p:cNvPr id="3" name="Title 2"/>
          <p:cNvSpPr>
            <a:spLocks noGrp="1"/>
          </p:cNvSpPr>
          <p:nvPr>
            <p:ph type="title"/>
          </p:nvPr>
        </p:nvSpPr>
        <p:spPr/>
        <p:txBody>
          <a:bodyPr/>
          <a:lstStyle/>
          <a:p>
            <a:r>
              <a:rPr lang="en-GB" dirty="0" smtClean="0"/>
              <a:t>Stats - Time</a:t>
            </a:r>
            <a:endParaRPr lang="en-GB" dirty="0"/>
          </a:p>
        </p:txBody>
      </p:sp>
    </p:spTree>
    <p:extLst>
      <p:ext uri="{BB962C8B-B14F-4D97-AF65-F5344CB8AC3E}">
        <p14:creationId xmlns:p14="http://schemas.microsoft.com/office/powerpoint/2010/main" val="9382004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Bounce rate is the percentage of users who arrive but do not interact with the site</a:t>
            </a:r>
          </a:p>
          <a:p>
            <a:pPr lvl="1"/>
            <a:r>
              <a:rPr lang="en-GB" dirty="0" smtClean="0"/>
              <a:t>Low bounce rates (10%-30%) are good</a:t>
            </a:r>
          </a:p>
          <a:p>
            <a:pPr lvl="1"/>
            <a:r>
              <a:rPr lang="en-GB" dirty="0" smtClean="0"/>
              <a:t>High bounce rates (70%-99%) are bad</a:t>
            </a:r>
          </a:p>
          <a:p>
            <a:pPr lvl="1"/>
            <a:r>
              <a:rPr lang="en-GB" dirty="0" smtClean="0"/>
              <a:t>Everything else is normal</a:t>
            </a:r>
          </a:p>
          <a:p>
            <a:r>
              <a:rPr lang="en-GB" dirty="0" smtClean="0"/>
              <a:t>High bounce rates are caused by sites looking untrustworthy</a:t>
            </a:r>
          </a:p>
          <a:p>
            <a:r>
              <a:rPr lang="en-GB" dirty="0" smtClean="0"/>
              <a:t>The exit rate of a page shows what percentage of users left after viewing a page</a:t>
            </a:r>
          </a:p>
          <a:p>
            <a:pPr lvl="1"/>
            <a:r>
              <a:rPr lang="en-GB" dirty="0" smtClean="0"/>
              <a:t>Look for pages that stick out – if it’s much higher or lower than other pages then investigate it</a:t>
            </a:r>
            <a:endParaRPr lang="en-GB" dirty="0"/>
          </a:p>
        </p:txBody>
      </p:sp>
      <p:sp>
        <p:nvSpPr>
          <p:cNvPr id="3" name="Title 2"/>
          <p:cNvSpPr>
            <a:spLocks noGrp="1"/>
          </p:cNvSpPr>
          <p:nvPr>
            <p:ph type="title"/>
          </p:nvPr>
        </p:nvSpPr>
        <p:spPr/>
        <p:txBody>
          <a:bodyPr/>
          <a:lstStyle/>
          <a:p>
            <a:r>
              <a:rPr lang="en-GB" dirty="0" smtClean="0"/>
              <a:t>Stats – Bounce and Exit Rates</a:t>
            </a:r>
            <a:endParaRPr lang="en-GB" dirty="0"/>
          </a:p>
        </p:txBody>
      </p:sp>
    </p:spTree>
    <p:extLst>
      <p:ext uri="{BB962C8B-B14F-4D97-AF65-F5344CB8AC3E}">
        <p14:creationId xmlns:p14="http://schemas.microsoft.com/office/powerpoint/2010/main" val="28148471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If something can be used, it will eventually be used by someone</a:t>
            </a:r>
          </a:p>
          <a:p>
            <a:pPr lvl="1"/>
            <a:r>
              <a:rPr lang="en-GB" dirty="0" smtClean="0"/>
              <a:t>People still click on banners</a:t>
            </a:r>
          </a:p>
          <a:p>
            <a:pPr lvl="1"/>
            <a:r>
              <a:rPr lang="en-GB" dirty="0" smtClean="0"/>
              <a:t>People visit pages eight layers of navigation deep</a:t>
            </a:r>
          </a:p>
          <a:p>
            <a:r>
              <a:rPr lang="en-GB" dirty="0" smtClean="0"/>
              <a:t>90% is everybody</a:t>
            </a:r>
          </a:p>
          <a:p>
            <a:pPr lvl="1"/>
            <a:r>
              <a:rPr lang="en-GB" dirty="0" smtClean="0"/>
              <a:t>If 90% of your users do what you want then you have won </a:t>
            </a:r>
            <a:r>
              <a:rPr lang="en-GB" dirty="0" smtClean="0">
                <a:sym typeface="Wingdings" panose="05000000000000000000" pitchFamily="2" charset="2"/>
              </a:rPr>
              <a:t></a:t>
            </a:r>
          </a:p>
          <a:p>
            <a:r>
              <a:rPr lang="en-GB" dirty="0" smtClean="0">
                <a:sym typeface="Wingdings" panose="05000000000000000000" pitchFamily="2" charset="2"/>
              </a:rPr>
              <a:t>If 10% click on the landing page then 80% of them purchase something, is it good?</a:t>
            </a:r>
          </a:p>
          <a:p>
            <a:pPr lvl="1"/>
            <a:r>
              <a:rPr lang="en-GB" dirty="0" smtClean="0">
                <a:sym typeface="Wingdings" panose="05000000000000000000" pitchFamily="2" charset="2"/>
              </a:rPr>
              <a:t>No - 80% of 10% is only 8%</a:t>
            </a:r>
          </a:p>
          <a:p>
            <a:pPr lvl="1"/>
            <a:r>
              <a:rPr lang="en-GB" dirty="0" smtClean="0">
                <a:sym typeface="Wingdings" panose="05000000000000000000" pitchFamily="2" charset="2"/>
              </a:rPr>
              <a:t>The landing page is not working</a:t>
            </a:r>
          </a:p>
          <a:p>
            <a:pPr lvl="1"/>
            <a:r>
              <a:rPr lang="en-GB" dirty="0" smtClean="0">
                <a:sym typeface="Wingdings" panose="05000000000000000000" pitchFamily="2" charset="2"/>
              </a:rPr>
              <a:t>40% of 40% would be better = 16%</a:t>
            </a:r>
            <a:endParaRPr lang="en-GB" dirty="0"/>
          </a:p>
        </p:txBody>
      </p:sp>
      <p:sp>
        <p:nvSpPr>
          <p:cNvPr id="3" name="Title 2"/>
          <p:cNvSpPr>
            <a:spLocks noGrp="1"/>
          </p:cNvSpPr>
          <p:nvPr>
            <p:ph type="title"/>
          </p:nvPr>
        </p:nvSpPr>
        <p:spPr/>
        <p:txBody>
          <a:bodyPr/>
          <a:lstStyle/>
          <a:p>
            <a:r>
              <a:rPr lang="en-GB" dirty="0" smtClean="0"/>
              <a:t>Probabilities of Interaction</a:t>
            </a:r>
            <a:endParaRPr lang="en-GB" dirty="0"/>
          </a:p>
        </p:txBody>
      </p:sp>
    </p:spTree>
    <p:extLst>
      <p:ext uri="{BB962C8B-B14F-4D97-AF65-F5344CB8AC3E}">
        <p14:creationId xmlns:p14="http://schemas.microsoft.com/office/powerpoint/2010/main" val="350063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normAutofit lnSpcReduction="10000"/>
          </a:bodyPr>
          <a:lstStyle/>
          <a:p>
            <a:r>
              <a:rPr lang="en-GB" dirty="0" smtClean="0"/>
              <a:t>What happens when lots of people insist on making the choice you don’t want?</a:t>
            </a:r>
          </a:p>
          <a:p>
            <a:r>
              <a:rPr lang="en-GB" dirty="0" smtClean="0"/>
              <a:t>Order v. appeal</a:t>
            </a:r>
          </a:p>
          <a:p>
            <a:pPr lvl="1"/>
            <a:r>
              <a:rPr lang="en-GB" dirty="0" smtClean="0"/>
              <a:t>Items at the start of a list get the most clicks</a:t>
            </a:r>
          </a:p>
          <a:p>
            <a:pPr lvl="1"/>
            <a:r>
              <a:rPr lang="en-GB" dirty="0" smtClean="0"/>
              <a:t>Option #1 is not necessarily what users like most, but rather what they see first</a:t>
            </a:r>
          </a:p>
          <a:p>
            <a:r>
              <a:rPr lang="en-GB" dirty="0" smtClean="0"/>
              <a:t>Content attention v. surface attention</a:t>
            </a:r>
          </a:p>
          <a:p>
            <a:pPr lvl="1"/>
            <a:r>
              <a:rPr lang="en-GB" dirty="0" smtClean="0"/>
              <a:t>Don’t make a site so visually interesting that people look at the surface, not the content</a:t>
            </a:r>
          </a:p>
          <a:p>
            <a:r>
              <a:rPr lang="en-GB" dirty="0" smtClean="0"/>
              <a:t>Hierarchy v. motivation</a:t>
            </a:r>
          </a:p>
          <a:p>
            <a:pPr lvl="1"/>
            <a:r>
              <a:rPr lang="en-GB" dirty="0" smtClean="0"/>
              <a:t>Don’t force users to use the ‘back’ button in order to buy/register/upgrade/whatever</a:t>
            </a:r>
          </a:p>
          <a:p>
            <a:pPr lvl="1"/>
            <a:r>
              <a:rPr lang="en-GB" dirty="0" smtClean="0"/>
              <a:t>Make sure there’s always a way to engage when they’re motivated to do so</a:t>
            </a:r>
            <a:endParaRPr lang="en-GB" dirty="0"/>
          </a:p>
        </p:txBody>
      </p:sp>
      <p:sp>
        <p:nvSpPr>
          <p:cNvPr id="3" name="Title 2"/>
          <p:cNvSpPr>
            <a:spLocks noGrp="1"/>
          </p:cNvSpPr>
          <p:nvPr>
            <p:ph type="title"/>
          </p:nvPr>
        </p:nvSpPr>
        <p:spPr/>
        <p:txBody>
          <a:bodyPr/>
          <a:lstStyle/>
          <a:p>
            <a:r>
              <a:rPr lang="en-GB" dirty="0" smtClean="0"/>
              <a:t>Structure v. Choice</a:t>
            </a:r>
            <a:endParaRPr lang="en-GB" dirty="0"/>
          </a:p>
        </p:txBody>
      </p:sp>
    </p:spTree>
    <p:extLst>
      <p:ext uri="{BB962C8B-B14F-4D97-AF65-F5344CB8AC3E}">
        <p14:creationId xmlns:p14="http://schemas.microsoft.com/office/powerpoint/2010/main" val="32129584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Commonly used with 2 or more versions of a website</a:t>
            </a:r>
          </a:p>
          <a:p>
            <a:pPr lvl="1"/>
            <a:r>
              <a:rPr lang="en-GB" dirty="0" smtClean="0"/>
              <a:t>Each version is shown to a portion of the users and the one that performs best is kept</a:t>
            </a:r>
          </a:p>
          <a:p>
            <a:r>
              <a:rPr lang="en-GB" dirty="0" smtClean="0"/>
              <a:t>Practical issues</a:t>
            </a:r>
          </a:p>
          <a:p>
            <a:pPr lvl="1"/>
            <a:r>
              <a:rPr lang="en-GB" dirty="0" smtClean="0"/>
              <a:t>Usually free other than the time taken to design and create the pages used for testing</a:t>
            </a:r>
          </a:p>
          <a:p>
            <a:pPr lvl="1"/>
            <a:r>
              <a:rPr lang="en-GB" dirty="0" smtClean="0"/>
              <a:t>Not the same as launching a new page and seeing if it does better than the old version</a:t>
            </a:r>
          </a:p>
          <a:p>
            <a:pPr lvl="1"/>
            <a:r>
              <a:rPr lang="en-GB" dirty="0" smtClean="0"/>
              <a:t>Most reliable when you only change </a:t>
            </a:r>
            <a:r>
              <a:rPr lang="en-GB" i="1" dirty="0" smtClean="0"/>
              <a:t>one detail</a:t>
            </a:r>
            <a:endParaRPr lang="en-GB" dirty="0" smtClean="0"/>
          </a:p>
          <a:p>
            <a:pPr lvl="1"/>
            <a:r>
              <a:rPr lang="en-GB" dirty="0" smtClean="0"/>
              <a:t>The two pages must have the same purpose, e.g. two versions of the homepage</a:t>
            </a:r>
            <a:endParaRPr lang="en-GB" dirty="0"/>
          </a:p>
        </p:txBody>
      </p:sp>
      <p:sp>
        <p:nvSpPr>
          <p:cNvPr id="3" name="Title 2"/>
          <p:cNvSpPr>
            <a:spLocks noGrp="1"/>
          </p:cNvSpPr>
          <p:nvPr>
            <p:ph type="title"/>
          </p:nvPr>
        </p:nvSpPr>
        <p:spPr/>
        <p:txBody>
          <a:bodyPr/>
          <a:lstStyle/>
          <a:p>
            <a:r>
              <a:rPr lang="en-GB" dirty="0" smtClean="0"/>
              <a:t>A/B Tests</a:t>
            </a:r>
            <a:endParaRPr lang="en-GB" dirty="0"/>
          </a:p>
        </p:txBody>
      </p:sp>
    </p:spTree>
    <p:extLst>
      <p:ext uri="{BB962C8B-B14F-4D97-AF65-F5344CB8AC3E}">
        <p14:creationId xmlns:p14="http://schemas.microsoft.com/office/powerpoint/2010/main" val="28953754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32648"/>
          </a:xfrm>
        </p:spPr>
        <p:txBody>
          <a:bodyPr>
            <a:normAutofit/>
          </a:bodyPr>
          <a:lstStyle/>
          <a:p>
            <a:r>
              <a:rPr lang="en-GB" dirty="0" smtClean="0"/>
              <a:t>A/B tests are great for testing single changes, but what if you change several things at once?</a:t>
            </a:r>
          </a:p>
          <a:p>
            <a:pPr lvl="1"/>
            <a:r>
              <a:rPr lang="en-GB" dirty="0" smtClean="0"/>
              <a:t>Any changes can interact with each other</a:t>
            </a:r>
          </a:p>
          <a:p>
            <a:r>
              <a:rPr lang="en-GB" dirty="0" smtClean="0"/>
              <a:t>Software exists to support this</a:t>
            </a:r>
          </a:p>
          <a:p>
            <a:pPr lvl="1"/>
            <a:r>
              <a:rPr lang="en-GB" dirty="0" smtClean="0"/>
              <a:t>Randomly puts together examples of the elements you want to change and measures which combinations got the most clicks</a:t>
            </a:r>
          </a:p>
          <a:p>
            <a:r>
              <a:rPr lang="en-GB" dirty="0" smtClean="0"/>
              <a:t>This needs more traffic or more time than A/B tests</a:t>
            </a:r>
          </a:p>
          <a:p>
            <a:pPr lvl="1"/>
            <a:r>
              <a:rPr lang="en-GB" dirty="0" smtClean="0"/>
              <a:t>A/B test (1 binary element) = 2 versions</a:t>
            </a:r>
          </a:p>
          <a:p>
            <a:pPr lvl="1"/>
            <a:r>
              <a:rPr lang="en-GB" dirty="0" smtClean="0"/>
              <a:t>Multivariate (2 </a:t>
            </a:r>
            <a:r>
              <a:rPr lang="en-GB" dirty="0"/>
              <a:t>binary </a:t>
            </a:r>
            <a:r>
              <a:rPr lang="en-GB" dirty="0" smtClean="0"/>
              <a:t>elements) = 4 versions</a:t>
            </a:r>
          </a:p>
          <a:p>
            <a:pPr lvl="1"/>
            <a:r>
              <a:rPr lang="en-GB" dirty="0" smtClean="0"/>
              <a:t>Multivariate (3 </a:t>
            </a:r>
            <a:r>
              <a:rPr lang="en-GB" dirty="0"/>
              <a:t>binary </a:t>
            </a:r>
            <a:r>
              <a:rPr lang="en-GB" dirty="0" smtClean="0"/>
              <a:t>elements) = 27 versions</a:t>
            </a:r>
          </a:p>
          <a:p>
            <a:pPr lvl="1"/>
            <a:r>
              <a:rPr lang="en-GB" dirty="0" smtClean="0"/>
              <a:t>Multivariate (4</a:t>
            </a:r>
            <a:r>
              <a:rPr lang="en-GB" dirty="0"/>
              <a:t> binary </a:t>
            </a:r>
            <a:r>
              <a:rPr lang="en-GB" dirty="0" smtClean="0"/>
              <a:t>elements) = 256 versions…</a:t>
            </a:r>
            <a:endParaRPr lang="en-GB" dirty="0"/>
          </a:p>
        </p:txBody>
      </p:sp>
      <p:sp>
        <p:nvSpPr>
          <p:cNvPr id="3" name="Title 2"/>
          <p:cNvSpPr>
            <a:spLocks noGrp="1"/>
          </p:cNvSpPr>
          <p:nvPr>
            <p:ph type="title"/>
          </p:nvPr>
        </p:nvSpPr>
        <p:spPr/>
        <p:txBody>
          <a:bodyPr/>
          <a:lstStyle/>
          <a:p>
            <a:r>
              <a:rPr lang="en-GB" dirty="0" smtClean="0"/>
              <a:t>Multivariate Tests</a:t>
            </a:r>
            <a:endParaRPr lang="en-GB" dirty="0"/>
          </a:p>
        </p:txBody>
      </p:sp>
    </p:spTree>
    <p:extLst>
      <p:ext uri="{BB962C8B-B14F-4D97-AF65-F5344CB8AC3E}">
        <p14:creationId xmlns:p14="http://schemas.microsoft.com/office/powerpoint/2010/main" val="38013553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Sign up for, and complete, the Google Analytics for Beginners course at </a:t>
            </a:r>
          </a:p>
          <a:p>
            <a:pPr marL="109728" indent="0">
              <a:buNone/>
            </a:pPr>
            <a:endParaRPr lang="en-GB" dirty="0"/>
          </a:p>
          <a:p>
            <a:pPr marL="109728" indent="0">
              <a:buNone/>
            </a:pPr>
            <a:r>
              <a:rPr lang="en-GB" sz="2400" dirty="0">
                <a:hlinkClick r:id="rId2"/>
              </a:rPr>
              <a:t>https://</a:t>
            </a:r>
            <a:r>
              <a:rPr lang="en-GB" sz="2400" dirty="0" smtClean="0">
                <a:hlinkClick r:id="rId2"/>
              </a:rPr>
              <a:t>analytics.google.com/analytics/academy/course/6</a:t>
            </a:r>
            <a:endParaRPr lang="en-GB" sz="2400" dirty="0" smtClean="0"/>
          </a:p>
          <a:p>
            <a:pPr marL="109728" indent="0">
              <a:buNone/>
            </a:pPr>
            <a:endParaRPr lang="en-GB" dirty="0"/>
          </a:p>
        </p:txBody>
      </p:sp>
      <p:sp>
        <p:nvSpPr>
          <p:cNvPr id="3" name="Title 2"/>
          <p:cNvSpPr>
            <a:spLocks noGrp="1"/>
          </p:cNvSpPr>
          <p:nvPr>
            <p:ph type="title"/>
          </p:nvPr>
        </p:nvSpPr>
        <p:spPr/>
        <p:txBody>
          <a:bodyPr/>
          <a:lstStyle/>
          <a:p>
            <a:r>
              <a:rPr lang="en-GB" dirty="0" smtClean="0"/>
              <a:t>Activity</a:t>
            </a:r>
            <a:endParaRPr lang="en-GB" dirty="0"/>
          </a:p>
        </p:txBody>
      </p:sp>
    </p:spTree>
    <p:extLst>
      <p:ext uri="{BB962C8B-B14F-4D97-AF65-F5344CB8AC3E}">
        <p14:creationId xmlns:p14="http://schemas.microsoft.com/office/powerpoint/2010/main" val="12634029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457200" y="404664"/>
            <a:ext cx="8229600" cy="576064"/>
          </a:xfrm>
        </p:spPr>
        <p:txBody>
          <a:bodyPr>
            <a:normAutofit fontScale="90000"/>
          </a:bodyPr>
          <a:lstStyle/>
          <a:p>
            <a:pPr eaLnBrk="1" hangingPunct="1">
              <a:defRPr/>
            </a:pPr>
            <a:r>
              <a:rPr lang="en-GB" smtClean="0"/>
              <a:t>Coming Soon…</a:t>
            </a:r>
            <a:endParaRPr lang="en-US" smtClean="0"/>
          </a:p>
        </p:txBody>
      </p:sp>
      <p:sp>
        <p:nvSpPr>
          <p:cNvPr id="155651" name="Rectangle 3"/>
          <p:cNvSpPr>
            <a:spLocks noGrp="1" noChangeArrowheads="1"/>
          </p:cNvSpPr>
          <p:nvPr>
            <p:ph idx="1"/>
          </p:nvPr>
        </p:nvSpPr>
        <p:spPr/>
        <p:txBody>
          <a:bodyPr/>
          <a:lstStyle/>
          <a:p>
            <a:pPr eaLnBrk="1" hangingPunct="1">
              <a:defRPr/>
            </a:pPr>
            <a:r>
              <a:rPr lang="en-GB" dirty="0" smtClean="0"/>
              <a:t>Next session: Usability</a:t>
            </a:r>
          </a:p>
          <a:p>
            <a:pPr eaLnBrk="1" hangingPunct="1">
              <a:defRPr/>
            </a:pPr>
            <a:endParaRPr lang="en-GB" dirty="0" smtClean="0"/>
          </a:p>
          <a:p>
            <a:pPr eaLnBrk="1" hangingPunct="1">
              <a:defRPr/>
            </a:pPr>
            <a:r>
              <a:rPr lang="en-GB" dirty="0" smtClean="0"/>
              <a:t>Homework: Read the articles linked to this lecture on Moodle.</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NULL"/></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11142</TotalTime>
  <Words>1395</Words>
  <Application>Microsoft Office PowerPoint</Application>
  <PresentationFormat>On-screen Show (4:3)</PresentationFormat>
  <Paragraphs>174</Paragraphs>
  <Slides>19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Georgia</vt:lpstr>
      <vt:lpstr>Times</vt:lpstr>
      <vt:lpstr>Trebuchet MS</vt:lpstr>
      <vt:lpstr>Wingdings</vt:lpstr>
      <vt:lpstr>Wingdings 2</vt:lpstr>
      <vt:lpstr>Nik2013</vt:lpstr>
      <vt:lpstr>User Experience Design</vt:lpstr>
      <vt:lpstr>Can Feelings Be Measured?</vt:lpstr>
      <vt:lpstr>What Are Analytics?</vt:lpstr>
      <vt:lpstr>Data Collection Methods</vt:lpstr>
      <vt:lpstr>Traffic Graphs</vt:lpstr>
      <vt:lpstr>Structured Behaviour Graphs</vt:lpstr>
      <vt:lpstr>Structured Behaviour Graphs</vt:lpstr>
      <vt:lpstr>Activity</vt:lpstr>
      <vt:lpstr>Stats – Sessions v. Users</vt:lpstr>
      <vt:lpstr>Stats – New v. Return Visitors</vt:lpstr>
      <vt:lpstr>Stats - Pageviews</vt:lpstr>
      <vt:lpstr>Stats - Time</vt:lpstr>
      <vt:lpstr>Stats – Bounce and Exit Rates</vt:lpstr>
      <vt:lpstr>Probabilities of Interaction</vt:lpstr>
      <vt:lpstr>Structure v. Choice</vt:lpstr>
      <vt:lpstr>A/B Tests</vt:lpstr>
      <vt:lpstr>Multivariate Tests</vt:lpstr>
      <vt:lpstr>Activity</vt:lpstr>
      <vt:lpstr>Coming Soon…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The Human</dc:subject>
  <dc:creator>Nik Whitehead</dc:creator>
  <cp:lastModifiedBy>Nik Whitehead</cp:lastModifiedBy>
  <cp:revision>209</cp:revision>
  <dcterms:created xsi:type="dcterms:W3CDTF">2003-09-29T11:49:22Z</dcterms:created>
  <dcterms:modified xsi:type="dcterms:W3CDTF">2020-01-28T16:55:03Z</dcterms:modified>
</cp:coreProperties>
</file>