
<file path=[Content_Types].xml><?xml version="1.0" encoding="utf-8"?>
<Types xmlns="http://schemas.openxmlformats.org/package/2006/content-types">
  <Default Extension="docx" ContentType="application/vnd.openxmlformats-officedocument.wordprocessingml.document"/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7"/>
  </p:notesMasterIdLst>
  <p:handoutMasterIdLst>
    <p:handoutMasterId r:id="rId18"/>
  </p:handoutMasterIdLst>
  <p:sldIdLst>
    <p:sldId id="257" r:id="rId2"/>
    <p:sldId id="258" r:id="rId3"/>
    <p:sldId id="259" r:id="rId4"/>
    <p:sldId id="274" r:id="rId5"/>
    <p:sldId id="276" r:id="rId6"/>
    <p:sldId id="277" r:id="rId7"/>
    <p:sldId id="278" r:id="rId8"/>
    <p:sldId id="279" r:id="rId9"/>
    <p:sldId id="280" r:id="rId10"/>
    <p:sldId id="281" r:id="rId11"/>
    <p:sldId id="283" r:id="rId12"/>
    <p:sldId id="284" r:id="rId13"/>
    <p:sldId id="285" r:id="rId14"/>
    <p:sldId id="273" r:id="rId15"/>
    <p:sldId id="275" r:id="rId16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7296" userDrawn="1">
          <p15:clr>
            <a:srgbClr val="A4A3A4"/>
          </p15:clr>
        </p15:guide>
        <p15:guide id="4" orient="horz" pos="412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5CFA783-FA8E-4794-A138-CD30BC696670}" v="3" dt="2025-02-13T13:44:16.553"/>
  </p1510:revLst>
</p1510:revInfo>
</file>

<file path=ppt/tableStyles.xml><?xml version="1.0" encoding="utf-8"?>
<a:tblStyleLst xmlns:a="http://schemas.openxmlformats.org/drawingml/2006/main" def="{3B4B98B0-60AC-42C2-AFA5-B58CD77FA1E5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5DA37D80-6434-44D0-A028-1B22A696006F}" styleName="Light Style 3 -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5BE263C-DBD7-4A20-BB59-AAB30ACAA65A}" styleName="Medium Style 3 - 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660B408-B3CF-4A94-85FC-2B1E0A45F4A2}" styleName="Dark Style 2 - Accent 1/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1055" autoAdjust="0"/>
    <p:restoredTop sz="89911" autoAdjust="0"/>
  </p:normalViewPr>
  <p:slideViewPr>
    <p:cSldViewPr snapToGrid="0">
      <p:cViewPr varScale="1">
        <p:scale>
          <a:sx n="64" d="100"/>
          <a:sy n="64" d="100"/>
        </p:scale>
        <p:origin x="516" y="48"/>
      </p:cViewPr>
      <p:guideLst>
        <p:guide orient="horz" pos="2160"/>
        <p:guide pos="3840"/>
        <p:guide pos="7296"/>
        <p:guide orient="horz" pos="4128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 showGuides="1">
      <p:cViewPr varScale="1">
        <p:scale>
          <a:sx n="90" d="100"/>
          <a:sy n="90" d="100"/>
        </p:scale>
        <p:origin x="2850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onnor Quinn (Welsh Ambulance Service NHS Trust - 020)" userId="fa2acb9e-6ac4-4710-bfb5-155a8435f738" providerId="ADAL" clId="{15CFA783-FA8E-4794-A138-CD30BC696670}"/>
    <pc:docChg chg="custSel modSld">
      <pc:chgData name="Connor Quinn (Welsh Ambulance Service NHS Trust - 020)" userId="fa2acb9e-6ac4-4710-bfb5-155a8435f738" providerId="ADAL" clId="{15CFA783-FA8E-4794-A138-CD30BC696670}" dt="2025-02-17T18:06:42.119" v="224" actId="478"/>
      <pc:docMkLst>
        <pc:docMk/>
      </pc:docMkLst>
      <pc:sldChg chg="modSp">
        <pc:chgData name="Connor Quinn (Welsh Ambulance Service NHS Trust - 020)" userId="fa2acb9e-6ac4-4710-bfb5-155a8435f738" providerId="ADAL" clId="{15CFA783-FA8E-4794-A138-CD30BC696670}" dt="2025-02-13T13:37:12.165" v="0"/>
        <pc:sldMkLst>
          <pc:docMk/>
          <pc:sldMk cId="1289269142" sldId="274"/>
        </pc:sldMkLst>
        <pc:graphicFrameChg chg="mod">
          <ac:chgData name="Connor Quinn (Welsh Ambulance Service NHS Trust - 020)" userId="fa2acb9e-6ac4-4710-bfb5-155a8435f738" providerId="ADAL" clId="{15CFA783-FA8E-4794-A138-CD30BC696670}" dt="2025-02-13T13:37:12.165" v="0"/>
          <ac:graphicFrameMkLst>
            <pc:docMk/>
            <pc:sldMk cId="1289269142" sldId="274"/>
            <ac:graphicFrameMk id="12" creationId="{F651B20F-4251-97F9-5952-2C0C0F4329EB}"/>
          </ac:graphicFrameMkLst>
        </pc:graphicFrameChg>
      </pc:sldChg>
      <pc:sldChg chg="addSp delSp modSp mod">
        <pc:chgData name="Connor Quinn (Welsh Ambulance Service NHS Trust - 020)" userId="fa2acb9e-6ac4-4710-bfb5-155a8435f738" providerId="ADAL" clId="{15CFA783-FA8E-4794-A138-CD30BC696670}" dt="2025-02-13T13:44:42.684" v="221" actId="1076"/>
        <pc:sldMkLst>
          <pc:docMk/>
          <pc:sldMk cId="3334592637" sldId="277"/>
        </pc:sldMkLst>
        <pc:spChg chg="mod">
          <ac:chgData name="Connor Quinn (Welsh Ambulance Service NHS Trust - 020)" userId="fa2acb9e-6ac4-4710-bfb5-155a8435f738" providerId="ADAL" clId="{15CFA783-FA8E-4794-A138-CD30BC696670}" dt="2025-02-13T13:43:29.203" v="212" actId="207"/>
          <ac:spMkLst>
            <pc:docMk/>
            <pc:sldMk cId="3334592637" sldId="277"/>
            <ac:spMk id="3" creationId="{5D54774F-E2A4-6D8F-4C67-BD636AAEDD09}"/>
          </ac:spMkLst>
        </pc:spChg>
        <pc:picChg chg="add mod">
          <ac:chgData name="Connor Quinn (Welsh Ambulance Service NHS Trust - 020)" userId="fa2acb9e-6ac4-4710-bfb5-155a8435f738" providerId="ADAL" clId="{15CFA783-FA8E-4794-A138-CD30BC696670}" dt="2025-02-13T13:44:42.684" v="221" actId="1076"/>
          <ac:picMkLst>
            <pc:docMk/>
            <pc:sldMk cId="3334592637" sldId="277"/>
            <ac:picMk id="5" creationId="{32A81936-5A4B-7FA4-70D2-730E849350DB}"/>
          </ac:picMkLst>
        </pc:picChg>
      </pc:sldChg>
      <pc:sldChg chg="delSp modSp mod">
        <pc:chgData name="Connor Quinn (Welsh Ambulance Service NHS Trust - 020)" userId="fa2acb9e-6ac4-4710-bfb5-155a8435f738" providerId="ADAL" clId="{15CFA783-FA8E-4794-A138-CD30BC696670}" dt="2025-02-17T18:06:42.119" v="224" actId="478"/>
        <pc:sldMkLst>
          <pc:docMk/>
          <pc:sldMk cId="3345884847" sldId="278"/>
        </pc:sldMkLst>
        <pc:spChg chg="del mod">
          <ac:chgData name="Connor Quinn (Welsh Ambulance Service NHS Trust - 020)" userId="fa2acb9e-6ac4-4710-bfb5-155a8435f738" providerId="ADAL" clId="{15CFA783-FA8E-4794-A138-CD30BC696670}" dt="2025-02-17T18:06:42.119" v="224" actId="478"/>
          <ac:spMkLst>
            <pc:docMk/>
            <pc:sldMk cId="3345884847" sldId="278"/>
            <ac:spMk id="2" creationId="{F07F3926-192E-37F2-A034-99ED49430CF8}"/>
          </ac:spMkLst>
        </pc:spChg>
        <pc:picChg chg="del">
          <ac:chgData name="Connor Quinn (Welsh Ambulance Service NHS Trust - 020)" userId="fa2acb9e-6ac4-4710-bfb5-155a8435f738" providerId="ADAL" clId="{15CFA783-FA8E-4794-A138-CD30BC696670}" dt="2025-02-17T18:06:34.684" v="222" actId="478"/>
          <ac:picMkLst>
            <pc:docMk/>
            <pc:sldMk cId="3345884847" sldId="278"/>
            <ac:picMk id="6" creationId="{EB3CE67F-215E-353C-CAB7-C352E63662BC}"/>
          </ac:picMkLst>
        </pc:picChg>
      </pc:sldChg>
      <pc:sldChg chg="addSp delSp modSp mod">
        <pc:chgData name="Connor Quinn (Welsh Ambulance Service NHS Trust - 020)" userId="fa2acb9e-6ac4-4710-bfb5-155a8435f738" providerId="ADAL" clId="{15CFA783-FA8E-4794-A138-CD30BC696670}" dt="2025-02-13T13:44:29.671" v="220" actId="478"/>
        <pc:sldMkLst>
          <pc:docMk/>
          <pc:sldMk cId="2317856081" sldId="279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BE3387C1-8EFB-44F7-8485-D662F1CF7333}" type="datetime1">
              <a:rPr lang="en-GB" smtClean="0"/>
              <a:t>17/02/2025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C64E50CC-F33A-4EF4-9F12-93EC4A21A0C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3295073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88D6434E-09F1-48C0-A525-B5A7008B7802}" type="datetime1">
              <a:rPr lang="en-GB" noProof="0" smtClean="0"/>
              <a:t>17/02/2025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Fourth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32674CE4-FBD8-4481-AEFB-CA53E599A745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273268184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32674CE4-FBD8-4481-AEFB-CA53E599A745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79742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marL="171450" indent="-171450" rtl="0">
              <a:buFont typeface="Arial" panose="020B0604020202020204" pitchFamily="34" charset="0"/>
              <a:buChar char="•"/>
            </a:pPr>
            <a:r>
              <a:rPr lang="en-GB" dirty="0"/>
              <a:t>How presentation will benefit audience: Adult learners are more interested in a subject if they know how or why it is important to them.</a:t>
            </a:r>
          </a:p>
          <a:p>
            <a:pPr marL="171450" indent="-171450" rtl="0">
              <a:buFont typeface="Arial" panose="020B0604020202020204" pitchFamily="34" charset="0"/>
              <a:buChar char="•"/>
            </a:pPr>
            <a:r>
              <a:rPr lang="en-GB" dirty="0"/>
              <a:t>Presenter’s level of expertise in the subject: Briefly state your credentials in this area, or explain why participants should listen to you.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CF2FD335-6D8E-486A-8F5F-DFC7325903FF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8670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en-GB" dirty="0"/>
              <a:t>Lesson descriptions should be brief.</a:t>
            </a:r>
          </a:p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CF2FD335-6D8E-486A-8F5F-DFC7325903FF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587111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B4368F-4906-FED4-00A4-A4D08487BA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32C554B-9015-813D-D0F6-8ED6C998457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2A460B9-EB7A-E700-7DC9-1E186AF8A8E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en-GB" dirty="0"/>
              <a:t>Lesson descriptions should be brief.</a:t>
            </a:r>
          </a:p>
          <a:p>
            <a:pPr rtl="0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8B9A19-7C43-2ECC-D59F-A705C30528A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CF2FD335-6D8E-486A-8F5F-DFC7325903FF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00330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225712-6E71-BF6A-122B-499610F0A4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14ED889-145A-E251-85AE-3D19D71F61E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5ADB001-467A-839D-113A-9B404A3DF88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en-GB" dirty="0"/>
              <a:t>Lesson descriptions should be brief.</a:t>
            </a:r>
          </a:p>
          <a:p>
            <a:pPr rtl="0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AF1BAB-546F-47A1-D60A-7C621CFF88A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CF2FD335-6D8E-486A-8F5F-DFC7325903FF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375891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196F6E-36C6-91B1-84D4-FFA6D6EF80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33D1146-5EDD-EEAE-B2FB-76C656EEB94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B939219-0939-4CAD-0EFF-3B8CAEBFD4B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en-GB" dirty="0"/>
              <a:t>Lesson descriptions should be brief.</a:t>
            </a:r>
          </a:p>
          <a:p>
            <a:pPr rtl="0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2145DB-E66F-BB08-8BB3-10D0020B4E1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CF2FD335-6D8E-486A-8F5F-DFC7325903FF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30082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4BC0EF-0C1D-29F1-A334-E2A3F3A954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01DABBF-0CCC-D53A-DA8F-23FC5FE2485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981C56A-2F5F-8F72-2483-FCDE796DC0E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en-GB" dirty="0"/>
              <a:t>Lesson descriptions should be brief.</a:t>
            </a:r>
          </a:p>
          <a:p>
            <a:pPr rtl="0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3978B01-1C14-CB5A-1D53-954CADCC740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CF2FD335-6D8E-486A-8F5F-DFC7325903FF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845910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A0FED9-A9D6-30C7-6A17-FF2CF9F8F9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70FA9B2-73F2-54D9-6D5B-21FC270D689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B285189-7DB2-804E-BF3E-FCFC83CF686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en-GB" dirty="0"/>
              <a:t>Lesson descriptions should be brief.</a:t>
            </a:r>
          </a:p>
          <a:p>
            <a:pPr rtl="0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C64B22-6117-6A8F-748E-2F64E64BE64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CF2FD335-6D8E-486A-8F5F-DFC7325903FF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830406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E9472E-172F-E178-00A3-D192C46F48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88C4187-C30E-DF8B-033F-C8E082A0BF8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A28D99A-3346-8507-BF6C-CCB19CAAF33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en-GB" dirty="0"/>
              <a:t>Lesson descriptions should be brief.</a:t>
            </a:r>
          </a:p>
          <a:p>
            <a:pPr rtl="0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DCC8B5-7107-58DC-5748-FB1BC748FCD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CF2FD335-6D8E-486A-8F5F-DFC7325903FF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743327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BB69C9-9855-1490-7564-9DB3837561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A29C480-796D-CDAB-BDA8-804D8B3BCB4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3030338-0408-68C1-1BBA-698702AB943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en-GB" dirty="0"/>
              <a:t>Lesson descriptions should be brief.</a:t>
            </a:r>
          </a:p>
          <a:p>
            <a:pPr rtl="0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69C9B0F-421C-3491-9031-81BD79B198F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CF2FD335-6D8E-486A-8F5F-DFC7325903FF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769542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B61692-A1E0-9567-6E49-AE797FC64A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48CA059-ACE6-D4B3-EF59-B3982766F30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C5A0A36-4C9B-9392-B480-F83FE3EC7CC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en-GB" dirty="0"/>
              <a:t>Lesson descriptions should be brief.</a:t>
            </a:r>
          </a:p>
          <a:p>
            <a:pPr rtl="0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DF6BEF7-958C-8FCF-7467-5294EE1881D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CF2FD335-6D8E-486A-8F5F-DFC7325903FF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8753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E60D2F-FFD5-47DC-A977-F2746704E8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4921EC2-6B08-E629-BBD7-FD8CEDAB380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DE17A83-B412-1FD1-92A2-9D6D03B6145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en-GB" dirty="0"/>
              <a:t>Lesson descriptions should be brief.</a:t>
            </a:r>
          </a:p>
          <a:p>
            <a:pPr rtl="0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670BC90-5A52-76BF-B235-55D3B5B8D40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CF2FD335-6D8E-486A-8F5F-DFC7325903FF}" type="slidenum">
              <a:rPr lang="en-GB" smtClean="0"/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186815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1FE785-B760-A2F6-93BB-BC9E910EB9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D59D03D-168F-6F11-5AA4-C991FA55567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E886C47-3D28-FFB2-EC40-8EFAE0BDD3B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3A3918-CAB6-512B-AB22-39154695532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32674CE4-FBD8-4481-AEFB-CA53E599A745}" type="slidenum">
              <a:rPr lang="en-GB" smtClean="0"/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170846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A2B4CC-3777-26AF-1672-773F6AA420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20075E1-A851-93D4-3E12-65C509AA498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5691914-258D-9AE0-D225-135CCACAAFB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27C8C32-306B-4D09-56BD-49DC1256284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32674CE4-FBD8-4481-AEFB-CA53E599A745}" type="slidenum">
              <a:rPr lang="en-GB" smtClean="0"/>
              <a:t>15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27340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0" y="0"/>
            <a:ext cx="12192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23" name="Rectangle 22"/>
          <p:cNvSpPr/>
          <p:nvPr/>
        </p:nvSpPr>
        <p:spPr>
          <a:xfrm flipV="1">
            <a:off x="7213577" y="3810001"/>
            <a:ext cx="4978425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24" name="Rectangle 23"/>
          <p:cNvSpPr/>
          <p:nvPr/>
        </p:nvSpPr>
        <p:spPr>
          <a:xfrm flipV="1">
            <a:off x="7213601" y="3897010"/>
            <a:ext cx="49784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25" name="Rectangle 24"/>
          <p:cNvSpPr/>
          <p:nvPr/>
        </p:nvSpPr>
        <p:spPr>
          <a:xfrm flipV="1">
            <a:off x="7213601" y="4115167"/>
            <a:ext cx="49784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26" name="Rectangle 25"/>
          <p:cNvSpPr/>
          <p:nvPr/>
        </p:nvSpPr>
        <p:spPr>
          <a:xfrm flipV="1">
            <a:off x="7213600" y="4164403"/>
            <a:ext cx="262128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27" name="Rectangle 26"/>
          <p:cNvSpPr/>
          <p:nvPr/>
        </p:nvSpPr>
        <p:spPr>
          <a:xfrm flipV="1">
            <a:off x="7213600" y="4199572"/>
            <a:ext cx="262128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7213600" y="3962400"/>
            <a:ext cx="408432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9835343" y="4060983"/>
            <a:ext cx="21336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12192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10" name="Rectangle 9"/>
          <p:cNvSpPr/>
          <p:nvPr/>
        </p:nvSpPr>
        <p:spPr>
          <a:xfrm>
            <a:off x="1" y="3675528"/>
            <a:ext cx="12192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11" name="Rectangle 10"/>
          <p:cNvSpPr/>
          <p:nvPr/>
        </p:nvSpPr>
        <p:spPr>
          <a:xfrm flipV="1">
            <a:off x="8552068" y="3643090"/>
            <a:ext cx="3639933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09600" y="2389009"/>
            <a:ext cx="11277600" cy="1470025"/>
          </a:xfrm>
        </p:spPr>
        <p:txBody>
          <a:bodyPr rtlCol="0"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609600" y="3899938"/>
            <a:ext cx="6604000" cy="1752600"/>
          </a:xfrm>
        </p:spPr>
        <p:txBody>
          <a:bodyPr rtlCol="0"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 dirty="0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7265116" y="4205288"/>
            <a:ext cx="1727200" cy="457200"/>
          </a:xfrm>
        </p:spPr>
        <p:txBody>
          <a:bodyPr rtlCol="0"/>
          <a:lstStyle>
            <a:lvl1pPr>
              <a:defRPr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9043832" y="4206240"/>
            <a:ext cx="1280160" cy="457200"/>
          </a:xfrm>
        </p:spPr>
        <p:txBody>
          <a:bodyPr rtlCol="0"/>
          <a:lstStyle>
            <a:lvl1pPr>
              <a:defRPr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pPr rtl="0"/>
            <a:fld id="{B4AAD351-6347-4318-B935-1E0F1B6A61D6}" type="datetime1">
              <a:rPr lang="en-GB" noProof="0" smtClean="0"/>
              <a:t>17/02/2025</a:t>
            </a:fld>
            <a:endParaRPr lang="en-GB" noProof="0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11093451" y="1136"/>
            <a:ext cx="996949" cy="365760"/>
          </a:xfrm>
        </p:spPr>
        <p:txBody>
          <a:bodyPr rtlCol="0"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601152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>
            <a:lvl1pPr>
              <a:defRPr/>
            </a:lvl1pPr>
            <a:lvl5pPr>
              <a:defRPr/>
            </a:lvl5pPr>
            <a:lvl6pPr>
              <a:defRPr/>
            </a:lvl6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  <a:p>
            <a:pPr lvl="1" rtl="0" eaLnBrk="1" latinLnBrk="0" hangingPunct="1"/>
            <a:r>
              <a:rPr lang="en-US" noProof="0"/>
              <a:t>Second level</a:t>
            </a:r>
          </a:p>
          <a:p>
            <a:pPr lvl="2" rtl="0" eaLnBrk="1" latinLnBrk="0" hangingPunct="1"/>
            <a:r>
              <a:rPr lang="en-US" noProof="0"/>
              <a:t>Third level</a:t>
            </a:r>
          </a:p>
          <a:p>
            <a:pPr lvl="3" rtl="0" eaLnBrk="1" latinLnBrk="0" hangingPunct="1"/>
            <a:r>
              <a:rPr lang="en-US" noProof="0"/>
              <a:t>Fourth level</a:t>
            </a:r>
          </a:p>
          <a:p>
            <a:pPr lvl="4" rtl="0" eaLnBrk="1" latinLnBrk="0" hangingPunct="1"/>
            <a:r>
              <a:rPr lang="en-US" noProof="0"/>
              <a:t>Fifth level</a:t>
            </a:r>
            <a:endParaRPr kumimoji="0"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1F23539-3F81-4F1E-A9B7-5CE0C1986E23}" type="datetime1">
              <a:rPr lang="en-GB" noProof="0" smtClean="0"/>
              <a:t>17/02/2025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594303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1968322"/>
            <a:ext cx="10363200" cy="1362075"/>
          </a:xfrm>
        </p:spPr>
        <p:txBody>
          <a:bodyPr rtlCol="0"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chemeClr val="accent2"/>
                </a:solidFill>
                <a:effectLst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kumimoji="0"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3367088"/>
            <a:ext cx="10363200" cy="1509712"/>
          </a:xfrm>
        </p:spPr>
        <p:txBody>
          <a:bodyPr rtlCol="0"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6854DA5-E4EE-42EA-9BC9-3160B1480769}" type="datetime1">
              <a:rPr lang="en-GB" noProof="0" smtClean="0"/>
              <a:t>17/02/2025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705127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249425"/>
            <a:ext cx="5384800" cy="4341875"/>
          </a:xfrm>
        </p:spPr>
        <p:txBody>
          <a:bodyPr rtlCol="0"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  <a:p>
            <a:pPr lvl="1" rtl="0" eaLnBrk="1" latinLnBrk="0" hangingPunct="1"/>
            <a:r>
              <a:rPr lang="en-US" noProof="0"/>
              <a:t>Second level</a:t>
            </a:r>
          </a:p>
          <a:p>
            <a:pPr lvl="2" rtl="0" eaLnBrk="1" latinLnBrk="0" hangingPunct="1"/>
            <a:r>
              <a:rPr lang="en-US" noProof="0"/>
              <a:t>Third level</a:t>
            </a:r>
          </a:p>
          <a:p>
            <a:pPr lvl="3" rtl="0" eaLnBrk="1" latinLnBrk="0" hangingPunct="1"/>
            <a:r>
              <a:rPr lang="en-US" noProof="0"/>
              <a:t>Fourth level</a:t>
            </a:r>
          </a:p>
          <a:p>
            <a:pPr lvl="4" rtl="0" eaLnBrk="1" latinLnBrk="0" hangingPunct="1"/>
            <a:r>
              <a:rPr lang="en-US" noProof="0"/>
              <a:t>Fifth level</a:t>
            </a:r>
            <a:endParaRPr kumimoji="0" lang="en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2249425"/>
            <a:ext cx="5384800" cy="4341875"/>
          </a:xfrm>
        </p:spPr>
        <p:txBody>
          <a:bodyPr rtlCol="0"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  <a:p>
            <a:pPr lvl="1" rtl="0" eaLnBrk="1" latinLnBrk="0" hangingPunct="1"/>
            <a:r>
              <a:rPr lang="en-US" noProof="0"/>
              <a:t>Second level</a:t>
            </a:r>
          </a:p>
          <a:p>
            <a:pPr lvl="2" rtl="0" eaLnBrk="1" latinLnBrk="0" hangingPunct="1"/>
            <a:r>
              <a:rPr lang="en-US" noProof="0"/>
              <a:t>Third level</a:t>
            </a:r>
          </a:p>
          <a:p>
            <a:pPr lvl="3" rtl="0" eaLnBrk="1" latinLnBrk="0" hangingPunct="1"/>
            <a:r>
              <a:rPr lang="en-US" noProof="0"/>
              <a:t>Fourth level</a:t>
            </a:r>
          </a:p>
          <a:p>
            <a:pPr lvl="4" rtl="0" eaLnBrk="1" latinLnBrk="0" hangingPunct="1"/>
            <a:r>
              <a:rPr lang="en-US" noProof="0"/>
              <a:t>Fifth level</a:t>
            </a:r>
            <a:endParaRPr kumimoji="0"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9A1BF5D-7537-4BA8-9976-6302714DE26C}" type="datetime1">
              <a:rPr lang="en-GB" noProof="0" smtClean="0"/>
              <a:t>17/02/2025</a:t>
            </a:fld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446445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0" orient="horz" pos="2160" userDrawn="1">
          <p15:clr>
            <a:srgbClr val="FBAE40"/>
          </p15:clr>
        </p15:guide>
        <p15:guide id="1" pos="384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1143000"/>
            <a:ext cx="11176000" cy="1069848"/>
          </a:xfrm>
        </p:spPr>
        <p:txBody>
          <a:bodyPr rtlCol="0" anchor="ctr"/>
          <a:lstStyle>
            <a:lvl1pPr>
              <a:defRPr sz="4000" b="0" i="0" cap="none" baseline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8000" y="2244970"/>
            <a:ext cx="5388864" cy="457200"/>
          </a:xfrm>
          <a:solidFill>
            <a:schemeClr val="accent2">
              <a:lumMod val="60000"/>
              <a:lumOff val="4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rtlCol="0"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508000" y="2708519"/>
            <a:ext cx="5388864" cy="3886200"/>
          </a:xfrm>
        </p:spPr>
        <p:txBody>
          <a:bodyPr rtlCol="0"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  <a:p>
            <a:pPr lvl="1" rtl="0" eaLnBrk="1" latinLnBrk="0" hangingPunct="1"/>
            <a:r>
              <a:rPr lang="en-US" noProof="0"/>
              <a:t>Second level</a:t>
            </a:r>
          </a:p>
          <a:p>
            <a:pPr lvl="2" rtl="0" eaLnBrk="1" latinLnBrk="0" hangingPunct="1"/>
            <a:r>
              <a:rPr lang="en-US" noProof="0"/>
              <a:t>Third level</a:t>
            </a:r>
          </a:p>
          <a:p>
            <a:pPr lvl="3" rtl="0" eaLnBrk="1" latinLnBrk="0" hangingPunct="1"/>
            <a:r>
              <a:rPr lang="en-US" noProof="0"/>
              <a:t>Fourth level</a:t>
            </a:r>
          </a:p>
          <a:p>
            <a:pPr lvl="4" rtl="0" eaLnBrk="1" latinLnBrk="0" hangingPunct="1"/>
            <a:r>
              <a:rPr lang="en-US" noProof="0"/>
              <a:t>Fifth level</a:t>
            </a:r>
            <a:endParaRPr kumimoji="0"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6294968" y="2244970"/>
            <a:ext cx="5389033" cy="457200"/>
          </a:xfrm>
          <a:solidFill>
            <a:schemeClr val="accent2">
              <a:lumMod val="60000"/>
              <a:lumOff val="4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rtlCol="0"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1073" y="2708519"/>
            <a:ext cx="5389033" cy="3886200"/>
          </a:xfrm>
        </p:spPr>
        <p:txBody>
          <a:bodyPr rtlCol="0"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  <a:p>
            <a:pPr lvl="1" rtl="0" eaLnBrk="1" latinLnBrk="0" hangingPunct="1"/>
            <a:r>
              <a:rPr lang="en-US" noProof="0"/>
              <a:t>Second level</a:t>
            </a:r>
          </a:p>
          <a:p>
            <a:pPr lvl="2" rtl="0" eaLnBrk="1" latinLnBrk="0" hangingPunct="1"/>
            <a:r>
              <a:rPr lang="en-US" noProof="0"/>
              <a:t>Third level</a:t>
            </a:r>
          </a:p>
          <a:p>
            <a:pPr lvl="3" rtl="0" eaLnBrk="1" latinLnBrk="0" hangingPunct="1"/>
            <a:r>
              <a:rPr lang="en-US" noProof="0"/>
              <a:t>Fourth level</a:t>
            </a:r>
          </a:p>
          <a:p>
            <a:pPr lvl="4" rtl="0" eaLnBrk="1" latinLnBrk="0" hangingPunct="1"/>
            <a:r>
              <a:rPr lang="en-US" noProof="0"/>
              <a:t>Fifth level</a:t>
            </a:r>
            <a:endParaRPr kumimoji="0" lang="en-GB" noProof="0" dirty="0"/>
          </a:p>
        </p:txBody>
      </p:sp>
      <p:sp>
        <p:nvSpPr>
          <p:cNvPr id="28" name="Footer Placeholder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26" name="Date Placeholder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F8E4797-21F6-4D41-B035-97FEABB63BCE}" type="datetime1">
              <a:rPr lang="en-GB" noProof="0" smtClean="0"/>
              <a:t>17/02/2025</a:t>
            </a:fld>
            <a:endParaRPr lang="en-GB" noProof="0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70716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43000"/>
            <a:ext cx="10972800" cy="1069848"/>
          </a:xfrm>
        </p:spPr>
        <p:txBody>
          <a:bodyPr rtlCol="0"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7010400" y="612648"/>
            <a:ext cx="1767840" cy="457200"/>
          </a:xfrm>
        </p:spPr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778240" y="612648"/>
            <a:ext cx="1276352" cy="457200"/>
          </a:xfrm>
        </p:spPr>
        <p:txBody>
          <a:bodyPr rtlCol="0"/>
          <a:lstStyle/>
          <a:p>
            <a:pPr rtl="0"/>
            <a:fld id="{4EC45D07-A3FD-40EE-BB45-F5E3D0F2E1C8}" type="datetime1">
              <a:rPr lang="en-GB" noProof="0" smtClean="0"/>
              <a:t>17/02/2025</a:t>
            </a:fld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0899648" y="2272"/>
            <a:ext cx="1016000" cy="365760"/>
          </a:xfrm>
        </p:spPr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821952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0FFDAF9-DFA9-4947-9568-03347A66D233}" type="datetime1">
              <a:rPr lang="en-GB" noProof="0" smtClean="0"/>
              <a:t>17/02/2025</a:t>
            </a:fld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1356951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7137995" y="1101970"/>
            <a:ext cx="4511040" cy="877824"/>
          </a:xfrm>
        </p:spPr>
        <p:txBody>
          <a:bodyPr rtlCol="0" anchor="b"/>
          <a:lstStyle>
            <a:lvl1pPr algn="l">
              <a:buNone/>
              <a:defRPr sz="1800" b="1"/>
            </a:lvl1pPr>
          </a:lstStyle>
          <a:p>
            <a:pPr rtl="0"/>
            <a:r>
              <a:rPr lang="en-GB" noProof="0" dirty="0"/>
              <a:t>Edit Master title style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203200" y="776287"/>
            <a:ext cx="6803136" cy="5805083"/>
          </a:xfrm>
        </p:spPr>
        <p:txBody>
          <a:bodyPr rtlCol="0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  <a:p>
            <a:pPr lvl="1" rtl="0" eaLnBrk="1" latinLnBrk="0" hangingPunct="1"/>
            <a:r>
              <a:rPr lang="en-US" noProof="0"/>
              <a:t>Second level</a:t>
            </a:r>
          </a:p>
          <a:p>
            <a:pPr lvl="2" rtl="0" eaLnBrk="1" latinLnBrk="0" hangingPunct="1"/>
            <a:r>
              <a:rPr lang="en-US" noProof="0"/>
              <a:t>Third level</a:t>
            </a:r>
          </a:p>
          <a:p>
            <a:pPr lvl="3" rtl="0" eaLnBrk="1" latinLnBrk="0" hangingPunct="1"/>
            <a:r>
              <a:rPr lang="en-US" noProof="0"/>
              <a:t>Fourth level</a:t>
            </a:r>
          </a:p>
          <a:p>
            <a:pPr lvl="4" rtl="0" eaLnBrk="1" latinLnBrk="0" hangingPunct="1"/>
            <a:r>
              <a:rPr lang="en-US" noProof="0"/>
              <a:t>Fifth level</a:t>
            </a:r>
            <a:endParaRPr kumimoji="0"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7137995" y="2010727"/>
            <a:ext cx="4511040" cy="4580573"/>
          </a:xfrm>
        </p:spPr>
        <p:txBody>
          <a:bodyPr rtlCol="0"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89D711C-098E-40E1-BE23-CFCA1FAB8359}" type="datetime1">
              <a:rPr lang="en-GB" noProof="0" smtClean="0"/>
              <a:t>17/02/2025</a:t>
            </a:fld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98685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53913" y="1109161"/>
            <a:ext cx="782404" cy="4681637"/>
          </a:xfrm>
        </p:spPr>
        <p:txBody>
          <a:bodyPr vert="vert270" lIns="45720" tIns="0" rIns="45720" rtlCol="0" anchor="t"/>
          <a:lstStyle>
            <a:lvl1pPr algn="ctr">
              <a:buNone/>
              <a:defRPr sz="2000" b="1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538228" y="1143000"/>
            <a:ext cx="6096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 rtlCol="0"/>
          <a:lstStyle>
            <a:lvl1pPr marL="0" indent="0">
              <a:buNone/>
              <a:defRPr sz="3200"/>
            </a:lvl1pPr>
          </a:lstStyle>
          <a:p>
            <a:pPr rtl="0"/>
            <a:r>
              <a:rPr lang="en-US" noProof="0"/>
              <a:t>Click icon to add picture</a:t>
            </a:r>
            <a:endParaRPr kumimoji="0"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17924" y="3274309"/>
            <a:ext cx="3454400" cy="2516489"/>
          </a:xfrm>
        </p:spPr>
        <p:txBody>
          <a:bodyPr lIns="0" tIns="0" rIns="45720" rtlCol="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A9A7A2F-7C81-4F05-8B4D-4983D3740BAF}" type="datetime1">
              <a:rPr lang="en-GB" noProof="0" smtClean="0"/>
              <a:t>17/02/2025</a:t>
            </a:fld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883619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>
            <a:lvl1pPr>
              <a:defRPr/>
            </a:lvl1pPr>
            <a:lvl5pPr>
              <a:defRPr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  <a:p>
            <a:pPr lvl="1" rtl="0" eaLnBrk="1" latinLnBrk="0" hangingPunct="1"/>
            <a:r>
              <a:rPr lang="en-US" noProof="0"/>
              <a:t>Second level</a:t>
            </a:r>
          </a:p>
          <a:p>
            <a:pPr lvl="2" rtl="0" eaLnBrk="1" latinLnBrk="0" hangingPunct="1"/>
            <a:r>
              <a:rPr lang="en-US" noProof="0"/>
              <a:t>Third level</a:t>
            </a:r>
          </a:p>
          <a:p>
            <a:pPr lvl="3" rtl="0" eaLnBrk="1" latinLnBrk="0" hangingPunct="1"/>
            <a:r>
              <a:rPr lang="en-US" noProof="0"/>
              <a:t>Fourth level</a:t>
            </a:r>
          </a:p>
          <a:p>
            <a:pPr lvl="4" rtl="0" eaLnBrk="1" latinLnBrk="0" hangingPunct="1"/>
            <a:r>
              <a:rPr lang="en-US" noProof="0"/>
              <a:t>Fifth level</a:t>
            </a:r>
            <a:endParaRPr kumimoji="0"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2EB87B0-5071-4BC9-A19F-C3269318028C}" type="datetime1">
              <a:rPr lang="en-GB" noProof="0" smtClean="0"/>
              <a:t>17/02/2025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467844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 hasCustomPrompt="1"/>
          </p:nvPr>
        </p:nvSpPr>
        <p:spPr>
          <a:xfrm>
            <a:off x="9042400" y="1143000"/>
            <a:ext cx="2540000" cy="5448300"/>
          </a:xfrm>
        </p:spPr>
        <p:txBody>
          <a:bodyPr vert="eaVert" rtlCol="0"/>
          <a:lstStyle>
            <a:lvl1pPr>
              <a:defRPr/>
            </a:lvl1pPr>
          </a:lstStyle>
          <a:p>
            <a:pPr rtl="0"/>
            <a:r>
              <a:rPr lang="en-GB" noProof="0" dirty="0"/>
              <a:t>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 hasCustomPrompt="1"/>
          </p:nvPr>
        </p:nvSpPr>
        <p:spPr>
          <a:xfrm>
            <a:off x="609600" y="1143000"/>
            <a:ext cx="8331200" cy="5448300"/>
          </a:xfrm>
        </p:spPr>
        <p:txBody>
          <a:bodyPr vert="eaVert" rtlCol="0"/>
          <a:lstStyle>
            <a:lvl5pPr>
              <a:defRPr/>
            </a:lvl5pPr>
          </a:lstStyle>
          <a:p>
            <a:pPr lvl="0" rtl="0" eaLnBrk="1" latinLnBrk="0" hangingPunct="1"/>
            <a:r>
              <a:rPr lang="en-GB" noProof="0" dirty="0"/>
              <a:t>Click to edit Master text styles</a:t>
            </a:r>
          </a:p>
          <a:p>
            <a:pPr lvl="1" rtl="0" eaLnBrk="1" latinLnBrk="0" hangingPunct="1"/>
            <a:r>
              <a:rPr lang="en-GB" noProof="0" dirty="0"/>
              <a:t>Second level</a:t>
            </a:r>
          </a:p>
          <a:p>
            <a:pPr lvl="2" rtl="0" eaLnBrk="1" latinLnBrk="0" hangingPunct="1"/>
            <a:r>
              <a:rPr lang="en-GB" noProof="0" dirty="0"/>
              <a:t>Third level</a:t>
            </a:r>
          </a:p>
          <a:p>
            <a:pPr lvl="3" rtl="0" eaLnBrk="1" latinLnBrk="0" hangingPunct="1"/>
            <a:r>
              <a:rPr lang="en-GB" noProof="0" dirty="0"/>
              <a:t>Fourth level</a:t>
            </a:r>
          </a:p>
          <a:p>
            <a:pPr lvl="4" rtl="0" eaLnBrk="1" latinLnBrk="0" hangingPunct="1"/>
            <a:r>
              <a:rPr lang="en-GB" noProof="0" dirty="0"/>
              <a:t>Fifth level</a:t>
            </a:r>
            <a:endParaRPr kumimoji="0"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4B4CBB3-9133-42BF-BC20-6F6E1888C21F}" type="datetime1">
              <a:rPr lang="en-GB" noProof="0" smtClean="0"/>
              <a:t>17/02/2025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9780883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9"/>
            <a:ext cx="12192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12192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0" name="Rectangle 29"/>
          <p:cNvSpPr/>
          <p:nvPr/>
        </p:nvSpPr>
        <p:spPr>
          <a:xfrm>
            <a:off x="1" y="308277"/>
            <a:ext cx="12192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1" name="Rectangle 30"/>
          <p:cNvSpPr/>
          <p:nvPr/>
        </p:nvSpPr>
        <p:spPr>
          <a:xfrm flipV="1">
            <a:off x="7213577" y="360247"/>
            <a:ext cx="4978425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2" name="Rectangle 31"/>
          <p:cNvSpPr/>
          <p:nvPr/>
        </p:nvSpPr>
        <p:spPr>
          <a:xfrm flipV="1">
            <a:off x="7213601" y="440113"/>
            <a:ext cx="49784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7209785" y="497504"/>
            <a:ext cx="408432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9831528" y="588943"/>
            <a:ext cx="21336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5" name="Rectangle 34"/>
          <p:cNvSpPr/>
          <p:nvPr/>
        </p:nvSpPr>
        <p:spPr bwMode="invGray">
          <a:xfrm>
            <a:off x="12113288" y="-2001"/>
            <a:ext cx="76835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12059308" y="-2001"/>
            <a:ext cx="3657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12033904" y="-2001"/>
            <a:ext cx="12192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8" name="Rectangle 37"/>
          <p:cNvSpPr/>
          <p:nvPr/>
        </p:nvSpPr>
        <p:spPr bwMode="invGray">
          <a:xfrm>
            <a:off x="11967231" y="-2001"/>
            <a:ext cx="36576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9" name="Rectangle 38"/>
          <p:cNvSpPr/>
          <p:nvPr/>
        </p:nvSpPr>
        <p:spPr bwMode="invGray">
          <a:xfrm>
            <a:off x="11887569" y="380"/>
            <a:ext cx="73152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40" name="Rectangle 39"/>
          <p:cNvSpPr/>
          <p:nvPr/>
        </p:nvSpPr>
        <p:spPr bwMode="invGray">
          <a:xfrm>
            <a:off x="11831300" y="380"/>
            <a:ext cx="12192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1143000"/>
            <a:ext cx="10972800" cy="10668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09600" y="2249424"/>
            <a:ext cx="10972800" cy="4325112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7010400" y="612648"/>
            <a:ext cx="1767840" cy="457200"/>
          </a:xfrm>
          <a:prstGeom prst="rect">
            <a:avLst/>
          </a:prstGeom>
        </p:spPr>
        <p:txBody>
          <a:bodyPr vert="horz" rtlCol="0"/>
          <a:lstStyle>
            <a:lvl1pPr algn="r" eaLnBrk="1" latinLnBrk="0" hangingPunct="1">
              <a:defRPr kumimoji="0" sz="1100"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8782048" y="612648"/>
            <a:ext cx="1276352" cy="457200"/>
          </a:xfrm>
          <a:prstGeom prst="rect">
            <a:avLst/>
          </a:prstGeom>
        </p:spPr>
        <p:txBody>
          <a:bodyPr vert="horz" rtlCol="0"/>
          <a:lstStyle>
            <a:lvl1pPr algn="l" eaLnBrk="1" latinLnBrk="0" hangingPunct="1">
              <a:defRPr kumimoji="0" sz="1100"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pPr rtl="0"/>
            <a:fld id="{8B045440-74F0-4B44-BEF6-1040C3E911E1}" type="datetime1">
              <a:rPr lang="en-GB" noProof="0" smtClean="0"/>
              <a:t>17/02/2025</a:t>
            </a:fld>
            <a:endParaRPr lang="en-GB" noProof="0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10899648" y="2272"/>
            <a:ext cx="1016000" cy="365760"/>
          </a:xfrm>
          <a:prstGeom prst="rect">
            <a:avLst/>
          </a:prstGeom>
        </p:spPr>
        <p:txBody>
          <a:bodyPr vert="horz" rtlCol="0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1321717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>
            <a:lumMod val="75000"/>
          </a:schemeClr>
        </a:buClr>
        <a:buFont typeface="Georgia"/>
        <a:buChar char="•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>
            <a:lumMod val="75000"/>
          </a:schemeClr>
        </a:buClr>
        <a:buFont typeface="Georgia"/>
        <a:buChar char="▫"/>
        <a:defRPr kumimoji="0" sz="2600" kern="1200">
          <a:solidFill>
            <a:schemeClr val="tx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1500" kern="1200">
          <a:solidFill>
            <a:schemeClr val="tx2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0" orient="horz" pos="2160" userDrawn="1">
          <p15:clr>
            <a:srgbClr val="F26B43"/>
          </p15:clr>
        </p15:guide>
        <p15:guide id="1" pos="3840" userDrawn="1">
          <p15:clr>
            <a:srgbClr val="F26B43"/>
          </p15:clr>
        </p15:guide>
        <p15:guide id="2" orient="horz" pos="4152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5.emf"/><Relationship Id="rId5" Type="http://schemas.openxmlformats.org/officeDocument/2006/relationships/package" Target="../embeddings/Microsoft_Word_Document.docx"/><Relationship Id="rId4" Type="http://schemas.openxmlformats.org/officeDocument/2006/relationships/hyperlink" Target="https://nhswales365-my.sharepoint.com/personal/connor_quinn_wales_nhs_uk/Documents/SP%20FOLDER/PGCERT/2025%20PGCERT/CHARU%20Aide%20Memoire%202025.docx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theinvestorsbook.com/mckinsey-7s-model.html" TargetMode="External"/><Relationship Id="rId3" Type="http://schemas.openxmlformats.org/officeDocument/2006/relationships/image" Target="../media/image2.png"/><Relationship Id="rId7" Type="http://schemas.openxmlformats.org/officeDocument/2006/relationships/hyperlink" Target="https://www.england.nhs.uk/wp-content/uploads/2020/11/Revised-Never-Events-policy-and-framework-FINAL.pdf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www.managementstudyguide.com/kurt-lewins-change-management-model.htm" TargetMode="External"/><Relationship Id="rId5" Type="http://schemas.openxmlformats.org/officeDocument/2006/relationships/hyperlink" Target="https://www.ccl.org/articles/leading-effectively-articles/successful-change-leader/#:~:text=1%20Communicate.%20Unsuccessful%20leaders%20tended%20to%20focus%20on,and%20execute%20change%20is%20critical.%20...%203%20Commit." TargetMode="External"/><Relationship Id="rId10" Type="http://schemas.openxmlformats.org/officeDocument/2006/relationships/hyperlink" Target="https://www.managementstudyguide.com/kotters-8-step-model-of-change.htm" TargetMode="External"/><Relationship Id="rId4" Type="http://schemas.openxmlformats.org/officeDocument/2006/relationships/hyperlink" Target="https://journals.sagepub.com/doi/full/10.1177/0021886319892685" TargetMode="External"/><Relationship Id="rId9" Type="http://schemas.openxmlformats.org/officeDocument/2006/relationships/hyperlink" Target="https://changemanagementinsight.com/adkar-model-of-change-management/#:~:text=Disadvantages%20of%20ADKAR%20Model%201%20ADKAR%20model%20is,guidance%20and%20support%20to%20reach%20the%20final%20goal.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9600" y="2223049"/>
            <a:ext cx="11277600" cy="1470025"/>
          </a:xfrm>
        </p:spPr>
        <p:txBody>
          <a:bodyPr rtlCol="0">
            <a:normAutofit/>
          </a:bodyPr>
          <a:lstStyle/>
          <a:p>
            <a:pPr rtl="0"/>
            <a:r>
              <a:rPr lang="en-GB" sz="4900" dirty="0"/>
              <a:t>CHARU/SP Aide-Memoire </a:t>
            </a:r>
            <a:br>
              <a:rPr lang="en-GB" dirty="0"/>
            </a:br>
            <a:r>
              <a:rPr lang="en-GB" sz="3600" dirty="0"/>
              <a:t>Leading Change Presentation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09600" y="4221220"/>
            <a:ext cx="6604000" cy="1752600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Presented by</a:t>
            </a:r>
          </a:p>
          <a:p>
            <a:pPr rtl="0"/>
            <a:r>
              <a:rPr lang="en-GB" dirty="0"/>
              <a:t>Connor Quinn</a:t>
            </a:r>
            <a:br>
              <a:rPr lang="en-GB" dirty="0"/>
            </a:br>
            <a:r>
              <a:rPr lang="en-GB" sz="2000" dirty="0"/>
              <a:t>Senior Paramedic</a:t>
            </a:r>
            <a:br>
              <a:rPr lang="en-GB" dirty="0"/>
            </a:br>
            <a:r>
              <a:rPr lang="en-GB" sz="2000" dirty="0"/>
              <a:t>Welsh Ambulance Service NHS University Trust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A1E94A1-2646-9926-498A-F86BDC8D5C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31045" y="4360545"/>
            <a:ext cx="1809750" cy="203835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760620B-6C1E-9FE8-D934-C5CF491E6D4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6823" y="5017485"/>
            <a:ext cx="3648671" cy="12701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63055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Contents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marL="0" indent="0">
              <a:buNone/>
            </a:pPr>
            <a:r>
              <a:rPr lang="en-US" dirty="0"/>
              <a:t>1. Intro to the CHARU/SP Aide Memoire</a:t>
            </a:r>
          </a:p>
          <a:p>
            <a:pPr marL="0" indent="0">
              <a:buNone/>
            </a:pPr>
            <a:r>
              <a:rPr lang="en-US" dirty="0"/>
              <a:t>2. Reason for Change</a:t>
            </a:r>
          </a:p>
          <a:p>
            <a:pPr marL="0" indent="0">
              <a:buNone/>
            </a:pPr>
            <a:r>
              <a:rPr lang="en-US" dirty="0"/>
              <a:t>3. Identify and critically analyse a range of strategies considered for leading this change.</a:t>
            </a:r>
          </a:p>
          <a:p>
            <a:pPr marL="0" indent="0">
              <a:buNone/>
            </a:pPr>
            <a:r>
              <a:rPr lang="en-US" dirty="0"/>
              <a:t>4. Updates to the project and personal learning.</a:t>
            </a:r>
          </a:p>
          <a:p>
            <a:pPr marL="0" indent="0">
              <a:buNone/>
            </a:pPr>
            <a:r>
              <a:rPr lang="en-US" dirty="0"/>
              <a:t>5. Summaries</a:t>
            </a:r>
          </a:p>
          <a:p>
            <a:pPr rtl="0"/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3857093-858C-6E28-DBCE-526AAE9121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31045" y="4360545"/>
            <a:ext cx="1809750" cy="2038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1896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43000"/>
            <a:ext cx="10972800" cy="1066800"/>
          </a:xfrm>
        </p:spPr>
        <p:txBody>
          <a:bodyPr rtlCol="0" anchor="ctr">
            <a:normAutofit/>
          </a:bodyPr>
          <a:lstStyle/>
          <a:p>
            <a:pPr rtl="0"/>
            <a:r>
              <a:rPr lang="en-GB" dirty="0"/>
              <a:t>Introductions to the memoire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249425"/>
            <a:ext cx="5384800" cy="4341875"/>
          </a:xfrm>
        </p:spPr>
        <p:txBody>
          <a:bodyPr rtlCol="0">
            <a:normAutofit fontScale="92500" lnSpcReduction="10000"/>
          </a:bodyPr>
          <a:lstStyle/>
          <a:p>
            <a:pPr rtl="0"/>
            <a:r>
              <a:rPr lang="en-GB" sz="2400" dirty="0"/>
              <a:t>Designed to </a:t>
            </a:r>
            <a:r>
              <a:rPr lang="en-GB" sz="2400" b="1" dirty="0"/>
              <a:t>aide</a:t>
            </a:r>
            <a:r>
              <a:rPr lang="en-GB" sz="2400" dirty="0"/>
              <a:t>, </a:t>
            </a:r>
            <a:r>
              <a:rPr lang="en-GB" sz="2400" b="1" dirty="0"/>
              <a:t>enhance </a:t>
            </a:r>
            <a:r>
              <a:rPr lang="en-GB" sz="2400" dirty="0"/>
              <a:t>and </a:t>
            </a:r>
            <a:r>
              <a:rPr lang="en-GB" sz="2400" b="1" dirty="0"/>
              <a:t>speed up decision</a:t>
            </a:r>
            <a:r>
              <a:rPr lang="en-GB" sz="2400" dirty="0"/>
              <a:t> making in the field.</a:t>
            </a:r>
          </a:p>
          <a:p>
            <a:pPr rtl="0"/>
            <a:r>
              <a:rPr lang="en-GB" sz="2400" dirty="0"/>
              <a:t>Intended to fill the gap between knowledge readily available on the JRCALC app and WAST specific protocols.</a:t>
            </a:r>
          </a:p>
          <a:p>
            <a:pPr rtl="0"/>
            <a:r>
              <a:rPr lang="en-GB" sz="2400" dirty="0"/>
              <a:t>Physical features include wipeable pages to conform with IPC standards, sized to be stored in WAST trouser leg pocket.</a:t>
            </a:r>
          </a:p>
          <a:p>
            <a:r>
              <a:rPr lang="en-GB" sz="2400" dirty="0"/>
              <a:t>V1 created in 2024 following completion of CHARU course.</a:t>
            </a:r>
          </a:p>
          <a:p>
            <a:pPr rtl="0"/>
            <a:r>
              <a:rPr lang="en-GB" sz="2400" dirty="0"/>
              <a:t>V2 is already underway following initial thoughts and feedback from trusted peers.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6ACAAC8-0E72-ED68-AACA-A9D6EEBD5C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31045" y="4360545"/>
            <a:ext cx="1809750" cy="203835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7CD762D-921E-FFFC-EE9B-46B23DB77D1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86015" y="1143000"/>
            <a:ext cx="4290060" cy="32175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78601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524A50-4F08-2C36-5F50-169CC388FB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89B299D-5889-20EC-4827-A2F443B4F3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31045" y="4360545"/>
            <a:ext cx="1809750" cy="2038350"/>
          </a:xfrm>
          <a:prstGeom prst="rect">
            <a:avLst/>
          </a:prstGeom>
        </p:spPr>
      </p:pic>
      <p:graphicFrame>
        <p:nvGraphicFramePr>
          <p:cNvPr id="12" name="Object 11">
            <a:hlinkClick r:id="rId4"/>
            <a:extLst>
              <a:ext uri="{FF2B5EF4-FFF2-40B4-BE49-F238E27FC236}">
                <a16:creationId xmlns:a16="http://schemas.microsoft.com/office/drawing/2014/main" id="{F651B20F-4251-97F9-5952-2C0C0F4329EB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65363237"/>
              </p:ext>
            </p:extLst>
          </p:nvPr>
        </p:nvGraphicFramePr>
        <p:xfrm>
          <a:off x="4694416" y="3891647"/>
          <a:ext cx="2803168" cy="24722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showAsIcon="1" r:id="rId5" imgW="914597" imgH="806406" progId="Word.Document.12">
                  <p:embed/>
                </p:oleObj>
              </mc:Choice>
              <mc:Fallback>
                <p:oleObj name="Document" showAsIcon="1" r:id="rId5" imgW="914597" imgH="806406" progId="Word.Document.12">
                  <p:embed/>
                  <p:pic>
                    <p:nvPicPr>
                      <p:cNvPr id="12" name="Object 11">
                        <a:hlinkClick r:id="rId4"/>
                        <a:extLst>
                          <a:ext uri="{FF2B5EF4-FFF2-40B4-BE49-F238E27FC236}">
                            <a16:creationId xmlns:a16="http://schemas.microsoft.com/office/drawing/2014/main" id="{F651B20F-4251-97F9-5952-2C0C0F4329EB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4694416" y="3891647"/>
                        <a:ext cx="2803168" cy="247223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" name="Title 1">
            <a:extLst>
              <a:ext uri="{FF2B5EF4-FFF2-40B4-BE49-F238E27FC236}">
                <a16:creationId xmlns:a16="http://schemas.microsoft.com/office/drawing/2014/main" id="{96A0068D-3A43-6CFB-5E08-9CDFBF028E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143000"/>
            <a:ext cx="10972800" cy="1066800"/>
          </a:xfrm>
        </p:spPr>
        <p:txBody>
          <a:bodyPr rtlCol="0" anchor="ctr">
            <a:normAutofit/>
          </a:bodyPr>
          <a:lstStyle/>
          <a:p>
            <a:pPr rtl="0"/>
            <a:r>
              <a:rPr lang="en-GB" dirty="0"/>
              <a:t>Introductions to the memoire</a:t>
            </a:r>
          </a:p>
        </p:txBody>
      </p:sp>
    </p:spTree>
    <p:extLst>
      <p:ext uri="{BB962C8B-B14F-4D97-AF65-F5344CB8AC3E}">
        <p14:creationId xmlns:p14="http://schemas.microsoft.com/office/powerpoint/2010/main" val="12892691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1A51B3-DD96-3713-A4E9-E628D3E468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CA47C5-7625-D82A-4152-30884AF74F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143000"/>
            <a:ext cx="10972800" cy="1066800"/>
          </a:xfrm>
        </p:spPr>
        <p:txBody>
          <a:bodyPr rtlCol="0" anchor="ctr">
            <a:normAutofit/>
          </a:bodyPr>
          <a:lstStyle/>
          <a:p>
            <a:pPr rtl="0"/>
            <a:r>
              <a:rPr lang="en-GB" dirty="0"/>
              <a:t>Why this change?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37E5B3-549C-2357-EFCE-983F945CD4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2249425"/>
            <a:ext cx="5384800" cy="4341875"/>
          </a:xfrm>
        </p:spPr>
        <p:txBody>
          <a:bodyPr rtlCol="0">
            <a:normAutofit/>
          </a:bodyPr>
          <a:lstStyle/>
          <a:p>
            <a:pPr rtl="0"/>
            <a:r>
              <a:rPr lang="en-GB" sz="2400" dirty="0"/>
              <a:t>CHARU role is very demanding with staff attending multiple high acuity incidents daily.</a:t>
            </a:r>
          </a:p>
          <a:p>
            <a:pPr rtl="0"/>
            <a:r>
              <a:rPr lang="en-GB" sz="2400" dirty="0"/>
              <a:t>Need has been highlighted by research conducted by myself via a short questionnaire on CHARU topics included within the memoire. </a:t>
            </a:r>
          </a:p>
          <a:p>
            <a:pPr rtl="0"/>
            <a:r>
              <a:rPr lang="en-GB" sz="2400" dirty="0"/>
              <a:t>Currently nothing like this exists for staff, neither is there any planned refresher training.</a:t>
            </a:r>
          </a:p>
          <a:p>
            <a:pPr rtl="0"/>
            <a:r>
              <a:rPr lang="en-GB" sz="2400" dirty="0"/>
              <a:t>Help to prevent ‘Never Events’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854737F-FD9A-46FE-BF6D-B629E49495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31045" y="4360545"/>
            <a:ext cx="1809750" cy="2038350"/>
          </a:xfrm>
          <a:prstGeom prst="rect">
            <a:avLst/>
          </a:prstGeom>
        </p:spPr>
      </p:pic>
      <p:pic>
        <p:nvPicPr>
          <p:cNvPr id="1026" name="Picture 2" descr="Welsh Government set to spend £8.2m in 90 new ambulances">
            <a:extLst>
              <a:ext uri="{FF2B5EF4-FFF2-40B4-BE49-F238E27FC236}">
                <a16:creationId xmlns:a16="http://schemas.microsoft.com/office/drawing/2014/main" id="{F9FADC3D-4C70-B9D5-5F81-0BF7AC4E1A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7447" y="896535"/>
            <a:ext cx="4503348" cy="3377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9768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5948CD-08EE-E59F-4894-3DE3A4030A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A58F14-9718-D66C-1B32-A8888CD160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143000"/>
            <a:ext cx="10972800" cy="1066800"/>
          </a:xfrm>
        </p:spPr>
        <p:txBody>
          <a:bodyPr rtlCol="0" anchor="ctr">
            <a:normAutofit/>
          </a:bodyPr>
          <a:lstStyle/>
          <a:p>
            <a:pPr rtl="0"/>
            <a:r>
              <a:rPr lang="en-GB" dirty="0" err="1"/>
              <a:t>Rideouts</a:t>
            </a:r>
            <a:r>
              <a:rPr lang="en-GB" dirty="0"/>
              <a:t> and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54774F-E2A4-6D8F-4C67-BD636AAEDD0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2249425"/>
            <a:ext cx="5384800" cy="4341875"/>
          </a:xfrm>
        </p:spPr>
        <p:txBody>
          <a:bodyPr rtlCol="0">
            <a:normAutofit/>
          </a:bodyPr>
          <a:lstStyle/>
          <a:p>
            <a:pPr rtl="0"/>
            <a:r>
              <a:rPr lang="en-GB" sz="2400" dirty="0"/>
              <a:t>Trends of concerns from staff rising during </a:t>
            </a:r>
            <a:r>
              <a:rPr lang="en-GB" sz="2400" dirty="0" err="1"/>
              <a:t>rideouts</a:t>
            </a:r>
            <a:r>
              <a:rPr lang="en-GB" sz="2400" dirty="0"/>
              <a:t>. </a:t>
            </a:r>
          </a:p>
          <a:p>
            <a:pPr rtl="0"/>
            <a:r>
              <a:rPr lang="en-GB" sz="2400" dirty="0"/>
              <a:t>Clinical reviews and investigation regularly evidence delays or errors in decision making during fast paced incidents. </a:t>
            </a:r>
          </a:p>
          <a:p>
            <a:pPr rtl="0"/>
            <a:r>
              <a:rPr lang="en-GB" sz="2400" dirty="0"/>
              <a:t>Quiz findings revealed the cohort total of 12 students only demonstrated 70% accuracy.</a:t>
            </a:r>
          </a:p>
          <a:p>
            <a:pPr rtl="0"/>
            <a:r>
              <a:rPr lang="en-GB" sz="2400" dirty="0"/>
              <a:t>Trend identified that incorrect answers were often selected within &lt;5 seconds.</a:t>
            </a:r>
          </a:p>
          <a:p>
            <a:pPr rtl="0"/>
            <a:endParaRPr lang="en-GB" sz="2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3F3AA1D-4783-DE95-26CA-30A37C2334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31045" y="4360545"/>
            <a:ext cx="1809750" cy="2038350"/>
          </a:xfrm>
          <a:prstGeom prst="rect">
            <a:avLst/>
          </a:prstGeom>
        </p:spPr>
      </p:pic>
      <p:pic>
        <p:nvPicPr>
          <p:cNvPr id="5" name="Picture 4" descr="A screenshot of a test&#10;&#10;Description automatically generated">
            <a:extLst>
              <a:ext uri="{FF2B5EF4-FFF2-40B4-BE49-F238E27FC236}">
                <a16:creationId xmlns:a16="http://schemas.microsoft.com/office/drawing/2014/main" id="{32A81936-5A4B-7FA4-70D2-730E849350D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7602" y="2068471"/>
            <a:ext cx="5731510" cy="16675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4592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12CF2228-B79A-28B7-03A2-D633C2C3E4F2}"/>
              </a:ext>
            </a:extLst>
          </p:cNvPr>
          <p:cNvSpPr txBox="1"/>
          <p:nvPr/>
        </p:nvSpPr>
        <p:spPr>
          <a:xfrm>
            <a:off x="3834713" y="317300"/>
            <a:ext cx="4522573" cy="677108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PROBLEM</a:t>
            </a:r>
            <a:br>
              <a:rPr lang="en-GB" dirty="0"/>
            </a:br>
            <a:r>
              <a:rPr lang="en-GB" dirty="0"/>
              <a:t>Incorrect practice or delayed decision </a:t>
            </a:r>
          </a:p>
        </p:txBody>
      </p:sp>
      <p:sp>
        <p:nvSpPr>
          <p:cNvPr id="10" name="Arrow: Down 9">
            <a:extLst>
              <a:ext uri="{FF2B5EF4-FFF2-40B4-BE49-F238E27FC236}">
                <a16:creationId xmlns:a16="http://schemas.microsoft.com/office/drawing/2014/main" id="{A6270876-BCAB-3372-E9E5-A1A1619D3058}"/>
              </a:ext>
            </a:extLst>
          </p:cNvPr>
          <p:cNvSpPr/>
          <p:nvPr/>
        </p:nvSpPr>
        <p:spPr>
          <a:xfrm>
            <a:off x="5918368" y="1003909"/>
            <a:ext cx="355258" cy="369188"/>
          </a:xfrm>
          <a:prstGeom prst="downArrow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4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463125A-31B3-C9D0-32FB-3473601D9EA7}"/>
              </a:ext>
            </a:extLst>
          </p:cNvPr>
          <p:cNvSpPr txBox="1"/>
          <p:nvPr/>
        </p:nvSpPr>
        <p:spPr>
          <a:xfrm>
            <a:off x="2637133" y="2444797"/>
            <a:ext cx="7248272" cy="338554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/>
              <a:t>Staff relying on memory of dated practice in demanding situations whilst fatigued.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A51AB10-0B1A-066F-B3BD-D632316208DE}"/>
              </a:ext>
            </a:extLst>
          </p:cNvPr>
          <p:cNvSpPr txBox="1"/>
          <p:nvPr/>
        </p:nvSpPr>
        <p:spPr>
          <a:xfrm>
            <a:off x="2095494" y="1412729"/>
            <a:ext cx="8001001" cy="584775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/>
              <a:t>Debating or ‘second-guessing’ practices that are required immediately. Resorting to older guidelines they are more familiar with.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71471EE-B3C1-0E80-AD46-1C83CEAE8D84}"/>
              </a:ext>
            </a:extLst>
          </p:cNvPr>
          <p:cNvSpPr txBox="1"/>
          <p:nvPr/>
        </p:nvSpPr>
        <p:spPr>
          <a:xfrm>
            <a:off x="2648715" y="3229768"/>
            <a:ext cx="6894560" cy="584775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/>
              <a:t>No current capacity for refresher training, unable to self study sufficiently during downtime due to demands of CHARU role.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87767B5-60FD-9B00-D64C-A5BBDD10A7F8}"/>
              </a:ext>
            </a:extLst>
          </p:cNvPr>
          <p:cNvSpPr txBox="1"/>
          <p:nvPr/>
        </p:nvSpPr>
        <p:spPr>
          <a:xfrm>
            <a:off x="2648715" y="4288134"/>
            <a:ext cx="6894560" cy="338554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/>
              <a:t>Updated guidance unavailable at hand in a concise format and timely manner. </a:t>
            </a:r>
          </a:p>
        </p:txBody>
      </p:sp>
      <p:sp>
        <p:nvSpPr>
          <p:cNvPr id="17" name="Arrow: Down 16">
            <a:extLst>
              <a:ext uri="{FF2B5EF4-FFF2-40B4-BE49-F238E27FC236}">
                <a16:creationId xmlns:a16="http://schemas.microsoft.com/office/drawing/2014/main" id="{D2870A4E-D9EA-421D-E915-B9013DEB0D79}"/>
              </a:ext>
            </a:extLst>
          </p:cNvPr>
          <p:cNvSpPr/>
          <p:nvPr/>
        </p:nvSpPr>
        <p:spPr>
          <a:xfrm>
            <a:off x="5918367" y="2031784"/>
            <a:ext cx="355258" cy="369188"/>
          </a:xfrm>
          <a:prstGeom prst="downArrow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400" dirty="0"/>
          </a:p>
        </p:txBody>
      </p:sp>
      <p:sp>
        <p:nvSpPr>
          <p:cNvPr id="18" name="Arrow: Down 17">
            <a:extLst>
              <a:ext uri="{FF2B5EF4-FFF2-40B4-BE49-F238E27FC236}">
                <a16:creationId xmlns:a16="http://schemas.microsoft.com/office/drawing/2014/main" id="{107AF3FB-5728-189E-2379-DF039E46ECFB}"/>
              </a:ext>
            </a:extLst>
          </p:cNvPr>
          <p:cNvSpPr/>
          <p:nvPr/>
        </p:nvSpPr>
        <p:spPr>
          <a:xfrm>
            <a:off x="5918366" y="2823512"/>
            <a:ext cx="355258" cy="369188"/>
          </a:xfrm>
          <a:prstGeom prst="downArrow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400" dirty="0"/>
          </a:p>
        </p:txBody>
      </p:sp>
      <p:sp>
        <p:nvSpPr>
          <p:cNvPr id="19" name="Arrow: Down 18">
            <a:extLst>
              <a:ext uri="{FF2B5EF4-FFF2-40B4-BE49-F238E27FC236}">
                <a16:creationId xmlns:a16="http://schemas.microsoft.com/office/drawing/2014/main" id="{A16EC06A-D260-66C0-8369-4E9C56A172D3}"/>
              </a:ext>
            </a:extLst>
          </p:cNvPr>
          <p:cNvSpPr/>
          <p:nvPr/>
        </p:nvSpPr>
        <p:spPr>
          <a:xfrm>
            <a:off x="5906011" y="3867974"/>
            <a:ext cx="355258" cy="369188"/>
          </a:xfrm>
          <a:prstGeom prst="downArrow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400" dirty="0"/>
          </a:p>
        </p:txBody>
      </p:sp>
      <p:sp>
        <p:nvSpPr>
          <p:cNvPr id="20" name="Arrow: Down 19">
            <a:extLst>
              <a:ext uri="{FF2B5EF4-FFF2-40B4-BE49-F238E27FC236}">
                <a16:creationId xmlns:a16="http://schemas.microsoft.com/office/drawing/2014/main" id="{D2B95834-3806-ADB2-82B3-772CCBDBF8E5}"/>
              </a:ext>
            </a:extLst>
          </p:cNvPr>
          <p:cNvSpPr/>
          <p:nvPr/>
        </p:nvSpPr>
        <p:spPr>
          <a:xfrm>
            <a:off x="5918366" y="4675794"/>
            <a:ext cx="355258" cy="369188"/>
          </a:xfrm>
          <a:prstGeom prst="downArrow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400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0186C53D-395A-4F36-4062-E356F49C28DA}"/>
              </a:ext>
            </a:extLst>
          </p:cNvPr>
          <p:cNvSpPr txBox="1"/>
          <p:nvPr/>
        </p:nvSpPr>
        <p:spPr>
          <a:xfrm>
            <a:off x="6267955" y="4681668"/>
            <a:ext cx="8896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WHY?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1AE221AE-3E65-3A75-B3C5-9A9CE244896E}"/>
              </a:ext>
            </a:extLst>
          </p:cNvPr>
          <p:cNvSpPr txBox="1"/>
          <p:nvPr/>
        </p:nvSpPr>
        <p:spPr>
          <a:xfrm>
            <a:off x="6261269" y="3876006"/>
            <a:ext cx="8896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WHY?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F285485-3D37-8E39-FD08-F5D834FBF955}"/>
              </a:ext>
            </a:extLst>
          </p:cNvPr>
          <p:cNvSpPr txBox="1"/>
          <p:nvPr/>
        </p:nvSpPr>
        <p:spPr>
          <a:xfrm>
            <a:off x="6281080" y="2805224"/>
            <a:ext cx="8896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WHY?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D134619A-CD60-7042-148B-E18ACFC29FE3}"/>
              </a:ext>
            </a:extLst>
          </p:cNvPr>
          <p:cNvSpPr txBox="1"/>
          <p:nvPr/>
        </p:nvSpPr>
        <p:spPr>
          <a:xfrm>
            <a:off x="6280312" y="2030990"/>
            <a:ext cx="8896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WHY?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026A2A7F-308A-828A-EB75-6E0AD2431981}"/>
              </a:ext>
            </a:extLst>
          </p:cNvPr>
          <p:cNvSpPr txBox="1"/>
          <p:nvPr/>
        </p:nvSpPr>
        <p:spPr>
          <a:xfrm>
            <a:off x="6273624" y="981934"/>
            <a:ext cx="8896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WHY?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DAA4F94F-31C0-7429-5E66-010FF43662F9}"/>
              </a:ext>
            </a:extLst>
          </p:cNvPr>
          <p:cNvSpPr txBox="1"/>
          <p:nvPr/>
        </p:nvSpPr>
        <p:spPr>
          <a:xfrm>
            <a:off x="2648715" y="5106445"/>
            <a:ext cx="6894560" cy="338554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/>
              <a:t>No requirement for a document of this kind prior to the CHARU role.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C199A64E-290A-8097-ACD2-21D8E818E811}"/>
              </a:ext>
            </a:extLst>
          </p:cNvPr>
          <p:cNvSpPr txBox="1"/>
          <p:nvPr/>
        </p:nvSpPr>
        <p:spPr>
          <a:xfrm>
            <a:off x="3439291" y="5634681"/>
            <a:ext cx="5313405" cy="892552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solidFill>
                  <a:schemeClr val="bg1"/>
                </a:solidFill>
              </a:rPr>
              <a:t>Counter-Measure</a:t>
            </a:r>
          </a:p>
          <a:p>
            <a:pPr algn="ctr"/>
            <a:r>
              <a:rPr lang="en-GB" sz="1600" b="1" dirty="0">
                <a:solidFill>
                  <a:schemeClr val="bg1"/>
                </a:solidFill>
              </a:rPr>
              <a:t>Develop Aide-Memoire booklet with concise instructions/updated info that can be carried at all times</a:t>
            </a:r>
            <a:r>
              <a:rPr lang="en-GB" sz="16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345884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B8C46C-0340-ED06-1FEB-365965852C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46068D-3882-253B-9A25-35FFA92E0A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143000"/>
            <a:ext cx="10972800" cy="1066800"/>
          </a:xfrm>
        </p:spPr>
        <p:txBody>
          <a:bodyPr rtlCol="0" anchor="ctr">
            <a:normAutofit/>
          </a:bodyPr>
          <a:lstStyle/>
          <a:p>
            <a:pPr rtl="0"/>
            <a:r>
              <a:rPr lang="en-GB" dirty="0"/>
              <a:t>Operational Strategy for implementation</a:t>
            </a:r>
            <a:br>
              <a:rPr lang="en-GB" dirty="0"/>
            </a:br>
            <a:r>
              <a:rPr lang="en-GB" sz="2000" b="1" dirty="0"/>
              <a:t>The 3 C’s of Change Leadership </a:t>
            </a:r>
            <a:r>
              <a:rPr lang="en-GB" sz="2000" dirty="0"/>
              <a:t>(Centre for creative Leadership, 2020)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3D216D-B264-07D1-4D3C-DE225C5E8F6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2249425"/>
            <a:ext cx="7817708" cy="4341875"/>
          </a:xfrm>
        </p:spPr>
        <p:txBody>
          <a:bodyPr rtlCol="0">
            <a:normAutofit/>
          </a:bodyPr>
          <a:lstStyle/>
          <a:p>
            <a:pPr marL="109728" indent="0" rtl="0">
              <a:buNone/>
            </a:pPr>
            <a:r>
              <a:rPr lang="en-GB" sz="3600" b="1" dirty="0"/>
              <a:t>1 – Communicate the change </a:t>
            </a:r>
          </a:p>
          <a:p>
            <a:r>
              <a:rPr lang="en-GB" sz="2400" dirty="0">
                <a:solidFill>
                  <a:schemeClr val="accent2"/>
                </a:solidFill>
              </a:rPr>
              <a:t>Communicate both ‘</a:t>
            </a:r>
            <a:r>
              <a:rPr lang="en-GB" sz="2400" i="1" dirty="0">
                <a:solidFill>
                  <a:schemeClr val="accent2"/>
                </a:solidFill>
              </a:rPr>
              <a:t>what</a:t>
            </a:r>
            <a:r>
              <a:rPr lang="en-GB" sz="2400" dirty="0">
                <a:solidFill>
                  <a:schemeClr val="accent2"/>
                </a:solidFill>
              </a:rPr>
              <a:t>’ and ‘</a:t>
            </a:r>
            <a:r>
              <a:rPr lang="en-GB" sz="2400" i="1" dirty="0">
                <a:solidFill>
                  <a:schemeClr val="accent2"/>
                </a:solidFill>
              </a:rPr>
              <a:t>why</a:t>
            </a:r>
            <a:r>
              <a:rPr lang="en-GB" sz="2400" dirty="0">
                <a:solidFill>
                  <a:schemeClr val="accent2"/>
                </a:solidFill>
              </a:rPr>
              <a:t>’</a:t>
            </a:r>
          </a:p>
          <a:p>
            <a:pPr marL="109728" indent="0" rtl="0">
              <a:buNone/>
            </a:pPr>
            <a:r>
              <a:rPr lang="en-GB" sz="3600" b="1" dirty="0"/>
              <a:t>2 – Collaborate with peers </a:t>
            </a:r>
          </a:p>
          <a:p>
            <a:r>
              <a:rPr lang="en-GB" sz="2400" dirty="0">
                <a:solidFill>
                  <a:schemeClr val="accent2"/>
                </a:solidFill>
              </a:rPr>
              <a:t>Engage with staff early and often.</a:t>
            </a:r>
          </a:p>
          <a:p>
            <a:pPr marL="109728" indent="0" rtl="0">
              <a:buNone/>
            </a:pPr>
            <a:r>
              <a:rPr lang="en-GB" sz="3600" b="1" dirty="0"/>
              <a:t>3 – Commit to the change</a:t>
            </a:r>
          </a:p>
          <a:p>
            <a:r>
              <a:rPr lang="en-GB" sz="2400" dirty="0">
                <a:solidFill>
                  <a:schemeClr val="accent2"/>
                </a:solidFill>
              </a:rPr>
              <a:t>Demonstrate resilience and motivation in the project.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26D57F3-1A42-E894-3CD1-77F383E4DC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31045" y="4360545"/>
            <a:ext cx="1809750" cy="2038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7856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25684F-97F0-56FD-4E6C-BEB3A86556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2549047-4E07-05AD-AA04-D1CBAC7929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31045" y="4360545"/>
            <a:ext cx="1809750" cy="2038350"/>
          </a:xfrm>
          <a:prstGeom prst="rect">
            <a:avLst/>
          </a:prstGeom>
        </p:spPr>
      </p:pic>
      <p:pic>
        <p:nvPicPr>
          <p:cNvPr id="7" name="Picture 4" descr="Shape, polygon&#10;&#10;Description automatically generated">
            <a:extLst>
              <a:ext uri="{FF2B5EF4-FFF2-40B4-BE49-F238E27FC236}">
                <a16:creationId xmlns:a16="http://schemas.microsoft.com/office/drawing/2014/main" id="{8ED196F8-0018-0226-C741-EFF349616D0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664005" y="1255651"/>
            <a:ext cx="8757541" cy="4346698"/>
          </a:xfr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809383E-C5D5-EE8D-A42C-55424911365A}"/>
              </a:ext>
            </a:extLst>
          </p:cNvPr>
          <p:cNvSpPr txBox="1"/>
          <p:nvPr/>
        </p:nvSpPr>
        <p:spPr>
          <a:xfrm>
            <a:off x="531341" y="6214229"/>
            <a:ext cx="37317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(Management and Study Guide, 2015) </a:t>
            </a:r>
          </a:p>
        </p:txBody>
      </p:sp>
    </p:spTree>
    <p:extLst>
      <p:ext uri="{BB962C8B-B14F-4D97-AF65-F5344CB8AC3E}">
        <p14:creationId xmlns:p14="http://schemas.microsoft.com/office/powerpoint/2010/main" val="8397549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926AB8-8825-9517-12EB-6F4FAB4A8C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0F9E94-4604-63B2-AD29-90F7DB1BB4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143000"/>
            <a:ext cx="10972800" cy="1066800"/>
          </a:xfrm>
        </p:spPr>
        <p:txBody>
          <a:bodyPr rtlCol="0" anchor="ctr">
            <a:normAutofit/>
          </a:bodyPr>
          <a:lstStyle/>
          <a:p>
            <a:pPr rtl="0"/>
            <a:r>
              <a:rPr lang="en-GB" dirty="0"/>
              <a:t>Discounted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D41C08-E5A6-275F-4193-7710618E9C9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599" y="2249425"/>
            <a:ext cx="6137189" cy="4341875"/>
          </a:xfrm>
        </p:spPr>
        <p:txBody>
          <a:bodyPr rtlCol="0">
            <a:normAutofit/>
          </a:bodyPr>
          <a:lstStyle/>
          <a:p>
            <a:pPr marL="566928" indent="-457200" rtl="0">
              <a:buAutoNum type="arabicPeriod"/>
            </a:pPr>
            <a:r>
              <a:rPr lang="en-GB" sz="3200" b="1" dirty="0">
                <a:solidFill>
                  <a:schemeClr val="accent2"/>
                </a:solidFill>
              </a:rPr>
              <a:t>- A.D.K.A.R. Model</a:t>
            </a:r>
          </a:p>
          <a:p>
            <a:r>
              <a:rPr lang="en-GB" sz="2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Most effective in smaller groups (Tahir, 2019).</a:t>
            </a:r>
          </a:p>
          <a:p>
            <a:pPr marL="109728" indent="0" rtl="0">
              <a:buNone/>
            </a:pPr>
            <a:r>
              <a:rPr lang="en-GB" sz="3200" b="1" dirty="0">
                <a:solidFill>
                  <a:schemeClr val="accent2"/>
                </a:solidFill>
              </a:rPr>
              <a:t>2. - </a:t>
            </a:r>
            <a:r>
              <a:rPr lang="en-GB" sz="3200" b="1" dirty="0" err="1">
                <a:solidFill>
                  <a:schemeClr val="accent2"/>
                </a:solidFill>
              </a:rPr>
              <a:t>Kotters</a:t>
            </a:r>
            <a:r>
              <a:rPr lang="en-GB" sz="3200" b="1" dirty="0">
                <a:solidFill>
                  <a:schemeClr val="accent2"/>
                </a:solidFill>
              </a:rPr>
              <a:t> 8 step change model</a:t>
            </a:r>
          </a:p>
          <a:p>
            <a:r>
              <a:rPr lang="en-GB" sz="2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Resistance can potentially be met (</a:t>
            </a:r>
            <a:r>
              <a:rPr lang="en-GB" sz="2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Jeneja</a:t>
            </a:r>
            <a:r>
              <a:rPr lang="en-GB" sz="2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, 2015).</a:t>
            </a:r>
          </a:p>
          <a:p>
            <a:pPr marL="109728" indent="0" rtl="0">
              <a:buNone/>
            </a:pPr>
            <a:r>
              <a:rPr lang="en-GB" sz="3200" b="1" dirty="0">
                <a:solidFill>
                  <a:schemeClr val="accent2"/>
                </a:solidFill>
              </a:rPr>
              <a:t>3. - McKinsey’s 7 S model </a:t>
            </a:r>
          </a:p>
          <a:p>
            <a:r>
              <a:rPr lang="en-GB" sz="2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Can become complicated (Tahir, 2019).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AFBDC23-57B0-3936-C48C-D8FE104E051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31045" y="4360545"/>
            <a:ext cx="1809750" cy="2038350"/>
          </a:xfrm>
          <a:prstGeom prst="rect">
            <a:avLst/>
          </a:prstGeom>
        </p:spPr>
      </p:pic>
      <p:pic>
        <p:nvPicPr>
          <p:cNvPr id="2050" name="Picture 2" descr="Emergency Preparedness, Resilience and Response - Welsh Ambulance ...">
            <a:extLst>
              <a:ext uri="{FF2B5EF4-FFF2-40B4-BE49-F238E27FC236}">
                <a16:creationId xmlns:a16="http://schemas.microsoft.com/office/drawing/2014/main" id="{1BD5987A-1348-4B3B-6382-F7EACB4BAD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4875" y="1126782"/>
            <a:ext cx="5520148" cy="2302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1419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5A761A-263C-8440-26E1-002A6F4A80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4CC46C-5C58-1697-32BF-A03A497053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143000"/>
            <a:ext cx="10972800" cy="1066800"/>
          </a:xfrm>
        </p:spPr>
        <p:txBody>
          <a:bodyPr rtlCol="0" anchor="ctr">
            <a:normAutofit/>
          </a:bodyPr>
          <a:lstStyle/>
          <a:p>
            <a:pPr rtl="0"/>
            <a:r>
              <a:rPr lang="en-GB" dirty="0"/>
              <a:t>Personal learning and reflection.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A8EC71-2A4C-8E08-998E-CFE9A5ABA68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2249425"/>
            <a:ext cx="5384800" cy="4341875"/>
          </a:xfrm>
        </p:spPr>
        <p:txBody>
          <a:bodyPr rtlCol="0">
            <a:normAutofit/>
          </a:bodyPr>
          <a:lstStyle/>
          <a:p>
            <a:pPr marL="109728" indent="0" rtl="0">
              <a:buNone/>
            </a:pPr>
            <a:r>
              <a:rPr lang="en-GB" sz="2400" dirty="0"/>
              <a:t>Borton's model of reflection:</a:t>
            </a:r>
          </a:p>
          <a:p>
            <a:pPr marL="109728" indent="0" rtl="0">
              <a:buNone/>
            </a:pPr>
            <a:endParaRPr lang="en-GB" sz="2400" dirty="0"/>
          </a:p>
          <a:p>
            <a:pPr marL="566928" indent="-457200" rtl="0">
              <a:buAutoNum type="arabicPeriod"/>
            </a:pPr>
            <a:r>
              <a:rPr lang="en-GB" sz="3600" dirty="0"/>
              <a:t>- What?</a:t>
            </a:r>
            <a:br>
              <a:rPr lang="en-GB" sz="3600" dirty="0"/>
            </a:br>
            <a:endParaRPr lang="en-GB" sz="3600" dirty="0"/>
          </a:p>
          <a:p>
            <a:pPr marL="566928" indent="-457200" rtl="0">
              <a:buAutoNum type="arabicPeriod"/>
            </a:pPr>
            <a:r>
              <a:rPr lang="en-GB" sz="3600" dirty="0"/>
              <a:t>- So what?</a:t>
            </a:r>
            <a:br>
              <a:rPr lang="en-GB" sz="3600" dirty="0"/>
            </a:br>
            <a:endParaRPr lang="en-GB" sz="3600" dirty="0"/>
          </a:p>
          <a:p>
            <a:pPr marL="566928" indent="-457200" rtl="0">
              <a:buAutoNum type="arabicPeriod"/>
            </a:pPr>
            <a:r>
              <a:rPr lang="en-GB" sz="3600" dirty="0"/>
              <a:t>- Now what?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AFFB169-E56B-F965-A3C1-853106C553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31045" y="4360545"/>
            <a:ext cx="1809750" cy="203835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432CBFF-29C1-F029-B708-473137F8B964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12310" y="747100"/>
            <a:ext cx="3970090" cy="35007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55420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C88201-F762-37D9-9470-449E2901DB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3BE6B6-0B63-5467-6C59-B667473BA1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143000"/>
            <a:ext cx="10972800" cy="1066800"/>
          </a:xfrm>
        </p:spPr>
        <p:txBody>
          <a:bodyPr rtlCol="0" anchor="ctr">
            <a:normAutofit/>
          </a:bodyPr>
          <a:lstStyle/>
          <a:p>
            <a:pPr rtl="0"/>
            <a:r>
              <a:rPr lang="en-GB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2656A4-778E-87F6-5C37-76F058542F4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2249425"/>
            <a:ext cx="5384800" cy="4341875"/>
          </a:xfrm>
        </p:spPr>
        <p:txBody>
          <a:bodyPr rtlCol="0">
            <a:normAutofit/>
          </a:bodyPr>
          <a:lstStyle/>
          <a:p>
            <a:pPr rtl="0"/>
            <a:r>
              <a:rPr lang="en-GB" sz="2400" dirty="0"/>
              <a:t> Introduced the memoire and demonstrated its use .</a:t>
            </a:r>
          </a:p>
          <a:p>
            <a:pPr rtl="0"/>
            <a:r>
              <a:rPr lang="en-GB" sz="2400" dirty="0"/>
              <a:t>Outlined why I feel this change is needed.</a:t>
            </a:r>
          </a:p>
          <a:p>
            <a:pPr rtl="0"/>
            <a:r>
              <a:rPr lang="en-GB" sz="2400" dirty="0"/>
              <a:t>Revealed my own personal research into this issue.</a:t>
            </a:r>
          </a:p>
          <a:p>
            <a:pPr rtl="0"/>
            <a:r>
              <a:rPr lang="en-GB" sz="2400" dirty="0"/>
              <a:t>Discussed a range of change models and strategies. </a:t>
            </a:r>
          </a:p>
          <a:p>
            <a:pPr rtl="0"/>
            <a:r>
              <a:rPr lang="en-GB" sz="2400" dirty="0"/>
              <a:t>Evaluated my progress and disclosed future plans</a:t>
            </a:r>
          </a:p>
          <a:p>
            <a:pPr rtl="0"/>
            <a:endParaRPr lang="en-GB" sz="2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44CADD1-49E0-DD07-5BD2-03D97F9977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31045" y="4360545"/>
            <a:ext cx="1809750" cy="203835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39DB3ED-10A7-8CFF-1968-7274724ACE3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86015" y="1143000"/>
            <a:ext cx="4290060" cy="32175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2347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13E916-3570-5140-C244-218CBE5AB5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5D2FBF-FE21-F76F-CBD7-36DAB0D47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609600"/>
            <a:ext cx="10972800" cy="1066800"/>
          </a:xfrm>
        </p:spPr>
        <p:txBody>
          <a:bodyPr rtlCol="0" anchor="ctr">
            <a:normAutofit/>
          </a:bodyPr>
          <a:lstStyle/>
          <a:p>
            <a:pPr rtl="0"/>
            <a:r>
              <a:rPr lang="en-GB" dirty="0"/>
              <a:t>References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933E2B0-F37B-621E-B397-13E046EE9E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31045" y="4360545"/>
            <a:ext cx="1809750" cy="203835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86E306C-DFAE-A5EF-E59D-3087F4B87796}"/>
              </a:ext>
            </a:extLst>
          </p:cNvPr>
          <p:cNvSpPr txBox="1"/>
          <p:nvPr/>
        </p:nvSpPr>
        <p:spPr>
          <a:xfrm>
            <a:off x="943232" y="1587326"/>
            <a:ext cx="8880389" cy="52706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900"/>
              </a:spcBef>
            </a:pPr>
            <a:r>
              <a:rPr lang="en-GB" sz="1600" dirty="0">
                <a:ea typeface="+mn-lt"/>
                <a:cs typeface="+mn-lt"/>
              </a:rPr>
              <a:t>Burnes, B. (2019) </a:t>
            </a:r>
            <a:r>
              <a:rPr lang="en-GB" sz="1600" i="1" dirty="0">
                <a:ea typeface="+mn-lt"/>
                <a:cs typeface="+mn-lt"/>
              </a:rPr>
              <a:t>The Origins of Lewin’s Three Step Model. </a:t>
            </a:r>
            <a:r>
              <a:rPr lang="en-GB" sz="1600" dirty="0">
                <a:ea typeface="+mn-lt"/>
                <a:cs typeface="+mn-lt"/>
              </a:rPr>
              <a:t>Available at: </a:t>
            </a:r>
            <a:r>
              <a:rPr lang="en-GB" sz="1600" dirty="0">
                <a:ea typeface="+mn-lt"/>
                <a:cs typeface="+mn-lt"/>
                <a:hlinkClick r:id="rId4"/>
              </a:rPr>
              <a:t>The Origins of Lewin’s Three-Step Model of Change - Bernard Burnes, 2020 (sagepub.com)</a:t>
            </a:r>
            <a:r>
              <a:rPr lang="en-GB" sz="1600" dirty="0">
                <a:ea typeface="+mn-lt"/>
                <a:cs typeface="+mn-lt"/>
              </a:rPr>
              <a:t> (Accessed 28 December 2024)</a:t>
            </a:r>
            <a:r>
              <a:rPr lang="en-GB" sz="1600" i="1" dirty="0">
                <a:ea typeface="+mn-lt"/>
                <a:cs typeface="+mn-lt"/>
              </a:rPr>
              <a:t> </a:t>
            </a:r>
            <a:endParaRPr lang="en-GB" sz="1600" dirty="0">
              <a:ea typeface="+mn-lt"/>
              <a:cs typeface="+mn-lt"/>
            </a:endParaRPr>
          </a:p>
          <a:p>
            <a:pPr>
              <a:spcBef>
                <a:spcPts val="900"/>
              </a:spcBef>
            </a:pPr>
            <a:r>
              <a:rPr lang="en-GB" sz="1600" dirty="0">
                <a:ea typeface="+mn-lt"/>
                <a:cs typeface="+mn-lt"/>
              </a:rPr>
              <a:t>Centre for Creative leadership. (2020) </a:t>
            </a:r>
            <a:r>
              <a:rPr lang="en-GB" sz="1600" i="1" dirty="0">
                <a:ea typeface="+mn-lt"/>
                <a:cs typeface="+mn-lt"/>
              </a:rPr>
              <a:t>How to be a Successful Change Leader.</a:t>
            </a:r>
            <a:r>
              <a:rPr lang="en-GB" sz="1600" dirty="0">
                <a:ea typeface="+mn-lt"/>
                <a:cs typeface="+mn-lt"/>
              </a:rPr>
              <a:t> Available at: </a:t>
            </a:r>
            <a:r>
              <a:rPr lang="en-GB" sz="1600" dirty="0">
                <a:ea typeface="+mn-lt"/>
                <a:cs typeface="+mn-lt"/>
                <a:hlinkClick r:id="rId5"/>
              </a:rPr>
              <a:t>Be a Successful Change Leader: The 3 Cs of Change Initiatives | CCL</a:t>
            </a:r>
            <a:r>
              <a:rPr lang="en-GB" sz="1600" dirty="0">
                <a:ea typeface="+mn-lt"/>
                <a:cs typeface="+mn-lt"/>
              </a:rPr>
              <a:t> (Accessed 28 December 2024)</a:t>
            </a:r>
            <a:endParaRPr lang="en-US" sz="1600" dirty="0">
              <a:ea typeface="+mn-lt"/>
              <a:cs typeface="+mn-lt"/>
            </a:endParaRPr>
          </a:p>
          <a:p>
            <a:pPr>
              <a:spcBef>
                <a:spcPts val="900"/>
              </a:spcBef>
            </a:pPr>
            <a:r>
              <a:rPr lang="en-GB" sz="1600" dirty="0">
                <a:ea typeface="+mn-lt"/>
                <a:cs typeface="+mn-lt"/>
              </a:rPr>
              <a:t>Management Study Guide. (2015) </a:t>
            </a:r>
            <a:r>
              <a:rPr lang="en-GB" sz="1600" i="1" dirty="0">
                <a:ea typeface="+mn-lt"/>
                <a:cs typeface="+mn-lt"/>
              </a:rPr>
              <a:t>Kurt Lewin’s Change Management Model. </a:t>
            </a:r>
            <a:r>
              <a:rPr lang="en-GB" sz="1600" dirty="0">
                <a:ea typeface="+mn-lt"/>
                <a:cs typeface="+mn-lt"/>
              </a:rPr>
              <a:t>Available at: </a:t>
            </a:r>
            <a:r>
              <a:rPr lang="en-GB" sz="1600" dirty="0">
                <a:ea typeface="+mn-lt"/>
                <a:cs typeface="+mn-lt"/>
                <a:hlinkClick r:id="rId6"/>
              </a:rPr>
              <a:t>Kurt Lewin's Change Management Model: The Planned Approach to Organizational Change (managementstudyguide.com)</a:t>
            </a:r>
            <a:r>
              <a:rPr lang="en-GB" sz="1600" dirty="0">
                <a:ea typeface="+mn-lt"/>
                <a:cs typeface="+mn-lt"/>
              </a:rPr>
              <a:t> (Accessed 04 January 2025)</a:t>
            </a:r>
            <a:endParaRPr lang="en-US" sz="1600" dirty="0">
              <a:ea typeface="+mn-lt"/>
              <a:cs typeface="+mn-lt"/>
            </a:endParaRPr>
          </a:p>
          <a:p>
            <a:pPr>
              <a:spcBef>
                <a:spcPts val="900"/>
              </a:spcBef>
            </a:pPr>
            <a:r>
              <a:rPr lang="en-GB" sz="1600" dirty="0">
                <a:ea typeface="+mn-lt"/>
                <a:cs typeface="+mn-lt"/>
              </a:rPr>
              <a:t>National Health Service. (2018) </a:t>
            </a:r>
            <a:r>
              <a:rPr lang="en-GB" sz="1600" i="1" dirty="0">
                <a:ea typeface="+mn-lt"/>
                <a:cs typeface="+mn-lt"/>
              </a:rPr>
              <a:t>NHS Never Events Policy and Framework 2018. </a:t>
            </a:r>
            <a:r>
              <a:rPr lang="en-GB" sz="1600" dirty="0">
                <a:ea typeface="+mn-lt"/>
                <a:cs typeface="+mn-lt"/>
              </a:rPr>
              <a:t>Available at: </a:t>
            </a:r>
            <a:r>
              <a:rPr lang="en-GB" sz="1600" dirty="0">
                <a:ea typeface="+mn-lt"/>
                <a:cs typeface="+mn-lt"/>
                <a:hlinkClick r:id="rId7"/>
              </a:rPr>
              <a:t>Revised-Never-Events-policy-and-framework-FINAL.pdf (england.nhs.uk)</a:t>
            </a:r>
            <a:r>
              <a:rPr lang="en-GB" sz="1600" dirty="0">
                <a:ea typeface="+mn-lt"/>
                <a:cs typeface="+mn-lt"/>
              </a:rPr>
              <a:t> (Accessed 05 January 2025)</a:t>
            </a:r>
            <a:endParaRPr lang="en-US" sz="1600" dirty="0">
              <a:ea typeface="+mn-lt"/>
              <a:cs typeface="+mn-lt"/>
            </a:endParaRPr>
          </a:p>
          <a:p>
            <a:pPr>
              <a:spcBef>
                <a:spcPts val="900"/>
              </a:spcBef>
            </a:pPr>
            <a:r>
              <a:rPr lang="en-GB" sz="1600" dirty="0">
                <a:ea typeface="+mn-lt"/>
                <a:cs typeface="+mn-lt"/>
              </a:rPr>
              <a:t>Prachi, M. (2019) </a:t>
            </a:r>
            <a:r>
              <a:rPr lang="en-GB" sz="1600" i="1" dirty="0">
                <a:ea typeface="+mn-lt"/>
                <a:cs typeface="+mn-lt"/>
              </a:rPr>
              <a:t>McKinsey’s 7-S model. </a:t>
            </a:r>
            <a:r>
              <a:rPr lang="en-GB" sz="1600" dirty="0">
                <a:ea typeface="+mn-lt"/>
                <a:cs typeface="+mn-lt"/>
              </a:rPr>
              <a:t>Available at </a:t>
            </a:r>
            <a:r>
              <a:rPr lang="en-GB" sz="1600" dirty="0">
                <a:ea typeface="+mn-lt"/>
                <a:cs typeface="+mn-lt"/>
                <a:hlinkClick r:id="rId8"/>
              </a:rPr>
              <a:t>What is McKinsey 7s Model? Definition, Elements, Application, Advantages, Disadvantages - The Investors Book</a:t>
            </a:r>
            <a:r>
              <a:rPr lang="en-GB" sz="1600" dirty="0">
                <a:ea typeface="+mn-lt"/>
                <a:cs typeface="+mn-lt"/>
              </a:rPr>
              <a:t> (Accessed 06 January 2025)</a:t>
            </a:r>
          </a:p>
          <a:p>
            <a:pPr>
              <a:spcBef>
                <a:spcPts val="900"/>
              </a:spcBef>
            </a:pPr>
            <a:r>
              <a:rPr lang="en-GB" sz="1600" dirty="0">
                <a:ea typeface="+mn-lt"/>
                <a:cs typeface="+mn-lt"/>
              </a:rPr>
              <a:t>Tahir, M. (2019) </a:t>
            </a:r>
            <a:r>
              <a:rPr lang="en-GB" sz="1600" i="1" dirty="0">
                <a:ea typeface="+mn-lt"/>
                <a:cs typeface="+mn-lt"/>
              </a:rPr>
              <a:t>ADKAR Model of Change Management</a:t>
            </a:r>
            <a:r>
              <a:rPr lang="en-GB" sz="1600" dirty="0">
                <a:ea typeface="+mn-lt"/>
                <a:cs typeface="+mn-lt"/>
              </a:rPr>
              <a:t>. Available at: </a:t>
            </a:r>
            <a:r>
              <a:rPr lang="en-GB" sz="1600" dirty="0">
                <a:ea typeface="+mn-lt"/>
                <a:cs typeface="+mn-lt"/>
                <a:hlinkClick r:id="rId9"/>
              </a:rPr>
              <a:t>ADKAR Model of Change Management | CMI (changemanagementinsight.com)</a:t>
            </a:r>
            <a:r>
              <a:rPr lang="en-GB" sz="1600" dirty="0">
                <a:ea typeface="+mn-lt"/>
                <a:cs typeface="+mn-lt"/>
              </a:rPr>
              <a:t> (Accessed 06 January 2025)</a:t>
            </a:r>
            <a:endParaRPr lang="en-US" sz="1600" dirty="0">
              <a:ea typeface="+mn-lt"/>
              <a:cs typeface="+mn-lt"/>
            </a:endParaRPr>
          </a:p>
          <a:p>
            <a:pPr>
              <a:spcBef>
                <a:spcPts val="900"/>
              </a:spcBef>
            </a:pPr>
            <a:r>
              <a:rPr lang="en-GB" sz="1600" dirty="0">
                <a:ea typeface="+mn-lt"/>
                <a:cs typeface="+mn-lt"/>
              </a:rPr>
              <a:t>Kotter, J. (2012) </a:t>
            </a:r>
            <a:r>
              <a:rPr lang="en-GB" sz="1600" i="1" dirty="0">
                <a:ea typeface="+mn-lt"/>
                <a:cs typeface="+mn-lt"/>
              </a:rPr>
              <a:t>Leading Change. With a New Preface by the Author. </a:t>
            </a:r>
            <a:r>
              <a:rPr lang="en-GB" sz="1600" dirty="0">
                <a:ea typeface="+mn-lt"/>
                <a:cs typeface="+mn-lt"/>
              </a:rPr>
              <a:t>Boston. Harvard </a:t>
            </a:r>
            <a:r>
              <a:rPr lang="en-GB" sz="1600" dirty="0" err="1">
                <a:ea typeface="+mn-lt"/>
                <a:cs typeface="+mn-lt"/>
              </a:rPr>
              <a:t>Busniess</a:t>
            </a:r>
            <a:r>
              <a:rPr lang="en-GB" sz="1600" dirty="0">
                <a:ea typeface="+mn-lt"/>
                <a:cs typeface="+mn-lt"/>
              </a:rPr>
              <a:t> Review Press</a:t>
            </a:r>
            <a:endParaRPr lang="en-US" sz="1600" dirty="0">
              <a:ea typeface="+mn-lt"/>
              <a:cs typeface="+mn-lt"/>
            </a:endParaRPr>
          </a:p>
          <a:p>
            <a:pPr>
              <a:spcBef>
                <a:spcPts val="900"/>
              </a:spcBef>
            </a:pPr>
            <a:r>
              <a:rPr lang="en-GB" sz="1600" dirty="0" err="1">
                <a:ea typeface="+mn-lt"/>
                <a:cs typeface="+mn-lt"/>
              </a:rPr>
              <a:t>Jeneja</a:t>
            </a:r>
            <a:r>
              <a:rPr lang="en-GB" sz="1600" dirty="0">
                <a:ea typeface="+mn-lt"/>
                <a:cs typeface="+mn-lt"/>
              </a:rPr>
              <a:t>, P. (2015) </a:t>
            </a:r>
            <a:r>
              <a:rPr lang="en-GB" sz="1600" i="1" dirty="0" err="1">
                <a:ea typeface="+mn-lt"/>
                <a:cs typeface="+mn-lt"/>
              </a:rPr>
              <a:t>Kotters</a:t>
            </a:r>
            <a:r>
              <a:rPr lang="en-GB" sz="1600" i="1" dirty="0">
                <a:ea typeface="+mn-lt"/>
                <a:cs typeface="+mn-lt"/>
              </a:rPr>
              <a:t> 8 Step Model of Change. </a:t>
            </a:r>
            <a:r>
              <a:rPr lang="en-GB" sz="1600" dirty="0">
                <a:ea typeface="+mn-lt"/>
                <a:cs typeface="+mn-lt"/>
              </a:rPr>
              <a:t>Available at: </a:t>
            </a:r>
            <a:r>
              <a:rPr lang="en-GB" sz="1600" dirty="0">
                <a:ea typeface="+mn-lt"/>
                <a:cs typeface="+mn-lt"/>
                <a:hlinkClick r:id="rId10"/>
              </a:rPr>
              <a:t>Kotter's 8 step Model of Change (managementstudyguide.com)</a:t>
            </a:r>
            <a:r>
              <a:rPr lang="en-GB" sz="1600" dirty="0">
                <a:ea typeface="+mn-lt"/>
                <a:cs typeface="+mn-lt"/>
              </a:rPr>
              <a:t> (Accessed 09 January 2025)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39626766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98DB9C-096F-1A8E-9F58-83CD983DC0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erson standing next to a car&#10;&#10;AI-generated content may be incorrect.">
            <a:extLst>
              <a:ext uri="{FF2B5EF4-FFF2-40B4-BE49-F238E27FC236}">
                <a16:creationId xmlns:a16="http://schemas.microsoft.com/office/drawing/2014/main" id="{ABFD2239-BBF3-7279-AA64-1C7816C5190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403" y="147640"/>
            <a:ext cx="7095525" cy="6562720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68B1C2D5-9AEF-0F66-AE07-FBFA1062F36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" y="4221220"/>
            <a:ext cx="6604000" cy="1752600"/>
          </a:xfrm>
        </p:spPr>
        <p:txBody>
          <a:bodyPr rtlCol="0">
            <a:normAutofit/>
          </a:bodyPr>
          <a:lstStyle/>
          <a:p>
            <a:pPr rtl="0"/>
            <a:r>
              <a:rPr lang="en-GB" b="1" dirty="0">
                <a:solidFill>
                  <a:srgbClr val="FFFF00"/>
                </a:solidFill>
              </a:rPr>
              <a:t>Presented by</a:t>
            </a:r>
          </a:p>
          <a:p>
            <a:pPr rtl="0"/>
            <a:r>
              <a:rPr lang="en-GB" b="1" dirty="0">
                <a:solidFill>
                  <a:srgbClr val="FFFF00"/>
                </a:solidFill>
              </a:rPr>
              <a:t>Connor Quinn</a:t>
            </a:r>
            <a:br>
              <a:rPr lang="en-GB" b="1" dirty="0">
                <a:solidFill>
                  <a:srgbClr val="FFFF00"/>
                </a:solidFill>
              </a:rPr>
            </a:br>
            <a:r>
              <a:rPr lang="en-GB" sz="2000" b="1" dirty="0">
                <a:solidFill>
                  <a:srgbClr val="FFFF00"/>
                </a:solidFill>
              </a:rPr>
              <a:t>Senior Paramedic</a:t>
            </a:r>
            <a:br>
              <a:rPr lang="en-GB" b="1" dirty="0">
                <a:solidFill>
                  <a:srgbClr val="FFFF00"/>
                </a:solidFill>
              </a:rPr>
            </a:br>
            <a:r>
              <a:rPr lang="en-GB" sz="2000" b="1" dirty="0">
                <a:solidFill>
                  <a:srgbClr val="FFFF00"/>
                </a:solidFill>
              </a:rPr>
              <a:t>Welsh Ambulance Service NHS University Trust</a:t>
            </a:r>
            <a:endParaRPr lang="en-GB" b="1" dirty="0">
              <a:solidFill>
                <a:srgbClr val="FFFF00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09F314B-0A7F-250B-DDBD-EA464C0F2F4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31045" y="4360545"/>
            <a:ext cx="1809750" cy="203835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777DF95-8E87-D962-5EB8-8A4B27DD586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66823" y="5017485"/>
            <a:ext cx="3648671" cy="1270106"/>
          </a:xfrm>
          <a:prstGeom prst="rect">
            <a:avLst/>
          </a:prstGeom>
        </p:spPr>
      </p:pic>
      <p:sp>
        <p:nvSpPr>
          <p:cNvPr id="11" name="Title 1">
            <a:extLst>
              <a:ext uri="{FF2B5EF4-FFF2-40B4-BE49-F238E27FC236}">
                <a16:creationId xmlns:a16="http://schemas.microsoft.com/office/drawing/2014/main" id="{22680A99-FD46-CBAC-F2F6-2038111FB912}"/>
              </a:ext>
            </a:extLst>
          </p:cNvPr>
          <p:cNvSpPr txBox="1">
            <a:spLocks/>
          </p:cNvSpPr>
          <p:nvPr/>
        </p:nvSpPr>
        <p:spPr>
          <a:xfrm>
            <a:off x="609600" y="1117630"/>
            <a:ext cx="10972800" cy="1066800"/>
          </a:xfrm>
          <a:prstGeom prst="rect">
            <a:avLst/>
          </a:prstGeom>
        </p:spPr>
        <p:txBody>
          <a:bodyPr vert="horz" rtlCol="0" anchor="ctr">
            <a:normAutofit fontScale="85000" lnSpcReduction="20000"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4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GB" b="1" dirty="0">
                <a:solidFill>
                  <a:schemeClr val="tx1"/>
                </a:solidFill>
              </a:rPr>
              <a:t>Thank you </a:t>
            </a:r>
            <a:br>
              <a:rPr lang="en-GB" b="1" dirty="0">
                <a:solidFill>
                  <a:schemeClr val="tx1"/>
                </a:solidFill>
              </a:rPr>
            </a:br>
            <a:r>
              <a:rPr lang="en-GB" b="1" dirty="0">
                <a:solidFill>
                  <a:schemeClr val="tx1"/>
                </a:solidFill>
              </a:rPr>
              <a:t>Questions Welcome</a:t>
            </a:r>
          </a:p>
        </p:txBody>
      </p:sp>
    </p:spTree>
    <p:extLst>
      <p:ext uri="{BB962C8B-B14F-4D97-AF65-F5344CB8AC3E}">
        <p14:creationId xmlns:p14="http://schemas.microsoft.com/office/powerpoint/2010/main" val="37805476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DA230A-E4ED-5EE2-B11C-537979B231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260B31-CBB1-6979-46BB-794EB0A74A8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" y="2223049"/>
            <a:ext cx="11277600" cy="1470025"/>
          </a:xfrm>
        </p:spPr>
        <p:txBody>
          <a:bodyPr rtlCol="0">
            <a:normAutofit/>
          </a:bodyPr>
          <a:lstStyle/>
          <a:p>
            <a:pPr rtl="0"/>
            <a:r>
              <a:rPr lang="en-GB" sz="4900" dirty="0"/>
              <a:t>CHARU/SP Aide-Memoire </a:t>
            </a:r>
            <a:br>
              <a:rPr lang="en-GB" dirty="0"/>
            </a:br>
            <a:r>
              <a:rPr lang="en-GB" sz="3600" dirty="0"/>
              <a:t>Leading Change Presentation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170EC4-6496-252F-0D4C-C45825737B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" y="4221220"/>
            <a:ext cx="6604000" cy="1752600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Presented by</a:t>
            </a:r>
          </a:p>
          <a:p>
            <a:pPr rtl="0"/>
            <a:r>
              <a:rPr lang="en-GB" dirty="0"/>
              <a:t>Connor Quinn</a:t>
            </a:r>
            <a:br>
              <a:rPr lang="en-GB" dirty="0"/>
            </a:br>
            <a:r>
              <a:rPr lang="en-GB" sz="2000" dirty="0"/>
              <a:t>Senior Paramedic</a:t>
            </a:r>
            <a:br>
              <a:rPr lang="en-GB" dirty="0"/>
            </a:br>
            <a:r>
              <a:rPr lang="en-GB" sz="2000" dirty="0"/>
              <a:t>Welsh Ambulance Service NHS University Trust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22CF76B-CBF3-4C3A-12A2-FB9D6318689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31045" y="4360545"/>
            <a:ext cx="1809750" cy="203835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DF61E2F-8A35-1ADF-FF22-12CEAE330D1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6823" y="5017485"/>
            <a:ext cx="3648671" cy="12701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92234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raining presentation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alibri">
      <a:maj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16224345_TF03460604.potx" id="{E7E0BD26-C043-45F4-96D1-04BA13E49D2C}" vid="{5436AFAD-CFB0-446B-836C-C3E13AB52501}"/>
    </a:ext>
  </a:extLst>
</a:theme>
</file>

<file path=ppt/theme/theme2.xml><?xml version="1.0" encoding="utf-8"?>
<a:theme xmlns:a="http://schemas.openxmlformats.org/drawingml/2006/main" name="Office Them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alibri">
      <a:maj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alibri">
      <a:maj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{8EC8F04D-1FA6-49BC-A1F5-240B16588C62}tf03460604_win32</Template>
  <TotalTime>2660</TotalTime>
  <Words>1029</Words>
  <Application>Microsoft Office PowerPoint</Application>
  <PresentationFormat>Widescreen</PresentationFormat>
  <Paragraphs>107</Paragraphs>
  <Slides>15</Slides>
  <Notes>14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Arial</vt:lpstr>
      <vt:lpstr>Calibri</vt:lpstr>
      <vt:lpstr>Georgia</vt:lpstr>
      <vt:lpstr>Wingdings 2</vt:lpstr>
      <vt:lpstr>Training presentation</vt:lpstr>
      <vt:lpstr>Document</vt:lpstr>
      <vt:lpstr>CHARU/SP Aide-Memoire  Leading Change Presentation</vt:lpstr>
      <vt:lpstr>Contents </vt:lpstr>
      <vt:lpstr>Introductions to the memoire</vt:lpstr>
      <vt:lpstr>Introductions to the memoire</vt:lpstr>
      <vt:lpstr>Why this change?</vt:lpstr>
      <vt:lpstr>Rideouts and Research</vt:lpstr>
      <vt:lpstr>PowerPoint Presentation</vt:lpstr>
      <vt:lpstr>Operational Strategy for implementation The 3 C’s of Change Leadership (Centre for creative Leadership, 2020)</vt:lpstr>
      <vt:lpstr>PowerPoint Presentation</vt:lpstr>
      <vt:lpstr>Discounted Strategies</vt:lpstr>
      <vt:lpstr>Personal learning and reflection. </vt:lpstr>
      <vt:lpstr>Summary</vt:lpstr>
      <vt:lpstr>References </vt:lpstr>
      <vt:lpstr>PowerPoint Presentation</vt:lpstr>
      <vt:lpstr>CHARU/SP Aide-Memoire  Leading Change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Situational Leadership Model</dc:title>
  <dc:creator>Connor Quinn (Welsh Ambulance Service NHS Trust - 020)</dc:creator>
  <cp:lastModifiedBy>Connor Quinn (Welsh Ambulance Service NHS Trust - 020)</cp:lastModifiedBy>
  <cp:revision>9</cp:revision>
  <dcterms:created xsi:type="dcterms:W3CDTF">2024-04-09T15:43:58Z</dcterms:created>
  <dcterms:modified xsi:type="dcterms:W3CDTF">2025-02-17T18:06:43Z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0x010100AA3F7D94069FF64A86F7DFF56D60E3BE</vt:lpwstr>
  </property>
</Properties>
</file>