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5" r:id="rId5"/>
    <p:sldId id="267" r:id="rId6"/>
    <p:sldId id="284" r:id="rId7"/>
    <p:sldId id="262" r:id="rId8"/>
    <p:sldId id="264" r:id="rId9"/>
    <p:sldId id="268" r:id="rId10"/>
    <p:sldId id="269" r:id="rId11"/>
    <p:sldId id="270" r:id="rId12"/>
    <p:sldId id="271" r:id="rId13"/>
    <p:sldId id="272" r:id="rId14"/>
    <p:sldId id="274" r:id="rId15"/>
    <p:sldId id="275" r:id="rId16"/>
    <p:sldId id="276" r:id="rId17"/>
    <p:sldId id="277" r:id="rId18"/>
    <p:sldId id="278" r:id="rId19"/>
    <p:sldId id="279" r:id="rId20"/>
    <p:sldId id="280" r:id="rId21"/>
    <p:sldId id="281" r:id="rId22"/>
    <p:sldId id="285"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87" d="100"/>
          <a:sy n="87" d="100"/>
        </p:scale>
        <p:origin x="4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5083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79187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6D4F7F-F29F-4BB9-A9C5-7F602137750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25713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56D4F7F-F29F-4BB9-A9C5-7F602137750A}"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91403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56D4F7F-F29F-4BB9-A9C5-7F602137750A}"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9855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6D4F7F-F29F-4BB9-A9C5-7F602137750A}" type="datetimeFigureOut">
              <a:rPr lang="en-GB" smtClean="0"/>
              <a:t>05/10/2023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230888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D4F7F-F29F-4BB9-A9C5-7F602137750A}"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48554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116123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6D4F7F-F29F-4BB9-A9C5-7F602137750A}"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332946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685190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56D4F7F-F29F-4BB9-A9C5-7F602137750A}"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A399F4-2C7D-4CD3-99AF-AF796DC8FA6F}" type="slidenum">
              <a:rPr lang="en-GB" smtClean="0"/>
              <a:t>‹#›</a:t>
            </a:fld>
            <a:endParaRPr lang="en-GB"/>
          </a:p>
        </p:txBody>
      </p:sp>
    </p:spTree>
    <p:extLst>
      <p:ext uri="{BB962C8B-B14F-4D97-AF65-F5344CB8AC3E}">
        <p14:creationId xmlns:p14="http://schemas.microsoft.com/office/powerpoint/2010/main" val="40230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D4F7F-F29F-4BB9-A9C5-7F602137750A}" type="datetimeFigureOut">
              <a:rPr lang="en-GB" smtClean="0"/>
              <a:t>05/10/2023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399F4-2C7D-4CD3-99AF-AF796DC8FA6F}" type="slidenum">
              <a:rPr lang="en-GB" smtClean="0"/>
              <a:t>‹#›</a:t>
            </a:fld>
            <a:endParaRPr lang="en-GB"/>
          </a:p>
        </p:txBody>
      </p:sp>
    </p:spTree>
    <p:extLst>
      <p:ext uri="{BB962C8B-B14F-4D97-AF65-F5344CB8AC3E}">
        <p14:creationId xmlns:p14="http://schemas.microsoft.com/office/powerpoint/2010/main" val="4149635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file:///C:\Users\Darren\Documents\Trinity\PP1\How%20to%20do%20a%20community%20audit_%20building%20profiles%20using%20neighbourhood%20statistics%20&#226;&#128;&#147;%20infed.org_.html"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7" name="Rectangle 2076">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ctrTitle" idx="4294967295"/>
          </p:nvPr>
        </p:nvSpPr>
        <p:spPr>
          <a:xfrm>
            <a:off x="795342" y="637953"/>
            <a:ext cx="8272458" cy="3189507"/>
          </a:xfrm>
        </p:spPr>
        <p:txBody>
          <a:bodyPr vert="horz" lIns="91440" tIns="45720" rIns="91440" bIns="45720" rtlCol="0" anchor="b">
            <a:normAutofit/>
          </a:bodyPr>
          <a:lstStyle/>
          <a:p>
            <a:r>
              <a:rPr lang="en-US" altLang="en-US" sz="7400" kern="1200">
                <a:solidFill>
                  <a:srgbClr val="FFFFFF"/>
                </a:solidFill>
                <a:latin typeface="+mj-lt"/>
                <a:ea typeface="+mj-ea"/>
                <a:cs typeface="+mj-cs"/>
              </a:rPr>
              <a:t>Tuning In – </a:t>
            </a:r>
            <a:br>
              <a:rPr lang="en-US" altLang="en-US" sz="7400" kern="1200">
                <a:solidFill>
                  <a:srgbClr val="FFFFFF"/>
                </a:solidFill>
                <a:latin typeface="+mj-lt"/>
                <a:ea typeface="+mj-ea"/>
                <a:cs typeface="+mj-cs"/>
              </a:rPr>
            </a:br>
            <a:r>
              <a:rPr lang="en-US" altLang="en-US" sz="7400" kern="1200">
                <a:solidFill>
                  <a:srgbClr val="FFFFFF"/>
                </a:solidFill>
                <a:latin typeface="+mj-lt"/>
                <a:ea typeface="+mj-ea"/>
                <a:cs typeface="+mj-cs"/>
              </a:rPr>
              <a:t>Profiling a Community</a:t>
            </a:r>
          </a:p>
        </p:txBody>
      </p:sp>
      <p:sp>
        <p:nvSpPr>
          <p:cNvPr id="2081"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3"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5"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51" name="Rectangle 3"/>
          <p:cNvSpPr>
            <a:spLocks noGrp="1" noChangeArrowheads="1"/>
          </p:cNvSpPr>
          <p:nvPr>
            <p:ph type="subTitle" idx="4294967295"/>
          </p:nvPr>
        </p:nvSpPr>
        <p:spPr>
          <a:xfrm>
            <a:off x="795342" y="4377268"/>
            <a:ext cx="7970903" cy="1280582"/>
          </a:xfrm>
        </p:spPr>
        <p:txBody>
          <a:bodyPr vert="horz" lIns="91440" tIns="45720" rIns="91440" bIns="45720" rtlCol="0" anchor="t">
            <a:normAutofit/>
          </a:bodyPr>
          <a:lstStyle/>
          <a:p>
            <a:pPr marL="0" indent="0">
              <a:buNone/>
            </a:pPr>
            <a:endParaRPr lang="en-US" altLang="en-US" sz="3200" kern="1200">
              <a:solidFill>
                <a:srgbClr val="FEFFFF"/>
              </a:solidFill>
              <a:latin typeface="+mn-lt"/>
              <a:ea typeface="+mn-ea"/>
              <a:cs typeface="+mn-cs"/>
            </a:endParaRPr>
          </a:p>
        </p:txBody>
      </p:sp>
      <p:sp>
        <p:nvSpPr>
          <p:cNvPr id="2087"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07626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6" name="Freeform: Shape 30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Reconnecting</a:t>
            </a:r>
          </a:p>
        </p:txBody>
      </p:sp>
      <p:sp>
        <p:nvSpPr>
          <p:cNvPr id="30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5" name="Rectangle 3"/>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400">
              <a:solidFill>
                <a:srgbClr val="FEFFFF"/>
              </a:solidFill>
            </a:endParaRPr>
          </a:p>
          <a:p>
            <a:pPr eaLnBrk="1" hangingPunct="1"/>
            <a:r>
              <a:rPr lang="en-GB" altLang="en-US" sz="2400">
                <a:solidFill>
                  <a:srgbClr val="FEFFFF"/>
                </a:solidFill>
              </a:rPr>
              <a:t>When you were 15 what was good about living in your community?</a:t>
            </a:r>
          </a:p>
          <a:p>
            <a:pPr eaLnBrk="1" hangingPunct="1"/>
            <a:endParaRPr lang="en-GB" altLang="en-US" sz="2400">
              <a:solidFill>
                <a:srgbClr val="FEFFFF"/>
              </a:solidFill>
            </a:endParaRPr>
          </a:p>
          <a:p>
            <a:pPr eaLnBrk="1" hangingPunct="1"/>
            <a:endParaRPr lang="en-GB" altLang="en-US" sz="2400">
              <a:solidFill>
                <a:srgbClr val="FEFFFF"/>
              </a:solidFill>
            </a:endParaRPr>
          </a:p>
          <a:p>
            <a:pPr eaLnBrk="1" hangingPunct="1">
              <a:buFontTx/>
              <a:buNone/>
            </a:pPr>
            <a:endParaRPr lang="en-GB" altLang="en-US" sz="2400">
              <a:solidFill>
                <a:srgbClr val="FEFFFF"/>
              </a:solidFill>
            </a:endParaRPr>
          </a:p>
        </p:txBody>
      </p:sp>
    </p:spTree>
    <p:extLst>
      <p:ext uri="{BB962C8B-B14F-4D97-AF65-F5344CB8AC3E}">
        <p14:creationId xmlns:p14="http://schemas.microsoft.com/office/powerpoint/2010/main" val="2520740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D8D7C0D3-896F-4BBB-A220-33D724ED0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Freeform 6">
            <a:extLst>
              <a:ext uri="{FF2B5EF4-FFF2-40B4-BE49-F238E27FC236}">
                <a16:creationId xmlns:a16="http://schemas.microsoft.com/office/drawing/2014/main" id="{2AA3A18B-202B-4C39-BC9E-ED4D6E98D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3"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8" name="Freeform 7">
            <a:extLst>
              <a:ext uri="{FF2B5EF4-FFF2-40B4-BE49-F238E27FC236}">
                <a16:creationId xmlns:a16="http://schemas.microsoft.com/office/drawing/2014/main" id="{AC94672E-068C-4CF1-8438-22EA8E7C6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4"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0" name="Rectangle 8">
            <a:extLst>
              <a:ext uri="{FF2B5EF4-FFF2-40B4-BE49-F238E27FC236}">
                <a16:creationId xmlns:a16="http://schemas.microsoft.com/office/drawing/2014/main" id="{3B48638D-7038-4CAA-88F7-1E3494C4D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16688"/>
            <a:ext cx="6090256" cy="528925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8" name="Rectangle 2"/>
          <p:cNvSpPr>
            <a:spLocks noGrp="1" noChangeArrowheads="1"/>
          </p:cNvSpPr>
          <p:nvPr>
            <p:ph type="title" idx="4294967295"/>
          </p:nvPr>
        </p:nvSpPr>
        <p:spPr>
          <a:xfrm>
            <a:off x="867564" y="1207827"/>
            <a:ext cx="4703910" cy="4203510"/>
          </a:xfrm>
        </p:spPr>
        <p:txBody>
          <a:bodyPr vert="horz" lIns="91440" tIns="45720" rIns="91440" bIns="45720" rtlCol="0" anchor="ctr">
            <a:normAutofit/>
          </a:bodyPr>
          <a:lstStyle/>
          <a:p>
            <a:pPr algn="r"/>
            <a:r>
              <a:rPr lang="en-US" altLang="en-US" sz="3600" kern="1200">
                <a:solidFill>
                  <a:srgbClr val="FFFFFF"/>
                </a:solidFill>
                <a:latin typeface="+mj-lt"/>
                <a:ea typeface="+mj-ea"/>
                <a:cs typeface="+mj-cs"/>
              </a:rPr>
              <a:t>When you were 15</a:t>
            </a:r>
          </a:p>
        </p:txBody>
      </p:sp>
      <p:sp>
        <p:nvSpPr>
          <p:cNvPr id="4112" name="Rectangle 8">
            <a:extLst>
              <a:ext uri="{FF2B5EF4-FFF2-40B4-BE49-F238E27FC236}">
                <a16:creationId xmlns:a16="http://schemas.microsoft.com/office/drawing/2014/main" id="{7BA74AD2-45D9-4D21-A436-71C6744C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66816" y="1352302"/>
            <a:ext cx="582213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9" name="Rectangle 3"/>
          <p:cNvSpPr>
            <a:spLocks noGrp="1" noChangeArrowheads="1"/>
          </p:cNvSpPr>
          <p:nvPr>
            <p:ph type="body" idx="4294967295"/>
          </p:nvPr>
        </p:nvSpPr>
        <p:spPr>
          <a:xfrm>
            <a:off x="6689354" y="1692323"/>
            <a:ext cx="4704256" cy="4361924"/>
          </a:xfrm>
        </p:spPr>
        <p:txBody>
          <a:bodyPr vert="horz" lIns="91440" tIns="45720" rIns="91440" bIns="45720" rtlCol="0" anchor="ctr">
            <a:normAutofit/>
          </a:bodyPr>
          <a:lstStyle/>
          <a:p>
            <a:r>
              <a:rPr lang="en-US" altLang="en-US" sz="2400">
                <a:solidFill>
                  <a:srgbClr val="FEFFFF"/>
                </a:solidFill>
              </a:rPr>
              <a:t>List 3 of the best things about your community</a:t>
            </a:r>
          </a:p>
          <a:p>
            <a:endParaRPr lang="en-US" altLang="en-US" sz="2400">
              <a:solidFill>
                <a:srgbClr val="FEFFFF"/>
              </a:solidFill>
            </a:endParaRPr>
          </a:p>
          <a:p>
            <a:r>
              <a:rPr lang="en-US" altLang="en-US" sz="2400">
                <a:solidFill>
                  <a:srgbClr val="FEFFFF"/>
                </a:solidFill>
              </a:rPr>
              <a:t>List 3 of the worst things about your community</a:t>
            </a:r>
          </a:p>
          <a:p>
            <a:endParaRPr lang="en-US" altLang="en-US" sz="2400">
              <a:solidFill>
                <a:srgbClr val="FEFFFF"/>
              </a:solidFill>
            </a:endParaRPr>
          </a:p>
          <a:p>
            <a:r>
              <a:rPr lang="en-US" altLang="en-US" sz="2400">
                <a:solidFill>
                  <a:srgbClr val="FEFFFF"/>
                </a:solidFill>
              </a:rPr>
              <a:t>What could you have done with some help with when you were 15?</a:t>
            </a:r>
          </a:p>
        </p:txBody>
      </p:sp>
    </p:spTree>
    <p:extLst>
      <p:ext uri="{BB962C8B-B14F-4D97-AF65-F5344CB8AC3E}">
        <p14:creationId xmlns:p14="http://schemas.microsoft.com/office/powerpoint/2010/main" val="3215461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Shape 1025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Key Purpose of Youth Work</a:t>
            </a:r>
          </a:p>
        </p:txBody>
      </p:sp>
      <p:sp>
        <p:nvSpPr>
          <p:cNvPr id="1025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Enable young people to develop holistically, working with them to facilitate their personal, social and educational development, to enable them to develop their voice, influence and place in society and to reach their full potential.</a:t>
            </a:r>
          </a:p>
          <a:p>
            <a:endParaRPr lang="en-US" altLang="en-US" sz="2400">
              <a:solidFill>
                <a:srgbClr val="FEFFFF"/>
              </a:solidFill>
            </a:endParaRPr>
          </a:p>
          <a:p>
            <a:r>
              <a:rPr lang="en-US" altLang="en-US" sz="2400">
                <a:solidFill>
                  <a:srgbClr val="FEFFFF"/>
                </a:solidFill>
              </a:rPr>
              <a:t>National Occupational Standards for Youth Work, </a:t>
            </a:r>
          </a:p>
          <a:p>
            <a:r>
              <a:rPr lang="en-US" altLang="en-US" sz="2400">
                <a:solidFill>
                  <a:srgbClr val="FEFFFF"/>
                </a:solidFill>
              </a:rPr>
              <a:t>CLD Scotland, 2019.</a:t>
            </a:r>
          </a:p>
        </p:txBody>
      </p:sp>
    </p:spTree>
    <p:extLst>
      <p:ext uri="{BB962C8B-B14F-4D97-AF65-F5344CB8AC3E}">
        <p14:creationId xmlns:p14="http://schemas.microsoft.com/office/powerpoint/2010/main" val="169972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2" name="Freeform: Shape 1230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latin typeface="Calibri" panose="020F0502020204030204" pitchFamily="34" charset="0"/>
              </a:rPr>
              <a:t>Why a Community Profile?</a:t>
            </a:r>
          </a:p>
        </p:txBody>
      </p:sp>
      <p:sp>
        <p:nvSpPr>
          <p:cNvPr id="1230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9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latin typeface="Calibri" panose="020F0502020204030204" pitchFamily="34" charset="0"/>
              </a:rPr>
              <a:t>“There is a long tradition of community studies in sociology.  These are usually based on particular localities and their main aim is to describe the values, relationships and lifestyles of the people living there.  They are especially useful for capturing the totality or ‘wholeness’ of social experience.  Even when the study is primarily interested in one sphere (e.g. housing or family) it usually tries to set this within the wider round of life in the surrounding locality.” </a:t>
            </a:r>
          </a:p>
          <a:p>
            <a:pPr eaLnBrk="1" hangingPunct="1">
              <a:buFontTx/>
              <a:buNone/>
            </a:pPr>
            <a:r>
              <a:rPr lang="en-GB" altLang="en-US" sz="2200">
                <a:solidFill>
                  <a:srgbClr val="FEFFFF"/>
                </a:solidFill>
                <a:latin typeface="Calibri" panose="020F0502020204030204" pitchFamily="34" charset="0"/>
              </a:rPr>
              <a:t> </a:t>
            </a:r>
          </a:p>
          <a:p>
            <a:pPr eaLnBrk="1" hangingPunct="1">
              <a:buFontTx/>
              <a:buNone/>
            </a:pPr>
            <a:r>
              <a:rPr lang="en-GB" altLang="en-US" sz="2200" b="1">
                <a:solidFill>
                  <a:srgbClr val="FEFFFF"/>
                </a:solidFill>
                <a:latin typeface="Calibri" panose="020F0502020204030204" pitchFamily="34" charset="0"/>
              </a:rPr>
              <a:t>	Taylor et al 1995 </a:t>
            </a:r>
            <a:r>
              <a:rPr lang="en-GB" altLang="en-US" sz="2200" b="1" i="1">
                <a:solidFill>
                  <a:srgbClr val="FEFFFF"/>
                </a:solidFill>
                <a:latin typeface="Calibri" panose="020F0502020204030204" pitchFamily="34" charset="0"/>
              </a:rPr>
              <a:t>Sociology in Focus</a:t>
            </a:r>
            <a:r>
              <a:rPr lang="en-GB" altLang="en-US" sz="2200" b="1">
                <a:solidFill>
                  <a:srgbClr val="FEFFFF"/>
                </a:solidFill>
                <a:latin typeface="Calibri" panose="020F0502020204030204" pitchFamily="34" charset="0"/>
              </a:rPr>
              <a:t> </a:t>
            </a:r>
          </a:p>
          <a:p>
            <a:pPr eaLnBrk="1" hangingPunct="1"/>
            <a:endParaRPr lang="en-GB" altLang="en-US" sz="2200">
              <a:solidFill>
                <a:srgbClr val="FEFFFF"/>
              </a:solidFill>
              <a:latin typeface="Calibri" panose="020F0502020204030204" pitchFamily="34" charset="0"/>
            </a:endParaRPr>
          </a:p>
        </p:txBody>
      </p:sp>
    </p:spTree>
    <p:extLst>
      <p:ext uri="{BB962C8B-B14F-4D97-AF65-F5344CB8AC3E}">
        <p14:creationId xmlns:p14="http://schemas.microsoft.com/office/powerpoint/2010/main" val="424599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Developing Understanding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Next question – how?</a:t>
            </a:r>
          </a:p>
          <a:p>
            <a:pPr marL="0" indent="0">
              <a:buNone/>
            </a:pPr>
            <a:r>
              <a:rPr lang="en-GB" sz="2400">
                <a:solidFill>
                  <a:srgbClr val="FEFFFF"/>
                </a:solidFill>
              </a:rPr>
              <a:t>	</a:t>
            </a:r>
          </a:p>
          <a:p>
            <a:endParaRPr lang="en-GB" sz="2400">
              <a:solidFill>
                <a:srgbClr val="FEFFFF"/>
              </a:solidFill>
            </a:endParaRPr>
          </a:p>
          <a:p>
            <a:r>
              <a:rPr lang="en-GB" sz="2400">
                <a:solidFill>
                  <a:srgbClr val="FEFFFF"/>
                </a:solidFill>
              </a:rPr>
              <a:t>Ethnography</a:t>
            </a:r>
          </a:p>
          <a:p>
            <a:r>
              <a:rPr lang="en-GB" sz="2400">
                <a:solidFill>
                  <a:srgbClr val="FEFFFF"/>
                </a:solidFill>
              </a:rPr>
              <a:t>Community Profiling</a:t>
            </a:r>
          </a:p>
          <a:p>
            <a:r>
              <a:rPr lang="en-GB" sz="2400">
                <a:solidFill>
                  <a:srgbClr val="FEFFFF"/>
                </a:solidFill>
              </a:rPr>
              <a:t>Participatory research</a:t>
            </a:r>
          </a:p>
          <a:p>
            <a:r>
              <a:rPr lang="en-GB" sz="2400">
                <a:solidFill>
                  <a:srgbClr val="FEFFFF"/>
                </a:solidFill>
              </a:rPr>
              <a:t>Case studies</a:t>
            </a:r>
          </a:p>
          <a:p>
            <a:pPr marL="0" indent="0">
              <a:buNone/>
            </a:pPr>
            <a:endParaRPr lang="en-GB" sz="2400">
              <a:solidFill>
                <a:srgbClr val="FEFFFF"/>
              </a:solidFill>
            </a:endParaRPr>
          </a:p>
        </p:txBody>
      </p:sp>
    </p:spTree>
    <p:extLst>
      <p:ext uri="{BB962C8B-B14F-4D97-AF65-F5344CB8AC3E}">
        <p14:creationId xmlns:p14="http://schemas.microsoft.com/office/powerpoint/2010/main" val="272597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2" name="Freeform: Shape 718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does a non formal educator need to know to work in a local area?</a:t>
            </a:r>
          </a:p>
        </p:txBody>
      </p:sp>
      <p:sp>
        <p:nvSpPr>
          <p:cNvPr id="718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1"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r>
              <a:rPr lang="en-GB" altLang="en-US" sz="2400">
                <a:solidFill>
                  <a:srgbClr val="FEFFFF"/>
                </a:solidFill>
              </a:rPr>
              <a:t>Statistical Information: </a:t>
            </a:r>
          </a:p>
          <a:p>
            <a:pPr marL="0" indent="0" eaLnBrk="1" hangingPunct="1">
              <a:buNone/>
            </a:pPr>
            <a:endParaRPr lang="en-GB" altLang="en-US" sz="2400">
              <a:solidFill>
                <a:srgbClr val="FEFFFF"/>
              </a:solidFill>
            </a:endParaRPr>
          </a:p>
          <a:p>
            <a:pPr lvl="1"/>
            <a:r>
              <a:rPr lang="en-GB" altLang="en-US">
                <a:solidFill>
                  <a:srgbClr val="FEFFFF"/>
                </a:solidFill>
              </a:rPr>
              <a:t>Population Breakdown, </a:t>
            </a:r>
          </a:p>
          <a:p>
            <a:pPr lvl="1"/>
            <a:r>
              <a:rPr lang="en-GB" altLang="en-US">
                <a:solidFill>
                  <a:srgbClr val="FEFFFF"/>
                </a:solidFill>
              </a:rPr>
              <a:t>Unemployment (Especially youth), </a:t>
            </a:r>
          </a:p>
          <a:p>
            <a:pPr lvl="1"/>
            <a:r>
              <a:rPr lang="en-GB" altLang="en-US">
                <a:solidFill>
                  <a:srgbClr val="FEFFFF"/>
                </a:solidFill>
              </a:rPr>
              <a:t>Young Parents, </a:t>
            </a:r>
          </a:p>
          <a:p>
            <a:pPr lvl="1"/>
            <a:r>
              <a:rPr lang="en-GB" altLang="en-US">
                <a:solidFill>
                  <a:srgbClr val="FEFFFF"/>
                </a:solidFill>
              </a:rPr>
              <a:t>Public Services i.e. Transport, Health services/ GP Surgeries, </a:t>
            </a:r>
          </a:p>
          <a:p>
            <a:pPr lvl="1"/>
            <a:r>
              <a:rPr lang="en-GB" altLang="en-US">
                <a:solidFill>
                  <a:srgbClr val="FEFFFF"/>
                </a:solidFill>
              </a:rPr>
              <a:t>Leisure Activities. </a:t>
            </a:r>
          </a:p>
          <a:p>
            <a:pPr lvl="1"/>
            <a:r>
              <a:rPr lang="en-GB" altLang="en-US">
                <a:solidFill>
                  <a:srgbClr val="FEFFFF"/>
                </a:solidFill>
              </a:rPr>
              <a:t>Language issues. </a:t>
            </a:r>
          </a:p>
          <a:p>
            <a:pPr lvl="1"/>
            <a:r>
              <a:rPr lang="en-GB" altLang="en-US">
                <a:solidFill>
                  <a:srgbClr val="FEFFFF"/>
                </a:solidFill>
              </a:rPr>
              <a:t>Deprivation Levels.</a:t>
            </a:r>
          </a:p>
          <a:p>
            <a:pPr eaLnBrk="1" hangingPunct="1"/>
            <a:endParaRPr lang="en-GB" altLang="en-US" sz="2400">
              <a:solidFill>
                <a:srgbClr val="FEFFFF"/>
              </a:solidFill>
            </a:endParaRPr>
          </a:p>
        </p:txBody>
      </p:sp>
    </p:spTree>
    <p:extLst>
      <p:ext uri="{BB962C8B-B14F-4D97-AF65-F5344CB8AC3E}">
        <p14:creationId xmlns:p14="http://schemas.microsoft.com/office/powerpoint/2010/main" val="410875576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0" name="Freeform: Shape 92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1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The purpose of the profile</a:t>
            </a:r>
          </a:p>
        </p:txBody>
      </p:sp>
      <p:sp>
        <p:nvSpPr>
          <p:cNvPr id="92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9" name="Rectangle 3"/>
          <p:cNvSpPr>
            <a:spLocks noGrp="1" noChangeArrowheads="1"/>
          </p:cNvSpPr>
          <p:nvPr>
            <p:ph type="body" idx="1"/>
          </p:nvPr>
        </p:nvSpPr>
        <p:spPr>
          <a:xfrm>
            <a:off x="5221862" y="1719618"/>
            <a:ext cx="5948831" cy="4334629"/>
          </a:xfrm>
        </p:spPr>
        <p:txBody>
          <a:bodyPr anchor="ctr">
            <a:normAutofit/>
          </a:bodyPr>
          <a:lstStyle/>
          <a:p>
            <a:pPr marL="0" indent="0" eaLnBrk="1" hangingPunct="1">
              <a:buNone/>
            </a:pPr>
            <a:endParaRPr lang="en-GB" altLang="en-US" sz="2200">
              <a:solidFill>
                <a:srgbClr val="FEFFFF"/>
              </a:solidFill>
            </a:endParaRPr>
          </a:p>
          <a:p>
            <a:pPr eaLnBrk="1" hangingPunct="1"/>
            <a:r>
              <a:rPr lang="en-GB" altLang="en-US" sz="2200">
                <a:solidFill>
                  <a:srgbClr val="FEFFFF"/>
                </a:solidFill>
              </a:rPr>
              <a:t>Following a description and an analysis of the area the a Community Profile should include some observations and comments from young people on the influence that the community has on themselves and their peers.</a:t>
            </a:r>
          </a:p>
          <a:p>
            <a:pPr marL="0" indent="0" eaLnBrk="1" hangingPunct="1">
              <a:buNone/>
            </a:pPr>
            <a:endParaRPr lang="en-GB" altLang="en-US" sz="2200">
              <a:solidFill>
                <a:srgbClr val="FEFFFF"/>
              </a:solidFill>
            </a:endParaRPr>
          </a:p>
          <a:p>
            <a:pPr eaLnBrk="1" hangingPunct="1"/>
            <a:r>
              <a:rPr lang="en-GB" altLang="en-US" sz="2200">
                <a:solidFill>
                  <a:srgbClr val="FEFFFF"/>
                </a:solidFill>
              </a:rPr>
              <a:t>The Profile should conclude with recommendations for future action to address needs identified within the profiling exercise. </a:t>
            </a:r>
          </a:p>
        </p:txBody>
      </p:sp>
    </p:spTree>
    <p:extLst>
      <p:ext uri="{BB962C8B-B14F-4D97-AF65-F5344CB8AC3E}">
        <p14:creationId xmlns:p14="http://schemas.microsoft.com/office/powerpoint/2010/main" val="723265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6" name="Freeform: Shape 133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Community</a:t>
            </a:r>
          </a:p>
        </p:txBody>
      </p:sp>
      <p:sp>
        <p:nvSpPr>
          <p:cNvPr id="133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Community Profile should describe and make initial judgements on a specific geographic area, preferably the area where the learners live.</a:t>
            </a:r>
          </a:p>
          <a:p>
            <a:endParaRPr lang="en-US" altLang="en-US" sz="2200">
              <a:solidFill>
                <a:srgbClr val="FEFFFF"/>
              </a:solidFill>
            </a:endParaRPr>
          </a:p>
          <a:p>
            <a:r>
              <a:rPr lang="en-US" altLang="en-US" sz="2200">
                <a:solidFill>
                  <a:srgbClr val="FEFFFF"/>
                </a:solidFill>
              </a:rPr>
              <a:t>Following a thorough description of the area the Profile should include observations and comments from young people on the reality of life there.</a:t>
            </a:r>
          </a:p>
          <a:p>
            <a:endParaRPr lang="en-US" altLang="en-US" sz="2200">
              <a:solidFill>
                <a:srgbClr val="FEFFFF"/>
              </a:solidFill>
            </a:endParaRPr>
          </a:p>
          <a:p>
            <a:r>
              <a:rPr lang="en-US" altLang="en-US" sz="2200">
                <a:solidFill>
                  <a:srgbClr val="FEFFFF"/>
                </a:solidFill>
              </a:rPr>
              <a:t>The Profile should clearly detail the issues for local young people and what this means for subsequent education programmes.</a:t>
            </a:r>
          </a:p>
        </p:txBody>
      </p:sp>
    </p:spTree>
    <p:extLst>
      <p:ext uri="{BB962C8B-B14F-4D97-AF65-F5344CB8AC3E}">
        <p14:creationId xmlns:p14="http://schemas.microsoft.com/office/powerpoint/2010/main" val="2425691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50" name="Freeform: Shape 1434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38"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Further Analysis</a:t>
            </a:r>
          </a:p>
        </p:txBody>
      </p:sp>
      <p:sp>
        <p:nvSpPr>
          <p:cNvPr id="1435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339"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Are basic needs being met?</a:t>
            </a:r>
          </a:p>
          <a:p>
            <a:pPr eaLnBrk="1" hangingPunct="1"/>
            <a:r>
              <a:rPr lang="en-GB" altLang="en-US" sz="2200">
                <a:solidFill>
                  <a:srgbClr val="FEFFFF"/>
                </a:solidFill>
              </a:rPr>
              <a:t>Where do people feel the power lies in the community?</a:t>
            </a:r>
          </a:p>
          <a:p>
            <a:pPr eaLnBrk="1" hangingPunct="1"/>
            <a:r>
              <a:rPr lang="en-GB" altLang="en-US" sz="2200">
                <a:solidFill>
                  <a:srgbClr val="FEFFFF"/>
                </a:solidFill>
              </a:rPr>
              <a:t>Social relationships in the community e.g. What kind of profile do young people have, are they involved in any community type of projects, how are they perceived by the elderly, is there a ‘fear of young people’ amongst elderly or vulnerable groups.</a:t>
            </a:r>
          </a:p>
          <a:p>
            <a:pPr eaLnBrk="1" hangingPunct="1"/>
            <a:r>
              <a:rPr lang="en-GB" altLang="en-US" sz="2200">
                <a:solidFill>
                  <a:srgbClr val="FEFFFF"/>
                </a:solidFill>
              </a:rPr>
              <a:t>What are the key issues that people talk about?</a:t>
            </a:r>
          </a:p>
          <a:p>
            <a:pPr eaLnBrk="1" hangingPunct="1"/>
            <a:r>
              <a:rPr lang="en-GB" altLang="en-US" sz="2200">
                <a:solidFill>
                  <a:srgbClr val="FEFFFF"/>
                </a:solidFill>
              </a:rPr>
              <a:t>How do young people fit into these structures?</a:t>
            </a:r>
          </a:p>
        </p:txBody>
      </p:sp>
    </p:spTree>
    <p:extLst>
      <p:ext uri="{BB962C8B-B14F-4D97-AF65-F5344CB8AC3E}">
        <p14:creationId xmlns:p14="http://schemas.microsoft.com/office/powerpoint/2010/main" val="394334783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4" name="Freeform: Shape 1537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2"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Knowledge of other Organisations</a:t>
            </a:r>
          </a:p>
        </p:txBody>
      </p:sp>
      <p:sp>
        <p:nvSpPr>
          <p:cNvPr id="1537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3"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A knowledge of the organisations that work or exert an influence on any community is crucial and information about these organisations should be included in your profile e.g.</a:t>
            </a:r>
          </a:p>
          <a:p>
            <a:pPr eaLnBrk="1" hangingPunct="1"/>
            <a:r>
              <a:rPr lang="en-GB" altLang="en-US" sz="2400">
                <a:solidFill>
                  <a:srgbClr val="FEFFFF"/>
                </a:solidFill>
              </a:rPr>
              <a:t>Local and central government services.</a:t>
            </a:r>
          </a:p>
          <a:p>
            <a:pPr eaLnBrk="1" hangingPunct="1"/>
            <a:r>
              <a:rPr lang="en-GB" altLang="en-US" sz="2400">
                <a:solidFill>
                  <a:srgbClr val="FEFFFF"/>
                </a:solidFill>
              </a:rPr>
              <a:t>Those involved in economic development.</a:t>
            </a:r>
          </a:p>
          <a:p>
            <a:pPr eaLnBrk="1" hangingPunct="1"/>
            <a:r>
              <a:rPr lang="en-GB" altLang="en-US" sz="2400">
                <a:solidFill>
                  <a:srgbClr val="FEFFFF"/>
                </a:solidFill>
              </a:rPr>
              <a:t>Other Voluntary organisations</a:t>
            </a:r>
          </a:p>
          <a:p>
            <a:pPr eaLnBrk="1" hangingPunct="1"/>
            <a:r>
              <a:rPr lang="en-GB" altLang="en-US" sz="2400">
                <a:solidFill>
                  <a:srgbClr val="FEFFFF"/>
                </a:solidFill>
              </a:rPr>
              <a:t>Interest and Leisure associations</a:t>
            </a:r>
          </a:p>
        </p:txBody>
      </p:sp>
    </p:spTree>
    <p:extLst>
      <p:ext uri="{BB962C8B-B14F-4D97-AF65-F5344CB8AC3E}">
        <p14:creationId xmlns:p14="http://schemas.microsoft.com/office/powerpoint/2010/main" val="150036729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7" name="Freeform: Shape 1639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8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Why do I need to know the community?</a:t>
            </a:r>
          </a:p>
        </p:txBody>
      </p:sp>
      <p:sp>
        <p:nvSpPr>
          <p:cNvPr id="1639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 knowledge of the community is necessary to plan a meaningful programme of education</a:t>
            </a:r>
          </a:p>
          <a:p>
            <a:pPr marL="0"/>
            <a:endParaRPr lang="en-US" altLang="en-US" sz="2200">
              <a:solidFill>
                <a:srgbClr val="FEFFFF"/>
              </a:solidFill>
            </a:endParaRPr>
          </a:p>
          <a:p>
            <a:pPr lvl="1"/>
            <a:r>
              <a:rPr lang="en-US" altLang="en-US" sz="2200">
                <a:solidFill>
                  <a:srgbClr val="FEFFFF"/>
                </a:solidFill>
              </a:rPr>
              <a:t>The purpose of the programme</a:t>
            </a:r>
          </a:p>
          <a:p>
            <a:pPr lvl="1"/>
            <a:r>
              <a:rPr lang="en-US" altLang="en-US" sz="2200">
                <a:solidFill>
                  <a:srgbClr val="FEFFFF"/>
                </a:solidFill>
              </a:rPr>
              <a:t>The young people’s wants and needs</a:t>
            </a:r>
          </a:p>
          <a:p>
            <a:pPr lvl="1"/>
            <a:r>
              <a:rPr lang="en-US" altLang="en-US" sz="2200">
                <a:solidFill>
                  <a:srgbClr val="FEFFFF"/>
                </a:solidFill>
              </a:rPr>
              <a:t>Adults skills, knowledge, interests and qualifications</a:t>
            </a:r>
          </a:p>
          <a:p>
            <a:pPr lvl="1"/>
            <a:r>
              <a:rPr lang="en-US" altLang="en-US" sz="2200">
                <a:solidFill>
                  <a:srgbClr val="FEFFFF"/>
                </a:solidFill>
              </a:rPr>
              <a:t>What adults believe is good for young people</a:t>
            </a:r>
          </a:p>
          <a:p>
            <a:pPr lvl="1"/>
            <a:r>
              <a:rPr lang="en-US" altLang="en-US" sz="2200">
                <a:solidFill>
                  <a:srgbClr val="FEFFFF"/>
                </a:solidFill>
              </a:rPr>
              <a:t>Relevant events and occasions</a:t>
            </a:r>
          </a:p>
          <a:p>
            <a:pPr lvl="1"/>
            <a:r>
              <a:rPr lang="en-US" altLang="en-US" sz="2200">
                <a:solidFill>
                  <a:srgbClr val="FEFFFF"/>
                </a:solidFill>
              </a:rPr>
              <a:t>Safety and equality of opportunity</a:t>
            </a:r>
            <a:r>
              <a:rPr lang="en-US" altLang="en-US" sz="2200" b="1">
                <a:solidFill>
                  <a:srgbClr val="FEFFFF"/>
                </a:solidFill>
              </a:rPr>
              <a:t> </a:t>
            </a:r>
          </a:p>
          <a:p>
            <a:endParaRPr lang="en-US" altLang="en-US" sz="2200" b="1">
              <a:solidFill>
                <a:srgbClr val="FEFFFF"/>
              </a:solidFill>
            </a:endParaRPr>
          </a:p>
        </p:txBody>
      </p:sp>
    </p:spTree>
    <p:extLst>
      <p:ext uri="{BB962C8B-B14F-4D97-AF65-F5344CB8AC3E}">
        <p14:creationId xmlns:p14="http://schemas.microsoft.com/office/powerpoint/2010/main" val="31480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1024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 calcmode="lin" valueType="num">
                                      <p:cBhvr additive="base">
                                        <p:cTn id="23" dur="5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1024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anim calcmode="lin" valueType="num">
                                      <p:cBhvr additive="base">
                                        <p:cTn id="27" dur="5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8" dur="5000" fill="hold"/>
                                        <p:tgtEl>
                                          <p:spTgt spid="1024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anim calcmode="lin" valueType="num">
                                      <p:cBhvr additive="base">
                                        <p:cTn id="31" dur="50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Freeform: Shape 174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What else should be included?</a:t>
            </a:r>
          </a:p>
        </p:txBody>
      </p:sp>
      <p:sp>
        <p:nvSpPr>
          <p:cNvPr id="174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a:solidFill>
                  <a:srgbClr val="FEFFFF"/>
                </a:solidFill>
              </a:rPr>
              <a:t>Communications – It is important for an educator to know how information, news and events are disseminated throughout their patch. In particular the most effective ways, both formal and informal for circulating information.</a:t>
            </a:r>
          </a:p>
          <a:p>
            <a:pPr marL="0" indent="0" eaLnBrk="1" hangingPunct="1">
              <a:buNone/>
            </a:pPr>
            <a:endParaRPr lang="en-GB" altLang="en-US" sz="2400">
              <a:solidFill>
                <a:srgbClr val="FEFFFF"/>
              </a:solidFill>
            </a:endParaRPr>
          </a:p>
          <a:p>
            <a:pPr eaLnBrk="1" hangingPunct="1"/>
            <a:r>
              <a:rPr lang="en-GB" altLang="en-US" sz="2400">
                <a:solidFill>
                  <a:srgbClr val="FEFFFF"/>
                </a:solidFill>
              </a:rPr>
              <a:t>Power and Leadership – For example Town, Community and County Council members, Business Organisations, Tenants and Residents Associations.</a:t>
            </a:r>
          </a:p>
        </p:txBody>
      </p:sp>
    </p:spTree>
    <p:extLst>
      <p:ext uri="{BB962C8B-B14F-4D97-AF65-F5344CB8AC3E}">
        <p14:creationId xmlns:p14="http://schemas.microsoft.com/office/powerpoint/2010/main" val="2896394444"/>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Shape 1946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Some Young People facts</a:t>
            </a:r>
          </a:p>
        </p:txBody>
      </p:sp>
      <p:sp>
        <p:nvSpPr>
          <p:cNvPr id="1947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19% of deaths among young people</a:t>
            </a:r>
            <a:br>
              <a:rPr lang="en-US" altLang="en-US" sz="2400">
                <a:solidFill>
                  <a:srgbClr val="FEFFFF"/>
                </a:solidFill>
              </a:rPr>
            </a:br>
            <a:r>
              <a:rPr lang="en-US" altLang="en-US" sz="2400">
                <a:solidFill>
                  <a:srgbClr val="FEFFFF"/>
                </a:solidFill>
              </a:rPr>
              <a:t>are by suicide - second only to road accidents </a:t>
            </a:r>
          </a:p>
          <a:p>
            <a:r>
              <a:rPr lang="en-US" altLang="en-US" sz="2400">
                <a:solidFill>
                  <a:srgbClr val="FEFFFF"/>
                </a:solidFill>
              </a:rPr>
              <a:t>Nearly 40% of diagnoses of chlamydia are in women under 19 </a:t>
            </a:r>
          </a:p>
          <a:p>
            <a:r>
              <a:rPr lang="en-US" altLang="en-US" sz="2400">
                <a:solidFill>
                  <a:srgbClr val="FEFFFF"/>
                </a:solidFill>
              </a:rPr>
              <a:t>Over 30% of 15- to 16-year-olds binge drink (drink more than five units in one session) and get drunk at least three times a month. </a:t>
            </a:r>
          </a:p>
          <a:p>
            <a:r>
              <a:rPr lang="en-US" altLang="en-US" sz="2400">
                <a:solidFill>
                  <a:srgbClr val="FEFFFF"/>
                </a:solidFill>
              </a:rPr>
              <a:t>23% of children and young people live in lone parent families</a:t>
            </a:r>
          </a:p>
          <a:p>
            <a:r>
              <a:rPr lang="en-US" altLang="en-US" sz="2400">
                <a:solidFill>
                  <a:srgbClr val="FEFFFF"/>
                </a:solidFill>
              </a:rPr>
              <a:t>Up to 27% of young people are overweight</a:t>
            </a:r>
          </a:p>
        </p:txBody>
      </p:sp>
    </p:spTree>
    <p:extLst>
      <p:ext uri="{BB962C8B-B14F-4D97-AF65-F5344CB8AC3E}">
        <p14:creationId xmlns:p14="http://schemas.microsoft.com/office/powerpoint/2010/main" val="3206636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8328026" y="274638"/>
            <a:ext cx="1882775" cy="2938462"/>
          </a:xfrm>
        </p:spPr>
        <p:txBody>
          <a:bodyPr/>
          <a:lstStyle/>
          <a:p>
            <a:pPr algn="r" eaLnBrk="1" hangingPunct="1"/>
            <a:r>
              <a:rPr lang="en-GB" altLang="en-US"/>
              <a:t>Need </a:t>
            </a:r>
            <a:br>
              <a:rPr lang="en-GB" altLang="en-US"/>
            </a:br>
            <a:r>
              <a:rPr lang="en-GB" altLang="en-US"/>
              <a:t>and </a:t>
            </a:r>
            <a:br>
              <a:rPr lang="en-GB" altLang="en-US"/>
            </a:br>
            <a:r>
              <a:rPr lang="en-GB" altLang="en-US"/>
              <a:t>Want</a:t>
            </a:r>
          </a:p>
        </p:txBody>
      </p:sp>
      <p:sp>
        <p:nvSpPr>
          <p:cNvPr id="20483" name="AutoShape 4"/>
          <p:cNvSpPr>
            <a:spLocks noChangeAspect="1" noChangeArrowheads="1" noTextEdit="1"/>
          </p:cNvSpPr>
          <p:nvPr/>
        </p:nvSpPr>
        <p:spPr bwMode="auto">
          <a:xfrm>
            <a:off x="1524000" y="836613"/>
            <a:ext cx="8070850" cy="537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0484" name="Text Box 5"/>
          <p:cNvSpPr txBox="1">
            <a:spLocks noChangeArrowheads="1"/>
          </p:cNvSpPr>
          <p:nvPr/>
        </p:nvSpPr>
        <p:spPr bwMode="auto">
          <a:xfrm>
            <a:off x="2782889" y="1341438"/>
            <a:ext cx="5976937"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Self actualisation</a:t>
            </a:r>
          </a:p>
          <a:p>
            <a:pPr algn="ctr">
              <a:spcBef>
                <a:spcPct val="0"/>
              </a:spcBef>
              <a:buFontTx/>
              <a:buNone/>
            </a:pPr>
            <a:r>
              <a:rPr lang="en-GB" altLang="en-US" sz="1800"/>
              <a:t>The need to realise your own potential and self fulfilment</a:t>
            </a:r>
          </a:p>
        </p:txBody>
      </p:sp>
      <p:sp>
        <p:nvSpPr>
          <p:cNvPr id="20485" name="Line 6"/>
          <p:cNvSpPr>
            <a:spLocks noChangeShapeType="1"/>
          </p:cNvSpPr>
          <p:nvPr/>
        </p:nvSpPr>
        <p:spPr bwMode="auto">
          <a:xfrm>
            <a:off x="4872039" y="2133600"/>
            <a:ext cx="172878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6" name="Text Box 7"/>
          <p:cNvSpPr txBox="1">
            <a:spLocks noChangeArrowheads="1"/>
          </p:cNvSpPr>
          <p:nvPr/>
        </p:nvSpPr>
        <p:spPr bwMode="auto">
          <a:xfrm>
            <a:off x="3575050" y="2205038"/>
            <a:ext cx="41973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Aesthetic needs</a:t>
            </a:r>
          </a:p>
          <a:p>
            <a:pPr algn="ctr">
              <a:spcBef>
                <a:spcPct val="0"/>
              </a:spcBef>
              <a:buFontTx/>
              <a:buNone/>
            </a:pPr>
            <a:r>
              <a:rPr lang="en-GB" altLang="en-US" sz="1800"/>
              <a:t>Needs for art and symmetry</a:t>
            </a:r>
          </a:p>
        </p:txBody>
      </p:sp>
      <p:sp>
        <p:nvSpPr>
          <p:cNvPr id="20487" name="Line 8"/>
          <p:cNvSpPr>
            <a:spLocks noChangeShapeType="1"/>
          </p:cNvSpPr>
          <p:nvPr/>
        </p:nvSpPr>
        <p:spPr bwMode="auto">
          <a:xfrm>
            <a:off x="4440239" y="2924175"/>
            <a:ext cx="266382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8" name="Text Box 9"/>
          <p:cNvSpPr txBox="1">
            <a:spLocks noChangeArrowheads="1"/>
          </p:cNvSpPr>
          <p:nvPr/>
        </p:nvSpPr>
        <p:spPr bwMode="auto">
          <a:xfrm>
            <a:off x="3648076" y="2924175"/>
            <a:ext cx="4537075"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Cognitive needs</a:t>
            </a:r>
          </a:p>
          <a:p>
            <a:pPr algn="ctr">
              <a:spcBef>
                <a:spcPct val="0"/>
              </a:spcBef>
              <a:buFontTx/>
              <a:buNone/>
            </a:pPr>
            <a:r>
              <a:rPr lang="en-GB" altLang="en-US" sz="1800"/>
              <a:t>Needs for knowledge and understanding</a:t>
            </a:r>
          </a:p>
        </p:txBody>
      </p:sp>
      <p:sp>
        <p:nvSpPr>
          <p:cNvPr id="20489" name="Line 10"/>
          <p:cNvSpPr>
            <a:spLocks noChangeShapeType="1"/>
          </p:cNvSpPr>
          <p:nvPr/>
        </p:nvSpPr>
        <p:spPr bwMode="auto">
          <a:xfrm>
            <a:off x="3935413" y="3644900"/>
            <a:ext cx="374491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0" name="Text Box 11"/>
          <p:cNvSpPr txBox="1">
            <a:spLocks noChangeArrowheads="1"/>
          </p:cNvSpPr>
          <p:nvPr/>
        </p:nvSpPr>
        <p:spPr bwMode="auto">
          <a:xfrm>
            <a:off x="3648076" y="3644900"/>
            <a:ext cx="416401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Esteem needs</a:t>
            </a:r>
          </a:p>
          <a:p>
            <a:pPr algn="ctr">
              <a:spcBef>
                <a:spcPct val="0"/>
              </a:spcBef>
              <a:buFontTx/>
              <a:buNone/>
            </a:pPr>
            <a:r>
              <a:rPr lang="en-GB" altLang="en-US" sz="1800"/>
              <a:t>Needs for deserved praise</a:t>
            </a:r>
          </a:p>
        </p:txBody>
      </p:sp>
      <p:sp>
        <p:nvSpPr>
          <p:cNvPr id="20491" name="Line 12"/>
          <p:cNvSpPr>
            <a:spLocks noChangeShapeType="1"/>
          </p:cNvSpPr>
          <p:nvPr/>
        </p:nvSpPr>
        <p:spPr bwMode="auto">
          <a:xfrm>
            <a:off x="3575050" y="4292600"/>
            <a:ext cx="4465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2" name="Text Box 13"/>
          <p:cNvSpPr txBox="1">
            <a:spLocks noChangeArrowheads="1"/>
          </p:cNvSpPr>
          <p:nvPr/>
        </p:nvSpPr>
        <p:spPr bwMode="auto">
          <a:xfrm>
            <a:off x="3575051" y="4292600"/>
            <a:ext cx="42338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Love and belongingness</a:t>
            </a:r>
          </a:p>
          <a:p>
            <a:pPr algn="ctr">
              <a:spcBef>
                <a:spcPct val="0"/>
              </a:spcBef>
              <a:buFontTx/>
              <a:buNone/>
            </a:pPr>
            <a:r>
              <a:rPr lang="en-GB" altLang="en-US" sz="1800"/>
              <a:t>The need to affiliate</a:t>
            </a:r>
          </a:p>
        </p:txBody>
      </p:sp>
      <p:sp>
        <p:nvSpPr>
          <p:cNvPr id="20493" name="Line 14"/>
          <p:cNvSpPr>
            <a:spLocks noChangeShapeType="1"/>
          </p:cNvSpPr>
          <p:nvPr/>
        </p:nvSpPr>
        <p:spPr bwMode="auto">
          <a:xfrm>
            <a:off x="3143250" y="4941888"/>
            <a:ext cx="52578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4" name="Text Box 15"/>
          <p:cNvSpPr txBox="1">
            <a:spLocks noChangeArrowheads="1"/>
          </p:cNvSpPr>
          <p:nvPr/>
        </p:nvSpPr>
        <p:spPr bwMode="auto">
          <a:xfrm>
            <a:off x="2351088" y="5013325"/>
            <a:ext cx="67691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Safety needs</a:t>
            </a:r>
          </a:p>
          <a:p>
            <a:pPr algn="ctr">
              <a:spcBef>
                <a:spcPct val="0"/>
              </a:spcBef>
              <a:buFontTx/>
              <a:buNone/>
            </a:pPr>
            <a:r>
              <a:rPr lang="en-GB" altLang="en-US" sz="1800"/>
              <a:t>The need to be free from fear; to be able to depend on someone</a:t>
            </a:r>
          </a:p>
        </p:txBody>
      </p:sp>
      <p:sp>
        <p:nvSpPr>
          <p:cNvPr id="20495" name="Line 16"/>
          <p:cNvSpPr>
            <a:spLocks noChangeShapeType="1"/>
          </p:cNvSpPr>
          <p:nvPr/>
        </p:nvSpPr>
        <p:spPr bwMode="auto">
          <a:xfrm>
            <a:off x="2640013" y="5661025"/>
            <a:ext cx="6248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96" name="Text Box 17"/>
          <p:cNvSpPr txBox="1">
            <a:spLocks noChangeArrowheads="1"/>
          </p:cNvSpPr>
          <p:nvPr/>
        </p:nvSpPr>
        <p:spPr bwMode="auto">
          <a:xfrm>
            <a:off x="2927351" y="5734050"/>
            <a:ext cx="5610225"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Physiological needs</a:t>
            </a:r>
          </a:p>
          <a:p>
            <a:pPr algn="ctr">
              <a:spcBef>
                <a:spcPct val="0"/>
              </a:spcBef>
              <a:buFontTx/>
              <a:buNone/>
            </a:pPr>
            <a:r>
              <a:rPr lang="en-GB" altLang="en-US" sz="1800"/>
              <a:t>The need for food, warmth, shelter etc.</a:t>
            </a:r>
          </a:p>
        </p:txBody>
      </p:sp>
      <p:sp>
        <p:nvSpPr>
          <p:cNvPr id="20497" name="Text Box 18"/>
          <p:cNvSpPr txBox="1">
            <a:spLocks noChangeArrowheads="1"/>
          </p:cNvSpPr>
          <p:nvPr/>
        </p:nvSpPr>
        <p:spPr bwMode="auto">
          <a:xfrm>
            <a:off x="1992314" y="260350"/>
            <a:ext cx="3095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800"/>
              <a:t>Maslow’s Hierarchy of Need</a:t>
            </a:r>
          </a:p>
        </p:txBody>
      </p:sp>
      <p:sp>
        <p:nvSpPr>
          <p:cNvPr id="20498" name="AutoShape 19"/>
          <p:cNvSpPr>
            <a:spLocks noChangeArrowheads="1"/>
          </p:cNvSpPr>
          <p:nvPr/>
        </p:nvSpPr>
        <p:spPr bwMode="auto">
          <a:xfrm>
            <a:off x="2139951" y="758826"/>
            <a:ext cx="7275513" cy="5622925"/>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499" name="Rectangle 20"/>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0" name="Rectangle 21"/>
          <p:cNvSpPr>
            <a:spLocks noChangeArrowheads="1"/>
          </p:cNvSpPr>
          <p:nvPr/>
        </p:nvSpPr>
        <p:spPr bwMode="auto">
          <a:xfrm>
            <a:off x="1524001" y="5582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20501" name="Rectangle 22"/>
          <p:cNvSpPr>
            <a:spLocks noChangeArrowheads="1"/>
          </p:cNvSpPr>
          <p:nvPr/>
        </p:nvSpPr>
        <p:spPr bwMode="auto">
          <a:xfrm>
            <a:off x="1524001" y="593038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Tree>
    <p:extLst>
      <p:ext uri="{BB962C8B-B14F-4D97-AF65-F5344CB8AC3E}">
        <p14:creationId xmlns:p14="http://schemas.microsoft.com/office/powerpoint/2010/main" val="3929736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Freeform: Shape 2151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50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Bradshaw’s Taxonomy </a:t>
            </a:r>
            <a:br>
              <a:rPr lang="en-US" altLang="en-US" sz="4000" kern="1200">
                <a:solidFill>
                  <a:srgbClr val="FFFFFF"/>
                </a:solidFill>
                <a:latin typeface="+mj-lt"/>
                <a:ea typeface="+mj-ea"/>
                <a:cs typeface="+mj-cs"/>
              </a:rPr>
            </a:br>
            <a:r>
              <a:rPr lang="en-US" altLang="en-US" sz="4000" kern="1200">
                <a:solidFill>
                  <a:srgbClr val="FFFFFF"/>
                </a:solidFill>
                <a:latin typeface="+mj-lt"/>
                <a:ea typeface="+mj-ea"/>
                <a:cs typeface="+mj-cs"/>
              </a:rPr>
              <a:t>of Social Need</a:t>
            </a:r>
          </a:p>
        </p:txBody>
      </p:sp>
      <p:sp>
        <p:nvSpPr>
          <p:cNvPr id="215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1900">
                <a:solidFill>
                  <a:srgbClr val="FEFFFF"/>
                </a:solidFill>
              </a:rPr>
              <a:t>No clear and widely accepted definition of social need, Bradshaw’s work attempted to define need and indicate where possible overlaps occur:</a:t>
            </a:r>
          </a:p>
          <a:p>
            <a:endParaRPr lang="en-US" altLang="en-US" sz="1900">
              <a:solidFill>
                <a:srgbClr val="FEFFFF"/>
              </a:solidFill>
            </a:endParaRPr>
          </a:p>
          <a:p>
            <a:pPr lvl="1"/>
            <a:r>
              <a:rPr lang="en-US" altLang="en-US" sz="1900">
                <a:solidFill>
                  <a:srgbClr val="FEFFFF"/>
                </a:solidFill>
              </a:rPr>
              <a:t>Normative need</a:t>
            </a:r>
          </a:p>
          <a:p>
            <a:pPr lvl="1"/>
            <a:endParaRPr lang="en-US" altLang="en-US" sz="1900">
              <a:solidFill>
                <a:srgbClr val="FEFFFF"/>
              </a:solidFill>
            </a:endParaRPr>
          </a:p>
          <a:p>
            <a:pPr lvl="1"/>
            <a:r>
              <a:rPr lang="en-US" altLang="en-US" sz="1900">
                <a:solidFill>
                  <a:srgbClr val="FEFFFF"/>
                </a:solidFill>
              </a:rPr>
              <a:t>Felt need</a:t>
            </a:r>
          </a:p>
          <a:p>
            <a:pPr lvl="1"/>
            <a:endParaRPr lang="en-US" altLang="en-US" sz="1900">
              <a:solidFill>
                <a:srgbClr val="FEFFFF"/>
              </a:solidFill>
            </a:endParaRPr>
          </a:p>
          <a:p>
            <a:pPr lvl="1"/>
            <a:r>
              <a:rPr lang="en-US" altLang="en-US" sz="1900">
                <a:solidFill>
                  <a:srgbClr val="FEFFFF"/>
                </a:solidFill>
              </a:rPr>
              <a:t>Expressed need</a:t>
            </a:r>
          </a:p>
          <a:p>
            <a:pPr lvl="1"/>
            <a:endParaRPr lang="en-US" altLang="en-US" sz="1900">
              <a:solidFill>
                <a:srgbClr val="FEFFFF"/>
              </a:solidFill>
            </a:endParaRPr>
          </a:p>
          <a:p>
            <a:pPr lvl="1"/>
            <a:r>
              <a:rPr lang="en-US" altLang="en-US" sz="1900">
                <a:solidFill>
                  <a:srgbClr val="FEFFFF"/>
                </a:solidFill>
              </a:rPr>
              <a:t>Comparative need</a:t>
            </a:r>
          </a:p>
          <a:p>
            <a:pPr lvl="1"/>
            <a:r>
              <a:rPr lang="en-US" altLang="en-US" sz="1900">
                <a:solidFill>
                  <a:srgbClr val="FEFFFF"/>
                </a:solidFill>
              </a:rPr>
              <a:t>J Bradshaw, 1972, A taxonomy of social need, </a:t>
            </a:r>
          </a:p>
          <a:p>
            <a:pPr lvl="1"/>
            <a:r>
              <a:rPr lang="en-US" altLang="en-US" sz="1900">
                <a:solidFill>
                  <a:srgbClr val="FEFFFF"/>
                </a:solidFill>
              </a:rPr>
              <a:t>New Society (March) 640-3. </a:t>
            </a:r>
          </a:p>
        </p:txBody>
      </p:sp>
    </p:spTree>
    <p:extLst>
      <p:ext uri="{BB962C8B-B14F-4D97-AF65-F5344CB8AC3E}">
        <p14:creationId xmlns:p14="http://schemas.microsoft.com/office/powerpoint/2010/main" val="887502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42" name="Freeform: Shape 2254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Understanding Need</a:t>
            </a:r>
          </a:p>
        </p:txBody>
      </p:sp>
      <p:sp>
        <p:nvSpPr>
          <p:cNvPr id="2254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2531"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300" dirty="0">
                <a:solidFill>
                  <a:srgbClr val="FEFFFF"/>
                </a:solidFill>
              </a:rPr>
              <a:t>Bradshaw identifies four main categories of need:</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Normative need</a:t>
            </a:r>
            <a:r>
              <a:rPr lang="en-GB" altLang="en-US" sz="1300" i="1" dirty="0">
                <a:solidFill>
                  <a:srgbClr val="FEFFFF"/>
                </a:solidFill>
              </a:rPr>
              <a:t> </a:t>
            </a:r>
            <a:r>
              <a:rPr lang="en-GB" altLang="en-US" sz="1300" dirty="0">
                <a:solidFill>
                  <a:srgbClr val="FEFFFF"/>
                </a:solidFill>
              </a:rPr>
              <a:t>is identified according to a norm (or set standard); such norms are generally set by experts. Benefit levels, for example, or standards of unfitness in houses, have to be determined according to some criterion.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Comparative need</a:t>
            </a:r>
            <a:r>
              <a:rPr lang="en-GB" altLang="en-US" sz="1300" i="1" dirty="0">
                <a:solidFill>
                  <a:srgbClr val="FEFFFF"/>
                </a:solidFill>
              </a:rPr>
              <a:t> </a:t>
            </a:r>
            <a:r>
              <a:rPr lang="en-GB" altLang="en-US" sz="1300" dirty="0">
                <a:solidFill>
                  <a:srgbClr val="FEFFFF"/>
                </a:solidFill>
              </a:rPr>
              <a:t>concerns problems which emerge by comparison with others who are not in need. One of the most common uses of this approach has been the comparison of social problems in different areas in order to determine which areas are most deprived.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Felt need</a:t>
            </a:r>
            <a:r>
              <a:rPr lang="en-GB" altLang="en-US" sz="1300" i="1" dirty="0">
                <a:solidFill>
                  <a:srgbClr val="FEFFFF"/>
                </a:solidFill>
              </a:rPr>
              <a:t> </a:t>
            </a:r>
            <a:r>
              <a:rPr lang="en-GB" altLang="en-US" sz="1300" dirty="0">
                <a:solidFill>
                  <a:srgbClr val="FEFFFF"/>
                </a:solidFill>
              </a:rPr>
              <a:t>is need which people feel - that is, need from the perspective of the people who have it. </a:t>
            </a:r>
          </a:p>
          <a:p>
            <a:pPr eaLnBrk="1" hangingPunct="1">
              <a:buFontTx/>
              <a:buNone/>
            </a:pPr>
            <a:endParaRPr lang="en-GB" altLang="en-US" sz="1300" dirty="0">
              <a:solidFill>
                <a:srgbClr val="FEFFFF"/>
              </a:solidFill>
            </a:endParaRPr>
          </a:p>
          <a:p>
            <a:pPr eaLnBrk="1" hangingPunct="1"/>
            <a:r>
              <a:rPr lang="en-GB" altLang="en-US" sz="1300" b="1" i="1" dirty="0">
                <a:solidFill>
                  <a:srgbClr val="FEFFFF"/>
                </a:solidFill>
              </a:rPr>
              <a:t>Expressed need</a:t>
            </a:r>
            <a:r>
              <a:rPr lang="en-GB" altLang="en-US" sz="1300" i="1" dirty="0">
                <a:solidFill>
                  <a:srgbClr val="FEFFFF"/>
                </a:solidFill>
              </a:rPr>
              <a:t> </a:t>
            </a:r>
            <a:r>
              <a:rPr lang="en-GB" altLang="en-US" sz="1300" dirty="0">
                <a:solidFill>
                  <a:srgbClr val="FEFFFF"/>
                </a:solidFill>
              </a:rPr>
              <a:t>is the need which they say they have. People can feel need which they do not express and they can express needs they do not feel.</a:t>
            </a:r>
          </a:p>
        </p:txBody>
      </p:sp>
    </p:spTree>
    <p:extLst>
      <p:ext uri="{BB962C8B-B14F-4D97-AF65-F5344CB8AC3E}">
        <p14:creationId xmlns:p14="http://schemas.microsoft.com/office/powerpoint/2010/main" val="130340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7" name="Freeform: Shape 2356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Need and Want?</a:t>
            </a:r>
          </a:p>
        </p:txBody>
      </p:sp>
      <p:sp>
        <p:nvSpPr>
          <p:cNvPr id="2356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400">
                <a:solidFill>
                  <a:srgbClr val="FEFFFF"/>
                </a:solidFill>
              </a:rPr>
              <a:t>Needs</a:t>
            </a:r>
          </a:p>
          <a:p>
            <a:pPr lvl="1"/>
            <a:r>
              <a:rPr lang="en-US" altLang="en-US">
                <a:solidFill>
                  <a:srgbClr val="FEFFFF"/>
                </a:solidFill>
              </a:rPr>
              <a:t>Friendship</a:t>
            </a:r>
          </a:p>
          <a:p>
            <a:pPr lvl="1"/>
            <a:r>
              <a:rPr lang="en-US" altLang="en-US">
                <a:solidFill>
                  <a:srgbClr val="FEFFFF"/>
                </a:solidFill>
              </a:rPr>
              <a:t>Security</a:t>
            </a:r>
          </a:p>
          <a:p>
            <a:pPr lvl="1"/>
            <a:r>
              <a:rPr lang="en-US" altLang="en-US">
                <a:solidFill>
                  <a:srgbClr val="FEFFFF"/>
                </a:solidFill>
              </a:rPr>
              <a:t>Stimulation</a:t>
            </a:r>
          </a:p>
          <a:p>
            <a:pPr lvl="1"/>
            <a:r>
              <a:rPr lang="en-US" altLang="en-US">
                <a:solidFill>
                  <a:srgbClr val="FEFFFF"/>
                </a:solidFill>
              </a:rPr>
              <a:t>Challenge</a:t>
            </a:r>
          </a:p>
          <a:p>
            <a:pPr lvl="1"/>
            <a:r>
              <a:rPr lang="en-US" altLang="en-US">
                <a:solidFill>
                  <a:srgbClr val="FEFFFF"/>
                </a:solidFill>
              </a:rPr>
              <a:t>Coping with authority</a:t>
            </a:r>
          </a:p>
          <a:p>
            <a:pPr lvl="1"/>
            <a:r>
              <a:rPr lang="en-US" altLang="en-US">
                <a:solidFill>
                  <a:srgbClr val="FEFFFF"/>
                </a:solidFill>
              </a:rPr>
              <a:t>Coping with sexuality</a:t>
            </a:r>
          </a:p>
          <a:p>
            <a:pPr lvl="1"/>
            <a:r>
              <a:rPr lang="en-US" altLang="en-US">
                <a:solidFill>
                  <a:srgbClr val="FEFFFF"/>
                </a:solidFill>
              </a:rPr>
              <a:t>Positive view of self</a:t>
            </a:r>
          </a:p>
          <a:p>
            <a:pPr lvl="1"/>
            <a:endParaRPr lang="en-US" altLang="en-US">
              <a:solidFill>
                <a:srgbClr val="FEFFFF"/>
              </a:solidFill>
            </a:endParaRPr>
          </a:p>
          <a:p>
            <a:pPr lvl="1"/>
            <a:r>
              <a:rPr lang="en-US" altLang="en-US">
                <a:solidFill>
                  <a:srgbClr val="FEFFFF"/>
                </a:solidFill>
              </a:rPr>
              <a:t>Ingram and Harris, </a:t>
            </a:r>
            <a:r>
              <a:rPr lang="en-US" altLang="en-US" i="1">
                <a:solidFill>
                  <a:srgbClr val="FEFFFF"/>
                </a:solidFill>
              </a:rPr>
              <a:t>Delivering Good Youth Work</a:t>
            </a:r>
          </a:p>
        </p:txBody>
      </p:sp>
      <p:sp>
        <p:nvSpPr>
          <p:cNvPr id="23556" name="Text Box 4"/>
          <p:cNvSpPr txBox="1">
            <a:spLocks noChangeArrowheads="1"/>
          </p:cNvSpPr>
          <p:nvPr/>
        </p:nvSpPr>
        <p:spPr bwMode="auto">
          <a:xfrm>
            <a:off x="6456363" y="1557338"/>
            <a:ext cx="3816350"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GB" altLang="en-US" sz="2400"/>
          </a:p>
          <a:p>
            <a:pPr algn="r" eaLnBrk="1" hangingPunct="1">
              <a:spcBef>
                <a:spcPct val="50000"/>
              </a:spcBef>
              <a:buFontTx/>
              <a:buNone/>
            </a:pPr>
            <a:endParaRPr lang="en-GB" altLang="en-US" sz="1800">
              <a:latin typeface="Comic Sans MS" panose="030F0702030302020204" pitchFamily="66" charset="0"/>
            </a:endParaRPr>
          </a:p>
        </p:txBody>
      </p:sp>
    </p:spTree>
    <p:extLst>
      <p:ext uri="{BB962C8B-B14F-4D97-AF65-F5344CB8AC3E}">
        <p14:creationId xmlns:p14="http://schemas.microsoft.com/office/powerpoint/2010/main" val="823562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90" name="Freeform: Shape 2458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78"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Understanding Young People change</a:t>
            </a:r>
          </a:p>
        </p:txBody>
      </p:sp>
      <p:sp>
        <p:nvSpPr>
          <p:cNvPr id="2459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579"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000">
                <a:solidFill>
                  <a:srgbClr val="FEFFFF"/>
                </a:solidFill>
              </a:rPr>
              <a:t>Development needs</a:t>
            </a:r>
          </a:p>
          <a:p>
            <a:endParaRPr lang="en-US" altLang="en-US" sz="2000">
              <a:solidFill>
                <a:srgbClr val="FEFFFF"/>
              </a:solidFill>
            </a:endParaRPr>
          </a:p>
          <a:p>
            <a:pPr lvl="1"/>
            <a:r>
              <a:rPr lang="en-US" altLang="en-US" sz="2000">
                <a:solidFill>
                  <a:srgbClr val="FEFFFF"/>
                </a:solidFill>
              </a:rPr>
              <a:t>Socially</a:t>
            </a:r>
          </a:p>
          <a:p>
            <a:pPr lvl="1"/>
            <a:r>
              <a:rPr lang="en-US" altLang="en-US" sz="2000">
                <a:solidFill>
                  <a:srgbClr val="FEFFFF"/>
                </a:solidFill>
              </a:rPr>
              <a:t>Physically</a:t>
            </a:r>
          </a:p>
          <a:p>
            <a:pPr lvl="1"/>
            <a:r>
              <a:rPr lang="en-US" altLang="en-US" sz="2000">
                <a:solidFill>
                  <a:srgbClr val="FEFFFF"/>
                </a:solidFill>
              </a:rPr>
              <a:t>Cognitively</a:t>
            </a:r>
          </a:p>
          <a:p>
            <a:pPr lvl="1"/>
            <a:r>
              <a:rPr lang="en-US" altLang="en-US" sz="2000">
                <a:solidFill>
                  <a:srgbClr val="FEFFFF"/>
                </a:solidFill>
              </a:rPr>
              <a:t>Spiritually</a:t>
            </a:r>
          </a:p>
          <a:p>
            <a:pPr lvl="1"/>
            <a:r>
              <a:rPr lang="en-US" altLang="en-US" sz="2000">
                <a:solidFill>
                  <a:srgbClr val="FEFFFF"/>
                </a:solidFill>
              </a:rPr>
              <a:t>Academically</a:t>
            </a:r>
          </a:p>
          <a:p>
            <a:pPr lvl="1"/>
            <a:r>
              <a:rPr lang="en-US" altLang="en-US" sz="2000">
                <a:solidFill>
                  <a:srgbClr val="FEFFFF"/>
                </a:solidFill>
              </a:rPr>
              <a:t>Politically</a:t>
            </a:r>
          </a:p>
          <a:p>
            <a:pPr lvl="1"/>
            <a:r>
              <a:rPr lang="en-US" altLang="en-US" sz="2000">
                <a:solidFill>
                  <a:srgbClr val="FEFFFF"/>
                </a:solidFill>
              </a:rPr>
              <a:t>Empowerment</a:t>
            </a:r>
          </a:p>
          <a:p>
            <a:pPr lvl="1"/>
            <a:endParaRPr lang="en-US" altLang="en-US" sz="2000">
              <a:solidFill>
                <a:srgbClr val="FEFFFF"/>
              </a:solidFill>
            </a:endParaRPr>
          </a:p>
          <a:p>
            <a:pPr lvl="1"/>
            <a:r>
              <a:rPr lang="en-US" altLang="en-US" sz="2000">
                <a:solidFill>
                  <a:srgbClr val="FEFFFF"/>
                </a:solidFill>
              </a:rPr>
              <a:t>Ingram and Harris, Delivering Good Youth Work</a:t>
            </a:r>
          </a:p>
        </p:txBody>
      </p:sp>
    </p:spTree>
    <p:extLst>
      <p:ext uri="{BB962C8B-B14F-4D97-AF65-F5344CB8AC3E}">
        <p14:creationId xmlns:p14="http://schemas.microsoft.com/office/powerpoint/2010/main" val="2215031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p:txBody>
          <a:bodyPr/>
          <a:lstStyle/>
          <a:p>
            <a:pPr eaLnBrk="1" hangingPunct="1"/>
            <a:r>
              <a:rPr lang="en-GB" altLang="en-US"/>
              <a:t>Understand Young People</a:t>
            </a:r>
          </a:p>
        </p:txBody>
      </p:sp>
      <p:sp>
        <p:nvSpPr>
          <p:cNvPr id="25603" name="Rectangle 3"/>
          <p:cNvSpPr>
            <a:spLocks noGrp="1" noChangeArrowheads="1"/>
          </p:cNvSpPr>
          <p:nvPr>
            <p:ph type="body" sz="half" idx="4294967295"/>
          </p:nvPr>
        </p:nvSpPr>
        <p:spPr>
          <a:xfrm>
            <a:off x="1981200" y="1600201"/>
            <a:ext cx="4038600" cy="4525963"/>
          </a:xfrm>
        </p:spPr>
        <p:txBody>
          <a:bodyPr/>
          <a:lstStyle/>
          <a:p>
            <a:pPr eaLnBrk="1" hangingPunct="1"/>
            <a:r>
              <a:rPr lang="en-GB" altLang="en-US" sz="3000"/>
              <a:t>Extent of family support</a:t>
            </a:r>
          </a:p>
          <a:p>
            <a:pPr eaLnBrk="1" hangingPunct="1"/>
            <a:r>
              <a:rPr lang="en-GB" altLang="en-US" sz="3000"/>
              <a:t>School attainment</a:t>
            </a:r>
          </a:p>
          <a:p>
            <a:pPr eaLnBrk="1" hangingPunct="1"/>
            <a:r>
              <a:rPr lang="en-GB" altLang="en-US" sz="3000"/>
              <a:t>Literacy and numeracy</a:t>
            </a:r>
          </a:p>
          <a:p>
            <a:pPr eaLnBrk="1" hangingPunct="1"/>
            <a:r>
              <a:rPr lang="en-GB" altLang="en-US" sz="3000"/>
              <a:t>‘Looked after’</a:t>
            </a:r>
          </a:p>
          <a:p>
            <a:pPr eaLnBrk="1" hangingPunct="1"/>
            <a:r>
              <a:rPr lang="en-GB" altLang="en-US" sz="3000"/>
              <a:t>Behavioural problems</a:t>
            </a:r>
          </a:p>
          <a:p>
            <a:pPr eaLnBrk="1" hangingPunct="1"/>
            <a:r>
              <a:rPr lang="en-GB" altLang="en-US" sz="3000"/>
              <a:t>Housing situation</a:t>
            </a:r>
          </a:p>
        </p:txBody>
      </p:sp>
      <p:sp>
        <p:nvSpPr>
          <p:cNvPr id="25604" name="Rectangle 4"/>
          <p:cNvSpPr>
            <a:spLocks noGrp="1" noChangeArrowheads="1"/>
          </p:cNvSpPr>
          <p:nvPr>
            <p:ph type="body" sz="half" idx="4294967295"/>
          </p:nvPr>
        </p:nvSpPr>
        <p:spPr>
          <a:xfrm>
            <a:off x="6172201" y="1600201"/>
            <a:ext cx="4100513" cy="4525963"/>
          </a:xfrm>
        </p:spPr>
        <p:txBody>
          <a:bodyPr/>
          <a:lstStyle/>
          <a:p>
            <a:pPr eaLnBrk="1" hangingPunct="1"/>
            <a:r>
              <a:rPr lang="en-GB" altLang="en-US" sz="3000"/>
              <a:t>Substance misuse status</a:t>
            </a:r>
          </a:p>
          <a:p>
            <a:pPr eaLnBrk="1" hangingPunct="1"/>
            <a:r>
              <a:rPr lang="en-GB" altLang="en-US" sz="3000"/>
              <a:t>Emotional intelligence</a:t>
            </a:r>
          </a:p>
          <a:p>
            <a:pPr eaLnBrk="1" hangingPunct="1"/>
            <a:r>
              <a:rPr lang="en-GB" altLang="en-US" sz="3000"/>
              <a:t>Employment status</a:t>
            </a:r>
          </a:p>
          <a:p>
            <a:pPr eaLnBrk="1" hangingPunct="1"/>
            <a:r>
              <a:rPr lang="en-GB" altLang="en-US" sz="3000"/>
              <a:t>Self perception</a:t>
            </a:r>
          </a:p>
          <a:p>
            <a:pPr eaLnBrk="1" hangingPunct="1"/>
            <a:r>
              <a:rPr lang="en-GB" altLang="en-US" sz="3000"/>
              <a:t>Police involvement</a:t>
            </a:r>
          </a:p>
          <a:p>
            <a:pPr eaLnBrk="1" hangingPunct="1"/>
            <a:r>
              <a:rPr lang="en-GB" altLang="en-US" sz="3000"/>
              <a:t>Caring responsibilities</a:t>
            </a:r>
          </a:p>
          <a:p>
            <a:pPr eaLnBrk="1" hangingPunct="1"/>
            <a:endParaRPr lang="en-GB" altLang="en-US" sz="3000">
              <a:latin typeface="Comic Sans MS" panose="030F0702030302020204" pitchFamily="66" charset="0"/>
            </a:endParaRPr>
          </a:p>
        </p:txBody>
      </p:sp>
    </p:spTree>
    <p:extLst>
      <p:ext uri="{BB962C8B-B14F-4D97-AF65-F5344CB8AC3E}">
        <p14:creationId xmlns:p14="http://schemas.microsoft.com/office/powerpoint/2010/main" val="2281326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38" name="Freeform: Shape 2663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6"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kern="1200">
                <a:solidFill>
                  <a:srgbClr val="FFFFFF"/>
                </a:solidFill>
                <a:latin typeface="+mj-lt"/>
                <a:ea typeface="+mj-ea"/>
                <a:cs typeface="+mj-cs"/>
              </a:rPr>
              <a:t>Getting it right</a:t>
            </a:r>
          </a:p>
        </p:txBody>
      </p:sp>
      <p:sp>
        <p:nvSpPr>
          <p:cNvPr id="2664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6627"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Any profile can only be as good as the information it contains</a:t>
            </a:r>
          </a:p>
          <a:p>
            <a:endParaRPr lang="en-US" altLang="en-US" sz="2200">
              <a:solidFill>
                <a:srgbClr val="FEFFFF"/>
              </a:solidFill>
            </a:endParaRPr>
          </a:p>
          <a:p>
            <a:r>
              <a:rPr lang="en-US" altLang="en-US" sz="2200">
                <a:solidFill>
                  <a:srgbClr val="FEFFFF"/>
                </a:solidFill>
              </a:rPr>
              <a:t>Specific information may only apply to specific groups</a:t>
            </a:r>
          </a:p>
          <a:p>
            <a:endParaRPr lang="en-US" altLang="en-US" sz="2200">
              <a:solidFill>
                <a:srgbClr val="FEFFFF"/>
              </a:solidFill>
            </a:endParaRPr>
          </a:p>
          <a:p>
            <a:r>
              <a:rPr lang="en-US" altLang="en-US" sz="2200">
                <a:solidFill>
                  <a:srgbClr val="FEFFFF"/>
                </a:solidFill>
              </a:rPr>
              <a:t>Discuss your thoughts and ideas with others to get a more rounded picture</a:t>
            </a:r>
          </a:p>
          <a:p>
            <a:endParaRPr lang="en-US" altLang="en-US" sz="2200">
              <a:solidFill>
                <a:srgbClr val="FEFFFF"/>
              </a:solidFill>
            </a:endParaRPr>
          </a:p>
          <a:p>
            <a:r>
              <a:rPr lang="en-US" altLang="en-US" sz="2200">
                <a:solidFill>
                  <a:srgbClr val="FEFFFF"/>
                </a:solidFill>
              </a:rPr>
              <a:t>Talk to young people about your thoughts and ideas, see what they think</a:t>
            </a:r>
          </a:p>
        </p:txBody>
      </p:sp>
    </p:spTree>
    <p:extLst>
      <p:ext uri="{BB962C8B-B14F-4D97-AF65-F5344CB8AC3E}">
        <p14:creationId xmlns:p14="http://schemas.microsoft.com/office/powerpoint/2010/main" val="1144914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8EBC1F-0993-C15A-ED8C-759F929C510C}"/>
              </a:ext>
            </a:extLst>
          </p:cNvPr>
          <p:cNvSpPr txBox="1"/>
          <p:nvPr/>
        </p:nvSpPr>
        <p:spPr>
          <a:xfrm>
            <a:off x="3048886" y="3105835"/>
            <a:ext cx="6097772" cy="646331"/>
          </a:xfrm>
          <a:prstGeom prst="rect">
            <a:avLst/>
          </a:prstGeom>
          <a:noFill/>
        </p:spPr>
        <p:txBody>
          <a:bodyPr wrap="square">
            <a:spAutoFit/>
          </a:bodyPr>
          <a:lstStyle/>
          <a:p>
            <a:r>
              <a:rPr lang="en-GB" dirty="0">
                <a:hlinkClick r:id="rId2"/>
              </a:rPr>
              <a:t>How to do a community audit: building profiles using neighbourhood statistics – infed.org:</a:t>
            </a:r>
            <a:endParaRPr lang="en-GB" dirty="0"/>
          </a:p>
        </p:txBody>
      </p:sp>
    </p:spTree>
    <p:extLst>
      <p:ext uri="{BB962C8B-B14F-4D97-AF65-F5344CB8AC3E}">
        <p14:creationId xmlns:p14="http://schemas.microsoft.com/office/powerpoint/2010/main" val="2938308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lstStyle/>
          <a:p>
            <a:pPr eaLnBrk="1" hangingPunct="1"/>
            <a:r>
              <a:rPr lang="en-GB" altLang="en-US"/>
              <a:t>The Format</a:t>
            </a:r>
            <a:endParaRPr lang="en-US" altLang="en-US"/>
          </a:p>
        </p:txBody>
      </p:sp>
      <p:sp>
        <p:nvSpPr>
          <p:cNvPr id="27651" name="Rectangle 3"/>
          <p:cNvSpPr>
            <a:spLocks noGrp="1" noChangeArrowheads="1"/>
          </p:cNvSpPr>
          <p:nvPr>
            <p:ph type="body" sz="half" idx="4294967295"/>
          </p:nvPr>
        </p:nvSpPr>
        <p:spPr>
          <a:xfrm>
            <a:off x="1992313" y="1341439"/>
            <a:ext cx="4038600" cy="4924425"/>
          </a:xfrm>
        </p:spPr>
        <p:txBody>
          <a:bodyPr>
            <a:normAutofit lnSpcReduction="10000"/>
          </a:bodyPr>
          <a:lstStyle/>
          <a:p>
            <a:pPr eaLnBrk="1" hangingPunct="1"/>
            <a:r>
              <a:rPr lang="en-GB" altLang="en-US" sz="2400" dirty="0"/>
              <a:t>Aim of the profile</a:t>
            </a:r>
          </a:p>
          <a:p>
            <a:pPr eaLnBrk="1" hangingPunct="1"/>
            <a:r>
              <a:rPr lang="en-GB" altLang="en-US" sz="2400" dirty="0"/>
              <a:t>Methods, subjects and context</a:t>
            </a:r>
          </a:p>
          <a:p>
            <a:pPr eaLnBrk="1" hangingPunct="1"/>
            <a:r>
              <a:rPr lang="en-GB" altLang="en-US" sz="2400" dirty="0"/>
              <a:t>Geography – where is the community</a:t>
            </a:r>
          </a:p>
          <a:p>
            <a:pPr eaLnBrk="1" hangingPunct="1"/>
            <a:r>
              <a:rPr lang="en-GB" altLang="en-US" sz="2400" dirty="0"/>
              <a:t>The wider community of young people</a:t>
            </a:r>
          </a:p>
          <a:p>
            <a:pPr eaLnBrk="1" hangingPunct="1"/>
            <a:r>
              <a:rPr lang="en-GB" altLang="en-US" sz="2400" dirty="0"/>
              <a:t>Welsh Index of Multiple Deprivation </a:t>
            </a:r>
          </a:p>
          <a:p>
            <a:pPr eaLnBrk="1" hangingPunct="1"/>
            <a:r>
              <a:rPr lang="en-GB" altLang="en-US" sz="2400" dirty="0"/>
              <a:t>Previous history of youth work in the area</a:t>
            </a:r>
          </a:p>
          <a:p>
            <a:pPr eaLnBrk="1" hangingPunct="1"/>
            <a:r>
              <a:rPr lang="en-GB" altLang="en-US" sz="2400" dirty="0"/>
              <a:t>Short interviews with key individuals</a:t>
            </a:r>
            <a:endParaRPr lang="en-GB" altLang="en-US" sz="2000" dirty="0"/>
          </a:p>
        </p:txBody>
      </p:sp>
      <p:sp>
        <p:nvSpPr>
          <p:cNvPr id="27652" name="Rectangle 4"/>
          <p:cNvSpPr>
            <a:spLocks noGrp="1" noChangeArrowheads="1"/>
          </p:cNvSpPr>
          <p:nvPr>
            <p:ph type="body" sz="half" idx="4294967295"/>
          </p:nvPr>
        </p:nvSpPr>
        <p:spPr>
          <a:xfrm>
            <a:off x="6167438" y="1341438"/>
            <a:ext cx="4038600" cy="4824412"/>
          </a:xfrm>
        </p:spPr>
        <p:txBody>
          <a:bodyPr/>
          <a:lstStyle/>
          <a:p>
            <a:pPr eaLnBrk="1" hangingPunct="1">
              <a:lnSpc>
                <a:spcPct val="90000"/>
              </a:lnSpc>
            </a:pPr>
            <a:r>
              <a:rPr lang="en-GB" altLang="en-US" sz="2400"/>
              <a:t>Existing facilities and infrastructure</a:t>
            </a:r>
          </a:p>
          <a:p>
            <a:pPr eaLnBrk="1" hangingPunct="1">
              <a:lnSpc>
                <a:spcPct val="90000"/>
              </a:lnSpc>
            </a:pPr>
            <a:r>
              <a:rPr lang="en-GB" altLang="en-US" sz="2400"/>
              <a:t>Bilingualism and heritage issues</a:t>
            </a:r>
          </a:p>
          <a:p>
            <a:pPr eaLnBrk="1" hangingPunct="1">
              <a:lnSpc>
                <a:spcPct val="90000"/>
              </a:lnSpc>
            </a:pPr>
            <a:r>
              <a:rPr lang="en-GB" altLang="en-US" sz="2400"/>
              <a:t>Problems/ issues from young people’s perspectives</a:t>
            </a:r>
          </a:p>
          <a:p>
            <a:pPr eaLnBrk="1" hangingPunct="1">
              <a:lnSpc>
                <a:spcPct val="90000"/>
              </a:lnSpc>
            </a:pPr>
            <a:r>
              <a:rPr lang="en-GB" altLang="en-US" sz="2400"/>
              <a:t>Estimating young people’s development needs</a:t>
            </a:r>
          </a:p>
          <a:p>
            <a:pPr eaLnBrk="1" hangingPunct="1">
              <a:lnSpc>
                <a:spcPct val="90000"/>
              </a:lnSpc>
            </a:pPr>
            <a:r>
              <a:rPr lang="en-GB" altLang="en-US" sz="2400"/>
              <a:t>Conclusions for Youth Work and what should happen next</a:t>
            </a:r>
            <a:endParaRPr lang="en-US" altLang="en-US" sz="2400"/>
          </a:p>
        </p:txBody>
      </p:sp>
    </p:spTree>
    <p:extLst>
      <p:ext uri="{BB962C8B-B14F-4D97-AF65-F5344CB8AC3E}">
        <p14:creationId xmlns:p14="http://schemas.microsoft.com/office/powerpoint/2010/main" val="2527436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86" name="Freeform: Shape 2868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7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a:solidFill>
                  <a:srgbClr val="FFFFFF"/>
                </a:solidFill>
              </a:rPr>
              <a:t>Why do we need this information?</a:t>
            </a:r>
          </a:p>
        </p:txBody>
      </p:sp>
      <p:sp>
        <p:nvSpPr>
          <p:cNvPr id="2868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8675"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200">
                <a:solidFill>
                  <a:srgbClr val="FEFFFF"/>
                </a:solidFill>
              </a:rPr>
              <a:t>A community profile is an assessment of need, it is a working document that all educators should have as part of their professional tool-kit in order to</a:t>
            </a:r>
          </a:p>
          <a:p>
            <a:pPr marL="0" indent="0" eaLnBrk="1" hangingPunct="1">
              <a:buNone/>
            </a:pPr>
            <a:endParaRPr lang="en-GB" altLang="en-US" sz="2200">
              <a:solidFill>
                <a:srgbClr val="FEFFFF"/>
              </a:solidFill>
            </a:endParaRPr>
          </a:p>
          <a:p>
            <a:pPr eaLnBrk="1" hangingPunct="1">
              <a:buFontTx/>
              <a:buNone/>
            </a:pPr>
            <a:r>
              <a:rPr lang="en-GB" altLang="en-US" sz="2200">
                <a:solidFill>
                  <a:srgbClr val="FEFFFF"/>
                </a:solidFill>
              </a:rPr>
              <a:t>1. Identify what the needs of their ‘Patch’ are.</a:t>
            </a:r>
          </a:p>
          <a:p>
            <a:pPr eaLnBrk="1" hangingPunct="1">
              <a:buFontTx/>
              <a:buNone/>
            </a:pPr>
            <a:r>
              <a:rPr lang="en-GB" altLang="en-US" sz="2200">
                <a:solidFill>
                  <a:srgbClr val="FEFFFF"/>
                </a:solidFill>
              </a:rPr>
              <a:t>2. Select an appropriate piece of work which answers the identified needs of young people.</a:t>
            </a:r>
          </a:p>
          <a:p>
            <a:pPr eaLnBrk="1" hangingPunct="1">
              <a:buFontTx/>
              <a:buNone/>
            </a:pPr>
            <a:r>
              <a:rPr lang="en-GB" altLang="en-US" sz="2200">
                <a:solidFill>
                  <a:srgbClr val="FEFFFF"/>
                </a:solidFill>
              </a:rPr>
              <a:t>3. Demonstrate to potential funders’/ decision makers/managers the need for that piece of work. </a:t>
            </a:r>
          </a:p>
        </p:txBody>
      </p:sp>
    </p:spTree>
    <p:extLst>
      <p:ext uri="{BB962C8B-B14F-4D97-AF65-F5344CB8AC3E}">
        <p14:creationId xmlns:p14="http://schemas.microsoft.com/office/powerpoint/2010/main" val="1116873621"/>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1346</Words>
  <Application>Microsoft Office PowerPoint</Application>
  <PresentationFormat>Widescreen</PresentationFormat>
  <Paragraphs>182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Comic Sans MS</vt:lpstr>
      <vt:lpstr>Office Theme</vt:lpstr>
      <vt:lpstr>Tuning In –  Profiling a Community</vt:lpstr>
      <vt:lpstr>Reconnecting</vt:lpstr>
      <vt:lpstr>When you were 15</vt:lpstr>
      <vt:lpstr>Key Purpose of Youth Work</vt:lpstr>
      <vt:lpstr>Why a Community Profile?</vt:lpstr>
      <vt:lpstr>Developing Understanding</vt:lpstr>
      <vt:lpstr>What does a non formal educator need to know to work in a local area?</vt:lpstr>
      <vt:lpstr>The purpose of the profile</vt:lpstr>
      <vt:lpstr>Community</vt:lpstr>
      <vt:lpstr>Further Analysis</vt:lpstr>
      <vt:lpstr>Knowledge of other Organisations</vt:lpstr>
      <vt:lpstr>Why do I need to know the community?</vt:lpstr>
      <vt:lpstr>What else should be included?</vt:lpstr>
      <vt:lpstr>Some Young People facts</vt:lpstr>
      <vt:lpstr>Need  and  Want</vt:lpstr>
      <vt:lpstr>Bradshaw’s Taxonomy  of Social Need</vt:lpstr>
      <vt:lpstr>Understanding Need</vt:lpstr>
      <vt:lpstr>Need and Want?</vt:lpstr>
      <vt:lpstr>Understanding Young People change</vt:lpstr>
      <vt:lpstr>Understand Young People</vt:lpstr>
      <vt:lpstr>Getting it right</vt:lpstr>
      <vt:lpstr>PowerPoint Presentation</vt:lpstr>
      <vt:lpstr>The Format</vt:lpstr>
      <vt:lpstr>Why do we need this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Tuning In –  Profiling a Community</dc:title>
  <dc:creator>Darrell Williams</dc:creator>
  <cp:lastModifiedBy>Darren O'Connor</cp:lastModifiedBy>
  <cp:revision>5</cp:revision>
  <dcterms:created xsi:type="dcterms:W3CDTF">2016-12-02T10:22:20Z</dcterms:created>
  <dcterms:modified xsi:type="dcterms:W3CDTF">2023-10-10T07:44:02Z</dcterms:modified>
</cp:coreProperties>
</file>