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5"/>
  </p:notesMasterIdLst>
  <p:sldIdLst>
    <p:sldId id="256" r:id="rId2"/>
    <p:sldId id="257" r:id="rId3"/>
    <p:sldId id="272" r:id="rId4"/>
    <p:sldId id="264" r:id="rId5"/>
    <p:sldId id="273" r:id="rId6"/>
    <p:sldId id="265" r:id="rId7"/>
    <p:sldId id="263" r:id="rId8"/>
    <p:sldId id="266" r:id="rId9"/>
    <p:sldId id="267" r:id="rId10"/>
    <p:sldId id="274" r:id="rId11"/>
    <p:sldId id="275" r:id="rId12"/>
    <p:sldId id="276" r:id="rId13"/>
    <p:sldId id="277" r:id="rId14"/>
    <p:sldId id="278" r:id="rId15"/>
    <p:sldId id="279" r:id="rId16"/>
    <p:sldId id="280" r:id="rId17"/>
    <p:sldId id="281" r:id="rId18"/>
    <p:sldId id="282" r:id="rId19"/>
    <p:sldId id="283" r:id="rId20"/>
    <p:sldId id="268" r:id="rId21"/>
    <p:sldId id="270" r:id="rId22"/>
    <p:sldId id="269" r:id="rId23"/>
    <p:sldId id="271"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11" d="100"/>
          <a:sy n="111" d="100"/>
        </p:scale>
        <p:origin x="126" y="22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010441-20A7-9344-AD92-3AD200466D4A}" type="doc">
      <dgm:prSet loTypeId="urn:microsoft.com/office/officeart/2005/8/layout/arrow6" loCatId="relationship" qsTypeId="urn:microsoft.com/office/officeart/2005/8/quickstyle/simple4" qsCatId="simple" csTypeId="urn:microsoft.com/office/officeart/2005/8/colors/accent1_2" csCatId="accent1" phldr="1"/>
      <dgm:spPr/>
      <dgm:t>
        <a:bodyPr/>
        <a:lstStyle/>
        <a:p>
          <a:endParaRPr lang="en-US"/>
        </a:p>
      </dgm:t>
    </dgm:pt>
    <dgm:pt modelId="{7141A830-D515-754C-91A4-59C30872C73D}">
      <dgm:prSet/>
      <dgm:spPr/>
      <dgm:t>
        <a:bodyPr/>
        <a:lstStyle/>
        <a:p>
          <a:pPr rtl="0"/>
          <a:r>
            <a:rPr lang="en-US" dirty="0" err="1">
              <a:solidFill>
                <a:schemeClr val="tx1"/>
              </a:solidFill>
            </a:rPr>
            <a:t>Anabledd</a:t>
          </a:r>
          <a:r>
            <a:rPr lang="en-US" dirty="0">
              <a:solidFill>
                <a:schemeClr val="tx1"/>
              </a:solidFill>
            </a:rPr>
            <a:t> </a:t>
          </a:r>
          <a:r>
            <a:rPr lang="en-US" dirty="0" err="1">
              <a:solidFill>
                <a:schemeClr val="tx1"/>
              </a:solidFill>
            </a:rPr>
            <a:t>cudd</a:t>
          </a:r>
          <a:endParaRPr lang="en-US" dirty="0">
            <a:solidFill>
              <a:schemeClr val="tx1"/>
            </a:solidFill>
          </a:endParaRPr>
        </a:p>
        <a:p>
          <a:pPr rtl="0"/>
          <a:r>
            <a:rPr lang="en-US" dirty="0"/>
            <a:t>A hidden disability</a:t>
          </a:r>
        </a:p>
      </dgm:t>
    </dgm:pt>
    <dgm:pt modelId="{C6DE649A-1D42-9A48-B494-373F1A8C9022}" type="parTrans" cxnId="{A8B8202B-D7B0-4C47-A94D-71ADDEBB7D40}">
      <dgm:prSet/>
      <dgm:spPr/>
      <dgm:t>
        <a:bodyPr/>
        <a:lstStyle/>
        <a:p>
          <a:endParaRPr lang="en-US"/>
        </a:p>
      </dgm:t>
    </dgm:pt>
    <dgm:pt modelId="{BBC88195-CA17-DE4C-8981-EE0C211E8727}" type="sibTrans" cxnId="{A8B8202B-D7B0-4C47-A94D-71ADDEBB7D40}">
      <dgm:prSet/>
      <dgm:spPr/>
      <dgm:t>
        <a:bodyPr/>
        <a:lstStyle/>
        <a:p>
          <a:endParaRPr lang="en-US"/>
        </a:p>
      </dgm:t>
    </dgm:pt>
    <dgm:pt modelId="{9305C237-D31A-4F44-8995-F04D39A49C5D}">
      <dgm:prSet/>
      <dgm:spPr/>
      <dgm:t>
        <a:bodyPr/>
        <a:lstStyle/>
        <a:p>
          <a:pPr rtl="0"/>
          <a:r>
            <a:rPr lang="en-US" dirty="0" err="1">
              <a:solidFill>
                <a:schemeClr val="tx1"/>
              </a:solidFill>
            </a:rPr>
            <a:t>Gwahaniaeth</a:t>
          </a:r>
          <a:r>
            <a:rPr lang="en-US" dirty="0">
              <a:solidFill>
                <a:schemeClr val="tx1"/>
              </a:solidFill>
            </a:rPr>
            <a:t> </a:t>
          </a:r>
          <a:r>
            <a:rPr lang="en-US" dirty="0" err="1">
              <a:solidFill>
                <a:schemeClr val="tx1"/>
              </a:solidFill>
            </a:rPr>
            <a:t>dysgu</a:t>
          </a:r>
          <a:r>
            <a:rPr lang="en-US" dirty="0">
              <a:solidFill>
                <a:schemeClr val="tx1"/>
              </a:solidFill>
            </a:rPr>
            <a:t> </a:t>
          </a:r>
        </a:p>
        <a:p>
          <a:pPr rtl="0"/>
          <a:r>
            <a:rPr lang="en-US" dirty="0"/>
            <a:t>A learning difference</a:t>
          </a:r>
        </a:p>
      </dgm:t>
    </dgm:pt>
    <dgm:pt modelId="{62A14379-0F59-2C4E-A80B-516571A80AD2}" type="parTrans" cxnId="{7D452955-D8BE-9241-AD7E-68C7A568A22F}">
      <dgm:prSet/>
      <dgm:spPr/>
      <dgm:t>
        <a:bodyPr/>
        <a:lstStyle/>
        <a:p>
          <a:endParaRPr lang="en-US"/>
        </a:p>
      </dgm:t>
    </dgm:pt>
    <dgm:pt modelId="{CC355F14-2606-9546-A612-9FDEC5225DA3}" type="sibTrans" cxnId="{7D452955-D8BE-9241-AD7E-68C7A568A22F}">
      <dgm:prSet/>
      <dgm:spPr/>
      <dgm:t>
        <a:bodyPr/>
        <a:lstStyle/>
        <a:p>
          <a:endParaRPr lang="en-US"/>
        </a:p>
      </dgm:t>
    </dgm:pt>
    <dgm:pt modelId="{99A9D19E-49A4-C44F-A3D7-ECBF7AF52D80}" type="pres">
      <dgm:prSet presAssocID="{1F010441-20A7-9344-AD92-3AD200466D4A}" presName="compositeShape" presStyleCnt="0">
        <dgm:presLayoutVars>
          <dgm:chMax val="2"/>
          <dgm:dir/>
          <dgm:resizeHandles val="exact"/>
        </dgm:presLayoutVars>
      </dgm:prSet>
      <dgm:spPr/>
    </dgm:pt>
    <dgm:pt modelId="{38235B40-6524-764B-88BF-82BE1D0F6C20}" type="pres">
      <dgm:prSet presAssocID="{1F010441-20A7-9344-AD92-3AD200466D4A}" presName="ribbon" presStyleLbl="node1" presStyleIdx="0" presStyleCnt="1"/>
      <dgm:spPr/>
    </dgm:pt>
    <dgm:pt modelId="{43CB99D6-1463-394F-B725-9A55AFA09EE4}" type="pres">
      <dgm:prSet presAssocID="{1F010441-20A7-9344-AD92-3AD200466D4A}" presName="leftArrowText" presStyleLbl="node1" presStyleIdx="0" presStyleCnt="1">
        <dgm:presLayoutVars>
          <dgm:chMax val="0"/>
          <dgm:bulletEnabled val="1"/>
        </dgm:presLayoutVars>
      </dgm:prSet>
      <dgm:spPr/>
    </dgm:pt>
    <dgm:pt modelId="{3BA79995-E87B-E54A-A9BB-840E3C860F0F}" type="pres">
      <dgm:prSet presAssocID="{1F010441-20A7-9344-AD92-3AD200466D4A}" presName="rightArrowText" presStyleLbl="node1" presStyleIdx="0" presStyleCnt="1">
        <dgm:presLayoutVars>
          <dgm:chMax val="0"/>
          <dgm:bulletEnabled val="1"/>
        </dgm:presLayoutVars>
      </dgm:prSet>
      <dgm:spPr/>
    </dgm:pt>
  </dgm:ptLst>
  <dgm:cxnLst>
    <dgm:cxn modelId="{5641841B-5932-304D-8E6D-D085C08FF311}" type="presOf" srcId="{9305C237-D31A-4F44-8995-F04D39A49C5D}" destId="{3BA79995-E87B-E54A-A9BB-840E3C860F0F}" srcOrd="0" destOrd="0" presId="urn:microsoft.com/office/officeart/2005/8/layout/arrow6"/>
    <dgm:cxn modelId="{A8B8202B-D7B0-4C47-A94D-71ADDEBB7D40}" srcId="{1F010441-20A7-9344-AD92-3AD200466D4A}" destId="{7141A830-D515-754C-91A4-59C30872C73D}" srcOrd="0" destOrd="0" parTransId="{C6DE649A-1D42-9A48-B494-373F1A8C9022}" sibTransId="{BBC88195-CA17-DE4C-8981-EE0C211E8727}"/>
    <dgm:cxn modelId="{7D452955-D8BE-9241-AD7E-68C7A568A22F}" srcId="{1F010441-20A7-9344-AD92-3AD200466D4A}" destId="{9305C237-D31A-4F44-8995-F04D39A49C5D}" srcOrd="1" destOrd="0" parTransId="{62A14379-0F59-2C4E-A80B-516571A80AD2}" sibTransId="{CC355F14-2606-9546-A612-9FDEC5225DA3}"/>
    <dgm:cxn modelId="{8E8A7199-F461-D14C-A809-83D6CCDAB5FB}" type="presOf" srcId="{7141A830-D515-754C-91A4-59C30872C73D}" destId="{43CB99D6-1463-394F-B725-9A55AFA09EE4}" srcOrd="0" destOrd="0" presId="urn:microsoft.com/office/officeart/2005/8/layout/arrow6"/>
    <dgm:cxn modelId="{11EEEBA7-B2C2-7549-BCEB-F29A81401075}" type="presOf" srcId="{1F010441-20A7-9344-AD92-3AD200466D4A}" destId="{99A9D19E-49A4-C44F-A3D7-ECBF7AF52D80}" srcOrd="0" destOrd="0" presId="urn:microsoft.com/office/officeart/2005/8/layout/arrow6"/>
    <dgm:cxn modelId="{B23E6F12-4A8C-BB44-9AA2-BAA35754F339}" type="presParOf" srcId="{99A9D19E-49A4-C44F-A3D7-ECBF7AF52D80}" destId="{38235B40-6524-764B-88BF-82BE1D0F6C20}" srcOrd="0" destOrd="0" presId="urn:microsoft.com/office/officeart/2005/8/layout/arrow6"/>
    <dgm:cxn modelId="{72E33E09-DDEC-C14D-A684-089BA3DFFF7F}" type="presParOf" srcId="{99A9D19E-49A4-C44F-A3D7-ECBF7AF52D80}" destId="{43CB99D6-1463-394F-B725-9A55AFA09EE4}" srcOrd="1" destOrd="0" presId="urn:microsoft.com/office/officeart/2005/8/layout/arrow6"/>
    <dgm:cxn modelId="{BD422AB8-3D75-BF40-8231-AA59E5214566}" type="presParOf" srcId="{99A9D19E-49A4-C44F-A3D7-ECBF7AF52D80}" destId="{3BA79995-E87B-E54A-A9BB-840E3C860F0F}" srcOrd="2" destOrd="0" presId="urn:microsoft.com/office/officeart/2005/8/layout/arrow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FA5510-7BA6-894F-8EEA-303F1945618F}" type="doc">
      <dgm:prSet loTypeId="urn:microsoft.com/office/officeart/2005/8/layout/cycle8" loCatId="cycle" qsTypeId="urn:microsoft.com/office/officeart/2005/8/quickstyle/simple4" qsCatId="simple" csTypeId="urn:microsoft.com/office/officeart/2005/8/colors/accent1_2" csCatId="accent1" phldr="1"/>
      <dgm:spPr/>
    </dgm:pt>
    <dgm:pt modelId="{5B254CF5-924C-6048-9F85-2F6E05B92AF0}">
      <dgm:prSet phldrT="[Text]"/>
      <dgm:spPr>
        <a:solidFill>
          <a:srgbClr val="0000FF"/>
        </a:solidFill>
      </dgm:spPr>
      <dgm:t>
        <a:bodyPr/>
        <a:lstStyle/>
        <a:p>
          <a:r>
            <a:rPr lang="en-US" dirty="0"/>
            <a:t>Brain processes</a:t>
          </a:r>
        </a:p>
      </dgm:t>
    </dgm:pt>
    <dgm:pt modelId="{AD2A6E71-0F5D-3D4D-A83C-8210781EA54E}" type="parTrans" cxnId="{A0A99706-623F-0648-9C17-A373358F56BB}">
      <dgm:prSet/>
      <dgm:spPr/>
      <dgm:t>
        <a:bodyPr/>
        <a:lstStyle/>
        <a:p>
          <a:endParaRPr lang="en-US"/>
        </a:p>
      </dgm:t>
    </dgm:pt>
    <dgm:pt modelId="{F3C35D28-8089-6741-9FE5-C5090305B784}" type="sibTrans" cxnId="{A0A99706-623F-0648-9C17-A373358F56BB}">
      <dgm:prSet/>
      <dgm:spPr/>
      <dgm:t>
        <a:bodyPr/>
        <a:lstStyle/>
        <a:p>
          <a:endParaRPr lang="en-US"/>
        </a:p>
      </dgm:t>
    </dgm:pt>
    <dgm:pt modelId="{354E26AC-7694-F94B-87CB-9E4550A1234B}">
      <dgm:prSet phldrT="[Text]"/>
      <dgm:spPr>
        <a:solidFill>
          <a:srgbClr val="000090"/>
        </a:solidFill>
      </dgm:spPr>
      <dgm:t>
        <a:bodyPr/>
        <a:lstStyle/>
        <a:p>
          <a:r>
            <a:rPr lang="en-US" dirty="0"/>
            <a:t>Thinking processes</a:t>
          </a:r>
        </a:p>
      </dgm:t>
    </dgm:pt>
    <dgm:pt modelId="{08DD4273-93A1-6E41-B19A-BD13623BF8AC}" type="parTrans" cxnId="{C1058B8E-1F70-A245-98D2-6DF6262C7BEC}">
      <dgm:prSet/>
      <dgm:spPr/>
      <dgm:t>
        <a:bodyPr/>
        <a:lstStyle/>
        <a:p>
          <a:endParaRPr lang="en-US"/>
        </a:p>
      </dgm:t>
    </dgm:pt>
    <dgm:pt modelId="{A5432586-23D1-2040-8FAB-DA82332813F3}" type="sibTrans" cxnId="{C1058B8E-1F70-A245-98D2-6DF6262C7BEC}">
      <dgm:prSet/>
      <dgm:spPr/>
      <dgm:t>
        <a:bodyPr/>
        <a:lstStyle/>
        <a:p>
          <a:endParaRPr lang="en-US"/>
        </a:p>
      </dgm:t>
    </dgm:pt>
    <dgm:pt modelId="{78819162-0719-2648-AEA5-950A394BCB8C}">
      <dgm:prSet phldrT="[Text]"/>
      <dgm:spPr>
        <a:solidFill>
          <a:schemeClr val="tx2"/>
        </a:solidFill>
      </dgm:spPr>
      <dgm:t>
        <a:bodyPr/>
        <a:lstStyle/>
        <a:p>
          <a:r>
            <a:rPr lang="en-US" dirty="0"/>
            <a:t>Learning </a:t>
          </a:r>
          <a:r>
            <a:rPr lang="en-US" dirty="0" err="1"/>
            <a:t>behaviour</a:t>
          </a:r>
          <a:endParaRPr lang="en-US" dirty="0"/>
        </a:p>
      </dgm:t>
    </dgm:pt>
    <dgm:pt modelId="{31B339ED-B856-F542-A65D-90840568E25B}" type="parTrans" cxnId="{93412F53-E763-1F4E-80B6-C507DCF63B0C}">
      <dgm:prSet/>
      <dgm:spPr/>
      <dgm:t>
        <a:bodyPr/>
        <a:lstStyle/>
        <a:p>
          <a:endParaRPr lang="en-US"/>
        </a:p>
      </dgm:t>
    </dgm:pt>
    <dgm:pt modelId="{CF704665-F502-5749-AEBA-E6F0BA407FF6}" type="sibTrans" cxnId="{93412F53-E763-1F4E-80B6-C507DCF63B0C}">
      <dgm:prSet/>
      <dgm:spPr/>
      <dgm:t>
        <a:bodyPr/>
        <a:lstStyle/>
        <a:p>
          <a:endParaRPr lang="en-US"/>
        </a:p>
      </dgm:t>
    </dgm:pt>
    <dgm:pt modelId="{3174EBFA-7E04-524F-B548-51CADA511A11}" type="pres">
      <dgm:prSet presAssocID="{73FA5510-7BA6-894F-8EEA-303F1945618F}" presName="compositeShape" presStyleCnt="0">
        <dgm:presLayoutVars>
          <dgm:chMax val="7"/>
          <dgm:dir/>
          <dgm:resizeHandles val="exact"/>
        </dgm:presLayoutVars>
      </dgm:prSet>
      <dgm:spPr/>
    </dgm:pt>
    <dgm:pt modelId="{0DF5B6CB-55EF-7E4B-A3AB-5DDFC6B7346D}" type="pres">
      <dgm:prSet presAssocID="{73FA5510-7BA6-894F-8EEA-303F1945618F}" presName="wedge1" presStyleLbl="node1" presStyleIdx="0" presStyleCnt="3"/>
      <dgm:spPr/>
    </dgm:pt>
    <dgm:pt modelId="{DD05650C-D69A-7A4C-8507-CCF84DBA1704}" type="pres">
      <dgm:prSet presAssocID="{73FA5510-7BA6-894F-8EEA-303F1945618F}" presName="dummy1a" presStyleCnt="0"/>
      <dgm:spPr/>
    </dgm:pt>
    <dgm:pt modelId="{07E033C0-EDCC-9B45-8A1F-16DA1E225688}" type="pres">
      <dgm:prSet presAssocID="{73FA5510-7BA6-894F-8EEA-303F1945618F}" presName="dummy1b" presStyleCnt="0"/>
      <dgm:spPr/>
    </dgm:pt>
    <dgm:pt modelId="{9C822E20-62FF-3242-AD4C-35C8CE83D6B0}" type="pres">
      <dgm:prSet presAssocID="{73FA5510-7BA6-894F-8EEA-303F1945618F}" presName="wedge1Tx" presStyleLbl="node1" presStyleIdx="0" presStyleCnt="3">
        <dgm:presLayoutVars>
          <dgm:chMax val="0"/>
          <dgm:chPref val="0"/>
          <dgm:bulletEnabled val="1"/>
        </dgm:presLayoutVars>
      </dgm:prSet>
      <dgm:spPr/>
    </dgm:pt>
    <dgm:pt modelId="{085EEFA7-5806-A940-AA1A-2EBF0D322083}" type="pres">
      <dgm:prSet presAssocID="{73FA5510-7BA6-894F-8EEA-303F1945618F}" presName="wedge2" presStyleLbl="node1" presStyleIdx="1" presStyleCnt="3"/>
      <dgm:spPr/>
    </dgm:pt>
    <dgm:pt modelId="{DF655FC6-BB26-B24D-B876-571A9E4910B7}" type="pres">
      <dgm:prSet presAssocID="{73FA5510-7BA6-894F-8EEA-303F1945618F}" presName="dummy2a" presStyleCnt="0"/>
      <dgm:spPr/>
    </dgm:pt>
    <dgm:pt modelId="{CD2F8730-E579-C34F-B043-844AF6F61818}" type="pres">
      <dgm:prSet presAssocID="{73FA5510-7BA6-894F-8EEA-303F1945618F}" presName="dummy2b" presStyleCnt="0"/>
      <dgm:spPr/>
    </dgm:pt>
    <dgm:pt modelId="{CC52A5F9-A236-5B4E-9FAB-DA61683004DB}" type="pres">
      <dgm:prSet presAssocID="{73FA5510-7BA6-894F-8EEA-303F1945618F}" presName="wedge2Tx" presStyleLbl="node1" presStyleIdx="1" presStyleCnt="3">
        <dgm:presLayoutVars>
          <dgm:chMax val="0"/>
          <dgm:chPref val="0"/>
          <dgm:bulletEnabled val="1"/>
        </dgm:presLayoutVars>
      </dgm:prSet>
      <dgm:spPr/>
    </dgm:pt>
    <dgm:pt modelId="{A2682095-F323-9540-A44E-6A9A7BBACA6A}" type="pres">
      <dgm:prSet presAssocID="{73FA5510-7BA6-894F-8EEA-303F1945618F}" presName="wedge3" presStyleLbl="node1" presStyleIdx="2" presStyleCnt="3"/>
      <dgm:spPr/>
    </dgm:pt>
    <dgm:pt modelId="{41C2C293-0FB7-3E45-8C01-BEFC69F41720}" type="pres">
      <dgm:prSet presAssocID="{73FA5510-7BA6-894F-8EEA-303F1945618F}" presName="dummy3a" presStyleCnt="0"/>
      <dgm:spPr/>
    </dgm:pt>
    <dgm:pt modelId="{1D0A47BC-6CA7-C541-9487-31335A136649}" type="pres">
      <dgm:prSet presAssocID="{73FA5510-7BA6-894F-8EEA-303F1945618F}" presName="dummy3b" presStyleCnt="0"/>
      <dgm:spPr/>
    </dgm:pt>
    <dgm:pt modelId="{4BFBC1F3-AE93-534D-B609-AF92B240D8D1}" type="pres">
      <dgm:prSet presAssocID="{73FA5510-7BA6-894F-8EEA-303F1945618F}" presName="wedge3Tx" presStyleLbl="node1" presStyleIdx="2" presStyleCnt="3">
        <dgm:presLayoutVars>
          <dgm:chMax val="0"/>
          <dgm:chPref val="0"/>
          <dgm:bulletEnabled val="1"/>
        </dgm:presLayoutVars>
      </dgm:prSet>
      <dgm:spPr/>
    </dgm:pt>
    <dgm:pt modelId="{8C6CCBE6-93D4-8D48-A80E-5FFD6F491AE5}" type="pres">
      <dgm:prSet presAssocID="{F3C35D28-8089-6741-9FE5-C5090305B784}" presName="arrowWedge1" presStyleLbl="fgSibTrans2D1" presStyleIdx="0" presStyleCnt="3"/>
      <dgm:spPr/>
    </dgm:pt>
    <dgm:pt modelId="{782A15CB-2A39-9440-979A-DE60207D1745}" type="pres">
      <dgm:prSet presAssocID="{A5432586-23D1-2040-8FAB-DA82332813F3}" presName="arrowWedge2" presStyleLbl="fgSibTrans2D1" presStyleIdx="1" presStyleCnt="3"/>
      <dgm:spPr/>
    </dgm:pt>
    <dgm:pt modelId="{C615370E-BAC7-5746-83BC-A3C064196EDE}" type="pres">
      <dgm:prSet presAssocID="{CF704665-F502-5749-AEBA-E6F0BA407FF6}" presName="arrowWedge3" presStyleLbl="fgSibTrans2D1" presStyleIdx="2" presStyleCnt="3"/>
      <dgm:spPr/>
    </dgm:pt>
  </dgm:ptLst>
  <dgm:cxnLst>
    <dgm:cxn modelId="{A0A99706-623F-0648-9C17-A373358F56BB}" srcId="{73FA5510-7BA6-894F-8EEA-303F1945618F}" destId="{5B254CF5-924C-6048-9F85-2F6E05B92AF0}" srcOrd="0" destOrd="0" parTransId="{AD2A6E71-0F5D-3D4D-A83C-8210781EA54E}" sibTransId="{F3C35D28-8089-6741-9FE5-C5090305B784}"/>
    <dgm:cxn modelId="{10BC0F19-2819-A646-A659-BCC2627B2F64}" type="presOf" srcId="{5B254CF5-924C-6048-9F85-2F6E05B92AF0}" destId="{0DF5B6CB-55EF-7E4B-A3AB-5DDFC6B7346D}" srcOrd="0" destOrd="0" presId="urn:microsoft.com/office/officeart/2005/8/layout/cycle8"/>
    <dgm:cxn modelId="{FD1C9062-ECF2-2448-97D2-5A3E8C4E46B9}" type="presOf" srcId="{78819162-0719-2648-AEA5-950A394BCB8C}" destId="{4BFBC1F3-AE93-534D-B609-AF92B240D8D1}" srcOrd="1" destOrd="0" presId="urn:microsoft.com/office/officeart/2005/8/layout/cycle8"/>
    <dgm:cxn modelId="{93412F53-E763-1F4E-80B6-C507DCF63B0C}" srcId="{73FA5510-7BA6-894F-8EEA-303F1945618F}" destId="{78819162-0719-2648-AEA5-950A394BCB8C}" srcOrd="2" destOrd="0" parTransId="{31B339ED-B856-F542-A65D-90840568E25B}" sibTransId="{CF704665-F502-5749-AEBA-E6F0BA407FF6}"/>
    <dgm:cxn modelId="{0E6B6C7F-3E52-8843-8174-CBD316D2B28C}" type="presOf" srcId="{78819162-0719-2648-AEA5-950A394BCB8C}" destId="{A2682095-F323-9540-A44E-6A9A7BBACA6A}" srcOrd="0" destOrd="0" presId="urn:microsoft.com/office/officeart/2005/8/layout/cycle8"/>
    <dgm:cxn modelId="{0F730B8A-B544-494F-8826-52FF969DBBDF}" type="presOf" srcId="{354E26AC-7694-F94B-87CB-9E4550A1234B}" destId="{085EEFA7-5806-A940-AA1A-2EBF0D322083}" srcOrd="0" destOrd="0" presId="urn:microsoft.com/office/officeart/2005/8/layout/cycle8"/>
    <dgm:cxn modelId="{C1058B8E-1F70-A245-98D2-6DF6262C7BEC}" srcId="{73FA5510-7BA6-894F-8EEA-303F1945618F}" destId="{354E26AC-7694-F94B-87CB-9E4550A1234B}" srcOrd="1" destOrd="0" parTransId="{08DD4273-93A1-6E41-B19A-BD13623BF8AC}" sibTransId="{A5432586-23D1-2040-8FAB-DA82332813F3}"/>
    <dgm:cxn modelId="{89F65D93-30F6-3B4A-943E-0769B1F18281}" type="presOf" srcId="{73FA5510-7BA6-894F-8EEA-303F1945618F}" destId="{3174EBFA-7E04-524F-B548-51CADA511A11}" srcOrd="0" destOrd="0" presId="urn:microsoft.com/office/officeart/2005/8/layout/cycle8"/>
    <dgm:cxn modelId="{ED9F2499-54FA-DE41-8DF1-42D8FCF6304A}" type="presOf" srcId="{5B254CF5-924C-6048-9F85-2F6E05B92AF0}" destId="{9C822E20-62FF-3242-AD4C-35C8CE83D6B0}" srcOrd="1" destOrd="0" presId="urn:microsoft.com/office/officeart/2005/8/layout/cycle8"/>
    <dgm:cxn modelId="{807C4AFA-6586-9D46-BF8A-AC90E5321EE7}" type="presOf" srcId="{354E26AC-7694-F94B-87CB-9E4550A1234B}" destId="{CC52A5F9-A236-5B4E-9FAB-DA61683004DB}" srcOrd="1" destOrd="0" presId="urn:microsoft.com/office/officeart/2005/8/layout/cycle8"/>
    <dgm:cxn modelId="{D11A7E44-5D7A-F449-9DBE-87361A13C538}" type="presParOf" srcId="{3174EBFA-7E04-524F-B548-51CADA511A11}" destId="{0DF5B6CB-55EF-7E4B-A3AB-5DDFC6B7346D}" srcOrd="0" destOrd="0" presId="urn:microsoft.com/office/officeart/2005/8/layout/cycle8"/>
    <dgm:cxn modelId="{5C53EB27-0135-E940-883D-8235DCBE2B9A}" type="presParOf" srcId="{3174EBFA-7E04-524F-B548-51CADA511A11}" destId="{DD05650C-D69A-7A4C-8507-CCF84DBA1704}" srcOrd="1" destOrd="0" presId="urn:microsoft.com/office/officeart/2005/8/layout/cycle8"/>
    <dgm:cxn modelId="{DDECF72D-12CB-5E42-896B-53118870A5E5}" type="presParOf" srcId="{3174EBFA-7E04-524F-B548-51CADA511A11}" destId="{07E033C0-EDCC-9B45-8A1F-16DA1E225688}" srcOrd="2" destOrd="0" presId="urn:microsoft.com/office/officeart/2005/8/layout/cycle8"/>
    <dgm:cxn modelId="{9B0823E6-CA87-EF4F-8615-6C9DF919A6E1}" type="presParOf" srcId="{3174EBFA-7E04-524F-B548-51CADA511A11}" destId="{9C822E20-62FF-3242-AD4C-35C8CE83D6B0}" srcOrd="3" destOrd="0" presId="urn:microsoft.com/office/officeart/2005/8/layout/cycle8"/>
    <dgm:cxn modelId="{1EE1B52B-877E-C846-BB42-C28DD43966D2}" type="presParOf" srcId="{3174EBFA-7E04-524F-B548-51CADA511A11}" destId="{085EEFA7-5806-A940-AA1A-2EBF0D322083}" srcOrd="4" destOrd="0" presId="urn:microsoft.com/office/officeart/2005/8/layout/cycle8"/>
    <dgm:cxn modelId="{20B37A22-9B2E-AB40-9A33-4777CE2871C1}" type="presParOf" srcId="{3174EBFA-7E04-524F-B548-51CADA511A11}" destId="{DF655FC6-BB26-B24D-B876-571A9E4910B7}" srcOrd="5" destOrd="0" presId="urn:microsoft.com/office/officeart/2005/8/layout/cycle8"/>
    <dgm:cxn modelId="{4D1C9860-BF21-3D46-83E4-D710889B42B9}" type="presParOf" srcId="{3174EBFA-7E04-524F-B548-51CADA511A11}" destId="{CD2F8730-E579-C34F-B043-844AF6F61818}" srcOrd="6" destOrd="0" presId="urn:microsoft.com/office/officeart/2005/8/layout/cycle8"/>
    <dgm:cxn modelId="{A105F1E0-B86B-3141-9FBC-C1D55B09712B}" type="presParOf" srcId="{3174EBFA-7E04-524F-B548-51CADA511A11}" destId="{CC52A5F9-A236-5B4E-9FAB-DA61683004DB}" srcOrd="7" destOrd="0" presId="urn:microsoft.com/office/officeart/2005/8/layout/cycle8"/>
    <dgm:cxn modelId="{1CE850A6-9A9D-F244-B3C8-BB79DE828544}" type="presParOf" srcId="{3174EBFA-7E04-524F-B548-51CADA511A11}" destId="{A2682095-F323-9540-A44E-6A9A7BBACA6A}" srcOrd="8" destOrd="0" presId="urn:microsoft.com/office/officeart/2005/8/layout/cycle8"/>
    <dgm:cxn modelId="{4A202EA2-2F4E-CE44-8040-D28FF4AA9A0E}" type="presParOf" srcId="{3174EBFA-7E04-524F-B548-51CADA511A11}" destId="{41C2C293-0FB7-3E45-8C01-BEFC69F41720}" srcOrd="9" destOrd="0" presId="urn:microsoft.com/office/officeart/2005/8/layout/cycle8"/>
    <dgm:cxn modelId="{BB8DB3F0-1E1F-0248-ABA9-1C69213A3451}" type="presParOf" srcId="{3174EBFA-7E04-524F-B548-51CADA511A11}" destId="{1D0A47BC-6CA7-C541-9487-31335A136649}" srcOrd="10" destOrd="0" presId="urn:microsoft.com/office/officeart/2005/8/layout/cycle8"/>
    <dgm:cxn modelId="{8EA8AE3F-2742-F44C-88C0-E6050F9D7511}" type="presParOf" srcId="{3174EBFA-7E04-524F-B548-51CADA511A11}" destId="{4BFBC1F3-AE93-534D-B609-AF92B240D8D1}" srcOrd="11" destOrd="0" presId="urn:microsoft.com/office/officeart/2005/8/layout/cycle8"/>
    <dgm:cxn modelId="{1B4006A5-31FD-F94D-A9A2-027AB58E2C68}" type="presParOf" srcId="{3174EBFA-7E04-524F-B548-51CADA511A11}" destId="{8C6CCBE6-93D4-8D48-A80E-5FFD6F491AE5}" srcOrd="12" destOrd="0" presId="urn:microsoft.com/office/officeart/2005/8/layout/cycle8"/>
    <dgm:cxn modelId="{DA788D82-FF26-724B-A383-16F557C36885}" type="presParOf" srcId="{3174EBFA-7E04-524F-B548-51CADA511A11}" destId="{782A15CB-2A39-9440-979A-DE60207D1745}" srcOrd="13" destOrd="0" presId="urn:microsoft.com/office/officeart/2005/8/layout/cycle8"/>
    <dgm:cxn modelId="{87FD0F5E-502E-5D48-AA50-4059B27379C0}" type="presParOf" srcId="{3174EBFA-7E04-524F-B548-51CADA511A11}" destId="{C615370E-BAC7-5746-83BC-A3C064196EDE}"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235B40-6524-764B-88BF-82BE1D0F6C20}">
      <dsp:nvSpPr>
        <dsp:cNvPr id="0" name=""/>
        <dsp:cNvSpPr/>
      </dsp:nvSpPr>
      <dsp:spPr>
        <a:xfrm>
          <a:off x="734497" y="0"/>
          <a:ext cx="6760605" cy="2704242"/>
        </a:xfrm>
        <a:prstGeom prst="leftRightRibbon">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43CB99D6-1463-394F-B725-9A55AFA09EE4}">
      <dsp:nvSpPr>
        <dsp:cNvPr id="0" name=""/>
        <dsp:cNvSpPr/>
      </dsp:nvSpPr>
      <dsp:spPr>
        <a:xfrm>
          <a:off x="1545770" y="473242"/>
          <a:ext cx="2230999" cy="1325078"/>
        </a:xfrm>
        <a:prstGeom prst="rect">
          <a:avLst/>
        </a:prstGeom>
        <a:noFill/>
        <a:ln>
          <a:noFill/>
        </a:ln>
        <a:effectLst>
          <a:outerShdw blurRad="38100" dist="25400" dir="5400000" rotWithShape="0">
            <a:srgbClr val="000000">
              <a:alpha val="25000"/>
            </a:srgbClr>
          </a:outerShdw>
        </a:effectLst>
        <a:sp3d/>
      </dsp:spPr>
      <dsp:style>
        <a:lnRef idx="0">
          <a:scrgbClr r="0" g="0" b="0"/>
        </a:lnRef>
        <a:fillRef idx="3">
          <a:scrgbClr r="0" g="0" b="0"/>
        </a:fillRef>
        <a:effectRef idx="2">
          <a:scrgbClr r="0" g="0" b="0"/>
        </a:effectRef>
        <a:fontRef idx="minor">
          <a:schemeClr val="lt1"/>
        </a:fontRef>
      </dsp:style>
      <dsp:txBody>
        <a:bodyPr spcFirstLastPara="0" vert="horz" wrap="square" lIns="0" tIns="71120" rIns="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err="1">
              <a:solidFill>
                <a:schemeClr val="tx1"/>
              </a:solidFill>
            </a:rPr>
            <a:t>Anabledd</a:t>
          </a:r>
          <a:r>
            <a:rPr lang="en-US" sz="2000" kern="1200" dirty="0">
              <a:solidFill>
                <a:schemeClr val="tx1"/>
              </a:solidFill>
            </a:rPr>
            <a:t> </a:t>
          </a:r>
          <a:r>
            <a:rPr lang="en-US" sz="2000" kern="1200" dirty="0" err="1">
              <a:solidFill>
                <a:schemeClr val="tx1"/>
              </a:solidFill>
            </a:rPr>
            <a:t>cudd</a:t>
          </a:r>
          <a:endParaRPr lang="en-US" sz="2000" kern="1200" dirty="0">
            <a:solidFill>
              <a:schemeClr val="tx1"/>
            </a:solidFill>
          </a:endParaRPr>
        </a:p>
        <a:p>
          <a:pPr marL="0" lvl="0" indent="0" algn="ctr" defTabSz="889000" rtl="0">
            <a:lnSpc>
              <a:spcPct val="90000"/>
            </a:lnSpc>
            <a:spcBef>
              <a:spcPct val="0"/>
            </a:spcBef>
            <a:spcAft>
              <a:spcPct val="35000"/>
            </a:spcAft>
            <a:buNone/>
          </a:pPr>
          <a:r>
            <a:rPr lang="en-US" sz="2000" kern="1200" dirty="0"/>
            <a:t>A hidden disability</a:t>
          </a:r>
        </a:p>
      </dsp:txBody>
      <dsp:txXfrm>
        <a:off x="1545770" y="473242"/>
        <a:ext cx="2230999" cy="1325078"/>
      </dsp:txXfrm>
    </dsp:sp>
    <dsp:sp modelId="{3BA79995-E87B-E54A-A9BB-840E3C860F0F}">
      <dsp:nvSpPr>
        <dsp:cNvPr id="0" name=""/>
        <dsp:cNvSpPr/>
      </dsp:nvSpPr>
      <dsp:spPr>
        <a:xfrm>
          <a:off x="4114800" y="905921"/>
          <a:ext cx="2636635" cy="1325078"/>
        </a:xfrm>
        <a:prstGeom prst="rect">
          <a:avLst/>
        </a:prstGeom>
        <a:noFill/>
        <a:ln>
          <a:noFill/>
        </a:ln>
        <a:effectLst>
          <a:outerShdw blurRad="38100" dist="25400" dir="5400000" rotWithShape="0">
            <a:srgbClr val="000000">
              <a:alpha val="25000"/>
            </a:srgbClr>
          </a:outerShdw>
        </a:effectLst>
        <a:sp3d/>
      </dsp:spPr>
      <dsp:style>
        <a:lnRef idx="0">
          <a:scrgbClr r="0" g="0" b="0"/>
        </a:lnRef>
        <a:fillRef idx="3">
          <a:scrgbClr r="0" g="0" b="0"/>
        </a:fillRef>
        <a:effectRef idx="2">
          <a:scrgbClr r="0" g="0" b="0"/>
        </a:effectRef>
        <a:fontRef idx="minor">
          <a:schemeClr val="lt1"/>
        </a:fontRef>
      </dsp:style>
      <dsp:txBody>
        <a:bodyPr spcFirstLastPara="0" vert="horz" wrap="square" lIns="0" tIns="71120" rIns="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err="1">
              <a:solidFill>
                <a:schemeClr val="tx1"/>
              </a:solidFill>
            </a:rPr>
            <a:t>Gwahaniaeth</a:t>
          </a:r>
          <a:r>
            <a:rPr lang="en-US" sz="2000" kern="1200" dirty="0">
              <a:solidFill>
                <a:schemeClr val="tx1"/>
              </a:solidFill>
            </a:rPr>
            <a:t> </a:t>
          </a:r>
          <a:r>
            <a:rPr lang="en-US" sz="2000" kern="1200" dirty="0" err="1">
              <a:solidFill>
                <a:schemeClr val="tx1"/>
              </a:solidFill>
            </a:rPr>
            <a:t>dysgu</a:t>
          </a:r>
          <a:r>
            <a:rPr lang="en-US" sz="2000" kern="1200" dirty="0">
              <a:solidFill>
                <a:schemeClr val="tx1"/>
              </a:solidFill>
            </a:rPr>
            <a:t> </a:t>
          </a:r>
        </a:p>
        <a:p>
          <a:pPr marL="0" lvl="0" indent="0" algn="ctr" defTabSz="889000" rtl="0">
            <a:lnSpc>
              <a:spcPct val="90000"/>
            </a:lnSpc>
            <a:spcBef>
              <a:spcPct val="0"/>
            </a:spcBef>
            <a:spcAft>
              <a:spcPct val="35000"/>
            </a:spcAft>
            <a:buNone/>
          </a:pPr>
          <a:r>
            <a:rPr lang="en-US" sz="2000" kern="1200" dirty="0"/>
            <a:t>A learning difference</a:t>
          </a:r>
        </a:p>
      </dsp:txBody>
      <dsp:txXfrm>
        <a:off x="4114800" y="905921"/>
        <a:ext cx="2636635" cy="13250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F5B6CB-55EF-7E4B-A3AB-5DDFC6B7346D}">
      <dsp:nvSpPr>
        <dsp:cNvPr id="0" name=""/>
        <dsp:cNvSpPr/>
      </dsp:nvSpPr>
      <dsp:spPr>
        <a:xfrm>
          <a:off x="1774148" y="245586"/>
          <a:ext cx="3173730" cy="3173730"/>
        </a:xfrm>
        <a:prstGeom prst="pie">
          <a:avLst>
            <a:gd name="adj1" fmla="val 16200000"/>
            <a:gd name="adj2" fmla="val 1800000"/>
          </a:avLst>
        </a:prstGeom>
        <a:solidFill>
          <a:srgbClr val="0000FF"/>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Brain processes</a:t>
          </a:r>
        </a:p>
      </dsp:txBody>
      <dsp:txXfrm>
        <a:off x="3446780" y="918114"/>
        <a:ext cx="1133475" cy="944562"/>
      </dsp:txXfrm>
    </dsp:sp>
    <dsp:sp modelId="{085EEFA7-5806-A940-AA1A-2EBF0D322083}">
      <dsp:nvSpPr>
        <dsp:cNvPr id="0" name=""/>
        <dsp:cNvSpPr/>
      </dsp:nvSpPr>
      <dsp:spPr>
        <a:xfrm>
          <a:off x="1708785" y="358933"/>
          <a:ext cx="3173730" cy="3173730"/>
        </a:xfrm>
        <a:prstGeom prst="pie">
          <a:avLst>
            <a:gd name="adj1" fmla="val 1800000"/>
            <a:gd name="adj2" fmla="val 9000000"/>
          </a:avLst>
        </a:prstGeom>
        <a:solidFill>
          <a:srgbClr val="000090"/>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Thinking processes</a:t>
          </a:r>
        </a:p>
      </dsp:txBody>
      <dsp:txXfrm>
        <a:off x="2464435" y="2418080"/>
        <a:ext cx="1700212" cy="831215"/>
      </dsp:txXfrm>
    </dsp:sp>
    <dsp:sp modelId="{A2682095-F323-9540-A44E-6A9A7BBACA6A}">
      <dsp:nvSpPr>
        <dsp:cNvPr id="0" name=""/>
        <dsp:cNvSpPr/>
      </dsp:nvSpPr>
      <dsp:spPr>
        <a:xfrm>
          <a:off x="1643421" y="245586"/>
          <a:ext cx="3173730" cy="3173730"/>
        </a:xfrm>
        <a:prstGeom prst="pie">
          <a:avLst>
            <a:gd name="adj1" fmla="val 9000000"/>
            <a:gd name="adj2" fmla="val 16200000"/>
          </a:avLst>
        </a:prstGeom>
        <a:solidFill>
          <a:schemeClr val="tx2"/>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Learning </a:t>
          </a:r>
          <a:r>
            <a:rPr lang="en-US" sz="1700" kern="1200" dirty="0" err="1"/>
            <a:t>behaviour</a:t>
          </a:r>
          <a:endParaRPr lang="en-US" sz="1700" kern="1200" dirty="0"/>
        </a:p>
      </dsp:txBody>
      <dsp:txXfrm>
        <a:off x="2011044" y="918114"/>
        <a:ext cx="1133475" cy="944562"/>
      </dsp:txXfrm>
    </dsp:sp>
    <dsp:sp modelId="{8C6CCBE6-93D4-8D48-A80E-5FFD6F491AE5}">
      <dsp:nvSpPr>
        <dsp:cNvPr id="0" name=""/>
        <dsp:cNvSpPr/>
      </dsp:nvSpPr>
      <dsp:spPr>
        <a:xfrm>
          <a:off x="1577941" y="49117"/>
          <a:ext cx="3566668" cy="3566668"/>
        </a:xfrm>
        <a:prstGeom prst="circularArrow">
          <a:avLst>
            <a:gd name="adj1" fmla="val 5085"/>
            <a:gd name="adj2" fmla="val 327528"/>
            <a:gd name="adj3" fmla="val 1472472"/>
            <a:gd name="adj4" fmla="val 16199432"/>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782A15CB-2A39-9440-979A-DE60207D1745}">
      <dsp:nvSpPr>
        <dsp:cNvPr id="0" name=""/>
        <dsp:cNvSpPr/>
      </dsp:nvSpPr>
      <dsp:spPr>
        <a:xfrm>
          <a:off x="1512315" y="162264"/>
          <a:ext cx="3566668" cy="3566668"/>
        </a:xfrm>
        <a:prstGeom prst="circularArrow">
          <a:avLst>
            <a:gd name="adj1" fmla="val 5085"/>
            <a:gd name="adj2" fmla="val 327528"/>
            <a:gd name="adj3" fmla="val 8671970"/>
            <a:gd name="adj4" fmla="val 1800502"/>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C615370E-BAC7-5746-83BC-A3C064196EDE}">
      <dsp:nvSpPr>
        <dsp:cNvPr id="0" name=""/>
        <dsp:cNvSpPr/>
      </dsp:nvSpPr>
      <dsp:spPr>
        <a:xfrm>
          <a:off x="1446690" y="49117"/>
          <a:ext cx="3566668" cy="3566668"/>
        </a:xfrm>
        <a:prstGeom prst="circularArrow">
          <a:avLst>
            <a:gd name="adj1" fmla="val 5085"/>
            <a:gd name="adj2" fmla="val 327528"/>
            <a:gd name="adj3" fmla="val 15873039"/>
            <a:gd name="adj4" fmla="val 90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010D3B5-F202-9E45-84E0-C63B0BDF8F77}" type="datetimeFigureOut">
              <a:rPr lang="en-US" smtClean="0"/>
              <a:pPr/>
              <a:t>3/21/2021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9891976-BED3-4449-B6B3-B8EA774BF435}" type="slidenum">
              <a:rPr lang="en-US" smtClean="0"/>
              <a:pPr/>
              <a:t>‹#›</a:t>
            </a:fld>
            <a:endParaRPr lang="en-US"/>
          </a:p>
        </p:txBody>
      </p:sp>
    </p:spTree>
    <p:extLst>
      <p:ext uri="{BB962C8B-B14F-4D97-AF65-F5344CB8AC3E}">
        <p14:creationId xmlns:p14="http://schemas.microsoft.com/office/powerpoint/2010/main" val="4274434797"/>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9891976-BED3-4449-B6B3-B8EA774BF435}" type="slidenum">
              <a:rPr lang="en-US" smtClean="0"/>
              <a:pPr/>
              <a:t>4</a:t>
            </a:fld>
            <a:endParaRPr lang="en-US"/>
          </a:p>
        </p:txBody>
      </p:sp>
    </p:spTree>
    <p:extLst>
      <p:ext uri="{BB962C8B-B14F-4D97-AF65-F5344CB8AC3E}">
        <p14:creationId xmlns:p14="http://schemas.microsoft.com/office/powerpoint/2010/main" val="390984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dirty="0">
                <a:solidFill>
                  <a:schemeClr val="tx1"/>
                </a:solidFill>
                <a:latin typeface="+mn-lt"/>
                <a:ea typeface="+mn-ea"/>
                <a:cs typeface="+mn-cs"/>
              </a:rPr>
              <a:t>The </a:t>
            </a:r>
            <a:r>
              <a:rPr lang="en-GB" sz="1200" b="1" i="0" u="none" strike="noStrike" kern="1200" dirty="0">
                <a:solidFill>
                  <a:schemeClr val="tx1"/>
                </a:solidFill>
                <a:latin typeface="+mn-lt"/>
                <a:ea typeface="+mn-ea"/>
                <a:cs typeface="+mn-cs"/>
              </a:rPr>
              <a:t>triad</a:t>
            </a:r>
            <a:r>
              <a:rPr lang="en-GB" sz="1200" b="0" i="0" u="none" strike="noStrike" kern="1200" dirty="0">
                <a:solidFill>
                  <a:schemeClr val="tx1"/>
                </a:solidFill>
                <a:latin typeface="+mn-lt"/>
                <a:ea typeface="+mn-ea"/>
                <a:cs typeface="+mn-cs"/>
              </a:rPr>
              <a:t> of </a:t>
            </a:r>
            <a:r>
              <a:rPr lang="en-GB" sz="1200" b="1" i="0" u="none" strike="noStrike" kern="1200" dirty="0">
                <a:solidFill>
                  <a:schemeClr val="tx1"/>
                </a:solidFill>
                <a:latin typeface="+mn-lt"/>
                <a:ea typeface="+mn-ea"/>
                <a:cs typeface="+mn-cs"/>
              </a:rPr>
              <a:t>impairments</a:t>
            </a:r>
            <a:r>
              <a:rPr lang="en-GB" sz="1200" b="0" i="0" u="none" strike="noStrike" kern="1200" dirty="0">
                <a:solidFill>
                  <a:schemeClr val="tx1"/>
                </a:solidFill>
                <a:latin typeface="+mn-lt"/>
                <a:ea typeface="+mn-ea"/>
                <a:cs typeface="+mn-cs"/>
              </a:rPr>
              <a:t> is a term used to describe the three main areas of difficulty experienced by all those diagnosed to be on the autistic spectrum. The graphic below shows the three areas and illustrates how presence of all three </a:t>
            </a:r>
            <a:r>
              <a:rPr lang="en-GB" sz="1200" b="1" i="0" u="none" strike="noStrike" kern="1200" dirty="0">
                <a:solidFill>
                  <a:schemeClr val="tx1"/>
                </a:solidFill>
                <a:latin typeface="+mn-lt"/>
                <a:ea typeface="+mn-ea"/>
                <a:cs typeface="+mn-cs"/>
              </a:rPr>
              <a:t>impairments</a:t>
            </a:r>
            <a:r>
              <a:rPr lang="en-GB" sz="1200" b="0" i="0" u="none" strike="noStrike" kern="1200" dirty="0">
                <a:solidFill>
                  <a:schemeClr val="tx1"/>
                </a:solidFill>
                <a:latin typeface="+mn-lt"/>
                <a:ea typeface="+mn-ea"/>
                <a:cs typeface="+mn-cs"/>
              </a:rPr>
              <a:t> leads to a diagnosis of </a:t>
            </a:r>
            <a:r>
              <a:rPr lang="en-GB" sz="1200" b="1" i="0" u="none" strike="noStrike" kern="1200" dirty="0">
                <a:solidFill>
                  <a:schemeClr val="tx1"/>
                </a:solidFill>
                <a:latin typeface="+mn-lt"/>
                <a:ea typeface="+mn-ea"/>
                <a:cs typeface="+mn-cs"/>
              </a:rPr>
              <a:t>autism</a:t>
            </a:r>
            <a:r>
              <a:rPr lang="en-GB" sz="1200" b="0" i="0" u="none" strike="noStrike" kern="1200" dirty="0">
                <a:solidFill>
                  <a:schemeClr val="tx1"/>
                </a:solidFill>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79891976-BED3-4449-B6B3-B8EA774BF435}" type="slidenum">
              <a:rPr lang="en-US" smtClean="0"/>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3104D21-D81F-0D42-B64C-478AECDC85C8}" type="datetimeFigureOut">
              <a:rPr lang="en-US" smtClean="0"/>
              <a:pPr/>
              <a:t>3/21/2021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3D536AC7-3A65-F24E-A5FF-D47E7FCB9277}" type="slidenum">
              <a:rPr lang="en-US" smtClean="0"/>
              <a:pPr/>
              <a:t>‹#›</a:t>
            </a:fld>
            <a:endParaRPr lang="en-US"/>
          </a:p>
        </p:txBody>
      </p:sp>
    </p:spTree>
    <p:extLst>
      <p:ext uri="{BB962C8B-B14F-4D97-AF65-F5344CB8AC3E}">
        <p14:creationId xmlns:p14="http://schemas.microsoft.com/office/powerpoint/2010/main" val="2315276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104D21-D81F-0D42-B64C-478AECDC85C8}" type="datetimeFigureOut">
              <a:rPr lang="en-US" smtClean="0"/>
              <a:pPr/>
              <a:t>3/21/2021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D536AC7-3A65-F24E-A5FF-D47E7FCB9277}" type="slidenum">
              <a:rPr lang="en-US" smtClean="0"/>
              <a:pPr/>
              <a:t>‹#›</a:t>
            </a:fld>
            <a:endParaRPr lang="en-US"/>
          </a:p>
        </p:txBody>
      </p:sp>
    </p:spTree>
    <p:extLst>
      <p:ext uri="{BB962C8B-B14F-4D97-AF65-F5344CB8AC3E}">
        <p14:creationId xmlns:p14="http://schemas.microsoft.com/office/powerpoint/2010/main" val="514056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104D21-D81F-0D42-B64C-478AECDC85C8}" type="datetimeFigureOut">
              <a:rPr lang="en-US" smtClean="0"/>
              <a:pPr/>
              <a:t>3/21/2021</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3D536AC7-3A65-F24E-A5FF-D47E7FCB9277}" type="slidenum">
              <a:rPr lang="en-US" smtClean="0"/>
              <a:pPr/>
              <a:t>‹#›</a:t>
            </a:fld>
            <a:endParaRPr lang="en-US"/>
          </a:p>
        </p:txBody>
      </p:sp>
    </p:spTree>
    <p:extLst>
      <p:ext uri="{BB962C8B-B14F-4D97-AF65-F5344CB8AC3E}">
        <p14:creationId xmlns:p14="http://schemas.microsoft.com/office/powerpoint/2010/main" val="244857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104D21-D81F-0D42-B64C-478AECDC85C8}" type="datetimeFigureOut">
              <a:rPr lang="en-US" smtClean="0"/>
              <a:pPr/>
              <a:t>3/21/2021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3D536AC7-3A65-F24E-A5FF-D47E7FCB9277}" type="slidenum">
              <a:rPr lang="en-US" smtClean="0"/>
              <a:pPr/>
              <a:t>‹#›</a:t>
            </a:fld>
            <a:endParaRPr lang="en-US"/>
          </a:p>
        </p:txBody>
      </p:sp>
    </p:spTree>
    <p:extLst>
      <p:ext uri="{BB962C8B-B14F-4D97-AF65-F5344CB8AC3E}">
        <p14:creationId xmlns:p14="http://schemas.microsoft.com/office/powerpoint/2010/main" val="1644939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3104D21-D81F-0D42-B64C-478AECDC85C8}" type="datetimeFigureOut">
              <a:rPr lang="en-US" smtClean="0"/>
              <a:pPr/>
              <a:t>3/21/2021</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3D536AC7-3A65-F24E-A5FF-D47E7FCB9277}" type="slidenum">
              <a:rPr lang="en-US" smtClean="0"/>
              <a:pPr/>
              <a:t>‹#›</a:t>
            </a:fld>
            <a:endParaRPr lang="en-US"/>
          </a:p>
        </p:txBody>
      </p:sp>
    </p:spTree>
    <p:extLst>
      <p:ext uri="{BB962C8B-B14F-4D97-AF65-F5344CB8AC3E}">
        <p14:creationId xmlns:p14="http://schemas.microsoft.com/office/powerpoint/2010/main" val="3204368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3104D21-D81F-0D42-B64C-478AECDC85C8}" type="datetimeFigureOut">
              <a:rPr lang="en-US" smtClean="0"/>
              <a:pPr/>
              <a:t>3/21/2021</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D536AC7-3A65-F24E-A5FF-D47E7FCB9277}" type="slidenum">
              <a:rPr lang="en-US" smtClean="0"/>
              <a:pPr/>
              <a:t>‹#›</a:t>
            </a:fld>
            <a:endParaRPr lang="en-US"/>
          </a:p>
        </p:txBody>
      </p:sp>
    </p:spTree>
    <p:extLst>
      <p:ext uri="{BB962C8B-B14F-4D97-AF65-F5344CB8AC3E}">
        <p14:creationId xmlns:p14="http://schemas.microsoft.com/office/powerpoint/2010/main" val="753466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104D21-D81F-0D42-B64C-478AECDC85C8}" type="datetimeFigureOut">
              <a:rPr lang="en-US" smtClean="0"/>
              <a:pPr/>
              <a:t>3/21/2021</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D536AC7-3A65-F24E-A5FF-D47E7FCB9277}" type="slidenum">
              <a:rPr lang="en-US" smtClean="0"/>
              <a:pPr/>
              <a:t>‹#›</a:t>
            </a:fld>
            <a:endParaRPr lang="en-US"/>
          </a:p>
        </p:txBody>
      </p:sp>
    </p:spTree>
    <p:extLst>
      <p:ext uri="{BB962C8B-B14F-4D97-AF65-F5344CB8AC3E}">
        <p14:creationId xmlns:p14="http://schemas.microsoft.com/office/powerpoint/2010/main" val="1296937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3104D21-D81F-0D42-B64C-478AECDC85C8}" type="datetimeFigureOut">
              <a:rPr lang="en-US" smtClean="0"/>
              <a:pPr/>
              <a:t>3/21/2021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D536AC7-3A65-F24E-A5FF-D47E7FCB9277}" type="slidenum">
              <a:rPr lang="en-US" smtClean="0"/>
              <a:pPr/>
              <a:t>‹#›</a:t>
            </a:fld>
            <a:endParaRPr lang="en-US"/>
          </a:p>
        </p:txBody>
      </p:sp>
    </p:spTree>
    <p:extLst>
      <p:ext uri="{BB962C8B-B14F-4D97-AF65-F5344CB8AC3E}">
        <p14:creationId xmlns:p14="http://schemas.microsoft.com/office/powerpoint/2010/main" val="3111304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3104D21-D81F-0D42-B64C-478AECDC85C8}" type="datetimeFigureOut">
              <a:rPr lang="en-US" smtClean="0"/>
              <a:pPr/>
              <a:t>3/21/2021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3D536AC7-3A65-F24E-A5FF-D47E7FCB9277}" type="slidenum">
              <a:rPr lang="en-US" smtClean="0"/>
              <a:pPr/>
              <a:t>‹#›</a:t>
            </a:fld>
            <a:endParaRPr lang="en-US"/>
          </a:p>
        </p:txBody>
      </p:sp>
    </p:spTree>
    <p:extLst>
      <p:ext uri="{BB962C8B-B14F-4D97-AF65-F5344CB8AC3E}">
        <p14:creationId xmlns:p14="http://schemas.microsoft.com/office/powerpoint/2010/main" val="2665988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104D21-D81F-0D42-B64C-478AECDC85C8}" type="datetimeFigureOut">
              <a:rPr lang="en-US" smtClean="0"/>
              <a:pPr/>
              <a:t>3/21/2021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3D536AC7-3A65-F24E-A5FF-D47E7FCB9277}" type="slidenum">
              <a:rPr lang="en-US" smtClean="0"/>
              <a:pPr/>
              <a:t>‹#›</a:t>
            </a:fld>
            <a:endParaRPr lang="en-US"/>
          </a:p>
        </p:txBody>
      </p:sp>
    </p:spTree>
    <p:extLst>
      <p:ext uri="{BB962C8B-B14F-4D97-AF65-F5344CB8AC3E}">
        <p14:creationId xmlns:p14="http://schemas.microsoft.com/office/powerpoint/2010/main" val="3883280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104D21-D81F-0D42-B64C-478AECDC85C8}" type="datetimeFigureOut">
              <a:rPr lang="en-US" smtClean="0"/>
              <a:pPr/>
              <a:t>3/21/2021</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3D536AC7-3A65-F24E-A5FF-D47E7FCB9277}" type="slidenum">
              <a:rPr lang="en-US" smtClean="0"/>
              <a:pPr/>
              <a:t>‹#›</a:t>
            </a:fld>
            <a:endParaRPr 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755610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3104D21-D81F-0D42-B64C-478AECDC85C8}" type="datetimeFigureOut">
              <a:rPr lang="en-US" smtClean="0"/>
              <a:pPr/>
              <a:t>3/21/2021</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3D536AC7-3A65-F24E-A5FF-D47E7FCB9277}" type="slidenum">
              <a:rPr lang="en-US" smtClean="0"/>
              <a:pPr/>
              <a:t>‹#›</a:t>
            </a:fld>
            <a:endParaRPr lang="en-US"/>
          </a:p>
        </p:txBody>
      </p:sp>
    </p:spTree>
    <p:extLst>
      <p:ext uri="{BB962C8B-B14F-4D97-AF65-F5344CB8AC3E}">
        <p14:creationId xmlns:p14="http://schemas.microsoft.com/office/powerpoint/2010/main" val="5654612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3104D21-D81F-0D42-B64C-478AECDC85C8}" type="datetimeFigureOut">
              <a:rPr lang="en-US" smtClean="0"/>
              <a:pPr/>
              <a:t>3/21/2021</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3D536AC7-3A65-F24E-A5FF-D47E7FCB9277}" type="slidenum">
              <a:rPr lang="en-US" smtClean="0"/>
              <a:pPr/>
              <a:t>‹#›</a:t>
            </a:fld>
            <a:endParaRPr 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036007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3104D21-D81F-0D42-B64C-478AECDC85C8}" type="datetimeFigureOut">
              <a:rPr lang="en-US" smtClean="0"/>
              <a:pPr/>
              <a:t>3/21/2021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3D536AC7-3A65-F24E-A5FF-D47E7FCB9277}" type="slidenum">
              <a:rPr lang="en-US" smtClean="0"/>
              <a:pPr/>
              <a:t>‹#›</a:t>
            </a:fld>
            <a:endParaRPr lang="en-US"/>
          </a:p>
        </p:txBody>
      </p:sp>
    </p:spTree>
    <p:extLst>
      <p:ext uri="{BB962C8B-B14F-4D97-AF65-F5344CB8AC3E}">
        <p14:creationId xmlns:p14="http://schemas.microsoft.com/office/powerpoint/2010/main" val="10269981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104D21-D81F-0D42-B64C-478AECDC85C8}" type="datetimeFigureOut">
              <a:rPr lang="en-US" smtClean="0"/>
              <a:pPr/>
              <a:t>3/21/2021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D536AC7-3A65-F24E-A5FF-D47E7FCB9277}" type="slidenum">
              <a:rPr lang="en-US" smtClean="0"/>
              <a:pPr/>
              <a:t>‹#›</a:t>
            </a:fld>
            <a:endParaRPr lang="en-US"/>
          </a:p>
        </p:txBody>
      </p:sp>
    </p:spTree>
    <p:extLst>
      <p:ext uri="{BB962C8B-B14F-4D97-AF65-F5344CB8AC3E}">
        <p14:creationId xmlns:p14="http://schemas.microsoft.com/office/powerpoint/2010/main" val="3318739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104D21-D81F-0D42-B64C-478AECDC85C8}" type="datetimeFigureOut">
              <a:rPr lang="en-US" smtClean="0"/>
              <a:pPr/>
              <a:t>3/21/2021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D536AC7-3A65-F24E-A5FF-D47E7FCB9277}" type="slidenum">
              <a:rPr lang="en-US" smtClean="0"/>
              <a:pPr/>
              <a:t>‹#›</a:t>
            </a:fld>
            <a:endParaRPr lang="en-US"/>
          </a:p>
        </p:txBody>
      </p:sp>
    </p:spTree>
    <p:extLst>
      <p:ext uri="{BB962C8B-B14F-4D97-AF65-F5344CB8AC3E}">
        <p14:creationId xmlns:p14="http://schemas.microsoft.com/office/powerpoint/2010/main" val="2749496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13104D21-D81F-0D42-B64C-478AECDC85C8}" type="datetimeFigureOut">
              <a:rPr lang="en-US" smtClean="0"/>
              <a:pPr/>
              <a:t>3/21/2021</a:t>
            </a:fld>
            <a:endParaRPr 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3D536AC7-3A65-F24E-A5FF-D47E7FCB9277}" type="slidenum">
              <a:rPr lang="en-US" smtClean="0"/>
              <a:pPr/>
              <a:t>‹#›</a:t>
            </a:fld>
            <a:endParaRPr lang="en-US"/>
          </a:p>
        </p:txBody>
      </p:sp>
    </p:spTree>
    <p:extLst>
      <p:ext uri="{BB962C8B-B14F-4D97-AF65-F5344CB8AC3E}">
        <p14:creationId xmlns:p14="http://schemas.microsoft.com/office/powerpoint/2010/main" val="65198637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55277" y="1940942"/>
            <a:ext cx="5513606" cy="2182483"/>
          </a:xfrm>
          <a:ln w="76200" cmpd="tri">
            <a:solidFill>
              <a:schemeClr val="tx1"/>
            </a:solidFill>
          </a:ln>
        </p:spPr>
        <p:txBody>
          <a:bodyPr>
            <a:noAutofit/>
          </a:bodyPr>
          <a:lstStyle/>
          <a:p>
            <a:r>
              <a:rPr lang="en-US" sz="3500" b="1" dirty="0">
                <a:latin typeface="Arial" panose="020B0604020202020204" pitchFamily="34" charset="0"/>
                <a:cs typeface="Arial" panose="020B0604020202020204" pitchFamily="34" charset="0"/>
              </a:rPr>
              <a:t>Barriers to Literacy – Hidden Disabilities or Learning Differences?</a:t>
            </a:r>
          </a:p>
        </p:txBody>
      </p:sp>
      <p:sp>
        <p:nvSpPr>
          <p:cNvPr id="3" name="Subtitle 2"/>
          <p:cNvSpPr>
            <a:spLocks noGrp="1"/>
          </p:cNvSpPr>
          <p:nvPr>
            <p:ph type="subTitle" idx="1"/>
          </p:nvPr>
        </p:nvSpPr>
        <p:spPr/>
        <p:txBody>
          <a:bodyPr>
            <a:noAutofit/>
          </a:bodyPr>
          <a:lstStyle/>
          <a:p>
            <a:endParaRPr lang="en-US" sz="3600" dirty="0">
              <a:solidFill>
                <a:schemeClr val="tx1"/>
              </a:solidFill>
              <a:latin typeface="Arial" panose="020B0604020202020204" pitchFamily="34" charset="0"/>
              <a:cs typeface="Arial" panose="020B0604020202020204" pitchFamily="34" charset="0"/>
            </a:endParaRPr>
          </a:p>
          <a:p>
            <a:r>
              <a:rPr lang="en-US" sz="3600" b="1" dirty="0">
                <a:solidFill>
                  <a:schemeClr val="tx1"/>
                </a:solidFill>
                <a:latin typeface="Arial" panose="020B0604020202020204" pitchFamily="34" charset="0"/>
                <a:cs typeface="Arial" panose="020B0604020202020204" pitchFamily="34" charset="0"/>
              </a:rPr>
              <a:t>SJIE6002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Nodau</a:t>
            </a:r>
            <a:r>
              <a:rPr lang="en-US" dirty="0"/>
              <a:t> 			   Aims</a:t>
            </a:r>
          </a:p>
        </p:txBody>
      </p:sp>
      <p:sp>
        <p:nvSpPr>
          <p:cNvPr id="3" name="Content Placeholder 2"/>
          <p:cNvSpPr>
            <a:spLocks noGrp="1"/>
          </p:cNvSpPr>
          <p:nvPr>
            <p:ph idx="1"/>
          </p:nvPr>
        </p:nvSpPr>
        <p:spPr>
          <a:xfrm>
            <a:off x="4346917" y="1481328"/>
            <a:ext cx="4339882" cy="4525963"/>
          </a:xfrm>
        </p:spPr>
        <p:txBody>
          <a:bodyPr>
            <a:normAutofit lnSpcReduction="10000"/>
          </a:bodyPr>
          <a:lstStyle/>
          <a:p>
            <a:pPr>
              <a:buNone/>
            </a:pPr>
            <a:r>
              <a:rPr lang="cy-GB" sz="2200" dirty="0"/>
              <a:t>By the end of this session you will:</a:t>
            </a:r>
          </a:p>
          <a:p>
            <a:r>
              <a:rPr lang="cy-GB" sz="2200" dirty="0"/>
              <a:t>have a broad overview of some of the hidden disabilities or learning differences that may impact on literacy, including dyslexia and other specific learning difficulties</a:t>
            </a:r>
          </a:p>
          <a:p>
            <a:r>
              <a:rPr lang="cy-GB" sz="2200" dirty="0"/>
              <a:t>consider multi-sensory and other approaches to learning and teaching these pupils.</a:t>
            </a:r>
          </a:p>
        </p:txBody>
      </p:sp>
      <p:sp>
        <p:nvSpPr>
          <p:cNvPr id="4" name="Content Placeholder 2"/>
          <p:cNvSpPr txBox="1">
            <a:spLocks/>
          </p:cNvSpPr>
          <p:nvPr/>
        </p:nvSpPr>
        <p:spPr>
          <a:xfrm>
            <a:off x="457200" y="1417638"/>
            <a:ext cx="4902591" cy="4525963"/>
          </a:xfrm>
          <a:prstGeom prst="rect">
            <a:avLst/>
          </a:prstGeom>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None/>
              <a:tabLst/>
              <a:defRPr/>
            </a:pPr>
            <a:endParaRPr kumimoji="0" lang="cy-GB" sz="27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TextBox 4"/>
          <p:cNvSpPr txBox="1"/>
          <p:nvPr/>
        </p:nvSpPr>
        <p:spPr>
          <a:xfrm>
            <a:off x="457201" y="1772529"/>
            <a:ext cx="3692768" cy="4247317"/>
          </a:xfrm>
          <a:prstGeom prst="rect">
            <a:avLst/>
          </a:prstGeom>
          <a:noFill/>
        </p:spPr>
        <p:txBody>
          <a:bodyPr wrap="square" rtlCol="0">
            <a:spAutoFit/>
          </a:bodyPr>
          <a:lstStyle/>
          <a:p>
            <a:r>
              <a:rPr lang="en-GB" sz="2100" dirty="0" err="1"/>
              <a:t>Erbyn</a:t>
            </a:r>
            <a:r>
              <a:rPr lang="en-GB" sz="2100" dirty="0"/>
              <a:t> </a:t>
            </a:r>
            <a:r>
              <a:rPr lang="en-GB" sz="2100" dirty="0" err="1"/>
              <a:t>diwedd</a:t>
            </a:r>
            <a:r>
              <a:rPr lang="en-GB" sz="2100" dirty="0"/>
              <a:t> y </a:t>
            </a:r>
            <a:r>
              <a:rPr lang="en-GB" sz="2100" dirty="0" err="1"/>
              <a:t>sesiwn</a:t>
            </a:r>
            <a:r>
              <a:rPr lang="en-GB" sz="2100" dirty="0"/>
              <a:t>:</a:t>
            </a:r>
          </a:p>
          <a:p>
            <a:pPr>
              <a:buFont typeface="Arial" pitchFamily="34" charset="0"/>
              <a:buChar char="•"/>
            </a:pPr>
            <a:r>
              <a:rPr lang="en-GB" sz="2100" dirty="0"/>
              <a:t> </a:t>
            </a:r>
            <a:r>
              <a:rPr lang="en-GB" sz="2100" dirty="0" err="1"/>
              <a:t>bydd</a:t>
            </a:r>
            <a:r>
              <a:rPr lang="en-GB" sz="2100" dirty="0"/>
              <a:t> </a:t>
            </a:r>
            <a:r>
              <a:rPr lang="en-GB" sz="2100" dirty="0" err="1"/>
              <a:t>gennych</a:t>
            </a:r>
            <a:r>
              <a:rPr lang="en-GB" sz="2100" dirty="0"/>
              <a:t> </a:t>
            </a:r>
            <a:r>
              <a:rPr lang="en-GB" sz="2100" dirty="0" err="1"/>
              <a:t>drosolwg</a:t>
            </a:r>
            <a:r>
              <a:rPr lang="en-GB" sz="2100" dirty="0"/>
              <a:t> </a:t>
            </a:r>
            <a:r>
              <a:rPr lang="en-GB" sz="2100" dirty="0" err="1"/>
              <a:t>eang</a:t>
            </a:r>
            <a:r>
              <a:rPr lang="en-GB" sz="2100" dirty="0"/>
              <a:t> o </a:t>
            </a:r>
            <a:r>
              <a:rPr lang="en-GB" sz="2100" dirty="0" err="1"/>
              <a:t>rhai</a:t>
            </a:r>
            <a:r>
              <a:rPr lang="en-GB" sz="2100" dirty="0"/>
              <a:t> </a:t>
            </a:r>
            <a:r>
              <a:rPr lang="en-GB" sz="2100" dirty="0" err="1"/>
              <a:t>o’r</a:t>
            </a:r>
            <a:r>
              <a:rPr lang="en-GB" sz="2100" dirty="0"/>
              <a:t> </a:t>
            </a:r>
            <a:r>
              <a:rPr lang="en-GB" sz="2100" dirty="0" err="1"/>
              <a:t>anableddau</a:t>
            </a:r>
            <a:r>
              <a:rPr lang="en-GB" sz="2100" dirty="0"/>
              <a:t> </a:t>
            </a:r>
            <a:r>
              <a:rPr lang="en-GB" sz="2100" dirty="0" err="1"/>
              <a:t>cudd</a:t>
            </a:r>
            <a:r>
              <a:rPr lang="en-GB" sz="2100" dirty="0"/>
              <a:t> </a:t>
            </a:r>
            <a:r>
              <a:rPr lang="en-GB" sz="2100" dirty="0" err="1"/>
              <a:t>neu</a:t>
            </a:r>
            <a:r>
              <a:rPr lang="en-GB" sz="2100" dirty="0"/>
              <a:t> </a:t>
            </a:r>
            <a:r>
              <a:rPr lang="en-GB" sz="2100" dirty="0" err="1"/>
              <a:t>wahaniaethau</a:t>
            </a:r>
            <a:r>
              <a:rPr lang="en-GB" sz="2100" dirty="0"/>
              <a:t> </a:t>
            </a:r>
            <a:r>
              <a:rPr lang="en-GB" sz="2100" dirty="0" err="1"/>
              <a:t>dysgu</a:t>
            </a:r>
            <a:r>
              <a:rPr lang="en-GB" sz="2100" dirty="0"/>
              <a:t> all </a:t>
            </a:r>
            <a:r>
              <a:rPr lang="en-GB" sz="2100" dirty="0" err="1"/>
              <a:t>effeithio</a:t>
            </a:r>
            <a:r>
              <a:rPr lang="en-GB" sz="2100" dirty="0"/>
              <a:t> </a:t>
            </a:r>
            <a:r>
              <a:rPr lang="en-GB" sz="2100" dirty="0" err="1"/>
              <a:t>ar</a:t>
            </a:r>
            <a:r>
              <a:rPr lang="en-GB" sz="2100" dirty="0"/>
              <a:t> </a:t>
            </a:r>
            <a:r>
              <a:rPr lang="en-GB" sz="2100" dirty="0" err="1"/>
              <a:t>lythrennedd</a:t>
            </a:r>
            <a:r>
              <a:rPr lang="en-GB" sz="2100" dirty="0"/>
              <a:t>, </a:t>
            </a:r>
            <a:r>
              <a:rPr lang="en-GB" sz="2100" dirty="0" err="1"/>
              <a:t>gan</a:t>
            </a:r>
            <a:r>
              <a:rPr lang="en-GB" sz="2100" dirty="0"/>
              <a:t> </a:t>
            </a:r>
            <a:r>
              <a:rPr lang="en-GB" sz="2100" dirty="0" err="1"/>
              <a:t>gynnwys</a:t>
            </a:r>
            <a:r>
              <a:rPr lang="en-GB" sz="2100" dirty="0"/>
              <a:t> </a:t>
            </a:r>
            <a:r>
              <a:rPr lang="en-GB" sz="2100" dirty="0" err="1"/>
              <a:t>dyslecsia</a:t>
            </a:r>
            <a:r>
              <a:rPr lang="en-GB" sz="2100" dirty="0"/>
              <a:t> ac </a:t>
            </a:r>
            <a:r>
              <a:rPr lang="en-GB" sz="2100" dirty="0" err="1"/>
              <a:t>anawsterau</a:t>
            </a:r>
            <a:r>
              <a:rPr lang="en-GB" sz="2100" dirty="0"/>
              <a:t> </a:t>
            </a:r>
            <a:r>
              <a:rPr lang="en-GB" sz="2100" dirty="0" err="1"/>
              <a:t>penodol</a:t>
            </a:r>
            <a:r>
              <a:rPr lang="en-GB" sz="2100" dirty="0"/>
              <a:t> </a:t>
            </a:r>
            <a:r>
              <a:rPr lang="en-GB" sz="2100" dirty="0" err="1"/>
              <a:t>eraill</a:t>
            </a:r>
            <a:r>
              <a:rPr lang="en-GB" sz="2100" dirty="0"/>
              <a:t>.</a:t>
            </a:r>
          </a:p>
          <a:p>
            <a:pPr>
              <a:buFont typeface="Arial" pitchFamily="34" charset="0"/>
              <a:buChar char="•"/>
            </a:pPr>
            <a:r>
              <a:rPr lang="en-GB" sz="2100" dirty="0" err="1"/>
              <a:t>Byddwch</a:t>
            </a:r>
            <a:r>
              <a:rPr lang="en-GB" sz="2100" dirty="0"/>
              <a:t> </a:t>
            </a:r>
            <a:r>
              <a:rPr lang="en-GB" sz="2100" dirty="0" err="1"/>
              <a:t>yn</a:t>
            </a:r>
            <a:r>
              <a:rPr lang="en-GB" sz="2100" dirty="0"/>
              <a:t> </a:t>
            </a:r>
            <a:r>
              <a:rPr lang="en-GB" sz="2100" dirty="0" err="1"/>
              <a:t>ystyried</a:t>
            </a:r>
            <a:r>
              <a:rPr lang="en-GB" sz="2100" dirty="0"/>
              <a:t> </a:t>
            </a:r>
            <a:r>
              <a:rPr lang="en-GB" sz="2100" dirty="0" err="1"/>
              <a:t>dulliau</a:t>
            </a:r>
            <a:r>
              <a:rPr lang="en-GB" sz="2100" dirty="0"/>
              <a:t> </a:t>
            </a:r>
            <a:r>
              <a:rPr lang="en-GB" sz="2100" dirty="0" err="1"/>
              <a:t>aml-synhwyrol</a:t>
            </a:r>
            <a:r>
              <a:rPr lang="en-GB" sz="2100" dirty="0"/>
              <a:t> a </a:t>
            </a:r>
            <a:r>
              <a:rPr lang="en-GB" sz="2100" dirty="0" err="1"/>
              <a:t>dulliau</a:t>
            </a:r>
            <a:r>
              <a:rPr lang="en-GB" sz="2100" dirty="0"/>
              <a:t> </a:t>
            </a:r>
            <a:r>
              <a:rPr lang="en-GB" sz="2100" dirty="0" err="1"/>
              <a:t>eraill</a:t>
            </a:r>
            <a:r>
              <a:rPr lang="en-GB" sz="2100" dirty="0"/>
              <a:t> </a:t>
            </a:r>
            <a:r>
              <a:rPr lang="en-GB" sz="2100" dirty="0" err="1"/>
              <a:t>i</a:t>
            </a:r>
            <a:r>
              <a:rPr lang="en-GB" sz="2100" dirty="0"/>
              <a:t> </a:t>
            </a:r>
            <a:r>
              <a:rPr lang="en-GB" sz="2100" dirty="0" err="1"/>
              <a:t>addysgu’r</a:t>
            </a:r>
            <a:r>
              <a:rPr lang="en-GB" sz="2100" dirty="0"/>
              <a:t> </a:t>
            </a:r>
            <a:r>
              <a:rPr lang="en-GB" sz="2100" dirty="0" err="1"/>
              <a:t>disgyblion</a:t>
            </a:r>
            <a:r>
              <a:rPr lang="en-GB" sz="2100" dirty="0"/>
              <a:t> </a:t>
            </a:r>
            <a:r>
              <a:rPr lang="en-GB" sz="2100" dirty="0" err="1"/>
              <a:t>penodol</a:t>
            </a:r>
            <a:r>
              <a:rPr lang="en-GB" sz="2100" dirty="0"/>
              <a:t>.</a:t>
            </a:r>
          </a:p>
          <a:p>
            <a:pPr>
              <a:buFont typeface="Arial" pitchFamily="34" charset="0"/>
              <a:buChar cha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nodePh="1">
                                  <p:stCondLst>
                                    <p:cond delay="0"/>
                                  </p:stCondLst>
                                  <p:endCondLst>
                                    <p:cond evt="begin" delay="0">
                                      <p:tn val="21"/>
                                    </p:cond>
                                  </p:end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Her						Challenge</a:t>
            </a:r>
          </a:p>
        </p:txBody>
      </p:sp>
      <p:sp>
        <p:nvSpPr>
          <p:cNvPr id="3" name="Content Placeholder 2"/>
          <p:cNvSpPr>
            <a:spLocks noGrp="1"/>
          </p:cNvSpPr>
          <p:nvPr>
            <p:ph idx="1"/>
          </p:nvPr>
        </p:nvSpPr>
        <p:spPr>
          <a:xfrm>
            <a:off x="4979962" y="1481328"/>
            <a:ext cx="3706837" cy="4525963"/>
          </a:xfrm>
        </p:spPr>
        <p:txBody>
          <a:bodyPr>
            <a:normAutofit/>
          </a:bodyPr>
          <a:lstStyle/>
          <a:p>
            <a:r>
              <a:rPr lang="en-US" sz="2400" dirty="0">
                <a:latin typeface="Arial" panose="020B0604020202020204" pitchFamily="34" charset="0"/>
                <a:cs typeface="Arial" panose="020B0604020202020204" pitchFamily="34" charset="0"/>
              </a:rPr>
              <a:t>How many hidden disabilities can you list in one minute?</a:t>
            </a:r>
          </a:p>
          <a:p>
            <a:r>
              <a:rPr lang="en-US" sz="2400" dirty="0">
                <a:latin typeface="Arial" panose="020B0604020202020204" pitchFamily="34" charset="0"/>
                <a:cs typeface="Arial" panose="020B0604020202020204" pitchFamily="34" charset="0"/>
              </a:rPr>
              <a:t>How many of these impact specifically on language?</a:t>
            </a:r>
          </a:p>
          <a:p>
            <a:r>
              <a:rPr lang="en-US" sz="2400" dirty="0">
                <a:latin typeface="Arial" panose="020B0604020202020204" pitchFamily="34" charset="0"/>
                <a:cs typeface="Arial" panose="020B0604020202020204" pitchFamily="34" charset="0"/>
              </a:rPr>
              <a:t>What aspect of language do they impact upon?</a:t>
            </a:r>
          </a:p>
          <a:p>
            <a:r>
              <a:rPr lang="en-US" sz="2400" dirty="0">
                <a:latin typeface="Arial" panose="020B0604020202020204" pitchFamily="34" charset="0"/>
                <a:cs typeface="Arial" panose="020B0604020202020204" pitchFamily="34" charset="0"/>
              </a:rPr>
              <a:t>How?</a:t>
            </a:r>
          </a:p>
        </p:txBody>
      </p:sp>
      <p:sp>
        <p:nvSpPr>
          <p:cNvPr id="4" name="Content Placeholder 2"/>
          <p:cNvSpPr txBox="1">
            <a:spLocks/>
          </p:cNvSpPr>
          <p:nvPr/>
        </p:nvSpPr>
        <p:spPr>
          <a:xfrm>
            <a:off x="457200" y="1417638"/>
            <a:ext cx="3706837" cy="4525963"/>
          </a:xfrm>
          <a:prstGeom prst="rect">
            <a:avLst/>
          </a:prstGeom>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dirty="0" err="1">
                <a:latin typeface="Arial" panose="020B0604020202020204" pitchFamily="34" charset="0"/>
                <a:cs typeface="Arial" panose="020B0604020202020204" pitchFamily="34" charset="0"/>
              </a:rPr>
              <a:t>Sawl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anabledd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cudd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allwch</a:t>
            </a:r>
            <a:r>
              <a:rPr lang="en-US" sz="2400" dirty="0">
                <a:latin typeface="Arial" panose="020B0604020202020204" pitchFamily="34" charset="0"/>
                <a:cs typeface="Arial" panose="020B0604020202020204" pitchFamily="34" charset="0"/>
              </a:rPr>
              <a:t> chi </a:t>
            </a:r>
            <a:r>
              <a:rPr lang="en-US" sz="2400" dirty="0" err="1">
                <a:latin typeface="Arial" panose="020B0604020202020204" pitchFamily="34" charset="0"/>
                <a:cs typeface="Arial" panose="020B0604020202020204" pitchFamily="34" charset="0"/>
              </a:rPr>
              <a:t>eu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rhestri</a:t>
            </a:r>
            <a:r>
              <a:rPr lang="en-US" sz="2400" dirty="0">
                <a:latin typeface="Arial" panose="020B0604020202020204" pitchFamily="34" charset="0"/>
                <a:cs typeface="Arial" panose="020B0604020202020204" pitchFamily="34" charset="0"/>
              </a:rPr>
              <a:t> o </a:t>
            </a:r>
            <a:r>
              <a:rPr lang="en-US" sz="2400" dirty="0" err="1">
                <a:latin typeface="Arial" panose="020B0604020202020204" pitchFamily="34" charset="0"/>
                <a:cs typeface="Arial" panose="020B0604020202020204" pitchFamily="34" charset="0"/>
              </a:rPr>
              <a:t>fewn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munud</a:t>
            </a:r>
            <a:r>
              <a:rPr kumimoji="0" lang="en-US" sz="24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dirty="0">
                <a:latin typeface="Arial" panose="020B0604020202020204" pitchFamily="34" charset="0"/>
                <a:cs typeface="Arial" panose="020B0604020202020204" pitchFamily="34" charset="0"/>
              </a:rPr>
              <a:t>Faint </a:t>
            </a:r>
            <a:r>
              <a:rPr lang="en-US" sz="2400" dirty="0" err="1">
                <a:latin typeface="Arial" panose="020B0604020202020204" pitchFamily="34" charset="0"/>
                <a:cs typeface="Arial" panose="020B0604020202020204" pitchFamily="34" charset="0"/>
              </a:rPr>
              <a:t>sy’n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effeithio’n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benodol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iaith</a:t>
            </a:r>
            <a:r>
              <a:rPr kumimoji="0" lang="en-US" sz="24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dirty="0" err="1">
                <a:latin typeface="Arial" panose="020B0604020202020204" pitchFamily="34" charset="0"/>
                <a:cs typeface="Arial" panose="020B0604020202020204" pitchFamily="34" charset="0"/>
              </a:rPr>
              <a:t>Ar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ba</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agwedd</a:t>
            </a:r>
            <a:r>
              <a:rPr lang="en-US" sz="2400" dirty="0">
                <a:latin typeface="Arial" panose="020B0604020202020204" pitchFamily="34" charset="0"/>
                <a:cs typeface="Arial" panose="020B0604020202020204" pitchFamily="34" charset="0"/>
              </a:rPr>
              <a:t> o </a:t>
            </a:r>
            <a:r>
              <a:rPr lang="en-US" sz="2400" dirty="0" err="1">
                <a:latin typeface="Arial" panose="020B0604020202020204" pitchFamily="34" charset="0"/>
                <a:cs typeface="Arial" panose="020B0604020202020204" pitchFamily="34" charset="0"/>
              </a:rPr>
              <a:t>iaith</a:t>
            </a:r>
            <a:r>
              <a:rPr lang="en-US" sz="2400" dirty="0">
                <a:latin typeface="Arial" panose="020B0604020202020204" pitchFamily="34" charset="0"/>
                <a:cs typeface="Arial" panose="020B0604020202020204" pitchFamily="34" charset="0"/>
              </a:rPr>
              <a:t> y </a:t>
            </a:r>
            <a:r>
              <a:rPr lang="en-US" sz="2400" dirty="0" err="1">
                <a:latin typeface="Arial" panose="020B0604020202020204" pitchFamily="34" charset="0"/>
                <a:cs typeface="Arial" panose="020B0604020202020204" pitchFamily="34" charset="0"/>
              </a:rPr>
              <a:t>maent</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effeithio</a:t>
            </a:r>
            <a:r>
              <a:rPr kumimoji="0" lang="en-US" sz="2700" b="0" i="0" u="none" strike="noStrike" kern="1200" cap="none" spc="0" normalizeH="0" baseline="0" noProof="0" dirty="0">
                <a:ln>
                  <a:noFill/>
                </a:ln>
                <a:solidFill>
                  <a:schemeClr val="tx1"/>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700" dirty="0" err="1"/>
              <a:t>Sut</a:t>
            </a:r>
            <a:r>
              <a:rPr kumimoji="0" lang="en-US" sz="2700" b="0" i="0" u="none" strike="noStrike" kern="1200" cap="none" spc="0" normalizeH="0" baseline="0" noProof="0" dirty="0">
                <a:ln>
                  <a:noFill/>
                </a:ln>
                <a:solidFill>
                  <a:schemeClr val="tx1"/>
                </a:solidFill>
                <a:effectLst/>
                <a:uLnTx/>
                <a:uFillTx/>
                <a:latin typeface="+mn-lt"/>
                <a:ea typeface="+mn-ea"/>
                <a:cs typeface="+mn-cs"/>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solidFill>
                  <a:schemeClr val="tx1"/>
                </a:solidFill>
              </a:rPr>
              <a:t>Labeli</a:t>
            </a:r>
            <a:r>
              <a:rPr lang="en-US" dirty="0">
                <a:solidFill>
                  <a:schemeClr val="tx1"/>
                </a:solidFill>
              </a:rPr>
              <a:t> </a:t>
            </a:r>
            <a:r>
              <a:rPr lang="en-US" dirty="0" err="1">
                <a:solidFill>
                  <a:schemeClr val="tx1"/>
                </a:solidFill>
              </a:rPr>
              <a:t>neu</a:t>
            </a:r>
            <a:r>
              <a:rPr lang="en-US" dirty="0">
                <a:solidFill>
                  <a:schemeClr val="tx1"/>
                </a:solidFill>
              </a:rPr>
              <a:t> </a:t>
            </a:r>
            <a:r>
              <a:rPr lang="en-US" dirty="0" err="1">
                <a:solidFill>
                  <a:schemeClr val="tx1"/>
                </a:solidFill>
              </a:rPr>
              <a:t>beidio</a:t>
            </a:r>
            <a:br>
              <a:rPr lang="en-US" dirty="0"/>
            </a:br>
            <a:r>
              <a:rPr lang="en-US" dirty="0"/>
              <a:t>				   </a:t>
            </a:r>
            <a:r>
              <a:rPr lang="en-US" dirty="0" err="1"/>
              <a:t>Labelling</a:t>
            </a:r>
            <a:r>
              <a:rPr lang="en-US" dirty="0"/>
              <a:t> or not?</a:t>
            </a:r>
          </a:p>
        </p:txBody>
      </p:sp>
      <p:graphicFrame>
        <p:nvGraphicFramePr>
          <p:cNvPr id="4" name="Content Placeholder 3"/>
          <p:cNvGraphicFramePr>
            <a:graphicFrameLocks noGrp="1"/>
          </p:cNvGraphicFramePr>
          <p:nvPr>
            <p:ph idx="1"/>
          </p:nvPr>
        </p:nvGraphicFramePr>
        <p:xfrm>
          <a:off x="457200" y="1417638"/>
          <a:ext cx="8229600" cy="27042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p:cNvGrpSpPr/>
          <p:nvPr/>
        </p:nvGrpSpPr>
        <p:grpSpPr>
          <a:xfrm>
            <a:off x="1595547" y="4445391"/>
            <a:ext cx="7091253" cy="1678082"/>
            <a:chOff x="4114800" y="552917"/>
            <a:chExt cx="2636635" cy="1678082"/>
          </a:xfrm>
        </p:grpSpPr>
        <p:sp>
          <p:nvSpPr>
            <p:cNvPr id="6" name="Rectangle 5"/>
            <p:cNvSpPr/>
            <p:nvPr/>
          </p:nvSpPr>
          <p:spPr>
            <a:xfrm>
              <a:off x="4114800" y="905921"/>
              <a:ext cx="2636635" cy="1325078"/>
            </a:xfrm>
            <a:prstGeom prst="rect">
              <a:avLst/>
            </a:prstGeom>
            <a:noFill/>
            <a:ln>
              <a:noFill/>
            </a:ln>
            <a:sp3d/>
          </p:spPr>
          <p:style>
            <a:lnRef idx="0">
              <a:scrgbClr r="0" g="0" b="0"/>
            </a:lnRef>
            <a:fillRef idx="3">
              <a:scrgbClr r="0" g="0" b="0"/>
            </a:fillRef>
            <a:effectRef idx="2">
              <a:schemeClr val="accent1">
                <a:hueOff val="0"/>
                <a:satOff val="0"/>
                <a:lumOff val="0"/>
                <a:alphaOff val="0"/>
              </a:schemeClr>
            </a:effectRef>
            <a:fontRef idx="minor">
              <a:schemeClr val="lt1"/>
            </a:fontRef>
          </p:style>
        </p:sp>
        <p:sp>
          <p:nvSpPr>
            <p:cNvPr id="7" name="Rectangle 6"/>
            <p:cNvSpPr/>
            <p:nvPr/>
          </p:nvSpPr>
          <p:spPr>
            <a:xfrm>
              <a:off x="5441175" y="552917"/>
              <a:ext cx="1310260" cy="1678082"/>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0" tIns="64008" rIns="0" bIns="68580" numCol="1" spcCol="1270" anchor="ctr" anchorCtr="0">
              <a:noAutofit/>
            </a:bodyPr>
            <a:lstStyle/>
            <a:p>
              <a:pPr marL="114300" lvl="1" indent="-114300" algn="l" defTabSz="622300" rtl="0">
                <a:lnSpc>
                  <a:spcPct val="90000"/>
                </a:lnSpc>
                <a:spcBef>
                  <a:spcPct val="0"/>
                </a:spcBef>
                <a:spcAft>
                  <a:spcPct val="15000"/>
                </a:spcAft>
                <a:buChar char="••"/>
              </a:pPr>
              <a:r>
                <a:rPr lang="en-US" sz="2400" kern="1200" dirty="0">
                  <a:solidFill>
                    <a:schemeClr val="tx1"/>
                  </a:solidFill>
                  <a:latin typeface="Arial" panose="020B0604020202020204" pitchFamily="34" charset="0"/>
                  <a:cs typeface="Arial" panose="020B0604020202020204" pitchFamily="34" charset="0"/>
                </a:rPr>
                <a:t>What impact does the label have on the individual?</a:t>
              </a:r>
            </a:p>
            <a:p>
              <a:pPr marL="114300" lvl="1" indent="-114300" algn="l" defTabSz="622300" rtl="0">
                <a:lnSpc>
                  <a:spcPct val="90000"/>
                </a:lnSpc>
                <a:spcBef>
                  <a:spcPct val="0"/>
                </a:spcBef>
                <a:spcAft>
                  <a:spcPct val="15000"/>
                </a:spcAft>
                <a:buChar char="••"/>
              </a:pPr>
              <a:r>
                <a:rPr lang="en-US" sz="2400" kern="1200" dirty="0">
                  <a:solidFill>
                    <a:schemeClr val="tx1"/>
                  </a:solidFill>
                  <a:latin typeface="Arial" panose="020B0604020202020204" pitchFamily="34" charset="0"/>
                  <a:cs typeface="Arial" panose="020B0604020202020204" pitchFamily="34" charset="0"/>
                </a:rPr>
                <a:t>How does this help the individual? </a:t>
              </a:r>
            </a:p>
          </p:txBody>
        </p:sp>
      </p:grpSp>
      <p:sp>
        <p:nvSpPr>
          <p:cNvPr id="8" name="Rectangle 7"/>
          <p:cNvSpPr/>
          <p:nvPr/>
        </p:nvSpPr>
        <p:spPr>
          <a:xfrm>
            <a:off x="844062" y="4445391"/>
            <a:ext cx="4009292" cy="1325078"/>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0" tIns="64008" rIns="0" bIns="68580" numCol="1" spcCol="1270" anchor="ctr" anchorCtr="0">
            <a:noAutofit/>
          </a:bodyPr>
          <a:lstStyle/>
          <a:p>
            <a:pPr marL="114300" lvl="1" indent="-114300" defTabSz="622300">
              <a:lnSpc>
                <a:spcPct val="90000"/>
              </a:lnSpc>
              <a:spcBef>
                <a:spcPct val="0"/>
              </a:spcBef>
              <a:spcAft>
                <a:spcPct val="15000"/>
              </a:spcAft>
              <a:buFontTx/>
              <a:buChar char="••"/>
            </a:pPr>
            <a:r>
              <a:rPr lang="en-US" sz="2400" dirty="0" err="1">
                <a:solidFill>
                  <a:schemeClr val="tx1"/>
                </a:solidFill>
                <a:latin typeface="Arial" panose="020B0604020202020204" pitchFamily="34" charset="0"/>
                <a:cs typeface="Arial" panose="020B0604020202020204" pitchFamily="34" charset="0"/>
              </a:rPr>
              <a:t>Sut</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mae</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hyn</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yn</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cynorthwyo’r</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unigolyn</a:t>
            </a:r>
            <a:r>
              <a:rPr lang="en-US" sz="2400" kern="1200" dirty="0">
                <a:solidFill>
                  <a:schemeClr val="tx1"/>
                </a:solidFill>
                <a:latin typeface="Arial" panose="020B0604020202020204" pitchFamily="34" charset="0"/>
                <a:cs typeface="Arial" panose="020B0604020202020204" pitchFamily="34" charset="0"/>
              </a:rPr>
              <a:t>? </a:t>
            </a:r>
            <a:r>
              <a:rPr lang="en-US" sz="2400" dirty="0">
                <a:solidFill>
                  <a:schemeClr val="tx1"/>
                </a:solidFill>
                <a:latin typeface="Arial" panose="020B0604020202020204" pitchFamily="34" charset="0"/>
                <a:cs typeface="Arial" panose="020B0604020202020204" pitchFamily="34" charset="0"/>
              </a:rPr>
              <a:t>Pa </a:t>
            </a:r>
            <a:r>
              <a:rPr lang="en-US" sz="2400" dirty="0" err="1">
                <a:solidFill>
                  <a:schemeClr val="tx1"/>
                </a:solidFill>
                <a:latin typeface="Arial" panose="020B0604020202020204" pitchFamily="34" charset="0"/>
                <a:cs typeface="Arial" panose="020B0604020202020204" pitchFamily="34" charset="0"/>
              </a:rPr>
              <a:t>effaith</a:t>
            </a:r>
            <a:r>
              <a:rPr lang="en-US" sz="2400" dirty="0">
                <a:solidFill>
                  <a:schemeClr val="tx1"/>
                </a:solidFill>
                <a:latin typeface="Arial" panose="020B0604020202020204" pitchFamily="34" charset="0"/>
                <a:cs typeface="Arial" panose="020B0604020202020204" pitchFamily="34" charset="0"/>
              </a:rPr>
              <a:t> all y label </a:t>
            </a:r>
            <a:r>
              <a:rPr lang="en-US" sz="2400" dirty="0" err="1">
                <a:solidFill>
                  <a:schemeClr val="tx1"/>
                </a:solidFill>
                <a:latin typeface="Arial" panose="020B0604020202020204" pitchFamily="34" charset="0"/>
                <a:cs typeface="Arial" panose="020B0604020202020204" pitchFamily="34" charset="0"/>
              </a:rPr>
              <a:t>gael</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ar</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yr</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unigolyn</a:t>
            </a:r>
            <a:r>
              <a:rPr lang="en-US" sz="2400" dirty="0">
                <a:solidFill>
                  <a:schemeClr val="tx1"/>
                </a:solidFill>
                <a:latin typeface="Arial" panose="020B0604020202020204" pitchFamily="34" charset="0"/>
                <a:cs typeface="Arial" panose="020B0604020202020204" pitchFamily="34" charset="0"/>
              </a:rPr>
              <a:t>?</a:t>
            </a:r>
          </a:p>
          <a:p>
            <a:pPr marL="114300" lvl="1" indent="-114300" algn="l" defTabSz="622300" rtl="0">
              <a:lnSpc>
                <a:spcPct val="90000"/>
              </a:lnSpc>
              <a:spcBef>
                <a:spcPct val="0"/>
              </a:spcBef>
              <a:spcAft>
                <a:spcPct val="15000"/>
              </a:spcAft>
              <a:buChar char="••"/>
            </a:pPr>
            <a:endParaRPr lang="en-US" sz="2800" kern="12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srcRect/>
          <a:stretch>
            <a:fillRect/>
          </a:stretch>
        </p:blipFill>
        <p:spPr bwMode="auto">
          <a:xfrm rot="478599">
            <a:off x="5088731" y="1064061"/>
            <a:ext cx="3187117" cy="4690873"/>
          </a:xfrm>
          <a:prstGeom prst="rect">
            <a:avLst/>
          </a:prstGeom>
          <a:noFill/>
          <a:ln w="9525">
            <a:noFill/>
            <a:miter lim="800000"/>
            <a:headEnd/>
            <a:tailEnd/>
          </a:ln>
        </p:spPr>
      </p:pic>
      <p:pic>
        <p:nvPicPr>
          <p:cNvPr id="20482" name="Picture 2" descr="https://beta.llyw.cymru/sites/default/files/styles/file_thumb/public/publication-doc-thumbnails/fframwaith-ar-gyfer-anawsterau-dysgu-penodol-thumb_jpg.jpg?itok=V23_5Vps"/>
          <p:cNvPicPr>
            <a:picLocks noChangeAspect="1" noChangeArrowheads="1"/>
          </p:cNvPicPr>
          <p:nvPr/>
        </p:nvPicPr>
        <p:blipFill>
          <a:blip r:embed="rId3"/>
          <a:srcRect/>
          <a:stretch>
            <a:fillRect/>
          </a:stretch>
        </p:blipFill>
        <p:spPr bwMode="auto">
          <a:xfrm rot="670297">
            <a:off x="649611" y="993239"/>
            <a:ext cx="3196503" cy="4594974"/>
          </a:xfrm>
          <a:prstGeom prst="rect">
            <a:avLst/>
          </a:prstGeom>
          <a:noFill/>
        </p:spPr>
      </p:pic>
      <p:sp>
        <p:nvSpPr>
          <p:cNvPr id="5" name="TextBox 4"/>
          <p:cNvSpPr txBox="1"/>
          <p:nvPr/>
        </p:nvSpPr>
        <p:spPr>
          <a:xfrm>
            <a:off x="234761" y="357784"/>
            <a:ext cx="8351143" cy="646331"/>
          </a:xfrm>
          <a:prstGeom prst="rect">
            <a:avLst/>
          </a:prstGeom>
          <a:noFill/>
        </p:spPr>
        <p:txBody>
          <a:bodyPr wrap="square" rtlCol="0">
            <a:spAutoFit/>
          </a:bodyPr>
          <a:lstStyle/>
          <a:p>
            <a:r>
              <a:rPr lang="en-GB" dirty="0" err="1"/>
              <a:t>Fframwaith</a:t>
            </a:r>
            <a:r>
              <a:rPr lang="en-GB" dirty="0"/>
              <a:t> </a:t>
            </a:r>
            <a:r>
              <a:rPr lang="en-GB" dirty="0" err="1"/>
              <a:t>ar</a:t>
            </a:r>
            <a:r>
              <a:rPr lang="en-GB" dirty="0"/>
              <a:t> </a:t>
            </a:r>
            <a:r>
              <a:rPr lang="en-GB" dirty="0" err="1"/>
              <a:t>gyfer</a:t>
            </a:r>
            <a:r>
              <a:rPr lang="en-GB" dirty="0"/>
              <a:t> </a:t>
            </a:r>
            <a:r>
              <a:rPr lang="en-GB" dirty="0" err="1"/>
              <a:t>anawsterau</a:t>
            </a:r>
            <a:r>
              <a:rPr lang="en-GB" dirty="0"/>
              <a:t> </a:t>
            </a:r>
            <a:r>
              <a:rPr lang="en-GB" dirty="0" err="1"/>
              <a:t>dysgu</a:t>
            </a:r>
            <a:r>
              <a:rPr lang="en-GB" dirty="0"/>
              <a:t> </a:t>
            </a:r>
            <a:r>
              <a:rPr lang="en-GB" dirty="0" err="1"/>
              <a:t>penodol</a:t>
            </a:r>
            <a:r>
              <a:rPr lang="en-GB" dirty="0"/>
              <a:t> (</a:t>
            </a:r>
            <a:r>
              <a:rPr lang="en-GB" dirty="0" err="1"/>
              <a:t>Llywodraeth</a:t>
            </a:r>
            <a:r>
              <a:rPr lang="en-GB" dirty="0"/>
              <a:t> </a:t>
            </a:r>
            <a:r>
              <a:rPr lang="en-GB" dirty="0" err="1"/>
              <a:t>Cymru</a:t>
            </a:r>
            <a:r>
              <a:rPr lang="en-GB" dirty="0"/>
              <a:t>, 2015)</a:t>
            </a:r>
          </a:p>
        </p:txBody>
      </p:sp>
      <p:sp>
        <p:nvSpPr>
          <p:cNvPr id="6" name="TextBox 5"/>
          <p:cNvSpPr txBox="1"/>
          <p:nvPr/>
        </p:nvSpPr>
        <p:spPr>
          <a:xfrm>
            <a:off x="1673526" y="5953379"/>
            <a:ext cx="6912380"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Specific learning difficulties framework (Welsh Government, 2015)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Dyslexia</a:t>
            </a:r>
          </a:p>
        </p:txBody>
      </p:sp>
      <p:sp>
        <p:nvSpPr>
          <p:cNvPr id="4" name="Text Placeholder 3"/>
          <p:cNvSpPr>
            <a:spLocks noGrp="1"/>
          </p:cNvSpPr>
          <p:nvPr>
            <p:ph type="body" idx="1"/>
          </p:nvPr>
        </p:nvSpPr>
        <p:spPr/>
        <p:txBody>
          <a:bodyPr/>
          <a:lstStyle/>
          <a:p>
            <a:r>
              <a:rPr lang="en-US" dirty="0">
                <a:solidFill>
                  <a:schemeClr val="tx1"/>
                </a:solidFill>
              </a:rPr>
              <a:t>MATHAU               </a:t>
            </a:r>
            <a:r>
              <a:rPr lang="en-US" dirty="0"/>
              <a:t>TYPES</a:t>
            </a:r>
          </a:p>
        </p:txBody>
      </p:sp>
      <p:sp>
        <p:nvSpPr>
          <p:cNvPr id="3" name="Content Placeholder 2"/>
          <p:cNvSpPr>
            <a:spLocks noGrp="1"/>
          </p:cNvSpPr>
          <p:nvPr>
            <p:ph sz="half" idx="2"/>
          </p:nvPr>
        </p:nvSpPr>
        <p:spPr/>
        <p:txBody>
          <a:bodyPr>
            <a:normAutofit fontScale="70000" lnSpcReduction="20000"/>
          </a:bodyPr>
          <a:lstStyle/>
          <a:p>
            <a:r>
              <a:rPr lang="en-US" sz="3400" dirty="0">
                <a:latin typeface="Arial" panose="020B0604020202020204" pitchFamily="34" charset="0"/>
                <a:cs typeface="Arial" panose="020B0604020202020204" pitchFamily="34" charset="0"/>
              </a:rPr>
              <a:t>Acquired dyslexia</a:t>
            </a:r>
          </a:p>
          <a:p>
            <a:pPr>
              <a:buNone/>
            </a:pPr>
            <a:r>
              <a:rPr lang="en-US" sz="3400" dirty="0">
                <a:solidFill>
                  <a:schemeClr val="bg2">
                    <a:lumMod val="50000"/>
                  </a:schemeClr>
                </a:solidFill>
                <a:latin typeface="Arial" panose="020B0604020202020204" pitchFamily="34" charset="0"/>
                <a:cs typeface="Arial" panose="020B0604020202020204" pitchFamily="34" charset="0"/>
              </a:rPr>
              <a:t>(</a:t>
            </a:r>
            <a:r>
              <a:rPr lang="en-US" sz="3400" dirty="0" err="1">
                <a:solidFill>
                  <a:schemeClr val="bg2">
                    <a:lumMod val="50000"/>
                  </a:schemeClr>
                </a:solidFill>
                <a:latin typeface="Arial" panose="020B0604020202020204" pitchFamily="34" charset="0"/>
                <a:cs typeface="Arial" panose="020B0604020202020204" pitchFamily="34" charset="0"/>
              </a:rPr>
              <a:t>Dyslecsia</a:t>
            </a:r>
            <a:r>
              <a:rPr lang="en-US" sz="3400" dirty="0">
                <a:solidFill>
                  <a:schemeClr val="bg2">
                    <a:lumMod val="50000"/>
                  </a:schemeClr>
                </a:solidFill>
                <a:latin typeface="Arial" panose="020B0604020202020204" pitchFamily="34" charset="0"/>
                <a:cs typeface="Arial" panose="020B0604020202020204" pitchFamily="34" charset="0"/>
              </a:rPr>
              <a:t> </a:t>
            </a:r>
            <a:r>
              <a:rPr lang="en-US" sz="3400" dirty="0" err="1">
                <a:solidFill>
                  <a:schemeClr val="bg2">
                    <a:lumMod val="50000"/>
                  </a:schemeClr>
                </a:solidFill>
                <a:latin typeface="Arial" panose="020B0604020202020204" pitchFamily="34" charset="0"/>
                <a:cs typeface="Arial" panose="020B0604020202020204" pitchFamily="34" charset="0"/>
              </a:rPr>
              <a:t>caffaeledig</a:t>
            </a:r>
            <a:r>
              <a:rPr lang="en-US" sz="3400" dirty="0">
                <a:solidFill>
                  <a:schemeClr val="bg2">
                    <a:lumMod val="50000"/>
                  </a:schemeClr>
                </a:solidFill>
                <a:latin typeface="Arial" panose="020B0604020202020204" pitchFamily="34" charset="0"/>
                <a:cs typeface="Arial" panose="020B0604020202020204" pitchFamily="34" charset="0"/>
              </a:rPr>
              <a:t>)</a:t>
            </a:r>
          </a:p>
          <a:p>
            <a:pPr>
              <a:buNone/>
            </a:pPr>
            <a:endParaRPr lang="en-US" sz="3400" dirty="0">
              <a:latin typeface="Arial" panose="020B0604020202020204" pitchFamily="34" charset="0"/>
              <a:cs typeface="Arial" panose="020B0604020202020204" pitchFamily="34" charset="0"/>
            </a:endParaRPr>
          </a:p>
          <a:p>
            <a:r>
              <a:rPr lang="en-US" sz="3400" dirty="0">
                <a:latin typeface="Arial" panose="020B0604020202020204" pitchFamily="34" charset="0"/>
                <a:cs typeface="Arial" panose="020B0604020202020204" pitchFamily="34" charset="0"/>
              </a:rPr>
              <a:t>Developmental dyslexia</a:t>
            </a:r>
          </a:p>
          <a:p>
            <a:pPr>
              <a:buNone/>
            </a:pPr>
            <a:r>
              <a:rPr lang="en-US" sz="3400" dirty="0">
                <a:solidFill>
                  <a:schemeClr val="bg2">
                    <a:lumMod val="50000"/>
                  </a:schemeClr>
                </a:solidFill>
                <a:latin typeface="Arial" panose="020B0604020202020204" pitchFamily="34" charset="0"/>
                <a:cs typeface="Arial" panose="020B0604020202020204" pitchFamily="34" charset="0"/>
              </a:rPr>
              <a:t>(</a:t>
            </a:r>
            <a:r>
              <a:rPr lang="en-US" sz="3400" dirty="0" err="1">
                <a:solidFill>
                  <a:schemeClr val="bg2">
                    <a:lumMod val="50000"/>
                  </a:schemeClr>
                </a:solidFill>
                <a:latin typeface="Arial" panose="020B0604020202020204" pitchFamily="34" charset="0"/>
                <a:cs typeface="Arial" panose="020B0604020202020204" pitchFamily="34" charset="0"/>
              </a:rPr>
              <a:t>Dyslecsia</a:t>
            </a:r>
            <a:r>
              <a:rPr lang="en-US" sz="3400" dirty="0">
                <a:solidFill>
                  <a:schemeClr val="bg2">
                    <a:lumMod val="50000"/>
                  </a:schemeClr>
                </a:solidFill>
                <a:latin typeface="Arial" panose="020B0604020202020204" pitchFamily="34" charset="0"/>
                <a:cs typeface="Arial" panose="020B0604020202020204" pitchFamily="34" charset="0"/>
              </a:rPr>
              <a:t> </a:t>
            </a:r>
            <a:r>
              <a:rPr lang="en-US" sz="3400" dirty="0" err="1">
                <a:solidFill>
                  <a:schemeClr val="bg2">
                    <a:lumMod val="50000"/>
                  </a:schemeClr>
                </a:solidFill>
                <a:latin typeface="Arial" panose="020B0604020202020204" pitchFamily="34" charset="0"/>
                <a:cs typeface="Arial" panose="020B0604020202020204" pitchFamily="34" charset="0"/>
              </a:rPr>
              <a:t>datblygiedig</a:t>
            </a:r>
            <a:r>
              <a:rPr lang="en-US" sz="3400" dirty="0">
                <a:solidFill>
                  <a:schemeClr val="bg2">
                    <a:lumMod val="50000"/>
                  </a:schemeClr>
                </a:solidFill>
                <a:latin typeface="Arial" panose="020B0604020202020204" pitchFamily="34" charset="0"/>
                <a:cs typeface="Arial" panose="020B0604020202020204" pitchFamily="34" charset="0"/>
              </a:rPr>
              <a:t>)</a:t>
            </a:r>
          </a:p>
          <a:p>
            <a:endParaRPr lang="en-US" dirty="0"/>
          </a:p>
          <a:p>
            <a:endParaRPr lang="en-US" dirty="0"/>
          </a:p>
        </p:txBody>
      </p:sp>
      <p:sp>
        <p:nvSpPr>
          <p:cNvPr id="5" name="Text Placeholder 4"/>
          <p:cNvSpPr>
            <a:spLocks noGrp="1"/>
          </p:cNvSpPr>
          <p:nvPr>
            <p:ph type="body" sz="quarter" idx="3"/>
          </p:nvPr>
        </p:nvSpPr>
        <p:spPr/>
        <p:txBody>
          <a:bodyPr/>
          <a:lstStyle/>
          <a:p>
            <a:r>
              <a:rPr lang="en-US" dirty="0">
                <a:solidFill>
                  <a:schemeClr val="tx1"/>
                </a:solidFill>
              </a:rPr>
              <a:t>YMCHWIL        </a:t>
            </a:r>
            <a:r>
              <a:rPr lang="en-US" dirty="0"/>
              <a:t>RESEARCH</a:t>
            </a:r>
          </a:p>
        </p:txBody>
      </p:sp>
      <p:sp>
        <p:nvSpPr>
          <p:cNvPr id="6" name="Content Placeholder 5"/>
          <p:cNvSpPr>
            <a:spLocks noGrp="1"/>
          </p:cNvSpPr>
          <p:nvPr>
            <p:ph sz="quarter" idx="4"/>
          </p:nvPr>
        </p:nvSpPr>
        <p:spPr/>
        <p:txBody>
          <a:bodyPr>
            <a:normAutofit fontScale="70000" lnSpcReduction="20000"/>
          </a:bodyPr>
          <a:lstStyle/>
          <a:p>
            <a:r>
              <a:rPr lang="en-US" sz="3100" dirty="0">
                <a:latin typeface="Arial" panose="020B0604020202020204" pitchFamily="34" charset="0"/>
                <a:cs typeface="Arial" panose="020B0604020202020204" pitchFamily="34" charset="0"/>
              </a:rPr>
              <a:t>Brain configuration – structure or biology</a:t>
            </a:r>
          </a:p>
          <a:p>
            <a:r>
              <a:rPr lang="en-US" sz="3100" dirty="0">
                <a:latin typeface="Arial" panose="020B0604020202020204" pitchFamily="34" charset="0"/>
                <a:cs typeface="Arial" panose="020B0604020202020204" pitchFamily="34" charset="0"/>
              </a:rPr>
              <a:t>Phonological processing – literacy </a:t>
            </a:r>
            <a:r>
              <a:rPr lang="en-US" sz="3100" dirty="0" err="1">
                <a:latin typeface="Arial" panose="020B0604020202020204" pitchFamily="34" charset="0"/>
                <a:cs typeface="Arial" panose="020B0604020202020204" pitchFamily="34" charset="0"/>
              </a:rPr>
              <a:t>behaviour</a:t>
            </a:r>
            <a:endParaRPr lang="en-US" sz="3100" dirty="0">
              <a:latin typeface="Arial" panose="020B0604020202020204" pitchFamily="34" charset="0"/>
              <a:cs typeface="Arial" panose="020B0604020202020204" pitchFamily="34" charset="0"/>
            </a:endParaRPr>
          </a:p>
          <a:p>
            <a:r>
              <a:rPr lang="en-US" sz="3100" dirty="0">
                <a:latin typeface="Arial" panose="020B0604020202020204" pitchFamily="34" charset="0"/>
                <a:cs typeface="Arial" panose="020B0604020202020204" pitchFamily="34" charset="0"/>
              </a:rPr>
              <a:t>Genetics – cognition</a:t>
            </a:r>
          </a:p>
          <a:p>
            <a:r>
              <a:rPr lang="en-US" sz="3100" dirty="0">
                <a:latin typeface="Arial" panose="020B0604020202020204" pitchFamily="34" charset="0"/>
                <a:cs typeface="Arial" panose="020B0604020202020204" pitchFamily="34" charset="0"/>
              </a:rPr>
              <a:t>Learning environment</a:t>
            </a:r>
          </a:p>
          <a:p>
            <a:r>
              <a:rPr lang="en-US" sz="3100" dirty="0">
                <a:latin typeface="Arial" panose="020B0604020202020204" pitchFamily="34" charset="0"/>
                <a:cs typeface="Arial" panose="020B0604020202020204" pitchFamily="34" charset="0"/>
              </a:rPr>
              <a:t>Diet</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3" grpId="0" build="p"/>
      <p:bldP spid="5" grpId="0" build="p"/>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A dyslexia-friendly focus</a:t>
            </a:r>
          </a:p>
        </p:txBody>
      </p:sp>
      <p:graphicFrame>
        <p:nvGraphicFramePr>
          <p:cNvPr id="4" name="Content Placeholder 3"/>
          <p:cNvGraphicFramePr>
            <a:graphicFrameLocks noGrp="1"/>
          </p:cNvGraphicFramePr>
          <p:nvPr>
            <p:ph idx="1"/>
          </p:nvPr>
        </p:nvGraphicFramePr>
        <p:xfrm>
          <a:off x="1943100" y="2133600"/>
          <a:ext cx="659130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5556518" y="6126163"/>
            <a:ext cx="2716520" cy="461665"/>
          </a:xfrm>
          <a:prstGeom prst="rect">
            <a:avLst/>
          </a:prstGeom>
          <a:noFill/>
        </p:spPr>
        <p:txBody>
          <a:bodyPr wrap="square" rtlCol="0">
            <a:spAutoFit/>
          </a:bodyPr>
          <a:lstStyle/>
          <a:p>
            <a:r>
              <a:rPr lang="en-US" dirty="0"/>
              <a:t>(</a:t>
            </a:r>
            <a:r>
              <a:rPr lang="en-US" sz="2400" dirty="0" err="1">
                <a:latin typeface="Arial" panose="020B0604020202020204" pitchFamily="34" charset="0"/>
                <a:cs typeface="Arial" panose="020B0604020202020204" pitchFamily="34" charset="0"/>
              </a:rPr>
              <a:t>Pavey</a:t>
            </a:r>
            <a:r>
              <a:rPr lang="en-US" sz="2400" dirty="0">
                <a:latin typeface="Arial" panose="020B0604020202020204" pitchFamily="34" charset="0"/>
                <a:cs typeface="Arial" panose="020B0604020202020204" pitchFamily="34" charset="0"/>
              </a:rPr>
              <a:t>, 2007, p.7)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Supporting the individual</a:t>
            </a:r>
          </a:p>
        </p:txBody>
      </p:sp>
      <p:sp>
        <p:nvSpPr>
          <p:cNvPr id="3" name="Content Placeholder 2"/>
          <p:cNvSpPr>
            <a:spLocks noGrp="1"/>
          </p:cNvSpPr>
          <p:nvPr>
            <p:ph idx="1"/>
          </p:nvPr>
        </p:nvSpPr>
        <p:spPr>
          <a:xfrm>
            <a:off x="4867422" y="1481328"/>
            <a:ext cx="3819378" cy="4525963"/>
          </a:xfrm>
        </p:spPr>
        <p:txBody>
          <a:bodyPr>
            <a:normAutofit fontScale="92500" lnSpcReduction="10000"/>
          </a:bodyPr>
          <a:lstStyle/>
          <a:p>
            <a:r>
              <a:rPr lang="en-US" sz="2400" dirty="0">
                <a:latin typeface="Arial" panose="020B0604020202020204" pitchFamily="34" charset="0"/>
                <a:cs typeface="Arial" panose="020B0604020202020204" pitchFamily="34" charset="0"/>
              </a:rPr>
              <a:t>Multi-sensory approaches</a:t>
            </a:r>
          </a:p>
          <a:p>
            <a:r>
              <a:rPr lang="en-US" sz="2400" dirty="0">
                <a:latin typeface="Arial" panose="020B0604020202020204" pitchFamily="34" charset="0"/>
                <a:cs typeface="Arial" panose="020B0604020202020204" pitchFamily="34" charset="0"/>
              </a:rPr>
              <a:t>Learning styles, e.g. VAK</a:t>
            </a:r>
          </a:p>
          <a:p>
            <a:r>
              <a:rPr lang="en-US" sz="2400" dirty="0">
                <a:latin typeface="Arial" panose="020B0604020202020204" pitchFamily="34" charset="0"/>
                <a:cs typeface="Arial" panose="020B0604020202020204" pitchFamily="34" charset="0"/>
              </a:rPr>
              <a:t>Emotional support</a:t>
            </a:r>
          </a:p>
          <a:p>
            <a:r>
              <a:rPr lang="en-US" sz="2400" dirty="0">
                <a:latin typeface="Arial" panose="020B0604020202020204" pitchFamily="34" charset="0"/>
                <a:cs typeface="Arial" panose="020B0604020202020204" pitchFamily="34" charset="0"/>
              </a:rPr>
              <a:t>Repetition and </a:t>
            </a:r>
            <a:r>
              <a:rPr lang="en-US" sz="2400" dirty="0" err="1">
                <a:latin typeface="Arial" panose="020B0604020202020204" pitchFamily="34" charset="0"/>
                <a:cs typeface="Arial" panose="020B0604020202020204" pitchFamily="34" charset="0"/>
              </a:rPr>
              <a:t>overlearning</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Sequencing</a:t>
            </a:r>
          </a:p>
          <a:p>
            <a:r>
              <a:rPr lang="en-US" sz="2400" dirty="0">
                <a:latin typeface="Arial" panose="020B0604020202020204" pitchFamily="34" charset="0"/>
                <a:cs typeface="Arial" panose="020B0604020202020204" pitchFamily="34" charset="0"/>
              </a:rPr>
              <a:t>Diagrams and drawings</a:t>
            </a:r>
          </a:p>
          <a:p>
            <a:r>
              <a:rPr lang="en-US" sz="2400" dirty="0">
                <a:latin typeface="Arial" panose="020B0604020202020204" pitchFamily="34" charset="0"/>
                <a:cs typeface="Arial" panose="020B0604020202020204" pitchFamily="34" charset="0"/>
              </a:rPr>
              <a:t>ICT – text to speech software, e-books</a:t>
            </a:r>
          </a:p>
          <a:p>
            <a:r>
              <a:rPr lang="en-US" sz="2400" dirty="0">
                <a:latin typeface="Arial" panose="020B0604020202020204" pitchFamily="34" charset="0"/>
                <a:cs typeface="Arial" panose="020B0604020202020204" pitchFamily="34" charset="0"/>
              </a:rPr>
              <a:t>Specialist </a:t>
            </a:r>
            <a:r>
              <a:rPr lang="en-US" sz="2400" dirty="0" err="1">
                <a:latin typeface="Arial" panose="020B0604020202020204" pitchFamily="34" charset="0"/>
                <a:cs typeface="Arial" panose="020B0604020202020204" pitchFamily="34" charset="0"/>
              </a:rPr>
              <a:t>programmes</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Inclusive marking policies</a:t>
            </a:r>
          </a:p>
          <a:p>
            <a:endParaRPr lang="en-US" dirty="0"/>
          </a:p>
        </p:txBody>
      </p:sp>
      <p:sp>
        <p:nvSpPr>
          <p:cNvPr id="4" name="Content Placeholder 2"/>
          <p:cNvSpPr txBox="1">
            <a:spLocks/>
          </p:cNvSpPr>
          <p:nvPr/>
        </p:nvSpPr>
        <p:spPr>
          <a:xfrm>
            <a:off x="759655" y="1633728"/>
            <a:ext cx="3819378" cy="4525963"/>
          </a:xfrm>
          <a:prstGeom prst="rect">
            <a:avLst/>
          </a:prstGeom>
        </p:spPr>
        <p:txBody>
          <a:bodyPr vert="horz">
            <a:normAutofit fontScale="77500" lnSpcReduction="2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800" dirty="0" err="1">
                <a:latin typeface="Arial" panose="020B0604020202020204" pitchFamily="34" charset="0"/>
                <a:cs typeface="Arial" panose="020B0604020202020204" pitchFamily="34" charset="0"/>
              </a:rPr>
              <a:t>Dulliau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aml-synhwyrol</a:t>
            </a:r>
            <a:endPar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800" dirty="0" err="1">
                <a:latin typeface="Arial" panose="020B0604020202020204" pitchFamily="34" charset="0"/>
                <a:cs typeface="Arial" panose="020B0604020202020204" pitchFamily="34" charset="0"/>
              </a:rPr>
              <a:t>Dulliau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dysgu</a:t>
            </a:r>
            <a:r>
              <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800" b="0" i="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e.e</a:t>
            </a:r>
            <a:r>
              <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Gweledol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Clywedol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Kinesthetig</a:t>
            </a:r>
            <a:endPar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800" dirty="0" err="1">
                <a:latin typeface="Arial" panose="020B0604020202020204" pitchFamily="34" charset="0"/>
                <a:cs typeface="Arial" panose="020B0604020202020204" pitchFamily="34" charset="0"/>
              </a:rPr>
              <a:t>Cefnogaeth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emosiynol</a:t>
            </a:r>
            <a:endPar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800" dirty="0" err="1">
                <a:latin typeface="Arial" panose="020B0604020202020204" pitchFamily="34" charset="0"/>
                <a:cs typeface="Arial" panose="020B0604020202020204" pitchFamily="34" charset="0"/>
              </a:rPr>
              <a:t>Ailadrodd</a:t>
            </a:r>
            <a:r>
              <a:rPr lang="en-US" sz="2800" dirty="0">
                <a:latin typeface="Arial" panose="020B0604020202020204" pitchFamily="34" charset="0"/>
                <a:cs typeface="Arial" panose="020B0604020202020204" pitchFamily="34" charset="0"/>
              </a:rPr>
              <a:t> a </a:t>
            </a:r>
            <a:r>
              <a:rPr lang="en-US" sz="2800" dirty="0" err="1">
                <a:latin typeface="Arial" panose="020B0604020202020204" pitchFamily="34" charset="0"/>
                <a:cs typeface="Arial" panose="020B0604020202020204" pitchFamily="34" charset="0"/>
              </a:rPr>
              <a:t>thros-ddysgu</a:t>
            </a:r>
            <a:endPar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800" dirty="0" err="1">
                <a:latin typeface="Arial" panose="020B0604020202020204" pitchFamily="34" charset="0"/>
                <a:cs typeface="Arial" panose="020B0604020202020204" pitchFamily="34" charset="0"/>
              </a:rPr>
              <a:t>Trefnu</a:t>
            </a:r>
            <a:endPar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800" b="0" i="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Diagramau</a:t>
            </a:r>
            <a:r>
              <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a:t>
            </a:r>
            <a:r>
              <a:rPr kumimoji="0" 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800" b="0" i="0"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lluniau</a:t>
            </a:r>
            <a:endPar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800" dirty="0" err="1">
                <a:latin typeface="Arial" panose="020B0604020202020204" pitchFamily="34" charset="0"/>
                <a:cs typeface="Arial" panose="020B0604020202020204" pitchFamily="34" charset="0"/>
              </a:rPr>
              <a:t>TGCh</a:t>
            </a:r>
            <a:r>
              <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 </a:t>
            </a:r>
            <a:r>
              <a:rPr kumimoji="0" lang="en-US" sz="2800" b="0" i="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meddalwedd</a:t>
            </a:r>
            <a:r>
              <a:rPr kumimoji="0" 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800" b="0" i="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testun</a:t>
            </a:r>
            <a:r>
              <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800" b="0" i="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i</a:t>
            </a:r>
            <a:r>
              <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800" b="0" i="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lleferydd</a:t>
            </a:r>
            <a:r>
              <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800" b="0" i="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e.e</a:t>
            </a:r>
            <a:r>
              <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800" b="0" i="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llyfrau</a:t>
            </a:r>
            <a:r>
              <a:rPr kumimoji="0" 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800" b="0" i="0"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electronig</a:t>
            </a:r>
            <a:endPar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800" b="0" i="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Rhaglenni</a:t>
            </a:r>
            <a:r>
              <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800" b="0" i="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arbenigol</a:t>
            </a:r>
            <a:endPar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800" b="0" i="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Polisiau</a:t>
            </a:r>
            <a:r>
              <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800" b="0" i="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marcio</a:t>
            </a:r>
            <a:r>
              <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800" b="0" i="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cynhwysol</a:t>
            </a:r>
            <a:endParaRPr kumimoji="0" 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7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420" y="274638"/>
            <a:ext cx="8229600" cy="1143000"/>
          </a:xfrm>
        </p:spPr>
        <p:txBody>
          <a:bodyPr>
            <a:normAutofit fontScale="90000"/>
          </a:bodyPr>
          <a:lstStyle/>
          <a:p>
            <a:r>
              <a:rPr lang="en-US" dirty="0" err="1">
                <a:latin typeface="Arial" panose="020B0604020202020204" pitchFamily="34" charset="0"/>
                <a:cs typeface="Arial" panose="020B0604020202020204" pitchFamily="34" charset="0"/>
              </a:rPr>
              <a:t>Rhai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gwefannau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defnyddiol</a:t>
            </a:r>
            <a:r>
              <a:rPr lang="en-US" dirty="0">
                <a:latin typeface="Arial" panose="020B0604020202020204" pitchFamily="34" charset="0"/>
                <a:cs typeface="Arial" panose="020B0604020202020204" pitchFamily="34" charset="0"/>
              </a:rPr>
              <a:t>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Some useful Websites</a:t>
            </a:r>
          </a:p>
        </p:txBody>
      </p:sp>
      <p:pic>
        <p:nvPicPr>
          <p:cNvPr id="4" name="Content Placeholder 3" descr="index.jpg"/>
          <p:cNvPicPr>
            <a:picLocks noGrp="1" noChangeAspect="1"/>
          </p:cNvPicPr>
          <p:nvPr>
            <p:ph idx="1"/>
          </p:nvPr>
        </p:nvPicPr>
        <p:blipFill>
          <a:blip r:embed="rId2"/>
          <a:srcRect t="-57157" b="-57157"/>
          <a:stretch>
            <a:fillRect/>
          </a:stretch>
        </p:blipFill>
        <p:spPr>
          <a:xfrm rot="737151">
            <a:off x="260671" y="3044947"/>
            <a:ext cx="5538878" cy="3046170"/>
          </a:xfrm>
        </p:spPr>
      </p:pic>
      <p:pic>
        <p:nvPicPr>
          <p:cNvPr id="5" name="Picture 4"/>
          <p:cNvPicPr>
            <a:picLocks noChangeAspect="1"/>
          </p:cNvPicPr>
          <p:nvPr/>
        </p:nvPicPr>
        <p:blipFill>
          <a:blip r:embed="rId3"/>
          <a:stretch>
            <a:fillRect/>
          </a:stretch>
        </p:blipFill>
        <p:spPr>
          <a:xfrm rot="676913">
            <a:off x="126606" y="1669070"/>
            <a:ext cx="3225800" cy="1612900"/>
          </a:xfrm>
          <a:prstGeom prst="rect">
            <a:avLst/>
          </a:prstGeom>
        </p:spPr>
      </p:pic>
      <p:pic>
        <p:nvPicPr>
          <p:cNvPr id="6" name="Picture 5"/>
          <p:cNvPicPr>
            <a:picLocks noChangeAspect="1"/>
          </p:cNvPicPr>
          <p:nvPr/>
        </p:nvPicPr>
        <p:blipFill>
          <a:blip r:embed="rId4"/>
          <a:stretch>
            <a:fillRect/>
          </a:stretch>
        </p:blipFill>
        <p:spPr>
          <a:xfrm rot="20868314">
            <a:off x="4115401" y="1400346"/>
            <a:ext cx="4724400" cy="1701800"/>
          </a:xfrm>
          <a:prstGeom prst="rect">
            <a:avLst/>
          </a:prstGeom>
        </p:spPr>
      </p:pic>
      <p:pic>
        <p:nvPicPr>
          <p:cNvPr id="7" name="Picture 6"/>
          <p:cNvPicPr>
            <a:picLocks noChangeAspect="1"/>
          </p:cNvPicPr>
          <p:nvPr/>
        </p:nvPicPr>
        <p:blipFill>
          <a:blip r:embed="rId5"/>
          <a:stretch>
            <a:fillRect/>
          </a:stretch>
        </p:blipFill>
        <p:spPr>
          <a:xfrm rot="20147582">
            <a:off x="4071005" y="4292938"/>
            <a:ext cx="5008925" cy="138665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3181" y="1008913"/>
            <a:ext cx="8230654" cy="3416320"/>
          </a:xfrm>
          <a:prstGeom prst="rect">
            <a:avLst/>
          </a:prstGeom>
          <a:noFill/>
        </p:spPr>
        <p:txBody>
          <a:bodyPr wrap="square" lIns="91440" tIns="45720" rIns="91440" bIns="45720">
            <a:spAutoFit/>
          </a:bodyPr>
          <a:lstStyle/>
          <a:p>
            <a:pPr algn="ctr"/>
            <a:r>
              <a:rPr lang="cy-GB"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Anhawster spectrwm awtisiaeth</a:t>
            </a:r>
          </a:p>
          <a:p>
            <a:pPr algn="ctr"/>
            <a:r>
              <a:rPr lang="cy-GB" sz="5400" b="1" cap="all" dirty="0">
                <a:ln w="9000" cmpd="sng">
                  <a:solidFill>
                    <a:schemeClr val="accent4">
                      <a:shade val="50000"/>
                      <a:satMod val="120000"/>
                    </a:schemeClr>
                  </a:solidFill>
                  <a:prstDash val="solid"/>
                </a:ln>
                <a:effectLst>
                  <a:reflection blurRad="12700" stA="28000" endPos="45000" dist="1000" dir="5400000" sy="-100000" algn="bl" rotWithShape="0"/>
                </a:effectLst>
              </a:rPr>
              <a:t>Autistic Spectrum</a:t>
            </a:r>
          </a:p>
          <a:p>
            <a:pPr algn="ctr"/>
            <a:r>
              <a:rPr lang="cy-GB" sz="5400" b="1" cap="all" dirty="0">
                <a:ln w="9000" cmpd="sng">
                  <a:solidFill>
                    <a:schemeClr val="accent4">
                      <a:shade val="50000"/>
                      <a:satMod val="120000"/>
                    </a:schemeClr>
                  </a:solidFill>
                  <a:prstDash val="solid"/>
                </a:ln>
                <a:effectLst>
                  <a:reflection blurRad="12700" stA="28000" endPos="45000" dist="1000" dir="5400000" sy="-100000" algn="bl" rotWithShape="0"/>
                </a:effectLst>
              </a:rPr>
              <a:t>disorder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i="1" dirty="0">
                <a:latin typeface="Arial" panose="020B0604020202020204" pitchFamily="34" charset="0"/>
                <a:cs typeface="Arial" panose="020B0604020202020204" pitchFamily="34" charset="0"/>
              </a:rPr>
              <a:t>The triad of impairments</a:t>
            </a:r>
          </a:p>
        </p:txBody>
      </p:sp>
      <p:pic>
        <p:nvPicPr>
          <p:cNvPr id="4" name="Picture 3" descr="triad_440.gif"/>
          <p:cNvPicPr>
            <a:picLocks noChangeAspect="1"/>
          </p:cNvPicPr>
          <p:nvPr/>
        </p:nvPicPr>
        <p:blipFill>
          <a:blip r:embed="rId3"/>
          <a:stretch>
            <a:fillRect/>
          </a:stretch>
        </p:blipFill>
        <p:spPr>
          <a:xfrm>
            <a:off x="1778000" y="1682255"/>
            <a:ext cx="5588000" cy="48641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45201" y="431321"/>
            <a:ext cx="6589199" cy="1050007"/>
          </a:xfrm>
        </p:spPr>
        <p:txBody>
          <a:bodyPr>
            <a:normAutofit fontScale="90000"/>
          </a:bodyPr>
          <a:lstStyle/>
          <a:p>
            <a:r>
              <a:rPr lang="en-GB" b="1" i="1" dirty="0" err="1">
                <a:solidFill>
                  <a:srgbClr val="0070C0"/>
                </a:solidFill>
              </a:rPr>
              <a:t>Rhyngweithio</a:t>
            </a:r>
            <a:r>
              <a:rPr lang="en-GB" b="1" i="1" dirty="0">
                <a:solidFill>
                  <a:srgbClr val="0070C0"/>
                </a:solidFill>
              </a:rPr>
              <a:t> </a:t>
            </a:r>
            <a:r>
              <a:rPr lang="en-GB" b="1" i="1" dirty="0" err="1">
                <a:solidFill>
                  <a:srgbClr val="0070C0"/>
                </a:solidFill>
              </a:rPr>
              <a:t>cymdeithasol</a:t>
            </a:r>
            <a:r>
              <a:rPr lang="en-GB" b="1" i="1" dirty="0">
                <a:solidFill>
                  <a:srgbClr val="0070C0"/>
                </a:solidFill>
              </a:rPr>
              <a:t>	</a:t>
            </a:r>
            <a:r>
              <a:rPr lang="en-GB" b="1" i="1" dirty="0"/>
              <a:t>		 Social Interaction</a:t>
            </a:r>
            <a:endParaRPr lang="en-US" b="1" i="1" dirty="0"/>
          </a:p>
        </p:txBody>
      </p:sp>
      <p:sp>
        <p:nvSpPr>
          <p:cNvPr id="5" name="Content Placeholder 4"/>
          <p:cNvSpPr>
            <a:spLocks noGrp="1"/>
          </p:cNvSpPr>
          <p:nvPr>
            <p:ph idx="1"/>
          </p:nvPr>
        </p:nvSpPr>
        <p:spPr>
          <a:xfrm>
            <a:off x="5046784" y="1481328"/>
            <a:ext cx="3640015" cy="4525963"/>
          </a:xfrm>
        </p:spPr>
        <p:txBody>
          <a:bodyPr>
            <a:normAutofit/>
          </a:bodyPr>
          <a:lstStyle/>
          <a:p>
            <a:r>
              <a:rPr lang="en-US" sz="2400" i="1" dirty="0">
                <a:latin typeface="Arial" panose="020B0604020202020204" pitchFamily="34" charset="0"/>
                <a:cs typeface="Arial" panose="020B0604020202020204" pitchFamily="34" charset="0"/>
              </a:rPr>
              <a:t>Withdrawn</a:t>
            </a:r>
          </a:p>
          <a:p>
            <a:r>
              <a:rPr lang="en-US" sz="2400" i="1" dirty="0">
                <a:latin typeface="Arial" panose="020B0604020202020204" pitchFamily="34" charset="0"/>
                <a:cs typeface="Arial" panose="020B0604020202020204" pitchFamily="34" charset="0"/>
              </a:rPr>
              <a:t>Eye contact</a:t>
            </a:r>
          </a:p>
          <a:p>
            <a:r>
              <a:rPr lang="en-US" sz="2400" i="1" dirty="0">
                <a:latin typeface="Arial" panose="020B0604020202020204" pitchFamily="34" charset="0"/>
                <a:cs typeface="Arial" panose="020B0604020202020204" pitchFamily="34" charset="0"/>
              </a:rPr>
              <a:t>On their own</a:t>
            </a:r>
          </a:p>
          <a:p>
            <a:r>
              <a:rPr lang="en-US" sz="2400" i="1" dirty="0">
                <a:latin typeface="Arial" panose="020B0604020202020204" pitchFamily="34" charset="0"/>
                <a:cs typeface="Arial" panose="020B0604020202020204" pitchFamily="34" charset="0"/>
              </a:rPr>
              <a:t>Lack of empathy</a:t>
            </a:r>
          </a:p>
          <a:p>
            <a:r>
              <a:rPr lang="en-US" sz="2400" i="1" dirty="0">
                <a:latin typeface="Arial" panose="020B0604020202020204" pitchFamily="34" charset="0"/>
                <a:cs typeface="Arial" panose="020B0604020202020204" pitchFamily="34" charset="0"/>
              </a:rPr>
              <a:t>Unable to understand the perspective of others</a:t>
            </a:r>
          </a:p>
          <a:p>
            <a:r>
              <a:rPr lang="en-US" sz="2400" i="1" dirty="0">
                <a:latin typeface="Arial" panose="020B0604020202020204" pitchFamily="34" charset="0"/>
                <a:cs typeface="Arial" panose="020B0604020202020204" pitchFamily="34" charset="0"/>
              </a:rPr>
              <a:t>Failure to follow the rules of interaction</a:t>
            </a:r>
          </a:p>
        </p:txBody>
      </p:sp>
      <p:sp>
        <p:nvSpPr>
          <p:cNvPr id="4" name="Content Placeholder 4"/>
          <p:cNvSpPr txBox="1">
            <a:spLocks/>
          </p:cNvSpPr>
          <p:nvPr/>
        </p:nvSpPr>
        <p:spPr>
          <a:xfrm>
            <a:off x="703385" y="1633728"/>
            <a:ext cx="3640015" cy="4525963"/>
          </a:xfrm>
          <a:prstGeom prst="rect">
            <a:avLst/>
          </a:prstGeom>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Wedi</a:t>
            </a:r>
            <a:r>
              <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ymdynnu</a:t>
            </a:r>
            <a:endPar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i="1" dirty="0" err="1">
                <a:latin typeface="Arial" panose="020B0604020202020204" pitchFamily="34" charset="0"/>
                <a:cs typeface="Arial" panose="020B0604020202020204" pitchFamily="34" charset="0"/>
              </a:rPr>
              <a:t>Cyswllt</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llygad</a:t>
            </a:r>
            <a:endPar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i="1" dirty="0" err="1">
                <a:latin typeface="Arial" panose="020B0604020202020204" pitchFamily="34" charset="0"/>
                <a:cs typeface="Arial" panose="020B0604020202020204" pitchFamily="34" charset="0"/>
              </a:rPr>
              <a:t>Ar</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eu</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pennau</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eu</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hunain</a:t>
            </a:r>
            <a:endPar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i="1" dirty="0" err="1">
                <a:latin typeface="Arial" panose="020B0604020202020204" pitchFamily="34" charset="0"/>
                <a:cs typeface="Arial" panose="020B0604020202020204" pitchFamily="34" charset="0"/>
              </a:rPr>
              <a:t>Diffyg</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empathi</a:t>
            </a:r>
            <a:endPar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Anallu</a:t>
            </a:r>
            <a:r>
              <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i</a:t>
            </a:r>
            <a:r>
              <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ddeall</a:t>
            </a:r>
            <a:r>
              <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persbectif</a:t>
            </a:r>
            <a:r>
              <a:rPr kumimoji="0" lang="en-US" sz="2400" b="0" i="1"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eraill</a:t>
            </a:r>
            <a:r>
              <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i="1" dirty="0" err="1">
                <a:latin typeface="Arial" panose="020B0604020202020204" pitchFamily="34" charset="0"/>
                <a:cs typeface="Arial" panose="020B0604020202020204" pitchFamily="34" charset="0"/>
              </a:rPr>
              <a:t>Methu</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dilyn</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rheolau</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rhyngweithio</a:t>
            </a:r>
            <a:endPar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err="1">
                <a:solidFill>
                  <a:srgbClr val="0070C0"/>
                </a:solidFill>
                <a:latin typeface="Arial" panose="020B0604020202020204" pitchFamily="34" charset="0"/>
                <a:cs typeface="Arial" panose="020B0604020202020204" pitchFamily="34" charset="0"/>
              </a:rPr>
              <a:t>Iaith</a:t>
            </a:r>
            <a:r>
              <a:rPr lang="en-GB" i="1" dirty="0">
                <a:solidFill>
                  <a:srgbClr val="0070C0"/>
                </a:solidFill>
                <a:latin typeface="Arial" panose="020B0604020202020204" pitchFamily="34" charset="0"/>
                <a:cs typeface="Arial" panose="020B0604020202020204" pitchFamily="34" charset="0"/>
              </a:rPr>
              <a:t> a </a:t>
            </a:r>
            <a:r>
              <a:rPr lang="en-GB" i="1" dirty="0" err="1">
                <a:solidFill>
                  <a:srgbClr val="0070C0"/>
                </a:solidFill>
                <a:latin typeface="Arial" panose="020B0604020202020204" pitchFamily="34" charset="0"/>
                <a:cs typeface="Arial" panose="020B0604020202020204" pitchFamily="34" charset="0"/>
              </a:rPr>
              <a:t>Chyfathrebu</a:t>
            </a:r>
            <a:br>
              <a:rPr lang="en-GB" i="1" dirty="0">
                <a:solidFill>
                  <a:srgbClr val="0070C0"/>
                </a:solidFill>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Language and Communication</a:t>
            </a:r>
            <a:endParaRPr lang="en-US" i="1" dirty="0">
              <a:latin typeface="Arial" panose="020B0604020202020204" pitchFamily="34" charset="0"/>
              <a:cs typeface="Arial" panose="020B0604020202020204" pitchFamily="34" charset="0"/>
            </a:endParaRPr>
          </a:p>
        </p:txBody>
      </p:sp>
      <p:sp>
        <p:nvSpPr>
          <p:cNvPr id="4" name="Content Placeholder 3"/>
          <p:cNvSpPr>
            <a:spLocks noGrp="1"/>
          </p:cNvSpPr>
          <p:nvPr>
            <p:ph idx="1"/>
          </p:nvPr>
        </p:nvSpPr>
        <p:spPr>
          <a:xfrm>
            <a:off x="4712676" y="2234242"/>
            <a:ext cx="3974123" cy="3773049"/>
          </a:xfrm>
        </p:spPr>
        <p:txBody>
          <a:bodyPr>
            <a:normAutofit/>
          </a:bodyPr>
          <a:lstStyle/>
          <a:p>
            <a:r>
              <a:rPr lang="en-US" sz="2400" i="1" dirty="0">
                <a:latin typeface="Arial" panose="020B0604020202020204" pitchFamily="34" charset="0"/>
                <a:cs typeface="Arial" panose="020B0604020202020204" pitchFamily="34" charset="0"/>
              </a:rPr>
              <a:t>Lack of language development</a:t>
            </a:r>
          </a:p>
          <a:p>
            <a:r>
              <a:rPr lang="en-US" sz="2400" i="1" dirty="0">
                <a:latin typeface="Arial" panose="020B0604020202020204" pitchFamily="34" charset="0"/>
                <a:cs typeface="Arial" panose="020B0604020202020204" pitchFamily="34" charset="0"/>
              </a:rPr>
              <a:t>Take everything literally</a:t>
            </a:r>
          </a:p>
          <a:p>
            <a:r>
              <a:rPr lang="en-US" sz="2400" i="1" dirty="0">
                <a:latin typeface="Arial" panose="020B0604020202020204" pitchFamily="34" charset="0"/>
                <a:cs typeface="Arial" panose="020B0604020202020204" pitchFamily="34" charset="0"/>
              </a:rPr>
              <a:t>Difficulty using his/her voice</a:t>
            </a:r>
          </a:p>
          <a:p>
            <a:r>
              <a:rPr lang="en-US" sz="2400" i="1" dirty="0">
                <a:latin typeface="Arial" panose="020B0604020202020204" pitchFamily="34" charset="0"/>
                <a:cs typeface="Arial" panose="020B0604020202020204" pitchFamily="34" charset="0"/>
              </a:rPr>
              <a:t>Echolalia</a:t>
            </a:r>
          </a:p>
          <a:p>
            <a:r>
              <a:rPr lang="en-US" sz="2400" i="1" dirty="0">
                <a:latin typeface="Arial" panose="020B0604020202020204" pitchFamily="34" charset="0"/>
                <a:cs typeface="Arial" panose="020B0604020202020204" pitchFamily="34" charset="0"/>
              </a:rPr>
              <a:t>Difficulty in non-verbal communication</a:t>
            </a:r>
          </a:p>
        </p:txBody>
      </p:sp>
      <p:sp>
        <p:nvSpPr>
          <p:cNvPr id="5" name="Content Placeholder 3"/>
          <p:cNvSpPr txBox="1">
            <a:spLocks/>
          </p:cNvSpPr>
          <p:nvPr/>
        </p:nvSpPr>
        <p:spPr>
          <a:xfrm>
            <a:off x="457200" y="2234242"/>
            <a:ext cx="3974123" cy="3925449"/>
          </a:xfrm>
          <a:prstGeom prst="rect">
            <a:avLst/>
          </a:prstGeom>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Diffyg</a:t>
            </a:r>
            <a:r>
              <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datblygiad</a:t>
            </a:r>
            <a:r>
              <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ieithyddol</a:t>
            </a:r>
            <a:endPar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i="1" dirty="0" err="1">
                <a:latin typeface="Arial" panose="020B0604020202020204" pitchFamily="34" charset="0"/>
                <a:cs typeface="Arial" panose="020B0604020202020204" pitchFamily="34" charset="0"/>
              </a:rPr>
              <a:t>Deall</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popeth</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yn</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llythrennol</a:t>
            </a:r>
            <a:endParaRPr lang="en-US" sz="2400" i="1" dirty="0">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Anhawster</a:t>
            </a:r>
            <a:r>
              <a:rPr kumimoji="0" lang="en-US" sz="2400" b="0" i="1"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defnyddio</a:t>
            </a:r>
            <a:r>
              <a:rPr kumimoji="0" lang="en-US" sz="2400" b="0" i="1"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ei</a:t>
            </a:r>
            <a:r>
              <a:rPr kumimoji="0" lang="en-US" sz="2400" b="0" i="1"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l/</a:t>
            </a:r>
            <a:r>
              <a:rPr kumimoji="0" lang="en-US" sz="2400" b="0" i="1"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llais</a:t>
            </a:r>
            <a:endParaRPr kumimoji="0" lang="en-US" sz="2400" b="0" i="1"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i="1" baseline="0" dirty="0">
                <a:latin typeface="Arial" panose="020B0604020202020204" pitchFamily="34" charset="0"/>
                <a:cs typeface="Arial" panose="020B0604020202020204" pitchFamily="34" charset="0"/>
              </a:rPr>
              <a:t>Echolalia</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400" b="0" i="1"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Anhawster</a:t>
            </a:r>
            <a:r>
              <a:rPr kumimoji="0" lang="en-US" sz="2400" b="0" i="1"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gyda</a:t>
            </a:r>
            <a:r>
              <a:rPr kumimoji="0" lang="en-US" sz="2400" b="0" i="1"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chyfathrebu</a:t>
            </a:r>
            <a:r>
              <a:rPr kumimoji="0" lang="en-US" sz="2400" b="0" i="1"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di-eiriol</a:t>
            </a:r>
            <a:endPar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i="1" dirty="0" err="1">
                <a:solidFill>
                  <a:srgbClr val="0070C0"/>
                </a:solidFill>
                <a:latin typeface="Arial" panose="020B0604020202020204" pitchFamily="34" charset="0"/>
                <a:cs typeface="Arial" panose="020B0604020202020204" pitchFamily="34" charset="0"/>
              </a:rPr>
              <a:t>Meddwl</a:t>
            </a:r>
            <a:r>
              <a:rPr lang="en-GB" sz="3200" i="1" dirty="0">
                <a:solidFill>
                  <a:srgbClr val="0070C0"/>
                </a:solidFill>
                <a:latin typeface="Arial" panose="020B0604020202020204" pitchFamily="34" charset="0"/>
                <a:cs typeface="Arial" panose="020B0604020202020204" pitchFamily="34" charset="0"/>
              </a:rPr>
              <a:t> ac </a:t>
            </a:r>
            <a:r>
              <a:rPr lang="en-GB" sz="3200" i="1" dirty="0" err="1">
                <a:solidFill>
                  <a:srgbClr val="0070C0"/>
                </a:solidFill>
                <a:latin typeface="Arial" panose="020B0604020202020204" pitchFamily="34" charset="0"/>
                <a:cs typeface="Arial" panose="020B0604020202020204" pitchFamily="34" charset="0"/>
              </a:rPr>
              <a:t>Ymddygiad</a:t>
            </a:r>
            <a:br>
              <a:rPr lang="en-GB" sz="3200" i="1" dirty="0">
                <a:solidFill>
                  <a:srgbClr val="0070C0"/>
                </a:solidFill>
                <a:latin typeface="Arial" panose="020B0604020202020204" pitchFamily="34" charset="0"/>
                <a:cs typeface="Arial" panose="020B0604020202020204" pitchFamily="34" charset="0"/>
              </a:rPr>
            </a:br>
            <a:r>
              <a:rPr lang="en-GB" sz="3200" i="1" dirty="0">
                <a:latin typeface="Arial" panose="020B0604020202020204" pitchFamily="34" charset="0"/>
                <a:cs typeface="Arial" panose="020B0604020202020204" pitchFamily="34" charset="0"/>
              </a:rPr>
              <a:t>Thought and Behaviour</a:t>
            </a:r>
            <a:endParaRPr lang="en-US" sz="3200" i="1" dirty="0">
              <a:latin typeface="Arial" panose="020B0604020202020204" pitchFamily="34" charset="0"/>
              <a:cs typeface="Arial" panose="020B0604020202020204" pitchFamily="34" charset="0"/>
            </a:endParaRPr>
          </a:p>
        </p:txBody>
      </p:sp>
      <p:sp>
        <p:nvSpPr>
          <p:cNvPr id="4" name="Content Placeholder 3"/>
          <p:cNvSpPr>
            <a:spLocks noGrp="1"/>
          </p:cNvSpPr>
          <p:nvPr>
            <p:ph idx="1"/>
          </p:nvPr>
        </p:nvSpPr>
        <p:spPr>
          <a:xfrm>
            <a:off x="4360985" y="2074985"/>
            <a:ext cx="3903785" cy="4525963"/>
          </a:xfrm>
        </p:spPr>
        <p:txBody>
          <a:bodyPr>
            <a:normAutofit/>
          </a:bodyPr>
          <a:lstStyle/>
          <a:p>
            <a:r>
              <a:rPr lang="en-US" sz="2400" i="1" dirty="0">
                <a:latin typeface="Arial" panose="020B0604020202020204" pitchFamily="34" charset="0"/>
                <a:cs typeface="Arial" panose="020B0604020202020204" pitchFamily="34" charset="0"/>
              </a:rPr>
              <a:t>Lack of imagination and creativity</a:t>
            </a:r>
          </a:p>
          <a:p>
            <a:r>
              <a:rPr lang="en-US" sz="2400" i="1" dirty="0" err="1">
                <a:latin typeface="Arial" panose="020B0604020202020204" pitchFamily="34" charset="0"/>
                <a:cs typeface="Arial" panose="020B0604020202020204" pitchFamily="34" charset="0"/>
              </a:rPr>
              <a:t>Behaviour</a:t>
            </a:r>
            <a:r>
              <a:rPr lang="en-US" sz="2400" i="1" dirty="0">
                <a:latin typeface="Arial" panose="020B0604020202020204" pitchFamily="34" charset="0"/>
                <a:cs typeface="Arial" panose="020B0604020202020204" pitchFamily="34" charset="0"/>
              </a:rPr>
              <a:t> patterns</a:t>
            </a:r>
          </a:p>
          <a:p>
            <a:r>
              <a:rPr lang="en-US" sz="2400" i="1" dirty="0">
                <a:latin typeface="Arial" panose="020B0604020202020204" pitchFamily="34" charset="0"/>
                <a:cs typeface="Arial" panose="020B0604020202020204" pitchFamily="34" charset="0"/>
              </a:rPr>
              <a:t>Flapping of hands</a:t>
            </a:r>
          </a:p>
          <a:p>
            <a:r>
              <a:rPr lang="en-US" sz="2400" i="1" dirty="0">
                <a:latin typeface="Arial" panose="020B0604020202020204" pitchFamily="34" charset="0"/>
                <a:cs typeface="Arial" panose="020B0604020202020204" pitchFamily="34" charset="0"/>
              </a:rPr>
              <a:t>Follow rules to the letter</a:t>
            </a:r>
          </a:p>
        </p:txBody>
      </p:sp>
      <p:sp>
        <p:nvSpPr>
          <p:cNvPr id="5" name="Content Placeholder 3"/>
          <p:cNvSpPr txBox="1">
            <a:spLocks/>
          </p:cNvSpPr>
          <p:nvPr/>
        </p:nvSpPr>
        <p:spPr>
          <a:xfrm>
            <a:off x="457200" y="2074985"/>
            <a:ext cx="3903785" cy="4525963"/>
          </a:xfrm>
          <a:prstGeom prst="rect">
            <a:avLst/>
          </a:prstGeom>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Diffyg</a:t>
            </a:r>
            <a:r>
              <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dychymyg</a:t>
            </a:r>
            <a:r>
              <a:rPr kumimoji="0" lang="en-US" sz="2400" b="0" i="1"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 </a:t>
            </a:r>
            <a:r>
              <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chreadigrwydd</a:t>
            </a:r>
            <a:endPar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i="1" dirty="0" err="1">
                <a:latin typeface="Arial" panose="020B0604020202020204" pitchFamily="34" charset="0"/>
                <a:cs typeface="Arial" panose="020B0604020202020204" pitchFamily="34" charset="0"/>
              </a:rPr>
              <a:t>Patrymau</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ymddygiad</a:t>
            </a:r>
            <a:endPar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Fflapio</a:t>
            </a:r>
            <a:r>
              <a:rPr kumimoji="0" lang="en-US" sz="2400" b="0" i="1"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dwylo</a:t>
            </a:r>
            <a:endPar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i="1" dirty="0" err="1">
                <a:latin typeface="Arial" panose="020B0604020202020204" pitchFamily="34" charset="0"/>
                <a:cs typeface="Arial" panose="020B0604020202020204" pitchFamily="34" charset="0"/>
              </a:rPr>
              <a:t>Dilyn</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rheolau</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i’r</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lythyren</a:t>
            </a:r>
            <a:endPar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i="1" dirty="0" err="1">
                <a:solidFill>
                  <a:srgbClr val="0070C0"/>
                </a:solidFill>
                <a:latin typeface="Arial" panose="020B0604020202020204" pitchFamily="34" charset="0"/>
                <a:cs typeface="Arial" panose="020B0604020202020204" pitchFamily="34" charset="0"/>
              </a:rPr>
              <a:t>Effaith</a:t>
            </a:r>
            <a:r>
              <a:rPr lang="en-US" sz="3200" i="1" dirty="0">
                <a:solidFill>
                  <a:srgbClr val="0070C0"/>
                </a:solidFill>
                <a:latin typeface="Arial" panose="020B0604020202020204" pitchFamily="34" charset="0"/>
                <a:cs typeface="Arial" panose="020B0604020202020204" pitchFamily="34" charset="0"/>
              </a:rPr>
              <a:t> </a:t>
            </a:r>
            <a:r>
              <a:rPr lang="en-US" sz="3200" i="1" dirty="0" err="1">
                <a:solidFill>
                  <a:srgbClr val="0070C0"/>
                </a:solidFill>
                <a:latin typeface="Arial" panose="020B0604020202020204" pitchFamily="34" charset="0"/>
                <a:cs typeface="Arial" panose="020B0604020202020204" pitchFamily="34" charset="0"/>
              </a:rPr>
              <a:t>ar</a:t>
            </a:r>
            <a:r>
              <a:rPr lang="en-US" sz="3200" i="1" dirty="0">
                <a:solidFill>
                  <a:srgbClr val="0070C0"/>
                </a:solidFill>
                <a:latin typeface="Arial" panose="020B0604020202020204" pitchFamily="34" charset="0"/>
                <a:cs typeface="Arial" panose="020B0604020202020204" pitchFamily="34" charset="0"/>
              </a:rPr>
              <a:t> </a:t>
            </a:r>
            <a:r>
              <a:rPr lang="en-US" sz="3200" i="1" dirty="0" err="1">
                <a:solidFill>
                  <a:srgbClr val="0070C0"/>
                </a:solidFill>
                <a:latin typeface="Arial" panose="020B0604020202020204" pitchFamily="34" charset="0"/>
                <a:cs typeface="Arial" panose="020B0604020202020204" pitchFamily="34" charset="0"/>
              </a:rPr>
              <a:t>ddysgu</a:t>
            </a:r>
            <a:br>
              <a:rPr lang="en-US" sz="3200" i="1" dirty="0">
                <a:solidFill>
                  <a:srgbClr val="0070C0"/>
                </a:solidFill>
                <a:latin typeface="Arial" panose="020B0604020202020204" pitchFamily="34" charset="0"/>
                <a:cs typeface="Arial" panose="020B0604020202020204" pitchFamily="34" charset="0"/>
              </a:rPr>
            </a:br>
            <a:r>
              <a:rPr lang="en-US" sz="3200" i="1" dirty="0">
                <a:latin typeface="Arial" panose="020B0604020202020204" pitchFamily="34" charset="0"/>
                <a:cs typeface="Arial" panose="020B0604020202020204" pitchFamily="34" charset="0"/>
              </a:rPr>
              <a:t>Impact on Learning</a:t>
            </a:r>
          </a:p>
        </p:txBody>
      </p:sp>
      <p:sp>
        <p:nvSpPr>
          <p:cNvPr id="4" name="Content Placeholder 3"/>
          <p:cNvSpPr>
            <a:spLocks noGrp="1"/>
          </p:cNvSpPr>
          <p:nvPr>
            <p:ph idx="1"/>
          </p:nvPr>
        </p:nvSpPr>
        <p:spPr>
          <a:xfrm>
            <a:off x="4747846" y="2070340"/>
            <a:ext cx="3938954" cy="3936951"/>
          </a:xfrm>
        </p:spPr>
        <p:txBody>
          <a:bodyPr>
            <a:noAutofit/>
          </a:bodyPr>
          <a:lstStyle/>
          <a:p>
            <a:r>
              <a:rPr lang="en-US" sz="2400" i="1" dirty="0">
                <a:latin typeface="Arial" panose="020B0604020202020204" pitchFamily="34" charset="0"/>
                <a:cs typeface="Arial" panose="020B0604020202020204" pitchFamily="34" charset="0"/>
              </a:rPr>
              <a:t>Imitation – sounds, gestures and gross/fine motor skills</a:t>
            </a:r>
          </a:p>
          <a:p>
            <a:r>
              <a:rPr lang="en-US" sz="2400" i="1" dirty="0">
                <a:latin typeface="Arial" panose="020B0604020202020204" pitchFamily="34" charset="0"/>
                <a:cs typeface="Arial" panose="020B0604020202020204" pitchFamily="34" charset="0"/>
              </a:rPr>
              <a:t>Focus</a:t>
            </a:r>
          </a:p>
          <a:p>
            <a:r>
              <a:rPr lang="en-US" sz="2400" i="1" dirty="0">
                <a:latin typeface="Arial" panose="020B0604020202020204" pitchFamily="34" charset="0"/>
                <a:cs typeface="Arial" panose="020B0604020202020204" pitchFamily="34" charset="0"/>
              </a:rPr>
              <a:t>Collaboration with others</a:t>
            </a:r>
          </a:p>
          <a:p>
            <a:r>
              <a:rPr lang="en-US" sz="2400" i="1" dirty="0">
                <a:latin typeface="Arial" panose="020B0604020202020204" pitchFamily="34" charset="0"/>
                <a:cs typeface="Arial" panose="020B0604020202020204" pitchFamily="34" charset="0"/>
              </a:rPr>
              <a:t>Understanding of abstract ideas</a:t>
            </a:r>
          </a:p>
          <a:p>
            <a:r>
              <a:rPr lang="en-US" sz="2400" i="1" dirty="0">
                <a:latin typeface="Arial" panose="020B0604020202020204" pitchFamily="34" charset="0"/>
                <a:cs typeface="Arial" panose="020B0604020202020204" pitchFamily="34" charset="0"/>
              </a:rPr>
              <a:t>Understanding concept of time and order of events</a:t>
            </a:r>
          </a:p>
        </p:txBody>
      </p:sp>
      <p:sp>
        <p:nvSpPr>
          <p:cNvPr id="5" name="Content Placeholder 3"/>
          <p:cNvSpPr txBox="1">
            <a:spLocks/>
          </p:cNvSpPr>
          <p:nvPr/>
        </p:nvSpPr>
        <p:spPr>
          <a:xfrm>
            <a:off x="457200" y="1708030"/>
            <a:ext cx="3745523" cy="4299261"/>
          </a:xfrm>
          <a:prstGeom prst="rect">
            <a:avLst/>
          </a:prstGeom>
        </p:spPr>
        <p:txBody>
          <a:bodyPr vert="horz">
            <a:normAutofit fontScale="77500" lnSpcReduction="2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lang="en-US" sz="2400" i="1" dirty="0">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lang="en-US" sz="2400" i="1" dirty="0">
              <a:latin typeface="Arial" panose="020B0604020202020204" pitchFamily="34" charset="0"/>
              <a:cs typeface="Arial" panose="020B0604020202020204" pitchFamily="34" charset="0"/>
            </a:endParaRPr>
          </a:p>
          <a:p>
            <a:pPr marL="566928" marR="0" lvl="0" indent="-457200" algn="l" defTabSz="914400" rtl="0" eaLnBrk="1" fontAlgn="auto" latinLnBrk="0" hangingPunct="1">
              <a:lnSpc>
                <a:spcPct val="100000"/>
              </a:lnSpc>
              <a:spcBef>
                <a:spcPts val="400"/>
              </a:spcBef>
              <a:spcAft>
                <a:spcPts val="0"/>
              </a:spcAft>
              <a:buClr>
                <a:schemeClr val="accent1"/>
              </a:buClr>
              <a:buSzPct val="68000"/>
              <a:buFont typeface="Arial" panose="020B0604020202020204" pitchFamily="34" charset="0"/>
              <a:buChar char="•"/>
              <a:tabLst/>
              <a:defRPr/>
            </a:pPr>
            <a:r>
              <a:rPr lang="en-US" sz="2600" i="1" dirty="0" err="1">
                <a:latin typeface="Arial" panose="020B0604020202020204" pitchFamily="34" charset="0"/>
                <a:cs typeface="Arial" panose="020B0604020202020204" pitchFamily="34" charset="0"/>
              </a:rPr>
              <a:t>Copio</a:t>
            </a:r>
            <a:r>
              <a:rPr kumimoji="0" lang="en-US" sz="26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 </a:t>
            </a:r>
            <a:r>
              <a:rPr kumimoji="0" lang="en-US" sz="26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synau,symudiadau</a:t>
            </a:r>
            <a:r>
              <a:rPr kumimoji="0" lang="en-US" sz="26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 </a:t>
            </a:r>
            <a:r>
              <a:rPr kumimoji="0" lang="en-US" sz="26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sgiliau</a:t>
            </a:r>
            <a:r>
              <a:rPr kumimoji="0" lang="en-US" sz="26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6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modur</a:t>
            </a:r>
            <a:r>
              <a:rPr kumimoji="0" lang="en-US" sz="26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bras/</a:t>
            </a:r>
            <a:r>
              <a:rPr kumimoji="0" lang="en-US" sz="26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manwl</a:t>
            </a:r>
            <a:endParaRPr kumimoji="0" lang="en-US" sz="26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6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6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Ffocws</a:t>
            </a:r>
            <a:endParaRPr kumimoji="0" lang="en-US" sz="26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6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Cydweithio</a:t>
            </a:r>
            <a:r>
              <a:rPr kumimoji="0" lang="en-US" sz="26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6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ag</a:t>
            </a:r>
            <a:r>
              <a:rPr kumimoji="0" lang="en-US" sz="26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6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eraill</a:t>
            </a:r>
            <a:endParaRPr kumimoji="0" lang="en-US" sz="26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6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6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Dea</a:t>
            </a:r>
            <a:r>
              <a:rPr lang="en-US" sz="2600" i="1" dirty="0" err="1">
                <a:latin typeface="Arial" panose="020B0604020202020204" pitchFamily="34" charset="0"/>
                <a:cs typeface="Arial" panose="020B0604020202020204" pitchFamily="34" charset="0"/>
              </a:rPr>
              <a:t>lltwriaeth</a:t>
            </a:r>
            <a:r>
              <a:rPr lang="en-US" sz="2600" i="1" dirty="0">
                <a:latin typeface="Arial" panose="020B0604020202020204" pitchFamily="34" charset="0"/>
                <a:cs typeface="Arial" panose="020B0604020202020204" pitchFamily="34" charset="0"/>
              </a:rPr>
              <a:t> o </a:t>
            </a:r>
            <a:r>
              <a:rPr lang="en-US" sz="2600" i="1" dirty="0" err="1">
                <a:latin typeface="Arial" panose="020B0604020202020204" pitchFamily="34" charset="0"/>
                <a:cs typeface="Arial" panose="020B0604020202020204" pitchFamily="34" charset="0"/>
              </a:rPr>
              <a:t>syniadau</a:t>
            </a:r>
            <a:r>
              <a:rPr lang="en-US" sz="2600" i="1" dirty="0">
                <a:latin typeface="Arial" panose="020B0604020202020204" pitchFamily="34" charset="0"/>
                <a:cs typeface="Arial" panose="020B0604020202020204" pitchFamily="34" charset="0"/>
              </a:rPr>
              <a:t> abstract</a:t>
            </a:r>
            <a:endParaRPr kumimoji="0" lang="en-US" sz="26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lang="en-US" sz="2600" i="1" dirty="0">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600" i="1" dirty="0" err="1">
                <a:latin typeface="Arial" panose="020B0604020202020204" pitchFamily="34" charset="0"/>
                <a:cs typeface="Arial" panose="020B0604020202020204" pitchFamily="34" charset="0"/>
              </a:rPr>
              <a:t>Dealltwriaeth</a:t>
            </a:r>
            <a:r>
              <a:rPr lang="en-US" sz="2600" i="1" dirty="0">
                <a:latin typeface="Arial" panose="020B0604020202020204" pitchFamily="34" charset="0"/>
                <a:cs typeface="Arial" panose="020B0604020202020204" pitchFamily="34" charset="0"/>
              </a:rPr>
              <a:t>  </a:t>
            </a:r>
            <a:r>
              <a:rPr lang="en-US" sz="2600" i="1" dirty="0" err="1">
                <a:latin typeface="Arial" panose="020B0604020202020204" pitchFamily="34" charset="0"/>
                <a:cs typeface="Arial" panose="020B0604020202020204" pitchFamily="34" charset="0"/>
              </a:rPr>
              <a:t>o’r</a:t>
            </a:r>
            <a:r>
              <a:rPr lang="en-US" sz="2600" i="1" dirty="0">
                <a:latin typeface="Arial" panose="020B0604020202020204" pitchFamily="34" charset="0"/>
                <a:cs typeface="Arial" panose="020B0604020202020204" pitchFamily="34" charset="0"/>
              </a:rPr>
              <a:t> </a:t>
            </a:r>
            <a:r>
              <a:rPr lang="en-US" sz="2600" i="1" dirty="0" err="1">
                <a:latin typeface="Arial" panose="020B0604020202020204" pitchFamily="34" charset="0"/>
                <a:cs typeface="Arial" panose="020B0604020202020204" pitchFamily="34" charset="0"/>
              </a:rPr>
              <a:t>cysyniad</a:t>
            </a:r>
            <a:r>
              <a:rPr lang="en-US" sz="2600" i="1" dirty="0">
                <a:latin typeface="Arial" panose="020B0604020202020204" pitchFamily="34" charset="0"/>
                <a:cs typeface="Arial" panose="020B0604020202020204" pitchFamily="34" charset="0"/>
              </a:rPr>
              <a:t> o </a:t>
            </a:r>
            <a:r>
              <a:rPr lang="en-US" sz="2600" i="1" dirty="0" err="1">
                <a:latin typeface="Arial" panose="020B0604020202020204" pitchFamily="34" charset="0"/>
                <a:cs typeface="Arial" panose="020B0604020202020204" pitchFamily="34" charset="0"/>
              </a:rPr>
              <a:t>amser</a:t>
            </a:r>
            <a:r>
              <a:rPr lang="en-US" sz="2600" i="1" dirty="0">
                <a:latin typeface="Arial" panose="020B0604020202020204" pitchFamily="34" charset="0"/>
                <a:cs typeface="Arial" panose="020B0604020202020204" pitchFamily="34" charset="0"/>
              </a:rPr>
              <a:t> a </a:t>
            </a:r>
            <a:r>
              <a:rPr lang="en-US" sz="2600" i="1" dirty="0" err="1">
                <a:latin typeface="Arial" panose="020B0604020202020204" pitchFamily="34" charset="0"/>
                <a:cs typeface="Arial" panose="020B0604020202020204" pitchFamily="34" charset="0"/>
              </a:rPr>
              <a:t>threfn</a:t>
            </a:r>
            <a:r>
              <a:rPr lang="en-US" sz="2600" i="1" dirty="0">
                <a:latin typeface="Arial" panose="020B0604020202020204" pitchFamily="34" charset="0"/>
                <a:cs typeface="Arial" panose="020B0604020202020204" pitchFamily="34" charset="0"/>
              </a:rPr>
              <a:t> </a:t>
            </a:r>
            <a:r>
              <a:rPr lang="en-US" sz="2600" i="1" dirty="0" err="1">
                <a:latin typeface="Arial" panose="020B0604020202020204" pitchFamily="34" charset="0"/>
                <a:cs typeface="Arial" panose="020B0604020202020204" pitchFamily="34" charset="0"/>
              </a:rPr>
              <a:t>digwyddiadau</a:t>
            </a:r>
            <a:endParaRPr kumimoji="0" lang="en-US" sz="26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1" y="0"/>
            <a:ext cx="6589199" cy="1633728"/>
          </a:xfrm>
        </p:spPr>
        <p:txBody>
          <a:bodyPr>
            <a:normAutofit fontScale="90000"/>
          </a:bodyPr>
          <a:lstStyle/>
          <a:p>
            <a:br>
              <a:rPr lang="en-GB" dirty="0"/>
            </a:br>
            <a:r>
              <a:rPr lang="en-GB" dirty="0" err="1">
                <a:solidFill>
                  <a:srgbClr val="0070C0"/>
                </a:solidFill>
              </a:rPr>
              <a:t>Strategaethau</a:t>
            </a:r>
            <a:r>
              <a:rPr lang="en-GB" dirty="0">
                <a:solidFill>
                  <a:srgbClr val="0070C0"/>
                </a:solidFill>
              </a:rPr>
              <a:t> </a:t>
            </a:r>
            <a:r>
              <a:rPr lang="en-GB" dirty="0" err="1">
                <a:solidFill>
                  <a:srgbClr val="0070C0"/>
                </a:solidFill>
              </a:rPr>
              <a:t>addysgu</a:t>
            </a:r>
            <a:br>
              <a:rPr lang="en-GB" dirty="0"/>
            </a:br>
            <a:r>
              <a:rPr lang="en-GB" dirty="0"/>
              <a:t>			     </a:t>
            </a:r>
            <a:r>
              <a:rPr lang="en-GB" i="1" dirty="0"/>
              <a:t>Teaching strategies</a:t>
            </a:r>
            <a:br>
              <a:rPr lang="en-GB" dirty="0"/>
            </a:br>
            <a:endParaRPr lang="en-US" dirty="0"/>
          </a:p>
        </p:txBody>
      </p:sp>
      <p:sp>
        <p:nvSpPr>
          <p:cNvPr id="4" name="Content Placeholder 3"/>
          <p:cNvSpPr>
            <a:spLocks noGrp="1"/>
          </p:cNvSpPr>
          <p:nvPr>
            <p:ph idx="1"/>
          </p:nvPr>
        </p:nvSpPr>
        <p:spPr>
          <a:xfrm>
            <a:off x="4484076" y="1570008"/>
            <a:ext cx="4202723" cy="4437283"/>
          </a:xfrm>
        </p:spPr>
        <p:txBody>
          <a:bodyPr>
            <a:noAutofit/>
          </a:bodyPr>
          <a:lstStyle/>
          <a:p>
            <a:r>
              <a:rPr lang="en-US" sz="2000" i="1" dirty="0">
                <a:latin typeface="Arial" panose="020B0604020202020204" pitchFamily="34" charset="0"/>
                <a:cs typeface="Arial" panose="020B0604020202020204" pitchFamily="34" charset="0"/>
              </a:rPr>
              <a:t>SPELL</a:t>
            </a:r>
          </a:p>
          <a:p>
            <a:r>
              <a:rPr lang="en-US" sz="2000" i="1" dirty="0">
                <a:latin typeface="Arial" panose="020B0604020202020204" pitchFamily="34" charset="0"/>
                <a:cs typeface="Arial" panose="020B0604020202020204" pitchFamily="34" charset="0"/>
              </a:rPr>
              <a:t>TEACCH</a:t>
            </a:r>
          </a:p>
          <a:p>
            <a:r>
              <a:rPr lang="en-US" sz="2000" i="1" dirty="0">
                <a:latin typeface="Arial" panose="020B0604020202020204" pitchFamily="34" charset="0"/>
                <a:cs typeface="Arial" panose="020B0604020202020204" pitchFamily="34" charset="0"/>
              </a:rPr>
              <a:t>PECS</a:t>
            </a:r>
          </a:p>
          <a:p>
            <a:r>
              <a:rPr lang="en-US" sz="2000" i="1" dirty="0">
                <a:latin typeface="Arial" panose="020B0604020202020204" pitchFamily="34" charset="0"/>
                <a:cs typeface="Arial" panose="020B0604020202020204" pitchFamily="34" charset="0"/>
              </a:rPr>
              <a:t>Strengths and interests</a:t>
            </a:r>
          </a:p>
          <a:p>
            <a:r>
              <a:rPr lang="en-US" sz="2000" i="1" dirty="0">
                <a:latin typeface="Arial" panose="020B0604020202020204" pitchFamily="34" charset="0"/>
                <a:cs typeface="Arial" panose="020B0604020202020204" pitchFamily="34" charset="0"/>
              </a:rPr>
              <a:t>Language in context</a:t>
            </a:r>
          </a:p>
          <a:p>
            <a:r>
              <a:rPr lang="en-US" sz="2000" i="1" dirty="0">
                <a:latin typeface="Arial" panose="020B0604020202020204" pitchFamily="34" charset="0"/>
                <a:cs typeface="Arial" panose="020B0604020202020204" pitchFamily="34" charset="0"/>
              </a:rPr>
              <a:t>Prepare in advance</a:t>
            </a:r>
          </a:p>
          <a:p>
            <a:r>
              <a:rPr lang="en-US" sz="2000" i="1" dirty="0">
                <a:latin typeface="Arial" panose="020B0604020202020204" pitchFamily="34" charset="0"/>
                <a:cs typeface="Arial" panose="020B0604020202020204" pitchFamily="34" charset="0"/>
              </a:rPr>
              <a:t>Avoid distraction</a:t>
            </a:r>
          </a:p>
          <a:p>
            <a:r>
              <a:rPr lang="en-US" sz="2000" i="1" dirty="0">
                <a:latin typeface="Arial" panose="020B0604020202020204" pitchFamily="34" charset="0"/>
                <a:cs typeface="Arial" panose="020B0604020202020204" pitchFamily="34" charset="0"/>
              </a:rPr>
              <a:t>A definite order</a:t>
            </a:r>
          </a:p>
          <a:p>
            <a:r>
              <a:rPr lang="en-US" sz="2000" i="1" dirty="0">
                <a:latin typeface="Arial" panose="020B0604020202020204" pitchFamily="34" charset="0"/>
                <a:cs typeface="Arial" panose="020B0604020202020204" pitchFamily="34" charset="0"/>
              </a:rPr>
              <a:t>Playing together and working together</a:t>
            </a:r>
          </a:p>
          <a:p>
            <a:r>
              <a:rPr lang="en-US" sz="2000" i="1" dirty="0">
                <a:latin typeface="Arial" panose="020B0604020202020204" pitchFamily="34" charset="0"/>
                <a:cs typeface="Arial" panose="020B0604020202020204" pitchFamily="34" charset="0"/>
              </a:rPr>
              <a:t>Awareness of others</a:t>
            </a:r>
          </a:p>
          <a:p>
            <a:r>
              <a:rPr lang="en-US" sz="2000" i="1" dirty="0">
                <a:latin typeface="Arial" panose="020B0604020202020204" pitchFamily="34" charset="0"/>
                <a:cs typeface="Arial" panose="020B0604020202020204" pitchFamily="34" charset="0"/>
              </a:rPr>
              <a:t>Social stories (Gray)</a:t>
            </a:r>
          </a:p>
        </p:txBody>
      </p:sp>
      <p:sp>
        <p:nvSpPr>
          <p:cNvPr id="5" name="Content Placeholder 3"/>
          <p:cNvSpPr txBox="1">
            <a:spLocks/>
          </p:cNvSpPr>
          <p:nvPr/>
        </p:nvSpPr>
        <p:spPr>
          <a:xfrm>
            <a:off x="281353" y="1633728"/>
            <a:ext cx="4202723" cy="4525963"/>
          </a:xfrm>
          <a:prstGeom prst="rect">
            <a:avLst/>
          </a:prstGeom>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SPELL</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TEACCH</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PECS</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Cryfderau</a:t>
            </a:r>
            <a:r>
              <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 </a:t>
            </a: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diddordebau</a:t>
            </a:r>
            <a:endPar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i="1" dirty="0" err="1">
                <a:latin typeface="Arial" panose="020B0604020202020204" pitchFamily="34" charset="0"/>
                <a:cs typeface="Arial" panose="020B0604020202020204" pitchFamily="34" charset="0"/>
              </a:rPr>
              <a:t>Iaith</a:t>
            </a:r>
            <a:r>
              <a:rPr lang="en-US" sz="2400" i="1" dirty="0">
                <a:latin typeface="Arial" panose="020B0604020202020204" pitchFamily="34" charset="0"/>
                <a:cs typeface="Arial" panose="020B0604020202020204" pitchFamily="34" charset="0"/>
              </a:rPr>
              <a:t> o </a:t>
            </a:r>
            <a:r>
              <a:rPr lang="en-US" sz="2400" i="1" dirty="0" err="1">
                <a:latin typeface="Arial" panose="020B0604020202020204" pitchFamily="34" charset="0"/>
                <a:cs typeface="Arial" panose="020B0604020202020204" pitchFamily="34" charset="0"/>
              </a:rPr>
              <a:t>fewn</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cyd-destun</a:t>
            </a:r>
            <a:endPar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Paratoi</a:t>
            </a:r>
            <a:r>
              <a:rPr kumimoji="0" lang="en-US" sz="2400" b="0" i="1"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ymlaen</a:t>
            </a:r>
            <a:r>
              <a:rPr kumimoji="0" lang="en-US" sz="2400" b="0" i="1"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llaw</a:t>
            </a:r>
            <a:endPar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i="1" dirty="0" err="1">
                <a:latin typeface="Arial" panose="020B0604020202020204" pitchFamily="34" charset="0"/>
                <a:cs typeface="Arial" panose="020B0604020202020204" pitchFamily="34" charset="0"/>
              </a:rPr>
              <a:t>Osgoi</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gwrthdyniadau</a:t>
            </a:r>
            <a:endPar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i="1" dirty="0" err="1">
                <a:latin typeface="Arial" panose="020B0604020202020204" pitchFamily="34" charset="0"/>
                <a:cs typeface="Arial" panose="020B0604020202020204" pitchFamily="34" charset="0"/>
              </a:rPr>
              <a:t>Trefn</a:t>
            </a:r>
            <a:r>
              <a:rPr lang="en-US" sz="2400" i="1" dirty="0">
                <a:latin typeface="Arial" panose="020B0604020202020204" pitchFamily="34" charset="0"/>
                <a:cs typeface="Arial" panose="020B0604020202020204" pitchFamily="34" charset="0"/>
              </a:rPr>
              <a:t> </a:t>
            </a:r>
            <a:r>
              <a:rPr lang="en-US" sz="2400" i="1" dirty="0" err="1">
                <a:latin typeface="Arial" panose="020B0604020202020204" pitchFamily="34" charset="0"/>
                <a:cs typeface="Arial" panose="020B0604020202020204" pitchFamily="34" charset="0"/>
              </a:rPr>
              <a:t>bendant</a:t>
            </a:r>
            <a:endPar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Chwarae</a:t>
            </a:r>
            <a:r>
              <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 </a:t>
            </a: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gweithio</a:t>
            </a:r>
            <a:r>
              <a:rPr kumimoji="0" lang="en-US" sz="2400" b="0" i="1"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gyda</a:t>
            </a:r>
            <a:r>
              <a:rPr lang="en-US" sz="2400" i="1" dirty="0">
                <a:latin typeface="Arial" panose="020B0604020202020204" pitchFamily="34" charset="0"/>
                <a:cs typeface="Arial" panose="020B0604020202020204" pitchFamily="34" charset="0"/>
              </a:rPr>
              <a:t>g </a:t>
            </a:r>
            <a:r>
              <a:rPr lang="en-US" sz="2400" i="1" dirty="0" err="1">
                <a:latin typeface="Arial" panose="020B0604020202020204" pitchFamily="34" charset="0"/>
                <a:cs typeface="Arial" panose="020B0604020202020204" pitchFamily="34" charset="0"/>
              </a:rPr>
              <a:t>eraill</a:t>
            </a:r>
            <a:endPar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400" i="1" dirty="0" err="1">
                <a:latin typeface="Arial" panose="020B0604020202020204" pitchFamily="34" charset="0"/>
                <a:cs typeface="Arial" panose="020B0604020202020204" pitchFamily="34" charset="0"/>
              </a:rPr>
              <a:t>Ymwybyddiaeth</a:t>
            </a:r>
            <a:r>
              <a:rPr lang="en-US" sz="2400" i="1" dirty="0">
                <a:latin typeface="Arial" panose="020B0604020202020204" pitchFamily="34" charset="0"/>
                <a:cs typeface="Arial" panose="020B0604020202020204" pitchFamily="34" charset="0"/>
              </a:rPr>
              <a:t> o </a:t>
            </a:r>
            <a:r>
              <a:rPr lang="en-US" sz="2400" i="1" dirty="0" err="1">
                <a:latin typeface="Arial" panose="020B0604020202020204" pitchFamily="34" charset="0"/>
                <a:cs typeface="Arial" panose="020B0604020202020204" pitchFamily="34" charset="0"/>
              </a:rPr>
              <a:t>eraill</a:t>
            </a:r>
            <a:endPar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400" b="0" i="1"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Straeon</a:t>
            </a:r>
            <a:r>
              <a:rPr kumimoji="0" lang="en-US" sz="2400" b="0" i="1"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2400" b="0" i="1"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cymdeithasol</a:t>
            </a:r>
            <a:r>
              <a:rPr kumimoji="0" lang="en-US" sz="2400" b="0" i="1"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(Gray)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0"/>
            <a:ext cx="8458200" cy="1371600"/>
          </a:xfrm>
        </p:spPr>
        <p:txBody>
          <a:bodyPr>
            <a:normAutofit fontScale="90000"/>
          </a:bodyPr>
          <a:lstStyle/>
          <a:p>
            <a:br>
              <a:rPr lang="en-US" dirty="0"/>
            </a:br>
            <a:r>
              <a:rPr lang="en-US" dirty="0" err="1">
                <a:solidFill>
                  <a:schemeClr val="tx1"/>
                </a:solidFill>
              </a:rPr>
              <a:t>Cefnogaeth</a:t>
            </a:r>
            <a:r>
              <a:rPr lang="en-US" dirty="0">
                <a:solidFill>
                  <a:schemeClr val="tx1"/>
                </a:solidFill>
              </a:rPr>
              <a:t> – </a:t>
            </a:r>
            <a:r>
              <a:rPr lang="en-US" dirty="0" err="1">
                <a:solidFill>
                  <a:schemeClr val="tx1"/>
                </a:solidFill>
              </a:rPr>
              <a:t>portread</a:t>
            </a:r>
            <a:r>
              <a:rPr lang="en-US" dirty="0">
                <a:solidFill>
                  <a:schemeClr val="tx1"/>
                </a:solidFill>
              </a:rPr>
              <a:t> </a:t>
            </a:r>
            <a:r>
              <a:rPr lang="en-US" dirty="0" err="1">
                <a:solidFill>
                  <a:schemeClr val="tx1"/>
                </a:solidFill>
              </a:rPr>
              <a:t>gweledol</a:t>
            </a:r>
            <a:br>
              <a:rPr lang="en-US" dirty="0">
                <a:solidFill>
                  <a:schemeClr val="tx1"/>
                </a:solidFill>
              </a:rPr>
            </a:br>
            <a:r>
              <a:rPr lang="en-US" dirty="0">
                <a:solidFill>
                  <a:schemeClr val="tx1"/>
                </a:solidFill>
              </a:rPr>
              <a:t>      </a:t>
            </a:r>
            <a:r>
              <a:rPr lang="en-US" i="1" dirty="0">
                <a:solidFill>
                  <a:schemeClr val="tx2">
                    <a:lumMod val="75000"/>
                  </a:schemeClr>
                </a:solidFill>
              </a:rPr>
              <a:t>Support – visual representation</a:t>
            </a:r>
          </a:p>
        </p:txBody>
      </p:sp>
      <p:pic>
        <p:nvPicPr>
          <p:cNvPr id="8"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39815" y="1694213"/>
            <a:ext cx="4911969" cy="3428230"/>
          </a:xfrm>
          <a:prstGeom prst="rect">
            <a:avLst/>
          </a:prstGeom>
        </p:spPr>
      </p:pic>
      <p:sp>
        <p:nvSpPr>
          <p:cNvPr id="10" name="Rectangle 9"/>
          <p:cNvSpPr/>
          <p:nvPr/>
        </p:nvSpPr>
        <p:spPr>
          <a:xfrm>
            <a:off x="0" y="5363308"/>
            <a:ext cx="9144000" cy="1200329"/>
          </a:xfrm>
          <a:prstGeom prst="rect">
            <a:avLst/>
          </a:prstGeom>
        </p:spPr>
        <p:txBody>
          <a:bodyPr wrap="square">
            <a:spAutoFit/>
          </a:bodyPr>
          <a:lstStyle/>
          <a:p>
            <a:pPr algn="ctr"/>
            <a:r>
              <a:rPr lang="en-US" sz="2400" dirty="0"/>
              <a:t>Pan </a:t>
            </a:r>
            <a:r>
              <a:rPr lang="en-US" sz="2400" dirty="0" err="1"/>
              <a:t>i</a:t>
            </a:r>
            <a:r>
              <a:rPr lang="en-US" sz="2400" dirty="0"/>
              <a:t> </a:t>
            </a:r>
            <a:r>
              <a:rPr lang="en-US" sz="2400" dirty="0" err="1"/>
              <a:t>chi’n</a:t>
            </a:r>
            <a:r>
              <a:rPr lang="en-US" sz="2400" dirty="0"/>
              <a:t> </a:t>
            </a:r>
            <a:r>
              <a:rPr lang="en-US" sz="2400" dirty="0" err="1"/>
              <a:t>gweld</a:t>
            </a:r>
            <a:r>
              <a:rPr lang="en-US" sz="2400" dirty="0"/>
              <a:t> y </a:t>
            </a:r>
            <a:r>
              <a:rPr lang="en-US" sz="2400" dirty="0" err="1"/>
              <a:t>ddau</a:t>
            </a:r>
            <a:r>
              <a:rPr lang="en-US" sz="2400" dirty="0"/>
              <a:t> </a:t>
            </a:r>
            <a:r>
              <a:rPr lang="en-US" sz="2400" dirty="0" err="1"/>
              <a:t>anifail</a:t>
            </a:r>
            <a:r>
              <a:rPr lang="en-US" sz="2400" dirty="0"/>
              <a:t> </a:t>
            </a:r>
            <a:r>
              <a:rPr lang="en-US" sz="2400" dirty="0" err="1"/>
              <a:t>yn</a:t>
            </a:r>
            <a:r>
              <a:rPr lang="en-US" sz="2400" dirty="0"/>
              <a:t> y </a:t>
            </a:r>
            <a:r>
              <a:rPr lang="en-US" sz="2400" dirty="0" err="1"/>
              <a:t>llun</a:t>
            </a:r>
            <a:r>
              <a:rPr lang="en-US" sz="2400" dirty="0"/>
              <a:t>, </a:t>
            </a:r>
            <a:r>
              <a:rPr lang="en-US" sz="2400" dirty="0" err="1"/>
              <a:t>sefwch</a:t>
            </a:r>
            <a:r>
              <a:rPr lang="en-US" sz="2400" dirty="0"/>
              <a:t> </a:t>
            </a:r>
            <a:r>
              <a:rPr lang="en-US" sz="2400" dirty="0" err="1"/>
              <a:t>i</a:t>
            </a:r>
            <a:r>
              <a:rPr lang="en-US" sz="2400" dirty="0"/>
              <a:t> </a:t>
            </a:r>
            <a:r>
              <a:rPr lang="en-US" sz="2400" dirty="0" err="1"/>
              <a:t>fyny</a:t>
            </a:r>
            <a:r>
              <a:rPr lang="en-US" sz="2400" dirty="0"/>
              <a:t>.</a:t>
            </a:r>
          </a:p>
          <a:p>
            <a:pPr algn="ctr"/>
            <a:r>
              <a:rPr lang="en-US" sz="2400" dirty="0">
                <a:solidFill>
                  <a:schemeClr val="tx2">
                    <a:lumMod val="75000"/>
                  </a:schemeClr>
                </a:solidFill>
                <a:latin typeface="Arial" panose="020B0604020202020204" pitchFamily="34" charset="0"/>
                <a:cs typeface="Arial" panose="020B0604020202020204" pitchFamily="34" charset="0"/>
              </a:rPr>
              <a:t>When you can see the two animals in this picture, please put  your hand up.</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i="1" dirty="0" err="1">
                <a:latin typeface="Arial" panose="020B0604020202020204" pitchFamily="34" charset="0"/>
                <a:cs typeface="Arial" panose="020B0604020202020204" pitchFamily="34" charset="0"/>
              </a:rPr>
              <a:t>Ystyriwch</a:t>
            </a:r>
            <a:r>
              <a:rPr lang="en-US" sz="2800" i="1" dirty="0">
                <a:latin typeface="Arial" panose="020B0604020202020204" pitchFamily="34" charset="0"/>
                <a:cs typeface="Arial" panose="020B0604020202020204" pitchFamily="34" charset="0"/>
              </a:rPr>
              <a:t>…		  Consider</a:t>
            </a:r>
            <a:r>
              <a:rPr lang="en-US" i="1" dirty="0"/>
              <a:t>…</a:t>
            </a:r>
          </a:p>
        </p:txBody>
      </p:sp>
      <p:sp>
        <p:nvSpPr>
          <p:cNvPr id="5" name="Content Placeholder 4"/>
          <p:cNvSpPr>
            <a:spLocks noGrp="1"/>
          </p:cNvSpPr>
          <p:nvPr>
            <p:ph idx="1"/>
          </p:nvPr>
        </p:nvSpPr>
        <p:spPr>
          <a:xfrm>
            <a:off x="4572000" y="1481328"/>
            <a:ext cx="4114800" cy="4525963"/>
          </a:xfrm>
        </p:spPr>
        <p:txBody>
          <a:bodyPr>
            <a:normAutofit fontScale="92500"/>
          </a:bodyPr>
          <a:lstStyle/>
          <a:p>
            <a:pPr>
              <a:buFont typeface="Arial" pitchFamily="34" charset="0"/>
              <a:buChar char="•"/>
            </a:pPr>
            <a:r>
              <a:rPr lang="en-US" sz="2400" dirty="0">
                <a:latin typeface="Arial" panose="020B0604020202020204" pitchFamily="34" charset="0"/>
                <a:cs typeface="Arial" panose="020B0604020202020204" pitchFamily="34" charset="0"/>
              </a:rPr>
              <a:t>How does it feel not being able to do something others can do easily?</a:t>
            </a:r>
          </a:p>
          <a:p>
            <a:pPr>
              <a:buFont typeface="Arial" pitchFamily="34" charset="0"/>
              <a:buChar char="•"/>
            </a:pPr>
            <a:r>
              <a:rPr lang="en-US" sz="2400" dirty="0">
                <a:latin typeface="Arial" panose="020B0604020202020204" pitchFamily="34" charset="0"/>
                <a:cs typeface="Arial" panose="020B0604020202020204" pitchFamily="34" charset="0"/>
              </a:rPr>
              <a:t>It may not always be linked to motivation.</a:t>
            </a:r>
          </a:p>
          <a:p>
            <a:pPr>
              <a:buFont typeface="Arial" pitchFamily="34" charset="0"/>
              <a:buChar char="•"/>
            </a:pPr>
            <a:r>
              <a:rPr lang="en-US" sz="2400" dirty="0">
                <a:latin typeface="Arial" panose="020B0604020202020204" pitchFamily="34" charset="0"/>
                <a:cs typeface="Arial" panose="020B0604020202020204" pitchFamily="34" charset="0"/>
              </a:rPr>
              <a:t>Anxiety and pressure may lead to </a:t>
            </a:r>
            <a:r>
              <a:rPr lang="en-US" sz="2400" dirty="0" err="1">
                <a:latin typeface="Arial" panose="020B0604020202020204" pitchFamily="34" charset="0"/>
                <a:cs typeface="Arial" panose="020B0604020202020204" pitchFamily="34" charset="0"/>
              </a:rPr>
              <a:t>behaviour</a:t>
            </a:r>
            <a:r>
              <a:rPr lang="en-US" sz="2400" dirty="0">
                <a:latin typeface="Arial" panose="020B0604020202020204" pitchFamily="34" charset="0"/>
                <a:cs typeface="Arial" panose="020B0604020202020204" pitchFamily="34" charset="0"/>
              </a:rPr>
              <a:t> problems.</a:t>
            </a:r>
          </a:p>
          <a:p>
            <a:r>
              <a:rPr lang="en-US" sz="2400" dirty="0">
                <a:latin typeface="Arial" panose="020B0604020202020204" pitchFamily="34" charset="0"/>
                <a:cs typeface="Arial" panose="020B0604020202020204" pitchFamily="34" charset="0"/>
              </a:rPr>
              <a:t>Can the learner complete the task or are they just tired of working so hard at something others do easily?</a:t>
            </a:r>
          </a:p>
          <a:p>
            <a:endParaRPr lang="en-US" dirty="0"/>
          </a:p>
        </p:txBody>
      </p:sp>
      <p:sp>
        <p:nvSpPr>
          <p:cNvPr id="4" name="TextBox 3"/>
          <p:cNvSpPr txBox="1"/>
          <p:nvPr/>
        </p:nvSpPr>
        <p:spPr>
          <a:xfrm>
            <a:off x="5344841" y="6126163"/>
            <a:ext cx="2910557" cy="369332"/>
          </a:xfrm>
          <a:prstGeom prst="rect">
            <a:avLst/>
          </a:prstGeom>
          <a:noFill/>
        </p:spPr>
        <p:txBody>
          <a:bodyPr wrap="square" rtlCol="0">
            <a:spAutoFit/>
          </a:bodyPr>
          <a:lstStyle/>
          <a:p>
            <a:r>
              <a:rPr lang="en-US" dirty="0"/>
              <a:t>(Autism Today, 2012)</a:t>
            </a:r>
          </a:p>
        </p:txBody>
      </p:sp>
      <p:sp>
        <p:nvSpPr>
          <p:cNvPr id="6" name="Content Placeholder 4"/>
          <p:cNvSpPr txBox="1">
            <a:spLocks/>
          </p:cNvSpPr>
          <p:nvPr/>
        </p:nvSpPr>
        <p:spPr>
          <a:xfrm>
            <a:off x="457200" y="1481328"/>
            <a:ext cx="4114800" cy="4644836"/>
          </a:xfrm>
          <a:prstGeom prst="rect">
            <a:avLst/>
          </a:prstGeom>
        </p:spPr>
        <p:txBody>
          <a:bodyPr vert="horz">
            <a:normAutofit fontScale="70000" lnSpcReduction="2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Arial" pitchFamily="34" charset="0"/>
              <a:buChar char="•"/>
              <a:tabLst/>
              <a:defRPr/>
            </a:pPr>
            <a:r>
              <a:rPr kumimoji="0" lang="en-US" sz="3100" b="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Sut</a:t>
            </a:r>
            <a:r>
              <a:rPr kumimoji="0" lang="en-US" sz="3100" b="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3100" b="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mae’n</a:t>
            </a:r>
            <a:r>
              <a:rPr kumimoji="0" lang="en-US" sz="3100" b="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3100" b="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teimlo</a:t>
            </a:r>
            <a:r>
              <a:rPr kumimoji="0" lang="en-US" sz="3100" b="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3100" b="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i</a:t>
            </a:r>
            <a:endParaRPr kumimoji="0" lang="en-US" sz="3100" b="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r>
              <a:rPr kumimoji="0" lang="en-US" sz="3100" b="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3100" b="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beidio</a:t>
            </a:r>
            <a:r>
              <a:rPr kumimoji="0" lang="en-US" sz="3100" b="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3100" b="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allu</a:t>
            </a:r>
            <a:r>
              <a:rPr kumimoji="0" lang="en-US" sz="3100" b="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3100" b="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gwneud</a:t>
            </a:r>
            <a:r>
              <a:rPr kumimoji="0" lang="en-US" sz="3100" b="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3100" b="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rhywbeth</a:t>
            </a:r>
            <a:r>
              <a:rPr kumimoji="0" lang="en-US" sz="3100" b="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y </a:t>
            </a:r>
            <a:r>
              <a:rPr kumimoji="0" lang="en-US" sz="3100" b="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mae</a:t>
            </a:r>
            <a:r>
              <a:rPr kumimoji="0" lang="en-US" sz="3100" b="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3100" b="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eraill</a:t>
            </a:r>
            <a:r>
              <a:rPr kumimoji="0" lang="en-US" sz="3100" b="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3100" b="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yn</a:t>
            </a:r>
            <a:r>
              <a:rPr kumimoji="0" lang="en-US" sz="3100" b="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3100" b="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gallu</a:t>
            </a:r>
            <a:r>
              <a:rPr kumimoji="0" lang="en-US" sz="3100" b="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3100" b="0"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gwneud</a:t>
            </a:r>
            <a:r>
              <a:rPr kumimoji="0" lang="en-US" sz="3100" b="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3100" b="0"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yn</a:t>
            </a:r>
            <a:r>
              <a:rPr kumimoji="0" lang="en-US" sz="3100" b="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3100" b="0"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rhwydd</a:t>
            </a:r>
            <a:r>
              <a:rPr kumimoji="0" lang="en-US" sz="3100" b="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Arial" pitchFamily="34" charset="0"/>
              <a:buChar char="•"/>
              <a:tabLst/>
              <a:defRPr/>
            </a:pPr>
            <a:r>
              <a:rPr lang="en-US" sz="3100" baseline="0" dirty="0" err="1">
                <a:latin typeface="Arial" panose="020B0604020202020204" pitchFamily="34" charset="0"/>
                <a:cs typeface="Arial" panose="020B0604020202020204" pitchFamily="34" charset="0"/>
              </a:rPr>
              <a:t>Efa</a:t>
            </a:r>
            <a:r>
              <a:rPr lang="en-US" sz="3100" dirty="0" err="1">
                <a:latin typeface="Arial" panose="020B0604020202020204" pitchFamily="34" charset="0"/>
                <a:cs typeface="Arial" panose="020B0604020202020204" pitchFamily="34" charset="0"/>
              </a:rPr>
              <a:t>llai</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nad</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yw</a:t>
            </a:r>
            <a:r>
              <a:rPr lang="en-US" sz="3100" dirty="0">
                <a:latin typeface="Arial" panose="020B0604020202020204" pitchFamily="34" charset="0"/>
                <a:cs typeface="Arial" panose="020B0604020202020204" pitchFamily="34" charset="0"/>
              </a:rPr>
              <a:t> bob </a:t>
            </a:r>
            <a:r>
              <a:rPr lang="en-US" sz="3100" dirty="0" err="1">
                <a:latin typeface="Arial" panose="020B0604020202020204" pitchFamily="34" charset="0"/>
                <a:cs typeface="Arial" panose="020B0604020202020204" pitchFamily="34" charset="0"/>
              </a:rPr>
              <a:t>amser</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yn</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gysylltiedig</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gyda</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chymhelliant</a:t>
            </a:r>
            <a:endParaRPr lang="en-US" sz="3100" dirty="0">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Arial" pitchFamily="34" charset="0"/>
              <a:buChar char="•"/>
              <a:tabLst/>
              <a:defRPr/>
            </a:pPr>
            <a:r>
              <a:rPr kumimoji="0" lang="en-US" sz="3100" b="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Gall </a:t>
            </a:r>
            <a:r>
              <a:rPr kumimoji="0" lang="en-US" sz="3100" b="0" u="none" strike="noStrike" kern="1200" cap="none" spc="0" normalizeH="0" baseline="0" noProof="0" dirty="0" err="1">
                <a:ln>
                  <a:noFill/>
                </a:ln>
                <a:solidFill>
                  <a:schemeClr val="tx1"/>
                </a:solidFill>
                <a:effectLst/>
                <a:uLnTx/>
                <a:uFillTx/>
                <a:latin typeface="Arial" panose="020B0604020202020204" pitchFamily="34" charset="0"/>
                <a:cs typeface="Arial" panose="020B0604020202020204" pitchFamily="34" charset="0"/>
              </a:rPr>
              <a:t>gorbryder</a:t>
            </a:r>
            <a:r>
              <a:rPr kumimoji="0" lang="en-US" sz="3100" b="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 </a:t>
            </a:r>
            <a:r>
              <a:rPr kumimoji="0" lang="en-US" sz="3100" b="0"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phwysau</a:t>
            </a:r>
            <a:r>
              <a:rPr kumimoji="0" lang="en-US" sz="3100" b="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3100" b="0"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arwain</a:t>
            </a:r>
            <a:r>
              <a:rPr kumimoji="0" lang="en-US" sz="3100" b="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t>
            </a:r>
            <a:r>
              <a:rPr kumimoji="0" lang="en-US" sz="3100" b="0"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broblemau</a:t>
            </a:r>
            <a:r>
              <a:rPr kumimoji="0" lang="en-US" sz="3100" b="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kumimoji="0" lang="en-US" sz="3100" b="0" u="none" strike="noStrike" kern="1200" cap="none" spc="0" normalizeH="0" noProof="0" dirty="0" err="1">
                <a:ln>
                  <a:noFill/>
                </a:ln>
                <a:solidFill>
                  <a:schemeClr val="tx1"/>
                </a:solidFill>
                <a:effectLst/>
                <a:uLnTx/>
                <a:uFillTx/>
                <a:latin typeface="Arial" panose="020B0604020202020204" pitchFamily="34" charset="0"/>
                <a:cs typeface="Arial" panose="020B0604020202020204" pitchFamily="34" charset="0"/>
              </a:rPr>
              <a:t>ymddygiadol</a:t>
            </a:r>
            <a:endParaRPr kumimoji="0" lang="en-US" sz="3100" b="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Arial" pitchFamily="34" charset="0"/>
              <a:buChar char="•"/>
              <a:tabLst/>
              <a:defRPr/>
            </a:pPr>
            <a:r>
              <a:rPr lang="en-US" sz="3100" dirty="0">
                <a:latin typeface="Arial" panose="020B0604020202020204" pitchFamily="34" charset="0"/>
                <a:cs typeface="Arial" panose="020B0604020202020204" pitchFamily="34" charset="0"/>
              </a:rPr>
              <a:t>A all y </a:t>
            </a:r>
            <a:r>
              <a:rPr lang="en-US" sz="3100" dirty="0" err="1">
                <a:latin typeface="Arial" panose="020B0604020202020204" pitchFamily="34" charset="0"/>
                <a:cs typeface="Arial" panose="020B0604020202020204" pitchFamily="34" charset="0"/>
              </a:rPr>
              <a:t>disgybl</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gwblhau’r</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dasg</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neu</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ydy</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nhw</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wedi</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blino</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ar</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ol</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gweithio</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mor</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galed</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ar</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rhywbeth</a:t>
            </a:r>
            <a:r>
              <a:rPr lang="en-US" sz="3100" dirty="0">
                <a:latin typeface="Arial" panose="020B0604020202020204" pitchFamily="34" charset="0"/>
                <a:cs typeface="Arial" panose="020B0604020202020204" pitchFamily="34" charset="0"/>
              </a:rPr>
              <a:t> yr </a:t>
            </a:r>
            <a:r>
              <a:rPr lang="en-US" sz="3100" dirty="0" err="1">
                <a:latin typeface="Arial" panose="020B0604020202020204" pitchFamily="34" charset="0"/>
                <a:cs typeface="Arial" panose="020B0604020202020204" pitchFamily="34" charset="0"/>
              </a:rPr>
              <a:t>oedd</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eraill</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yn</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medru</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gwneud</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mor</a:t>
            </a:r>
            <a:r>
              <a:rPr lang="en-US" sz="3100" dirty="0">
                <a:latin typeface="Arial" panose="020B0604020202020204" pitchFamily="34" charset="0"/>
                <a:cs typeface="Arial" panose="020B0604020202020204" pitchFamily="34" charset="0"/>
              </a:rPr>
              <a:t> </a:t>
            </a:r>
            <a:r>
              <a:rPr lang="en-US" sz="3100" dirty="0" err="1">
                <a:latin typeface="Arial" panose="020B0604020202020204" pitchFamily="34" charset="0"/>
                <a:cs typeface="Arial" panose="020B0604020202020204" pitchFamily="34" charset="0"/>
              </a:rPr>
              <a:t>rhwydd</a:t>
            </a:r>
            <a:r>
              <a:rPr lang="en-US" sz="3100" dirty="0">
                <a:latin typeface="Arial" panose="020B0604020202020204" pitchFamily="34" charset="0"/>
                <a:cs typeface="Arial" panose="020B0604020202020204" pitchFamily="34" charset="0"/>
              </a:rPr>
              <a:t>?</a:t>
            </a:r>
            <a:endParaRPr kumimoji="0" lang="en-US" sz="3100" b="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700" b="0" i="1" u="none" strike="noStrike" kern="1200" cap="none" spc="0" normalizeH="0" baseline="0" noProof="0" dirty="0">
              <a:ln>
                <a:noFill/>
              </a:ln>
              <a:solidFill>
                <a:schemeClr val="tx1"/>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7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45200" y="146649"/>
            <a:ext cx="6589200" cy="1758351"/>
          </a:xfrm>
        </p:spPr>
        <p:txBody>
          <a:bodyPr>
            <a:normAutofit/>
          </a:bodyPr>
          <a:lstStyle/>
          <a:p>
            <a:r>
              <a:rPr lang="en-US" dirty="0" err="1">
                <a:solidFill>
                  <a:schemeClr val="tx1"/>
                </a:solidFill>
              </a:rPr>
              <a:t>Trowch</a:t>
            </a:r>
            <a:r>
              <a:rPr lang="en-US" dirty="0">
                <a:solidFill>
                  <a:schemeClr val="tx1"/>
                </a:solidFill>
              </a:rPr>
              <a:t> y </a:t>
            </a:r>
            <a:r>
              <a:rPr lang="en-US" dirty="0" err="1">
                <a:solidFill>
                  <a:schemeClr val="tx1"/>
                </a:solidFill>
              </a:rPr>
              <a:t>llun</a:t>
            </a:r>
            <a:r>
              <a:rPr lang="en-US" dirty="0">
                <a:solidFill>
                  <a:schemeClr val="tx1"/>
                </a:solidFill>
              </a:rPr>
              <a:t> 90 </a:t>
            </a:r>
            <a:r>
              <a:rPr lang="en-US" dirty="0" err="1">
                <a:solidFill>
                  <a:schemeClr val="tx1"/>
                </a:solidFill>
              </a:rPr>
              <a:t>gradd</a:t>
            </a:r>
            <a:br>
              <a:rPr lang="en-US" i="1" dirty="0"/>
            </a:br>
            <a:r>
              <a:rPr lang="en-US" i="1" dirty="0"/>
              <a:t>           </a:t>
            </a:r>
            <a:r>
              <a:rPr lang="en-US" sz="3200" dirty="0"/>
              <a:t>Turn the picture 90 degrees</a:t>
            </a:r>
          </a:p>
        </p:txBody>
      </p:sp>
      <p:pic>
        <p:nvPicPr>
          <p:cNvPr id="5" name="Content Placeholder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7201" y="1934202"/>
            <a:ext cx="3509962" cy="4132490"/>
          </a:xfrm>
          <a:prstGeom prst="rect">
            <a:avLst/>
          </a:prstGeom>
        </p:spPr>
      </p:pic>
      <p:pic>
        <p:nvPicPr>
          <p:cNvPr id="6" name="Content Placeholder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6396161">
            <a:off x="4277619" y="2284219"/>
            <a:ext cx="4211137" cy="3352967"/>
          </a:xfrm>
          <a:prstGeom prst="rect">
            <a:avLst/>
          </a:prstGeom>
          <a:scene3d>
            <a:camera prst="orthographicFront">
              <a:rot lat="0" lon="21299999" rev="0"/>
            </a:camera>
            <a:lightRig rig="threePt" dir="t"/>
          </a:scene3d>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46138"/>
            <a:ext cx="8229600" cy="1143000"/>
          </a:xfrm>
        </p:spPr>
        <p:txBody>
          <a:bodyPr>
            <a:noAutofit/>
          </a:bodyPr>
          <a:lstStyle/>
          <a:p>
            <a:r>
              <a:rPr lang="en-US" sz="3200" dirty="0" err="1">
                <a:solidFill>
                  <a:schemeClr val="bg2">
                    <a:lumMod val="50000"/>
                  </a:schemeClr>
                </a:solidFill>
              </a:rPr>
              <a:t>Anhawsterau</a:t>
            </a:r>
            <a:r>
              <a:rPr lang="en-US" sz="3200" dirty="0">
                <a:solidFill>
                  <a:schemeClr val="bg2">
                    <a:lumMod val="50000"/>
                  </a:schemeClr>
                </a:solidFill>
              </a:rPr>
              <a:t> </a:t>
            </a:r>
            <a:r>
              <a:rPr lang="en-US" sz="3200" dirty="0" err="1">
                <a:solidFill>
                  <a:schemeClr val="bg2">
                    <a:lumMod val="50000"/>
                  </a:schemeClr>
                </a:solidFill>
              </a:rPr>
              <a:t>dysgu</a:t>
            </a:r>
            <a:r>
              <a:rPr lang="en-US" sz="3200" dirty="0">
                <a:solidFill>
                  <a:schemeClr val="bg2">
                    <a:lumMod val="50000"/>
                  </a:schemeClr>
                </a:solidFill>
              </a:rPr>
              <a:t> </a:t>
            </a:r>
            <a:r>
              <a:rPr lang="en-US" sz="3200" dirty="0" err="1">
                <a:solidFill>
                  <a:schemeClr val="bg2">
                    <a:lumMod val="50000"/>
                  </a:schemeClr>
                </a:solidFill>
              </a:rPr>
              <a:t>eraill</a:t>
            </a:r>
            <a:r>
              <a:rPr lang="en-US" sz="3200" dirty="0">
                <a:solidFill>
                  <a:schemeClr val="bg2">
                    <a:lumMod val="50000"/>
                  </a:schemeClr>
                </a:solidFill>
              </a:rPr>
              <a:t> </a:t>
            </a:r>
            <a:r>
              <a:rPr lang="en-US" sz="3200" dirty="0" err="1">
                <a:solidFill>
                  <a:schemeClr val="bg2">
                    <a:lumMod val="50000"/>
                  </a:schemeClr>
                </a:solidFill>
              </a:rPr>
              <a:t>sy’n</a:t>
            </a:r>
            <a:r>
              <a:rPr lang="en-US" sz="3200" dirty="0">
                <a:solidFill>
                  <a:schemeClr val="bg2">
                    <a:lumMod val="50000"/>
                  </a:schemeClr>
                </a:solidFill>
              </a:rPr>
              <a:t> </a:t>
            </a:r>
            <a:r>
              <a:rPr lang="en-US" sz="3200" dirty="0" err="1">
                <a:solidFill>
                  <a:schemeClr val="bg2">
                    <a:lumMod val="50000"/>
                  </a:schemeClr>
                </a:solidFill>
              </a:rPr>
              <a:t>effeithio</a:t>
            </a:r>
            <a:r>
              <a:rPr lang="en-US" sz="3200" dirty="0">
                <a:solidFill>
                  <a:schemeClr val="bg2">
                    <a:lumMod val="50000"/>
                  </a:schemeClr>
                </a:solidFill>
              </a:rPr>
              <a:t> </a:t>
            </a:r>
            <a:r>
              <a:rPr lang="en-US" sz="3200" dirty="0" err="1">
                <a:solidFill>
                  <a:schemeClr val="bg2">
                    <a:lumMod val="50000"/>
                  </a:schemeClr>
                </a:solidFill>
              </a:rPr>
              <a:t>ar</a:t>
            </a:r>
            <a:r>
              <a:rPr lang="en-US" sz="3200" dirty="0">
                <a:solidFill>
                  <a:schemeClr val="bg2">
                    <a:lumMod val="50000"/>
                  </a:schemeClr>
                </a:solidFill>
              </a:rPr>
              <a:t> </a:t>
            </a:r>
            <a:r>
              <a:rPr lang="en-US" sz="3200" dirty="0" err="1">
                <a:solidFill>
                  <a:schemeClr val="bg2">
                    <a:lumMod val="50000"/>
                  </a:schemeClr>
                </a:solidFill>
              </a:rPr>
              <a:t>iaith</a:t>
            </a:r>
            <a:br>
              <a:rPr lang="en-US" sz="3200" dirty="0">
                <a:solidFill>
                  <a:schemeClr val="bg2">
                    <a:lumMod val="50000"/>
                  </a:schemeClr>
                </a:solidFill>
              </a:rPr>
            </a:br>
            <a:r>
              <a:rPr lang="en-US" sz="3200" dirty="0">
                <a:latin typeface="Arial" panose="020B0604020202020204" pitchFamily="34" charset="0"/>
                <a:cs typeface="Arial" panose="020B0604020202020204" pitchFamily="34" charset="0"/>
              </a:rPr>
              <a:t>Other learning differences that impact on language</a:t>
            </a:r>
          </a:p>
        </p:txBody>
      </p:sp>
      <p:sp>
        <p:nvSpPr>
          <p:cNvPr id="3" name="Content Placeholder 2"/>
          <p:cNvSpPr>
            <a:spLocks noGrp="1"/>
          </p:cNvSpPr>
          <p:nvPr>
            <p:ph idx="1"/>
          </p:nvPr>
        </p:nvSpPr>
        <p:spPr>
          <a:xfrm>
            <a:off x="914400" y="2637692"/>
            <a:ext cx="8229600" cy="4525963"/>
          </a:xfrm>
        </p:spPr>
        <p:txBody>
          <a:bodyPr/>
          <a:lstStyle/>
          <a:p>
            <a:pPr>
              <a:buNone/>
            </a:pPr>
            <a:r>
              <a:rPr lang="en-US" dirty="0"/>
              <a:t>	</a:t>
            </a:r>
          </a:p>
          <a:p>
            <a:pPr marL="514350" indent="-514350">
              <a:buAutoNum type="arabicPeriod"/>
            </a:pPr>
            <a:r>
              <a:rPr lang="en-US" sz="2400" dirty="0" err="1">
                <a:latin typeface="Arial" panose="020B0604020202020204" pitchFamily="34" charset="0"/>
                <a:cs typeface="Arial" panose="020B0604020202020204" pitchFamily="34" charset="0"/>
              </a:rPr>
              <a:t>Asperger’s</a:t>
            </a:r>
            <a:r>
              <a:rPr lang="en-US" sz="2400" dirty="0">
                <a:latin typeface="Arial" panose="020B0604020202020204" pitchFamily="34" charset="0"/>
                <a:cs typeface="Arial" panose="020B0604020202020204" pitchFamily="34" charset="0"/>
              </a:rPr>
              <a:t> Syndrome</a:t>
            </a:r>
          </a:p>
          <a:p>
            <a:pPr marL="514350" indent="-514350">
              <a:buAutoNum type="arabicPeriod"/>
            </a:pPr>
            <a:r>
              <a:rPr lang="en-US" sz="2400" dirty="0">
                <a:latin typeface="Arial" panose="020B0604020202020204" pitchFamily="34" charset="0"/>
                <a:cs typeface="Arial" panose="020B0604020202020204" pitchFamily="34" charset="0"/>
              </a:rPr>
              <a:t>Meares-Irlen’s Syndrome - </a:t>
            </a:r>
            <a:r>
              <a:rPr lang="en-GB" sz="2400" dirty="0">
                <a:latin typeface="Arial" panose="020B0604020202020204" pitchFamily="34" charset="0"/>
                <a:cs typeface="Arial" panose="020B0604020202020204" pitchFamily="34" charset="0"/>
              </a:rPr>
              <a:t>is a form of visual stress which leads to difficulties with fine vision tasks such as reading. </a:t>
            </a:r>
            <a:endParaRPr lang="en-US" sz="2400" dirty="0">
              <a:latin typeface="Arial" panose="020B0604020202020204" pitchFamily="34" charset="0"/>
              <a:cs typeface="Arial" panose="020B0604020202020204" pitchFamily="34" charset="0"/>
            </a:endParaRPr>
          </a:p>
          <a:p>
            <a:pPr marL="514350" indent="-514350">
              <a:buAutoNum type="arabicPeriod"/>
            </a:pPr>
            <a:r>
              <a:rPr lang="en-US" sz="2400" dirty="0">
                <a:latin typeface="Arial" panose="020B0604020202020204" pitchFamily="34" charset="0"/>
                <a:cs typeface="Arial" panose="020B0604020202020204" pitchFamily="34" charset="0"/>
              </a:rPr>
              <a:t>Dyspraxia</a:t>
            </a:r>
          </a:p>
          <a:p>
            <a:pPr marL="514350" indent="-514350">
              <a:buAutoNum type="arabicPeriod"/>
            </a:pPr>
            <a:r>
              <a:rPr lang="en-US" sz="2400" dirty="0">
                <a:latin typeface="Arial" panose="020B0604020202020204" pitchFamily="34" charset="0"/>
                <a:cs typeface="Arial" panose="020B0604020202020204" pitchFamily="34" charset="0"/>
              </a:rPr>
              <a:t>ADHD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84425" y="1056708"/>
            <a:ext cx="6832722" cy="5097161"/>
          </a:xfrm>
          <a:prstGeom prst="rect">
            <a:avLst/>
          </a:prstGeom>
        </p:spPr>
      </p:pic>
      <p:sp>
        <p:nvSpPr>
          <p:cNvPr id="3" name="TextBox 2"/>
          <p:cNvSpPr txBox="1"/>
          <p:nvPr/>
        </p:nvSpPr>
        <p:spPr>
          <a:xfrm>
            <a:off x="5582738" y="6280252"/>
            <a:ext cx="2963476" cy="369332"/>
          </a:xfrm>
          <a:prstGeom prst="rect">
            <a:avLst/>
          </a:prstGeom>
          <a:noFill/>
        </p:spPr>
        <p:txBody>
          <a:bodyPr wrap="square" rtlCol="0">
            <a:spAutoFit/>
          </a:bodyPr>
          <a:lstStyle/>
          <a:p>
            <a:r>
              <a:rPr lang="en-US" dirty="0"/>
              <a:t>(MacKay, 2013)</a:t>
            </a:r>
          </a:p>
        </p:txBody>
      </p:sp>
      <p:sp>
        <p:nvSpPr>
          <p:cNvPr id="4" name="Title 3"/>
          <p:cNvSpPr>
            <a:spLocks noGrp="1"/>
          </p:cNvSpPr>
          <p:nvPr>
            <p:ph type="title"/>
          </p:nvPr>
        </p:nvSpPr>
        <p:spPr>
          <a:xfrm>
            <a:off x="1945200" y="208416"/>
            <a:ext cx="6589200" cy="1696584"/>
          </a:xfrm>
        </p:spPr>
        <p:txBody>
          <a:bodyPr>
            <a:normAutofit/>
          </a:bodyPr>
          <a:lstStyle/>
          <a:p>
            <a:r>
              <a:rPr lang="en-US" sz="2400" dirty="0">
                <a:solidFill>
                  <a:schemeClr val="tx1"/>
                </a:solidFill>
                <a:latin typeface="Arial" panose="020B0604020202020204" pitchFamily="34" charset="0"/>
                <a:cs typeface="Arial" panose="020B0604020202020204" pitchFamily="34" charset="0"/>
              </a:rPr>
              <a:t>Un </a:t>
            </a:r>
            <a:r>
              <a:rPr lang="en-US" sz="2400" dirty="0" err="1">
                <a:solidFill>
                  <a:schemeClr val="tx1"/>
                </a:solidFill>
                <a:latin typeface="Arial" panose="020B0604020202020204" pitchFamily="34" charset="0"/>
                <a:cs typeface="Arial" panose="020B0604020202020204" pitchFamily="34" charset="0"/>
              </a:rPr>
              <a:t>enghraifft</a:t>
            </a:r>
            <a:r>
              <a:rPr lang="en-US" sz="2400" dirty="0">
                <a:solidFill>
                  <a:schemeClr val="tx1"/>
                </a:solidFill>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One example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ross-over-between-dyslexia-and-dyspraxia-and-other-Neuro-diversity-by-Danda.jpg"/>
          <p:cNvPicPr>
            <a:picLocks noChangeAspect="1"/>
          </p:cNvPicPr>
          <p:nvPr/>
        </p:nvPicPr>
        <p:blipFill>
          <a:blip r:embed="rId2"/>
          <a:stretch>
            <a:fillRect/>
          </a:stretch>
        </p:blipFill>
        <p:spPr>
          <a:xfrm>
            <a:off x="254000" y="498225"/>
            <a:ext cx="8464398" cy="599691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200" dirty="0">
                <a:latin typeface="Arial" panose="020B0604020202020204" pitchFamily="34" charset="0"/>
                <a:cs typeface="Arial" panose="020B0604020202020204" pitchFamily="34" charset="0"/>
              </a:rPr>
              <a:t>References</a:t>
            </a:r>
          </a:p>
        </p:txBody>
      </p:sp>
      <p:sp>
        <p:nvSpPr>
          <p:cNvPr id="4" name="Content Placeholder 3"/>
          <p:cNvSpPr>
            <a:spLocks noGrp="1"/>
          </p:cNvSpPr>
          <p:nvPr>
            <p:ph idx="1"/>
          </p:nvPr>
        </p:nvSpPr>
        <p:spPr/>
        <p:txBody>
          <a:bodyPr>
            <a:normAutofit lnSpcReduction="10000"/>
          </a:bodyPr>
          <a:lstStyle/>
          <a:p>
            <a:pPr>
              <a:buNone/>
            </a:pPr>
            <a:r>
              <a:rPr lang="en-US" dirty="0"/>
              <a:t>	</a:t>
            </a:r>
            <a:r>
              <a:rPr lang="en-US" sz="2400" dirty="0" err="1">
                <a:latin typeface="Arial" panose="020B0604020202020204" pitchFamily="34" charset="0"/>
                <a:cs typeface="Arial" panose="020B0604020202020204" pitchFamily="34" charset="0"/>
              </a:rPr>
              <a:t>Pavey</a:t>
            </a:r>
            <a:r>
              <a:rPr lang="en-US" sz="2400" dirty="0">
                <a:latin typeface="Arial" panose="020B0604020202020204" pitchFamily="34" charset="0"/>
                <a:cs typeface="Arial" panose="020B0604020202020204" pitchFamily="34" charset="0"/>
              </a:rPr>
              <a:t>, B. (2007) </a:t>
            </a:r>
            <a:r>
              <a:rPr lang="en-US" sz="2400" i="1" dirty="0">
                <a:latin typeface="Arial" panose="020B0604020202020204" pitchFamily="34" charset="0"/>
                <a:cs typeface="Arial" panose="020B0604020202020204" pitchFamily="34" charset="0"/>
              </a:rPr>
              <a:t>The Dyslexia-Friendly Primary School. </a:t>
            </a:r>
            <a:r>
              <a:rPr lang="en-US" sz="2400" dirty="0" err="1">
                <a:latin typeface="Arial" panose="020B0604020202020204" pitchFamily="34" charset="0"/>
                <a:cs typeface="Arial" panose="020B0604020202020204" pitchFamily="34" charset="0"/>
              </a:rPr>
              <a:t>London:Sage</a:t>
            </a:r>
            <a:r>
              <a:rPr lang="en-US" sz="2400" dirty="0">
                <a:latin typeface="Arial" panose="020B0604020202020204" pitchFamily="34" charset="0"/>
                <a:cs typeface="Arial" panose="020B0604020202020204" pitchFamily="34" charset="0"/>
              </a:rPr>
              <a:t>. </a:t>
            </a:r>
          </a:p>
          <a:p>
            <a:pPr>
              <a:buNone/>
            </a:pPr>
            <a:r>
              <a:rPr lang="en-US" sz="2400" dirty="0">
                <a:latin typeface="Arial" panose="020B0604020202020204" pitchFamily="34" charset="0"/>
                <a:cs typeface="Arial" panose="020B0604020202020204" pitchFamily="34" charset="0"/>
              </a:rPr>
              <a:t>	Reid, G. (2009) </a:t>
            </a:r>
            <a:r>
              <a:rPr lang="en-US" sz="2400" i="1" dirty="0">
                <a:latin typeface="Arial" panose="020B0604020202020204" pitchFamily="34" charset="0"/>
                <a:cs typeface="Arial" panose="020B0604020202020204" pitchFamily="34" charset="0"/>
              </a:rPr>
              <a:t>Dyslexia – A Practitioner’s Handbook. </a:t>
            </a:r>
            <a:r>
              <a:rPr lang="en-US" sz="2400" dirty="0" err="1">
                <a:latin typeface="Arial" panose="020B0604020202020204" pitchFamily="34" charset="0"/>
                <a:cs typeface="Arial" panose="020B0604020202020204" pitchFamily="34" charset="0"/>
              </a:rPr>
              <a:t>Chichester</a:t>
            </a:r>
            <a:r>
              <a:rPr lang="en-US" sz="2400" dirty="0">
                <a:latin typeface="Arial" panose="020B0604020202020204" pitchFamily="34" charset="0"/>
                <a:cs typeface="Arial" panose="020B0604020202020204" pitchFamily="34" charset="0"/>
              </a:rPr>
              <a:t>: John Wiley and Sons. </a:t>
            </a:r>
          </a:p>
          <a:p>
            <a:pPr>
              <a:buNone/>
            </a:pPr>
            <a:r>
              <a:rPr lang="en-US" sz="2400" dirty="0">
                <a:latin typeface="Arial" panose="020B0604020202020204" pitchFamily="34" charset="0"/>
                <a:cs typeface="Arial" panose="020B0604020202020204" pitchFamily="34" charset="0"/>
              </a:rPr>
              <a:t>	Reid, G. (2013) </a:t>
            </a:r>
            <a:r>
              <a:rPr lang="en-US" sz="2400" i="1" dirty="0">
                <a:latin typeface="Arial" panose="020B0604020202020204" pitchFamily="34" charset="0"/>
                <a:cs typeface="Arial" panose="020B0604020202020204" pitchFamily="34" charset="0"/>
              </a:rPr>
              <a:t>Dyslexia and Inclusion (2</a:t>
            </a:r>
            <a:r>
              <a:rPr lang="en-US" sz="2400" i="1" baseline="30000" dirty="0">
                <a:latin typeface="Arial" panose="020B0604020202020204" pitchFamily="34" charset="0"/>
                <a:cs typeface="Arial" panose="020B0604020202020204" pitchFamily="34" charset="0"/>
              </a:rPr>
              <a:t>nd</a:t>
            </a:r>
            <a:r>
              <a:rPr lang="en-US" sz="2400" i="1" dirty="0">
                <a:latin typeface="Arial" panose="020B0604020202020204" pitchFamily="34" charset="0"/>
                <a:cs typeface="Arial" panose="020B0604020202020204" pitchFamily="34" charset="0"/>
              </a:rPr>
              <a:t> ed.). </a:t>
            </a:r>
            <a:r>
              <a:rPr lang="en-US" sz="2400" dirty="0">
                <a:latin typeface="Arial" panose="020B0604020202020204" pitchFamily="34" charset="0"/>
                <a:cs typeface="Arial" panose="020B0604020202020204" pitchFamily="34" charset="0"/>
              </a:rPr>
              <a:t>London: </a:t>
            </a:r>
            <a:r>
              <a:rPr lang="en-US" sz="2400" dirty="0" err="1">
                <a:latin typeface="Arial" panose="020B0604020202020204" pitchFamily="34" charset="0"/>
                <a:cs typeface="Arial" panose="020B0604020202020204" pitchFamily="34" charset="0"/>
              </a:rPr>
              <a:t>Routledge</a:t>
            </a:r>
            <a:r>
              <a:rPr lang="en-US" sz="2400" dirty="0">
                <a:latin typeface="Arial" panose="020B0604020202020204" pitchFamily="34" charset="0"/>
                <a:cs typeface="Arial" panose="020B0604020202020204" pitchFamily="34" charset="0"/>
              </a:rPr>
              <a:t>.</a:t>
            </a:r>
            <a:r>
              <a:rPr lang="en-US" sz="2400" i="1" dirty="0">
                <a:latin typeface="Arial" panose="020B0604020202020204" pitchFamily="34" charset="0"/>
                <a:cs typeface="Arial" panose="020B0604020202020204" pitchFamily="34" charset="0"/>
              </a:rPr>
              <a:t> </a:t>
            </a:r>
            <a:endParaRPr lang="en-US" sz="2400" dirty="0">
              <a:latin typeface="Arial" panose="020B0604020202020204" pitchFamily="34" charset="0"/>
              <a:cs typeface="Arial" panose="020B0604020202020204" pitchFamily="34" charset="0"/>
            </a:endParaRPr>
          </a:p>
          <a:p>
            <a:pPr>
              <a:buNone/>
            </a:pP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Wearmouth</a:t>
            </a:r>
            <a:r>
              <a:rPr lang="en-US" sz="2400" dirty="0">
                <a:latin typeface="Arial" panose="020B0604020202020204" pitchFamily="34" charset="0"/>
                <a:cs typeface="Arial" panose="020B0604020202020204" pitchFamily="34" charset="0"/>
              </a:rPr>
              <a:t>, J., </a:t>
            </a:r>
            <a:r>
              <a:rPr lang="en-US" sz="2400" dirty="0" err="1">
                <a:latin typeface="Arial" panose="020B0604020202020204" pitchFamily="34" charset="0"/>
                <a:cs typeface="Arial" panose="020B0604020202020204" pitchFamily="34" charset="0"/>
              </a:rPr>
              <a:t>Soler</a:t>
            </a:r>
            <a:r>
              <a:rPr lang="en-US" sz="2400" dirty="0">
                <a:latin typeface="Arial" panose="020B0604020202020204" pitchFamily="34" charset="0"/>
                <a:cs typeface="Arial" panose="020B0604020202020204" pitchFamily="34" charset="0"/>
              </a:rPr>
              <a:t>, J. &amp; Reid, G (2003) </a:t>
            </a:r>
            <a:r>
              <a:rPr lang="en-US" sz="2400" i="1" dirty="0">
                <a:latin typeface="Arial" panose="020B0604020202020204" pitchFamily="34" charset="0"/>
                <a:cs typeface="Arial" panose="020B0604020202020204" pitchFamily="34" charset="0"/>
              </a:rPr>
              <a:t>Meeting Difficulties in Literacy Development. </a:t>
            </a:r>
            <a:r>
              <a:rPr lang="en-US" sz="2400" dirty="0" err="1">
                <a:latin typeface="Arial" panose="020B0604020202020204" pitchFamily="34" charset="0"/>
                <a:cs typeface="Arial" panose="020B0604020202020204" pitchFamily="34" charset="0"/>
              </a:rPr>
              <a:t>London:RoutledgeFalmer</a:t>
            </a:r>
            <a:r>
              <a:rPr lang="en-US" dirty="0"/>
              <a:t>.</a:t>
            </a:r>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TM02892315[[fn=Wisp]]</Template>
  <TotalTime>343</TotalTime>
  <Words>835</Words>
  <Application>Microsoft Office PowerPoint</Application>
  <PresentationFormat>On-screen Show (4:3)</PresentationFormat>
  <Paragraphs>174</Paragraphs>
  <Slides>23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Century Gothic</vt:lpstr>
      <vt:lpstr>Wingdings 3</vt:lpstr>
      <vt:lpstr>Wisp</vt:lpstr>
      <vt:lpstr>Barriers to Literacy – Hidden Disabilities or Learning Differences?</vt:lpstr>
      <vt:lpstr>Nodau       Aims</vt:lpstr>
      <vt:lpstr>Her      Challenge</vt:lpstr>
      <vt:lpstr>Labeli neu beidio        Labelling or not?</vt:lpstr>
      <vt:lpstr>PowerPoint Presentation</vt:lpstr>
      <vt:lpstr>Dyslexia</vt:lpstr>
      <vt:lpstr>A dyslexia-friendly focus</vt:lpstr>
      <vt:lpstr>Supporting the individual</vt:lpstr>
      <vt:lpstr>Rhai gwefannau defnyddiol  Some useful Websites</vt:lpstr>
      <vt:lpstr>PowerPoint Presentation</vt:lpstr>
      <vt:lpstr>The triad of impairments</vt:lpstr>
      <vt:lpstr>Rhyngweithio cymdeithasol    Social Interaction</vt:lpstr>
      <vt:lpstr>Iaith a Chyfathrebu Language and Communication</vt:lpstr>
      <vt:lpstr>Meddwl ac Ymddygiad Thought and Behaviour</vt:lpstr>
      <vt:lpstr>Effaith ar ddysgu Impact on Learning</vt:lpstr>
      <vt:lpstr> Strategaethau addysgu         Teaching strategies </vt:lpstr>
      <vt:lpstr> Cefnogaeth – portread gweledol       Support – visual representation</vt:lpstr>
      <vt:lpstr>Ystyriwch…    Consider…</vt:lpstr>
      <vt:lpstr>Trowch y llun 90 gradd            Turn the picture 90 degrees</vt:lpstr>
      <vt:lpstr>Anhawsterau dysgu eraill sy’n effeithio ar iaith Other learning differences that impact on language</vt:lpstr>
      <vt:lpstr>Un enghraifft        One example</vt:lpstr>
      <vt:lpstr>PowerPoint Presentation</vt:lpstr>
      <vt:lpstr>References</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hidden disabilities and barriers to literacy</dc:title>
  <dc:creator>swwcte27</dc:creator>
  <cp:lastModifiedBy>Cindy Hunt</cp:lastModifiedBy>
  <cp:revision>19</cp:revision>
  <dcterms:created xsi:type="dcterms:W3CDTF">2016-11-29T22:30:27Z</dcterms:created>
  <dcterms:modified xsi:type="dcterms:W3CDTF">2021-03-21T14:54:10Z</dcterms:modified>
</cp:coreProperties>
</file>