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8" r:id="rId1"/>
  </p:sldMasterIdLst>
  <p:notesMasterIdLst>
    <p:notesMasterId r:id="rId40"/>
  </p:notesMasterIdLst>
  <p:sldIdLst>
    <p:sldId id="256" r:id="rId2"/>
    <p:sldId id="265" r:id="rId3"/>
    <p:sldId id="299" r:id="rId4"/>
    <p:sldId id="259" r:id="rId5"/>
    <p:sldId id="275" r:id="rId6"/>
    <p:sldId id="276" r:id="rId7"/>
    <p:sldId id="277" r:id="rId8"/>
    <p:sldId id="278" r:id="rId9"/>
    <p:sldId id="279" r:id="rId10"/>
    <p:sldId id="283" r:id="rId11"/>
    <p:sldId id="280" r:id="rId12"/>
    <p:sldId id="258" r:id="rId13"/>
    <p:sldId id="267" r:id="rId14"/>
    <p:sldId id="284" r:id="rId15"/>
    <p:sldId id="266" r:id="rId16"/>
    <p:sldId id="271" r:id="rId17"/>
    <p:sldId id="272" r:id="rId18"/>
    <p:sldId id="285" r:id="rId19"/>
    <p:sldId id="260" r:id="rId20"/>
    <p:sldId id="270" r:id="rId21"/>
    <p:sldId id="269" r:id="rId22"/>
    <p:sldId id="274" r:id="rId23"/>
    <p:sldId id="273" r:id="rId24"/>
    <p:sldId id="268" r:id="rId25"/>
    <p:sldId id="300" r:id="rId26"/>
    <p:sldId id="261" r:id="rId27"/>
    <p:sldId id="282" r:id="rId28"/>
    <p:sldId id="281" r:id="rId29"/>
    <p:sldId id="263" r:id="rId30"/>
    <p:sldId id="287" r:id="rId31"/>
    <p:sldId id="289" r:id="rId32"/>
    <p:sldId id="288" r:id="rId33"/>
    <p:sldId id="290" r:id="rId34"/>
    <p:sldId id="301" r:id="rId35"/>
    <p:sldId id="302" r:id="rId36"/>
    <p:sldId id="303" r:id="rId37"/>
    <p:sldId id="262" r:id="rId38"/>
    <p:sldId id="286"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959719-BC4A-9037-2AE3-8847DA05BB67}" v="1517" dt="2026-05-11T14:39:33.432"/>
    <p1510:client id="{863C977B-9B23-4BED-B226-F011835488A8}" v="1" dt="2026-05-11T19:37:20.644"/>
    <p1510:client id="{D0A4AA3C-3216-D03A-3047-83F023EC6656}" v="523" dt="2026-05-11T13:04:44.845"/>
    <p1510:client id="{DE1CDD69-8CDB-7046-9564-A197BCEA0547}" v="661" dt="2026-05-11T18:32:34.8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26" autoAdjust="0"/>
    <p:restoredTop sz="94660"/>
  </p:normalViewPr>
  <p:slideViewPr>
    <p:cSldViewPr snapToGrid="0">
      <p:cViewPr varScale="1">
        <p:scale>
          <a:sx n="59" d="100"/>
          <a:sy n="59" d="100"/>
        </p:scale>
        <p:origin x="936" y="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 Id="rId4" Type="http://schemas.openxmlformats.org/officeDocument/2006/relationships/image" Target="../media/image24.svg"/></Relationships>
</file>

<file path=ppt/diagrams/_rels/data3.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svg"/><Relationship Id="rId1" Type="http://schemas.openxmlformats.org/officeDocument/2006/relationships/image" Target="../media/image33.svg"/><Relationship Id="rId4" Type="http://schemas.openxmlformats.org/officeDocument/2006/relationships/image" Target="../media/image36.svg"/></Relationships>
</file>

<file path=ppt/diagrams/_rels/data4.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svg"/><Relationship Id="rId1" Type="http://schemas.openxmlformats.org/officeDocument/2006/relationships/image" Target="../media/image39.svg"/><Relationship Id="rId4" Type="http://schemas.openxmlformats.org/officeDocument/2006/relationships/image" Target="../media/image42.svg"/></Relationships>
</file>

<file path=ppt/diagrams/_rels/data6.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svg"/><Relationship Id="rId1" Type="http://schemas.openxmlformats.org/officeDocument/2006/relationships/image" Target="../media/image49.svg"/><Relationship Id="rId5" Type="http://schemas.openxmlformats.org/officeDocument/2006/relationships/image" Target="../media/image53.svg"/><Relationship Id="rId4" Type="http://schemas.openxmlformats.org/officeDocument/2006/relationships/image" Target="../media/image5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 Id="rId4" Type="http://schemas.openxmlformats.org/officeDocument/2006/relationships/image" Target="../media/image2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svg"/><Relationship Id="rId1" Type="http://schemas.openxmlformats.org/officeDocument/2006/relationships/image" Target="../media/image33.svg"/><Relationship Id="rId4" Type="http://schemas.openxmlformats.org/officeDocument/2006/relationships/image" Target="../media/image3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svg"/><Relationship Id="rId1" Type="http://schemas.openxmlformats.org/officeDocument/2006/relationships/image" Target="../media/image39.svg"/><Relationship Id="rId4" Type="http://schemas.openxmlformats.org/officeDocument/2006/relationships/image" Target="../media/image42.svg"/></Relationships>
</file>

<file path=ppt/diagrams/_rels/drawing6.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svg"/><Relationship Id="rId1" Type="http://schemas.openxmlformats.org/officeDocument/2006/relationships/image" Target="../media/image49.svg"/><Relationship Id="rId5" Type="http://schemas.openxmlformats.org/officeDocument/2006/relationships/image" Target="../media/image53.svg"/><Relationship Id="rId4" Type="http://schemas.openxmlformats.org/officeDocument/2006/relationships/image" Target="../media/image5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66AF150-F307-4200-BAAC-41F41B4F5828}"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47DA38DE-1E9D-42E4-B78C-47EFDEBB4451}">
      <dgm:prSet/>
      <dgm:spPr/>
      <dgm:t>
        <a:bodyPr/>
        <a:lstStyle/>
        <a:p>
          <a:pPr algn="just">
            <a:lnSpc>
              <a:spcPct val="100000"/>
            </a:lnSpc>
          </a:pPr>
          <a:r>
            <a:rPr lang="en-GB"/>
            <a:t>Misunderstanding between guests</a:t>
          </a:r>
          <a:endParaRPr lang="en-US"/>
        </a:p>
      </dgm:t>
    </dgm:pt>
    <dgm:pt modelId="{7EF925C7-34FF-43DB-B73D-0DB2281C2686}" type="parTrans" cxnId="{761C4D10-1538-4228-A54E-6546D9EA4C57}">
      <dgm:prSet/>
      <dgm:spPr/>
      <dgm:t>
        <a:bodyPr/>
        <a:lstStyle/>
        <a:p>
          <a:endParaRPr lang="en-US"/>
        </a:p>
      </dgm:t>
    </dgm:pt>
    <dgm:pt modelId="{F720F925-461B-463C-9CC4-EF031D893B8D}" type="sibTrans" cxnId="{761C4D10-1538-4228-A54E-6546D9EA4C57}">
      <dgm:prSet/>
      <dgm:spPr/>
      <dgm:t>
        <a:bodyPr/>
        <a:lstStyle/>
        <a:p>
          <a:pPr>
            <a:lnSpc>
              <a:spcPct val="100000"/>
            </a:lnSpc>
          </a:pPr>
          <a:endParaRPr lang="en-US"/>
        </a:p>
      </dgm:t>
    </dgm:pt>
    <dgm:pt modelId="{2492BB2A-9713-4ABC-8849-4C58E8BBDA1E}">
      <dgm:prSet/>
      <dgm:spPr/>
      <dgm:t>
        <a:bodyPr/>
        <a:lstStyle/>
        <a:p>
          <a:pPr algn="l">
            <a:lnSpc>
              <a:spcPct val="100000"/>
            </a:lnSpc>
          </a:pPr>
          <a:r>
            <a:rPr lang="en-GB"/>
            <a:t>Unmet expectations between service or facilities</a:t>
          </a:r>
          <a:endParaRPr lang="en-US"/>
        </a:p>
      </dgm:t>
    </dgm:pt>
    <dgm:pt modelId="{D43FE9C5-7B12-4AFD-AA1E-2BD76345F9D9}" type="parTrans" cxnId="{920E91FB-5E7F-4D84-94A1-A02820F873AB}">
      <dgm:prSet/>
      <dgm:spPr/>
      <dgm:t>
        <a:bodyPr/>
        <a:lstStyle/>
        <a:p>
          <a:endParaRPr lang="en-US"/>
        </a:p>
      </dgm:t>
    </dgm:pt>
    <dgm:pt modelId="{C7AE8326-557E-4CBC-ABDD-06A5F5013868}" type="sibTrans" cxnId="{920E91FB-5E7F-4D84-94A1-A02820F873AB}">
      <dgm:prSet/>
      <dgm:spPr/>
      <dgm:t>
        <a:bodyPr/>
        <a:lstStyle/>
        <a:p>
          <a:pPr>
            <a:lnSpc>
              <a:spcPct val="100000"/>
            </a:lnSpc>
          </a:pPr>
          <a:endParaRPr lang="en-US"/>
        </a:p>
      </dgm:t>
    </dgm:pt>
    <dgm:pt modelId="{E648227C-D371-49AF-9401-EA0FAA8924E1}">
      <dgm:prSet/>
      <dgm:spPr/>
      <dgm:t>
        <a:bodyPr/>
        <a:lstStyle/>
        <a:p>
          <a:pPr>
            <a:lnSpc>
              <a:spcPct val="100000"/>
            </a:lnSpc>
          </a:pPr>
          <a:r>
            <a:rPr lang="en-GB"/>
            <a:t>Unexpected issues –room problems, delays</a:t>
          </a:r>
          <a:endParaRPr lang="en-US"/>
        </a:p>
      </dgm:t>
    </dgm:pt>
    <dgm:pt modelId="{BDB044AE-4CF9-45F8-9A5E-A1589B3E77B3}" type="parTrans" cxnId="{2FBB241C-EE10-4A44-848B-6A0B41D83572}">
      <dgm:prSet/>
      <dgm:spPr/>
      <dgm:t>
        <a:bodyPr/>
        <a:lstStyle/>
        <a:p>
          <a:endParaRPr lang="en-US"/>
        </a:p>
      </dgm:t>
    </dgm:pt>
    <dgm:pt modelId="{38CF606A-3664-4DCF-AC6E-38819B543B5C}" type="sibTrans" cxnId="{2FBB241C-EE10-4A44-848B-6A0B41D83572}">
      <dgm:prSet/>
      <dgm:spPr/>
      <dgm:t>
        <a:bodyPr/>
        <a:lstStyle/>
        <a:p>
          <a:pPr>
            <a:lnSpc>
              <a:spcPct val="100000"/>
            </a:lnSpc>
          </a:pPr>
          <a:endParaRPr lang="en-US"/>
        </a:p>
      </dgm:t>
    </dgm:pt>
    <dgm:pt modelId="{C0BFA412-3915-4CB4-BA7B-E93243C8C6A5}">
      <dgm:prSet/>
      <dgm:spPr/>
      <dgm:t>
        <a:bodyPr/>
        <a:lstStyle/>
        <a:p>
          <a:pPr>
            <a:lnSpc>
              <a:spcPct val="100000"/>
            </a:lnSpc>
          </a:pPr>
          <a:r>
            <a:rPr lang="en-GB"/>
            <a:t>Guest feel their needs weren’t understood</a:t>
          </a:r>
          <a:endParaRPr lang="en-US"/>
        </a:p>
      </dgm:t>
    </dgm:pt>
    <dgm:pt modelId="{47218B2B-745E-4B00-AF8E-BBAFD7F73718}" type="parTrans" cxnId="{AED80072-FC56-47A9-819D-956649F42A54}">
      <dgm:prSet/>
      <dgm:spPr/>
      <dgm:t>
        <a:bodyPr/>
        <a:lstStyle/>
        <a:p>
          <a:endParaRPr lang="en-US"/>
        </a:p>
      </dgm:t>
    </dgm:pt>
    <dgm:pt modelId="{C70DE0DB-2D29-440E-BA06-ED48C43690BA}" type="sibTrans" cxnId="{AED80072-FC56-47A9-819D-956649F42A54}">
      <dgm:prSet/>
      <dgm:spPr/>
      <dgm:t>
        <a:bodyPr/>
        <a:lstStyle/>
        <a:p>
          <a:endParaRPr lang="en-US"/>
        </a:p>
      </dgm:t>
    </dgm:pt>
    <dgm:pt modelId="{1960E69E-5D03-4D6F-A3DB-980D5993E974}" type="pres">
      <dgm:prSet presAssocID="{F66AF150-F307-4200-BAAC-41F41B4F5828}" presName="root" presStyleCnt="0">
        <dgm:presLayoutVars>
          <dgm:dir/>
          <dgm:resizeHandles val="exact"/>
        </dgm:presLayoutVars>
      </dgm:prSet>
      <dgm:spPr/>
    </dgm:pt>
    <dgm:pt modelId="{16ADF31C-63F2-4129-AE9F-3E9FA0143601}" type="pres">
      <dgm:prSet presAssocID="{F66AF150-F307-4200-BAAC-41F41B4F5828}" presName="container" presStyleCnt="0">
        <dgm:presLayoutVars>
          <dgm:dir/>
          <dgm:resizeHandles val="exact"/>
        </dgm:presLayoutVars>
      </dgm:prSet>
      <dgm:spPr/>
    </dgm:pt>
    <dgm:pt modelId="{A749D375-05BC-4ABA-9956-5C57ACD0AABC}" type="pres">
      <dgm:prSet presAssocID="{47DA38DE-1E9D-42E4-B78C-47EFDEBB4451}" presName="compNode" presStyleCnt="0"/>
      <dgm:spPr/>
    </dgm:pt>
    <dgm:pt modelId="{55E3B053-BC03-475B-949D-B1B01B3879BE}" type="pres">
      <dgm:prSet presAssocID="{47DA38DE-1E9D-42E4-B78C-47EFDEBB4451}" presName="iconBgRect" presStyleLbl="bgShp" presStyleIdx="0" presStyleCnt="4"/>
      <dgm:spPr/>
    </dgm:pt>
    <dgm:pt modelId="{EC30ACB5-5A06-435A-AB7A-13FE1F9288F8}" type="pres">
      <dgm:prSet presAssocID="{47DA38DE-1E9D-42E4-B78C-47EFDEBB4451}"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Group of men"/>
        </a:ext>
      </dgm:extLst>
    </dgm:pt>
    <dgm:pt modelId="{60912CF3-D3E9-44C1-BFEB-834347801558}" type="pres">
      <dgm:prSet presAssocID="{47DA38DE-1E9D-42E4-B78C-47EFDEBB4451}" presName="spaceRect" presStyleCnt="0"/>
      <dgm:spPr/>
    </dgm:pt>
    <dgm:pt modelId="{33A22816-7BE1-4D34-AEE2-BEAA897CB079}" type="pres">
      <dgm:prSet presAssocID="{47DA38DE-1E9D-42E4-B78C-47EFDEBB4451}" presName="textRect" presStyleLbl="revTx" presStyleIdx="0" presStyleCnt="4">
        <dgm:presLayoutVars>
          <dgm:chMax val="1"/>
          <dgm:chPref val="1"/>
        </dgm:presLayoutVars>
      </dgm:prSet>
      <dgm:spPr/>
    </dgm:pt>
    <dgm:pt modelId="{D14CD258-3601-4269-95E5-4FF17C1EB68B}" type="pres">
      <dgm:prSet presAssocID="{F720F925-461B-463C-9CC4-EF031D893B8D}" presName="sibTrans" presStyleLbl="sibTrans2D1" presStyleIdx="0" presStyleCnt="0"/>
      <dgm:spPr/>
    </dgm:pt>
    <dgm:pt modelId="{DE9A03F0-0B1C-43E6-AE97-8C4837E3AA64}" type="pres">
      <dgm:prSet presAssocID="{2492BB2A-9713-4ABC-8849-4C58E8BBDA1E}" presName="compNode" presStyleCnt="0"/>
      <dgm:spPr/>
    </dgm:pt>
    <dgm:pt modelId="{BBC6B41F-C46E-4D20-9231-FECF86A967BE}" type="pres">
      <dgm:prSet presAssocID="{2492BB2A-9713-4ABC-8849-4C58E8BBDA1E}" presName="iconBgRect" presStyleLbl="bgShp" presStyleIdx="1" presStyleCnt="4"/>
      <dgm:spPr/>
    </dgm:pt>
    <dgm:pt modelId="{7BED1CBF-4314-468F-898B-4335618ADD0D}" type="pres">
      <dgm:prSet presAssocID="{2492BB2A-9713-4ABC-8849-4C58E8BBDA1E}" presName="iconRect" presStyleLbl="node1" presStyleIdx="1" presStyleCnt="4" custLinFactNeighborX="1405" custLinFactNeighborY="408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ity"/>
        </a:ext>
      </dgm:extLst>
    </dgm:pt>
    <dgm:pt modelId="{BB936ACF-144F-4179-ABE5-549ADC112518}" type="pres">
      <dgm:prSet presAssocID="{2492BB2A-9713-4ABC-8849-4C58E8BBDA1E}" presName="spaceRect" presStyleCnt="0"/>
      <dgm:spPr/>
    </dgm:pt>
    <dgm:pt modelId="{DB2AD741-D001-44C6-85AD-09E2C72258E2}" type="pres">
      <dgm:prSet presAssocID="{2492BB2A-9713-4ABC-8849-4C58E8BBDA1E}" presName="textRect" presStyleLbl="revTx" presStyleIdx="1" presStyleCnt="4">
        <dgm:presLayoutVars>
          <dgm:chMax val="1"/>
          <dgm:chPref val="1"/>
        </dgm:presLayoutVars>
      </dgm:prSet>
      <dgm:spPr/>
    </dgm:pt>
    <dgm:pt modelId="{ABB78602-8150-412E-90F3-3F14AC7B3361}" type="pres">
      <dgm:prSet presAssocID="{C7AE8326-557E-4CBC-ABDD-06A5F5013868}" presName="sibTrans" presStyleLbl="sibTrans2D1" presStyleIdx="0" presStyleCnt="0"/>
      <dgm:spPr/>
    </dgm:pt>
    <dgm:pt modelId="{D27020CB-816D-4FBC-959B-653F7BDA095C}" type="pres">
      <dgm:prSet presAssocID="{E648227C-D371-49AF-9401-EA0FAA8924E1}" presName="compNode" presStyleCnt="0"/>
      <dgm:spPr/>
    </dgm:pt>
    <dgm:pt modelId="{5C17CEB7-87F1-43B5-897C-3330C3064AA0}" type="pres">
      <dgm:prSet presAssocID="{E648227C-D371-49AF-9401-EA0FAA8924E1}" presName="iconBgRect" presStyleLbl="bgShp" presStyleIdx="2" presStyleCnt="4"/>
      <dgm:spPr/>
    </dgm:pt>
    <dgm:pt modelId="{CDBAF77B-CE67-4B48-A8E9-D8C991EDD1EF}" type="pres">
      <dgm:prSet presAssocID="{E648227C-D371-49AF-9401-EA0FAA8924E1}"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Irritant"/>
        </a:ext>
      </dgm:extLst>
    </dgm:pt>
    <dgm:pt modelId="{4AFFFED0-A46B-42BD-A5C6-571E9014B669}" type="pres">
      <dgm:prSet presAssocID="{E648227C-D371-49AF-9401-EA0FAA8924E1}" presName="spaceRect" presStyleCnt="0"/>
      <dgm:spPr/>
    </dgm:pt>
    <dgm:pt modelId="{5843122B-36F7-4EB0-A510-6988CD417B70}" type="pres">
      <dgm:prSet presAssocID="{E648227C-D371-49AF-9401-EA0FAA8924E1}" presName="textRect" presStyleLbl="revTx" presStyleIdx="2" presStyleCnt="4">
        <dgm:presLayoutVars>
          <dgm:chMax val="1"/>
          <dgm:chPref val="1"/>
        </dgm:presLayoutVars>
      </dgm:prSet>
      <dgm:spPr/>
    </dgm:pt>
    <dgm:pt modelId="{3C6B6C8A-05FE-4FFE-89FF-C50890F2A883}" type="pres">
      <dgm:prSet presAssocID="{38CF606A-3664-4DCF-AC6E-38819B543B5C}" presName="sibTrans" presStyleLbl="sibTrans2D1" presStyleIdx="0" presStyleCnt="0"/>
      <dgm:spPr/>
    </dgm:pt>
    <dgm:pt modelId="{15564A7B-AF9C-41D7-A8B7-516A7CF8C276}" type="pres">
      <dgm:prSet presAssocID="{C0BFA412-3915-4CB4-BA7B-E93243C8C6A5}" presName="compNode" presStyleCnt="0"/>
      <dgm:spPr/>
    </dgm:pt>
    <dgm:pt modelId="{7833AC11-11D0-4DA3-9243-6D0091CC2AFA}" type="pres">
      <dgm:prSet presAssocID="{C0BFA412-3915-4CB4-BA7B-E93243C8C6A5}" presName="iconBgRect" presStyleLbl="bgShp" presStyleIdx="3" presStyleCnt="4"/>
      <dgm:spPr/>
    </dgm:pt>
    <dgm:pt modelId="{CA65C4D6-B1D4-4DB8-80C6-82FFAAF63DAD}" type="pres">
      <dgm:prSet presAssocID="{C0BFA412-3915-4CB4-BA7B-E93243C8C6A5}"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nfused Face with No Fill"/>
        </a:ext>
      </dgm:extLst>
    </dgm:pt>
    <dgm:pt modelId="{7EB617CE-B550-403C-B64C-559347008372}" type="pres">
      <dgm:prSet presAssocID="{C0BFA412-3915-4CB4-BA7B-E93243C8C6A5}" presName="spaceRect" presStyleCnt="0"/>
      <dgm:spPr/>
    </dgm:pt>
    <dgm:pt modelId="{F52B3B16-5497-48AB-A09D-270893F66260}" type="pres">
      <dgm:prSet presAssocID="{C0BFA412-3915-4CB4-BA7B-E93243C8C6A5}" presName="textRect" presStyleLbl="revTx" presStyleIdx="3" presStyleCnt="4">
        <dgm:presLayoutVars>
          <dgm:chMax val="1"/>
          <dgm:chPref val="1"/>
        </dgm:presLayoutVars>
      </dgm:prSet>
      <dgm:spPr/>
    </dgm:pt>
  </dgm:ptLst>
  <dgm:cxnLst>
    <dgm:cxn modelId="{761C4D10-1538-4228-A54E-6546D9EA4C57}" srcId="{F66AF150-F307-4200-BAAC-41F41B4F5828}" destId="{47DA38DE-1E9D-42E4-B78C-47EFDEBB4451}" srcOrd="0" destOrd="0" parTransId="{7EF925C7-34FF-43DB-B73D-0DB2281C2686}" sibTransId="{F720F925-461B-463C-9CC4-EF031D893B8D}"/>
    <dgm:cxn modelId="{2FBB241C-EE10-4A44-848B-6A0B41D83572}" srcId="{F66AF150-F307-4200-BAAC-41F41B4F5828}" destId="{E648227C-D371-49AF-9401-EA0FAA8924E1}" srcOrd="2" destOrd="0" parTransId="{BDB044AE-4CF9-45F8-9A5E-A1589B3E77B3}" sibTransId="{38CF606A-3664-4DCF-AC6E-38819B543B5C}"/>
    <dgm:cxn modelId="{0B49411D-6068-4CD7-83AC-9478AEA0104E}" type="presOf" srcId="{C0BFA412-3915-4CB4-BA7B-E93243C8C6A5}" destId="{F52B3B16-5497-48AB-A09D-270893F66260}" srcOrd="0" destOrd="0" presId="urn:microsoft.com/office/officeart/2018/2/layout/IconCircleList"/>
    <dgm:cxn modelId="{F24F4124-7C99-4EB4-9999-12BA2A5D6FFE}" type="presOf" srcId="{F66AF150-F307-4200-BAAC-41F41B4F5828}" destId="{1960E69E-5D03-4D6F-A3DB-980D5993E974}" srcOrd="0" destOrd="0" presId="urn:microsoft.com/office/officeart/2018/2/layout/IconCircleList"/>
    <dgm:cxn modelId="{1395F864-3369-471C-90A4-2A0774A50D4A}" type="presOf" srcId="{E648227C-D371-49AF-9401-EA0FAA8924E1}" destId="{5843122B-36F7-4EB0-A510-6988CD417B70}" srcOrd="0" destOrd="0" presId="urn:microsoft.com/office/officeart/2018/2/layout/IconCircleList"/>
    <dgm:cxn modelId="{DDE13E65-7B61-44E2-8F92-C920D98BCAA9}" type="presOf" srcId="{F720F925-461B-463C-9CC4-EF031D893B8D}" destId="{D14CD258-3601-4269-95E5-4FF17C1EB68B}" srcOrd="0" destOrd="0" presId="urn:microsoft.com/office/officeart/2018/2/layout/IconCircleList"/>
    <dgm:cxn modelId="{60F51F71-4B75-42D6-A591-F0C1E859A5C4}" type="presOf" srcId="{38CF606A-3664-4DCF-AC6E-38819B543B5C}" destId="{3C6B6C8A-05FE-4FFE-89FF-C50890F2A883}" srcOrd="0" destOrd="0" presId="urn:microsoft.com/office/officeart/2018/2/layout/IconCircleList"/>
    <dgm:cxn modelId="{AED80072-FC56-47A9-819D-956649F42A54}" srcId="{F66AF150-F307-4200-BAAC-41F41B4F5828}" destId="{C0BFA412-3915-4CB4-BA7B-E93243C8C6A5}" srcOrd="3" destOrd="0" parTransId="{47218B2B-745E-4B00-AF8E-BBAFD7F73718}" sibTransId="{C70DE0DB-2D29-440E-BA06-ED48C43690BA}"/>
    <dgm:cxn modelId="{61530058-CDBB-4697-9251-830F4D9B6B19}" type="presOf" srcId="{47DA38DE-1E9D-42E4-B78C-47EFDEBB4451}" destId="{33A22816-7BE1-4D34-AEE2-BEAA897CB079}" srcOrd="0" destOrd="0" presId="urn:microsoft.com/office/officeart/2018/2/layout/IconCircleList"/>
    <dgm:cxn modelId="{26AB55AB-E473-45D5-8CFF-A92F0316BA00}" type="presOf" srcId="{C7AE8326-557E-4CBC-ABDD-06A5F5013868}" destId="{ABB78602-8150-412E-90F3-3F14AC7B3361}" srcOrd="0" destOrd="0" presId="urn:microsoft.com/office/officeart/2018/2/layout/IconCircleList"/>
    <dgm:cxn modelId="{43FE4AB4-EB4E-4E47-A27E-4F59A153678C}" type="presOf" srcId="{2492BB2A-9713-4ABC-8849-4C58E8BBDA1E}" destId="{DB2AD741-D001-44C6-85AD-09E2C72258E2}" srcOrd="0" destOrd="0" presId="urn:microsoft.com/office/officeart/2018/2/layout/IconCircleList"/>
    <dgm:cxn modelId="{920E91FB-5E7F-4D84-94A1-A02820F873AB}" srcId="{F66AF150-F307-4200-BAAC-41F41B4F5828}" destId="{2492BB2A-9713-4ABC-8849-4C58E8BBDA1E}" srcOrd="1" destOrd="0" parTransId="{D43FE9C5-7B12-4AFD-AA1E-2BD76345F9D9}" sibTransId="{C7AE8326-557E-4CBC-ABDD-06A5F5013868}"/>
    <dgm:cxn modelId="{7418940F-AAF6-41C7-B95F-B7D062163471}" type="presParOf" srcId="{1960E69E-5D03-4D6F-A3DB-980D5993E974}" destId="{16ADF31C-63F2-4129-AE9F-3E9FA0143601}" srcOrd="0" destOrd="0" presId="urn:microsoft.com/office/officeart/2018/2/layout/IconCircleList"/>
    <dgm:cxn modelId="{56173662-1850-444E-BB8B-0F66746613A7}" type="presParOf" srcId="{16ADF31C-63F2-4129-AE9F-3E9FA0143601}" destId="{A749D375-05BC-4ABA-9956-5C57ACD0AABC}" srcOrd="0" destOrd="0" presId="urn:microsoft.com/office/officeart/2018/2/layout/IconCircleList"/>
    <dgm:cxn modelId="{A7A9B497-941C-469B-A3D0-23EF28E1FE17}" type="presParOf" srcId="{A749D375-05BC-4ABA-9956-5C57ACD0AABC}" destId="{55E3B053-BC03-475B-949D-B1B01B3879BE}" srcOrd="0" destOrd="0" presId="urn:microsoft.com/office/officeart/2018/2/layout/IconCircleList"/>
    <dgm:cxn modelId="{61C61511-C99C-4952-8CA9-EF8947325044}" type="presParOf" srcId="{A749D375-05BC-4ABA-9956-5C57ACD0AABC}" destId="{EC30ACB5-5A06-435A-AB7A-13FE1F9288F8}" srcOrd="1" destOrd="0" presId="urn:microsoft.com/office/officeart/2018/2/layout/IconCircleList"/>
    <dgm:cxn modelId="{2031C314-9ED1-45BC-A38B-90A8C2DD6E31}" type="presParOf" srcId="{A749D375-05BC-4ABA-9956-5C57ACD0AABC}" destId="{60912CF3-D3E9-44C1-BFEB-834347801558}" srcOrd="2" destOrd="0" presId="urn:microsoft.com/office/officeart/2018/2/layout/IconCircleList"/>
    <dgm:cxn modelId="{950557A7-55A3-40FA-AEBD-32C55CC02B94}" type="presParOf" srcId="{A749D375-05BC-4ABA-9956-5C57ACD0AABC}" destId="{33A22816-7BE1-4D34-AEE2-BEAA897CB079}" srcOrd="3" destOrd="0" presId="urn:microsoft.com/office/officeart/2018/2/layout/IconCircleList"/>
    <dgm:cxn modelId="{FD049D94-E7C9-457A-8A08-B052697CB633}" type="presParOf" srcId="{16ADF31C-63F2-4129-AE9F-3E9FA0143601}" destId="{D14CD258-3601-4269-95E5-4FF17C1EB68B}" srcOrd="1" destOrd="0" presId="urn:microsoft.com/office/officeart/2018/2/layout/IconCircleList"/>
    <dgm:cxn modelId="{AC279240-5810-45C6-AD0F-654CBC23BC79}" type="presParOf" srcId="{16ADF31C-63F2-4129-AE9F-3E9FA0143601}" destId="{DE9A03F0-0B1C-43E6-AE97-8C4837E3AA64}" srcOrd="2" destOrd="0" presId="urn:microsoft.com/office/officeart/2018/2/layout/IconCircleList"/>
    <dgm:cxn modelId="{E2F3F7C4-180F-4169-896C-3D81E0793B35}" type="presParOf" srcId="{DE9A03F0-0B1C-43E6-AE97-8C4837E3AA64}" destId="{BBC6B41F-C46E-4D20-9231-FECF86A967BE}" srcOrd="0" destOrd="0" presId="urn:microsoft.com/office/officeart/2018/2/layout/IconCircleList"/>
    <dgm:cxn modelId="{F7656201-F308-4C25-9062-2B137E7B6A61}" type="presParOf" srcId="{DE9A03F0-0B1C-43E6-AE97-8C4837E3AA64}" destId="{7BED1CBF-4314-468F-898B-4335618ADD0D}" srcOrd="1" destOrd="0" presId="urn:microsoft.com/office/officeart/2018/2/layout/IconCircleList"/>
    <dgm:cxn modelId="{61670714-3895-4A76-B2C0-61DE5FDEB068}" type="presParOf" srcId="{DE9A03F0-0B1C-43E6-AE97-8C4837E3AA64}" destId="{BB936ACF-144F-4179-ABE5-549ADC112518}" srcOrd="2" destOrd="0" presId="urn:microsoft.com/office/officeart/2018/2/layout/IconCircleList"/>
    <dgm:cxn modelId="{09E0174C-9BA2-4DF6-8C4F-10C27BB2FC0B}" type="presParOf" srcId="{DE9A03F0-0B1C-43E6-AE97-8C4837E3AA64}" destId="{DB2AD741-D001-44C6-85AD-09E2C72258E2}" srcOrd="3" destOrd="0" presId="urn:microsoft.com/office/officeart/2018/2/layout/IconCircleList"/>
    <dgm:cxn modelId="{1FA46BCC-A4D4-4F6E-A037-46E1808A4E0D}" type="presParOf" srcId="{16ADF31C-63F2-4129-AE9F-3E9FA0143601}" destId="{ABB78602-8150-412E-90F3-3F14AC7B3361}" srcOrd="3" destOrd="0" presId="urn:microsoft.com/office/officeart/2018/2/layout/IconCircleList"/>
    <dgm:cxn modelId="{C13ED202-3D97-4B0C-8B0B-5879066F0F05}" type="presParOf" srcId="{16ADF31C-63F2-4129-AE9F-3E9FA0143601}" destId="{D27020CB-816D-4FBC-959B-653F7BDA095C}" srcOrd="4" destOrd="0" presId="urn:microsoft.com/office/officeart/2018/2/layout/IconCircleList"/>
    <dgm:cxn modelId="{6D1BDC0A-9C1C-4CDB-AFA2-1520B62CADF1}" type="presParOf" srcId="{D27020CB-816D-4FBC-959B-653F7BDA095C}" destId="{5C17CEB7-87F1-43B5-897C-3330C3064AA0}" srcOrd="0" destOrd="0" presId="urn:microsoft.com/office/officeart/2018/2/layout/IconCircleList"/>
    <dgm:cxn modelId="{69B30365-C4B0-4916-A6CA-C67089C684BE}" type="presParOf" srcId="{D27020CB-816D-4FBC-959B-653F7BDA095C}" destId="{CDBAF77B-CE67-4B48-A8E9-D8C991EDD1EF}" srcOrd="1" destOrd="0" presId="urn:microsoft.com/office/officeart/2018/2/layout/IconCircleList"/>
    <dgm:cxn modelId="{A9957555-B0CB-4C4F-8A4C-26497CC80C31}" type="presParOf" srcId="{D27020CB-816D-4FBC-959B-653F7BDA095C}" destId="{4AFFFED0-A46B-42BD-A5C6-571E9014B669}" srcOrd="2" destOrd="0" presId="urn:microsoft.com/office/officeart/2018/2/layout/IconCircleList"/>
    <dgm:cxn modelId="{172166C8-2486-4538-B54C-3AA95774CCDF}" type="presParOf" srcId="{D27020CB-816D-4FBC-959B-653F7BDA095C}" destId="{5843122B-36F7-4EB0-A510-6988CD417B70}" srcOrd="3" destOrd="0" presId="urn:microsoft.com/office/officeart/2018/2/layout/IconCircleList"/>
    <dgm:cxn modelId="{0A83AF36-0ED7-4053-9A92-0EEBA30FD2EE}" type="presParOf" srcId="{16ADF31C-63F2-4129-AE9F-3E9FA0143601}" destId="{3C6B6C8A-05FE-4FFE-89FF-C50890F2A883}" srcOrd="5" destOrd="0" presId="urn:microsoft.com/office/officeart/2018/2/layout/IconCircleList"/>
    <dgm:cxn modelId="{C93ADC2A-A3C8-437C-89FF-144AC410E19E}" type="presParOf" srcId="{16ADF31C-63F2-4129-AE9F-3E9FA0143601}" destId="{15564A7B-AF9C-41D7-A8B7-516A7CF8C276}" srcOrd="6" destOrd="0" presId="urn:microsoft.com/office/officeart/2018/2/layout/IconCircleList"/>
    <dgm:cxn modelId="{8CF0D635-2D5F-4B01-ACEB-6BB5F56FD765}" type="presParOf" srcId="{15564A7B-AF9C-41D7-A8B7-516A7CF8C276}" destId="{7833AC11-11D0-4DA3-9243-6D0091CC2AFA}" srcOrd="0" destOrd="0" presId="urn:microsoft.com/office/officeart/2018/2/layout/IconCircleList"/>
    <dgm:cxn modelId="{88CC1CD5-714B-4BAD-BE5D-028EB961457A}" type="presParOf" srcId="{15564A7B-AF9C-41D7-A8B7-516A7CF8C276}" destId="{CA65C4D6-B1D4-4DB8-80C6-82FFAAF63DAD}" srcOrd="1" destOrd="0" presId="urn:microsoft.com/office/officeart/2018/2/layout/IconCircleList"/>
    <dgm:cxn modelId="{E5B47D5B-DC18-4C47-BAAB-86D919BB49BC}" type="presParOf" srcId="{15564A7B-AF9C-41D7-A8B7-516A7CF8C276}" destId="{7EB617CE-B550-403C-B64C-559347008372}" srcOrd="2" destOrd="0" presId="urn:microsoft.com/office/officeart/2018/2/layout/IconCircleList"/>
    <dgm:cxn modelId="{7E941343-7FCE-4DF5-8738-ED7DFE6EDD64}" type="presParOf" srcId="{15564A7B-AF9C-41D7-A8B7-516A7CF8C276}" destId="{F52B3B16-5497-48AB-A09D-270893F66260}"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8C4CA8C-D6E7-4B12-A62A-93C3F621B7E5}" type="doc">
      <dgm:prSet loTypeId="urn:microsoft.com/office/officeart/2005/8/layout/hierarchy1" loCatId="hierarchy" qsTypeId="urn:microsoft.com/office/officeart/2005/8/quickstyle/simple4" qsCatId="simple" csTypeId="urn:microsoft.com/office/officeart/2005/8/colors/colorful1" csCatId="colorful" phldr="1"/>
      <dgm:spPr/>
      <dgm:t>
        <a:bodyPr/>
        <a:lstStyle/>
        <a:p>
          <a:endParaRPr lang="en-US"/>
        </a:p>
      </dgm:t>
    </dgm:pt>
    <dgm:pt modelId="{AD174422-7FBB-4D48-8803-92C098AC8A0F}">
      <dgm:prSet/>
      <dgm:spPr/>
      <dgm:t>
        <a:bodyPr/>
        <a:lstStyle/>
        <a:p>
          <a:r>
            <a:rPr lang="en-US"/>
            <a:t>Fair and transparent process matters as much as the outcome</a:t>
          </a:r>
        </a:p>
      </dgm:t>
    </dgm:pt>
    <dgm:pt modelId="{17410B5F-FD6D-4B7B-96C6-7B83F12CC25D}" type="parTrans" cxnId="{2D7A51C3-D529-4495-AD11-CEADC0D63A3E}">
      <dgm:prSet/>
      <dgm:spPr/>
      <dgm:t>
        <a:bodyPr/>
        <a:lstStyle/>
        <a:p>
          <a:endParaRPr lang="en-US"/>
        </a:p>
      </dgm:t>
    </dgm:pt>
    <dgm:pt modelId="{0A77F229-2B98-4A7A-8A40-754B4812B88D}" type="sibTrans" cxnId="{2D7A51C3-D529-4495-AD11-CEADC0D63A3E}">
      <dgm:prSet/>
      <dgm:spPr/>
      <dgm:t>
        <a:bodyPr/>
        <a:lstStyle/>
        <a:p>
          <a:endParaRPr lang="en-US"/>
        </a:p>
      </dgm:t>
    </dgm:pt>
    <dgm:pt modelId="{DE184CCC-1FEB-4C9C-87BE-A58BD6C0AE9D}">
      <dgm:prSet/>
      <dgm:spPr/>
      <dgm:t>
        <a:bodyPr/>
        <a:lstStyle/>
        <a:p>
          <a:r>
            <a:rPr lang="en-US"/>
            <a:t>People judge the experience on how they are treated, no just whether they “win” </a:t>
          </a:r>
          <a:r>
            <a:rPr lang="en-GB"/>
            <a:t>(Nel et al., 2000)</a:t>
          </a:r>
          <a:endParaRPr lang="en-US"/>
        </a:p>
      </dgm:t>
    </dgm:pt>
    <dgm:pt modelId="{A45B0027-E857-4A1A-8AF1-B405BE5F854A}" type="parTrans" cxnId="{6D50BE6A-375A-4DB4-A273-8E91AED292B2}">
      <dgm:prSet/>
      <dgm:spPr/>
      <dgm:t>
        <a:bodyPr/>
        <a:lstStyle/>
        <a:p>
          <a:endParaRPr lang="en-US"/>
        </a:p>
      </dgm:t>
    </dgm:pt>
    <dgm:pt modelId="{9AFC6DE4-A49C-4BB8-8263-35D954072AFA}" type="sibTrans" cxnId="{6D50BE6A-375A-4DB4-A273-8E91AED292B2}">
      <dgm:prSet/>
      <dgm:spPr/>
      <dgm:t>
        <a:bodyPr/>
        <a:lstStyle/>
        <a:p>
          <a:endParaRPr lang="en-US"/>
        </a:p>
      </dgm:t>
    </dgm:pt>
    <dgm:pt modelId="{F9431A7A-72FC-426E-8E66-9D5AA080C9BC}">
      <dgm:prSet/>
      <dgm:spPr/>
      <dgm:t>
        <a:bodyPr/>
        <a:lstStyle/>
        <a:p>
          <a:r>
            <a:rPr lang="en-US"/>
            <a:t>Timely response</a:t>
          </a:r>
        </a:p>
      </dgm:t>
    </dgm:pt>
    <dgm:pt modelId="{35E4CE64-BDFF-406E-8CB6-10E185728833}" type="parTrans" cxnId="{1A11625C-7C13-4907-A073-AC5B82EFA911}">
      <dgm:prSet/>
      <dgm:spPr/>
      <dgm:t>
        <a:bodyPr/>
        <a:lstStyle/>
        <a:p>
          <a:endParaRPr lang="en-US"/>
        </a:p>
      </dgm:t>
    </dgm:pt>
    <dgm:pt modelId="{7B6899F5-10ED-49D6-9FD9-CB3C530B97A8}" type="sibTrans" cxnId="{1A11625C-7C13-4907-A073-AC5B82EFA911}">
      <dgm:prSet/>
      <dgm:spPr/>
      <dgm:t>
        <a:bodyPr/>
        <a:lstStyle/>
        <a:p>
          <a:endParaRPr lang="en-US"/>
        </a:p>
      </dgm:t>
    </dgm:pt>
    <dgm:pt modelId="{41579A77-3B2D-42E7-920B-2455F75037E3}">
      <dgm:prSet/>
      <dgm:spPr/>
      <dgm:t>
        <a:bodyPr/>
        <a:lstStyle/>
        <a:p>
          <a:r>
            <a:rPr lang="en-US"/>
            <a:t>Clear explanation</a:t>
          </a:r>
        </a:p>
      </dgm:t>
    </dgm:pt>
    <dgm:pt modelId="{3229604A-C93B-4113-ABD1-691DF4438EB4}" type="parTrans" cxnId="{FD6E1775-5F00-4F3D-8C32-AA569F5C5CDA}">
      <dgm:prSet/>
      <dgm:spPr/>
      <dgm:t>
        <a:bodyPr/>
        <a:lstStyle/>
        <a:p>
          <a:endParaRPr lang="en-US"/>
        </a:p>
      </dgm:t>
    </dgm:pt>
    <dgm:pt modelId="{2FB20F6E-3155-454B-A552-8F51B378EF5B}" type="sibTrans" cxnId="{FD6E1775-5F00-4F3D-8C32-AA569F5C5CDA}">
      <dgm:prSet/>
      <dgm:spPr/>
      <dgm:t>
        <a:bodyPr/>
        <a:lstStyle/>
        <a:p>
          <a:endParaRPr lang="en-US"/>
        </a:p>
      </dgm:t>
    </dgm:pt>
    <dgm:pt modelId="{8D338D67-3945-4D39-A5D0-140D51917D0C}" type="pres">
      <dgm:prSet presAssocID="{A8C4CA8C-D6E7-4B12-A62A-93C3F621B7E5}" presName="hierChild1" presStyleCnt="0">
        <dgm:presLayoutVars>
          <dgm:chPref val="1"/>
          <dgm:dir/>
          <dgm:animOne val="branch"/>
          <dgm:animLvl val="lvl"/>
          <dgm:resizeHandles/>
        </dgm:presLayoutVars>
      </dgm:prSet>
      <dgm:spPr/>
    </dgm:pt>
    <dgm:pt modelId="{477D816E-AB7D-4E36-A5FD-77B0039D929F}" type="pres">
      <dgm:prSet presAssocID="{AD174422-7FBB-4D48-8803-92C098AC8A0F}" presName="hierRoot1" presStyleCnt="0"/>
      <dgm:spPr/>
    </dgm:pt>
    <dgm:pt modelId="{50C658BB-2C5E-49A7-AD88-894426E7B625}" type="pres">
      <dgm:prSet presAssocID="{AD174422-7FBB-4D48-8803-92C098AC8A0F}" presName="composite" presStyleCnt="0"/>
      <dgm:spPr/>
    </dgm:pt>
    <dgm:pt modelId="{DE593378-8E31-43C9-B1A9-A165E5B4E7FA}" type="pres">
      <dgm:prSet presAssocID="{AD174422-7FBB-4D48-8803-92C098AC8A0F}" presName="background" presStyleLbl="node0" presStyleIdx="0" presStyleCnt="4"/>
      <dgm:spPr/>
    </dgm:pt>
    <dgm:pt modelId="{AEFE9AF8-D86F-4B73-8D48-7DBE03D1A55A}" type="pres">
      <dgm:prSet presAssocID="{AD174422-7FBB-4D48-8803-92C098AC8A0F}" presName="text" presStyleLbl="fgAcc0" presStyleIdx="0" presStyleCnt="4">
        <dgm:presLayoutVars>
          <dgm:chPref val="3"/>
        </dgm:presLayoutVars>
      </dgm:prSet>
      <dgm:spPr/>
    </dgm:pt>
    <dgm:pt modelId="{3DB943FE-A7D9-4815-A143-3EC70337A9A8}" type="pres">
      <dgm:prSet presAssocID="{AD174422-7FBB-4D48-8803-92C098AC8A0F}" presName="hierChild2" presStyleCnt="0"/>
      <dgm:spPr/>
    </dgm:pt>
    <dgm:pt modelId="{852DDDFC-D536-4406-8BD6-050345E33492}" type="pres">
      <dgm:prSet presAssocID="{DE184CCC-1FEB-4C9C-87BE-A58BD6C0AE9D}" presName="hierRoot1" presStyleCnt="0"/>
      <dgm:spPr/>
    </dgm:pt>
    <dgm:pt modelId="{D6B72F0A-B3C6-4777-BDC3-6233B15EC713}" type="pres">
      <dgm:prSet presAssocID="{DE184CCC-1FEB-4C9C-87BE-A58BD6C0AE9D}" presName="composite" presStyleCnt="0"/>
      <dgm:spPr/>
    </dgm:pt>
    <dgm:pt modelId="{20013438-DFF7-4196-84BD-054D201216E4}" type="pres">
      <dgm:prSet presAssocID="{DE184CCC-1FEB-4C9C-87BE-A58BD6C0AE9D}" presName="background" presStyleLbl="node0" presStyleIdx="1" presStyleCnt="4"/>
      <dgm:spPr/>
    </dgm:pt>
    <dgm:pt modelId="{2EC1DB98-64C8-4B22-9FC3-32E086C7BE6A}" type="pres">
      <dgm:prSet presAssocID="{DE184CCC-1FEB-4C9C-87BE-A58BD6C0AE9D}" presName="text" presStyleLbl="fgAcc0" presStyleIdx="1" presStyleCnt="4">
        <dgm:presLayoutVars>
          <dgm:chPref val="3"/>
        </dgm:presLayoutVars>
      </dgm:prSet>
      <dgm:spPr/>
    </dgm:pt>
    <dgm:pt modelId="{9F9E7A76-F6B5-4B7D-AF52-042121C597C9}" type="pres">
      <dgm:prSet presAssocID="{DE184CCC-1FEB-4C9C-87BE-A58BD6C0AE9D}" presName="hierChild2" presStyleCnt="0"/>
      <dgm:spPr/>
    </dgm:pt>
    <dgm:pt modelId="{71A1D7A0-D24C-41E8-BD4F-4364F748097E}" type="pres">
      <dgm:prSet presAssocID="{F9431A7A-72FC-426E-8E66-9D5AA080C9BC}" presName="hierRoot1" presStyleCnt="0"/>
      <dgm:spPr/>
    </dgm:pt>
    <dgm:pt modelId="{303A301E-C976-40B6-8C9E-FC011D7DCA7C}" type="pres">
      <dgm:prSet presAssocID="{F9431A7A-72FC-426E-8E66-9D5AA080C9BC}" presName="composite" presStyleCnt="0"/>
      <dgm:spPr/>
    </dgm:pt>
    <dgm:pt modelId="{5B008CE7-C763-4E9C-9685-3B2FE62E891B}" type="pres">
      <dgm:prSet presAssocID="{F9431A7A-72FC-426E-8E66-9D5AA080C9BC}" presName="background" presStyleLbl="node0" presStyleIdx="2" presStyleCnt="4"/>
      <dgm:spPr/>
    </dgm:pt>
    <dgm:pt modelId="{477F54C8-E036-4EF9-92F2-DAE925853F31}" type="pres">
      <dgm:prSet presAssocID="{F9431A7A-72FC-426E-8E66-9D5AA080C9BC}" presName="text" presStyleLbl="fgAcc0" presStyleIdx="2" presStyleCnt="4">
        <dgm:presLayoutVars>
          <dgm:chPref val="3"/>
        </dgm:presLayoutVars>
      </dgm:prSet>
      <dgm:spPr/>
    </dgm:pt>
    <dgm:pt modelId="{C1AF8888-86E7-4B1B-A80E-9EB934191E67}" type="pres">
      <dgm:prSet presAssocID="{F9431A7A-72FC-426E-8E66-9D5AA080C9BC}" presName="hierChild2" presStyleCnt="0"/>
      <dgm:spPr/>
    </dgm:pt>
    <dgm:pt modelId="{69B45AD6-B04E-40C0-A8FB-941C2ACB973B}" type="pres">
      <dgm:prSet presAssocID="{41579A77-3B2D-42E7-920B-2455F75037E3}" presName="hierRoot1" presStyleCnt="0"/>
      <dgm:spPr/>
    </dgm:pt>
    <dgm:pt modelId="{482805B9-CADB-4C0D-BC44-E9A99E020B7D}" type="pres">
      <dgm:prSet presAssocID="{41579A77-3B2D-42E7-920B-2455F75037E3}" presName="composite" presStyleCnt="0"/>
      <dgm:spPr/>
    </dgm:pt>
    <dgm:pt modelId="{2608FF34-8DB7-404B-B689-86A53FF67C2D}" type="pres">
      <dgm:prSet presAssocID="{41579A77-3B2D-42E7-920B-2455F75037E3}" presName="background" presStyleLbl="node0" presStyleIdx="3" presStyleCnt="4"/>
      <dgm:spPr/>
    </dgm:pt>
    <dgm:pt modelId="{24B7DED9-6641-46FD-896E-E502D150AE46}" type="pres">
      <dgm:prSet presAssocID="{41579A77-3B2D-42E7-920B-2455F75037E3}" presName="text" presStyleLbl="fgAcc0" presStyleIdx="3" presStyleCnt="4">
        <dgm:presLayoutVars>
          <dgm:chPref val="3"/>
        </dgm:presLayoutVars>
      </dgm:prSet>
      <dgm:spPr/>
    </dgm:pt>
    <dgm:pt modelId="{5AAACB0C-2481-406A-88BD-EB4834B20DA5}" type="pres">
      <dgm:prSet presAssocID="{41579A77-3B2D-42E7-920B-2455F75037E3}" presName="hierChild2" presStyleCnt="0"/>
      <dgm:spPr/>
    </dgm:pt>
  </dgm:ptLst>
  <dgm:cxnLst>
    <dgm:cxn modelId="{9A2C7C40-A7E0-4D82-9211-A741663058B8}" type="presOf" srcId="{AD174422-7FBB-4D48-8803-92C098AC8A0F}" destId="{AEFE9AF8-D86F-4B73-8D48-7DBE03D1A55A}" srcOrd="0" destOrd="0" presId="urn:microsoft.com/office/officeart/2005/8/layout/hierarchy1"/>
    <dgm:cxn modelId="{1A11625C-7C13-4907-A073-AC5B82EFA911}" srcId="{A8C4CA8C-D6E7-4B12-A62A-93C3F621B7E5}" destId="{F9431A7A-72FC-426E-8E66-9D5AA080C9BC}" srcOrd="2" destOrd="0" parTransId="{35E4CE64-BDFF-406E-8CB6-10E185728833}" sibTransId="{7B6899F5-10ED-49D6-9FD9-CB3C530B97A8}"/>
    <dgm:cxn modelId="{EB812F43-0D30-4D5C-AD05-337835052A9F}" type="presOf" srcId="{A8C4CA8C-D6E7-4B12-A62A-93C3F621B7E5}" destId="{8D338D67-3945-4D39-A5D0-140D51917D0C}" srcOrd="0" destOrd="0" presId="urn:microsoft.com/office/officeart/2005/8/layout/hierarchy1"/>
    <dgm:cxn modelId="{0EF0F169-C6D2-47AF-8531-274BFC0DBA29}" type="presOf" srcId="{DE184CCC-1FEB-4C9C-87BE-A58BD6C0AE9D}" destId="{2EC1DB98-64C8-4B22-9FC3-32E086C7BE6A}" srcOrd="0" destOrd="0" presId="urn:microsoft.com/office/officeart/2005/8/layout/hierarchy1"/>
    <dgm:cxn modelId="{6D50BE6A-375A-4DB4-A273-8E91AED292B2}" srcId="{A8C4CA8C-D6E7-4B12-A62A-93C3F621B7E5}" destId="{DE184CCC-1FEB-4C9C-87BE-A58BD6C0AE9D}" srcOrd="1" destOrd="0" parTransId="{A45B0027-E857-4A1A-8AF1-B405BE5F854A}" sibTransId="{9AFC6DE4-A49C-4BB8-8263-35D954072AFA}"/>
    <dgm:cxn modelId="{FD6E1775-5F00-4F3D-8C32-AA569F5C5CDA}" srcId="{A8C4CA8C-D6E7-4B12-A62A-93C3F621B7E5}" destId="{41579A77-3B2D-42E7-920B-2455F75037E3}" srcOrd="3" destOrd="0" parTransId="{3229604A-C93B-4113-ABD1-691DF4438EB4}" sibTransId="{2FB20F6E-3155-454B-A552-8F51B378EF5B}"/>
    <dgm:cxn modelId="{7E55F486-A0BC-4266-9385-3F5BA1D95395}" type="presOf" srcId="{F9431A7A-72FC-426E-8E66-9D5AA080C9BC}" destId="{477F54C8-E036-4EF9-92F2-DAE925853F31}" srcOrd="0" destOrd="0" presId="urn:microsoft.com/office/officeart/2005/8/layout/hierarchy1"/>
    <dgm:cxn modelId="{2D7A51C3-D529-4495-AD11-CEADC0D63A3E}" srcId="{A8C4CA8C-D6E7-4B12-A62A-93C3F621B7E5}" destId="{AD174422-7FBB-4D48-8803-92C098AC8A0F}" srcOrd="0" destOrd="0" parTransId="{17410B5F-FD6D-4B7B-96C6-7B83F12CC25D}" sibTransId="{0A77F229-2B98-4A7A-8A40-754B4812B88D}"/>
    <dgm:cxn modelId="{D0A25DD6-AFAE-4CEE-9945-51844F0079A4}" type="presOf" srcId="{41579A77-3B2D-42E7-920B-2455F75037E3}" destId="{24B7DED9-6641-46FD-896E-E502D150AE46}" srcOrd="0" destOrd="0" presId="urn:microsoft.com/office/officeart/2005/8/layout/hierarchy1"/>
    <dgm:cxn modelId="{FEB5A534-2E9A-4EE6-BA9E-B091078C336C}" type="presParOf" srcId="{8D338D67-3945-4D39-A5D0-140D51917D0C}" destId="{477D816E-AB7D-4E36-A5FD-77B0039D929F}" srcOrd="0" destOrd="0" presId="urn:microsoft.com/office/officeart/2005/8/layout/hierarchy1"/>
    <dgm:cxn modelId="{EB928F91-97D8-4301-A035-4E206DEACE8A}" type="presParOf" srcId="{477D816E-AB7D-4E36-A5FD-77B0039D929F}" destId="{50C658BB-2C5E-49A7-AD88-894426E7B625}" srcOrd="0" destOrd="0" presId="urn:microsoft.com/office/officeart/2005/8/layout/hierarchy1"/>
    <dgm:cxn modelId="{2383506B-2BDE-42F3-8E1D-B70A82C0EF96}" type="presParOf" srcId="{50C658BB-2C5E-49A7-AD88-894426E7B625}" destId="{DE593378-8E31-43C9-B1A9-A165E5B4E7FA}" srcOrd="0" destOrd="0" presId="urn:microsoft.com/office/officeart/2005/8/layout/hierarchy1"/>
    <dgm:cxn modelId="{00B53D6D-3A95-4374-A5C2-EB2B45C1BB91}" type="presParOf" srcId="{50C658BB-2C5E-49A7-AD88-894426E7B625}" destId="{AEFE9AF8-D86F-4B73-8D48-7DBE03D1A55A}" srcOrd="1" destOrd="0" presId="urn:microsoft.com/office/officeart/2005/8/layout/hierarchy1"/>
    <dgm:cxn modelId="{C064710B-2766-4892-8405-BFE14CF512BF}" type="presParOf" srcId="{477D816E-AB7D-4E36-A5FD-77B0039D929F}" destId="{3DB943FE-A7D9-4815-A143-3EC70337A9A8}" srcOrd="1" destOrd="0" presId="urn:microsoft.com/office/officeart/2005/8/layout/hierarchy1"/>
    <dgm:cxn modelId="{DFEE4DFC-BAE1-4B21-BB32-A210A46CD9C5}" type="presParOf" srcId="{8D338D67-3945-4D39-A5D0-140D51917D0C}" destId="{852DDDFC-D536-4406-8BD6-050345E33492}" srcOrd="1" destOrd="0" presId="urn:microsoft.com/office/officeart/2005/8/layout/hierarchy1"/>
    <dgm:cxn modelId="{08F1CFA8-0BDC-477A-98A3-46D8A169C1C2}" type="presParOf" srcId="{852DDDFC-D536-4406-8BD6-050345E33492}" destId="{D6B72F0A-B3C6-4777-BDC3-6233B15EC713}" srcOrd="0" destOrd="0" presId="urn:microsoft.com/office/officeart/2005/8/layout/hierarchy1"/>
    <dgm:cxn modelId="{620E057D-3D8B-4270-8583-AB403B34AB9D}" type="presParOf" srcId="{D6B72F0A-B3C6-4777-BDC3-6233B15EC713}" destId="{20013438-DFF7-4196-84BD-054D201216E4}" srcOrd="0" destOrd="0" presId="urn:microsoft.com/office/officeart/2005/8/layout/hierarchy1"/>
    <dgm:cxn modelId="{AF892BAA-7C7B-411C-9E4F-4EC1CCCE2FD9}" type="presParOf" srcId="{D6B72F0A-B3C6-4777-BDC3-6233B15EC713}" destId="{2EC1DB98-64C8-4B22-9FC3-32E086C7BE6A}" srcOrd="1" destOrd="0" presId="urn:microsoft.com/office/officeart/2005/8/layout/hierarchy1"/>
    <dgm:cxn modelId="{C8EFCEF8-160D-4C90-87D5-F4211FC2E04E}" type="presParOf" srcId="{852DDDFC-D536-4406-8BD6-050345E33492}" destId="{9F9E7A76-F6B5-4B7D-AF52-042121C597C9}" srcOrd="1" destOrd="0" presId="urn:microsoft.com/office/officeart/2005/8/layout/hierarchy1"/>
    <dgm:cxn modelId="{F14E826C-B579-4032-A44A-90A97C4297C1}" type="presParOf" srcId="{8D338D67-3945-4D39-A5D0-140D51917D0C}" destId="{71A1D7A0-D24C-41E8-BD4F-4364F748097E}" srcOrd="2" destOrd="0" presId="urn:microsoft.com/office/officeart/2005/8/layout/hierarchy1"/>
    <dgm:cxn modelId="{BE0EE4C2-7511-4898-91FA-391406D1B090}" type="presParOf" srcId="{71A1D7A0-D24C-41E8-BD4F-4364F748097E}" destId="{303A301E-C976-40B6-8C9E-FC011D7DCA7C}" srcOrd="0" destOrd="0" presId="urn:microsoft.com/office/officeart/2005/8/layout/hierarchy1"/>
    <dgm:cxn modelId="{2C6D696D-B92B-4F56-B85C-F6E17DDAB7B7}" type="presParOf" srcId="{303A301E-C976-40B6-8C9E-FC011D7DCA7C}" destId="{5B008CE7-C763-4E9C-9685-3B2FE62E891B}" srcOrd="0" destOrd="0" presId="urn:microsoft.com/office/officeart/2005/8/layout/hierarchy1"/>
    <dgm:cxn modelId="{D5723298-6D1B-45B2-8633-DF6559F8AE8E}" type="presParOf" srcId="{303A301E-C976-40B6-8C9E-FC011D7DCA7C}" destId="{477F54C8-E036-4EF9-92F2-DAE925853F31}" srcOrd="1" destOrd="0" presId="urn:microsoft.com/office/officeart/2005/8/layout/hierarchy1"/>
    <dgm:cxn modelId="{9BA69CE4-B39B-4B35-95F5-52DA6191ED46}" type="presParOf" srcId="{71A1D7A0-D24C-41E8-BD4F-4364F748097E}" destId="{C1AF8888-86E7-4B1B-A80E-9EB934191E67}" srcOrd="1" destOrd="0" presId="urn:microsoft.com/office/officeart/2005/8/layout/hierarchy1"/>
    <dgm:cxn modelId="{4E2150D2-62AE-4C53-888E-FA4A046F4372}" type="presParOf" srcId="{8D338D67-3945-4D39-A5D0-140D51917D0C}" destId="{69B45AD6-B04E-40C0-A8FB-941C2ACB973B}" srcOrd="3" destOrd="0" presId="urn:microsoft.com/office/officeart/2005/8/layout/hierarchy1"/>
    <dgm:cxn modelId="{CD618027-102A-412A-8BD6-268118F895B7}" type="presParOf" srcId="{69B45AD6-B04E-40C0-A8FB-941C2ACB973B}" destId="{482805B9-CADB-4C0D-BC44-E9A99E020B7D}" srcOrd="0" destOrd="0" presId="urn:microsoft.com/office/officeart/2005/8/layout/hierarchy1"/>
    <dgm:cxn modelId="{FC9A0DF1-9E8B-4F7C-9E2D-306D9E535FB5}" type="presParOf" srcId="{482805B9-CADB-4C0D-BC44-E9A99E020B7D}" destId="{2608FF34-8DB7-404B-B689-86A53FF67C2D}" srcOrd="0" destOrd="0" presId="urn:microsoft.com/office/officeart/2005/8/layout/hierarchy1"/>
    <dgm:cxn modelId="{BF93A622-C588-4E17-8BCD-4A1F43286FE9}" type="presParOf" srcId="{482805B9-CADB-4C0D-BC44-E9A99E020B7D}" destId="{24B7DED9-6641-46FD-896E-E502D150AE46}" srcOrd="1" destOrd="0" presId="urn:microsoft.com/office/officeart/2005/8/layout/hierarchy1"/>
    <dgm:cxn modelId="{454F3A13-96B6-4BC1-89C4-8825C35E117F}" type="presParOf" srcId="{69B45AD6-B04E-40C0-A8FB-941C2ACB973B}" destId="{5AAACB0C-2481-406A-88BD-EB4834B20DA5}"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6B0BB82-DB63-4AAE-9335-122A6E66FFAC}" type="doc">
      <dgm:prSet loTypeId="urn:microsoft.com/office/officeart/2018/5/layout/IconCircle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95CF8D34-D2A6-4859-B49B-F8AD21FEA4E2}">
      <dgm:prSet/>
      <dgm:spPr/>
      <dgm:t>
        <a:bodyPr/>
        <a:lstStyle/>
        <a:p>
          <a:pPr>
            <a:lnSpc>
              <a:spcPct val="100000"/>
            </a:lnSpc>
            <a:defRPr cap="all"/>
          </a:pPr>
          <a:r>
            <a:rPr lang="en-US"/>
            <a:t>Loss of jobs</a:t>
          </a:r>
        </a:p>
      </dgm:t>
    </dgm:pt>
    <dgm:pt modelId="{1083EAF9-D202-4C04-B1A0-ACFB07D95620}" type="parTrans" cxnId="{C7B07E9C-A099-4DE2-8192-D4A178172558}">
      <dgm:prSet/>
      <dgm:spPr/>
      <dgm:t>
        <a:bodyPr/>
        <a:lstStyle/>
        <a:p>
          <a:endParaRPr lang="en-US"/>
        </a:p>
      </dgm:t>
    </dgm:pt>
    <dgm:pt modelId="{7E47418A-48B7-49F7-B0F2-71BC0213F85C}" type="sibTrans" cxnId="{C7B07E9C-A099-4DE2-8192-D4A178172558}">
      <dgm:prSet/>
      <dgm:spPr/>
      <dgm:t>
        <a:bodyPr/>
        <a:lstStyle/>
        <a:p>
          <a:endParaRPr lang="en-US"/>
        </a:p>
      </dgm:t>
    </dgm:pt>
    <dgm:pt modelId="{6470C07B-A113-48D9-B5AC-4010E5B05905}">
      <dgm:prSet/>
      <dgm:spPr/>
      <dgm:t>
        <a:bodyPr/>
        <a:lstStyle/>
        <a:p>
          <a:pPr>
            <a:lnSpc>
              <a:spcPct val="100000"/>
            </a:lnSpc>
            <a:defRPr cap="all"/>
          </a:pPr>
          <a:r>
            <a:rPr lang="en-US"/>
            <a:t>Decrease in visitor spending (</a:t>
          </a:r>
          <a:r>
            <a:rPr lang="en-US" err="1"/>
            <a:t>Ramuni</a:t>
          </a:r>
          <a:r>
            <a:rPr lang="en-US"/>
            <a:t>, 2021) </a:t>
          </a:r>
        </a:p>
      </dgm:t>
    </dgm:pt>
    <dgm:pt modelId="{42F5A8A8-AF5E-4AF5-B37B-5129DFA297EA}" type="parTrans" cxnId="{17B8D393-C80D-40D4-9C87-813287C7924B}">
      <dgm:prSet/>
      <dgm:spPr/>
      <dgm:t>
        <a:bodyPr/>
        <a:lstStyle/>
        <a:p>
          <a:endParaRPr lang="en-US"/>
        </a:p>
      </dgm:t>
    </dgm:pt>
    <dgm:pt modelId="{4225C598-EE4F-477F-8BE0-E05CED28917A}" type="sibTrans" cxnId="{17B8D393-C80D-40D4-9C87-813287C7924B}">
      <dgm:prSet/>
      <dgm:spPr/>
      <dgm:t>
        <a:bodyPr/>
        <a:lstStyle/>
        <a:p>
          <a:endParaRPr lang="en-US"/>
        </a:p>
      </dgm:t>
    </dgm:pt>
    <dgm:pt modelId="{C6D5F197-1EF4-4E35-876A-9B5643A6ADD1}">
      <dgm:prSet/>
      <dgm:spPr/>
      <dgm:t>
        <a:bodyPr/>
        <a:lstStyle/>
        <a:p>
          <a:pPr>
            <a:lnSpc>
              <a:spcPct val="100000"/>
            </a:lnSpc>
            <a:defRPr cap="all"/>
          </a:pPr>
          <a:r>
            <a:rPr lang="en-US"/>
            <a:t>Global closures</a:t>
          </a:r>
        </a:p>
      </dgm:t>
    </dgm:pt>
    <dgm:pt modelId="{3A60D666-EBCD-449A-875F-9CA1F61197BD}" type="parTrans" cxnId="{6F33E298-602E-45B1-BFAB-E80A1EA6C885}">
      <dgm:prSet/>
      <dgm:spPr/>
      <dgm:t>
        <a:bodyPr/>
        <a:lstStyle/>
        <a:p>
          <a:endParaRPr lang="en-US"/>
        </a:p>
      </dgm:t>
    </dgm:pt>
    <dgm:pt modelId="{07F0E894-0CBE-4639-A35B-87C601A9D96B}" type="sibTrans" cxnId="{6F33E298-602E-45B1-BFAB-E80A1EA6C885}">
      <dgm:prSet/>
      <dgm:spPr/>
      <dgm:t>
        <a:bodyPr/>
        <a:lstStyle/>
        <a:p>
          <a:endParaRPr lang="en-US"/>
        </a:p>
      </dgm:t>
    </dgm:pt>
    <dgm:pt modelId="{3E649E75-7027-494F-96EF-79B6949D4073}">
      <dgm:prSet/>
      <dgm:spPr/>
      <dgm:t>
        <a:bodyPr/>
        <a:lstStyle/>
        <a:p>
          <a:pPr>
            <a:lnSpc>
              <a:spcPct val="100000"/>
            </a:lnSpc>
            <a:defRPr cap="all"/>
          </a:pPr>
          <a:r>
            <a:rPr lang="en-US"/>
            <a:t>Uncertainty </a:t>
          </a:r>
        </a:p>
      </dgm:t>
    </dgm:pt>
    <dgm:pt modelId="{BA71CB57-D961-4BFE-A495-E692D04BF179}" type="parTrans" cxnId="{44608683-508B-4A5F-B7ED-6B3F81D8692E}">
      <dgm:prSet/>
      <dgm:spPr/>
      <dgm:t>
        <a:bodyPr/>
        <a:lstStyle/>
        <a:p>
          <a:endParaRPr lang="en-US"/>
        </a:p>
      </dgm:t>
    </dgm:pt>
    <dgm:pt modelId="{AB160BF6-2E82-4F43-BE5E-B0C3F0A96F4D}" type="sibTrans" cxnId="{44608683-508B-4A5F-B7ED-6B3F81D8692E}">
      <dgm:prSet/>
      <dgm:spPr/>
      <dgm:t>
        <a:bodyPr/>
        <a:lstStyle/>
        <a:p>
          <a:endParaRPr lang="en-US"/>
        </a:p>
      </dgm:t>
    </dgm:pt>
    <dgm:pt modelId="{6B16E15A-1BD5-45EF-B0AD-E16EC1C681EF}" type="pres">
      <dgm:prSet presAssocID="{76B0BB82-DB63-4AAE-9335-122A6E66FFAC}" presName="root" presStyleCnt="0">
        <dgm:presLayoutVars>
          <dgm:dir/>
          <dgm:resizeHandles val="exact"/>
        </dgm:presLayoutVars>
      </dgm:prSet>
      <dgm:spPr/>
    </dgm:pt>
    <dgm:pt modelId="{7A648718-DC6D-4F18-9115-B790AEE1140B}" type="pres">
      <dgm:prSet presAssocID="{95CF8D34-D2A6-4859-B49B-F8AD21FEA4E2}" presName="compNode" presStyleCnt="0"/>
      <dgm:spPr/>
    </dgm:pt>
    <dgm:pt modelId="{480BD2C5-C5CC-48FF-BBA8-A8F9B572891C}" type="pres">
      <dgm:prSet presAssocID="{95CF8D34-D2A6-4859-B49B-F8AD21FEA4E2}" presName="iconBgRect" presStyleLbl="bgShp" presStyleIdx="0" presStyleCnt="4"/>
      <dgm:spPr/>
    </dgm:pt>
    <dgm:pt modelId="{C73B92A0-878A-40A8-8E71-F3CCE90CE419}" type="pres">
      <dgm:prSet presAssocID="{95CF8D34-D2A6-4859-B49B-F8AD21FEA4E2}"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ownward trend"/>
        </a:ext>
      </dgm:extLst>
    </dgm:pt>
    <dgm:pt modelId="{F4933D89-D650-452B-98FF-725B6C6CE429}" type="pres">
      <dgm:prSet presAssocID="{95CF8D34-D2A6-4859-B49B-F8AD21FEA4E2}" presName="spaceRect" presStyleCnt="0"/>
      <dgm:spPr/>
    </dgm:pt>
    <dgm:pt modelId="{2C0F20A3-9666-405C-9E36-8169C9CD5AB5}" type="pres">
      <dgm:prSet presAssocID="{95CF8D34-D2A6-4859-B49B-F8AD21FEA4E2}" presName="textRect" presStyleLbl="revTx" presStyleIdx="0" presStyleCnt="4">
        <dgm:presLayoutVars>
          <dgm:chMax val="1"/>
          <dgm:chPref val="1"/>
        </dgm:presLayoutVars>
      </dgm:prSet>
      <dgm:spPr/>
    </dgm:pt>
    <dgm:pt modelId="{7974F3CA-D0D5-4539-93E8-3A4713D2664D}" type="pres">
      <dgm:prSet presAssocID="{7E47418A-48B7-49F7-B0F2-71BC0213F85C}" presName="sibTrans" presStyleCnt="0"/>
      <dgm:spPr/>
    </dgm:pt>
    <dgm:pt modelId="{A4E53763-20FA-4F54-B8FD-7DF5B787D729}" type="pres">
      <dgm:prSet presAssocID="{6470C07B-A113-48D9-B5AC-4010E5B05905}" presName="compNode" presStyleCnt="0"/>
      <dgm:spPr/>
    </dgm:pt>
    <dgm:pt modelId="{C4D66AB5-AD11-44A9-987D-E6A1156BC161}" type="pres">
      <dgm:prSet presAssocID="{6470C07B-A113-48D9-B5AC-4010E5B05905}" presName="iconBgRect" presStyleLbl="bgShp" presStyleIdx="1" presStyleCnt="4"/>
      <dgm:spPr/>
    </dgm:pt>
    <dgm:pt modelId="{271ECA22-1C0C-4FDF-B50B-2788304C3D9C}" type="pres">
      <dgm:prSet presAssocID="{6470C07B-A113-48D9-B5AC-4010E5B05905}"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AD987F2C-5EBA-4B44-AA0B-CDB95BC5B25E}" type="pres">
      <dgm:prSet presAssocID="{6470C07B-A113-48D9-B5AC-4010E5B05905}" presName="spaceRect" presStyleCnt="0"/>
      <dgm:spPr/>
    </dgm:pt>
    <dgm:pt modelId="{3A2162D3-0E9C-400C-AA97-B1B22B5C92CE}" type="pres">
      <dgm:prSet presAssocID="{6470C07B-A113-48D9-B5AC-4010E5B05905}" presName="textRect" presStyleLbl="revTx" presStyleIdx="1" presStyleCnt="4">
        <dgm:presLayoutVars>
          <dgm:chMax val="1"/>
          <dgm:chPref val="1"/>
        </dgm:presLayoutVars>
      </dgm:prSet>
      <dgm:spPr/>
    </dgm:pt>
    <dgm:pt modelId="{527BD083-0A1F-451F-AEF2-C7C4336CD0EC}" type="pres">
      <dgm:prSet presAssocID="{4225C598-EE4F-477F-8BE0-E05CED28917A}" presName="sibTrans" presStyleCnt="0"/>
      <dgm:spPr/>
    </dgm:pt>
    <dgm:pt modelId="{B69B7A40-8AB5-4157-A553-D6988885DD1A}" type="pres">
      <dgm:prSet presAssocID="{C6D5F197-1EF4-4E35-876A-9B5643A6ADD1}" presName="compNode" presStyleCnt="0"/>
      <dgm:spPr/>
    </dgm:pt>
    <dgm:pt modelId="{33BF4E88-7398-40EA-9779-08506984860F}" type="pres">
      <dgm:prSet presAssocID="{C6D5F197-1EF4-4E35-876A-9B5643A6ADD1}" presName="iconBgRect" presStyleLbl="bgShp" presStyleIdx="2" presStyleCnt="4"/>
      <dgm:spPr/>
    </dgm:pt>
    <dgm:pt modelId="{0563B2AC-D125-4632-9107-C26D2D186E9C}" type="pres">
      <dgm:prSet presAssocID="{C6D5F197-1EF4-4E35-876A-9B5643A6ADD1}"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Earth Globe Americas"/>
        </a:ext>
      </dgm:extLst>
    </dgm:pt>
    <dgm:pt modelId="{2DAEBFFF-493D-4DB6-93CB-3A07D06EEFE8}" type="pres">
      <dgm:prSet presAssocID="{C6D5F197-1EF4-4E35-876A-9B5643A6ADD1}" presName="spaceRect" presStyleCnt="0"/>
      <dgm:spPr/>
    </dgm:pt>
    <dgm:pt modelId="{4A5B0F6D-9D80-4F14-ADCD-DA84775421BD}" type="pres">
      <dgm:prSet presAssocID="{C6D5F197-1EF4-4E35-876A-9B5643A6ADD1}" presName="textRect" presStyleLbl="revTx" presStyleIdx="2" presStyleCnt="4">
        <dgm:presLayoutVars>
          <dgm:chMax val="1"/>
          <dgm:chPref val="1"/>
        </dgm:presLayoutVars>
      </dgm:prSet>
      <dgm:spPr/>
    </dgm:pt>
    <dgm:pt modelId="{9E62192A-80EC-4812-A8FA-27A70F0397DF}" type="pres">
      <dgm:prSet presAssocID="{07F0E894-0CBE-4639-A35B-87C601A9D96B}" presName="sibTrans" presStyleCnt="0"/>
      <dgm:spPr/>
    </dgm:pt>
    <dgm:pt modelId="{4B97CEC0-853C-4817-9C4D-4999D9208C93}" type="pres">
      <dgm:prSet presAssocID="{3E649E75-7027-494F-96EF-79B6949D4073}" presName="compNode" presStyleCnt="0"/>
      <dgm:spPr/>
    </dgm:pt>
    <dgm:pt modelId="{6A8F1798-3E99-472A-B63A-47278876F0C7}" type="pres">
      <dgm:prSet presAssocID="{3E649E75-7027-494F-96EF-79B6949D4073}" presName="iconBgRect" presStyleLbl="bgShp" presStyleIdx="3" presStyleCnt="4"/>
      <dgm:spPr/>
    </dgm:pt>
    <dgm:pt modelId="{80BE4FEB-0DCB-4626-97DF-5CAA89F6C384}" type="pres">
      <dgm:prSet presAssocID="{3E649E75-7027-494F-96EF-79B6949D4073}"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6145A2B6-A5B9-4D44-98BE-1B158374D08F}" type="pres">
      <dgm:prSet presAssocID="{3E649E75-7027-494F-96EF-79B6949D4073}" presName="spaceRect" presStyleCnt="0"/>
      <dgm:spPr/>
    </dgm:pt>
    <dgm:pt modelId="{FE83751F-4088-49E9-B90B-211FEC9E14E7}" type="pres">
      <dgm:prSet presAssocID="{3E649E75-7027-494F-96EF-79B6949D4073}" presName="textRect" presStyleLbl="revTx" presStyleIdx="3" presStyleCnt="4">
        <dgm:presLayoutVars>
          <dgm:chMax val="1"/>
          <dgm:chPref val="1"/>
        </dgm:presLayoutVars>
      </dgm:prSet>
      <dgm:spPr/>
    </dgm:pt>
  </dgm:ptLst>
  <dgm:cxnLst>
    <dgm:cxn modelId="{86A5D771-D723-461D-9222-F037717A6175}" type="presOf" srcId="{C6D5F197-1EF4-4E35-876A-9B5643A6ADD1}" destId="{4A5B0F6D-9D80-4F14-ADCD-DA84775421BD}" srcOrd="0" destOrd="0" presId="urn:microsoft.com/office/officeart/2018/5/layout/IconCircleLabelList"/>
    <dgm:cxn modelId="{1E69177B-0504-41D7-A74B-04FDEDECDB75}" type="presOf" srcId="{3E649E75-7027-494F-96EF-79B6949D4073}" destId="{FE83751F-4088-49E9-B90B-211FEC9E14E7}" srcOrd="0" destOrd="0" presId="urn:microsoft.com/office/officeart/2018/5/layout/IconCircleLabelList"/>
    <dgm:cxn modelId="{44608683-508B-4A5F-B7ED-6B3F81D8692E}" srcId="{76B0BB82-DB63-4AAE-9335-122A6E66FFAC}" destId="{3E649E75-7027-494F-96EF-79B6949D4073}" srcOrd="3" destOrd="0" parTransId="{BA71CB57-D961-4BFE-A495-E692D04BF179}" sibTransId="{AB160BF6-2E82-4F43-BE5E-B0C3F0A96F4D}"/>
    <dgm:cxn modelId="{7562088E-CE65-44A1-A03F-61760602ED7F}" type="presOf" srcId="{6470C07B-A113-48D9-B5AC-4010E5B05905}" destId="{3A2162D3-0E9C-400C-AA97-B1B22B5C92CE}" srcOrd="0" destOrd="0" presId="urn:microsoft.com/office/officeart/2018/5/layout/IconCircleLabelList"/>
    <dgm:cxn modelId="{17B8D393-C80D-40D4-9C87-813287C7924B}" srcId="{76B0BB82-DB63-4AAE-9335-122A6E66FFAC}" destId="{6470C07B-A113-48D9-B5AC-4010E5B05905}" srcOrd="1" destOrd="0" parTransId="{42F5A8A8-AF5E-4AF5-B37B-5129DFA297EA}" sibTransId="{4225C598-EE4F-477F-8BE0-E05CED28917A}"/>
    <dgm:cxn modelId="{6F33E298-602E-45B1-BFAB-E80A1EA6C885}" srcId="{76B0BB82-DB63-4AAE-9335-122A6E66FFAC}" destId="{C6D5F197-1EF4-4E35-876A-9B5643A6ADD1}" srcOrd="2" destOrd="0" parTransId="{3A60D666-EBCD-449A-875F-9CA1F61197BD}" sibTransId="{07F0E894-0CBE-4639-A35B-87C601A9D96B}"/>
    <dgm:cxn modelId="{C7B07E9C-A099-4DE2-8192-D4A178172558}" srcId="{76B0BB82-DB63-4AAE-9335-122A6E66FFAC}" destId="{95CF8D34-D2A6-4859-B49B-F8AD21FEA4E2}" srcOrd="0" destOrd="0" parTransId="{1083EAF9-D202-4C04-B1A0-ACFB07D95620}" sibTransId="{7E47418A-48B7-49F7-B0F2-71BC0213F85C}"/>
    <dgm:cxn modelId="{850536B0-C9A1-4A59-84CA-7926F42DAA6E}" type="presOf" srcId="{95CF8D34-D2A6-4859-B49B-F8AD21FEA4E2}" destId="{2C0F20A3-9666-405C-9E36-8169C9CD5AB5}" srcOrd="0" destOrd="0" presId="urn:microsoft.com/office/officeart/2018/5/layout/IconCircleLabelList"/>
    <dgm:cxn modelId="{4AC6EEEE-B751-4BA7-A62A-4236FACECFC4}" type="presOf" srcId="{76B0BB82-DB63-4AAE-9335-122A6E66FFAC}" destId="{6B16E15A-1BD5-45EF-B0AD-E16EC1C681EF}" srcOrd="0" destOrd="0" presId="urn:microsoft.com/office/officeart/2018/5/layout/IconCircleLabelList"/>
    <dgm:cxn modelId="{7D98B8FA-9D18-4B6E-BFEA-26EBE3C6C7D5}" type="presParOf" srcId="{6B16E15A-1BD5-45EF-B0AD-E16EC1C681EF}" destId="{7A648718-DC6D-4F18-9115-B790AEE1140B}" srcOrd="0" destOrd="0" presId="urn:microsoft.com/office/officeart/2018/5/layout/IconCircleLabelList"/>
    <dgm:cxn modelId="{88EF441C-4CEE-4216-A913-3061F5010E15}" type="presParOf" srcId="{7A648718-DC6D-4F18-9115-B790AEE1140B}" destId="{480BD2C5-C5CC-48FF-BBA8-A8F9B572891C}" srcOrd="0" destOrd="0" presId="urn:microsoft.com/office/officeart/2018/5/layout/IconCircleLabelList"/>
    <dgm:cxn modelId="{EB287C6A-0450-4FCC-BB0F-F659D603652A}" type="presParOf" srcId="{7A648718-DC6D-4F18-9115-B790AEE1140B}" destId="{C73B92A0-878A-40A8-8E71-F3CCE90CE419}" srcOrd="1" destOrd="0" presId="urn:microsoft.com/office/officeart/2018/5/layout/IconCircleLabelList"/>
    <dgm:cxn modelId="{A762C8AC-B399-4CA1-84E7-975FCF58F8B3}" type="presParOf" srcId="{7A648718-DC6D-4F18-9115-B790AEE1140B}" destId="{F4933D89-D650-452B-98FF-725B6C6CE429}" srcOrd="2" destOrd="0" presId="urn:microsoft.com/office/officeart/2018/5/layout/IconCircleLabelList"/>
    <dgm:cxn modelId="{2DED8281-8ADC-45AE-A710-EED6E2A5DD64}" type="presParOf" srcId="{7A648718-DC6D-4F18-9115-B790AEE1140B}" destId="{2C0F20A3-9666-405C-9E36-8169C9CD5AB5}" srcOrd="3" destOrd="0" presId="urn:microsoft.com/office/officeart/2018/5/layout/IconCircleLabelList"/>
    <dgm:cxn modelId="{9904EE74-E051-4F23-8C50-654100A371A6}" type="presParOf" srcId="{6B16E15A-1BD5-45EF-B0AD-E16EC1C681EF}" destId="{7974F3CA-D0D5-4539-93E8-3A4713D2664D}" srcOrd="1" destOrd="0" presId="urn:microsoft.com/office/officeart/2018/5/layout/IconCircleLabelList"/>
    <dgm:cxn modelId="{3244BD7A-5CE1-4CCA-ACC4-9BF249E1CB92}" type="presParOf" srcId="{6B16E15A-1BD5-45EF-B0AD-E16EC1C681EF}" destId="{A4E53763-20FA-4F54-B8FD-7DF5B787D729}" srcOrd="2" destOrd="0" presId="urn:microsoft.com/office/officeart/2018/5/layout/IconCircleLabelList"/>
    <dgm:cxn modelId="{2F7462B1-8EE9-4D2A-86F2-DC1BAF81E3BC}" type="presParOf" srcId="{A4E53763-20FA-4F54-B8FD-7DF5B787D729}" destId="{C4D66AB5-AD11-44A9-987D-E6A1156BC161}" srcOrd="0" destOrd="0" presId="urn:microsoft.com/office/officeart/2018/5/layout/IconCircleLabelList"/>
    <dgm:cxn modelId="{267F477E-F783-40CF-95FA-8F3DFC2783E2}" type="presParOf" srcId="{A4E53763-20FA-4F54-B8FD-7DF5B787D729}" destId="{271ECA22-1C0C-4FDF-B50B-2788304C3D9C}" srcOrd="1" destOrd="0" presId="urn:microsoft.com/office/officeart/2018/5/layout/IconCircleLabelList"/>
    <dgm:cxn modelId="{7E9B1F5F-E669-4324-8092-E4326FF83232}" type="presParOf" srcId="{A4E53763-20FA-4F54-B8FD-7DF5B787D729}" destId="{AD987F2C-5EBA-4B44-AA0B-CDB95BC5B25E}" srcOrd="2" destOrd="0" presId="urn:microsoft.com/office/officeart/2018/5/layout/IconCircleLabelList"/>
    <dgm:cxn modelId="{CED45625-C7FE-479F-9E1E-3808134F210A}" type="presParOf" srcId="{A4E53763-20FA-4F54-B8FD-7DF5B787D729}" destId="{3A2162D3-0E9C-400C-AA97-B1B22B5C92CE}" srcOrd="3" destOrd="0" presId="urn:microsoft.com/office/officeart/2018/5/layout/IconCircleLabelList"/>
    <dgm:cxn modelId="{68F7F6D2-9324-4BDD-B47E-EA7241D81C77}" type="presParOf" srcId="{6B16E15A-1BD5-45EF-B0AD-E16EC1C681EF}" destId="{527BD083-0A1F-451F-AEF2-C7C4336CD0EC}" srcOrd="3" destOrd="0" presId="urn:microsoft.com/office/officeart/2018/5/layout/IconCircleLabelList"/>
    <dgm:cxn modelId="{7FA17588-7A58-468D-89E6-BF8D03DA85EB}" type="presParOf" srcId="{6B16E15A-1BD5-45EF-B0AD-E16EC1C681EF}" destId="{B69B7A40-8AB5-4157-A553-D6988885DD1A}" srcOrd="4" destOrd="0" presId="urn:microsoft.com/office/officeart/2018/5/layout/IconCircleLabelList"/>
    <dgm:cxn modelId="{F92D31A1-17A3-4F27-B521-658AFA927870}" type="presParOf" srcId="{B69B7A40-8AB5-4157-A553-D6988885DD1A}" destId="{33BF4E88-7398-40EA-9779-08506984860F}" srcOrd="0" destOrd="0" presId="urn:microsoft.com/office/officeart/2018/5/layout/IconCircleLabelList"/>
    <dgm:cxn modelId="{363FAC72-D56E-4919-98F1-3E4D32F613CF}" type="presParOf" srcId="{B69B7A40-8AB5-4157-A553-D6988885DD1A}" destId="{0563B2AC-D125-4632-9107-C26D2D186E9C}" srcOrd="1" destOrd="0" presId="urn:microsoft.com/office/officeart/2018/5/layout/IconCircleLabelList"/>
    <dgm:cxn modelId="{42767195-4FFA-43D2-AC6A-DC1A9B2EC4AF}" type="presParOf" srcId="{B69B7A40-8AB5-4157-A553-D6988885DD1A}" destId="{2DAEBFFF-493D-4DB6-93CB-3A07D06EEFE8}" srcOrd="2" destOrd="0" presId="urn:microsoft.com/office/officeart/2018/5/layout/IconCircleLabelList"/>
    <dgm:cxn modelId="{0133C112-DEF6-4CF3-8AD4-41764B59F6A7}" type="presParOf" srcId="{B69B7A40-8AB5-4157-A553-D6988885DD1A}" destId="{4A5B0F6D-9D80-4F14-ADCD-DA84775421BD}" srcOrd="3" destOrd="0" presId="urn:microsoft.com/office/officeart/2018/5/layout/IconCircleLabelList"/>
    <dgm:cxn modelId="{79105B08-F744-442D-8813-C544E0457461}" type="presParOf" srcId="{6B16E15A-1BD5-45EF-B0AD-E16EC1C681EF}" destId="{9E62192A-80EC-4812-A8FA-27A70F0397DF}" srcOrd="5" destOrd="0" presId="urn:microsoft.com/office/officeart/2018/5/layout/IconCircleLabelList"/>
    <dgm:cxn modelId="{B5E18B09-5BEE-4FCA-A591-5787FD117B98}" type="presParOf" srcId="{6B16E15A-1BD5-45EF-B0AD-E16EC1C681EF}" destId="{4B97CEC0-853C-4817-9C4D-4999D9208C93}" srcOrd="6" destOrd="0" presId="urn:microsoft.com/office/officeart/2018/5/layout/IconCircleLabelList"/>
    <dgm:cxn modelId="{8DD7FBD8-E697-44B1-92F6-C697656A992D}" type="presParOf" srcId="{4B97CEC0-853C-4817-9C4D-4999D9208C93}" destId="{6A8F1798-3E99-472A-B63A-47278876F0C7}" srcOrd="0" destOrd="0" presId="urn:microsoft.com/office/officeart/2018/5/layout/IconCircleLabelList"/>
    <dgm:cxn modelId="{B2E330F2-CA68-4465-B722-5C4254FDE1D0}" type="presParOf" srcId="{4B97CEC0-853C-4817-9C4D-4999D9208C93}" destId="{80BE4FEB-0DCB-4626-97DF-5CAA89F6C384}" srcOrd="1" destOrd="0" presId="urn:microsoft.com/office/officeart/2018/5/layout/IconCircleLabelList"/>
    <dgm:cxn modelId="{729D447E-AFA8-4C66-8314-F027D78EAC6D}" type="presParOf" srcId="{4B97CEC0-853C-4817-9C4D-4999D9208C93}" destId="{6145A2B6-A5B9-4D44-98BE-1B158374D08F}" srcOrd="2" destOrd="0" presId="urn:microsoft.com/office/officeart/2018/5/layout/IconCircleLabelList"/>
    <dgm:cxn modelId="{A21B8C1D-1778-494C-833C-9C154CB74E7D}" type="presParOf" srcId="{4B97CEC0-853C-4817-9C4D-4999D9208C93}" destId="{FE83751F-4088-49E9-B90B-211FEC9E14E7}"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9C16861-3FA6-4550-8190-CD72987AAE9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AAEFE81-F6EC-49E7-855A-9828BFC93F89}">
      <dgm:prSet/>
      <dgm:spPr/>
      <dgm:t>
        <a:bodyPr/>
        <a:lstStyle/>
        <a:p>
          <a:r>
            <a:rPr lang="en-US"/>
            <a:t>Make staff aware of potential challenges</a:t>
          </a:r>
        </a:p>
      </dgm:t>
    </dgm:pt>
    <dgm:pt modelId="{BF4F683D-4EFF-460E-9C19-BA3BC0B34DFD}" type="parTrans" cxnId="{5B8B9528-1C9A-4CC1-BC0E-1B9C5E48FA7D}">
      <dgm:prSet/>
      <dgm:spPr/>
      <dgm:t>
        <a:bodyPr/>
        <a:lstStyle/>
        <a:p>
          <a:endParaRPr lang="en-US"/>
        </a:p>
      </dgm:t>
    </dgm:pt>
    <dgm:pt modelId="{66D5B042-B6E4-408D-B044-142751C2AE30}" type="sibTrans" cxnId="{5B8B9528-1C9A-4CC1-BC0E-1B9C5E48FA7D}">
      <dgm:prSet/>
      <dgm:spPr/>
      <dgm:t>
        <a:bodyPr/>
        <a:lstStyle/>
        <a:p>
          <a:endParaRPr lang="en-US"/>
        </a:p>
      </dgm:t>
    </dgm:pt>
    <dgm:pt modelId="{09802D01-F4AA-4D36-A331-B5365B0D5192}">
      <dgm:prSet/>
      <dgm:spPr/>
      <dgm:t>
        <a:bodyPr/>
        <a:lstStyle/>
        <a:p>
          <a:r>
            <a:rPr lang="en-US"/>
            <a:t>Work together</a:t>
          </a:r>
        </a:p>
      </dgm:t>
    </dgm:pt>
    <dgm:pt modelId="{F76ECF42-EE8B-4132-887F-66771049F79C}" type="parTrans" cxnId="{D9D6A9A8-FD65-4E74-87BA-5AD04260157D}">
      <dgm:prSet/>
      <dgm:spPr/>
      <dgm:t>
        <a:bodyPr/>
        <a:lstStyle/>
        <a:p>
          <a:endParaRPr lang="en-US"/>
        </a:p>
      </dgm:t>
    </dgm:pt>
    <dgm:pt modelId="{172DEA5B-B812-4764-B1AC-84CF230C5E1A}" type="sibTrans" cxnId="{D9D6A9A8-FD65-4E74-87BA-5AD04260157D}">
      <dgm:prSet/>
      <dgm:spPr/>
      <dgm:t>
        <a:bodyPr/>
        <a:lstStyle/>
        <a:p>
          <a:endParaRPr lang="en-US"/>
        </a:p>
      </dgm:t>
    </dgm:pt>
    <dgm:pt modelId="{7E98FC10-2D85-4336-8AF1-BE09DA7629E2}">
      <dgm:prSet/>
      <dgm:spPr/>
      <dgm:t>
        <a:bodyPr/>
        <a:lstStyle/>
        <a:p>
          <a:r>
            <a:rPr lang="en-US"/>
            <a:t>Reduce carbon footprint</a:t>
          </a:r>
        </a:p>
      </dgm:t>
    </dgm:pt>
    <dgm:pt modelId="{A6C5A895-F81B-4E9A-8A12-59AA47ABCFBD}" type="parTrans" cxnId="{6F0B3754-8462-4233-A824-C8FDA7690D5E}">
      <dgm:prSet/>
      <dgm:spPr/>
      <dgm:t>
        <a:bodyPr/>
        <a:lstStyle/>
        <a:p>
          <a:endParaRPr lang="en-US"/>
        </a:p>
      </dgm:t>
    </dgm:pt>
    <dgm:pt modelId="{8B1E7127-4129-4EF8-B576-CF7C6A19F402}" type="sibTrans" cxnId="{6F0B3754-8462-4233-A824-C8FDA7690D5E}">
      <dgm:prSet/>
      <dgm:spPr/>
      <dgm:t>
        <a:bodyPr/>
        <a:lstStyle/>
        <a:p>
          <a:endParaRPr lang="en-US"/>
        </a:p>
      </dgm:t>
    </dgm:pt>
    <dgm:pt modelId="{C1D7B5AC-0F2F-4B2C-8DA4-2A6C84B473D4}">
      <dgm:prSet/>
      <dgm:spPr/>
      <dgm:t>
        <a:bodyPr/>
        <a:lstStyle/>
        <a:p>
          <a:r>
            <a:rPr lang="en-US"/>
            <a:t>Support eachother</a:t>
          </a:r>
        </a:p>
      </dgm:t>
    </dgm:pt>
    <dgm:pt modelId="{375B8488-3037-4DEC-9027-5170AB2BCF48}" type="parTrans" cxnId="{944181AC-AD8D-4E4F-84C6-0C021AE70B74}">
      <dgm:prSet/>
      <dgm:spPr/>
      <dgm:t>
        <a:bodyPr/>
        <a:lstStyle/>
        <a:p>
          <a:endParaRPr lang="en-US"/>
        </a:p>
      </dgm:t>
    </dgm:pt>
    <dgm:pt modelId="{F9AA125B-6CED-47F7-A59A-5D322FE75B2C}" type="sibTrans" cxnId="{944181AC-AD8D-4E4F-84C6-0C021AE70B74}">
      <dgm:prSet/>
      <dgm:spPr/>
      <dgm:t>
        <a:bodyPr/>
        <a:lstStyle/>
        <a:p>
          <a:endParaRPr lang="en-US"/>
        </a:p>
      </dgm:t>
    </dgm:pt>
    <dgm:pt modelId="{43F8FCF2-E212-4DED-9DA5-84B72B38E4E4}" type="pres">
      <dgm:prSet presAssocID="{79C16861-3FA6-4550-8190-CD72987AAE9E}" presName="root" presStyleCnt="0">
        <dgm:presLayoutVars>
          <dgm:dir/>
          <dgm:resizeHandles val="exact"/>
        </dgm:presLayoutVars>
      </dgm:prSet>
      <dgm:spPr/>
    </dgm:pt>
    <dgm:pt modelId="{34FE9AAA-7256-40FF-A5A5-5B0531E5BC60}" type="pres">
      <dgm:prSet presAssocID="{6AAEFE81-F6EC-49E7-855A-9828BFC93F89}" presName="compNode" presStyleCnt="0"/>
      <dgm:spPr/>
    </dgm:pt>
    <dgm:pt modelId="{9C6F6EFC-09E4-422E-A853-FDFE08FC0932}" type="pres">
      <dgm:prSet presAssocID="{6AAEFE81-F6EC-49E7-855A-9828BFC93F89}" presName="bgRect" presStyleLbl="bgShp" presStyleIdx="0" presStyleCnt="4"/>
      <dgm:spPr/>
    </dgm:pt>
    <dgm:pt modelId="{0B9D4952-3F6E-4014-8F68-4C092C0E99A6}" type="pres">
      <dgm:prSet presAssocID="{6AAEFE81-F6EC-49E7-855A-9828BFC93F89}"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sers"/>
        </a:ext>
      </dgm:extLst>
    </dgm:pt>
    <dgm:pt modelId="{E5840726-3445-472E-81AF-480A2B95386C}" type="pres">
      <dgm:prSet presAssocID="{6AAEFE81-F6EC-49E7-855A-9828BFC93F89}" presName="spaceRect" presStyleCnt="0"/>
      <dgm:spPr/>
    </dgm:pt>
    <dgm:pt modelId="{A1FEB311-9D05-435C-919C-A8888DC69ADA}" type="pres">
      <dgm:prSet presAssocID="{6AAEFE81-F6EC-49E7-855A-9828BFC93F89}" presName="parTx" presStyleLbl="revTx" presStyleIdx="0" presStyleCnt="4">
        <dgm:presLayoutVars>
          <dgm:chMax val="0"/>
          <dgm:chPref val="0"/>
        </dgm:presLayoutVars>
      </dgm:prSet>
      <dgm:spPr/>
    </dgm:pt>
    <dgm:pt modelId="{07675D31-72C1-4900-A6FA-2E20AE95A0FC}" type="pres">
      <dgm:prSet presAssocID="{66D5B042-B6E4-408D-B044-142751C2AE30}" presName="sibTrans" presStyleCnt="0"/>
      <dgm:spPr/>
    </dgm:pt>
    <dgm:pt modelId="{FE8230E9-9D4B-4D67-9653-D18A1B61A322}" type="pres">
      <dgm:prSet presAssocID="{09802D01-F4AA-4D36-A331-B5365B0D5192}" presName="compNode" presStyleCnt="0"/>
      <dgm:spPr/>
    </dgm:pt>
    <dgm:pt modelId="{221AF1EB-12B0-48B4-86EC-752B2E380CA1}" type="pres">
      <dgm:prSet presAssocID="{09802D01-F4AA-4D36-A331-B5365B0D5192}" presName="bgRect" presStyleLbl="bgShp" presStyleIdx="1" presStyleCnt="4"/>
      <dgm:spPr/>
    </dgm:pt>
    <dgm:pt modelId="{283FDFA0-89E2-4034-BEE9-C07B901EE5D0}" type="pres">
      <dgm:prSet presAssocID="{09802D01-F4AA-4D36-A331-B5365B0D5192}"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E9F64BD1-B021-4868-938E-769D58050A17}" type="pres">
      <dgm:prSet presAssocID="{09802D01-F4AA-4D36-A331-B5365B0D5192}" presName="spaceRect" presStyleCnt="0"/>
      <dgm:spPr/>
    </dgm:pt>
    <dgm:pt modelId="{750BCCF5-6D3D-4B61-8DF5-50442189052C}" type="pres">
      <dgm:prSet presAssocID="{09802D01-F4AA-4D36-A331-B5365B0D5192}" presName="parTx" presStyleLbl="revTx" presStyleIdx="1" presStyleCnt="4">
        <dgm:presLayoutVars>
          <dgm:chMax val="0"/>
          <dgm:chPref val="0"/>
        </dgm:presLayoutVars>
      </dgm:prSet>
      <dgm:spPr/>
    </dgm:pt>
    <dgm:pt modelId="{E77A06D6-8D7A-4A9D-AA95-632E282E8EAD}" type="pres">
      <dgm:prSet presAssocID="{172DEA5B-B812-4764-B1AC-84CF230C5E1A}" presName="sibTrans" presStyleCnt="0"/>
      <dgm:spPr/>
    </dgm:pt>
    <dgm:pt modelId="{D34B8995-63AC-4542-BE60-1B34B2A38AA6}" type="pres">
      <dgm:prSet presAssocID="{7E98FC10-2D85-4336-8AF1-BE09DA7629E2}" presName="compNode" presStyleCnt="0"/>
      <dgm:spPr/>
    </dgm:pt>
    <dgm:pt modelId="{A2A2885A-27B2-4446-9113-AEB882F06CF0}" type="pres">
      <dgm:prSet presAssocID="{7E98FC10-2D85-4336-8AF1-BE09DA7629E2}" presName="bgRect" presStyleLbl="bgShp" presStyleIdx="2" presStyleCnt="4"/>
      <dgm:spPr/>
    </dgm:pt>
    <dgm:pt modelId="{BCA6B8B0-4C30-4E1A-99FD-B40CD7AB2C29}" type="pres">
      <dgm:prSet presAssocID="{7E98FC10-2D85-4336-8AF1-BE09DA7629E2}"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Footprints"/>
        </a:ext>
      </dgm:extLst>
    </dgm:pt>
    <dgm:pt modelId="{2F9900A4-A6DC-4EE6-97FC-159CBD657203}" type="pres">
      <dgm:prSet presAssocID="{7E98FC10-2D85-4336-8AF1-BE09DA7629E2}" presName="spaceRect" presStyleCnt="0"/>
      <dgm:spPr/>
    </dgm:pt>
    <dgm:pt modelId="{13A5C30F-B077-4809-A55B-DA5C37A7ABD4}" type="pres">
      <dgm:prSet presAssocID="{7E98FC10-2D85-4336-8AF1-BE09DA7629E2}" presName="parTx" presStyleLbl="revTx" presStyleIdx="2" presStyleCnt="4">
        <dgm:presLayoutVars>
          <dgm:chMax val="0"/>
          <dgm:chPref val="0"/>
        </dgm:presLayoutVars>
      </dgm:prSet>
      <dgm:spPr/>
    </dgm:pt>
    <dgm:pt modelId="{EA58873E-33ED-4166-8E32-ACF87389B178}" type="pres">
      <dgm:prSet presAssocID="{8B1E7127-4129-4EF8-B576-CF7C6A19F402}" presName="sibTrans" presStyleCnt="0"/>
      <dgm:spPr/>
    </dgm:pt>
    <dgm:pt modelId="{F98C33D2-D51D-4C39-BA3E-A68BF1966DE5}" type="pres">
      <dgm:prSet presAssocID="{C1D7B5AC-0F2F-4B2C-8DA4-2A6C84B473D4}" presName="compNode" presStyleCnt="0"/>
      <dgm:spPr/>
    </dgm:pt>
    <dgm:pt modelId="{9BBBFC00-733E-491A-B23B-1F89D34F2C18}" type="pres">
      <dgm:prSet presAssocID="{C1D7B5AC-0F2F-4B2C-8DA4-2A6C84B473D4}" presName="bgRect" presStyleLbl="bgShp" presStyleIdx="3" presStyleCnt="4"/>
      <dgm:spPr/>
    </dgm:pt>
    <dgm:pt modelId="{6857EE2E-C6E2-4F46-91A0-D9DB366C9828}" type="pres">
      <dgm:prSet presAssocID="{C1D7B5AC-0F2F-4B2C-8DA4-2A6C84B473D4}"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ll center"/>
        </a:ext>
      </dgm:extLst>
    </dgm:pt>
    <dgm:pt modelId="{70ECD51B-D4F5-42F3-98E5-2FA7A18A83A6}" type="pres">
      <dgm:prSet presAssocID="{C1D7B5AC-0F2F-4B2C-8DA4-2A6C84B473D4}" presName="spaceRect" presStyleCnt="0"/>
      <dgm:spPr/>
    </dgm:pt>
    <dgm:pt modelId="{37DFF8DE-E3B7-4047-92DE-FAAE406B1504}" type="pres">
      <dgm:prSet presAssocID="{C1D7B5AC-0F2F-4B2C-8DA4-2A6C84B473D4}" presName="parTx" presStyleLbl="revTx" presStyleIdx="3" presStyleCnt="4">
        <dgm:presLayoutVars>
          <dgm:chMax val="0"/>
          <dgm:chPref val="0"/>
        </dgm:presLayoutVars>
      </dgm:prSet>
      <dgm:spPr/>
    </dgm:pt>
  </dgm:ptLst>
  <dgm:cxnLst>
    <dgm:cxn modelId="{8CAA201C-2741-4361-84C9-A8C88FEE4574}" type="presOf" srcId="{7E98FC10-2D85-4336-8AF1-BE09DA7629E2}" destId="{13A5C30F-B077-4809-A55B-DA5C37A7ABD4}" srcOrd="0" destOrd="0" presId="urn:microsoft.com/office/officeart/2018/2/layout/IconVerticalSolidList"/>
    <dgm:cxn modelId="{5B8B9528-1C9A-4CC1-BC0E-1B9C5E48FA7D}" srcId="{79C16861-3FA6-4550-8190-CD72987AAE9E}" destId="{6AAEFE81-F6EC-49E7-855A-9828BFC93F89}" srcOrd="0" destOrd="0" parTransId="{BF4F683D-4EFF-460E-9C19-BA3BC0B34DFD}" sibTransId="{66D5B042-B6E4-408D-B044-142751C2AE30}"/>
    <dgm:cxn modelId="{5DE9D03A-9DA8-43E7-9E1B-125DC886338E}" type="presOf" srcId="{6AAEFE81-F6EC-49E7-855A-9828BFC93F89}" destId="{A1FEB311-9D05-435C-919C-A8888DC69ADA}" srcOrd="0" destOrd="0" presId="urn:microsoft.com/office/officeart/2018/2/layout/IconVerticalSolidList"/>
    <dgm:cxn modelId="{6F0B3754-8462-4233-A824-C8FDA7690D5E}" srcId="{79C16861-3FA6-4550-8190-CD72987AAE9E}" destId="{7E98FC10-2D85-4336-8AF1-BE09DA7629E2}" srcOrd="2" destOrd="0" parTransId="{A6C5A895-F81B-4E9A-8A12-59AA47ABCFBD}" sibTransId="{8B1E7127-4129-4EF8-B576-CF7C6A19F402}"/>
    <dgm:cxn modelId="{6BBE3F75-D9E2-47AC-94F4-6976690B7CB5}" type="presOf" srcId="{09802D01-F4AA-4D36-A331-B5365B0D5192}" destId="{750BCCF5-6D3D-4B61-8DF5-50442189052C}" srcOrd="0" destOrd="0" presId="urn:microsoft.com/office/officeart/2018/2/layout/IconVerticalSolidList"/>
    <dgm:cxn modelId="{914B2D7F-9C40-4FDF-8216-CEC38E62947A}" type="presOf" srcId="{79C16861-3FA6-4550-8190-CD72987AAE9E}" destId="{43F8FCF2-E212-4DED-9DA5-84B72B38E4E4}" srcOrd="0" destOrd="0" presId="urn:microsoft.com/office/officeart/2018/2/layout/IconVerticalSolidList"/>
    <dgm:cxn modelId="{D9D6A9A8-FD65-4E74-87BA-5AD04260157D}" srcId="{79C16861-3FA6-4550-8190-CD72987AAE9E}" destId="{09802D01-F4AA-4D36-A331-B5365B0D5192}" srcOrd="1" destOrd="0" parTransId="{F76ECF42-EE8B-4132-887F-66771049F79C}" sibTransId="{172DEA5B-B812-4764-B1AC-84CF230C5E1A}"/>
    <dgm:cxn modelId="{944181AC-AD8D-4E4F-84C6-0C021AE70B74}" srcId="{79C16861-3FA6-4550-8190-CD72987AAE9E}" destId="{C1D7B5AC-0F2F-4B2C-8DA4-2A6C84B473D4}" srcOrd="3" destOrd="0" parTransId="{375B8488-3037-4DEC-9027-5170AB2BCF48}" sibTransId="{F9AA125B-6CED-47F7-A59A-5D322FE75B2C}"/>
    <dgm:cxn modelId="{3D65F9DF-999F-46AC-86BB-08D447AE7677}" type="presOf" srcId="{C1D7B5AC-0F2F-4B2C-8DA4-2A6C84B473D4}" destId="{37DFF8DE-E3B7-4047-92DE-FAAE406B1504}" srcOrd="0" destOrd="0" presId="urn:microsoft.com/office/officeart/2018/2/layout/IconVerticalSolidList"/>
    <dgm:cxn modelId="{84D4E138-17DD-43D6-ACA2-C29A12BF1CEA}" type="presParOf" srcId="{43F8FCF2-E212-4DED-9DA5-84B72B38E4E4}" destId="{34FE9AAA-7256-40FF-A5A5-5B0531E5BC60}" srcOrd="0" destOrd="0" presId="urn:microsoft.com/office/officeart/2018/2/layout/IconVerticalSolidList"/>
    <dgm:cxn modelId="{0D5D2C28-2BE3-4312-B256-0A94F91ACAEF}" type="presParOf" srcId="{34FE9AAA-7256-40FF-A5A5-5B0531E5BC60}" destId="{9C6F6EFC-09E4-422E-A853-FDFE08FC0932}" srcOrd="0" destOrd="0" presId="urn:microsoft.com/office/officeart/2018/2/layout/IconVerticalSolidList"/>
    <dgm:cxn modelId="{92F4B707-2BBA-41D0-9457-41B9C3BE530A}" type="presParOf" srcId="{34FE9AAA-7256-40FF-A5A5-5B0531E5BC60}" destId="{0B9D4952-3F6E-4014-8F68-4C092C0E99A6}" srcOrd="1" destOrd="0" presId="urn:microsoft.com/office/officeart/2018/2/layout/IconVerticalSolidList"/>
    <dgm:cxn modelId="{AB9AF389-68D6-41BB-A612-D07BF0223D49}" type="presParOf" srcId="{34FE9AAA-7256-40FF-A5A5-5B0531E5BC60}" destId="{E5840726-3445-472E-81AF-480A2B95386C}" srcOrd="2" destOrd="0" presId="urn:microsoft.com/office/officeart/2018/2/layout/IconVerticalSolidList"/>
    <dgm:cxn modelId="{0D8FD1EF-35BC-420F-88E8-59F0F4444FFC}" type="presParOf" srcId="{34FE9AAA-7256-40FF-A5A5-5B0531E5BC60}" destId="{A1FEB311-9D05-435C-919C-A8888DC69ADA}" srcOrd="3" destOrd="0" presId="urn:microsoft.com/office/officeart/2018/2/layout/IconVerticalSolidList"/>
    <dgm:cxn modelId="{6D499975-4E42-4332-9994-4E8CC641ACBA}" type="presParOf" srcId="{43F8FCF2-E212-4DED-9DA5-84B72B38E4E4}" destId="{07675D31-72C1-4900-A6FA-2E20AE95A0FC}" srcOrd="1" destOrd="0" presId="urn:microsoft.com/office/officeart/2018/2/layout/IconVerticalSolidList"/>
    <dgm:cxn modelId="{85530F56-A06D-41C7-AB41-43DFB15B4D08}" type="presParOf" srcId="{43F8FCF2-E212-4DED-9DA5-84B72B38E4E4}" destId="{FE8230E9-9D4B-4D67-9653-D18A1B61A322}" srcOrd="2" destOrd="0" presId="urn:microsoft.com/office/officeart/2018/2/layout/IconVerticalSolidList"/>
    <dgm:cxn modelId="{08585D1D-4DA6-49CF-80B0-8774FAE0E204}" type="presParOf" srcId="{FE8230E9-9D4B-4D67-9653-D18A1B61A322}" destId="{221AF1EB-12B0-48B4-86EC-752B2E380CA1}" srcOrd="0" destOrd="0" presId="urn:microsoft.com/office/officeart/2018/2/layout/IconVerticalSolidList"/>
    <dgm:cxn modelId="{EA2EC79F-9E8F-4E9B-8486-8DB8908B16B2}" type="presParOf" srcId="{FE8230E9-9D4B-4D67-9653-D18A1B61A322}" destId="{283FDFA0-89E2-4034-BEE9-C07B901EE5D0}" srcOrd="1" destOrd="0" presId="urn:microsoft.com/office/officeart/2018/2/layout/IconVerticalSolidList"/>
    <dgm:cxn modelId="{E05B7A85-51F8-4978-A4D0-657D0F154FAC}" type="presParOf" srcId="{FE8230E9-9D4B-4D67-9653-D18A1B61A322}" destId="{E9F64BD1-B021-4868-938E-769D58050A17}" srcOrd="2" destOrd="0" presId="urn:microsoft.com/office/officeart/2018/2/layout/IconVerticalSolidList"/>
    <dgm:cxn modelId="{DD929D52-223F-4C55-9274-4C566DAE4EC2}" type="presParOf" srcId="{FE8230E9-9D4B-4D67-9653-D18A1B61A322}" destId="{750BCCF5-6D3D-4B61-8DF5-50442189052C}" srcOrd="3" destOrd="0" presId="urn:microsoft.com/office/officeart/2018/2/layout/IconVerticalSolidList"/>
    <dgm:cxn modelId="{979217C7-D2F5-445B-AB6E-3EA2EA96E5FF}" type="presParOf" srcId="{43F8FCF2-E212-4DED-9DA5-84B72B38E4E4}" destId="{E77A06D6-8D7A-4A9D-AA95-632E282E8EAD}" srcOrd="3" destOrd="0" presId="urn:microsoft.com/office/officeart/2018/2/layout/IconVerticalSolidList"/>
    <dgm:cxn modelId="{864D08DE-127A-489E-BA85-35594ACF3D08}" type="presParOf" srcId="{43F8FCF2-E212-4DED-9DA5-84B72B38E4E4}" destId="{D34B8995-63AC-4542-BE60-1B34B2A38AA6}" srcOrd="4" destOrd="0" presId="urn:microsoft.com/office/officeart/2018/2/layout/IconVerticalSolidList"/>
    <dgm:cxn modelId="{E518F00C-D65E-432E-A0BB-DA8975039787}" type="presParOf" srcId="{D34B8995-63AC-4542-BE60-1B34B2A38AA6}" destId="{A2A2885A-27B2-4446-9113-AEB882F06CF0}" srcOrd="0" destOrd="0" presId="urn:microsoft.com/office/officeart/2018/2/layout/IconVerticalSolidList"/>
    <dgm:cxn modelId="{68CBEA34-E30B-4F84-B376-1748E6A10105}" type="presParOf" srcId="{D34B8995-63AC-4542-BE60-1B34B2A38AA6}" destId="{BCA6B8B0-4C30-4E1A-99FD-B40CD7AB2C29}" srcOrd="1" destOrd="0" presId="urn:microsoft.com/office/officeart/2018/2/layout/IconVerticalSolidList"/>
    <dgm:cxn modelId="{A899E4A0-6F75-44A6-9C06-E801D0244800}" type="presParOf" srcId="{D34B8995-63AC-4542-BE60-1B34B2A38AA6}" destId="{2F9900A4-A6DC-4EE6-97FC-159CBD657203}" srcOrd="2" destOrd="0" presId="urn:microsoft.com/office/officeart/2018/2/layout/IconVerticalSolidList"/>
    <dgm:cxn modelId="{526186BB-DA6A-4B90-8D77-85275666885F}" type="presParOf" srcId="{D34B8995-63AC-4542-BE60-1B34B2A38AA6}" destId="{13A5C30F-B077-4809-A55B-DA5C37A7ABD4}" srcOrd="3" destOrd="0" presId="urn:microsoft.com/office/officeart/2018/2/layout/IconVerticalSolidList"/>
    <dgm:cxn modelId="{09A6F7BE-09DA-4544-BB19-BCE4EBC686BF}" type="presParOf" srcId="{43F8FCF2-E212-4DED-9DA5-84B72B38E4E4}" destId="{EA58873E-33ED-4166-8E32-ACF87389B178}" srcOrd="5" destOrd="0" presId="urn:microsoft.com/office/officeart/2018/2/layout/IconVerticalSolidList"/>
    <dgm:cxn modelId="{FF12C377-CB64-47E5-B66E-9D0B24A3B66A}" type="presParOf" srcId="{43F8FCF2-E212-4DED-9DA5-84B72B38E4E4}" destId="{F98C33D2-D51D-4C39-BA3E-A68BF1966DE5}" srcOrd="6" destOrd="0" presId="urn:microsoft.com/office/officeart/2018/2/layout/IconVerticalSolidList"/>
    <dgm:cxn modelId="{6C220366-1A5D-45A1-8555-EB7C8701D3CF}" type="presParOf" srcId="{F98C33D2-D51D-4C39-BA3E-A68BF1966DE5}" destId="{9BBBFC00-733E-491A-B23B-1F89D34F2C18}" srcOrd="0" destOrd="0" presId="urn:microsoft.com/office/officeart/2018/2/layout/IconVerticalSolidList"/>
    <dgm:cxn modelId="{8CA6D3D9-203D-4A52-A967-6FFB1A7B8FDD}" type="presParOf" srcId="{F98C33D2-D51D-4C39-BA3E-A68BF1966DE5}" destId="{6857EE2E-C6E2-4F46-91A0-D9DB366C9828}" srcOrd="1" destOrd="0" presId="urn:microsoft.com/office/officeart/2018/2/layout/IconVerticalSolidList"/>
    <dgm:cxn modelId="{F65E9BA2-4EAC-4BA5-9A92-BD1243381BC8}" type="presParOf" srcId="{F98C33D2-D51D-4C39-BA3E-A68BF1966DE5}" destId="{70ECD51B-D4F5-42F3-98E5-2FA7A18A83A6}" srcOrd="2" destOrd="0" presId="urn:microsoft.com/office/officeart/2018/2/layout/IconVerticalSolidList"/>
    <dgm:cxn modelId="{A4A78945-3EB7-4FF9-AD4A-3304FDCE0E08}" type="presParOf" srcId="{F98C33D2-D51D-4C39-BA3E-A68BF1966DE5}" destId="{37DFF8DE-E3B7-4047-92DE-FAAE406B150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7F25EDE-DFA5-43A7-8312-43838344F5F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6184710-1041-4BCE-AA41-CC0FE51B3CEE}">
      <dgm:prSet/>
      <dgm:spPr/>
      <dgm:t>
        <a:bodyPr/>
        <a:lstStyle/>
        <a:p>
          <a:r>
            <a:rPr lang="en-US"/>
            <a:t>Excellent communication --&gt; guests feel respected when being listened to</a:t>
          </a:r>
        </a:p>
      </dgm:t>
    </dgm:pt>
    <dgm:pt modelId="{9D4EE2C4-B8E0-4F75-8176-E16C42E2ECF0}" type="parTrans" cxnId="{C3226E2F-92C9-46FF-A0B2-99C12A618B6E}">
      <dgm:prSet/>
      <dgm:spPr/>
      <dgm:t>
        <a:bodyPr/>
        <a:lstStyle/>
        <a:p>
          <a:endParaRPr lang="en-US"/>
        </a:p>
      </dgm:t>
    </dgm:pt>
    <dgm:pt modelId="{E8F252CE-FA0F-4907-BEEA-E8D8692657E7}" type="sibTrans" cxnId="{C3226E2F-92C9-46FF-A0B2-99C12A618B6E}">
      <dgm:prSet/>
      <dgm:spPr/>
      <dgm:t>
        <a:bodyPr/>
        <a:lstStyle/>
        <a:p>
          <a:endParaRPr lang="en-US"/>
        </a:p>
      </dgm:t>
    </dgm:pt>
    <dgm:pt modelId="{509271E8-3CE4-4F4F-9F31-9F1E2609DBFD}">
      <dgm:prSet/>
      <dgm:spPr/>
      <dgm:t>
        <a:bodyPr/>
        <a:lstStyle/>
        <a:p>
          <a:r>
            <a:rPr lang="en-US"/>
            <a:t>Proffesionalism --&gt; prevents conflicts from escalating quickly </a:t>
          </a:r>
        </a:p>
      </dgm:t>
    </dgm:pt>
    <dgm:pt modelId="{2CFC8F2A-CD05-4925-8C2A-271146E54093}" type="parTrans" cxnId="{D09D4F27-40B1-4D6B-966A-9F812A149356}">
      <dgm:prSet/>
      <dgm:spPr/>
      <dgm:t>
        <a:bodyPr/>
        <a:lstStyle/>
        <a:p>
          <a:endParaRPr lang="en-US"/>
        </a:p>
      </dgm:t>
    </dgm:pt>
    <dgm:pt modelId="{6D21C932-BCE1-4173-AE89-E07914F73E2B}" type="sibTrans" cxnId="{D09D4F27-40B1-4D6B-966A-9F812A149356}">
      <dgm:prSet/>
      <dgm:spPr/>
      <dgm:t>
        <a:bodyPr/>
        <a:lstStyle/>
        <a:p>
          <a:endParaRPr lang="en-US"/>
        </a:p>
      </dgm:t>
    </dgm:pt>
    <dgm:pt modelId="{888FF1C4-5378-4FE1-86D2-DD3DADF649F8}">
      <dgm:prSet/>
      <dgm:spPr/>
      <dgm:t>
        <a:bodyPr/>
        <a:lstStyle/>
        <a:p>
          <a:r>
            <a:rPr lang="en-US"/>
            <a:t>Problem solving skills --&gt; staff can find quick and fair solutions</a:t>
          </a:r>
        </a:p>
      </dgm:t>
    </dgm:pt>
    <dgm:pt modelId="{B2545AFE-51D8-4D28-BB68-87AA28BEDDD1}" type="parTrans" cxnId="{2F69FC25-193F-4077-BE0B-003DAB48A373}">
      <dgm:prSet/>
      <dgm:spPr/>
      <dgm:t>
        <a:bodyPr/>
        <a:lstStyle/>
        <a:p>
          <a:endParaRPr lang="en-US"/>
        </a:p>
      </dgm:t>
    </dgm:pt>
    <dgm:pt modelId="{B3CF0941-E31A-4D19-8371-C98277262650}" type="sibTrans" cxnId="{2F69FC25-193F-4077-BE0B-003DAB48A373}">
      <dgm:prSet/>
      <dgm:spPr/>
      <dgm:t>
        <a:bodyPr/>
        <a:lstStyle/>
        <a:p>
          <a:endParaRPr lang="en-US"/>
        </a:p>
      </dgm:t>
    </dgm:pt>
    <dgm:pt modelId="{D2BBD571-25CC-4754-AD04-1C6652698860}">
      <dgm:prSet/>
      <dgm:spPr/>
      <dgm:t>
        <a:bodyPr/>
        <a:lstStyle/>
        <a:p>
          <a:r>
            <a:rPr lang="en-US"/>
            <a:t>Attention to detail --&gt; staff understand issues accuratly and avoid mistakes</a:t>
          </a:r>
        </a:p>
      </dgm:t>
    </dgm:pt>
    <dgm:pt modelId="{56FDC99E-4499-4B71-A162-79F9F0DA5A02}" type="parTrans" cxnId="{7DF247C7-52D7-41E6-BEBA-C2FFF983E6A6}">
      <dgm:prSet/>
      <dgm:spPr/>
      <dgm:t>
        <a:bodyPr/>
        <a:lstStyle/>
        <a:p>
          <a:endParaRPr lang="en-US"/>
        </a:p>
      </dgm:t>
    </dgm:pt>
    <dgm:pt modelId="{90391918-1246-47D0-A80E-A02A352AB74F}" type="sibTrans" cxnId="{7DF247C7-52D7-41E6-BEBA-C2FFF983E6A6}">
      <dgm:prSet/>
      <dgm:spPr/>
      <dgm:t>
        <a:bodyPr/>
        <a:lstStyle/>
        <a:p>
          <a:endParaRPr lang="en-US"/>
        </a:p>
      </dgm:t>
    </dgm:pt>
    <dgm:pt modelId="{29080E82-B796-4B62-ADAF-3B441E768FDE}">
      <dgm:prSet/>
      <dgm:spPr/>
      <dgm:t>
        <a:bodyPr/>
        <a:lstStyle/>
        <a:p>
          <a:pPr rtl="0"/>
          <a:r>
            <a:rPr lang="en-US"/>
            <a:t>Sustainability knowledge --&gt; staff can explain eco-friendly policies clearly</a:t>
          </a:r>
          <a:r>
            <a:rPr lang="en-US">
              <a:latin typeface="Aptos Display" panose="02110004020202020204"/>
            </a:rPr>
            <a:t> (Reality Pathing, 2025)</a:t>
          </a:r>
          <a:endParaRPr lang="en-US"/>
        </a:p>
      </dgm:t>
    </dgm:pt>
    <dgm:pt modelId="{2303C2A4-49FF-4137-ADB4-6C1BA2B98938}" type="parTrans" cxnId="{96214A34-FE81-4228-81A6-7E82B19C5CEE}">
      <dgm:prSet/>
      <dgm:spPr/>
      <dgm:t>
        <a:bodyPr/>
        <a:lstStyle/>
        <a:p>
          <a:endParaRPr lang="en-US"/>
        </a:p>
      </dgm:t>
    </dgm:pt>
    <dgm:pt modelId="{CA97CBEC-C621-4917-BEC8-A8485EC05813}" type="sibTrans" cxnId="{96214A34-FE81-4228-81A6-7E82B19C5CEE}">
      <dgm:prSet/>
      <dgm:spPr/>
      <dgm:t>
        <a:bodyPr/>
        <a:lstStyle/>
        <a:p>
          <a:endParaRPr lang="en-US"/>
        </a:p>
      </dgm:t>
    </dgm:pt>
    <dgm:pt modelId="{8D0AC3DD-2299-451A-AA39-40BAC6469DEC}" type="pres">
      <dgm:prSet presAssocID="{A7F25EDE-DFA5-43A7-8312-43838344F5F2}" presName="linear" presStyleCnt="0">
        <dgm:presLayoutVars>
          <dgm:animLvl val="lvl"/>
          <dgm:resizeHandles val="exact"/>
        </dgm:presLayoutVars>
      </dgm:prSet>
      <dgm:spPr/>
    </dgm:pt>
    <dgm:pt modelId="{E9A48D27-B8F1-4A76-AE81-D35E7364025A}" type="pres">
      <dgm:prSet presAssocID="{26184710-1041-4BCE-AA41-CC0FE51B3CEE}" presName="parentText" presStyleLbl="node1" presStyleIdx="0" presStyleCnt="5">
        <dgm:presLayoutVars>
          <dgm:chMax val="0"/>
          <dgm:bulletEnabled val="1"/>
        </dgm:presLayoutVars>
      </dgm:prSet>
      <dgm:spPr/>
    </dgm:pt>
    <dgm:pt modelId="{3A8E9796-A460-4CB6-B4CE-14425DE701E9}" type="pres">
      <dgm:prSet presAssocID="{E8F252CE-FA0F-4907-BEEA-E8D8692657E7}" presName="spacer" presStyleCnt="0"/>
      <dgm:spPr/>
    </dgm:pt>
    <dgm:pt modelId="{3583EBB5-3F4D-4A41-9B9A-3CF9E91C403B}" type="pres">
      <dgm:prSet presAssocID="{509271E8-3CE4-4F4F-9F31-9F1E2609DBFD}" presName="parentText" presStyleLbl="node1" presStyleIdx="1" presStyleCnt="5">
        <dgm:presLayoutVars>
          <dgm:chMax val="0"/>
          <dgm:bulletEnabled val="1"/>
        </dgm:presLayoutVars>
      </dgm:prSet>
      <dgm:spPr/>
    </dgm:pt>
    <dgm:pt modelId="{017A73C3-0180-4BC2-845A-752A445713B0}" type="pres">
      <dgm:prSet presAssocID="{6D21C932-BCE1-4173-AE89-E07914F73E2B}" presName="spacer" presStyleCnt="0"/>
      <dgm:spPr/>
    </dgm:pt>
    <dgm:pt modelId="{122D2797-22F0-4449-A419-844A36393CDC}" type="pres">
      <dgm:prSet presAssocID="{888FF1C4-5378-4FE1-86D2-DD3DADF649F8}" presName="parentText" presStyleLbl="node1" presStyleIdx="2" presStyleCnt="5">
        <dgm:presLayoutVars>
          <dgm:chMax val="0"/>
          <dgm:bulletEnabled val="1"/>
        </dgm:presLayoutVars>
      </dgm:prSet>
      <dgm:spPr/>
    </dgm:pt>
    <dgm:pt modelId="{FBFB3D0C-DB95-44B1-B4EA-56D57E9C04DA}" type="pres">
      <dgm:prSet presAssocID="{B3CF0941-E31A-4D19-8371-C98277262650}" presName="spacer" presStyleCnt="0"/>
      <dgm:spPr/>
    </dgm:pt>
    <dgm:pt modelId="{E00DC171-26EC-4839-8B20-330A6BF440F1}" type="pres">
      <dgm:prSet presAssocID="{D2BBD571-25CC-4754-AD04-1C6652698860}" presName="parentText" presStyleLbl="node1" presStyleIdx="3" presStyleCnt="5">
        <dgm:presLayoutVars>
          <dgm:chMax val="0"/>
          <dgm:bulletEnabled val="1"/>
        </dgm:presLayoutVars>
      </dgm:prSet>
      <dgm:spPr/>
    </dgm:pt>
    <dgm:pt modelId="{1CDAB5DA-E0DB-437D-9653-FC1AD77D5A2C}" type="pres">
      <dgm:prSet presAssocID="{90391918-1246-47D0-A80E-A02A352AB74F}" presName="spacer" presStyleCnt="0"/>
      <dgm:spPr/>
    </dgm:pt>
    <dgm:pt modelId="{B98BCA00-F616-4BD6-9813-643B8401B17F}" type="pres">
      <dgm:prSet presAssocID="{29080E82-B796-4B62-ADAF-3B441E768FDE}" presName="parentText" presStyleLbl="node1" presStyleIdx="4" presStyleCnt="5">
        <dgm:presLayoutVars>
          <dgm:chMax val="0"/>
          <dgm:bulletEnabled val="1"/>
        </dgm:presLayoutVars>
      </dgm:prSet>
      <dgm:spPr/>
    </dgm:pt>
  </dgm:ptLst>
  <dgm:cxnLst>
    <dgm:cxn modelId="{8D680123-7CE2-4439-974F-1CA4835F664F}" type="presOf" srcId="{888FF1C4-5378-4FE1-86D2-DD3DADF649F8}" destId="{122D2797-22F0-4449-A419-844A36393CDC}" srcOrd="0" destOrd="0" presId="urn:microsoft.com/office/officeart/2005/8/layout/vList2"/>
    <dgm:cxn modelId="{2F69FC25-193F-4077-BE0B-003DAB48A373}" srcId="{A7F25EDE-DFA5-43A7-8312-43838344F5F2}" destId="{888FF1C4-5378-4FE1-86D2-DD3DADF649F8}" srcOrd="2" destOrd="0" parTransId="{B2545AFE-51D8-4D28-BB68-87AA28BEDDD1}" sibTransId="{B3CF0941-E31A-4D19-8371-C98277262650}"/>
    <dgm:cxn modelId="{D09D4F27-40B1-4D6B-966A-9F812A149356}" srcId="{A7F25EDE-DFA5-43A7-8312-43838344F5F2}" destId="{509271E8-3CE4-4F4F-9F31-9F1E2609DBFD}" srcOrd="1" destOrd="0" parTransId="{2CFC8F2A-CD05-4925-8C2A-271146E54093}" sibTransId="{6D21C932-BCE1-4173-AE89-E07914F73E2B}"/>
    <dgm:cxn modelId="{C3226E2F-92C9-46FF-A0B2-99C12A618B6E}" srcId="{A7F25EDE-DFA5-43A7-8312-43838344F5F2}" destId="{26184710-1041-4BCE-AA41-CC0FE51B3CEE}" srcOrd="0" destOrd="0" parTransId="{9D4EE2C4-B8E0-4F75-8176-E16C42E2ECF0}" sibTransId="{E8F252CE-FA0F-4907-BEEA-E8D8692657E7}"/>
    <dgm:cxn modelId="{96214A34-FE81-4228-81A6-7E82B19C5CEE}" srcId="{A7F25EDE-DFA5-43A7-8312-43838344F5F2}" destId="{29080E82-B796-4B62-ADAF-3B441E768FDE}" srcOrd="4" destOrd="0" parTransId="{2303C2A4-49FF-4137-ADB4-6C1BA2B98938}" sibTransId="{CA97CBEC-C621-4917-BEC8-A8485EC05813}"/>
    <dgm:cxn modelId="{C7691A57-67FA-4666-9CDA-044DE81297E6}" type="presOf" srcId="{26184710-1041-4BCE-AA41-CC0FE51B3CEE}" destId="{E9A48D27-B8F1-4A76-AE81-D35E7364025A}" srcOrd="0" destOrd="0" presId="urn:microsoft.com/office/officeart/2005/8/layout/vList2"/>
    <dgm:cxn modelId="{47153D92-B97B-4983-9789-A3329B6D539A}" type="presOf" srcId="{A7F25EDE-DFA5-43A7-8312-43838344F5F2}" destId="{8D0AC3DD-2299-451A-AA39-40BAC6469DEC}" srcOrd="0" destOrd="0" presId="urn:microsoft.com/office/officeart/2005/8/layout/vList2"/>
    <dgm:cxn modelId="{F83508B9-0C4E-4564-8A0B-F00EF8C3438B}" type="presOf" srcId="{509271E8-3CE4-4F4F-9F31-9F1E2609DBFD}" destId="{3583EBB5-3F4D-4A41-9B9A-3CF9E91C403B}" srcOrd="0" destOrd="0" presId="urn:microsoft.com/office/officeart/2005/8/layout/vList2"/>
    <dgm:cxn modelId="{7DF247C7-52D7-41E6-BEBA-C2FFF983E6A6}" srcId="{A7F25EDE-DFA5-43A7-8312-43838344F5F2}" destId="{D2BBD571-25CC-4754-AD04-1C6652698860}" srcOrd="3" destOrd="0" parTransId="{56FDC99E-4499-4B71-A162-79F9F0DA5A02}" sibTransId="{90391918-1246-47D0-A80E-A02A352AB74F}"/>
    <dgm:cxn modelId="{F06653D3-2009-4F58-B2C3-C730EF232FE9}" type="presOf" srcId="{29080E82-B796-4B62-ADAF-3B441E768FDE}" destId="{B98BCA00-F616-4BD6-9813-643B8401B17F}" srcOrd="0" destOrd="0" presId="urn:microsoft.com/office/officeart/2005/8/layout/vList2"/>
    <dgm:cxn modelId="{E731A0DA-2337-46FB-B6D9-4A305DC7A196}" type="presOf" srcId="{D2BBD571-25CC-4754-AD04-1C6652698860}" destId="{E00DC171-26EC-4839-8B20-330A6BF440F1}" srcOrd="0" destOrd="0" presId="urn:microsoft.com/office/officeart/2005/8/layout/vList2"/>
    <dgm:cxn modelId="{04597756-A881-46A8-A119-CC7030A492E8}" type="presParOf" srcId="{8D0AC3DD-2299-451A-AA39-40BAC6469DEC}" destId="{E9A48D27-B8F1-4A76-AE81-D35E7364025A}" srcOrd="0" destOrd="0" presId="urn:microsoft.com/office/officeart/2005/8/layout/vList2"/>
    <dgm:cxn modelId="{0FC9131E-1260-4BBC-ABE3-FC0BA403AAAA}" type="presParOf" srcId="{8D0AC3DD-2299-451A-AA39-40BAC6469DEC}" destId="{3A8E9796-A460-4CB6-B4CE-14425DE701E9}" srcOrd="1" destOrd="0" presId="urn:microsoft.com/office/officeart/2005/8/layout/vList2"/>
    <dgm:cxn modelId="{803E3E00-F434-46BF-8411-ADC71B6C1F0F}" type="presParOf" srcId="{8D0AC3DD-2299-451A-AA39-40BAC6469DEC}" destId="{3583EBB5-3F4D-4A41-9B9A-3CF9E91C403B}" srcOrd="2" destOrd="0" presId="urn:microsoft.com/office/officeart/2005/8/layout/vList2"/>
    <dgm:cxn modelId="{B03779E9-C610-4704-8143-72D5C9774E5E}" type="presParOf" srcId="{8D0AC3DD-2299-451A-AA39-40BAC6469DEC}" destId="{017A73C3-0180-4BC2-845A-752A445713B0}" srcOrd="3" destOrd="0" presId="urn:microsoft.com/office/officeart/2005/8/layout/vList2"/>
    <dgm:cxn modelId="{92D485C1-67DA-41AF-AE3E-386EC60AF9A2}" type="presParOf" srcId="{8D0AC3DD-2299-451A-AA39-40BAC6469DEC}" destId="{122D2797-22F0-4449-A419-844A36393CDC}" srcOrd="4" destOrd="0" presId="urn:microsoft.com/office/officeart/2005/8/layout/vList2"/>
    <dgm:cxn modelId="{607E5761-1F8F-4657-986E-C1E33223EC3E}" type="presParOf" srcId="{8D0AC3DD-2299-451A-AA39-40BAC6469DEC}" destId="{FBFB3D0C-DB95-44B1-B4EA-56D57E9C04DA}" srcOrd="5" destOrd="0" presId="urn:microsoft.com/office/officeart/2005/8/layout/vList2"/>
    <dgm:cxn modelId="{91474BA9-FAED-40EB-862E-B29DB305E739}" type="presParOf" srcId="{8D0AC3DD-2299-451A-AA39-40BAC6469DEC}" destId="{E00DC171-26EC-4839-8B20-330A6BF440F1}" srcOrd="6" destOrd="0" presId="urn:microsoft.com/office/officeart/2005/8/layout/vList2"/>
    <dgm:cxn modelId="{9FD7F3AA-079F-4270-B1A9-49F6FEC82F9B}" type="presParOf" srcId="{8D0AC3DD-2299-451A-AA39-40BAC6469DEC}" destId="{1CDAB5DA-E0DB-437D-9653-FC1AD77D5A2C}" srcOrd="7" destOrd="0" presId="urn:microsoft.com/office/officeart/2005/8/layout/vList2"/>
    <dgm:cxn modelId="{3CF556C4-012F-499F-815E-C6AA34DAD1A3}" type="presParOf" srcId="{8D0AC3DD-2299-451A-AA39-40BAC6469DEC}" destId="{B98BCA00-F616-4BD6-9813-643B8401B17F}"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2420139-4F64-4A02-9991-1B281E4276E1}"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542FE58B-AE73-4719-8416-84D71DCEB692}">
      <dgm:prSet/>
      <dgm:spPr/>
      <dgm:t>
        <a:bodyPr/>
        <a:lstStyle/>
        <a:p>
          <a:r>
            <a:rPr lang="en-GB"/>
            <a:t>Encourages hotels to maintain high standards</a:t>
          </a:r>
          <a:endParaRPr lang="en-US"/>
        </a:p>
      </dgm:t>
    </dgm:pt>
    <dgm:pt modelId="{49DD87A9-1DFB-43E9-8E46-9A4046921ED2}" type="parTrans" cxnId="{D9F0F544-AD5E-410C-9025-49DBCE437806}">
      <dgm:prSet/>
      <dgm:spPr/>
      <dgm:t>
        <a:bodyPr/>
        <a:lstStyle/>
        <a:p>
          <a:endParaRPr lang="en-US"/>
        </a:p>
      </dgm:t>
    </dgm:pt>
    <dgm:pt modelId="{9C64F12E-0125-4DF6-880C-08597012135C}" type="sibTrans" cxnId="{D9F0F544-AD5E-410C-9025-49DBCE437806}">
      <dgm:prSet/>
      <dgm:spPr/>
      <dgm:t>
        <a:bodyPr/>
        <a:lstStyle/>
        <a:p>
          <a:endParaRPr lang="en-US"/>
        </a:p>
      </dgm:t>
    </dgm:pt>
    <dgm:pt modelId="{78BE3301-1548-47DF-AC46-578B90FC2682}">
      <dgm:prSet/>
      <dgm:spPr/>
      <dgm:t>
        <a:bodyPr/>
        <a:lstStyle/>
        <a:p>
          <a:r>
            <a:rPr lang="en-GB"/>
            <a:t>Allows guests to make informed decisions </a:t>
          </a:r>
          <a:endParaRPr lang="en-US"/>
        </a:p>
      </dgm:t>
    </dgm:pt>
    <dgm:pt modelId="{AAB582AD-6400-4B2D-9A98-17AA0A04184E}" type="parTrans" cxnId="{79884B1C-CCAE-4CF1-B81A-58334B4A54F3}">
      <dgm:prSet/>
      <dgm:spPr/>
      <dgm:t>
        <a:bodyPr/>
        <a:lstStyle/>
        <a:p>
          <a:endParaRPr lang="en-US"/>
        </a:p>
      </dgm:t>
    </dgm:pt>
    <dgm:pt modelId="{FEF7F265-4D07-4E64-9D18-18F6C3F6B141}" type="sibTrans" cxnId="{79884B1C-CCAE-4CF1-B81A-58334B4A54F3}">
      <dgm:prSet/>
      <dgm:spPr/>
      <dgm:t>
        <a:bodyPr/>
        <a:lstStyle/>
        <a:p>
          <a:endParaRPr lang="en-US"/>
        </a:p>
      </dgm:t>
    </dgm:pt>
    <dgm:pt modelId="{FBD6DE8C-6857-48E3-A3B4-4B443F54E936}">
      <dgm:prSet/>
      <dgm:spPr/>
      <dgm:t>
        <a:bodyPr/>
        <a:lstStyle/>
        <a:p>
          <a:r>
            <a:rPr lang="en-GB"/>
            <a:t>Improves the hotels reputation</a:t>
          </a:r>
          <a:endParaRPr lang="en-US"/>
        </a:p>
      </dgm:t>
    </dgm:pt>
    <dgm:pt modelId="{59F9FDB4-482A-4B8D-925D-6AB7C8991E5F}" type="parTrans" cxnId="{2AF7A09B-06F4-4A0A-9028-04FAFA070BDA}">
      <dgm:prSet/>
      <dgm:spPr/>
      <dgm:t>
        <a:bodyPr/>
        <a:lstStyle/>
        <a:p>
          <a:endParaRPr lang="en-US"/>
        </a:p>
      </dgm:t>
    </dgm:pt>
    <dgm:pt modelId="{9861911B-C3F8-4BED-BFD3-9862BF378A13}" type="sibTrans" cxnId="{2AF7A09B-06F4-4A0A-9028-04FAFA070BDA}">
      <dgm:prSet/>
      <dgm:spPr/>
      <dgm:t>
        <a:bodyPr/>
        <a:lstStyle/>
        <a:p>
          <a:endParaRPr lang="en-US"/>
        </a:p>
      </dgm:t>
    </dgm:pt>
    <dgm:pt modelId="{F3E8A7EB-97FC-46F9-B8CA-28D97003814C}">
      <dgm:prSet/>
      <dgm:spPr/>
      <dgm:t>
        <a:bodyPr/>
        <a:lstStyle/>
        <a:p>
          <a:r>
            <a:rPr lang="en-GB"/>
            <a:t>Improves competitiveness within the industry </a:t>
          </a:r>
          <a:endParaRPr lang="en-US"/>
        </a:p>
      </dgm:t>
    </dgm:pt>
    <dgm:pt modelId="{19630C14-45E8-4287-9C08-EC2763351986}" type="parTrans" cxnId="{5148C8D6-8F8A-4359-899B-D755C621775F}">
      <dgm:prSet/>
      <dgm:spPr/>
      <dgm:t>
        <a:bodyPr/>
        <a:lstStyle/>
        <a:p>
          <a:endParaRPr lang="en-US"/>
        </a:p>
      </dgm:t>
    </dgm:pt>
    <dgm:pt modelId="{88B78A37-17E6-4BD4-AA65-514A1595934D}" type="sibTrans" cxnId="{5148C8D6-8F8A-4359-899B-D755C621775F}">
      <dgm:prSet/>
      <dgm:spPr/>
      <dgm:t>
        <a:bodyPr/>
        <a:lstStyle/>
        <a:p>
          <a:endParaRPr lang="en-US"/>
        </a:p>
      </dgm:t>
    </dgm:pt>
    <dgm:pt modelId="{7E99C719-EB4E-4A9B-A463-60670AB0E7B6}">
      <dgm:prSet/>
      <dgm:spPr/>
      <dgm:t>
        <a:bodyPr/>
        <a:lstStyle/>
        <a:p>
          <a:r>
            <a:rPr lang="en-GB"/>
            <a:t>Supports trust</a:t>
          </a:r>
          <a:endParaRPr lang="en-US"/>
        </a:p>
      </dgm:t>
    </dgm:pt>
    <dgm:pt modelId="{0C252027-EDEC-4E98-98F2-826905260568}" type="parTrans" cxnId="{14FBA63F-B2AD-4A27-93BD-9F1B56263A4F}">
      <dgm:prSet/>
      <dgm:spPr/>
      <dgm:t>
        <a:bodyPr/>
        <a:lstStyle/>
        <a:p>
          <a:endParaRPr lang="en-US"/>
        </a:p>
      </dgm:t>
    </dgm:pt>
    <dgm:pt modelId="{5DE2879D-DBC7-4944-AC65-9211324EC11A}" type="sibTrans" cxnId="{14FBA63F-B2AD-4A27-93BD-9F1B56263A4F}">
      <dgm:prSet/>
      <dgm:spPr/>
      <dgm:t>
        <a:bodyPr/>
        <a:lstStyle/>
        <a:p>
          <a:endParaRPr lang="en-US"/>
        </a:p>
      </dgm:t>
    </dgm:pt>
    <dgm:pt modelId="{D8B1248B-036F-4B2C-B2D6-DEB304FD1F03}" type="pres">
      <dgm:prSet presAssocID="{52420139-4F64-4A02-9991-1B281E4276E1}" presName="root" presStyleCnt="0">
        <dgm:presLayoutVars>
          <dgm:dir/>
          <dgm:resizeHandles val="exact"/>
        </dgm:presLayoutVars>
      </dgm:prSet>
      <dgm:spPr/>
    </dgm:pt>
    <dgm:pt modelId="{6F09F689-24D9-42C5-ADEA-ABDC06F2146C}" type="pres">
      <dgm:prSet presAssocID="{542FE58B-AE73-4719-8416-84D71DCEB692}" presName="compNode" presStyleCnt="0"/>
      <dgm:spPr/>
    </dgm:pt>
    <dgm:pt modelId="{E166191E-A846-44B2-BDE5-5595CF13799C}" type="pres">
      <dgm:prSet presAssocID="{542FE58B-AE73-4719-8416-84D71DCEB692}"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uilding"/>
        </a:ext>
      </dgm:extLst>
    </dgm:pt>
    <dgm:pt modelId="{2C3E241C-51EE-484B-A43B-29D3DDA03EAC}" type="pres">
      <dgm:prSet presAssocID="{542FE58B-AE73-4719-8416-84D71DCEB692}" presName="spaceRect" presStyleCnt="0"/>
      <dgm:spPr/>
    </dgm:pt>
    <dgm:pt modelId="{C724081D-1243-4146-B077-6631DDDBB997}" type="pres">
      <dgm:prSet presAssocID="{542FE58B-AE73-4719-8416-84D71DCEB692}" presName="textRect" presStyleLbl="revTx" presStyleIdx="0" presStyleCnt="5">
        <dgm:presLayoutVars>
          <dgm:chMax val="1"/>
          <dgm:chPref val="1"/>
        </dgm:presLayoutVars>
      </dgm:prSet>
      <dgm:spPr/>
    </dgm:pt>
    <dgm:pt modelId="{9FBB4AC5-0EA0-4F5C-B6EE-E9B2239089D8}" type="pres">
      <dgm:prSet presAssocID="{9C64F12E-0125-4DF6-880C-08597012135C}" presName="sibTrans" presStyleCnt="0"/>
      <dgm:spPr/>
    </dgm:pt>
    <dgm:pt modelId="{764EB257-3055-4EC7-B534-D8F2CA54CBA5}" type="pres">
      <dgm:prSet presAssocID="{78BE3301-1548-47DF-AC46-578B90FC2682}" presName="compNode" presStyleCnt="0"/>
      <dgm:spPr/>
    </dgm:pt>
    <dgm:pt modelId="{1C59BE0F-81A5-4B75-8397-36D7ACD0D4E8}" type="pres">
      <dgm:prSet presAssocID="{78BE3301-1548-47DF-AC46-578B90FC2682}"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AEBD1B3B-DE60-47DE-9CCD-7C0F89778D62}" type="pres">
      <dgm:prSet presAssocID="{78BE3301-1548-47DF-AC46-578B90FC2682}" presName="spaceRect" presStyleCnt="0"/>
      <dgm:spPr/>
    </dgm:pt>
    <dgm:pt modelId="{0CCA76D9-75AC-498E-8F0C-046DAABDECA8}" type="pres">
      <dgm:prSet presAssocID="{78BE3301-1548-47DF-AC46-578B90FC2682}" presName="textRect" presStyleLbl="revTx" presStyleIdx="1" presStyleCnt="5">
        <dgm:presLayoutVars>
          <dgm:chMax val="1"/>
          <dgm:chPref val="1"/>
        </dgm:presLayoutVars>
      </dgm:prSet>
      <dgm:spPr/>
    </dgm:pt>
    <dgm:pt modelId="{ECD116C2-1EF0-45A6-A6D3-9430CAEACFC4}" type="pres">
      <dgm:prSet presAssocID="{FEF7F265-4D07-4E64-9D18-18F6C3F6B141}" presName="sibTrans" presStyleCnt="0"/>
      <dgm:spPr/>
    </dgm:pt>
    <dgm:pt modelId="{F73B16B6-FE78-4F07-8856-765F0A9564E1}" type="pres">
      <dgm:prSet presAssocID="{FBD6DE8C-6857-48E3-A3B4-4B443F54E936}" presName="compNode" presStyleCnt="0"/>
      <dgm:spPr/>
    </dgm:pt>
    <dgm:pt modelId="{BE5BAC66-0CF5-4872-A553-3FDA9CD89F19}" type="pres">
      <dgm:prSet presAssocID="{FBD6DE8C-6857-48E3-A3B4-4B443F54E936}"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leep"/>
        </a:ext>
      </dgm:extLst>
    </dgm:pt>
    <dgm:pt modelId="{30882D0B-DB15-4C4E-8D38-BFB9F2DA9C7B}" type="pres">
      <dgm:prSet presAssocID="{FBD6DE8C-6857-48E3-A3B4-4B443F54E936}" presName="spaceRect" presStyleCnt="0"/>
      <dgm:spPr/>
    </dgm:pt>
    <dgm:pt modelId="{07A61623-4836-4419-8631-783216872F09}" type="pres">
      <dgm:prSet presAssocID="{FBD6DE8C-6857-48E3-A3B4-4B443F54E936}" presName="textRect" presStyleLbl="revTx" presStyleIdx="2" presStyleCnt="5">
        <dgm:presLayoutVars>
          <dgm:chMax val="1"/>
          <dgm:chPref val="1"/>
        </dgm:presLayoutVars>
      </dgm:prSet>
      <dgm:spPr/>
    </dgm:pt>
    <dgm:pt modelId="{A82A6788-B3E6-496D-9FD7-01346E3A9CB3}" type="pres">
      <dgm:prSet presAssocID="{9861911B-C3F8-4BED-BFD3-9862BF378A13}" presName="sibTrans" presStyleCnt="0"/>
      <dgm:spPr/>
    </dgm:pt>
    <dgm:pt modelId="{7F5E2E56-9DDB-4D80-86B7-6602B0FE0DCB}" type="pres">
      <dgm:prSet presAssocID="{F3E8A7EB-97FC-46F9-B8CA-28D97003814C}" presName="compNode" presStyleCnt="0"/>
      <dgm:spPr/>
    </dgm:pt>
    <dgm:pt modelId="{6CB2ACED-967A-417D-8F81-6D1D51439403}" type="pres">
      <dgm:prSet presAssocID="{F3E8A7EB-97FC-46F9-B8CA-28D97003814C}"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8BCE955B-1AB1-4ED4-82DD-EFEC0AAAFC57}" type="pres">
      <dgm:prSet presAssocID="{F3E8A7EB-97FC-46F9-B8CA-28D97003814C}" presName="spaceRect" presStyleCnt="0"/>
      <dgm:spPr/>
    </dgm:pt>
    <dgm:pt modelId="{2DB96AD9-9F3F-45E1-969F-D0CEDCAE5D61}" type="pres">
      <dgm:prSet presAssocID="{F3E8A7EB-97FC-46F9-B8CA-28D97003814C}" presName="textRect" presStyleLbl="revTx" presStyleIdx="3" presStyleCnt="5">
        <dgm:presLayoutVars>
          <dgm:chMax val="1"/>
          <dgm:chPref val="1"/>
        </dgm:presLayoutVars>
      </dgm:prSet>
      <dgm:spPr/>
    </dgm:pt>
    <dgm:pt modelId="{32F74AAB-F70A-4461-BB40-9047693F09C8}" type="pres">
      <dgm:prSet presAssocID="{88B78A37-17E6-4BD4-AA65-514A1595934D}" presName="sibTrans" presStyleCnt="0"/>
      <dgm:spPr/>
    </dgm:pt>
    <dgm:pt modelId="{6B934F80-2C3F-418B-979E-6AB850DFE8D4}" type="pres">
      <dgm:prSet presAssocID="{7E99C719-EB4E-4A9B-A463-60670AB0E7B6}" presName="compNode" presStyleCnt="0"/>
      <dgm:spPr/>
    </dgm:pt>
    <dgm:pt modelId="{1DD1E092-1904-46ED-91ED-AA231D3A15F4}" type="pres">
      <dgm:prSet presAssocID="{7E99C719-EB4E-4A9B-A463-60670AB0E7B6}"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Users"/>
        </a:ext>
      </dgm:extLst>
    </dgm:pt>
    <dgm:pt modelId="{FA4A9F81-28FC-4AC6-803F-3DD1C8DE0838}" type="pres">
      <dgm:prSet presAssocID="{7E99C719-EB4E-4A9B-A463-60670AB0E7B6}" presName="spaceRect" presStyleCnt="0"/>
      <dgm:spPr/>
    </dgm:pt>
    <dgm:pt modelId="{CEAC8BDD-D60D-44B6-A964-478762078EC9}" type="pres">
      <dgm:prSet presAssocID="{7E99C719-EB4E-4A9B-A463-60670AB0E7B6}" presName="textRect" presStyleLbl="revTx" presStyleIdx="4" presStyleCnt="5">
        <dgm:presLayoutVars>
          <dgm:chMax val="1"/>
          <dgm:chPref val="1"/>
        </dgm:presLayoutVars>
      </dgm:prSet>
      <dgm:spPr/>
    </dgm:pt>
  </dgm:ptLst>
  <dgm:cxnLst>
    <dgm:cxn modelId="{79884B1C-CCAE-4CF1-B81A-58334B4A54F3}" srcId="{52420139-4F64-4A02-9991-1B281E4276E1}" destId="{78BE3301-1548-47DF-AC46-578B90FC2682}" srcOrd="1" destOrd="0" parTransId="{AAB582AD-6400-4B2D-9A98-17AA0A04184E}" sibTransId="{FEF7F265-4D07-4E64-9D18-18F6C3F6B141}"/>
    <dgm:cxn modelId="{14FBA63F-B2AD-4A27-93BD-9F1B56263A4F}" srcId="{52420139-4F64-4A02-9991-1B281E4276E1}" destId="{7E99C719-EB4E-4A9B-A463-60670AB0E7B6}" srcOrd="4" destOrd="0" parTransId="{0C252027-EDEC-4E98-98F2-826905260568}" sibTransId="{5DE2879D-DBC7-4944-AC65-9211324EC11A}"/>
    <dgm:cxn modelId="{D9F0F544-AD5E-410C-9025-49DBCE437806}" srcId="{52420139-4F64-4A02-9991-1B281E4276E1}" destId="{542FE58B-AE73-4719-8416-84D71DCEB692}" srcOrd="0" destOrd="0" parTransId="{49DD87A9-1DFB-43E9-8E46-9A4046921ED2}" sibTransId="{9C64F12E-0125-4DF6-880C-08597012135C}"/>
    <dgm:cxn modelId="{7094E46C-9AB1-46F8-993A-CC9E0376C898}" type="presOf" srcId="{78BE3301-1548-47DF-AC46-578B90FC2682}" destId="{0CCA76D9-75AC-498E-8F0C-046DAABDECA8}" srcOrd="0" destOrd="0" presId="urn:microsoft.com/office/officeart/2018/2/layout/IconLabelList"/>
    <dgm:cxn modelId="{6EA92D4D-65A4-48AA-8566-8DFCF89BDED0}" type="presOf" srcId="{7E99C719-EB4E-4A9B-A463-60670AB0E7B6}" destId="{CEAC8BDD-D60D-44B6-A964-478762078EC9}" srcOrd="0" destOrd="0" presId="urn:microsoft.com/office/officeart/2018/2/layout/IconLabelList"/>
    <dgm:cxn modelId="{23481975-4671-472B-9B88-4F3247AD7A77}" type="presOf" srcId="{52420139-4F64-4A02-9991-1B281E4276E1}" destId="{D8B1248B-036F-4B2C-B2D6-DEB304FD1F03}" srcOrd="0" destOrd="0" presId="urn:microsoft.com/office/officeart/2018/2/layout/IconLabelList"/>
    <dgm:cxn modelId="{C6E65A57-20B9-4AC8-BDF9-D5FD445F3753}" type="presOf" srcId="{F3E8A7EB-97FC-46F9-B8CA-28D97003814C}" destId="{2DB96AD9-9F3F-45E1-969F-D0CEDCAE5D61}" srcOrd="0" destOrd="0" presId="urn:microsoft.com/office/officeart/2018/2/layout/IconLabelList"/>
    <dgm:cxn modelId="{2AF7A09B-06F4-4A0A-9028-04FAFA070BDA}" srcId="{52420139-4F64-4A02-9991-1B281E4276E1}" destId="{FBD6DE8C-6857-48E3-A3B4-4B443F54E936}" srcOrd="2" destOrd="0" parTransId="{59F9FDB4-482A-4B8D-925D-6AB7C8991E5F}" sibTransId="{9861911B-C3F8-4BED-BFD3-9862BF378A13}"/>
    <dgm:cxn modelId="{5D4949B7-AB7C-4DD4-A3E6-4053D24BF01F}" type="presOf" srcId="{FBD6DE8C-6857-48E3-A3B4-4B443F54E936}" destId="{07A61623-4836-4419-8631-783216872F09}" srcOrd="0" destOrd="0" presId="urn:microsoft.com/office/officeart/2018/2/layout/IconLabelList"/>
    <dgm:cxn modelId="{6E99B0BE-582F-448E-A5DD-E735AEAE6CC0}" type="presOf" srcId="{542FE58B-AE73-4719-8416-84D71DCEB692}" destId="{C724081D-1243-4146-B077-6631DDDBB997}" srcOrd="0" destOrd="0" presId="urn:microsoft.com/office/officeart/2018/2/layout/IconLabelList"/>
    <dgm:cxn modelId="{5148C8D6-8F8A-4359-899B-D755C621775F}" srcId="{52420139-4F64-4A02-9991-1B281E4276E1}" destId="{F3E8A7EB-97FC-46F9-B8CA-28D97003814C}" srcOrd="3" destOrd="0" parTransId="{19630C14-45E8-4287-9C08-EC2763351986}" sibTransId="{88B78A37-17E6-4BD4-AA65-514A1595934D}"/>
    <dgm:cxn modelId="{EF99E423-4E2B-4F2D-A07C-F0D6B3AF2299}" type="presParOf" srcId="{D8B1248B-036F-4B2C-B2D6-DEB304FD1F03}" destId="{6F09F689-24D9-42C5-ADEA-ABDC06F2146C}" srcOrd="0" destOrd="0" presId="urn:microsoft.com/office/officeart/2018/2/layout/IconLabelList"/>
    <dgm:cxn modelId="{B805D876-7B50-4E34-AE1A-87D08278461A}" type="presParOf" srcId="{6F09F689-24D9-42C5-ADEA-ABDC06F2146C}" destId="{E166191E-A846-44B2-BDE5-5595CF13799C}" srcOrd="0" destOrd="0" presId="urn:microsoft.com/office/officeart/2018/2/layout/IconLabelList"/>
    <dgm:cxn modelId="{F941E026-A1C8-4AFB-8C65-F47802B99D4B}" type="presParOf" srcId="{6F09F689-24D9-42C5-ADEA-ABDC06F2146C}" destId="{2C3E241C-51EE-484B-A43B-29D3DDA03EAC}" srcOrd="1" destOrd="0" presId="urn:microsoft.com/office/officeart/2018/2/layout/IconLabelList"/>
    <dgm:cxn modelId="{0E82FD5B-0E9C-4557-AA64-03CEA6B62CF5}" type="presParOf" srcId="{6F09F689-24D9-42C5-ADEA-ABDC06F2146C}" destId="{C724081D-1243-4146-B077-6631DDDBB997}" srcOrd="2" destOrd="0" presId="urn:microsoft.com/office/officeart/2018/2/layout/IconLabelList"/>
    <dgm:cxn modelId="{7391F64B-ABC9-41B7-8282-E81C998E4F4F}" type="presParOf" srcId="{D8B1248B-036F-4B2C-B2D6-DEB304FD1F03}" destId="{9FBB4AC5-0EA0-4F5C-B6EE-E9B2239089D8}" srcOrd="1" destOrd="0" presId="urn:microsoft.com/office/officeart/2018/2/layout/IconLabelList"/>
    <dgm:cxn modelId="{30ACDAB1-F1D1-4E86-B373-2FC47327BF1E}" type="presParOf" srcId="{D8B1248B-036F-4B2C-B2D6-DEB304FD1F03}" destId="{764EB257-3055-4EC7-B534-D8F2CA54CBA5}" srcOrd="2" destOrd="0" presId="urn:microsoft.com/office/officeart/2018/2/layout/IconLabelList"/>
    <dgm:cxn modelId="{BD20E4B2-8134-424E-A9C4-DFC088D0A4E2}" type="presParOf" srcId="{764EB257-3055-4EC7-B534-D8F2CA54CBA5}" destId="{1C59BE0F-81A5-4B75-8397-36D7ACD0D4E8}" srcOrd="0" destOrd="0" presId="urn:microsoft.com/office/officeart/2018/2/layout/IconLabelList"/>
    <dgm:cxn modelId="{5D7B1879-3D21-4AB8-A876-27575D1457FB}" type="presParOf" srcId="{764EB257-3055-4EC7-B534-D8F2CA54CBA5}" destId="{AEBD1B3B-DE60-47DE-9CCD-7C0F89778D62}" srcOrd="1" destOrd="0" presId="urn:microsoft.com/office/officeart/2018/2/layout/IconLabelList"/>
    <dgm:cxn modelId="{D3271F81-E50E-4462-AD09-22312B51C74F}" type="presParOf" srcId="{764EB257-3055-4EC7-B534-D8F2CA54CBA5}" destId="{0CCA76D9-75AC-498E-8F0C-046DAABDECA8}" srcOrd="2" destOrd="0" presId="urn:microsoft.com/office/officeart/2018/2/layout/IconLabelList"/>
    <dgm:cxn modelId="{0A9DFF7D-9C12-4977-8304-E57223127124}" type="presParOf" srcId="{D8B1248B-036F-4B2C-B2D6-DEB304FD1F03}" destId="{ECD116C2-1EF0-45A6-A6D3-9430CAEACFC4}" srcOrd="3" destOrd="0" presId="urn:microsoft.com/office/officeart/2018/2/layout/IconLabelList"/>
    <dgm:cxn modelId="{4DCE6FC3-DCED-4CDF-81A7-B97D331290D4}" type="presParOf" srcId="{D8B1248B-036F-4B2C-B2D6-DEB304FD1F03}" destId="{F73B16B6-FE78-4F07-8856-765F0A9564E1}" srcOrd="4" destOrd="0" presId="urn:microsoft.com/office/officeart/2018/2/layout/IconLabelList"/>
    <dgm:cxn modelId="{DCB27F15-6DB2-4203-B95A-818B513541C6}" type="presParOf" srcId="{F73B16B6-FE78-4F07-8856-765F0A9564E1}" destId="{BE5BAC66-0CF5-4872-A553-3FDA9CD89F19}" srcOrd="0" destOrd="0" presId="urn:microsoft.com/office/officeart/2018/2/layout/IconLabelList"/>
    <dgm:cxn modelId="{0252E973-6AF6-43CB-83A1-C6E07BFC9CA2}" type="presParOf" srcId="{F73B16B6-FE78-4F07-8856-765F0A9564E1}" destId="{30882D0B-DB15-4C4E-8D38-BFB9F2DA9C7B}" srcOrd="1" destOrd="0" presId="urn:microsoft.com/office/officeart/2018/2/layout/IconLabelList"/>
    <dgm:cxn modelId="{B10AFA77-759C-4AAB-9589-C9A0A0BD5B60}" type="presParOf" srcId="{F73B16B6-FE78-4F07-8856-765F0A9564E1}" destId="{07A61623-4836-4419-8631-783216872F09}" srcOrd="2" destOrd="0" presId="urn:microsoft.com/office/officeart/2018/2/layout/IconLabelList"/>
    <dgm:cxn modelId="{0AD30E31-1A9B-49A8-8405-A58EC2D3AD45}" type="presParOf" srcId="{D8B1248B-036F-4B2C-B2D6-DEB304FD1F03}" destId="{A82A6788-B3E6-496D-9FD7-01346E3A9CB3}" srcOrd="5" destOrd="0" presId="urn:microsoft.com/office/officeart/2018/2/layout/IconLabelList"/>
    <dgm:cxn modelId="{11FA0507-D8D5-489D-8882-715A59040081}" type="presParOf" srcId="{D8B1248B-036F-4B2C-B2D6-DEB304FD1F03}" destId="{7F5E2E56-9DDB-4D80-86B7-6602B0FE0DCB}" srcOrd="6" destOrd="0" presId="urn:microsoft.com/office/officeart/2018/2/layout/IconLabelList"/>
    <dgm:cxn modelId="{52340361-2948-45B8-97D9-F6A1CD522AB9}" type="presParOf" srcId="{7F5E2E56-9DDB-4D80-86B7-6602B0FE0DCB}" destId="{6CB2ACED-967A-417D-8F81-6D1D51439403}" srcOrd="0" destOrd="0" presId="urn:microsoft.com/office/officeart/2018/2/layout/IconLabelList"/>
    <dgm:cxn modelId="{A3D78160-B48A-40FD-9405-930846DE8923}" type="presParOf" srcId="{7F5E2E56-9DDB-4D80-86B7-6602B0FE0DCB}" destId="{8BCE955B-1AB1-4ED4-82DD-EFEC0AAAFC57}" srcOrd="1" destOrd="0" presId="urn:microsoft.com/office/officeart/2018/2/layout/IconLabelList"/>
    <dgm:cxn modelId="{A19E7481-51FF-4918-AE6E-64A358EDA3AB}" type="presParOf" srcId="{7F5E2E56-9DDB-4D80-86B7-6602B0FE0DCB}" destId="{2DB96AD9-9F3F-45E1-969F-D0CEDCAE5D61}" srcOrd="2" destOrd="0" presId="urn:microsoft.com/office/officeart/2018/2/layout/IconLabelList"/>
    <dgm:cxn modelId="{1D5AEFDA-7C59-403F-AE49-B13214887CF7}" type="presParOf" srcId="{D8B1248B-036F-4B2C-B2D6-DEB304FD1F03}" destId="{32F74AAB-F70A-4461-BB40-9047693F09C8}" srcOrd="7" destOrd="0" presId="urn:microsoft.com/office/officeart/2018/2/layout/IconLabelList"/>
    <dgm:cxn modelId="{DDA02C7E-E620-4F3C-AD63-3AAE1B601A2D}" type="presParOf" srcId="{D8B1248B-036F-4B2C-B2D6-DEB304FD1F03}" destId="{6B934F80-2C3F-418B-979E-6AB850DFE8D4}" srcOrd="8" destOrd="0" presId="urn:microsoft.com/office/officeart/2018/2/layout/IconLabelList"/>
    <dgm:cxn modelId="{23273F25-4B35-4840-9FC0-CA413642E2E7}" type="presParOf" srcId="{6B934F80-2C3F-418B-979E-6AB850DFE8D4}" destId="{1DD1E092-1904-46ED-91ED-AA231D3A15F4}" srcOrd="0" destOrd="0" presId="urn:microsoft.com/office/officeart/2018/2/layout/IconLabelList"/>
    <dgm:cxn modelId="{5B6A9281-D1AD-42F9-B4AF-7F24DC31A3F3}" type="presParOf" srcId="{6B934F80-2C3F-418B-979E-6AB850DFE8D4}" destId="{FA4A9F81-28FC-4AC6-803F-3DD1C8DE0838}" srcOrd="1" destOrd="0" presId="urn:microsoft.com/office/officeart/2018/2/layout/IconLabelList"/>
    <dgm:cxn modelId="{2380A5F9-DCFE-4BF5-85C8-A5A1FD756429}" type="presParOf" srcId="{6B934F80-2C3F-418B-979E-6AB850DFE8D4}" destId="{CEAC8BDD-D60D-44B6-A964-478762078EC9}"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E3B053-BC03-475B-949D-B1B01B3879BE}">
      <dsp:nvSpPr>
        <dsp:cNvPr id="0" name=""/>
        <dsp:cNvSpPr/>
      </dsp:nvSpPr>
      <dsp:spPr>
        <a:xfrm>
          <a:off x="212335" y="482125"/>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30ACB5-5A06-435A-AB7A-13FE1F9288F8}">
      <dsp:nvSpPr>
        <dsp:cNvPr id="0" name=""/>
        <dsp:cNvSpPr/>
      </dsp:nvSpPr>
      <dsp:spPr>
        <a:xfrm>
          <a:off x="492877" y="762667"/>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A22816-7BE1-4D34-AEE2-BEAA897CB079}">
      <dsp:nvSpPr>
        <dsp:cNvPr id="0" name=""/>
        <dsp:cNvSpPr/>
      </dsp:nvSpPr>
      <dsp:spPr>
        <a:xfrm>
          <a:off x="1834517" y="482125"/>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1066800">
            <a:lnSpc>
              <a:spcPct val="100000"/>
            </a:lnSpc>
            <a:spcBef>
              <a:spcPct val="0"/>
            </a:spcBef>
            <a:spcAft>
              <a:spcPct val="35000"/>
            </a:spcAft>
            <a:buNone/>
          </a:pPr>
          <a:r>
            <a:rPr lang="en-GB" sz="2400" kern="1200"/>
            <a:t>Misunderstanding between guests</a:t>
          </a:r>
          <a:endParaRPr lang="en-US" sz="2400" kern="1200"/>
        </a:p>
      </dsp:txBody>
      <dsp:txXfrm>
        <a:off x="1834517" y="482125"/>
        <a:ext cx="3148942" cy="1335915"/>
      </dsp:txXfrm>
    </dsp:sp>
    <dsp:sp modelId="{BBC6B41F-C46E-4D20-9231-FECF86A967BE}">
      <dsp:nvSpPr>
        <dsp:cNvPr id="0" name=""/>
        <dsp:cNvSpPr/>
      </dsp:nvSpPr>
      <dsp:spPr>
        <a:xfrm>
          <a:off x="5532139" y="482125"/>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ED1CBF-4314-468F-898B-4335618ADD0D}">
      <dsp:nvSpPr>
        <dsp:cNvPr id="0" name=""/>
        <dsp:cNvSpPr/>
      </dsp:nvSpPr>
      <dsp:spPr>
        <a:xfrm>
          <a:off x="5823568" y="794342"/>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2AD741-D001-44C6-85AD-09E2C72258E2}">
      <dsp:nvSpPr>
        <dsp:cNvPr id="0" name=""/>
        <dsp:cNvSpPr/>
      </dsp:nvSpPr>
      <dsp:spPr>
        <a:xfrm>
          <a:off x="7154322" y="482125"/>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Unmet expectations between service or facilities</a:t>
          </a:r>
          <a:endParaRPr lang="en-US" sz="2400" kern="1200"/>
        </a:p>
      </dsp:txBody>
      <dsp:txXfrm>
        <a:off x="7154322" y="482125"/>
        <a:ext cx="3148942" cy="1335915"/>
      </dsp:txXfrm>
    </dsp:sp>
    <dsp:sp modelId="{5C17CEB7-87F1-43B5-897C-3330C3064AA0}">
      <dsp:nvSpPr>
        <dsp:cNvPr id="0" name=""/>
        <dsp:cNvSpPr/>
      </dsp:nvSpPr>
      <dsp:spPr>
        <a:xfrm>
          <a:off x="212335" y="2562779"/>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BAF77B-CE67-4B48-A8E9-D8C991EDD1EF}">
      <dsp:nvSpPr>
        <dsp:cNvPr id="0" name=""/>
        <dsp:cNvSpPr/>
      </dsp:nvSpPr>
      <dsp:spPr>
        <a:xfrm>
          <a:off x="492877" y="2843321"/>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43122B-36F7-4EB0-A510-6988CD417B70}">
      <dsp:nvSpPr>
        <dsp:cNvPr id="0" name=""/>
        <dsp:cNvSpPr/>
      </dsp:nvSpPr>
      <dsp:spPr>
        <a:xfrm>
          <a:off x="1834517" y="2562779"/>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Unexpected issues –room problems, delays</a:t>
          </a:r>
          <a:endParaRPr lang="en-US" sz="2400" kern="1200"/>
        </a:p>
      </dsp:txBody>
      <dsp:txXfrm>
        <a:off x="1834517" y="2562779"/>
        <a:ext cx="3148942" cy="1335915"/>
      </dsp:txXfrm>
    </dsp:sp>
    <dsp:sp modelId="{7833AC11-11D0-4DA3-9243-6D0091CC2AFA}">
      <dsp:nvSpPr>
        <dsp:cNvPr id="0" name=""/>
        <dsp:cNvSpPr/>
      </dsp:nvSpPr>
      <dsp:spPr>
        <a:xfrm>
          <a:off x="5532139" y="2562779"/>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65C4D6-B1D4-4DB8-80C6-82FFAAF63DAD}">
      <dsp:nvSpPr>
        <dsp:cNvPr id="0" name=""/>
        <dsp:cNvSpPr/>
      </dsp:nvSpPr>
      <dsp:spPr>
        <a:xfrm>
          <a:off x="5812681" y="2843321"/>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2B3B16-5497-48AB-A09D-270893F66260}">
      <dsp:nvSpPr>
        <dsp:cNvPr id="0" name=""/>
        <dsp:cNvSpPr/>
      </dsp:nvSpPr>
      <dsp:spPr>
        <a:xfrm>
          <a:off x="7154322" y="2562779"/>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Guest feel their needs weren’t understood</a:t>
          </a:r>
          <a:endParaRPr lang="en-US" sz="2400" kern="1200"/>
        </a:p>
      </dsp:txBody>
      <dsp:txXfrm>
        <a:off x="7154322" y="2562779"/>
        <a:ext cx="3148942" cy="13359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593378-8E31-43C9-B1A9-A165E5B4E7FA}">
      <dsp:nvSpPr>
        <dsp:cNvPr id="0" name=""/>
        <dsp:cNvSpPr/>
      </dsp:nvSpPr>
      <dsp:spPr>
        <a:xfrm>
          <a:off x="3080" y="1361187"/>
          <a:ext cx="2199649" cy="1396777"/>
        </a:xfrm>
        <a:prstGeom prst="roundRect">
          <a:avLst>
            <a:gd name="adj" fmla="val 10000"/>
          </a:avLst>
        </a:prstGeom>
        <a:gradFill rotWithShape="0">
          <a:gsLst>
            <a:gs pos="0">
              <a:schemeClr val="accent1">
                <a:hueOff val="0"/>
                <a:satOff val="0"/>
                <a:lumOff val="0"/>
                <a:alphaOff val="0"/>
                <a:shade val="15000"/>
                <a:satMod val="180000"/>
              </a:schemeClr>
            </a:gs>
            <a:gs pos="50000">
              <a:schemeClr val="accent1">
                <a:hueOff val="0"/>
                <a:satOff val="0"/>
                <a:lumOff val="0"/>
                <a:alphaOff val="0"/>
                <a:shade val="45000"/>
                <a:satMod val="170000"/>
              </a:schemeClr>
            </a:gs>
            <a:gs pos="70000">
              <a:schemeClr val="accent1">
                <a:hueOff val="0"/>
                <a:satOff val="0"/>
                <a:lumOff val="0"/>
                <a:alphaOff val="0"/>
                <a:tint val="99000"/>
                <a:shade val="65000"/>
                <a:satMod val="155000"/>
              </a:schemeClr>
            </a:gs>
            <a:gs pos="100000">
              <a:schemeClr val="accent1">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AEFE9AF8-D86F-4B73-8D48-7DBE03D1A55A}">
      <dsp:nvSpPr>
        <dsp:cNvPr id="0" name=""/>
        <dsp:cNvSpPr/>
      </dsp:nvSpPr>
      <dsp:spPr>
        <a:xfrm>
          <a:off x="247486" y="159337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Fair and transparent process matters as much as the outcome</a:t>
          </a:r>
        </a:p>
      </dsp:txBody>
      <dsp:txXfrm>
        <a:off x="288396" y="1634282"/>
        <a:ext cx="2117829" cy="1314957"/>
      </dsp:txXfrm>
    </dsp:sp>
    <dsp:sp modelId="{20013438-DFF7-4196-84BD-054D201216E4}">
      <dsp:nvSpPr>
        <dsp:cNvPr id="0" name=""/>
        <dsp:cNvSpPr/>
      </dsp:nvSpPr>
      <dsp:spPr>
        <a:xfrm>
          <a:off x="2691541" y="1361187"/>
          <a:ext cx="2199649" cy="1396777"/>
        </a:xfrm>
        <a:prstGeom prst="roundRect">
          <a:avLst>
            <a:gd name="adj" fmla="val 10000"/>
          </a:avLst>
        </a:prstGeom>
        <a:gradFill rotWithShape="0">
          <a:gsLst>
            <a:gs pos="0">
              <a:schemeClr val="accent1">
                <a:hueOff val="0"/>
                <a:satOff val="0"/>
                <a:lumOff val="0"/>
                <a:alphaOff val="0"/>
                <a:shade val="15000"/>
                <a:satMod val="180000"/>
              </a:schemeClr>
            </a:gs>
            <a:gs pos="50000">
              <a:schemeClr val="accent1">
                <a:hueOff val="0"/>
                <a:satOff val="0"/>
                <a:lumOff val="0"/>
                <a:alphaOff val="0"/>
                <a:shade val="45000"/>
                <a:satMod val="170000"/>
              </a:schemeClr>
            </a:gs>
            <a:gs pos="70000">
              <a:schemeClr val="accent1">
                <a:hueOff val="0"/>
                <a:satOff val="0"/>
                <a:lumOff val="0"/>
                <a:alphaOff val="0"/>
                <a:tint val="99000"/>
                <a:shade val="65000"/>
                <a:satMod val="155000"/>
              </a:schemeClr>
            </a:gs>
            <a:gs pos="100000">
              <a:schemeClr val="accent1">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2EC1DB98-64C8-4B22-9FC3-32E086C7BE6A}">
      <dsp:nvSpPr>
        <dsp:cNvPr id="0" name=""/>
        <dsp:cNvSpPr/>
      </dsp:nvSpPr>
      <dsp:spPr>
        <a:xfrm>
          <a:off x="2935947" y="159337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People judge the experience on how they are treated, no just whether they “win” </a:t>
          </a:r>
          <a:r>
            <a:rPr lang="en-GB" sz="1600" kern="1200"/>
            <a:t>(Nel et al., 2000)</a:t>
          </a:r>
          <a:endParaRPr lang="en-US" sz="1600" kern="1200"/>
        </a:p>
      </dsp:txBody>
      <dsp:txXfrm>
        <a:off x="2976857" y="1634282"/>
        <a:ext cx="2117829" cy="1314957"/>
      </dsp:txXfrm>
    </dsp:sp>
    <dsp:sp modelId="{5B008CE7-C763-4E9C-9685-3B2FE62E891B}">
      <dsp:nvSpPr>
        <dsp:cNvPr id="0" name=""/>
        <dsp:cNvSpPr/>
      </dsp:nvSpPr>
      <dsp:spPr>
        <a:xfrm>
          <a:off x="5380002" y="1361187"/>
          <a:ext cx="2199649" cy="1396777"/>
        </a:xfrm>
        <a:prstGeom prst="roundRect">
          <a:avLst>
            <a:gd name="adj" fmla="val 10000"/>
          </a:avLst>
        </a:prstGeom>
        <a:gradFill rotWithShape="0">
          <a:gsLst>
            <a:gs pos="0">
              <a:schemeClr val="accent1">
                <a:hueOff val="0"/>
                <a:satOff val="0"/>
                <a:lumOff val="0"/>
                <a:alphaOff val="0"/>
                <a:shade val="15000"/>
                <a:satMod val="180000"/>
              </a:schemeClr>
            </a:gs>
            <a:gs pos="50000">
              <a:schemeClr val="accent1">
                <a:hueOff val="0"/>
                <a:satOff val="0"/>
                <a:lumOff val="0"/>
                <a:alphaOff val="0"/>
                <a:shade val="45000"/>
                <a:satMod val="170000"/>
              </a:schemeClr>
            </a:gs>
            <a:gs pos="70000">
              <a:schemeClr val="accent1">
                <a:hueOff val="0"/>
                <a:satOff val="0"/>
                <a:lumOff val="0"/>
                <a:alphaOff val="0"/>
                <a:tint val="99000"/>
                <a:shade val="65000"/>
                <a:satMod val="155000"/>
              </a:schemeClr>
            </a:gs>
            <a:gs pos="100000">
              <a:schemeClr val="accent1">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477F54C8-E036-4EF9-92F2-DAE925853F31}">
      <dsp:nvSpPr>
        <dsp:cNvPr id="0" name=""/>
        <dsp:cNvSpPr/>
      </dsp:nvSpPr>
      <dsp:spPr>
        <a:xfrm>
          <a:off x="5624408" y="159337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Timely response</a:t>
          </a:r>
        </a:p>
      </dsp:txBody>
      <dsp:txXfrm>
        <a:off x="5665318" y="1634282"/>
        <a:ext cx="2117829" cy="1314957"/>
      </dsp:txXfrm>
    </dsp:sp>
    <dsp:sp modelId="{2608FF34-8DB7-404B-B689-86A53FF67C2D}">
      <dsp:nvSpPr>
        <dsp:cNvPr id="0" name=""/>
        <dsp:cNvSpPr/>
      </dsp:nvSpPr>
      <dsp:spPr>
        <a:xfrm>
          <a:off x="8068463" y="1361187"/>
          <a:ext cx="2199649" cy="1396777"/>
        </a:xfrm>
        <a:prstGeom prst="roundRect">
          <a:avLst>
            <a:gd name="adj" fmla="val 10000"/>
          </a:avLst>
        </a:prstGeom>
        <a:gradFill rotWithShape="0">
          <a:gsLst>
            <a:gs pos="0">
              <a:schemeClr val="accent1">
                <a:hueOff val="0"/>
                <a:satOff val="0"/>
                <a:lumOff val="0"/>
                <a:alphaOff val="0"/>
                <a:shade val="15000"/>
                <a:satMod val="180000"/>
              </a:schemeClr>
            </a:gs>
            <a:gs pos="50000">
              <a:schemeClr val="accent1">
                <a:hueOff val="0"/>
                <a:satOff val="0"/>
                <a:lumOff val="0"/>
                <a:alphaOff val="0"/>
                <a:shade val="45000"/>
                <a:satMod val="170000"/>
              </a:schemeClr>
            </a:gs>
            <a:gs pos="70000">
              <a:schemeClr val="accent1">
                <a:hueOff val="0"/>
                <a:satOff val="0"/>
                <a:lumOff val="0"/>
                <a:alphaOff val="0"/>
                <a:tint val="99000"/>
                <a:shade val="65000"/>
                <a:satMod val="155000"/>
              </a:schemeClr>
            </a:gs>
            <a:gs pos="100000">
              <a:schemeClr val="accent1">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24B7DED9-6641-46FD-896E-E502D150AE46}">
      <dsp:nvSpPr>
        <dsp:cNvPr id="0" name=""/>
        <dsp:cNvSpPr/>
      </dsp:nvSpPr>
      <dsp:spPr>
        <a:xfrm>
          <a:off x="8312869" y="159337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Clear explanation</a:t>
          </a:r>
        </a:p>
      </dsp:txBody>
      <dsp:txXfrm>
        <a:off x="8353779" y="1634282"/>
        <a:ext cx="2117829" cy="13149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0BD2C5-C5CC-48FF-BBA8-A8F9B572891C}">
      <dsp:nvSpPr>
        <dsp:cNvPr id="0" name=""/>
        <dsp:cNvSpPr/>
      </dsp:nvSpPr>
      <dsp:spPr>
        <a:xfrm>
          <a:off x="973190" y="987326"/>
          <a:ext cx="1264141" cy="126414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3B92A0-878A-40A8-8E71-F3CCE90CE419}">
      <dsp:nvSpPr>
        <dsp:cNvPr id="0" name=""/>
        <dsp:cNvSpPr/>
      </dsp:nvSpPr>
      <dsp:spPr>
        <a:xfrm>
          <a:off x="1242597" y="1256734"/>
          <a:ext cx="725326" cy="7253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2C0F20A3-9666-405C-9E36-8169C9CD5AB5}">
      <dsp:nvSpPr>
        <dsp:cNvPr id="0" name=""/>
        <dsp:cNvSpPr/>
      </dsp:nvSpPr>
      <dsp:spPr>
        <a:xfrm>
          <a:off x="569079" y="2645217"/>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Loss of jobs</a:t>
          </a:r>
        </a:p>
      </dsp:txBody>
      <dsp:txXfrm>
        <a:off x="569079" y="2645217"/>
        <a:ext cx="2072362" cy="720000"/>
      </dsp:txXfrm>
    </dsp:sp>
    <dsp:sp modelId="{C4D66AB5-AD11-44A9-987D-E6A1156BC161}">
      <dsp:nvSpPr>
        <dsp:cNvPr id="0" name=""/>
        <dsp:cNvSpPr/>
      </dsp:nvSpPr>
      <dsp:spPr>
        <a:xfrm>
          <a:off x="3408216" y="987326"/>
          <a:ext cx="1264141" cy="126414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1ECA22-1C0C-4FDF-B50B-2788304C3D9C}">
      <dsp:nvSpPr>
        <dsp:cNvPr id="0" name=""/>
        <dsp:cNvSpPr/>
      </dsp:nvSpPr>
      <dsp:spPr>
        <a:xfrm>
          <a:off x="3677623" y="1256734"/>
          <a:ext cx="725326" cy="7253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3A2162D3-0E9C-400C-AA97-B1B22B5C92CE}">
      <dsp:nvSpPr>
        <dsp:cNvPr id="0" name=""/>
        <dsp:cNvSpPr/>
      </dsp:nvSpPr>
      <dsp:spPr>
        <a:xfrm>
          <a:off x="3004105" y="2645217"/>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Decrease in visitor spending (</a:t>
          </a:r>
          <a:r>
            <a:rPr lang="en-US" sz="1500" kern="1200" err="1"/>
            <a:t>Ramuni</a:t>
          </a:r>
          <a:r>
            <a:rPr lang="en-US" sz="1500" kern="1200"/>
            <a:t>, 2021) </a:t>
          </a:r>
        </a:p>
      </dsp:txBody>
      <dsp:txXfrm>
        <a:off x="3004105" y="2645217"/>
        <a:ext cx="2072362" cy="720000"/>
      </dsp:txXfrm>
    </dsp:sp>
    <dsp:sp modelId="{33BF4E88-7398-40EA-9779-08506984860F}">
      <dsp:nvSpPr>
        <dsp:cNvPr id="0" name=""/>
        <dsp:cNvSpPr/>
      </dsp:nvSpPr>
      <dsp:spPr>
        <a:xfrm>
          <a:off x="5843242" y="987326"/>
          <a:ext cx="1264141" cy="126414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63B2AC-D125-4632-9107-C26D2D186E9C}">
      <dsp:nvSpPr>
        <dsp:cNvPr id="0" name=""/>
        <dsp:cNvSpPr/>
      </dsp:nvSpPr>
      <dsp:spPr>
        <a:xfrm>
          <a:off x="6112649" y="1256734"/>
          <a:ext cx="725326" cy="7253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4A5B0F6D-9D80-4F14-ADCD-DA84775421BD}">
      <dsp:nvSpPr>
        <dsp:cNvPr id="0" name=""/>
        <dsp:cNvSpPr/>
      </dsp:nvSpPr>
      <dsp:spPr>
        <a:xfrm>
          <a:off x="5439131" y="2645217"/>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Global closures</a:t>
          </a:r>
        </a:p>
      </dsp:txBody>
      <dsp:txXfrm>
        <a:off x="5439131" y="2645217"/>
        <a:ext cx="2072362" cy="720000"/>
      </dsp:txXfrm>
    </dsp:sp>
    <dsp:sp modelId="{6A8F1798-3E99-472A-B63A-47278876F0C7}">
      <dsp:nvSpPr>
        <dsp:cNvPr id="0" name=""/>
        <dsp:cNvSpPr/>
      </dsp:nvSpPr>
      <dsp:spPr>
        <a:xfrm>
          <a:off x="8278268" y="987326"/>
          <a:ext cx="1264141" cy="126414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BE4FEB-0DCB-4626-97DF-5CAA89F6C384}">
      <dsp:nvSpPr>
        <dsp:cNvPr id="0" name=""/>
        <dsp:cNvSpPr/>
      </dsp:nvSpPr>
      <dsp:spPr>
        <a:xfrm>
          <a:off x="8547675" y="1256734"/>
          <a:ext cx="725326" cy="7253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FE83751F-4088-49E9-B90B-211FEC9E14E7}">
      <dsp:nvSpPr>
        <dsp:cNvPr id="0" name=""/>
        <dsp:cNvSpPr/>
      </dsp:nvSpPr>
      <dsp:spPr>
        <a:xfrm>
          <a:off x="7874157" y="2645217"/>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Uncertainty </a:t>
          </a:r>
        </a:p>
      </dsp:txBody>
      <dsp:txXfrm>
        <a:off x="7874157" y="2645217"/>
        <a:ext cx="2072362"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6F6EFC-09E4-422E-A853-FDFE08FC0932}">
      <dsp:nvSpPr>
        <dsp:cNvPr id="0" name=""/>
        <dsp:cNvSpPr/>
      </dsp:nvSpPr>
      <dsp:spPr>
        <a:xfrm>
          <a:off x="0" y="231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9D4952-3F6E-4014-8F68-4C092C0E99A6}">
      <dsp:nvSpPr>
        <dsp:cNvPr id="0" name=""/>
        <dsp:cNvSpPr/>
      </dsp:nvSpPr>
      <dsp:spPr>
        <a:xfrm>
          <a:off x="355657" y="266858"/>
          <a:ext cx="646650" cy="6466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A1FEB311-9D05-435C-919C-A8888DC69ADA}">
      <dsp:nvSpPr>
        <dsp:cNvPr id="0" name=""/>
        <dsp:cNvSpPr/>
      </dsp:nvSpPr>
      <dsp:spPr>
        <a:xfrm>
          <a:off x="1357965" y="231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US" sz="2200" kern="1200"/>
            <a:t>Make staff aware of potential challenges</a:t>
          </a:r>
        </a:p>
      </dsp:txBody>
      <dsp:txXfrm>
        <a:off x="1357965" y="2319"/>
        <a:ext cx="4887299" cy="1175727"/>
      </dsp:txXfrm>
    </dsp:sp>
    <dsp:sp modelId="{221AF1EB-12B0-48B4-86EC-752B2E380CA1}">
      <dsp:nvSpPr>
        <dsp:cNvPr id="0" name=""/>
        <dsp:cNvSpPr/>
      </dsp:nvSpPr>
      <dsp:spPr>
        <a:xfrm>
          <a:off x="0" y="147197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3FDFA0-89E2-4034-BEE9-C07B901EE5D0}">
      <dsp:nvSpPr>
        <dsp:cNvPr id="0" name=""/>
        <dsp:cNvSpPr/>
      </dsp:nvSpPr>
      <dsp:spPr>
        <a:xfrm>
          <a:off x="355657" y="1736518"/>
          <a:ext cx="646650" cy="6466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750BCCF5-6D3D-4B61-8DF5-50442189052C}">
      <dsp:nvSpPr>
        <dsp:cNvPr id="0" name=""/>
        <dsp:cNvSpPr/>
      </dsp:nvSpPr>
      <dsp:spPr>
        <a:xfrm>
          <a:off x="1357965" y="147197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US" sz="2200" kern="1200"/>
            <a:t>Work together</a:t>
          </a:r>
        </a:p>
      </dsp:txBody>
      <dsp:txXfrm>
        <a:off x="1357965" y="1471979"/>
        <a:ext cx="4887299" cy="1175727"/>
      </dsp:txXfrm>
    </dsp:sp>
    <dsp:sp modelId="{A2A2885A-27B2-4446-9113-AEB882F06CF0}">
      <dsp:nvSpPr>
        <dsp:cNvPr id="0" name=""/>
        <dsp:cNvSpPr/>
      </dsp:nvSpPr>
      <dsp:spPr>
        <a:xfrm>
          <a:off x="0" y="294163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A6B8B0-4C30-4E1A-99FD-B40CD7AB2C29}">
      <dsp:nvSpPr>
        <dsp:cNvPr id="0" name=""/>
        <dsp:cNvSpPr/>
      </dsp:nvSpPr>
      <dsp:spPr>
        <a:xfrm>
          <a:off x="355657" y="3206178"/>
          <a:ext cx="646650" cy="6466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13A5C30F-B077-4809-A55B-DA5C37A7ABD4}">
      <dsp:nvSpPr>
        <dsp:cNvPr id="0" name=""/>
        <dsp:cNvSpPr/>
      </dsp:nvSpPr>
      <dsp:spPr>
        <a:xfrm>
          <a:off x="1357965" y="294163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US" sz="2200" kern="1200"/>
            <a:t>Reduce carbon footprint</a:t>
          </a:r>
        </a:p>
      </dsp:txBody>
      <dsp:txXfrm>
        <a:off x="1357965" y="2941639"/>
        <a:ext cx="4887299" cy="1175727"/>
      </dsp:txXfrm>
    </dsp:sp>
    <dsp:sp modelId="{9BBBFC00-733E-491A-B23B-1F89D34F2C18}">
      <dsp:nvSpPr>
        <dsp:cNvPr id="0" name=""/>
        <dsp:cNvSpPr/>
      </dsp:nvSpPr>
      <dsp:spPr>
        <a:xfrm>
          <a:off x="0" y="441129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57EE2E-C6E2-4F46-91A0-D9DB366C9828}">
      <dsp:nvSpPr>
        <dsp:cNvPr id="0" name=""/>
        <dsp:cNvSpPr/>
      </dsp:nvSpPr>
      <dsp:spPr>
        <a:xfrm>
          <a:off x="355657" y="4675838"/>
          <a:ext cx="646650" cy="6466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37DFF8DE-E3B7-4047-92DE-FAAE406B1504}">
      <dsp:nvSpPr>
        <dsp:cNvPr id="0" name=""/>
        <dsp:cNvSpPr/>
      </dsp:nvSpPr>
      <dsp:spPr>
        <a:xfrm>
          <a:off x="1357965" y="441129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US" sz="2200" kern="1200"/>
            <a:t>Support eachother</a:t>
          </a:r>
        </a:p>
      </dsp:txBody>
      <dsp:txXfrm>
        <a:off x="1357965" y="4411299"/>
        <a:ext cx="4887299" cy="117572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A48D27-B8F1-4A76-AE81-D35E7364025A}">
      <dsp:nvSpPr>
        <dsp:cNvPr id="0" name=""/>
        <dsp:cNvSpPr/>
      </dsp:nvSpPr>
      <dsp:spPr>
        <a:xfrm>
          <a:off x="0" y="307129"/>
          <a:ext cx="6666833" cy="914940"/>
        </a:xfrm>
        <a:prstGeom prst="roundRect">
          <a:avLst/>
        </a:prstGeom>
        <a:gradFill rotWithShape="0">
          <a:gsLst>
            <a:gs pos="0">
              <a:schemeClr val="accent2">
                <a:hueOff val="0"/>
                <a:satOff val="0"/>
                <a:lumOff val="0"/>
                <a:alphaOff val="0"/>
                <a:shade val="15000"/>
                <a:satMod val="180000"/>
              </a:schemeClr>
            </a:gs>
            <a:gs pos="50000">
              <a:schemeClr val="accent2">
                <a:hueOff val="0"/>
                <a:satOff val="0"/>
                <a:lumOff val="0"/>
                <a:alphaOff val="0"/>
                <a:shade val="45000"/>
                <a:satMod val="170000"/>
              </a:schemeClr>
            </a:gs>
            <a:gs pos="70000">
              <a:schemeClr val="accent2">
                <a:hueOff val="0"/>
                <a:satOff val="0"/>
                <a:lumOff val="0"/>
                <a:alphaOff val="0"/>
                <a:tint val="99000"/>
                <a:shade val="65000"/>
                <a:satMod val="155000"/>
              </a:schemeClr>
            </a:gs>
            <a:gs pos="100000">
              <a:schemeClr val="accent2">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Excellent communication --&gt; guests feel respected when being listened to</a:t>
          </a:r>
        </a:p>
      </dsp:txBody>
      <dsp:txXfrm>
        <a:off x="44664" y="351793"/>
        <a:ext cx="6577505" cy="825612"/>
      </dsp:txXfrm>
    </dsp:sp>
    <dsp:sp modelId="{3583EBB5-3F4D-4A41-9B9A-3CF9E91C403B}">
      <dsp:nvSpPr>
        <dsp:cNvPr id="0" name=""/>
        <dsp:cNvSpPr/>
      </dsp:nvSpPr>
      <dsp:spPr>
        <a:xfrm>
          <a:off x="0" y="1288309"/>
          <a:ext cx="6666833" cy="914940"/>
        </a:xfrm>
        <a:prstGeom prst="roundRect">
          <a:avLst/>
        </a:prstGeom>
        <a:gradFill rotWithShape="0">
          <a:gsLst>
            <a:gs pos="0">
              <a:schemeClr val="accent2">
                <a:hueOff val="1610903"/>
                <a:satOff val="-4623"/>
                <a:lumOff val="-7402"/>
                <a:alphaOff val="0"/>
                <a:shade val="15000"/>
                <a:satMod val="180000"/>
              </a:schemeClr>
            </a:gs>
            <a:gs pos="50000">
              <a:schemeClr val="accent2">
                <a:hueOff val="1610903"/>
                <a:satOff val="-4623"/>
                <a:lumOff val="-7402"/>
                <a:alphaOff val="0"/>
                <a:shade val="45000"/>
                <a:satMod val="170000"/>
              </a:schemeClr>
            </a:gs>
            <a:gs pos="70000">
              <a:schemeClr val="accent2">
                <a:hueOff val="1610903"/>
                <a:satOff val="-4623"/>
                <a:lumOff val="-7402"/>
                <a:alphaOff val="0"/>
                <a:tint val="99000"/>
                <a:shade val="65000"/>
                <a:satMod val="155000"/>
              </a:schemeClr>
            </a:gs>
            <a:gs pos="100000">
              <a:schemeClr val="accent2">
                <a:hueOff val="1610903"/>
                <a:satOff val="-4623"/>
                <a:lumOff val="-7402"/>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Proffesionalism --&gt; prevents conflicts from escalating quickly </a:t>
          </a:r>
        </a:p>
      </dsp:txBody>
      <dsp:txXfrm>
        <a:off x="44664" y="1332973"/>
        <a:ext cx="6577505" cy="825612"/>
      </dsp:txXfrm>
    </dsp:sp>
    <dsp:sp modelId="{122D2797-22F0-4449-A419-844A36393CDC}">
      <dsp:nvSpPr>
        <dsp:cNvPr id="0" name=""/>
        <dsp:cNvSpPr/>
      </dsp:nvSpPr>
      <dsp:spPr>
        <a:xfrm>
          <a:off x="0" y="2269489"/>
          <a:ext cx="6666833" cy="914940"/>
        </a:xfrm>
        <a:prstGeom prst="roundRect">
          <a:avLst/>
        </a:prstGeom>
        <a:gradFill rotWithShape="0">
          <a:gsLst>
            <a:gs pos="0">
              <a:schemeClr val="accent2">
                <a:hueOff val="3221807"/>
                <a:satOff val="-9246"/>
                <a:lumOff val="-14805"/>
                <a:alphaOff val="0"/>
                <a:shade val="15000"/>
                <a:satMod val="180000"/>
              </a:schemeClr>
            </a:gs>
            <a:gs pos="50000">
              <a:schemeClr val="accent2">
                <a:hueOff val="3221807"/>
                <a:satOff val="-9246"/>
                <a:lumOff val="-14805"/>
                <a:alphaOff val="0"/>
                <a:shade val="45000"/>
                <a:satMod val="170000"/>
              </a:schemeClr>
            </a:gs>
            <a:gs pos="70000">
              <a:schemeClr val="accent2">
                <a:hueOff val="3221807"/>
                <a:satOff val="-9246"/>
                <a:lumOff val="-14805"/>
                <a:alphaOff val="0"/>
                <a:tint val="99000"/>
                <a:shade val="65000"/>
                <a:satMod val="155000"/>
              </a:schemeClr>
            </a:gs>
            <a:gs pos="100000">
              <a:schemeClr val="accent2">
                <a:hueOff val="3221807"/>
                <a:satOff val="-9246"/>
                <a:lumOff val="-14805"/>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Problem solving skills --&gt; staff can find quick and fair solutions</a:t>
          </a:r>
        </a:p>
      </dsp:txBody>
      <dsp:txXfrm>
        <a:off x="44664" y="2314153"/>
        <a:ext cx="6577505" cy="825612"/>
      </dsp:txXfrm>
    </dsp:sp>
    <dsp:sp modelId="{E00DC171-26EC-4839-8B20-330A6BF440F1}">
      <dsp:nvSpPr>
        <dsp:cNvPr id="0" name=""/>
        <dsp:cNvSpPr/>
      </dsp:nvSpPr>
      <dsp:spPr>
        <a:xfrm>
          <a:off x="0" y="3250670"/>
          <a:ext cx="6666833" cy="914940"/>
        </a:xfrm>
        <a:prstGeom prst="roundRect">
          <a:avLst/>
        </a:prstGeom>
        <a:gradFill rotWithShape="0">
          <a:gsLst>
            <a:gs pos="0">
              <a:schemeClr val="accent2">
                <a:hueOff val="4832710"/>
                <a:satOff val="-13870"/>
                <a:lumOff val="-22207"/>
                <a:alphaOff val="0"/>
                <a:shade val="15000"/>
                <a:satMod val="180000"/>
              </a:schemeClr>
            </a:gs>
            <a:gs pos="50000">
              <a:schemeClr val="accent2">
                <a:hueOff val="4832710"/>
                <a:satOff val="-13870"/>
                <a:lumOff val="-22207"/>
                <a:alphaOff val="0"/>
                <a:shade val="45000"/>
                <a:satMod val="170000"/>
              </a:schemeClr>
            </a:gs>
            <a:gs pos="70000">
              <a:schemeClr val="accent2">
                <a:hueOff val="4832710"/>
                <a:satOff val="-13870"/>
                <a:lumOff val="-22207"/>
                <a:alphaOff val="0"/>
                <a:tint val="99000"/>
                <a:shade val="65000"/>
                <a:satMod val="155000"/>
              </a:schemeClr>
            </a:gs>
            <a:gs pos="100000">
              <a:schemeClr val="accent2">
                <a:hueOff val="4832710"/>
                <a:satOff val="-13870"/>
                <a:lumOff val="-22207"/>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Attention to detail --&gt; staff understand issues accuratly and avoid mistakes</a:t>
          </a:r>
        </a:p>
      </dsp:txBody>
      <dsp:txXfrm>
        <a:off x="44664" y="3295334"/>
        <a:ext cx="6577505" cy="825612"/>
      </dsp:txXfrm>
    </dsp:sp>
    <dsp:sp modelId="{B98BCA00-F616-4BD6-9813-643B8401B17F}">
      <dsp:nvSpPr>
        <dsp:cNvPr id="0" name=""/>
        <dsp:cNvSpPr/>
      </dsp:nvSpPr>
      <dsp:spPr>
        <a:xfrm>
          <a:off x="0" y="4231850"/>
          <a:ext cx="6666833" cy="914940"/>
        </a:xfrm>
        <a:prstGeom prst="roundRect">
          <a:avLst/>
        </a:prstGeom>
        <a:gradFill rotWithShape="0">
          <a:gsLst>
            <a:gs pos="0">
              <a:schemeClr val="accent2">
                <a:hueOff val="6443614"/>
                <a:satOff val="-18493"/>
                <a:lumOff val="-29609"/>
                <a:alphaOff val="0"/>
                <a:shade val="15000"/>
                <a:satMod val="180000"/>
              </a:schemeClr>
            </a:gs>
            <a:gs pos="50000">
              <a:schemeClr val="accent2">
                <a:hueOff val="6443614"/>
                <a:satOff val="-18493"/>
                <a:lumOff val="-29609"/>
                <a:alphaOff val="0"/>
                <a:shade val="45000"/>
                <a:satMod val="170000"/>
              </a:schemeClr>
            </a:gs>
            <a:gs pos="70000">
              <a:schemeClr val="accent2">
                <a:hueOff val="6443614"/>
                <a:satOff val="-18493"/>
                <a:lumOff val="-29609"/>
                <a:alphaOff val="0"/>
                <a:tint val="99000"/>
                <a:shade val="65000"/>
                <a:satMod val="155000"/>
              </a:schemeClr>
            </a:gs>
            <a:gs pos="100000">
              <a:schemeClr val="accent2">
                <a:hueOff val="6443614"/>
                <a:satOff val="-18493"/>
                <a:lumOff val="-29609"/>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US" sz="2300" kern="1200"/>
            <a:t>Sustainability knowledge --&gt; staff can explain eco-friendly policies clearly</a:t>
          </a:r>
          <a:r>
            <a:rPr lang="en-US" sz="2300" kern="1200">
              <a:latin typeface="Aptos Display" panose="02110004020202020204"/>
            </a:rPr>
            <a:t> (Reality Pathing, 2025)</a:t>
          </a:r>
          <a:endParaRPr lang="en-US" sz="2300" kern="1200"/>
        </a:p>
      </dsp:txBody>
      <dsp:txXfrm>
        <a:off x="44664" y="4276514"/>
        <a:ext cx="6577505" cy="82561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66191E-A846-44B2-BDE5-5595CF13799C}">
      <dsp:nvSpPr>
        <dsp:cNvPr id="0" name=""/>
        <dsp:cNvSpPr/>
      </dsp:nvSpPr>
      <dsp:spPr>
        <a:xfrm>
          <a:off x="554220" y="704909"/>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C724081D-1243-4146-B077-6631DDDBB997}">
      <dsp:nvSpPr>
        <dsp:cNvPr id="0" name=""/>
        <dsp:cNvSpPr/>
      </dsp:nvSpPr>
      <dsp:spPr>
        <a:xfrm>
          <a:off x="59220" y="178499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Encourages hotels to maintain high standards</a:t>
          </a:r>
          <a:endParaRPr lang="en-US" sz="1700" kern="1200"/>
        </a:p>
      </dsp:txBody>
      <dsp:txXfrm>
        <a:off x="59220" y="1784992"/>
        <a:ext cx="1800000" cy="720000"/>
      </dsp:txXfrm>
    </dsp:sp>
    <dsp:sp modelId="{1C59BE0F-81A5-4B75-8397-36D7ACD0D4E8}">
      <dsp:nvSpPr>
        <dsp:cNvPr id="0" name=""/>
        <dsp:cNvSpPr/>
      </dsp:nvSpPr>
      <dsp:spPr>
        <a:xfrm>
          <a:off x="2669220" y="704909"/>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0CCA76D9-75AC-498E-8F0C-046DAABDECA8}">
      <dsp:nvSpPr>
        <dsp:cNvPr id="0" name=""/>
        <dsp:cNvSpPr/>
      </dsp:nvSpPr>
      <dsp:spPr>
        <a:xfrm>
          <a:off x="2174220" y="178499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Allows guests to make informed decisions </a:t>
          </a:r>
          <a:endParaRPr lang="en-US" sz="1700" kern="1200"/>
        </a:p>
      </dsp:txBody>
      <dsp:txXfrm>
        <a:off x="2174220" y="1784992"/>
        <a:ext cx="1800000" cy="720000"/>
      </dsp:txXfrm>
    </dsp:sp>
    <dsp:sp modelId="{BE5BAC66-0CF5-4872-A553-3FDA9CD89F19}">
      <dsp:nvSpPr>
        <dsp:cNvPr id="0" name=""/>
        <dsp:cNvSpPr/>
      </dsp:nvSpPr>
      <dsp:spPr>
        <a:xfrm>
          <a:off x="4784220" y="704909"/>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07A61623-4836-4419-8631-783216872F09}">
      <dsp:nvSpPr>
        <dsp:cNvPr id="0" name=""/>
        <dsp:cNvSpPr/>
      </dsp:nvSpPr>
      <dsp:spPr>
        <a:xfrm>
          <a:off x="4289220" y="178499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Improves the hotels reputation</a:t>
          </a:r>
          <a:endParaRPr lang="en-US" sz="1700" kern="1200"/>
        </a:p>
      </dsp:txBody>
      <dsp:txXfrm>
        <a:off x="4289220" y="1784992"/>
        <a:ext cx="1800000" cy="720000"/>
      </dsp:txXfrm>
    </dsp:sp>
    <dsp:sp modelId="{6CB2ACED-967A-417D-8F81-6D1D51439403}">
      <dsp:nvSpPr>
        <dsp:cNvPr id="0" name=""/>
        <dsp:cNvSpPr/>
      </dsp:nvSpPr>
      <dsp:spPr>
        <a:xfrm>
          <a:off x="6899220" y="704909"/>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2DB96AD9-9F3F-45E1-969F-D0CEDCAE5D61}">
      <dsp:nvSpPr>
        <dsp:cNvPr id="0" name=""/>
        <dsp:cNvSpPr/>
      </dsp:nvSpPr>
      <dsp:spPr>
        <a:xfrm>
          <a:off x="6404220" y="178499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Improves competitiveness within the industry </a:t>
          </a:r>
          <a:endParaRPr lang="en-US" sz="1700" kern="1200"/>
        </a:p>
      </dsp:txBody>
      <dsp:txXfrm>
        <a:off x="6404220" y="1784992"/>
        <a:ext cx="1800000" cy="720000"/>
      </dsp:txXfrm>
    </dsp:sp>
    <dsp:sp modelId="{1DD1E092-1904-46ED-91ED-AA231D3A15F4}">
      <dsp:nvSpPr>
        <dsp:cNvPr id="0" name=""/>
        <dsp:cNvSpPr/>
      </dsp:nvSpPr>
      <dsp:spPr>
        <a:xfrm>
          <a:off x="9014220" y="704909"/>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CEAC8BDD-D60D-44B6-A964-478762078EC9}">
      <dsp:nvSpPr>
        <dsp:cNvPr id="0" name=""/>
        <dsp:cNvSpPr/>
      </dsp:nvSpPr>
      <dsp:spPr>
        <a:xfrm>
          <a:off x="8519220" y="178499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Supports trust</a:t>
          </a:r>
          <a:endParaRPr lang="en-US" sz="1700" kern="1200"/>
        </a:p>
      </dsp:txBody>
      <dsp:txXfrm>
        <a:off x="8519220" y="1784992"/>
        <a:ext cx="180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B69806-1204-ED4A-9657-57377090B519}" type="datetimeFigureOut">
              <a:rPr lang="en-US" smtClean="0"/>
              <a:t>5/11/2026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16D59E-0D17-ED4B-9204-E7D4F34D7F45}" type="slidenum">
              <a:rPr lang="en-US" smtClean="0"/>
              <a:t>‹#›</a:t>
            </a:fld>
            <a:endParaRPr lang="en-US"/>
          </a:p>
        </p:txBody>
      </p:sp>
    </p:spTree>
    <p:extLst>
      <p:ext uri="{BB962C8B-B14F-4D97-AF65-F5344CB8AC3E}">
        <p14:creationId xmlns:p14="http://schemas.microsoft.com/office/powerpoint/2010/main" val="16997593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The aims and objectives of this training program at The Evergreen Mumbles, is designed for all general hotel staff that are going to be working at this establishment. This includes departments such as housekeeping, reception, gest services, food and beverage, and leisure. Every member of staff will be involved in the daily operations of this hotel as each department contributes to the guest experience and the upkeep of the luxury reputation. The aim of this training program is to help employees keep a friendly, professional, </a:t>
            </a:r>
            <a:r>
              <a:rPr lang="en-US" dirty="0" err="1">
                <a:latin typeface="Calibri"/>
                <a:ea typeface="Calibri"/>
                <a:cs typeface="Calibri"/>
              </a:rPr>
              <a:t>personalised</a:t>
            </a:r>
            <a:r>
              <a:rPr lang="en-US" dirty="0">
                <a:latin typeface="Calibri"/>
                <a:ea typeface="Calibri"/>
                <a:cs typeface="Calibri"/>
              </a:rPr>
              <a:t>, and luxury customer services standards throughout the operations of this hotel. Then we will be implementing the empowerment theory as it encourages staff to feel confident in making decisions and solve guest inquiries efficiently without waiting for the approval off of management. Next, </a:t>
            </a:r>
            <a:r>
              <a:rPr lang="en-US">
                <a:latin typeface="Calibri"/>
                <a:ea typeface="Calibri"/>
                <a:cs typeface="Calibri"/>
              </a:rPr>
              <a:t>we will also be using </a:t>
            </a:r>
            <a:r>
              <a:rPr lang="en-US" dirty="0">
                <a:latin typeface="Calibri"/>
                <a:ea typeface="Calibri"/>
                <a:cs typeface="Calibri"/>
              </a:rPr>
              <a:t>the emotional </a:t>
            </a:r>
            <a:r>
              <a:rPr lang="en-US" dirty="0" err="1">
                <a:latin typeface="Calibri"/>
                <a:ea typeface="Calibri"/>
                <a:cs typeface="Calibri"/>
              </a:rPr>
              <a:t>labour</a:t>
            </a:r>
            <a:r>
              <a:rPr lang="en-US" dirty="0">
                <a:latin typeface="Calibri"/>
                <a:ea typeface="Calibri"/>
                <a:cs typeface="Calibri"/>
              </a:rPr>
              <a:t> theory, this can be used as in hospitality</a:t>
            </a:r>
            <a:r>
              <a:rPr lang="en-US">
                <a:latin typeface="Calibri"/>
                <a:ea typeface="Calibri"/>
                <a:cs typeface="Calibri"/>
              </a:rPr>
              <a:t>,</a:t>
            </a:r>
            <a:r>
              <a:rPr lang="en-US" dirty="0">
                <a:latin typeface="Calibri"/>
                <a:ea typeface="Calibri"/>
                <a:cs typeface="Calibri"/>
              </a:rPr>
              <a:t> staff must remain clam, positive, and professional during difficult situations and guest stays.</a:t>
            </a:r>
          </a:p>
        </p:txBody>
      </p:sp>
      <p:sp>
        <p:nvSpPr>
          <p:cNvPr id="4" name="Slide Number Placeholder 3"/>
          <p:cNvSpPr>
            <a:spLocks noGrp="1"/>
          </p:cNvSpPr>
          <p:nvPr>
            <p:ph type="sldNum" sz="quarter" idx="5"/>
          </p:nvPr>
        </p:nvSpPr>
        <p:spPr/>
        <p:txBody>
          <a:bodyPr/>
          <a:lstStyle/>
          <a:p>
            <a:fld id="{FA16D59E-0D17-ED4B-9204-E7D4F34D7F45}" type="slidenum">
              <a:rPr lang="en-US" smtClean="0"/>
              <a:t>6</a:t>
            </a:fld>
            <a:endParaRPr lang="en-US"/>
          </a:p>
        </p:txBody>
      </p:sp>
    </p:spTree>
    <p:extLst>
      <p:ext uri="{BB962C8B-B14F-4D97-AF65-F5344CB8AC3E}">
        <p14:creationId xmlns:p14="http://schemas.microsoft.com/office/powerpoint/2010/main" val="1588592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The Evergreen Mumbles is aimed towards guests wanting a luxury costal hotel </a:t>
            </a:r>
            <a:r>
              <a:rPr lang="en-US" dirty="0" err="1">
                <a:latin typeface="Calibri"/>
                <a:ea typeface="Calibri"/>
                <a:cs typeface="Calibri"/>
              </a:rPr>
              <a:t>expierence</a:t>
            </a:r>
            <a:r>
              <a:rPr lang="en-US" dirty="0">
                <a:latin typeface="Calibri"/>
                <a:ea typeface="Calibri"/>
                <a:cs typeface="Calibri"/>
              </a:rPr>
              <a:t> in Swansea, Mumbles. Customers staying at our hotel can expect high quality services, comfort, wellness, relaxation, and </a:t>
            </a:r>
            <a:r>
              <a:rPr lang="en-US" dirty="0" err="1">
                <a:latin typeface="Calibri"/>
                <a:ea typeface="Calibri"/>
                <a:cs typeface="Calibri"/>
              </a:rPr>
              <a:t>personalised</a:t>
            </a:r>
            <a:r>
              <a:rPr lang="en-US" dirty="0">
                <a:latin typeface="Calibri"/>
                <a:ea typeface="Calibri"/>
                <a:cs typeface="Calibri"/>
              </a:rPr>
              <a:t> </a:t>
            </a:r>
            <a:r>
              <a:rPr lang="en-US" dirty="0" err="1">
                <a:latin typeface="Calibri"/>
                <a:ea typeface="Calibri"/>
                <a:cs typeface="Calibri"/>
              </a:rPr>
              <a:t>expierences</a:t>
            </a:r>
            <a:r>
              <a:rPr lang="en-US" dirty="0">
                <a:latin typeface="Calibri"/>
                <a:ea typeface="Calibri"/>
                <a:cs typeface="Calibri"/>
              </a:rPr>
              <a:t>. Many guests may also visit for our relaxation </a:t>
            </a:r>
            <a:r>
              <a:rPr lang="en-US" dirty="0" err="1">
                <a:latin typeface="Calibri"/>
                <a:ea typeface="Calibri"/>
                <a:cs typeface="Calibri"/>
              </a:rPr>
              <a:t>expierences</a:t>
            </a:r>
            <a:r>
              <a:rPr lang="en-US" dirty="0">
                <a:latin typeface="Calibri"/>
                <a:ea typeface="Calibri"/>
                <a:cs typeface="Calibri"/>
              </a:rPr>
              <a:t>, while other guests may travel for business or a luxury costal </a:t>
            </a:r>
            <a:r>
              <a:rPr lang="en-US" dirty="0" err="1">
                <a:latin typeface="Calibri"/>
                <a:ea typeface="Calibri"/>
                <a:cs typeface="Calibri"/>
              </a:rPr>
              <a:t>expierence</a:t>
            </a:r>
            <a:r>
              <a:rPr lang="en-US" dirty="0">
                <a:latin typeface="Calibri"/>
                <a:ea typeface="Calibri"/>
                <a:cs typeface="Calibri"/>
              </a:rPr>
              <a:t>. Using the SERVQUAL Model</a:t>
            </a:r>
            <a:r>
              <a:rPr lang="en-US">
                <a:latin typeface="Calibri"/>
                <a:ea typeface="Calibri"/>
                <a:cs typeface="Calibri"/>
              </a:rPr>
              <a:t>, this</a:t>
            </a:r>
            <a:r>
              <a:rPr lang="en-US" dirty="0">
                <a:latin typeface="Calibri"/>
                <a:ea typeface="Calibri"/>
                <a:cs typeface="Calibri"/>
              </a:rPr>
              <a:t> will help staff to understand on how to deliver reliable and excellent services through responsiveness, professionalism, and empathy. Also, using the Maslow's Hierarchy of Needs will help staff to </a:t>
            </a:r>
            <a:r>
              <a:rPr lang="en-US" dirty="0" err="1">
                <a:latin typeface="Calibri"/>
                <a:ea typeface="Calibri"/>
                <a:cs typeface="Calibri"/>
              </a:rPr>
              <a:t>recognise</a:t>
            </a:r>
            <a:r>
              <a:rPr lang="en-US" dirty="0">
                <a:latin typeface="Calibri"/>
                <a:ea typeface="Calibri"/>
                <a:cs typeface="Calibri"/>
              </a:rPr>
              <a:t> that there are tiers to the customers needs as guests want to be valued and</a:t>
            </a:r>
            <a:r>
              <a:rPr lang="en-US">
                <a:latin typeface="Calibri"/>
                <a:ea typeface="Calibri"/>
                <a:cs typeface="Calibri"/>
              </a:rPr>
              <a:t> feel</a:t>
            </a:r>
            <a:r>
              <a:rPr lang="en-US" dirty="0">
                <a:latin typeface="Calibri"/>
                <a:ea typeface="Calibri"/>
                <a:cs typeface="Calibri"/>
              </a:rPr>
              <a:t> comfort.</a:t>
            </a:r>
          </a:p>
        </p:txBody>
      </p:sp>
      <p:sp>
        <p:nvSpPr>
          <p:cNvPr id="4" name="Slide Number Placeholder 3"/>
          <p:cNvSpPr>
            <a:spLocks noGrp="1"/>
          </p:cNvSpPr>
          <p:nvPr>
            <p:ph type="sldNum" sz="quarter" idx="5"/>
          </p:nvPr>
        </p:nvSpPr>
        <p:spPr/>
        <p:txBody>
          <a:bodyPr/>
          <a:lstStyle/>
          <a:p>
            <a:fld id="{FA16D59E-0D17-ED4B-9204-E7D4F34D7F45}" type="slidenum">
              <a:rPr lang="en-US" smtClean="0"/>
              <a:t>7</a:t>
            </a:fld>
            <a:endParaRPr lang="en-US"/>
          </a:p>
        </p:txBody>
      </p:sp>
    </p:spTree>
    <p:extLst>
      <p:ext uri="{BB962C8B-B14F-4D97-AF65-F5344CB8AC3E}">
        <p14:creationId xmlns:p14="http://schemas.microsoft.com/office/powerpoint/2010/main" val="24738706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The Evergreen Mumbles </a:t>
            </a:r>
            <a:r>
              <a:rPr lang="en-US">
                <a:latin typeface="Calibri"/>
                <a:ea typeface="Calibri"/>
                <a:cs typeface="Calibri"/>
              </a:rPr>
              <a:t>wants </a:t>
            </a:r>
            <a:r>
              <a:rPr lang="en-US" dirty="0">
                <a:latin typeface="Calibri"/>
                <a:ea typeface="Calibri"/>
                <a:cs typeface="Calibri"/>
              </a:rPr>
              <a:t>to be able to attract a wide range of guests including solo </a:t>
            </a:r>
            <a:r>
              <a:rPr lang="en-US" dirty="0" err="1">
                <a:latin typeface="Calibri"/>
                <a:ea typeface="Calibri"/>
                <a:cs typeface="Calibri"/>
              </a:rPr>
              <a:t>travellers</a:t>
            </a:r>
            <a:r>
              <a:rPr lang="en-US" dirty="0">
                <a:latin typeface="Calibri"/>
                <a:ea typeface="Calibri"/>
                <a:cs typeface="Calibri"/>
              </a:rPr>
              <a:t>, </a:t>
            </a:r>
            <a:r>
              <a:rPr lang="en-US" dirty="0" err="1">
                <a:latin typeface="Calibri"/>
                <a:ea typeface="Calibri"/>
                <a:cs typeface="Calibri"/>
              </a:rPr>
              <a:t>bleisure</a:t>
            </a:r>
            <a:r>
              <a:rPr lang="en-US" dirty="0">
                <a:latin typeface="Calibri"/>
                <a:ea typeface="Calibri"/>
                <a:cs typeface="Calibri"/>
              </a:rPr>
              <a:t> </a:t>
            </a:r>
            <a:r>
              <a:rPr lang="en-US" dirty="0" err="1">
                <a:latin typeface="Calibri"/>
                <a:ea typeface="Calibri"/>
                <a:cs typeface="Calibri"/>
              </a:rPr>
              <a:t>travellers</a:t>
            </a:r>
            <a:r>
              <a:rPr lang="en-US" dirty="0">
                <a:latin typeface="Calibri"/>
                <a:ea typeface="Calibri"/>
                <a:cs typeface="Calibri"/>
              </a:rPr>
              <a:t>, couples, aspiring </a:t>
            </a:r>
            <a:r>
              <a:rPr lang="en-US">
                <a:latin typeface="Calibri"/>
                <a:ea typeface="Calibri"/>
                <a:cs typeface="Calibri"/>
              </a:rPr>
              <a:t>luxury </a:t>
            </a:r>
            <a:r>
              <a:rPr lang="en-US" dirty="0" err="1">
                <a:latin typeface="Calibri"/>
                <a:ea typeface="Calibri"/>
                <a:cs typeface="Calibri"/>
              </a:rPr>
              <a:t>travellers</a:t>
            </a:r>
            <a:r>
              <a:rPr lang="en-US" dirty="0">
                <a:latin typeface="Calibri"/>
                <a:ea typeface="Calibri"/>
                <a:cs typeface="Calibri"/>
              </a:rPr>
              <a:t>, experiential </a:t>
            </a:r>
            <a:r>
              <a:rPr lang="en-US" dirty="0" err="1">
                <a:latin typeface="Calibri"/>
                <a:ea typeface="Calibri"/>
                <a:cs typeface="Calibri"/>
              </a:rPr>
              <a:t>travellers</a:t>
            </a:r>
            <a:r>
              <a:rPr lang="en-US" dirty="0">
                <a:latin typeface="Calibri"/>
                <a:ea typeface="Calibri"/>
                <a:cs typeface="Calibri"/>
              </a:rPr>
              <a:t>, and eco-conscious </a:t>
            </a:r>
            <a:r>
              <a:rPr lang="en-US" dirty="0" err="1">
                <a:latin typeface="Calibri"/>
                <a:ea typeface="Calibri"/>
                <a:cs typeface="Calibri"/>
              </a:rPr>
              <a:t>travellers</a:t>
            </a:r>
            <a:r>
              <a:rPr lang="en-US">
                <a:latin typeface="Calibri"/>
                <a:ea typeface="Calibri"/>
                <a:cs typeface="Calibri"/>
              </a:rPr>
              <a:t>,</a:t>
            </a:r>
            <a:r>
              <a:rPr lang="en-US" dirty="0">
                <a:latin typeface="Calibri"/>
                <a:ea typeface="Calibri"/>
                <a:cs typeface="Calibri"/>
              </a:rPr>
              <a:t> as we value sustainability through </a:t>
            </a:r>
            <a:r>
              <a:rPr lang="en-US">
                <a:latin typeface="Calibri"/>
                <a:ea typeface="Calibri"/>
                <a:cs typeface="Calibri"/>
              </a:rPr>
              <a:t>friendly hospitality </a:t>
            </a:r>
            <a:r>
              <a:rPr lang="en-US" dirty="0">
                <a:latin typeface="Calibri"/>
                <a:ea typeface="Calibri"/>
                <a:cs typeface="Calibri"/>
              </a:rPr>
              <a:t>practices. We have implemented the Disney Institute Service Model </a:t>
            </a:r>
            <a:r>
              <a:rPr lang="en-US">
                <a:latin typeface="Calibri"/>
                <a:ea typeface="Calibri"/>
                <a:cs typeface="Calibri"/>
              </a:rPr>
              <a:t>also, </a:t>
            </a:r>
            <a:r>
              <a:rPr lang="en-US" dirty="0">
                <a:latin typeface="Calibri"/>
                <a:ea typeface="Calibri"/>
                <a:cs typeface="Calibri"/>
              </a:rPr>
              <a:t>as it </a:t>
            </a:r>
            <a:r>
              <a:rPr lang="en-US" dirty="0" err="1">
                <a:latin typeface="Calibri"/>
                <a:ea typeface="Calibri"/>
                <a:cs typeface="Calibri"/>
              </a:rPr>
              <a:t>focusues</a:t>
            </a:r>
            <a:r>
              <a:rPr lang="en-US" dirty="0">
                <a:latin typeface="Calibri"/>
                <a:ea typeface="Calibri"/>
                <a:cs typeface="Calibri"/>
              </a:rPr>
              <a:t> on creating positive</a:t>
            </a:r>
            <a:r>
              <a:rPr lang="en-US">
                <a:latin typeface="Calibri"/>
                <a:ea typeface="Calibri"/>
                <a:cs typeface="Calibri"/>
              </a:rPr>
              <a:t>,</a:t>
            </a:r>
            <a:r>
              <a:rPr lang="en-US" dirty="0">
                <a:latin typeface="Calibri"/>
                <a:ea typeface="Calibri"/>
                <a:cs typeface="Calibri"/>
              </a:rPr>
              <a:t> </a:t>
            </a:r>
            <a:r>
              <a:rPr lang="en-US" dirty="0" err="1">
                <a:latin typeface="Calibri"/>
                <a:ea typeface="Calibri"/>
                <a:cs typeface="Calibri"/>
              </a:rPr>
              <a:t>memeorable</a:t>
            </a:r>
            <a:r>
              <a:rPr lang="en-US" dirty="0">
                <a:latin typeface="Calibri"/>
                <a:ea typeface="Calibri"/>
                <a:cs typeface="Calibri"/>
              </a:rPr>
              <a:t> guests </a:t>
            </a:r>
            <a:r>
              <a:rPr lang="en-US" dirty="0" err="1">
                <a:latin typeface="Calibri"/>
                <a:ea typeface="Calibri"/>
                <a:cs typeface="Calibri"/>
              </a:rPr>
              <a:t>expierences</a:t>
            </a:r>
            <a:r>
              <a:rPr lang="en-US" dirty="0">
                <a:latin typeface="Calibri"/>
                <a:ea typeface="Calibri"/>
                <a:cs typeface="Calibri"/>
              </a:rPr>
              <a:t> and aims to have that connection with customers. Using this model will help us to achieve customer loyalty and</a:t>
            </a:r>
            <a:r>
              <a:rPr lang="en-US">
                <a:latin typeface="Calibri"/>
                <a:ea typeface="Calibri"/>
                <a:cs typeface="Calibri"/>
              </a:rPr>
              <a:t> create</a:t>
            </a:r>
            <a:r>
              <a:rPr lang="en-US" dirty="0">
                <a:latin typeface="Calibri"/>
                <a:ea typeface="Calibri"/>
                <a:cs typeface="Calibri"/>
              </a:rPr>
              <a:t> </a:t>
            </a:r>
            <a:r>
              <a:rPr lang="en-US" dirty="0" err="1">
                <a:latin typeface="Calibri"/>
                <a:ea typeface="Calibri"/>
                <a:cs typeface="Calibri"/>
              </a:rPr>
              <a:t>postive</a:t>
            </a:r>
            <a:r>
              <a:rPr lang="en-US" dirty="0">
                <a:latin typeface="Calibri"/>
                <a:ea typeface="Calibri"/>
                <a:cs typeface="Calibri"/>
              </a:rPr>
              <a:t> reviews within </a:t>
            </a:r>
            <a:r>
              <a:rPr lang="en-US">
                <a:latin typeface="Calibri"/>
                <a:ea typeface="Calibri"/>
                <a:cs typeface="Calibri"/>
              </a:rPr>
              <a:t>ou</a:t>
            </a:r>
            <a:r>
              <a:rPr lang="en-US" dirty="0">
                <a:latin typeface="Calibri"/>
                <a:ea typeface="Calibri"/>
                <a:cs typeface="Calibri"/>
              </a:rPr>
              <a:t>r hotel. </a:t>
            </a:r>
          </a:p>
        </p:txBody>
      </p:sp>
      <p:sp>
        <p:nvSpPr>
          <p:cNvPr id="4" name="Slide Number Placeholder 3"/>
          <p:cNvSpPr>
            <a:spLocks noGrp="1"/>
          </p:cNvSpPr>
          <p:nvPr>
            <p:ph type="sldNum" sz="quarter" idx="5"/>
          </p:nvPr>
        </p:nvSpPr>
        <p:spPr/>
        <p:txBody>
          <a:bodyPr/>
          <a:lstStyle/>
          <a:p>
            <a:fld id="{FA16D59E-0D17-ED4B-9204-E7D4F34D7F45}" type="slidenum">
              <a:rPr lang="en-US" smtClean="0"/>
              <a:t>8</a:t>
            </a:fld>
            <a:endParaRPr lang="en-US"/>
          </a:p>
        </p:txBody>
      </p:sp>
    </p:spTree>
    <p:extLst>
      <p:ext uri="{BB962C8B-B14F-4D97-AF65-F5344CB8AC3E}">
        <p14:creationId xmlns:p14="http://schemas.microsoft.com/office/powerpoint/2010/main" val="13618331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Next is </a:t>
            </a:r>
            <a:r>
              <a:rPr lang="en-US" dirty="0" err="1">
                <a:latin typeface="Calibri"/>
                <a:ea typeface="Calibri"/>
                <a:cs typeface="Calibri"/>
              </a:rPr>
              <a:t>Vsisitor</a:t>
            </a:r>
            <a:r>
              <a:rPr lang="en-US" dirty="0">
                <a:latin typeface="Calibri"/>
                <a:ea typeface="Calibri"/>
                <a:cs typeface="Calibri"/>
              </a:rPr>
              <a:t> typolo</a:t>
            </a:r>
            <a:r>
              <a:rPr lang="en-US">
                <a:latin typeface="Calibri"/>
                <a:ea typeface="Calibri"/>
                <a:cs typeface="Calibri"/>
              </a:rPr>
              <a:t>gies, this helps</a:t>
            </a:r>
            <a:r>
              <a:rPr lang="en-US" dirty="0">
                <a:solidFill>
                  <a:srgbClr val="000000"/>
                </a:solidFill>
                <a:latin typeface="Calibri"/>
                <a:ea typeface="Calibri"/>
                <a:cs typeface="Calibri"/>
              </a:rPr>
              <a:t> </a:t>
            </a:r>
            <a:r>
              <a:rPr lang="en-US">
                <a:solidFill>
                  <a:srgbClr val="000000"/>
                </a:solidFill>
                <a:latin typeface="Calibri"/>
                <a:ea typeface="Calibri"/>
                <a:cs typeface="Calibri"/>
              </a:rPr>
              <a:t>us </a:t>
            </a:r>
            <a:r>
              <a:rPr lang="en-US" dirty="0">
                <a:solidFill>
                  <a:srgbClr val="000000"/>
                </a:solidFill>
                <a:latin typeface="Calibri"/>
                <a:ea typeface="Calibri"/>
                <a:cs typeface="Calibri"/>
              </a:rPr>
              <a:t>to understand the different types of guest expectations. </a:t>
            </a:r>
            <a:r>
              <a:rPr lang="en-US">
                <a:solidFill>
                  <a:srgbClr val="000000"/>
                </a:solidFill>
                <a:latin typeface="Calibri"/>
                <a:ea typeface="Calibri"/>
                <a:cs typeface="Calibri"/>
              </a:rPr>
              <a:t>Most guests </a:t>
            </a:r>
            <a:r>
              <a:rPr lang="en-US" dirty="0">
                <a:solidFill>
                  <a:srgbClr val="000000"/>
                </a:solidFill>
                <a:latin typeface="Calibri"/>
                <a:ea typeface="Calibri"/>
                <a:cs typeface="Calibri"/>
              </a:rPr>
              <a:t>are looking for an unique luxury </a:t>
            </a:r>
            <a:r>
              <a:rPr lang="en-US" dirty="0" err="1">
                <a:solidFill>
                  <a:srgbClr val="000000"/>
                </a:solidFill>
                <a:latin typeface="Calibri"/>
                <a:ea typeface="Calibri"/>
                <a:cs typeface="Calibri"/>
              </a:rPr>
              <a:t>expierence</a:t>
            </a:r>
            <a:r>
              <a:rPr lang="en-US" dirty="0">
                <a:solidFill>
                  <a:srgbClr val="000000"/>
                </a:solidFill>
                <a:latin typeface="Calibri"/>
                <a:ea typeface="Calibri"/>
                <a:cs typeface="Calibri"/>
              </a:rPr>
              <a:t>, while also being sustainable and having ecofriendl</a:t>
            </a:r>
            <a:r>
              <a:rPr lang="en-US" dirty="0">
                <a:latin typeface="Calibri"/>
                <a:ea typeface="Calibri"/>
                <a:cs typeface="Calibri"/>
              </a:rPr>
              <a:t>y</a:t>
            </a:r>
            <a:r>
              <a:rPr lang="en-US" dirty="0">
                <a:solidFill>
                  <a:srgbClr val="000000"/>
                </a:solidFill>
                <a:latin typeface="Calibri"/>
                <a:ea typeface="Calibri"/>
                <a:cs typeface="Calibri"/>
              </a:rPr>
              <a:t> practices, while some want relaxation, comfort, and safety. The Tourist </a:t>
            </a:r>
            <a:r>
              <a:rPr lang="en-US" dirty="0" err="1">
                <a:solidFill>
                  <a:srgbClr val="000000"/>
                </a:solidFill>
                <a:latin typeface="Calibri"/>
                <a:ea typeface="Calibri"/>
                <a:cs typeface="Calibri"/>
              </a:rPr>
              <a:t>Behaviour</a:t>
            </a:r>
            <a:r>
              <a:rPr lang="en-US" dirty="0">
                <a:solidFill>
                  <a:srgbClr val="000000"/>
                </a:solidFill>
                <a:latin typeface="Calibri"/>
                <a:ea typeface="Calibri"/>
                <a:cs typeface="Calibri"/>
              </a:rPr>
              <a:t> theory by </a:t>
            </a:r>
            <a:r>
              <a:rPr lang="en-US" dirty="0" err="1">
                <a:solidFill>
                  <a:srgbClr val="000000"/>
                </a:solidFill>
                <a:latin typeface="Calibri"/>
                <a:ea typeface="Calibri"/>
                <a:cs typeface="Calibri"/>
              </a:rPr>
              <a:t>Swarbrooke</a:t>
            </a:r>
            <a:r>
              <a:rPr lang="en-US" dirty="0">
                <a:solidFill>
                  <a:srgbClr val="000000"/>
                </a:solidFill>
                <a:latin typeface="Calibri"/>
                <a:ea typeface="Calibri"/>
                <a:cs typeface="Calibri"/>
              </a:rPr>
              <a:t> and Horner (2011) explains </a:t>
            </a:r>
            <a:r>
              <a:rPr lang="en-US" dirty="0" err="1">
                <a:solidFill>
                  <a:srgbClr val="000000"/>
                </a:solidFill>
                <a:latin typeface="Calibri"/>
                <a:ea typeface="Calibri"/>
                <a:cs typeface="Calibri"/>
              </a:rPr>
              <a:t>thjat</a:t>
            </a:r>
            <a:r>
              <a:rPr lang="en-US" dirty="0">
                <a:solidFill>
                  <a:srgbClr val="000000"/>
                </a:solidFill>
                <a:latin typeface="Calibri"/>
                <a:ea typeface="Calibri"/>
                <a:cs typeface="Calibri"/>
              </a:rPr>
              <a:t> guests value </a:t>
            </a:r>
            <a:r>
              <a:rPr lang="en-US" dirty="0" err="1">
                <a:solidFill>
                  <a:srgbClr val="000000"/>
                </a:solidFill>
                <a:latin typeface="Calibri"/>
                <a:ea typeface="Calibri"/>
                <a:cs typeface="Calibri"/>
              </a:rPr>
              <a:t>perosnalised</a:t>
            </a:r>
            <a:r>
              <a:rPr lang="en-US" dirty="0">
                <a:solidFill>
                  <a:srgbClr val="000000"/>
                </a:solidFill>
                <a:latin typeface="Calibri"/>
                <a:ea typeface="Calibri"/>
                <a:cs typeface="Calibri"/>
              </a:rPr>
              <a:t> </a:t>
            </a:r>
            <a:r>
              <a:rPr lang="en-US" dirty="0" err="1">
                <a:solidFill>
                  <a:srgbClr val="000000"/>
                </a:solidFill>
                <a:latin typeface="Calibri"/>
                <a:ea typeface="Calibri"/>
                <a:cs typeface="Calibri"/>
              </a:rPr>
              <a:t>expierences</a:t>
            </a:r>
            <a:r>
              <a:rPr lang="en-US" dirty="0">
                <a:solidFill>
                  <a:srgbClr val="000000"/>
                </a:solidFill>
                <a:latin typeface="Calibri"/>
                <a:ea typeface="Calibri"/>
                <a:cs typeface="Calibri"/>
              </a:rPr>
              <a:t> and having good emotional connections with staff. Using </a:t>
            </a:r>
            <a:r>
              <a:rPr lang="en-US">
                <a:solidFill>
                  <a:srgbClr val="000000"/>
                </a:solidFill>
                <a:latin typeface="Calibri"/>
                <a:ea typeface="Calibri"/>
                <a:cs typeface="Calibri"/>
              </a:rPr>
              <a:t>this</a:t>
            </a:r>
            <a:r>
              <a:rPr lang="en-US" dirty="0">
                <a:solidFill>
                  <a:srgbClr val="000000"/>
                </a:solidFill>
                <a:latin typeface="Calibri"/>
                <a:ea typeface="Calibri"/>
                <a:cs typeface="Calibri"/>
              </a:rPr>
              <a:t> theory into our training program will guide employees to communicate positively and professionally throughout the guests stay.</a:t>
            </a:r>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FA16D59E-0D17-ED4B-9204-E7D4F34D7F45}" type="slidenum">
              <a:rPr lang="en-US" smtClean="0"/>
              <a:t>9</a:t>
            </a:fld>
            <a:endParaRPr lang="en-US"/>
          </a:p>
        </p:txBody>
      </p:sp>
    </p:spTree>
    <p:extLst>
      <p:ext uri="{BB962C8B-B14F-4D97-AF65-F5344CB8AC3E}">
        <p14:creationId xmlns:p14="http://schemas.microsoft.com/office/powerpoint/2010/main" val="33499229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Overall, the summary of the aim in this training </a:t>
            </a:r>
            <a:r>
              <a:rPr lang="en-US" dirty="0" err="1">
                <a:latin typeface="Calibri"/>
                <a:ea typeface="Calibri"/>
                <a:cs typeface="Calibri"/>
              </a:rPr>
              <a:t>programme</a:t>
            </a:r>
            <a:r>
              <a:rPr lang="en-US" dirty="0">
                <a:latin typeface="Calibri"/>
                <a:ea typeface="Calibri"/>
                <a:cs typeface="Calibri"/>
              </a:rPr>
              <a:t> is to help staff to prepare and deliver a luxury experience and guest service at The Evergreen Mumbles. The objective of this training will help staff </a:t>
            </a:r>
            <a:r>
              <a:rPr lang="en-US" dirty="0" err="1">
                <a:latin typeface="Calibri"/>
                <a:ea typeface="Calibri"/>
                <a:cs typeface="Calibri"/>
              </a:rPr>
              <a:t>tp</a:t>
            </a:r>
            <a:r>
              <a:rPr lang="en-US" dirty="0">
                <a:latin typeface="Calibri"/>
                <a:ea typeface="Calibri"/>
                <a:cs typeface="Calibri"/>
              </a:rPr>
              <a:t> provide communication skills, build confidence in handling guest disputes and issues, support sustainability, upkeep with hospitality standards, deliver </a:t>
            </a:r>
            <a:r>
              <a:rPr lang="en-US" dirty="0" err="1">
                <a:latin typeface="Calibri"/>
                <a:ea typeface="Calibri"/>
                <a:cs typeface="Calibri"/>
              </a:rPr>
              <a:t>personalised</a:t>
            </a:r>
            <a:r>
              <a:rPr lang="en-US" dirty="0">
                <a:latin typeface="Calibri"/>
                <a:ea typeface="Calibri"/>
                <a:cs typeface="Calibri"/>
              </a:rPr>
              <a:t> and professional guest service, and altogether </a:t>
            </a:r>
            <a:r>
              <a:rPr lang="en-US" dirty="0" err="1">
                <a:latin typeface="Calibri"/>
                <a:ea typeface="Calibri"/>
                <a:cs typeface="Calibri"/>
              </a:rPr>
              <a:t>creat</a:t>
            </a:r>
            <a:r>
              <a:rPr lang="en-US" dirty="0">
                <a:latin typeface="Calibri"/>
                <a:ea typeface="Calibri"/>
                <a:cs typeface="Calibri"/>
              </a:rPr>
              <a:t>e unforgettable and memorable </a:t>
            </a:r>
            <a:r>
              <a:rPr lang="en-US" dirty="0" err="1">
                <a:latin typeface="Calibri"/>
                <a:ea typeface="Calibri"/>
                <a:cs typeface="Calibri"/>
              </a:rPr>
              <a:t>expierence</a:t>
            </a:r>
            <a:r>
              <a:rPr lang="en-US" dirty="0">
                <a:latin typeface="Calibri"/>
                <a:ea typeface="Calibri"/>
                <a:cs typeface="Calibri"/>
              </a:rPr>
              <a:t> for guests staying at The Evergreen Mumbles, helping us with guest loyalty. Lastly, by implementing </a:t>
            </a:r>
            <a:r>
              <a:rPr lang="en-US" dirty="0" err="1">
                <a:latin typeface="Calibri"/>
                <a:ea typeface="Calibri"/>
                <a:cs typeface="Calibri"/>
              </a:rPr>
              <a:t>therioes</a:t>
            </a:r>
            <a:r>
              <a:rPr lang="en-US" dirty="0">
                <a:latin typeface="Calibri"/>
                <a:ea typeface="Calibri"/>
                <a:cs typeface="Calibri"/>
              </a:rPr>
              <a:t> such as the empowerment </a:t>
            </a:r>
            <a:r>
              <a:rPr lang="en-US" dirty="0" err="1">
                <a:latin typeface="Calibri"/>
                <a:ea typeface="Calibri"/>
                <a:cs typeface="Calibri"/>
              </a:rPr>
              <a:t>theroy</a:t>
            </a:r>
            <a:r>
              <a:rPr lang="en-US" dirty="0">
                <a:latin typeface="Calibri"/>
                <a:ea typeface="Calibri"/>
                <a:cs typeface="Calibri"/>
              </a:rPr>
              <a:t>, emotional </a:t>
            </a:r>
            <a:r>
              <a:rPr lang="en-US" dirty="0" err="1">
                <a:latin typeface="Calibri"/>
                <a:ea typeface="Calibri"/>
                <a:cs typeface="Calibri"/>
              </a:rPr>
              <a:t>labour</a:t>
            </a:r>
            <a:r>
              <a:rPr lang="en-US" dirty="0">
                <a:latin typeface="Calibri"/>
                <a:ea typeface="Calibri"/>
                <a:cs typeface="Calibri"/>
              </a:rPr>
              <a:t> theory, </a:t>
            </a:r>
            <a:r>
              <a:rPr lang="en-US" dirty="0" err="1">
                <a:latin typeface="Calibri"/>
                <a:ea typeface="Calibri"/>
                <a:cs typeface="Calibri"/>
              </a:rPr>
              <a:t>disney</a:t>
            </a:r>
            <a:r>
              <a:rPr lang="en-US" dirty="0">
                <a:latin typeface="Calibri"/>
                <a:ea typeface="Calibri"/>
                <a:cs typeface="Calibri"/>
              </a:rPr>
              <a:t> </a:t>
            </a:r>
            <a:r>
              <a:rPr lang="en-US" dirty="0" err="1">
                <a:latin typeface="Calibri"/>
                <a:ea typeface="Calibri"/>
                <a:cs typeface="Calibri"/>
              </a:rPr>
              <a:t>insyitute</a:t>
            </a:r>
            <a:r>
              <a:rPr lang="en-US" dirty="0">
                <a:latin typeface="Calibri"/>
                <a:ea typeface="Calibri"/>
                <a:cs typeface="Calibri"/>
              </a:rPr>
              <a:t> service model, </a:t>
            </a:r>
            <a:r>
              <a:rPr lang="en-US" dirty="0" err="1">
                <a:latin typeface="Calibri"/>
                <a:ea typeface="Calibri"/>
                <a:cs typeface="Calibri"/>
              </a:rPr>
              <a:t>Servqual</a:t>
            </a:r>
            <a:r>
              <a:rPr lang="en-US" dirty="0">
                <a:latin typeface="Calibri"/>
                <a:ea typeface="Calibri"/>
                <a:cs typeface="Calibri"/>
              </a:rPr>
              <a:t> model, and </a:t>
            </a:r>
            <a:r>
              <a:rPr lang="en-US" dirty="0" err="1">
                <a:latin typeface="Calibri"/>
                <a:ea typeface="Calibri"/>
                <a:cs typeface="Calibri"/>
              </a:rPr>
              <a:t>maslow's</a:t>
            </a:r>
            <a:r>
              <a:rPr lang="en-US" dirty="0">
                <a:latin typeface="Calibri"/>
                <a:ea typeface="Calibri"/>
                <a:cs typeface="Calibri"/>
              </a:rPr>
              <a:t> hierarchy of needs, this luxury hotel can provide consistent quality service and maintain a strong </a:t>
            </a:r>
            <a:r>
              <a:rPr lang="en-US" dirty="0" err="1">
                <a:latin typeface="Calibri"/>
                <a:ea typeface="Calibri"/>
                <a:cs typeface="Calibri"/>
              </a:rPr>
              <a:t>repuatation</a:t>
            </a:r>
            <a:r>
              <a:rPr lang="en-US" dirty="0">
                <a:latin typeface="Calibri"/>
                <a:ea typeface="Calibri"/>
                <a:cs typeface="Calibri"/>
              </a:rPr>
              <a:t>. </a:t>
            </a:r>
          </a:p>
        </p:txBody>
      </p:sp>
      <p:sp>
        <p:nvSpPr>
          <p:cNvPr id="4" name="Slide Number Placeholder 3"/>
          <p:cNvSpPr>
            <a:spLocks noGrp="1"/>
          </p:cNvSpPr>
          <p:nvPr>
            <p:ph type="sldNum" sz="quarter" idx="5"/>
          </p:nvPr>
        </p:nvSpPr>
        <p:spPr/>
        <p:txBody>
          <a:bodyPr/>
          <a:lstStyle/>
          <a:p>
            <a:fld id="{FA16D59E-0D17-ED4B-9204-E7D4F34D7F45}" type="slidenum">
              <a:rPr lang="en-US" smtClean="0"/>
              <a:t>10</a:t>
            </a:fld>
            <a:endParaRPr lang="en-US"/>
          </a:p>
        </p:txBody>
      </p:sp>
    </p:spTree>
    <p:extLst>
      <p:ext uri="{BB962C8B-B14F-4D97-AF65-F5344CB8AC3E}">
        <p14:creationId xmlns:p14="http://schemas.microsoft.com/office/powerpoint/2010/main" val="9405833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A16D59E-0D17-ED4B-9204-E7D4F34D7F45}" type="slidenum">
              <a:rPr lang="en-US" smtClean="0"/>
              <a:t>12</a:t>
            </a:fld>
            <a:endParaRPr lang="en-US"/>
          </a:p>
        </p:txBody>
      </p:sp>
    </p:spTree>
    <p:extLst>
      <p:ext uri="{BB962C8B-B14F-4D97-AF65-F5344CB8AC3E}">
        <p14:creationId xmlns:p14="http://schemas.microsoft.com/office/powerpoint/2010/main" val="2467121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A16D59E-0D17-ED4B-9204-E7D4F34D7F45}" type="slidenum">
              <a:rPr lang="en-US" smtClean="0"/>
              <a:t>15</a:t>
            </a:fld>
            <a:endParaRPr lang="en-US"/>
          </a:p>
        </p:txBody>
      </p:sp>
    </p:spTree>
    <p:extLst>
      <p:ext uri="{BB962C8B-B14F-4D97-AF65-F5344CB8AC3E}">
        <p14:creationId xmlns:p14="http://schemas.microsoft.com/office/powerpoint/2010/main" val="40237383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A16D59E-0D17-ED4B-9204-E7D4F34D7F45}" type="slidenum">
              <a:rPr lang="en-US" smtClean="0"/>
              <a:t>17</a:t>
            </a:fld>
            <a:endParaRPr lang="en-US"/>
          </a:p>
        </p:txBody>
      </p:sp>
    </p:spTree>
    <p:extLst>
      <p:ext uri="{BB962C8B-B14F-4D97-AF65-F5344CB8AC3E}">
        <p14:creationId xmlns:p14="http://schemas.microsoft.com/office/powerpoint/2010/main" val="34622990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hospitality and guest service industry is often faced with many industry challenges. When designing our hotel and brand “The Evergreen Mumbles”, we have identified some struggles that are faced within the industry so that we are well prepared to overcome them. </a:t>
            </a:r>
          </a:p>
          <a:p>
            <a:endParaRPr lang="en-US"/>
          </a:p>
          <a:p>
            <a:r>
              <a:rPr lang="en-US"/>
              <a:t>One of the previous challenges that the tourism industry has faced is COVID-19. COVID-19 stopped all travel around the world, which had a significant impact on the hospitality and guest service industry. As you can see on this slide, </a:t>
            </a:r>
            <a:r>
              <a:rPr lang="en-US" err="1"/>
              <a:t>UnTourism</a:t>
            </a:r>
            <a:r>
              <a:rPr lang="en-US"/>
              <a:t> carried out an assessment in 2022 to show the percentage of international tourism levels after COVID. </a:t>
            </a:r>
          </a:p>
          <a:p>
            <a:endParaRPr lang="en-US"/>
          </a:p>
          <a:p>
            <a:r>
              <a:rPr lang="en-US"/>
              <a:t>This graph shows that although a lot of international tourism has recovered, there is still a significant amount of people that are not travelling at this time. This lack of tourism has a very heavy effect on the hospitality and guest service industry because the less people travelling, means there are less people booking hotels, eating out at restaurants, or doing any other tourism activity. </a:t>
            </a:r>
          </a:p>
          <a:p>
            <a:endParaRPr lang="en-US"/>
          </a:p>
          <a:p>
            <a:r>
              <a:rPr lang="en-US"/>
              <a:t>As well as having a significant impact on the number of tourists, the COVID-19 pandemic caused the hospitality and guest service industry to lose a large amount of income, and the industry suffered massively. </a:t>
            </a:r>
          </a:p>
          <a:p>
            <a:endParaRPr lang="en-US"/>
          </a:p>
        </p:txBody>
      </p:sp>
      <p:sp>
        <p:nvSpPr>
          <p:cNvPr id="4" name="Slide Number Placeholder 3"/>
          <p:cNvSpPr>
            <a:spLocks noGrp="1"/>
          </p:cNvSpPr>
          <p:nvPr>
            <p:ph type="sldNum" sz="quarter" idx="5"/>
          </p:nvPr>
        </p:nvSpPr>
        <p:spPr/>
        <p:txBody>
          <a:bodyPr/>
          <a:lstStyle/>
          <a:p>
            <a:fld id="{FA16D59E-0D17-ED4B-9204-E7D4F34D7F45}" type="slidenum">
              <a:rPr lang="en-US" smtClean="0"/>
              <a:t>19</a:t>
            </a:fld>
            <a:endParaRPr lang="en-US"/>
          </a:p>
        </p:txBody>
      </p:sp>
    </p:spTree>
    <p:extLst>
      <p:ext uri="{BB962C8B-B14F-4D97-AF65-F5344CB8AC3E}">
        <p14:creationId xmlns:p14="http://schemas.microsoft.com/office/powerpoint/2010/main" val="15813685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An article created in 2021 states that consumer spending in the hospitality industry began to increase in 2021, when the pandemic started to mellow. However, visitor spending is still at less than 70% in comparison to pre-pandemic levels. </a:t>
            </a:r>
          </a:p>
          <a:p>
            <a:endParaRPr lang="en-US"/>
          </a:p>
          <a:p>
            <a:r>
              <a:rPr lang="en-US"/>
              <a:t>As well as this, COVID-19 caused thousands of people to lose their jobs, many hospitality companies around the world faced closure due to lack of money, and workers were left feeling uncertain about their future and their jobs.</a:t>
            </a:r>
          </a:p>
          <a:p>
            <a:endParaRPr lang="en-US"/>
          </a:p>
          <a:p>
            <a:r>
              <a:rPr lang="en-US"/>
              <a:t>At the Evergreen Hotel Mumbles we are aware of these situations and educate our staff on the things that can happen within the industry. Our staff are secure in their job roles and are provided with support whenever it is needed.</a:t>
            </a:r>
          </a:p>
          <a:p>
            <a:endParaRPr lang="en-US"/>
          </a:p>
          <a:p>
            <a:r>
              <a:rPr lang="en-US"/>
              <a:t>This pandemic was a massive set back for the hospitality industry as well as the guest service industry. Everyone in the hospitality and guest service industry was impacted by the pandemic, therefore at The Evergreen Hotel we </a:t>
            </a:r>
            <a:r>
              <a:rPr lang="en-US" err="1"/>
              <a:t>prioritise</a:t>
            </a:r>
            <a:r>
              <a:rPr lang="en-US"/>
              <a:t> looking after our staff to ensure job security.</a:t>
            </a:r>
          </a:p>
          <a:p>
            <a:endParaRPr lang="en-US"/>
          </a:p>
          <a:p>
            <a:r>
              <a:rPr lang="en-US"/>
              <a:t>It is important for us to know about these types of challenges so that we can work together preparing for situations like this and to continue protecting our business.</a:t>
            </a:r>
          </a:p>
        </p:txBody>
      </p:sp>
      <p:sp>
        <p:nvSpPr>
          <p:cNvPr id="4" name="Slide Number Placeholder 3"/>
          <p:cNvSpPr>
            <a:spLocks noGrp="1"/>
          </p:cNvSpPr>
          <p:nvPr>
            <p:ph type="sldNum" sz="quarter" idx="5"/>
          </p:nvPr>
        </p:nvSpPr>
        <p:spPr/>
        <p:txBody>
          <a:bodyPr/>
          <a:lstStyle/>
          <a:p>
            <a:fld id="{FA16D59E-0D17-ED4B-9204-E7D4F34D7F45}" type="slidenum">
              <a:rPr lang="en-US" smtClean="0"/>
              <a:t>20</a:t>
            </a:fld>
            <a:endParaRPr lang="en-US"/>
          </a:p>
        </p:txBody>
      </p:sp>
    </p:spTree>
    <p:extLst>
      <p:ext uri="{BB962C8B-B14F-4D97-AF65-F5344CB8AC3E}">
        <p14:creationId xmlns:p14="http://schemas.microsoft.com/office/powerpoint/2010/main" val="13542236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Another challenge that the hospitality and guest service industry is currently facing is the use of AI. AI is a tool that is being used globally in hospitality settings to better the guest experience.</a:t>
            </a:r>
          </a:p>
          <a:p>
            <a:endParaRPr lang="en-US"/>
          </a:p>
          <a:p>
            <a:r>
              <a:rPr lang="en-US"/>
              <a:t>In some luxury hotels, AI is being used for many tasks such as managing revenue, hotel maintenance, providing efficient operations, and even detecting fraud in some cases. However, according to the source presented on the screen, the help that AI is providing in hotels is actually having a significantly positive impact on the guest experience.</a:t>
            </a:r>
          </a:p>
          <a:p>
            <a:endParaRPr lang="en-US"/>
          </a:p>
          <a:p>
            <a:r>
              <a:rPr lang="en-US"/>
              <a:t>The biggest question in this industry is if AI is going to replace humans. The hospitality industry relies on genuine connections and real human experiences. Guests long for experiences that only humans can provide (Karagiannis, 2024).</a:t>
            </a:r>
          </a:p>
          <a:p>
            <a:endParaRPr lang="en-US"/>
          </a:p>
          <a:p>
            <a:endParaRPr lang="en-US"/>
          </a:p>
        </p:txBody>
      </p:sp>
      <p:sp>
        <p:nvSpPr>
          <p:cNvPr id="4" name="Slide Number Placeholder 3"/>
          <p:cNvSpPr>
            <a:spLocks noGrp="1"/>
          </p:cNvSpPr>
          <p:nvPr>
            <p:ph type="sldNum" sz="quarter" idx="5"/>
          </p:nvPr>
        </p:nvSpPr>
        <p:spPr/>
        <p:txBody>
          <a:bodyPr/>
          <a:lstStyle/>
          <a:p>
            <a:fld id="{FA16D59E-0D17-ED4B-9204-E7D4F34D7F45}" type="slidenum">
              <a:rPr lang="en-US" smtClean="0"/>
              <a:t>21</a:t>
            </a:fld>
            <a:endParaRPr lang="en-US"/>
          </a:p>
        </p:txBody>
      </p:sp>
    </p:spTree>
    <p:extLst>
      <p:ext uri="{BB962C8B-B14F-4D97-AF65-F5344CB8AC3E}">
        <p14:creationId xmlns:p14="http://schemas.microsoft.com/office/powerpoint/2010/main" val="33873411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Our hotel is a sustainable hotel where we </a:t>
            </a:r>
            <a:r>
              <a:rPr lang="en-US" err="1"/>
              <a:t>prioritise</a:t>
            </a:r>
            <a:r>
              <a:rPr lang="en-US"/>
              <a:t> </a:t>
            </a:r>
            <a:r>
              <a:rPr lang="en-US" err="1"/>
              <a:t>proteting</a:t>
            </a:r>
            <a:r>
              <a:rPr lang="en-US"/>
              <a:t> our environment. It is important that we identify ways in which the industry is unsustainable, and then we can avoid this.</a:t>
            </a:r>
          </a:p>
          <a:p>
            <a:endParaRPr lang="en-US"/>
          </a:p>
          <a:p>
            <a:r>
              <a:rPr lang="en-US"/>
              <a:t>Food waste is becoming one of the biggest global issues within the hospitality industry. It is important that as a hospitality and guest service provider, we must fully understand the areas that contribute to our carbon footprint as a business. It is important for us to know how much we are contributing to the environment so that we can put steps in place to be more sustainable. </a:t>
            </a:r>
          </a:p>
          <a:p>
            <a:endParaRPr lang="en-US"/>
          </a:p>
          <a:p>
            <a:r>
              <a:rPr lang="en-US"/>
              <a:t>According to the Sustainable Hospitality Alliance, around 18% of food waste each year is caused by the hospitality industry. Therefore, we must put steps in place to reduce this at our hotel. We can reduce the amount of food waste we have by simply ordering less produce, recycling properly, and making use of what we have.</a:t>
            </a:r>
          </a:p>
          <a:p>
            <a:endParaRPr lang="en-US"/>
          </a:p>
          <a:p>
            <a:r>
              <a:rPr lang="en-US"/>
              <a:t>Another way in which The Evergreen Hotel Mumbles will be sustainable is reducing the amount of waste-water and energy bills. According to a website called the Access Group, Hospitality accounts for around 15% of the commercial water usage in the UK. To avoid contributing to this, we will implement sustainable practices like only washing bedding and towels when requested by the guest. This will reduce the amount of water wasted. </a:t>
            </a:r>
          </a:p>
          <a:p>
            <a:endParaRPr lang="en-US"/>
          </a:p>
          <a:p>
            <a:r>
              <a:rPr lang="en-US"/>
              <a:t>Other sustainable practices that we will implement include eco friendly bathroom facilities for guests, reducing the use of plastic, and having eco friendly lighting systems in each room.</a:t>
            </a:r>
          </a:p>
        </p:txBody>
      </p:sp>
      <p:sp>
        <p:nvSpPr>
          <p:cNvPr id="4" name="Slide Number Placeholder 3"/>
          <p:cNvSpPr>
            <a:spLocks noGrp="1"/>
          </p:cNvSpPr>
          <p:nvPr>
            <p:ph type="sldNum" sz="quarter" idx="5"/>
          </p:nvPr>
        </p:nvSpPr>
        <p:spPr/>
        <p:txBody>
          <a:bodyPr/>
          <a:lstStyle/>
          <a:p>
            <a:fld id="{FA16D59E-0D17-ED4B-9204-E7D4F34D7F45}" type="slidenum">
              <a:rPr lang="en-US" smtClean="0"/>
              <a:t>22</a:t>
            </a:fld>
            <a:endParaRPr lang="en-US"/>
          </a:p>
        </p:txBody>
      </p:sp>
    </p:spTree>
    <p:extLst>
      <p:ext uri="{BB962C8B-B14F-4D97-AF65-F5344CB8AC3E}">
        <p14:creationId xmlns:p14="http://schemas.microsoft.com/office/powerpoint/2010/main" val="35705532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As a business it is important that we are aware of industry challenges so that we can deal with them properly. All staff working at our hotel will be educated on potential industry challenges, therefore will be prepared if and when something happens. </a:t>
            </a:r>
          </a:p>
          <a:p>
            <a:endParaRPr lang="en-US"/>
          </a:p>
          <a:p>
            <a:r>
              <a:rPr lang="en-US"/>
              <a:t>Our team at The Evergreen Mumbles will continue to work together to face any challenges in the hospitality and guest service industry, as well as providing support for each other along the way.</a:t>
            </a:r>
          </a:p>
        </p:txBody>
      </p:sp>
      <p:sp>
        <p:nvSpPr>
          <p:cNvPr id="4" name="Slide Number Placeholder 3"/>
          <p:cNvSpPr>
            <a:spLocks noGrp="1"/>
          </p:cNvSpPr>
          <p:nvPr>
            <p:ph type="sldNum" sz="quarter" idx="5"/>
          </p:nvPr>
        </p:nvSpPr>
        <p:spPr/>
        <p:txBody>
          <a:bodyPr/>
          <a:lstStyle/>
          <a:p>
            <a:fld id="{FA16D59E-0D17-ED4B-9204-E7D4F34D7F45}" type="slidenum">
              <a:rPr lang="en-US" smtClean="0"/>
              <a:t>23</a:t>
            </a:fld>
            <a:endParaRPr lang="en-US"/>
          </a:p>
        </p:txBody>
      </p:sp>
    </p:spTree>
    <p:extLst>
      <p:ext uri="{BB962C8B-B14F-4D97-AF65-F5344CB8AC3E}">
        <p14:creationId xmlns:p14="http://schemas.microsoft.com/office/powerpoint/2010/main" val="18704502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A16D59E-0D17-ED4B-9204-E7D4F34D7F45}" type="slidenum">
              <a:rPr lang="en-US" smtClean="0"/>
              <a:t>24</a:t>
            </a:fld>
            <a:endParaRPr lang="en-US"/>
          </a:p>
        </p:txBody>
      </p:sp>
    </p:spTree>
    <p:extLst>
      <p:ext uri="{BB962C8B-B14F-4D97-AF65-F5344CB8AC3E}">
        <p14:creationId xmlns:p14="http://schemas.microsoft.com/office/powerpoint/2010/main" val="5853837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 an eco conscious boutique hotel, sustainability must be embedded into daily service. Staff can support this through eco-friendly housekeeping practices, such as reducing chemical use and encouraging towel reuse. </a:t>
            </a:r>
          </a:p>
          <a:p>
            <a:r>
              <a:rPr lang="en-GB"/>
              <a:t>Waste reduction and energy efficiency are essential for netting Green Tourism and Green Key Standards. </a:t>
            </a:r>
          </a:p>
          <a:p>
            <a:endParaRPr lang="en-GB"/>
          </a:p>
          <a:p>
            <a:r>
              <a:rPr lang="en-GB"/>
              <a:t>Clear communication is also extremely important- guests appreciate understanding how their stay contributes to enviromental goals and targets. </a:t>
            </a:r>
          </a:p>
          <a:p>
            <a:endParaRPr lang="en-GB"/>
          </a:p>
          <a:p>
            <a:r>
              <a:rPr lang="en-GB"/>
              <a:t>This strengthens out bread identity and appeals to eco-conscious typologies. </a:t>
            </a:r>
          </a:p>
        </p:txBody>
      </p:sp>
      <p:sp>
        <p:nvSpPr>
          <p:cNvPr id="4" name="Slide Number Placeholder 3"/>
          <p:cNvSpPr>
            <a:spLocks noGrp="1"/>
          </p:cNvSpPr>
          <p:nvPr>
            <p:ph type="sldNum" sz="quarter" idx="5"/>
          </p:nvPr>
        </p:nvSpPr>
        <p:spPr/>
        <p:txBody>
          <a:bodyPr/>
          <a:lstStyle/>
          <a:p>
            <a:fld id="{FA16D59E-0D17-ED4B-9204-E7D4F34D7F45}" type="slidenum">
              <a:rPr lang="en-US" smtClean="0"/>
              <a:t>25</a:t>
            </a:fld>
            <a:endParaRPr lang="en-US"/>
          </a:p>
        </p:txBody>
      </p:sp>
    </p:spTree>
    <p:extLst>
      <p:ext uri="{BB962C8B-B14F-4D97-AF65-F5344CB8AC3E}">
        <p14:creationId xmlns:p14="http://schemas.microsoft.com/office/powerpoint/2010/main" val="36060580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Effective training has a significant impact of the performance of this hotel.</a:t>
            </a:r>
          </a:p>
          <a:p>
            <a:endParaRPr lang="en-GB"/>
          </a:p>
          <a:p>
            <a:r>
              <a:rPr lang="en-GB"/>
              <a:t>Staff will become more confident, consistent and proactive, which leads to higher guest satisfaction and stronger relationships with returning guests.</a:t>
            </a:r>
          </a:p>
          <a:p>
            <a:endParaRPr lang="en-GB"/>
          </a:p>
          <a:p>
            <a:r>
              <a:rPr lang="en-GB"/>
              <a:t>Clear service standards support out 5 star-grading and protect the hotels reputation against other competitors in the region of Swansea. </a:t>
            </a:r>
          </a:p>
          <a:p>
            <a:r>
              <a:rPr lang="en-GB"/>
              <a:t>Disputes are resolved more smoothly, reducing negative reviews and improve the overall operational efficently. Overall the training ensures that The Evergreen Mumbles delivers a luxury and sustainable guest experience that leave a mark on guests. </a:t>
            </a:r>
            <a:endParaRPr lang="en-US"/>
          </a:p>
        </p:txBody>
      </p:sp>
      <p:sp>
        <p:nvSpPr>
          <p:cNvPr id="4" name="Slide Number Placeholder 3"/>
          <p:cNvSpPr>
            <a:spLocks noGrp="1"/>
          </p:cNvSpPr>
          <p:nvPr>
            <p:ph type="sldNum" sz="quarter" idx="5"/>
          </p:nvPr>
        </p:nvSpPr>
        <p:spPr/>
        <p:txBody>
          <a:bodyPr/>
          <a:lstStyle/>
          <a:p>
            <a:fld id="{FA16D59E-0D17-ED4B-9204-E7D4F34D7F45}" type="slidenum">
              <a:rPr lang="en-US" smtClean="0"/>
              <a:t>34</a:t>
            </a:fld>
            <a:endParaRPr lang="en-US"/>
          </a:p>
        </p:txBody>
      </p:sp>
    </p:spTree>
    <p:extLst>
      <p:ext uri="{BB962C8B-B14F-4D97-AF65-F5344CB8AC3E}">
        <p14:creationId xmlns:p14="http://schemas.microsoft.com/office/powerpoint/2010/main" val="37135940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Throughout this training, we’ve shown how every member of staff plays a key role in delivering expectional standards to every guest staying at The Evergreen Mumbles. </a:t>
            </a:r>
          </a:p>
          <a:p>
            <a:endParaRPr lang="en-GB"/>
          </a:p>
          <a:p>
            <a:r>
              <a:rPr lang="en-GB"/>
              <a:t>We highlighted how strong communication, professionalism and problem solving help us create personalised anf memorable guest experiences. These skills also make handling disputes smoother and help maintain out 5-star reputation. </a:t>
            </a:r>
          </a:p>
          <a:p>
            <a:endParaRPr lang="en-GB"/>
          </a:p>
          <a:p>
            <a:r>
              <a:rPr lang="en-GB"/>
              <a:t>We displayed how empowerment and emotional Labour theories support staff in staying confident when dealing with guests.</a:t>
            </a:r>
          </a:p>
          <a:p>
            <a:endParaRPr lang="en-GB"/>
          </a:p>
          <a:p>
            <a:r>
              <a:rPr lang="en-GB"/>
              <a:t>We also displayed how sustainabilty is an essential part of out service. By understand in eco-friendly practices, staff can communicate out values clearly and help us meet green tourism standards whilst also encorporating it into the culture for future new employees. </a:t>
            </a:r>
          </a:p>
          <a:p>
            <a:endParaRPr lang="en-GB"/>
          </a:p>
          <a:p>
            <a:r>
              <a:rPr lang="en-GB"/>
              <a:t>In conclusion this toolkit strengthens service quality, supports staff development and ensures we continue offering the best guest experiences that reflect the luxury and eco- conscious identity of The Evergreen Mumbles. </a:t>
            </a:r>
          </a:p>
          <a:p>
            <a:endParaRPr lang="en-GB"/>
          </a:p>
          <a:p>
            <a:r>
              <a:rPr lang="en-GB"/>
              <a:t>We will now show you how this toolkit will help staff members manage a customer dispute. </a:t>
            </a:r>
            <a:endParaRPr lang="en-US"/>
          </a:p>
        </p:txBody>
      </p:sp>
      <p:sp>
        <p:nvSpPr>
          <p:cNvPr id="4" name="Slide Number Placeholder 3"/>
          <p:cNvSpPr>
            <a:spLocks noGrp="1"/>
          </p:cNvSpPr>
          <p:nvPr>
            <p:ph type="sldNum" sz="quarter" idx="5"/>
          </p:nvPr>
        </p:nvSpPr>
        <p:spPr/>
        <p:txBody>
          <a:bodyPr/>
          <a:lstStyle/>
          <a:p>
            <a:fld id="{FA16D59E-0D17-ED4B-9204-E7D4F34D7F45}" type="slidenum">
              <a:rPr lang="en-US" smtClean="0"/>
              <a:t>35</a:t>
            </a:fld>
            <a:endParaRPr lang="en-US"/>
          </a:p>
        </p:txBody>
      </p:sp>
    </p:spTree>
    <p:extLst>
      <p:ext uri="{BB962C8B-B14F-4D97-AF65-F5344CB8AC3E}">
        <p14:creationId xmlns:p14="http://schemas.microsoft.com/office/powerpoint/2010/main" val="12348175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CF42A-F753-2FB7-471F-FF4F8A86D6A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8DEC082-E32C-9980-5933-802CB688DCB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A7040E0-632E-D11C-9640-871BC1A3EF0D}"/>
              </a:ext>
            </a:extLst>
          </p:cNvPr>
          <p:cNvSpPr>
            <a:spLocks noGrp="1"/>
          </p:cNvSpPr>
          <p:nvPr>
            <p:ph type="dt" sz="half" idx="10"/>
          </p:nvPr>
        </p:nvSpPr>
        <p:spPr/>
        <p:txBody>
          <a:bodyPr/>
          <a:lstStyle/>
          <a:p>
            <a:fld id="{DCE70EB4-AFEB-D142-A307-D473458E046C}" type="datetimeFigureOut">
              <a:rPr lang="en-US" smtClean="0"/>
              <a:t>5/11/2026</a:t>
            </a:fld>
            <a:endParaRPr lang="en-US"/>
          </a:p>
        </p:txBody>
      </p:sp>
      <p:sp>
        <p:nvSpPr>
          <p:cNvPr id="5" name="Footer Placeholder 4">
            <a:extLst>
              <a:ext uri="{FF2B5EF4-FFF2-40B4-BE49-F238E27FC236}">
                <a16:creationId xmlns:a16="http://schemas.microsoft.com/office/drawing/2014/main" id="{D2EA027B-DCB0-C6B6-43B2-67E9B8E4E71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DCF789-E871-7EAB-D15F-1046F299B07E}"/>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41987865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DE3AE-880E-5F36-A2CD-1EA839519E6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8515DBE-B8DE-0723-FDCE-6782294DACE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56C0F53-6C36-E04A-1BDB-1B5F6C60A83A}"/>
              </a:ext>
            </a:extLst>
          </p:cNvPr>
          <p:cNvSpPr>
            <a:spLocks noGrp="1"/>
          </p:cNvSpPr>
          <p:nvPr>
            <p:ph type="dt" sz="half" idx="10"/>
          </p:nvPr>
        </p:nvSpPr>
        <p:spPr/>
        <p:txBody>
          <a:bodyPr/>
          <a:lstStyle/>
          <a:p>
            <a:fld id="{DCE70EB4-AFEB-D142-A307-D473458E046C}" type="datetimeFigureOut">
              <a:rPr lang="en-US" smtClean="0"/>
              <a:t>5/11/2026</a:t>
            </a:fld>
            <a:endParaRPr lang="en-US"/>
          </a:p>
        </p:txBody>
      </p:sp>
      <p:sp>
        <p:nvSpPr>
          <p:cNvPr id="5" name="Footer Placeholder 4">
            <a:extLst>
              <a:ext uri="{FF2B5EF4-FFF2-40B4-BE49-F238E27FC236}">
                <a16:creationId xmlns:a16="http://schemas.microsoft.com/office/drawing/2014/main" id="{3F21A3C1-A46B-4069-DE02-14152D6AD5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A62B57-CB09-EC5A-E58E-9F066EFE3CB8}"/>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19089306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2A6B7-3000-EB95-483B-CC870B301EA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B4324746-200B-CD24-D32E-C0F46E8D6C5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1B31FCA-5289-1B88-57BA-AC3DA7AFF160}"/>
              </a:ext>
            </a:extLst>
          </p:cNvPr>
          <p:cNvSpPr>
            <a:spLocks noGrp="1"/>
          </p:cNvSpPr>
          <p:nvPr>
            <p:ph type="dt" sz="half" idx="10"/>
          </p:nvPr>
        </p:nvSpPr>
        <p:spPr/>
        <p:txBody>
          <a:bodyPr/>
          <a:lstStyle/>
          <a:p>
            <a:fld id="{DCE70EB4-AFEB-D142-A307-D473458E046C}" type="datetimeFigureOut">
              <a:rPr lang="en-US" smtClean="0"/>
              <a:t>5/11/2026</a:t>
            </a:fld>
            <a:endParaRPr lang="en-US"/>
          </a:p>
        </p:txBody>
      </p:sp>
      <p:sp>
        <p:nvSpPr>
          <p:cNvPr id="5" name="Footer Placeholder 4">
            <a:extLst>
              <a:ext uri="{FF2B5EF4-FFF2-40B4-BE49-F238E27FC236}">
                <a16:creationId xmlns:a16="http://schemas.microsoft.com/office/drawing/2014/main" id="{260EAA2B-E6B8-9B62-16A8-078D6FF85B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1DD5E5-E5BD-0D8E-980D-48EC45799CB0}"/>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27266649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9D377-6FBA-B178-EFE5-91C37508B57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AAEBE63-7315-991D-B703-B8FDE7D7230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087E484-BC5E-A884-A6EE-DBED5343C33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58541ED-E81E-2D66-0393-17032159CAD6}"/>
              </a:ext>
            </a:extLst>
          </p:cNvPr>
          <p:cNvSpPr>
            <a:spLocks noGrp="1"/>
          </p:cNvSpPr>
          <p:nvPr>
            <p:ph type="dt" sz="half" idx="10"/>
          </p:nvPr>
        </p:nvSpPr>
        <p:spPr/>
        <p:txBody>
          <a:bodyPr/>
          <a:lstStyle/>
          <a:p>
            <a:fld id="{DCE70EB4-AFEB-D142-A307-D473458E046C}" type="datetimeFigureOut">
              <a:rPr lang="en-US" smtClean="0"/>
              <a:t>5/11/2026</a:t>
            </a:fld>
            <a:endParaRPr lang="en-US"/>
          </a:p>
        </p:txBody>
      </p:sp>
      <p:sp>
        <p:nvSpPr>
          <p:cNvPr id="6" name="Footer Placeholder 5">
            <a:extLst>
              <a:ext uri="{FF2B5EF4-FFF2-40B4-BE49-F238E27FC236}">
                <a16:creationId xmlns:a16="http://schemas.microsoft.com/office/drawing/2014/main" id="{DEDD4A58-D354-2C6F-0AA2-DD3445DDA65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54F524-615E-9A7F-2B85-37387C6565FC}"/>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34300924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A0F34-1EE7-4E44-BD85-ECB2050EDB3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D662333-85DC-8F39-FB97-7B7C682A788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2875F2B-D5B0-8877-0D4C-07D8FD5B438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E556783-D506-0889-C2B7-98C86DAE5E8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C042D72-04C0-848B-CA62-C11087E41D9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1EA038E8-6731-6B22-974C-43328573544B}"/>
              </a:ext>
            </a:extLst>
          </p:cNvPr>
          <p:cNvSpPr>
            <a:spLocks noGrp="1"/>
          </p:cNvSpPr>
          <p:nvPr>
            <p:ph type="dt" sz="half" idx="10"/>
          </p:nvPr>
        </p:nvSpPr>
        <p:spPr/>
        <p:txBody>
          <a:bodyPr/>
          <a:lstStyle/>
          <a:p>
            <a:fld id="{DCE70EB4-AFEB-D142-A307-D473458E046C}" type="datetimeFigureOut">
              <a:rPr lang="en-US" smtClean="0"/>
              <a:t>5/11/2026</a:t>
            </a:fld>
            <a:endParaRPr lang="en-US"/>
          </a:p>
        </p:txBody>
      </p:sp>
      <p:sp>
        <p:nvSpPr>
          <p:cNvPr id="8" name="Footer Placeholder 7">
            <a:extLst>
              <a:ext uri="{FF2B5EF4-FFF2-40B4-BE49-F238E27FC236}">
                <a16:creationId xmlns:a16="http://schemas.microsoft.com/office/drawing/2014/main" id="{100B0107-F419-5880-F31F-F4374F0418F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E2C4515-4784-CB1D-56D5-33B70BF3D82D}"/>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37975442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A76CB-5E84-4962-EB92-CA155E38C21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11C153A-0F81-4DEB-CD34-E94942339CEB}"/>
              </a:ext>
            </a:extLst>
          </p:cNvPr>
          <p:cNvSpPr>
            <a:spLocks noGrp="1"/>
          </p:cNvSpPr>
          <p:nvPr>
            <p:ph type="dt" sz="half" idx="10"/>
          </p:nvPr>
        </p:nvSpPr>
        <p:spPr/>
        <p:txBody>
          <a:bodyPr/>
          <a:lstStyle/>
          <a:p>
            <a:fld id="{DCE70EB4-AFEB-D142-A307-D473458E046C}" type="datetimeFigureOut">
              <a:rPr lang="en-US" smtClean="0"/>
              <a:t>5/11/2026</a:t>
            </a:fld>
            <a:endParaRPr lang="en-US"/>
          </a:p>
        </p:txBody>
      </p:sp>
      <p:sp>
        <p:nvSpPr>
          <p:cNvPr id="4" name="Footer Placeholder 3">
            <a:extLst>
              <a:ext uri="{FF2B5EF4-FFF2-40B4-BE49-F238E27FC236}">
                <a16:creationId xmlns:a16="http://schemas.microsoft.com/office/drawing/2014/main" id="{5FA7A7AF-4546-A118-7AE9-83054AB9AA6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26160F4-39B1-5E45-5629-A64A2C54CF33}"/>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30849570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1F3244-D667-3459-A3DA-A65031D9832F}"/>
              </a:ext>
            </a:extLst>
          </p:cNvPr>
          <p:cNvSpPr>
            <a:spLocks noGrp="1"/>
          </p:cNvSpPr>
          <p:nvPr>
            <p:ph type="dt" sz="half" idx="10"/>
          </p:nvPr>
        </p:nvSpPr>
        <p:spPr/>
        <p:txBody>
          <a:bodyPr/>
          <a:lstStyle/>
          <a:p>
            <a:fld id="{DCE70EB4-AFEB-D142-A307-D473458E046C}" type="datetimeFigureOut">
              <a:rPr lang="en-US" smtClean="0"/>
              <a:t>5/11/2026</a:t>
            </a:fld>
            <a:endParaRPr lang="en-US"/>
          </a:p>
        </p:txBody>
      </p:sp>
      <p:sp>
        <p:nvSpPr>
          <p:cNvPr id="3" name="Footer Placeholder 2">
            <a:extLst>
              <a:ext uri="{FF2B5EF4-FFF2-40B4-BE49-F238E27FC236}">
                <a16:creationId xmlns:a16="http://schemas.microsoft.com/office/drawing/2014/main" id="{A6B9231E-A394-95C7-1970-9032A55BB17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7DA0874-0228-2D41-C57F-1843699BE933}"/>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1854741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2A8ED-DD54-30FE-17B6-7A54E9494D9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C55602A-3F27-382F-66EB-4A348A59D3D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A5324D5-71D0-B3B0-9CF3-2C1A33567A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E5CCAF3-CAF3-8CF0-1A26-4F95D6331DF3}"/>
              </a:ext>
            </a:extLst>
          </p:cNvPr>
          <p:cNvSpPr>
            <a:spLocks noGrp="1"/>
          </p:cNvSpPr>
          <p:nvPr>
            <p:ph type="dt" sz="half" idx="10"/>
          </p:nvPr>
        </p:nvSpPr>
        <p:spPr/>
        <p:txBody>
          <a:bodyPr/>
          <a:lstStyle/>
          <a:p>
            <a:fld id="{DCE70EB4-AFEB-D142-A307-D473458E046C}" type="datetimeFigureOut">
              <a:rPr lang="en-US" smtClean="0"/>
              <a:t>5/11/2026</a:t>
            </a:fld>
            <a:endParaRPr lang="en-US"/>
          </a:p>
        </p:txBody>
      </p:sp>
      <p:sp>
        <p:nvSpPr>
          <p:cNvPr id="6" name="Footer Placeholder 5">
            <a:extLst>
              <a:ext uri="{FF2B5EF4-FFF2-40B4-BE49-F238E27FC236}">
                <a16:creationId xmlns:a16="http://schemas.microsoft.com/office/drawing/2014/main" id="{27D3FD5A-665C-FF35-0756-31C11192A11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F75C81-4AB2-4CF5-8ADF-09D77DB0B0C8}"/>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12129689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DB212-E30F-873D-D1E0-E46FD60D78B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305ACC7-E409-5A32-7CB7-110B2E632FD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D71D263-D57A-97FB-3BE5-8CAC5D6A61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2525F81-2C64-6E87-BAB4-61D043F977F5}"/>
              </a:ext>
            </a:extLst>
          </p:cNvPr>
          <p:cNvSpPr>
            <a:spLocks noGrp="1"/>
          </p:cNvSpPr>
          <p:nvPr>
            <p:ph type="dt" sz="half" idx="10"/>
          </p:nvPr>
        </p:nvSpPr>
        <p:spPr/>
        <p:txBody>
          <a:bodyPr/>
          <a:lstStyle/>
          <a:p>
            <a:fld id="{DCE70EB4-AFEB-D142-A307-D473458E046C}" type="datetimeFigureOut">
              <a:rPr lang="en-US" smtClean="0"/>
              <a:t>5/11/2026</a:t>
            </a:fld>
            <a:endParaRPr lang="en-US"/>
          </a:p>
        </p:txBody>
      </p:sp>
      <p:sp>
        <p:nvSpPr>
          <p:cNvPr id="6" name="Footer Placeholder 5">
            <a:extLst>
              <a:ext uri="{FF2B5EF4-FFF2-40B4-BE49-F238E27FC236}">
                <a16:creationId xmlns:a16="http://schemas.microsoft.com/office/drawing/2014/main" id="{1C89BE1E-AF4D-8425-F3B7-DF75A45FF0E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0EDD14-3487-99FD-6C6A-713DA212B828}"/>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8288508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2EDC9-254A-38AC-4940-B6808B6A6A2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583E885-0080-2004-5D22-375BC8EC82E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4F02B39-B5DE-6184-2E7D-483E0B5F1562}"/>
              </a:ext>
            </a:extLst>
          </p:cNvPr>
          <p:cNvSpPr>
            <a:spLocks noGrp="1"/>
          </p:cNvSpPr>
          <p:nvPr>
            <p:ph type="dt" sz="half" idx="10"/>
          </p:nvPr>
        </p:nvSpPr>
        <p:spPr/>
        <p:txBody>
          <a:bodyPr/>
          <a:lstStyle/>
          <a:p>
            <a:fld id="{DCE70EB4-AFEB-D142-A307-D473458E046C}" type="datetimeFigureOut">
              <a:rPr lang="en-US" smtClean="0"/>
              <a:t>5/11/2026</a:t>
            </a:fld>
            <a:endParaRPr lang="en-US"/>
          </a:p>
        </p:txBody>
      </p:sp>
      <p:sp>
        <p:nvSpPr>
          <p:cNvPr id="5" name="Footer Placeholder 4">
            <a:extLst>
              <a:ext uri="{FF2B5EF4-FFF2-40B4-BE49-F238E27FC236}">
                <a16:creationId xmlns:a16="http://schemas.microsoft.com/office/drawing/2014/main" id="{1C669C89-1BB1-EC04-F067-1067E41737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5C9573-A449-2DD2-BB2A-22E63D16071D}"/>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23802030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A23916E-53B2-9151-D248-942288840F7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4BF482B-4654-7ACC-781D-5100565C266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4868B0B-6306-4B93-CF3F-6D9A12BA1B99}"/>
              </a:ext>
            </a:extLst>
          </p:cNvPr>
          <p:cNvSpPr>
            <a:spLocks noGrp="1"/>
          </p:cNvSpPr>
          <p:nvPr>
            <p:ph type="dt" sz="half" idx="10"/>
          </p:nvPr>
        </p:nvSpPr>
        <p:spPr/>
        <p:txBody>
          <a:bodyPr/>
          <a:lstStyle/>
          <a:p>
            <a:fld id="{DCE70EB4-AFEB-D142-A307-D473458E046C}" type="datetimeFigureOut">
              <a:rPr lang="en-US" smtClean="0"/>
              <a:t>5/11/2026</a:t>
            </a:fld>
            <a:endParaRPr lang="en-US"/>
          </a:p>
        </p:txBody>
      </p:sp>
      <p:sp>
        <p:nvSpPr>
          <p:cNvPr id="5" name="Footer Placeholder 4">
            <a:extLst>
              <a:ext uri="{FF2B5EF4-FFF2-40B4-BE49-F238E27FC236}">
                <a16:creationId xmlns:a16="http://schemas.microsoft.com/office/drawing/2014/main" id="{B8661D55-E414-0B5D-5584-B430841CD2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B98109-65C9-BA2A-E9CC-45DBC8628E61}"/>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5297293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32280F-F7C3-21A1-4336-1C43A1E2CB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246C580-5C79-CB7C-C895-BA7AD664140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1C9A8F2-C732-4C39-CBDF-FD9C013830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CE70EB4-AFEB-D142-A307-D473458E046C}" type="datetimeFigureOut">
              <a:rPr lang="en-US" smtClean="0"/>
              <a:t>5/11/2026</a:t>
            </a:fld>
            <a:endParaRPr lang="en-US"/>
          </a:p>
        </p:txBody>
      </p:sp>
      <p:sp>
        <p:nvSpPr>
          <p:cNvPr id="5" name="Footer Placeholder 4">
            <a:extLst>
              <a:ext uri="{FF2B5EF4-FFF2-40B4-BE49-F238E27FC236}">
                <a16:creationId xmlns:a16="http://schemas.microsoft.com/office/drawing/2014/main" id="{7EC5AB86-3389-216F-7BB8-B9815AE9D2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9F8273A3-9628-5375-D2A6-B3A5B9F7DB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BB996F7-3760-1949-8C88-2FDDB33B2BC0}" type="slidenum">
              <a:rPr lang="en-US" smtClean="0"/>
              <a:t>‹#›</a:t>
            </a:fld>
            <a:endParaRPr lang="en-US"/>
          </a:p>
        </p:txBody>
      </p:sp>
    </p:spTree>
    <p:extLst>
      <p:ext uri="{BB962C8B-B14F-4D97-AF65-F5344CB8AC3E}">
        <p14:creationId xmlns:p14="http://schemas.microsoft.com/office/powerpoint/2010/main" val="2084696339"/>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chatgpt.com/c/69fe4848-4798-8333-9253-9b951948fc15"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copilot.microsoft.com/chats/CUrscfZkGuTcuQroTbhg"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7.jpeg"/><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image" Target="../media/image16.svg"/><Relationship Id="rId5" Type="http://schemas.openxmlformats.org/officeDocument/2006/relationships/image" Target="../media/image15.svg"/><Relationship Id="rId4" Type="http://schemas.openxmlformats.org/officeDocument/2006/relationships/image" Target="../media/image14.svg"/></Relationships>
</file>

<file path=ppt/slides/_rels/slide10.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8" Type="http://schemas.openxmlformats.org/officeDocument/2006/relationships/hyperlink" Target="https://en.wikipedia.org/wiki/Disney_Institute" TargetMode="External"/><Relationship Id="rId3" Type="http://schemas.openxmlformats.org/officeDocument/2006/relationships/hyperlink" Target="https://www.tsw.co.uk/insights/maslows-hierarchy/" TargetMode="External"/><Relationship Id="rId7" Type="http://schemas.openxmlformats.org/officeDocument/2006/relationships/hyperlink" Target="https://www.waddensea-worldheritage.org/sustainable-growth-and-tourism" TargetMode="External"/><Relationship Id="rId2" Type="http://schemas.openxmlformats.org/officeDocument/2006/relationships/hyperlink" Target="https://www.bitesizelearning.co.uk/resources/maslows-hierarchy-of-needs-theory" TargetMode="External"/><Relationship Id="rId1" Type="http://schemas.openxmlformats.org/officeDocument/2006/relationships/slideLayout" Target="../slideLayouts/slideLayout6.xml"/><Relationship Id="rId6" Type="http://schemas.openxmlformats.org/officeDocument/2006/relationships/hyperlink" Target="https://blla.org/the-future-of-independent-boutique-hotels/" TargetMode="External"/><Relationship Id="rId5" Type="http://schemas.openxmlformats.org/officeDocument/2006/relationships/hyperlink" Target="https://www.simplypsychology.org/emotional-labor.html" TargetMode="External"/><Relationship Id="rId4" Type="http://schemas.openxmlformats.org/officeDocument/2006/relationships/hyperlink" Target="https://forms.app/en/blog/gap-model-of-service" TargetMode="External"/><Relationship Id="rId9" Type="http://schemas.openxmlformats.org/officeDocument/2006/relationships/hyperlink" Target="https://doi.org/10.1007/978-1-4615-4193-6_2"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26.gif"/><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7.png"/><Relationship Id="rId7" Type="http://schemas.openxmlformats.org/officeDocument/2006/relationships/diagramColors" Target="../diagrams/colors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18.xml.rels><?xml version="1.0" encoding="UTF-8" standalone="yes"?>
<Relationships xmlns="http://schemas.openxmlformats.org/package/2006/relationships"><Relationship Id="rId2" Type="http://schemas.openxmlformats.org/officeDocument/2006/relationships/image" Target="../media/image31.sv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s://www.untourism.int/impact-assessment-of-the-covid-19-outbreak-on-international-tourism" TargetMode="External"/><Relationship Id="rId7" Type="http://schemas.openxmlformats.org/officeDocument/2006/relationships/hyperlink" Target="https://www.theaccessgroup.com/en-gb/blog/hos-challenges-of-sustainability-in-hospitality/"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sustainablehospitalityalliance.org/wp-content/uploads/2021/06/Food-waste-factsheet.pdf" TargetMode="External"/><Relationship Id="rId5" Type="http://schemas.openxmlformats.org/officeDocument/2006/relationships/hyperlink" Target="https://medium.com/hotel-tech/ai-vs-human-touch-finding-the-balance-in-hospitality-3c82284971a4" TargetMode="External"/><Relationship Id="rId4" Type="http://schemas.openxmlformats.org/officeDocument/2006/relationships/hyperlink" Target="https://www.ons.gov.uk/businessindustryandtrade/business/activitysizeandlocation/articles/coronavirusanditsimpactonukhospitality/january2020tojune2021"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9.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3.xml.rels><?xml version="1.0" encoding="UTF-8" standalone="yes"?>
<Relationships xmlns="http://schemas.openxmlformats.org/package/2006/relationships"><Relationship Id="rId8" Type="http://schemas.openxmlformats.org/officeDocument/2006/relationships/hyperlink" Target="https://www.prostay.com/blog/hotel-rating/" TargetMode="External"/><Relationship Id="rId3" Type="http://schemas.openxmlformats.org/officeDocument/2006/relationships/hyperlink" Target="https://careers.accor.com/global/en/blogs/2024-11/top-10-must-have-skills-to-thrive-in-a-hospitality-career" TargetMode="External"/><Relationship Id="rId7" Type="http://schemas.openxmlformats.org/officeDocument/2006/relationships/hyperlink" Target="https://www.siteminder.com/r/hotel-star-rating-systems/" TargetMode="External"/><Relationship Id="rId2" Type="http://schemas.openxmlformats.org/officeDocument/2006/relationships/hyperlink" Target="https://www.abta.com/industry-zone/sustainable-certification-schemes-hotels" TargetMode="External"/><Relationship Id="rId1" Type="http://schemas.openxmlformats.org/officeDocument/2006/relationships/slideLayout" Target="../slideLayouts/slideLayout2.xml"/><Relationship Id="rId6" Type="http://schemas.openxmlformats.org/officeDocument/2006/relationships/hyperlink" Target="https://realitypathing.com/best-ways-to-manage-guest-complaints-effectively-in-hospitality/" TargetMode="External"/><Relationship Id="rId5" Type="http://schemas.openxmlformats.org/officeDocument/2006/relationships/hyperlink" Target="https://www.careeraddict.com/top-10-skills-needed-for-a-job-in-hospitality" TargetMode="External"/><Relationship Id="rId4" Type="http://schemas.openxmlformats.org/officeDocument/2006/relationships/hyperlink" Target="https://www.hospitalitybusinessrevieweurope.com/news/the-impact-of-training-and-development-on-hospitality-success-nwid-516.html"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5.sv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hyperlink" Target="https://www.prostay.com/blog/hotel-staff-training-techniques-guide/" TargetMode="External"/><Relationship Id="rId3" Type="http://schemas.openxmlformats.org/officeDocument/2006/relationships/hyperlink" Target="https://www.indeed.com/career-advice/career-development/importance-of-training" TargetMode="External"/><Relationship Id="rId7" Type="http://schemas.openxmlformats.org/officeDocument/2006/relationships/hyperlink" Target="https://doi.org/10.1016/j.ijhm.2010.09.003" TargetMode="External"/><Relationship Id="rId2" Type="http://schemas.openxmlformats.org/officeDocument/2006/relationships/hyperlink" Target="https://www.green-tourism.com/certifications/green-tourism-certification/" TargetMode="External"/><Relationship Id="rId1" Type="http://schemas.openxmlformats.org/officeDocument/2006/relationships/slideLayout" Target="../slideLayouts/slideLayout2.xml"/><Relationship Id="rId6" Type="http://schemas.openxmlformats.org/officeDocument/2006/relationships/hyperlink" Target="https://www.mylighthouse.com/resources/blog/sustainable-tourism-balancing-needs-and-expectations" TargetMode="External"/><Relationship Id="rId5" Type="http://schemas.openxmlformats.org/officeDocument/2006/relationships/hyperlink" Target="https://www.linkedin.com/pulse/why-sustainability-important-hospitality-industry-s%C3%A1bio-wm0ac" TargetMode="External"/><Relationship Id="rId4" Type="http://schemas.openxmlformats.org/officeDocument/2006/relationships/hyperlink" Target="https://hoteltechreport.com/news/maslows-hierarchy" TargetMode="External"/></Relationships>
</file>

<file path=ppt/slides/_rels/slide37.xml.rels><?xml version="1.0" encoding="UTF-8" standalone="yes"?>
<Relationships xmlns="http://schemas.openxmlformats.org/package/2006/relationships"><Relationship Id="rId8" Type="http://schemas.openxmlformats.org/officeDocument/2006/relationships/image" Target="../media/image62.svg"/><Relationship Id="rId3" Type="http://schemas.openxmlformats.org/officeDocument/2006/relationships/image" Target="../media/image57.svg"/><Relationship Id="rId7" Type="http://schemas.openxmlformats.org/officeDocument/2006/relationships/image" Target="../media/image61.svg"/><Relationship Id="rId2" Type="http://schemas.openxmlformats.org/officeDocument/2006/relationships/image" Target="../media/image56.svg"/><Relationship Id="rId1" Type="http://schemas.openxmlformats.org/officeDocument/2006/relationships/slideLayout" Target="../slideLayouts/slideLayout2.xml"/><Relationship Id="rId6" Type="http://schemas.openxmlformats.org/officeDocument/2006/relationships/image" Target="../media/image60.svg"/><Relationship Id="rId5" Type="http://schemas.openxmlformats.org/officeDocument/2006/relationships/image" Target="../media/image59.svg"/><Relationship Id="rId4" Type="http://schemas.openxmlformats.org/officeDocument/2006/relationships/image" Target="../media/image58.svg"/></Relationships>
</file>

<file path=ppt/slides/_rels/slide38.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uilding with a sign on the front&#10;&#10;AI-generated content may be incorrect.">
            <a:extLst>
              <a:ext uri="{FF2B5EF4-FFF2-40B4-BE49-F238E27FC236}">
                <a16:creationId xmlns:a16="http://schemas.microsoft.com/office/drawing/2014/main" id="{C26B7D32-439E-DFC7-5BD6-48642BF1046E}"/>
              </a:ext>
            </a:extLst>
          </p:cNvPr>
          <p:cNvPicPr>
            <a:picLocks noChangeAspect="1"/>
          </p:cNvPicPr>
          <p:nvPr/>
        </p:nvPicPr>
        <p:blipFill>
          <a:blip r:embed="rId2"/>
          <a:srcRect b="15730"/>
          <a:stretch>
            <a:fillRect/>
          </a:stretch>
        </p:blipFill>
        <p:spPr>
          <a:xfrm>
            <a:off x="20" y="-22"/>
            <a:ext cx="12191977" cy="6858022"/>
          </a:xfrm>
          <a:prstGeom prst="rect">
            <a:avLst/>
          </a:prstGeom>
        </p:spPr>
      </p:pic>
      <p:sp>
        <p:nvSpPr>
          <p:cNvPr id="19" name="Rectangle 18">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B5A9B7-4A62-DFEB-3424-09814CD5FE3D}"/>
              </a:ext>
            </a:extLst>
          </p:cNvPr>
          <p:cNvSpPr>
            <a:spLocks noGrp="1"/>
          </p:cNvSpPr>
          <p:nvPr>
            <p:ph type="ctrTitle"/>
          </p:nvPr>
        </p:nvSpPr>
        <p:spPr>
          <a:xfrm>
            <a:off x="643466" y="643467"/>
            <a:ext cx="5452529" cy="3569242"/>
          </a:xfrm>
        </p:spPr>
        <p:txBody>
          <a:bodyPr anchor="t">
            <a:normAutofit/>
          </a:bodyPr>
          <a:lstStyle/>
          <a:p>
            <a:pPr algn="l"/>
            <a:r>
              <a:rPr lang="en-US" sz="5200" b="1">
                <a:solidFill>
                  <a:srgbClr val="FFFFFF"/>
                </a:solidFill>
                <a:latin typeface="Arial"/>
                <a:cs typeface="Arial"/>
              </a:rPr>
              <a:t>The Evergreen Mumbles</a:t>
            </a:r>
          </a:p>
        </p:txBody>
      </p:sp>
      <p:sp>
        <p:nvSpPr>
          <p:cNvPr id="3" name="Subtitle 2">
            <a:extLst>
              <a:ext uri="{FF2B5EF4-FFF2-40B4-BE49-F238E27FC236}">
                <a16:creationId xmlns:a16="http://schemas.microsoft.com/office/drawing/2014/main" id="{564375B0-1D73-E2CE-F9AF-87E5F32B7334}"/>
              </a:ext>
            </a:extLst>
          </p:cNvPr>
          <p:cNvSpPr>
            <a:spLocks noGrp="1"/>
          </p:cNvSpPr>
          <p:nvPr>
            <p:ph type="subTitle" idx="1"/>
          </p:nvPr>
        </p:nvSpPr>
        <p:spPr>
          <a:xfrm>
            <a:off x="273672" y="6146274"/>
            <a:ext cx="11273336" cy="475876"/>
          </a:xfrm>
        </p:spPr>
        <p:txBody>
          <a:bodyPr vert="horz" lIns="91440" tIns="45720" rIns="91440" bIns="45720" rtlCol="0" anchor="b">
            <a:noAutofit/>
          </a:bodyPr>
          <a:lstStyle/>
          <a:p>
            <a:pPr algn="l"/>
            <a:endParaRPr lang="en-US" b="1">
              <a:solidFill>
                <a:srgbClr val="FFFFFF"/>
              </a:solidFill>
              <a:latin typeface="Arial"/>
              <a:cs typeface="Arial"/>
            </a:endParaRPr>
          </a:p>
          <a:p>
            <a:pPr algn="l"/>
            <a:r>
              <a:rPr lang="en-US" b="1">
                <a:solidFill>
                  <a:srgbClr val="FFFFFF"/>
                </a:solidFill>
                <a:latin typeface="Arial"/>
                <a:cs typeface="Arial"/>
              </a:rPr>
              <a:t>By</a:t>
            </a:r>
          </a:p>
          <a:p>
            <a:pPr algn="l"/>
            <a:r>
              <a:rPr lang="en-US" b="1">
                <a:solidFill>
                  <a:srgbClr val="FFFFFF"/>
                </a:solidFill>
                <a:latin typeface="Arial"/>
                <a:cs typeface="Arial"/>
              </a:rPr>
              <a:t>Lily (2501492), Niamh (2503286), Keira (2503415), Poppy (2501786), and Ellie (2502451).</a:t>
            </a:r>
            <a:endParaRPr lang="en-US"/>
          </a:p>
        </p:txBody>
      </p:sp>
      <p:sp>
        <p:nvSpPr>
          <p:cNvPr id="20" name="Rectangle 19">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298748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3">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C612B-5803-8A95-5315-BBD3642CB1D0}"/>
              </a:ext>
            </a:extLst>
          </p:cNvPr>
          <p:cNvSpPr>
            <a:spLocks noGrp="1"/>
          </p:cNvSpPr>
          <p:nvPr>
            <p:ph type="title"/>
          </p:nvPr>
        </p:nvSpPr>
        <p:spPr/>
        <p:txBody>
          <a:bodyPr/>
          <a:lstStyle/>
          <a:p>
            <a:r>
              <a:rPr lang="en-US" b="1">
                <a:solidFill>
                  <a:schemeClr val="bg1"/>
                </a:solidFill>
                <a:latin typeface="Arial"/>
                <a:cs typeface="Arial"/>
              </a:rPr>
              <a:t>AI Acknowledgement Statement</a:t>
            </a:r>
          </a:p>
        </p:txBody>
      </p:sp>
      <p:sp>
        <p:nvSpPr>
          <p:cNvPr id="3" name="Content Placeholder 2">
            <a:extLst>
              <a:ext uri="{FF2B5EF4-FFF2-40B4-BE49-F238E27FC236}">
                <a16:creationId xmlns:a16="http://schemas.microsoft.com/office/drawing/2014/main" id="{A9161E48-C806-0845-0B4A-E567E4F62FA3}"/>
              </a:ext>
            </a:extLst>
          </p:cNvPr>
          <p:cNvSpPr>
            <a:spLocks noGrp="1"/>
          </p:cNvSpPr>
          <p:nvPr>
            <p:ph idx="1"/>
          </p:nvPr>
        </p:nvSpPr>
        <p:spPr/>
        <p:txBody>
          <a:bodyPr vert="horz" lIns="91440" tIns="45720" rIns="91440" bIns="45720" rtlCol="0" anchor="t">
            <a:normAutofit fontScale="85000" lnSpcReduction="10000"/>
          </a:bodyPr>
          <a:lstStyle/>
          <a:p>
            <a:pPr marL="0" indent="0">
              <a:buNone/>
            </a:pPr>
            <a:r>
              <a:rPr lang="en-US">
                <a:solidFill>
                  <a:schemeClr val="bg1"/>
                </a:solidFill>
                <a:latin typeface="Arial"/>
                <a:cs typeface="Arial"/>
              </a:rPr>
              <a:t>I acknowledge the use of ChatGPT </a:t>
            </a:r>
            <a:r>
              <a:rPr lang="en-US">
                <a:solidFill>
                  <a:schemeClr val="bg1"/>
                </a:solidFill>
                <a:latin typeface="Arial"/>
                <a:ea typeface="+mn-lt"/>
                <a:cs typeface="Arial"/>
                <a:hlinkClick r:id="rId2">
                  <a:extLst>
                    <a:ext uri="{A12FA001-AC4F-418D-AE19-62706E023703}">
                      <ahyp:hlinkClr xmlns:ahyp="http://schemas.microsoft.com/office/drawing/2018/hyperlinkcolor" val="tx"/>
                    </a:ext>
                  </a:extLst>
                </a:hlinkClick>
              </a:rPr>
              <a:t>https://chatgpt.com/c/69fe4848-4798-8333-9253-9b951948fc15</a:t>
            </a:r>
            <a:r>
              <a:rPr lang="en-US">
                <a:solidFill>
                  <a:schemeClr val="bg1"/>
                </a:solidFill>
                <a:latin typeface="Arial"/>
                <a:ea typeface="+mn-lt"/>
                <a:cs typeface="Arial"/>
              </a:rPr>
              <a:t> on 8/5/26 to create images. I used the prompts:</a:t>
            </a:r>
          </a:p>
          <a:p>
            <a:pPr marL="514350" indent="-514350">
              <a:buAutoNum type="arabicPeriod"/>
            </a:pPr>
            <a:r>
              <a:rPr lang="en-US">
                <a:solidFill>
                  <a:schemeClr val="bg1"/>
                </a:solidFill>
                <a:latin typeface="Arial"/>
                <a:ea typeface="+mn-lt"/>
                <a:cs typeface="Arial"/>
              </a:rPr>
              <a:t>Can you create an image of my luxury coastal boutique hotel reception area with a few seashell decor items, it is called The Evergreen Mumbles, and it is located in Swansea Mumbles on the coast line.</a:t>
            </a:r>
          </a:p>
          <a:p>
            <a:pPr marL="514350" indent="-514350">
              <a:buAutoNum type="arabicPeriod"/>
            </a:pPr>
            <a:endParaRPr lang="en-US">
              <a:solidFill>
                <a:schemeClr val="bg1"/>
              </a:solidFill>
              <a:latin typeface="Arial"/>
              <a:cs typeface="Arial"/>
            </a:endParaRPr>
          </a:p>
          <a:p>
            <a:pPr marL="514350" indent="-514350">
              <a:buAutoNum type="arabicPeriod"/>
            </a:pPr>
            <a:r>
              <a:rPr lang="en-US">
                <a:solidFill>
                  <a:schemeClr val="bg1"/>
                </a:solidFill>
                <a:latin typeface="Arial"/>
                <a:ea typeface="+mn-lt"/>
                <a:cs typeface="Arial"/>
              </a:rPr>
              <a:t>Generate me a pic of my luxury boutique coastal hotel called The Evergreen Mumbles that is located on the coastal of Swansea Mumbles of the outside.</a:t>
            </a:r>
          </a:p>
          <a:p>
            <a:pPr marL="0" indent="0">
              <a:buNone/>
            </a:pPr>
            <a:r>
              <a:rPr lang="en-US">
                <a:solidFill>
                  <a:schemeClr val="bg1"/>
                </a:solidFill>
                <a:latin typeface="Arial"/>
                <a:cs typeface="Arial"/>
              </a:rPr>
              <a:t>I confirm that I have not presented any AI generated text as my own work. I confirm I have copies of my drafts, notes, and other resources I used before, and after use of AI tools which I may be asked to provide in evidence. </a:t>
            </a:r>
          </a:p>
        </p:txBody>
      </p:sp>
    </p:spTree>
    <p:extLst>
      <p:ext uri="{BB962C8B-B14F-4D97-AF65-F5344CB8AC3E}">
        <p14:creationId xmlns:p14="http://schemas.microsoft.com/office/powerpoint/2010/main" val="3122087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A10C3-B238-621F-B89F-2F03E3B9B625}"/>
              </a:ext>
            </a:extLst>
          </p:cNvPr>
          <p:cNvSpPr>
            <a:spLocks noGrp="1"/>
          </p:cNvSpPr>
          <p:nvPr>
            <p:ph type="title"/>
          </p:nvPr>
        </p:nvSpPr>
        <p:spPr/>
        <p:txBody>
          <a:bodyPr/>
          <a:lstStyle/>
          <a:p>
            <a:r>
              <a:rPr lang="en-GB"/>
              <a:t>AI Acknowledgement statement </a:t>
            </a:r>
            <a:endParaRPr lang="en-US"/>
          </a:p>
        </p:txBody>
      </p:sp>
      <p:sp>
        <p:nvSpPr>
          <p:cNvPr id="3" name="Content Placeholder 2">
            <a:extLst>
              <a:ext uri="{FF2B5EF4-FFF2-40B4-BE49-F238E27FC236}">
                <a16:creationId xmlns:a16="http://schemas.microsoft.com/office/drawing/2014/main" id="{3623E80B-97D5-45DD-90D4-4FCE46C604D8}"/>
              </a:ext>
            </a:extLst>
          </p:cNvPr>
          <p:cNvSpPr>
            <a:spLocks noGrp="1"/>
          </p:cNvSpPr>
          <p:nvPr>
            <p:ph idx="1"/>
          </p:nvPr>
        </p:nvSpPr>
        <p:spPr/>
        <p:txBody>
          <a:bodyPr/>
          <a:lstStyle/>
          <a:p>
            <a:r>
              <a:rPr lang="en-GB"/>
              <a:t>I acknowledge the use of Microsoft Copilot, </a:t>
            </a:r>
            <a:r>
              <a:rPr lang="en-GB">
                <a:hlinkClick r:id="rId2"/>
              </a:rPr>
              <a:t>Copilot</a:t>
            </a:r>
            <a:r>
              <a:rPr lang="en-GB"/>
              <a:t> on the 11</a:t>
            </a:r>
            <a:r>
              <a:rPr lang="en-GB" baseline="30000"/>
              <a:t>th</a:t>
            </a:r>
            <a:r>
              <a:rPr lang="en-GB"/>
              <a:t> May 2026 to create images. I used the prompt: </a:t>
            </a:r>
          </a:p>
          <a:p>
            <a:r>
              <a:rPr lang="en-GB" b="0" i="0">
                <a:solidFill>
                  <a:srgbClr val="000000"/>
                </a:solidFill>
                <a:effectLst/>
              </a:rPr>
              <a:t>‘Generate me a logo for a hotel with this title: ‘The Evergreen Mumbles Boutique Hotel’</a:t>
            </a:r>
          </a:p>
          <a:p>
            <a:r>
              <a:rPr lang="en-GB"/>
              <a:t>I confirm that I have not presented any AI Generated text as my own work. I confirm I have copies of my drafts, notes and other resources I used before and after the use of AI tools which I may be asked to provide in evidence. </a:t>
            </a:r>
            <a:endParaRPr lang="en-US"/>
          </a:p>
        </p:txBody>
      </p:sp>
      <p:sp>
        <p:nvSpPr>
          <p:cNvPr id="4" name="TextBox 3">
            <a:extLst>
              <a:ext uri="{FF2B5EF4-FFF2-40B4-BE49-F238E27FC236}">
                <a16:creationId xmlns:a16="http://schemas.microsoft.com/office/drawing/2014/main" id="{C2C13089-AB56-DA90-CC02-802346BAA9CA}"/>
              </a:ext>
            </a:extLst>
          </p:cNvPr>
          <p:cNvSpPr txBox="1"/>
          <p:nvPr/>
        </p:nvSpPr>
        <p:spPr>
          <a:xfrm>
            <a:off x="8741335" y="113506"/>
            <a:ext cx="1828800" cy="369332"/>
          </a:xfrm>
          <a:prstGeom prst="rect">
            <a:avLst/>
          </a:prstGeom>
          <a:noFill/>
        </p:spPr>
        <p:txBody>
          <a:bodyPr wrap="square" rtlCol="0">
            <a:spAutoFit/>
          </a:bodyPr>
          <a:lstStyle/>
          <a:p>
            <a:pPr algn="l"/>
            <a:r>
              <a:rPr lang="en-GB"/>
              <a:t>Niamh </a:t>
            </a:r>
            <a:endParaRPr lang="en-US"/>
          </a:p>
        </p:txBody>
      </p:sp>
    </p:spTree>
    <p:extLst>
      <p:ext uri="{BB962C8B-B14F-4D97-AF65-F5344CB8AC3E}">
        <p14:creationId xmlns:p14="http://schemas.microsoft.com/office/powerpoint/2010/main" val="24323744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EE73C-63DD-DFE7-8C3A-F5BB9C3FFCE2}"/>
              </a:ext>
            </a:extLst>
          </p:cNvPr>
          <p:cNvSpPr>
            <a:spLocks noGrp="1"/>
          </p:cNvSpPr>
          <p:nvPr>
            <p:ph type="title"/>
          </p:nvPr>
        </p:nvSpPr>
        <p:spPr>
          <a:xfrm>
            <a:off x="7320466" y="609600"/>
            <a:ext cx="4140014" cy="1330839"/>
          </a:xfrm>
        </p:spPr>
        <p:txBody>
          <a:bodyPr vert="horz" lIns="91440" tIns="45720" rIns="91440" bIns="45720" rtlCol="0" anchor="ctr">
            <a:noAutofit/>
          </a:bodyPr>
          <a:lstStyle/>
          <a:p>
            <a:r>
              <a:rPr lang="en-US" sz="5400"/>
              <a:t>Overview of </a:t>
            </a:r>
            <a:r>
              <a:rPr lang="en-GB" sz="5400"/>
              <a:t>The Evergreen</a:t>
            </a:r>
            <a:br>
              <a:rPr lang="en-US" sz="5400"/>
            </a:br>
            <a:r>
              <a:rPr lang="en-US" sz="5400"/>
              <a:t>   </a:t>
            </a:r>
          </a:p>
        </p:txBody>
      </p:sp>
      <p:sp>
        <p:nvSpPr>
          <p:cNvPr id="5" name="Rectangle 1">
            <a:extLst>
              <a:ext uri="{FF2B5EF4-FFF2-40B4-BE49-F238E27FC236}">
                <a16:creationId xmlns:a16="http://schemas.microsoft.com/office/drawing/2014/main" id="{79346381-5DE5-FF46-49A7-2ACCBA2E133A}"/>
              </a:ext>
            </a:extLst>
          </p:cNvPr>
          <p:cNvSpPr>
            <a:spLocks noChangeArrowheads="1"/>
          </p:cNvSpPr>
          <p:nvPr/>
        </p:nvSpPr>
        <p:spPr bwMode="auto">
          <a:xfrm>
            <a:off x="7320465" y="2194102"/>
            <a:ext cx="4140013" cy="390858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fontScale="70000" lnSpcReduction="2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228600" eaLnBrk="1" fontAlgn="base" hangingPunct="1">
              <a:lnSpc>
                <a:spcPct val="90000"/>
              </a:lnSpc>
              <a:spcBef>
                <a:spcPct val="0"/>
              </a:spcBef>
              <a:spcAft>
                <a:spcPts val="600"/>
              </a:spcAft>
              <a:buClrTx/>
              <a:buSzTx/>
              <a:buFont typeface="Arial" panose="020B0604020202020204" pitchFamily="34" charset="0"/>
              <a:buChar char="•"/>
              <a:tabLst/>
            </a:pPr>
            <a:endParaRPr lang="en-US" altLang="en-US" sz="2000">
              <a:latin typeface="+mn-lt"/>
            </a:endParaRPr>
          </a:p>
          <a:p>
            <a:pPr marL="285750" marR="0" lvl="0" indent="-2286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4400" b="0" i="0" u="none" strike="noStrike" cap="none" normalizeH="0" baseline="0">
                <a:ln>
                  <a:noFill/>
                </a:ln>
                <a:effectLst/>
                <a:latin typeface="+mn-lt"/>
              </a:rPr>
              <a:t>Located in the scenic coastline of Mumbles, Swansea. </a:t>
            </a:r>
          </a:p>
          <a:p>
            <a:pPr marL="285750" marR="0" lvl="0" indent="-228600" eaLnBrk="1" fontAlgn="base" hangingPunct="1">
              <a:lnSpc>
                <a:spcPct val="90000"/>
              </a:lnSpc>
              <a:spcBef>
                <a:spcPct val="0"/>
              </a:spcBef>
              <a:spcAft>
                <a:spcPts val="600"/>
              </a:spcAft>
              <a:buClrTx/>
              <a:buSzTx/>
              <a:buFont typeface="Arial" panose="020B0604020202020204" pitchFamily="34" charset="0"/>
              <a:buChar char="•"/>
              <a:tabLst/>
            </a:pPr>
            <a:r>
              <a:rPr lang="en-GB" altLang="en-US" sz="4400">
                <a:latin typeface="+mn-lt"/>
              </a:rPr>
              <a:t>Luxury </a:t>
            </a:r>
            <a:r>
              <a:rPr lang="en-US" altLang="en-US" sz="4400">
                <a:latin typeface="+mn-lt"/>
              </a:rPr>
              <a:t>Boutique hotel</a:t>
            </a:r>
            <a:endParaRPr kumimoji="0" lang="en-US" altLang="en-US" sz="4400" b="0" i="0" u="none" strike="noStrike" cap="none" normalizeH="0" baseline="0">
              <a:ln>
                <a:noFill/>
              </a:ln>
              <a:effectLst/>
              <a:latin typeface="+mn-lt"/>
            </a:endParaRPr>
          </a:p>
          <a:p>
            <a:pPr marL="285750" marR="0" lvl="0" indent="-228600" eaLnBrk="1" fontAlgn="base" hangingPunct="1">
              <a:lnSpc>
                <a:spcPct val="90000"/>
              </a:lnSpc>
              <a:spcBef>
                <a:spcPct val="0"/>
              </a:spcBef>
              <a:spcAft>
                <a:spcPts val="600"/>
              </a:spcAft>
              <a:buClrTx/>
              <a:buSzTx/>
              <a:buFont typeface="Arial" panose="020B0604020202020204" pitchFamily="34" charset="0"/>
              <a:buChar char="•"/>
              <a:tabLst/>
            </a:pPr>
            <a:r>
              <a:rPr lang="en-US" altLang="en-US" sz="4400">
                <a:latin typeface="+mn-lt"/>
              </a:rPr>
              <a:t>A five star grad</a:t>
            </a:r>
            <a:r>
              <a:rPr lang="en-GB" altLang="en-US" sz="4400">
                <a:latin typeface="+mn-lt"/>
              </a:rPr>
              <a:t>ed</a:t>
            </a:r>
            <a:r>
              <a:rPr lang="en-US" altLang="en-US" sz="4400">
                <a:latin typeface="+mn-lt"/>
              </a:rPr>
              <a:t> hotel</a:t>
            </a:r>
          </a:p>
          <a:p>
            <a:pPr marL="285750" marR="0" lvl="0" indent="-228600" eaLnBrk="1" fontAlgn="base" hangingPunct="1">
              <a:lnSpc>
                <a:spcPct val="90000"/>
              </a:lnSpc>
              <a:spcBef>
                <a:spcPct val="0"/>
              </a:spcBef>
              <a:spcAft>
                <a:spcPts val="600"/>
              </a:spcAft>
              <a:buClrTx/>
              <a:buSzTx/>
              <a:buFont typeface="Arial" panose="020B0604020202020204" pitchFamily="34" charset="0"/>
              <a:buChar char="•"/>
              <a:tabLst/>
            </a:pPr>
            <a:r>
              <a:rPr lang="en-US" altLang="en-US" sz="4400">
                <a:latin typeface="+mn-lt"/>
              </a:rPr>
              <a:t> </a:t>
            </a:r>
            <a:r>
              <a:rPr lang="en-GB" altLang="en-US" sz="4400">
                <a:latin typeface="+mn-lt"/>
              </a:rPr>
              <a:t>Eco-conscious establishment </a:t>
            </a:r>
            <a:endParaRPr lang="en-US" altLang="en-US" sz="4400">
              <a:latin typeface="+mn-lt"/>
            </a:endParaRPr>
          </a:p>
          <a:p>
            <a:pPr marL="285750" marR="0" lvl="0" indent="-228600" eaLnBrk="1" fontAlgn="base" hangingPunct="1">
              <a:lnSpc>
                <a:spcPct val="90000"/>
              </a:lnSpc>
              <a:spcBef>
                <a:spcPct val="0"/>
              </a:spcBef>
              <a:spcAft>
                <a:spcPts val="600"/>
              </a:spcAft>
              <a:buClrTx/>
              <a:buSzTx/>
              <a:buFont typeface="Arial" panose="020B0604020202020204" pitchFamily="34" charset="0"/>
              <a:buChar char="•"/>
              <a:tabLst/>
            </a:pPr>
            <a:endParaRPr kumimoji="0" lang="en-US" altLang="en-US" sz="2000" b="0" i="0" u="none" strike="noStrike" cap="none" normalizeH="0" baseline="0">
              <a:ln>
                <a:noFill/>
              </a:ln>
              <a:effectLst/>
              <a:latin typeface="+mn-lt"/>
            </a:endParaRPr>
          </a:p>
        </p:txBody>
      </p:sp>
      <p:sp>
        <p:nvSpPr>
          <p:cNvPr id="4" name="TextBox 3">
            <a:extLst>
              <a:ext uri="{FF2B5EF4-FFF2-40B4-BE49-F238E27FC236}">
                <a16:creationId xmlns:a16="http://schemas.microsoft.com/office/drawing/2014/main" id="{13DB2D21-E494-EDD3-716C-204ADCABED0C}"/>
              </a:ext>
            </a:extLst>
          </p:cNvPr>
          <p:cNvSpPr txBox="1"/>
          <p:nvPr/>
        </p:nvSpPr>
        <p:spPr>
          <a:xfrm>
            <a:off x="10363180" y="0"/>
            <a:ext cx="1828800" cy="369332"/>
          </a:xfrm>
          <a:prstGeom prst="rect">
            <a:avLst/>
          </a:prstGeom>
          <a:noFill/>
        </p:spPr>
        <p:txBody>
          <a:bodyPr wrap="square" rtlCol="0">
            <a:spAutoFit/>
          </a:bodyPr>
          <a:lstStyle/>
          <a:p>
            <a:pPr algn="l"/>
            <a:r>
              <a:rPr lang="en-GB"/>
              <a:t>Niamh</a:t>
            </a:r>
            <a:endParaRPr lang="en-US"/>
          </a:p>
        </p:txBody>
      </p:sp>
      <p:pic>
        <p:nvPicPr>
          <p:cNvPr id="6" name="Picture 5">
            <a:extLst>
              <a:ext uri="{FF2B5EF4-FFF2-40B4-BE49-F238E27FC236}">
                <a16:creationId xmlns:a16="http://schemas.microsoft.com/office/drawing/2014/main" id="{745F4ACE-CF07-7B67-9034-CD5425C4DB32}"/>
              </a:ext>
            </a:extLst>
          </p:cNvPr>
          <p:cNvPicPr>
            <a:picLocks noChangeAspect="1"/>
          </p:cNvPicPr>
          <p:nvPr/>
        </p:nvPicPr>
        <p:blipFill>
          <a:blip r:embed="rId2"/>
          <a:stretch>
            <a:fillRect/>
          </a:stretch>
        </p:blipFill>
        <p:spPr>
          <a:xfrm>
            <a:off x="-1" y="-1"/>
            <a:ext cx="6462060" cy="6857999"/>
          </a:xfrm>
          <a:prstGeom prst="rect">
            <a:avLst/>
          </a:prstGeom>
        </p:spPr>
      </p:pic>
    </p:spTree>
    <p:extLst>
      <p:ext uri="{BB962C8B-B14F-4D97-AF65-F5344CB8AC3E}">
        <p14:creationId xmlns:p14="http://schemas.microsoft.com/office/powerpoint/2010/main" val="2913757665"/>
      </p:ext>
    </p:extLst>
  </p:cSld>
  <p:clrMapOvr>
    <a:masterClrMapping/>
  </p:clrMapOvr>
  <p:transition spd="slow">
    <p:cover/>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66402"/>
            <a:ext cx="12191998" cy="1590742"/>
          </a:xfrm>
          <a:prstGeom prst="rect">
            <a:avLst/>
          </a:prstGeom>
          <a:gradFill>
            <a:gsLst>
              <a:gs pos="0">
                <a:srgbClr val="000000"/>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70175"/>
            <a:ext cx="12185331" cy="1590742"/>
          </a:xfrm>
          <a:prstGeom prst="rect">
            <a:avLst/>
          </a:prstGeom>
          <a:gradFill>
            <a:gsLst>
              <a:gs pos="0">
                <a:schemeClr val="accent1">
                  <a:alpha val="0"/>
                </a:schemeClr>
              </a:gs>
              <a:gs pos="100000">
                <a:schemeClr val="accent1">
                  <a:lumMod val="5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5265546"/>
            <a:ext cx="4076698" cy="1590742"/>
          </a:xfrm>
          <a:prstGeom prst="rect">
            <a:avLst/>
          </a:prstGeom>
          <a:gradFill>
            <a:gsLst>
              <a:gs pos="0">
                <a:schemeClr val="accent1">
                  <a:lumMod val="50000"/>
                </a:schemeClr>
              </a:gs>
              <a:gs pos="100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35" y="5263483"/>
            <a:ext cx="12192000" cy="1597433"/>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6D8774AC-50FF-24AF-FA84-17C24486B536}"/>
              </a:ext>
            </a:extLst>
          </p:cNvPr>
          <p:cNvSpPr txBox="1"/>
          <p:nvPr/>
        </p:nvSpPr>
        <p:spPr>
          <a:xfrm>
            <a:off x="1371599" y="5510253"/>
            <a:ext cx="9895951" cy="103366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000" b="1" kern="1200">
                <a:solidFill>
                  <a:srgbClr val="FFFFFF"/>
                </a:solidFill>
                <a:latin typeface="Arial"/>
                <a:ea typeface="+mj-ea"/>
                <a:cs typeface="Arial"/>
              </a:rPr>
              <a:t>Aims and Objectives – Keira Pritchard</a:t>
            </a:r>
          </a:p>
        </p:txBody>
      </p:sp>
      <p:pic>
        <p:nvPicPr>
          <p:cNvPr id="8" name="Picture 7" descr="Sustainable growth and tourism | Wadden Sea">
            <a:extLst>
              <a:ext uri="{FF2B5EF4-FFF2-40B4-BE49-F238E27FC236}">
                <a16:creationId xmlns:a16="http://schemas.microsoft.com/office/drawing/2014/main" id="{0E9F35F2-69E1-8592-3019-23E3A3406E88}"/>
              </a:ext>
            </a:extLst>
          </p:cNvPr>
          <p:cNvPicPr>
            <a:picLocks noChangeAspect="1"/>
          </p:cNvPicPr>
          <p:nvPr/>
        </p:nvPicPr>
        <p:blipFill>
          <a:blip r:embed="rId2"/>
          <a:stretch>
            <a:fillRect/>
          </a:stretch>
        </p:blipFill>
        <p:spPr>
          <a:xfrm>
            <a:off x="107040" y="440760"/>
            <a:ext cx="12077311" cy="4596631"/>
          </a:xfrm>
          <a:prstGeom prst="rect">
            <a:avLst/>
          </a:prstGeom>
        </p:spPr>
      </p:pic>
      <p:sp>
        <p:nvSpPr>
          <p:cNvPr id="10" name="TextBox 9">
            <a:extLst>
              <a:ext uri="{FF2B5EF4-FFF2-40B4-BE49-F238E27FC236}">
                <a16:creationId xmlns:a16="http://schemas.microsoft.com/office/drawing/2014/main" id="{13EB8D03-94DF-A0A1-D507-571A2D88C22D}"/>
              </a:ext>
            </a:extLst>
          </p:cNvPr>
          <p:cNvSpPr txBox="1"/>
          <p:nvPr/>
        </p:nvSpPr>
        <p:spPr>
          <a:xfrm>
            <a:off x="107039" y="4705634"/>
            <a:ext cx="8332826" cy="111998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1200" i="1">
                <a:latin typeface="Arial"/>
                <a:cs typeface="Arial"/>
              </a:rPr>
              <a:t>(Sustainable growth and tourism</a:t>
            </a:r>
            <a:r>
              <a:rPr lang="en-US" sz="1200">
                <a:latin typeface="Arial"/>
                <a:cs typeface="Arial"/>
              </a:rPr>
              <a:t>, 2018)</a:t>
            </a:r>
          </a:p>
          <a:p>
            <a:pPr indent="-228600">
              <a:lnSpc>
                <a:spcPct val="90000"/>
              </a:lnSpc>
              <a:spcAft>
                <a:spcPts val="600"/>
              </a:spcAft>
              <a:buFont typeface="Arial" panose="020B0604020202020204" pitchFamily="34" charset="0"/>
              <a:buChar char="•"/>
            </a:pPr>
            <a:endParaRPr lang="en-US" sz="2000"/>
          </a:p>
        </p:txBody>
      </p:sp>
    </p:spTree>
    <p:extLst>
      <p:ext uri="{BB962C8B-B14F-4D97-AF65-F5344CB8AC3E}">
        <p14:creationId xmlns:p14="http://schemas.microsoft.com/office/powerpoint/2010/main" val="20361475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A08410-2E23-BF55-1BE3-324D2E1F82FB}"/>
              </a:ext>
            </a:extLst>
          </p:cNvPr>
          <p:cNvSpPr>
            <a:spLocks noGrp="1"/>
          </p:cNvSpPr>
          <p:nvPr>
            <p:ph type="title"/>
          </p:nvPr>
        </p:nvSpPr>
        <p:spPr>
          <a:xfrm>
            <a:off x="1201942" y="334207"/>
            <a:ext cx="10707078" cy="738081"/>
          </a:xfrm>
        </p:spPr>
        <p:txBody>
          <a:bodyPr vert="horz" lIns="91440" tIns="45720" rIns="91440" bIns="45720" rtlCol="0" anchor="b">
            <a:normAutofit fontScale="90000"/>
          </a:bodyPr>
          <a:lstStyle/>
          <a:p>
            <a:r>
              <a:rPr lang="en-US" sz="4800" b="1" kern="1200">
                <a:solidFill>
                  <a:srgbClr val="FFFFFF"/>
                </a:solidFill>
                <a:latin typeface="Arial"/>
                <a:cs typeface="Arial"/>
              </a:rPr>
              <a:t>Target </a:t>
            </a:r>
            <a:r>
              <a:rPr lang="en-US" sz="4800" b="1">
                <a:solidFill>
                  <a:srgbClr val="FFFFFF"/>
                </a:solidFill>
                <a:latin typeface="Arial"/>
                <a:cs typeface="Arial"/>
              </a:rPr>
              <a:t>Audience- General Hotel Staff</a:t>
            </a:r>
            <a:endParaRPr lang="en-US" sz="4800" b="1" kern="1200">
              <a:solidFill>
                <a:srgbClr val="FFFFFF"/>
              </a:solidFill>
              <a:latin typeface="Arial"/>
              <a:cs typeface="Arial"/>
            </a:endParaRPr>
          </a:p>
        </p:txBody>
      </p:sp>
      <p:sp>
        <p:nvSpPr>
          <p:cNvPr id="21" name="Rectangle 20">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2E0A33F-F3FF-7B5E-6C02-927A76B1CBDC}"/>
              </a:ext>
            </a:extLst>
          </p:cNvPr>
          <p:cNvSpPr txBox="1"/>
          <p:nvPr/>
        </p:nvSpPr>
        <p:spPr>
          <a:xfrm>
            <a:off x="2031875" y="1620346"/>
            <a:ext cx="8280145"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solidFill>
                  <a:schemeClr val="bg1"/>
                </a:solidFill>
                <a:latin typeface="Arial"/>
                <a:cs typeface="Arial"/>
              </a:rPr>
              <a:t>Training has been designed for general hotel staff from all departments at The Evergreen Mumbles.</a:t>
            </a:r>
          </a:p>
          <a:p>
            <a:endParaRPr lang="en-GB">
              <a:solidFill>
                <a:schemeClr val="bg1"/>
              </a:solidFill>
              <a:latin typeface="Arial"/>
              <a:cs typeface="Arial"/>
            </a:endParaRPr>
          </a:p>
          <a:p>
            <a:pPr marL="285750" indent="-285750">
              <a:buFont typeface="Arial"/>
              <a:buChar char="•"/>
            </a:pPr>
            <a:r>
              <a:rPr lang="en-GB">
                <a:solidFill>
                  <a:schemeClr val="bg1"/>
                </a:solidFill>
                <a:latin typeface="Arial"/>
                <a:cs typeface="Arial"/>
              </a:rPr>
              <a:t>Staff will be involved in daily hotel operations and guest interactions, delivering a luxury hospitality experience.</a:t>
            </a:r>
          </a:p>
          <a:p>
            <a:endParaRPr lang="en-GB">
              <a:solidFill>
                <a:schemeClr val="bg1"/>
              </a:solidFill>
              <a:latin typeface="Arial"/>
              <a:cs typeface="Arial"/>
            </a:endParaRPr>
          </a:p>
          <a:p>
            <a:pPr marL="285750" indent="-285750">
              <a:buFont typeface="Arial"/>
              <a:buChar char="•"/>
            </a:pPr>
            <a:r>
              <a:rPr lang="en-GB">
                <a:solidFill>
                  <a:schemeClr val="bg1"/>
                </a:solidFill>
                <a:latin typeface="Arial"/>
                <a:cs typeface="Arial"/>
              </a:rPr>
              <a:t>This training will help keep a friendly, professional, and luxury customer service standards throughout the hotel.</a:t>
            </a:r>
          </a:p>
          <a:p>
            <a:pPr marL="285750" indent="-285750">
              <a:buFont typeface="Arial"/>
              <a:buChar char="•"/>
            </a:pPr>
            <a:endParaRPr lang="en-GB">
              <a:solidFill>
                <a:schemeClr val="bg1"/>
              </a:solidFill>
              <a:latin typeface="Arial"/>
              <a:cs typeface="Arial"/>
            </a:endParaRPr>
          </a:p>
          <a:p>
            <a:pPr marL="285750" indent="-285750">
              <a:buFont typeface="Arial"/>
              <a:buChar char="•"/>
            </a:pPr>
            <a:r>
              <a:rPr lang="en-GB" dirty="0">
                <a:solidFill>
                  <a:schemeClr val="bg1"/>
                </a:solidFill>
                <a:latin typeface="Arial"/>
                <a:cs typeface="Arial"/>
              </a:rPr>
              <a:t>Empowerment Theory- help staff to feel confident in making decisions and solve guests inquiries quickly (Zimmerman, 2000).</a:t>
            </a:r>
          </a:p>
          <a:p>
            <a:pPr marL="285750" indent="-285750">
              <a:buFont typeface="Arial"/>
              <a:buChar char="•"/>
            </a:pPr>
            <a:endParaRPr lang="en-GB">
              <a:solidFill>
                <a:schemeClr val="bg1"/>
              </a:solidFill>
              <a:latin typeface="Arial"/>
              <a:cs typeface="Arial"/>
            </a:endParaRPr>
          </a:p>
          <a:p>
            <a:pPr marL="285750" indent="-285750">
              <a:buFont typeface="Arial"/>
              <a:buChar char="•"/>
            </a:pPr>
            <a:r>
              <a:rPr lang="en-GB">
                <a:solidFill>
                  <a:schemeClr val="bg1"/>
                </a:solidFill>
                <a:latin typeface="Arial"/>
                <a:cs typeface="Arial"/>
              </a:rPr>
              <a:t>Emotional Labor Theory- helps explain how staff will be able to stay calm, positive, and professional during guests stays (Guy-Evans, 2023).</a:t>
            </a:r>
          </a:p>
          <a:p>
            <a:endParaRPr lang="en-GB">
              <a:solidFill>
                <a:schemeClr val="bg1"/>
              </a:solidFill>
              <a:latin typeface="Arial"/>
              <a:cs typeface="Arial"/>
            </a:endParaRPr>
          </a:p>
          <a:p>
            <a:pPr marL="285750" indent="-285750">
              <a:buFont typeface="Arial"/>
              <a:buChar char="•"/>
            </a:pPr>
            <a:endParaRPr lang="en-GB">
              <a:solidFill>
                <a:schemeClr val="bg1"/>
              </a:solidFill>
              <a:latin typeface="Arial"/>
              <a:cs typeface="Arial"/>
            </a:endParaRPr>
          </a:p>
        </p:txBody>
      </p:sp>
      <p:pic>
        <p:nvPicPr>
          <p:cNvPr id="5" name="Graphic 4" descr="Badge 1 outline">
            <a:extLst>
              <a:ext uri="{FF2B5EF4-FFF2-40B4-BE49-F238E27FC236}">
                <a16:creationId xmlns:a16="http://schemas.microsoft.com/office/drawing/2014/main" id="{F664BD89-8641-295B-BA61-5F39DB1D955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22018" y="1370496"/>
            <a:ext cx="914400" cy="914400"/>
          </a:xfrm>
          <a:prstGeom prst="rect">
            <a:avLst/>
          </a:prstGeom>
        </p:spPr>
      </p:pic>
      <p:pic>
        <p:nvPicPr>
          <p:cNvPr id="6" name="Graphic 5" descr="Badge outline">
            <a:extLst>
              <a:ext uri="{FF2B5EF4-FFF2-40B4-BE49-F238E27FC236}">
                <a16:creationId xmlns:a16="http://schemas.microsoft.com/office/drawing/2014/main" id="{66E81C28-7C8D-FE17-18BD-A681753271FF}"/>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122017" y="2176670"/>
            <a:ext cx="914400" cy="914400"/>
          </a:xfrm>
          <a:prstGeom prst="rect">
            <a:avLst/>
          </a:prstGeom>
        </p:spPr>
      </p:pic>
      <p:pic>
        <p:nvPicPr>
          <p:cNvPr id="8" name="Graphic 7" descr="Badge 3 outline">
            <a:extLst>
              <a:ext uri="{FF2B5EF4-FFF2-40B4-BE49-F238E27FC236}">
                <a16:creationId xmlns:a16="http://schemas.microsoft.com/office/drawing/2014/main" id="{1A818463-B062-0CAB-3EA7-9F59835241A5}"/>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122017" y="2982843"/>
            <a:ext cx="914400" cy="914400"/>
          </a:xfrm>
          <a:prstGeom prst="rect">
            <a:avLst/>
          </a:prstGeom>
        </p:spPr>
      </p:pic>
      <p:pic>
        <p:nvPicPr>
          <p:cNvPr id="10" name="Graphic 9" descr="Badge 4 outline">
            <a:extLst>
              <a:ext uri="{FF2B5EF4-FFF2-40B4-BE49-F238E27FC236}">
                <a16:creationId xmlns:a16="http://schemas.microsoft.com/office/drawing/2014/main" id="{AD40F28B-8F66-2B5F-87B6-388C1431CE38}"/>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1122017" y="3877365"/>
            <a:ext cx="914400" cy="914400"/>
          </a:xfrm>
          <a:prstGeom prst="rect">
            <a:avLst/>
          </a:prstGeom>
        </p:spPr>
      </p:pic>
      <p:pic>
        <p:nvPicPr>
          <p:cNvPr id="12" name="Graphic 11" descr="Badge 5 outline">
            <a:extLst>
              <a:ext uri="{FF2B5EF4-FFF2-40B4-BE49-F238E27FC236}">
                <a16:creationId xmlns:a16="http://schemas.microsoft.com/office/drawing/2014/main" id="{A9D0139C-6109-4458-3AEF-502892ECDB5E}"/>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122017" y="4661452"/>
            <a:ext cx="914400" cy="914400"/>
          </a:xfrm>
          <a:prstGeom prst="rect">
            <a:avLst/>
          </a:prstGeom>
        </p:spPr>
      </p:pic>
      <p:sp>
        <p:nvSpPr>
          <p:cNvPr id="4" name="TextBox 3">
            <a:extLst>
              <a:ext uri="{FF2B5EF4-FFF2-40B4-BE49-F238E27FC236}">
                <a16:creationId xmlns:a16="http://schemas.microsoft.com/office/drawing/2014/main" id="{FFAEE493-C5DA-7F10-BE55-0480291BE8DF}"/>
              </a:ext>
            </a:extLst>
          </p:cNvPr>
          <p:cNvSpPr txBox="1"/>
          <p:nvPr/>
        </p:nvSpPr>
        <p:spPr>
          <a:xfrm>
            <a:off x="40700" y="6489169"/>
            <a:ext cx="14905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chemeClr val="bg1"/>
                </a:solidFill>
                <a:latin typeface="Arial"/>
                <a:cs typeface="Arial"/>
              </a:rPr>
              <a:t>KEIRA</a:t>
            </a:r>
          </a:p>
        </p:txBody>
      </p:sp>
    </p:spTree>
    <p:extLst>
      <p:ext uri="{BB962C8B-B14F-4D97-AF65-F5344CB8AC3E}">
        <p14:creationId xmlns:p14="http://schemas.microsoft.com/office/powerpoint/2010/main" val="11879252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888D92-A688-C264-7BFE-14CB6560DD72}"/>
              </a:ext>
            </a:extLst>
          </p:cNvPr>
          <p:cNvSpPr>
            <a:spLocks noGrp="1"/>
          </p:cNvSpPr>
          <p:nvPr>
            <p:ph type="title"/>
          </p:nvPr>
        </p:nvSpPr>
        <p:spPr>
          <a:xfrm>
            <a:off x="1059350" y="708549"/>
            <a:ext cx="6714699" cy="804342"/>
          </a:xfrm>
        </p:spPr>
        <p:txBody>
          <a:bodyPr vert="horz" lIns="91440" tIns="45720" rIns="91440" bIns="45720" rtlCol="0" anchor="b">
            <a:normAutofit/>
          </a:bodyPr>
          <a:lstStyle/>
          <a:p>
            <a:r>
              <a:rPr lang="en-US" sz="4800" b="1" kern="1200">
                <a:solidFill>
                  <a:srgbClr val="FFFFFF"/>
                </a:solidFill>
                <a:latin typeface="Arial"/>
                <a:cs typeface="Arial"/>
              </a:rPr>
              <a:t>Customer Profile </a:t>
            </a:r>
          </a:p>
        </p:txBody>
      </p:sp>
      <p:sp>
        <p:nvSpPr>
          <p:cNvPr id="21" name="Rectangle 20">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F6C2AF5-4D8F-B4A2-E0B5-8FBADB0095F4}"/>
              </a:ext>
            </a:extLst>
          </p:cNvPr>
          <p:cNvSpPr txBox="1"/>
          <p:nvPr/>
        </p:nvSpPr>
        <p:spPr>
          <a:xfrm>
            <a:off x="1054534" y="1885363"/>
            <a:ext cx="4344527"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a:solidFill>
                  <a:schemeClr val="bg1"/>
                </a:solidFill>
                <a:latin typeface="Arial"/>
                <a:cs typeface="Arial"/>
              </a:rPr>
              <a:t>Customers wanting a costal hotel experience.</a:t>
            </a:r>
            <a:endParaRPr lang="en-GB" sz="2400" dirty="0">
              <a:solidFill>
                <a:schemeClr val="bg1"/>
              </a:solidFill>
              <a:latin typeface="Arial"/>
              <a:cs typeface="Arial"/>
            </a:endParaRPr>
          </a:p>
          <a:p>
            <a:pPr marL="285750" indent="-285750">
              <a:buFont typeface="Arial"/>
              <a:buChar char="•"/>
            </a:pPr>
            <a:endParaRPr lang="en-GB" sz="2400" dirty="0">
              <a:solidFill>
                <a:schemeClr val="bg1"/>
              </a:solidFill>
              <a:latin typeface="Arial"/>
              <a:cs typeface="Arial"/>
            </a:endParaRPr>
          </a:p>
          <a:p>
            <a:pPr marL="285750" indent="-285750">
              <a:buFont typeface="Arial"/>
              <a:buChar char="•"/>
            </a:pPr>
            <a:r>
              <a:rPr lang="en-GB" sz="2400">
                <a:solidFill>
                  <a:schemeClr val="bg1"/>
                </a:solidFill>
                <a:latin typeface="Arial"/>
                <a:cs typeface="Arial"/>
              </a:rPr>
              <a:t>Customers expecting a high-quality personalised service.</a:t>
            </a:r>
            <a:endParaRPr lang="en-GB" sz="2400" dirty="0">
              <a:solidFill>
                <a:schemeClr val="bg1"/>
              </a:solidFill>
              <a:latin typeface="Arial"/>
              <a:cs typeface="Arial"/>
            </a:endParaRPr>
          </a:p>
          <a:p>
            <a:pPr marL="285750" indent="-285750">
              <a:buFont typeface="Arial"/>
              <a:buChar char="•"/>
            </a:pPr>
            <a:endParaRPr lang="en-GB" sz="2400" dirty="0">
              <a:solidFill>
                <a:schemeClr val="bg1"/>
              </a:solidFill>
              <a:latin typeface="Arial"/>
              <a:cs typeface="Arial"/>
            </a:endParaRPr>
          </a:p>
          <a:p>
            <a:pPr marL="285750" indent="-285750">
              <a:buFont typeface="Arial"/>
              <a:buChar char="•"/>
            </a:pPr>
            <a:r>
              <a:rPr lang="en-GB" sz="2400" dirty="0">
                <a:solidFill>
                  <a:schemeClr val="bg1"/>
                </a:solidFill>
                <a:latin typeface="Arial"/>
                <a:cs typeface="Arial"/>
              </a:rPr>
              <a:t>Customers interested in comfort, wellness, relaxation, and </a:t>
            </a:r>
            <a:r>
              <a:rPr lang="en-GB" sz="2400" dirty="0" err="1">
                <a:solidFill>
                  <a:schemeClr val="bg1"/>
                </a:solidFill>
                <a:latin typeface="Arial"/>
                <a:cs typeface="Arial"/>
              </a:rPr>
              <a:t>bleisure</a:t>
            </a:r>
            <a:r>
              <a:rPr lang="en-GB" sz="2400" dirty="0">
                <a:solidFill>
                  <a:schemeClr val="bg1"/>
                </a:solidFill>
                <a:latin typeface="Arial"/>
                <a:cs typeface="Arial"/>
              </a:rPr>
              <a:t>.</a:t>
            </a:r>
          </a:p>
        </p:txBody>
      </p:sp>
      <p:sp>
        <p:nvSpPr>
          <p:cNvPr id="4" name="TextBox 3">
            <a:extLst>
              <a:ext uri="{FF2B5EF4-FFF2-40B4-BE49-F238E27FC236}">
                <a16:creationId xmlns:a16="http://schemas.microsoft.com/office/drawing/2014/main" id="{21AA6AB8-1947-FEED-BDEB-6D8BFDC72DF4}"/>
              </a:ext>
            </a:extLst>
          </p:cNvPr>
          <p:cNvSpPr txBox="1"/>
          <p:nvPr/>
        </p:nvSpPr>
        <p:spPr>
          <a:xfrm>
            <a:off x="7778198" y="703550"/>
            <a:ext cx="398873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Arial"/>
                <a:cs typeface="Arial"/>
              </a:rPr>
              <a:t>SERVQUAL Model- focus on giving guests responsive and reliable service (Parasuraman, Zeithaml and Berry, 1988).</a:t>
            </a:r>
          </a:p>
        </p:txBody>
      </p:sp>
      <p:sp>
        <p:nvSpPr>
          <p:cNvPr id="6" name="TextBox 5">
            <a:extLst>
              <a:ext uri="{FF2B5EF4-FFF2-40B4-BE49-F238E27FC236}">
                <a16:creationId xmlns:a16="http://schemas.microsoft.com/office/drawing/2014/main" id="{3155FC12-5E46-8200-4A39-32345444A766}"/>
              </a:ext>
            </a:extLst>
          </p:cNvPr>
          <p:cNvSpPr txBox="1"/>
          <p:nvPr/>
        </p:nvSpPr>
        <p:spPr>
          <a:xfrm>
            <a:off x="7783689" y="5255845"/>
            <a:ext cx="424548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Arial"/>
                <a:cs typeface="Arial"/>
              </a:rPr>
              <a:t>Maslow's Hierarchy of Needs- help staff to understand guests needs such as safety, feeling valued, and comfort (Bitesize Learning, 2024).</a:t>
            </a:r>
          </a:p>
        </p:txBody>
      </p:sp>
      <p:pic>
        <p:nvPicPr>
          <p:cNvPr id="8" name="Picture 7" descr="Maslow's Hierarchy of Needs: How Leaders Motivate Their Teams">
            <a:extLst>
              <a:ext uri="{FF2B5EF4-FFF2-40B4-BE49-F238E27FC236}">
                <a16:creationId xmlns:a16="http://schemas.microsoft.com/office/drawing/2014/main" id="{FCFCBDD8-8217-5AE1-B79A-2CA5E38C0C02}"/>
              </a:ext>
            </a:extLst>
          </p:cNvPr>
          <p:cNvPicPr>
            <a:picLocks noChangeAspect="1"/>
          </p:cNvPicPr>
          <p:nvPr/>
        </p:nvPicPr>
        <p:blipFill>
          <a:blip r:embed="rId3"/>
          <a:stretch>
            <a:fillRect/>
          </a:stretch>
        </p:blipFill>
        <p:spPr>
          <a:xfrm>
            <a:off x="10047357" y="2372535"/>
            <a:ext cx="1627809" cy="2433190"/>
          </a:xfrm>
          <a:prstGeom prst="rect">
            <a:avLst/>
          </a:prstGeom>
        </p:spPr>
      </p:pic>
      <p:sp>
        <p:nvSpPr>
          <p:cNvPr id="10" name="TextBox 9">
            <a:extLst>
              <a:ext uri="{FF2B5EF4-FFF2-40B4-BE49-F238E27FC236}">
                <a16:creationId xmlns:a16="http://schemas.microsoft.com/office/drawing/2014/main" id="{417587B1-5F10-B373-6D5D-BE97E96E7909}"/>
              </a:ext>
            </a:extLst>
          </p:cNvPr>
          <p:cNvSpPr txBox="1"/>
          <p:nvPr/>
        </p:nvSpPr>
        <p:spPr>
          <a:xfrm>
            <a:off x="9906000" y="4798392"/>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Arial"/>
                <a:ea typeface="Times New Roman"/>
                <a:cs typeface="Arial"/>
              </a:rPr>
              <a:t>(Channell, 2024)</a:t>
            </a:r>
            <a:endParaRPr lang="en-US">
              <a:solidFill>
                <a:schemeClr val="bg1"/>
              </a:solidFill>
              <a:latin typeface="Arial"/>
              <a:cs typeface="Arial"/>
            </a:endParaRPr>
          </a:p>
          <a:p>
            <a:pPr algn="ctr"/>
            <a:endParaRPr lang="en-GB"/>
          </a:p>
        </p:txBody>
      </p:sp>
      <p:pic>
        <p:nvPicPr>
          <p:cNvPr id="12" name="Picture 11" descr="Gap model of service quality: Definition, model, &amp; examples">
            <a:extLst>
              <a:ext uri="{FF2B5EF4-FFF2-40B4-BE49-F238E27FC236}">
                <a16:creationId xmlns:a16="http://schemas.microsoft.com/office/drawing/2014/main" id="{96DCE9AF-47D5-01CD-B707-0E56CD70128A}"/>
              </a:ext>
            </a:extLst>
          </p:cNvPr>
          <p:cNvPicPr>
            <a:picLocks noChangeAspect="1"/>
          </p:cNvPicPr>
          <p:nvPr/>
        </p:nvPicPr>
        <p:blipFill>
          <a:blip r:embed="rId4"/>
          <a:stretch>
            <a:fillRect/>
          </a:stretch>
        </p:blipFill>
        <p:spPr>
          <a:xfrm>
            <a:off x="7779859" y="2374346"/>
            <a:ext cx="1723327" cy="2462697"/>
          </a:xfrm>
          <a:prstGeom prst="rect">
            <a:avLst/>
          </a:prstGeom>
        </p:spPr>
      </p:pic>
      <p:sp>
        <p:nvSpPr>
          <p:cNvPr id="14" name="TextBox 13">
            <a:extLst>
              <a:ext uri="{FF2B5EF4-FFF2-40B4-BE49-F238E27FC236}">
                <a16:creationId xmlns:a16="http://schemas.microsoft.com/office/drawing/2014/main" id="{926E23B9-BC5A-F443-185E-C530650D527C}"/>
              </a:ext>
            </a:extLst>
          </p:cNvPr>
          <p:cNvSpPr txBox="1"/>
          <p:nvPr/>
        </p:nvSpPr>
        <p:spPr>
          <a:xfrm>
            <a:off x="7774609" y="2103783"/>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Arial"/>
                <a:ea typeface="Times New Roman"/>
                <a:cs typeface="Arial"/>
              </a:rPr>
              <a:t>(</a:t>
            </a:r>
            <a:r>
              <a:rPr lang="en-US" sz="1200" err="1">
                <a:solidFill>
                  <a:schemeClr val="bg1"/>
                </a:solidFill>
                <a:latin typeface="Arial"/>
                <a:ea typeface="Times New Roman"/>
                <a:cs typeface="Arial"/>
              </a:rPr>
              <a:t>Çıtak</a:t>
            </a:r>
            <a:r>
              <a:rPr lang="en-US" sz="1200">
                <a:solidFill>
                  <a:schemeClr val="bg1"/>
                </a:solidFill>
                <a:latin typeface="Arial"/>
                <a:ea typeface="Times New Roman"/>
                <a:cs typeface="Arial"/>
              </a:rPr>
              <a:t>, 2024)</a:t>
            </a:r>
            <a:endParaRPr lang="en-US">
              <a:solidFill>
                <a:schemeClr val="bg1"/>
              </a:solidFill>
              <a:latin typeface="Arial"/>
              <a:cs typeface="Arial"/>
            </a:endParaRPr>
          </a:p>
          <a:p>
            <a:pPr algn="ctr"/>
            <a:endParaRPr lang="en-GB"/>
          </a:p>
        </p:txBody>
      </p:sp>
      <p:sp>
        <p:nvSpPr>
          <p:cNvPr id="16" name="TextBox 15">
            <a:extLst>
              <a:ext uri="{FF2B5EF4-FFF2-40B4-BE49-F238E27FC236}">
                <a16:creationId xmlns:a16="http://schemas.microsoft.com/office/drawing/2014/main" id="{7D2D172B-39EF-08B4-F5D8-918FA3ECB331}"/>
              </a:ext>
            </a:extLst>
          </p:cNvPr>
          <p:cNvSpPr txBox="1"/>
          <p:nvPr/>
        </p:nvSpPr>
        <p:spPr>
          <a:xfrm>
            <a:off x="44111" y="6500375"/>
            <a:ext cx="14905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chemeClr val="bg1"/>
                </a:solidFill>
                <a:latin typeface="Arial"/>
                <a:cs typeface="Arial"/>
              </a:rPr>
              <a:t>KEIRA</a:t>
            </a:r>
          </a:p>
        </p:txBody>
      </p:sp>
    </p:spTree>
    <p:extLst>
      <p:ext uri="{BB962C8B-B14F-4D97-AF65-F5344CB8AC3E}">
        <p14:creationId xmlns:p14="http://schemas.microsoft.com/office/powerpoint/2010/main" val="11568023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3">
            <a:lumMod val="50000"/>
          </a:schemeClr>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3ADF1-1B70-09BA-E143-508BF8CAA8E4}"/>
              </a:ext>
            </a:extLst>
          </p:cNvPr>
          <p:cNvSpPr>
            <a:spLocks noGrp="1"/>
          </p:cNvSpPr>
          <p:nvPr>
            <p:ph type="title"/>
          </p:nvPr>
        </p:nvSpPr>
        <p:spPr>
          <a:xfrm>
            <a:off x="3665611" y="266810"/>
            <a:ext cx="5764960" cy="881646"/>
          </a:xfrm>
        </p:spPr>
        <p:txBody>
          <a:bodyPr vert="horz" lIns="91440" tIns="45720" rIns="91440" bIns="45720" rtlCol="0" anchor="b">
            <a:noAutofit/>
          </a:bodyPr>
          <a:lstStyle/>
          <a:p>
            <a:r>
              <a:rPr lang="en-US" sz="5300" b="1" kern="1200">
                <a:solidFill>
                  <a:srgbClr val="FFFFFF"/>
                </a:solidFill>
                <a:latin typeface="Arial"/>
                <a:cs typeface="Arial"/>
              </a:rPr>
              <a:t>Type of Guests</a:t>
            </a:r>
            <a:r>
              <a:rPr lang="en-US" sz="4900" b="1" kern="1200" dirty="0">
                <a:solidFill>
                  <a:srgbClr val="FFFFFF"/>
                </a:solidFill>
                <a:latin typeface="Arial"/>
                <a:cs typeface="Arial"/>
              </a:rPr>
              <a:t> </a:t>
            </a:r>
          </a:p>
        </p:txBody>
      </p:sp>
      <p:sp>
        <p:nvSpPr>
          <p:cNvPr id="21" name="Rectangle 20">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E6828BD-B99A-E59D-E6E0-C85656DCD019}"/>
              </a:ext>
            </a:extLst>
          </p:cNvPr>
          <p:cNvSpPr txBox="1"/>
          <p:nvPr/>
        </p:nvSpPr>
        <p:spPr>
          <a:xfrm>
            <a:off x="4762246" y="1714096"/>
            <a:ext cx="6600016"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800">
                <a:solidFill>
                  <a:schemeClr val="bg1"/>
                </a:solidFill>
                <a:latin typeface="Arial"/>
                <a:cs typeface="Arial"/>
              </a:rPr>
              <a:t>Solo Travellers </a:t>
            </a:r>
          </a:p>
          <a:p>
            <a:pPr marL="285750" indent="-285750">
              <a:buFont typeface="Arial"/>
              <a:buChar char="•"/>
            </a:pPr>
            <a:r>
              <a:rPr lang="en-GB" sz="2800">
                <a:solidFill>
                  <a:schemeClr val="bg1"/>
                </a:solidFill>
                <a:latin typeface="Arial"/>
                <a:cs typeface="Arial"/>
              </a:rPr>
              <a:t>Bleisure </a:t>
            </a:r>
          </a:p>
          <a:p>
            <a:pPr marL="285750" indent="-285750">
              <a:buFont typeface="Arial"/>
              <a:buChar char="•"/>
            </a:pPr>
            <a:r>
              <a:rPr lang="en-GB" sz="2800">
                <a:solidFill>
                  <a:schemeClr val="bg1"/>
                </a:solidFill>
                <a:latin typeface="Arial"/>
                <a:cs typeface="Arial"/>
              </a:rPr>
              <a:t>Couples </a:t>
            </a:r>
          </a:p>
          <a:p>
            <a:pPr marL="285750" indent="-285750">
              <a:buFont typeface="Arial"/>
              <a:buChar char="•"/>
            </a:pPr>
            <a:r>
              <a:rPr lang="en-GB" sz="2800">
                <a:solidFill>
                  <a:schemeClr val="bg1"/>
                </a:solidFill>
                <a:latin typeface="Arial"/>
                <a:cs typeface="Arial"/>
              </a:rPr>
              <a:t>Aspiring luxury travellers </a:t>
            </a:r>
          </a:p>
          <a:p>
            <a:pPr marL="285750" indent="-285750">
              <a:buFont typeface="Arial"/>
              <a:buChar char="•"/>
            </a:pPr>
            <a:r>
              <a:rPr lang="en-GB" sz="2800">
                <a:solidFill>
                  <a:schemeClr val="bg1"/>
                </a:solidFill>
                <a:latin typeface="Arial"/>
                <a:cs typeface="Arial"/>
              </a:rPr>
              <a:t>Experiential travellers </a:t>
            </a:r>
          </a:p>
          <a:p>
            <a:pPr marL="285750" indent="-285750">
              <a:buFont typeface="Arial"/>
              <a:buChar char="•"/>
            </a:pPr>
            <a:r>
              <a:rPr lang="en-GB" sz="2800">
                <a:solidFill>
                  <a:schemeClr val="bg1"/>
                </a:solidFill>
                <a:latin typeface="Arial"/>
                <a:cs typeface="Arial"/>
              </a:rPr>
              <a:t>Eco-conscious travellers</a:t>
            </a:r>
            <a:r>
              <a:rPr lang="en-GB">
                <a:solidFill>
                  <a:schemeClr val="bg1"/>
                </a:solidFill>
                <a:latin typeface="Arial"/>
                <a:cs typeface="Arial"/>
              </a:rPr>
              <a:t> </a:t>
            </a:r>
          </a:p>
        </p:txBody>
      </p:sp>
      <p:pic>
        <p:nvPicPr>
          <p:cNvPr id="4" name="Graphic 3" descr="Luggage with solid fill">
            <a:extLst>
              <a:ext uri="{FF2B5EF4-FFF2-40B4-BE49-F238E27FC236}">
                <a16:creationId xmlns:a16="http://schemas.microsoft.com/office/drawing/2014/main" id="{800C3969-299B-A3C6-D1AE-E2A5A18C6E4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502452" y="1712844"/>
            <a:ext cx="2570921" cy="2438400"/>
          </a:xfrm>
          <a:prstGeom prst="rect">
            <a:avLst/>
          </a:prstGeom>
        </p:spPr>
      </p:pic>
      <p:sp>
        <p:nvSpPr>
          <p:cNvPr id="5" name="TextBox 4">
            <a:extLst>
              <a:ext uri="{FF2B5EF4-FFF2-40B4-BE49-F238E27FC236}">
                <a16:creationId xmlns:a16="http://schemas.microsoft.com/office/drawing/2014/main" id="{789C5FB8-1A10-B043-6BCD-0F0BDB23AB55}"/>
              </a:ext>
            </a:extLst>
          </p:cNvPr>
          <p:cNvSpPr txBox="1"/>
          <p:nvPr/>
        </p:nvSpPr>
        <p:spPr>
          <a:xfrm>
            <a:off x="4323253" y="5043086"/>
            <a:ext cx="766795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Arial"/>
                <a:cs typeface="Arial"/>
              </a:rPr>
              <a:t>Disney Institute Service Model- focusing on creating positive and memorable guest experience (Disney Institute, 2011).</a:t>
            </a:r>
          </a:p>
        </p:txBody>
      </p:sp>
      <p:pic>
        <p:nvPicPr>
          <p:cNvPr id="8" name="Picture 7" descr="Disney Institute - Wikipedia">
            <a:extLst>
              <a:ext uri="{FF2B5EF4-FFF2-40B4-BE49-F238E27FC236}">
                <a16:creationId xmlns:a16="http://schemas.microsoft.com/office/drawing/2014/main" id="{9A1EF3A2-1241-CA4D-DA9F-F6A7EB49A40A}"/>
              </a:ext>
            </a:extLst>
          </p:cNvPr>
          <p:cNvPicPr>
            <a:picLocks noChangeAspect="1"/>
          </p:cNvPicPr>
          <p:nvPr/>
        </p:nvPicPr>
        <p:blipFill>
          <a:blip r:embed="rId4"/>
          <a:stretch>
            <a:fillRect/>
          </a:stretch>
        </p:blipFill>
        <p:spPr>
          <a:xfrm>
            <a:off x="886101" y="4718257"/>
            <a:ext cx="3219450" cy="1419225"/>
          </a:xfrm>
          <a:prstGeom prst="rect">
            <a:avLst/>
          </a:prstGeom>
        </p:spPr>
      </p:pic>
      <p:sp>
        <p:nvSpPr>
          <p:cNvPr id="10" name="TextBox 9">
            <a:extLst>
              <a:ext uri="{FF2B5EF4-FFF2-40B4-BE49-F238E27FC236}">
                <a16:creationId xmlns:a16="http://schemas.microsoft.com/office/drawing/2014/main" id="{B6DA9FF1-CED8-E7E0-DA72-CA4EE7AECD85}"/>
              </a:ext>
            </a:extLst>
          </p:cNvPr>
          <p:cNvSpPr txBox="1"/>
          <p:nvPr/>
        </p:nvSpPr>
        <p:spPr>
          <a:xfrm>
            <a:off x="784087" y="6134652"/>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Arial"/>
                <a:ea typeface="Times New Roman"/>
                <a:cs typeface="Arial"/>
              </a:rPr>
              <a:t>(Wikipedia Contributors, 2025)</a:t>
            </a:r>
            <a:endParaRPr lang="en-US">
              <a:solidFill>
                <a:schemeClr val="bg1"/>
              </a:solidFill>
              <a:latin typeface="Arial"/>
              <a:cs typeface="Arial"/>
            </a:endParaRPr>
          </a:p>
          <a:p>
            <a:pPr algn="ctr"/>
            <a:endParaRPr lang="en-GB"/>
          </a:p>
        </p:txBody>
      </p:sp>
      <p:sp>
        <p:nvSpPr>
          <p:cNvPr id="12" name="TextBox 11">
            <a:extLst>
              <a:ext uri="{FF2B5EF4-FFF2-40B4-BE49-F238E27FC236}">
                <a16:creationId xmlns:a16="http://schemas.microsoft.com/office/drawing/2014/main" id="{8F3F4CEC-9729-E134-BA4A-84632B3423DA}"/>
              </a:ext>
            </a:extLst>
          </p:cNvPr>
          <p:cNvSpPr txBox="1"/>
          <p:nvPr/>
        </p:nvSpPr>
        <p:spPr>
          <a:xfrm>
            <a:off x="44111" y="84114"/>
            <a:ext cx="14905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chemeClr val="bg1"/>
                </a:solidFill>
                <a:latin typeface="Arial"/>
                <a:cs typeface="Arial"/>
              </a:rPr>
              <a:t>KEIRA</a:t>
            </a:r>
          </a:p>
        </p:txBody>
      </p:sp>
    </p:spTree>
    <p:extLst>
      <p:ext uri="{BB962C8B-B14F-4D97-AF65-F5344CB8AC3E}">
        <p14:creationId xmlns:p14="http://schemas.microsoft.com/office/powerpoint/2010/main" val="11313927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5D222D-F291-E3C3-1230-34C44F6DB47C}"/>
              </a:ext>
            </a:extLst>
          </p:cNvPr>
          <p:cNvSpPr>
            <a:spLocks noGrp="1"/>
          </p:cNvSpPr>
          <p:nvPr>
            <p:ph type="title"/>
          </p:nvPr>
        </p:nvSpPr>
        <p:spPr>
          <a:xfrm>
            <a:off x="3886480" y="1766"/>
            <a:ext cx="4892526" cy="1047298"/>
          </a:xfrm>
        </p:spPr>
        <p:txBody>
          <a:bodyPr vert="horz" lIns="91440" tIns="45720" rIns="91440" bIns="45720" rtlCol="0" anchor="b">
            <a:normAutofit fontScale="90000"/>
          </a:bodyPr>
          <a:lstStyle/>
          <a:p>
            <a:r>
              <a:rPr lang="en-US" sz="4800" b="1" kern="1200">
                <a:solidFill>
                  <a:srgbClr val="FFFFFF"/>
                </a:solidFill>
                <a:latin typeface="Arial"/>
                <a:cs typeface="Arial"/>
              </a:rPr>
              <a:t>Visitor Typologies</a:t>
            </a:r>
          </a:p>
        </p:txBody>
      </p:sp>
      <p:sp>
        <p:nvSpPr>
          <p:cNvPr id="21" name="Rectangle 20">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60BB875-D238-06C9-A6F9-1050C8FDB81A}"/>
              </a:ext>
            </a:extLst>
          </p:cNvPr>
          <p:cNvSpPr txBox="1"/>
          <p:nvPr/>
        </p:nvSpPr>
        <p:spPr>
          <a:xfrm>
            <a:off x="436448" y="1707687"/>
            <a:ext cx="9602878"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800" dirty="0">
                <a:solidFill>
                  <a:schemeClr val="bg1"/>
                </a:solidFill>
                <a:latin typeface="Arial"/>
                <a:cs typeface="Arial"/>
              </a:rPr>
              <a:t>Guests seeking sustainability and eco-friendly </a:t>
            </a:r>
            <a:r>
              <a:rPr lang="en-GB" sz="2800">
                <a:solidFill>
                  <a:schemeClr val="bg1"/>
                </a:solidFill>
                <a:latin typeface="Arial"/>
                <a:cs typeface="Arial"/>
              </a:rPr>
              <a:t>practices. </a:t>
            </a:r>
            <a:endParaRPr lang="en-GB" sz="2800" dirty="0">
              <a:solidFill>
                <a:schemeClr val="bg1"/>
              </a:solidFill>
              <a:latin typeface="Arial"/>
              <a:cs typeface="Arial"/>
            </a:endParaRPr>
          </a:p>
          <a:p>
            <a:pPr marL="342900" indent="-342900">
              <a:buFont typeface="Arial"/>
              <a:buChar char="•"/>
            </a:pPr>
            <a:endParaRPr lang="en-GB" sz="2800" dirty="0">
              <a:solidFill>
                <a:schemeClr val="bg1"/>
              </a:solidFill>
              <a:latin typeface="Arial"/>
              <a:cs typeface="Arial"/>
            </a:endParaRPr>
          </a:p>
          <a:p>
            <a:pPr marL="342900" indent="-342900">
              <a:buFont typeface="Arial"/>
              <a:buChar char="•"/>
            </a:pPr>
            <a:r>
              <a:rPr lang="en-GB" sz="2800">
                <a:solidFill>
                  <a:schemeClr val="bg1"/>
                </a:solidFill>
                <a:latin typeface="Arial"/>
                <a:cs typeface="Arial"/>
              </a:rPr>
              <a:t>Guests wanting new and unique experience.</a:t>
            </a:r>
            <a:endParaRPr lang="en-GB" sz="2800" dirty="0">
              <a:solidFill>
                <a:schemeClr val="bg1"/>
              </a:solidFill>
              <a:latin typeface="Arial"/>
              <a:cs typeface="Arial"/>
            </a:endParaRPr>
          </a:p>
          <a:p>
            <a:pPr marL="342900" indent="-342900">
              <a:buFont typeface="Arial"/>
              <a:buChar char="•"/>
            </a:pPr>
            <a:endParaRPr lang="en-GB" sz="2800" dirty="0">
              <a:solidFill>
                <a:schemeClr val="bg1"/>
              </a:solidFill>
              <a:latin typeface="Arial"/>
              <a:cs typeface="Arial"/>
            </a:endParaRPr>
          </a:p>
          <a:p>
            <a:pPr marL="342900" indent="-342900">
              <a:buFont typeface="Arial"/>
              <a:buChar char="•"/>
            </a:pPr>
            <a:r>
              <a:rPr lang="en-GB" sz="2800">
                <a:solidFill>
                  <a:schemeClr val="bg1"/>
                </a:solidFill>
                <a:latin typeface="Arial"/>
                <a:cs typeface="Arial"/>
              </a:rPr>
              <a:t>Guests wanting comfort, relaxation, and safety.</a:t>
            </a:r>
            <a:endParaRPr lang="en-GB" sz="2800" dirty="0">
              <a:solidFill>
                <a:schemeClr val="bg1"/>
              </a:solidFill>
              <a:latin typeface="Arial"/>
              <a:cs typeface="Arial"/>
            </a:endParaRPr>
          </a:p>
          <a:p>
            <a:pPr marL="342900" indent="-342900">
              <a:buFont typeface="Arial"/>
              <a:buChar char="•"/>
            </a:pPr>
            <a:endParaRPr lang="en-GB" sz="2800" dirty="0">
              <a:solidFill>
                <a:schemeClr val="bg1"/>
              </a:solidFill>
              <a:latin typeface="Arial"/>
              <a:cs typeface="Arial"/>
            </a:endParaRPr>
          </a:p>
          <a:p>
            <a:pPr marL="342900" indent="-342900">
              <a:buFont typeface="Arial"/>
              <a:buChar char="•"/>
            </a:pPr>
            <a:r>
              <a:rPr lang="en-GB" sz="2800">
                <a:solidFill>
                  <a:schemeClr val="bg1"/>
                </a:solidFill>
                <a:latin typeface="Arial"/>
                <a:cs typeface="Arial"/>
              </a:rPr>
              <a:t>Guests seeking wellness and self-care experiences.</a:t>
            </a:r>
            <a:endParaRPr lang="en-GB" sz="2800" dirty="0">
              <a:solidFill>
                <a:schemeClr val="bg1"/>
              </a:solidFill>
              <a:latin typeface="Arial"/>
              <a:cs typeface="Arial"/>
            </a:endParaRPr>
          </a:p>
          <a:p>
            <a:endParaRPr lang="en-GB" sz="2800" dirty="0">
              <a:solidFill>
                <a:schemeClr val="bg1"/>
              </a:solidFill>
              <a:latin typeface="Arial"/>
              <a:cs typeface="Arial"/>
            </a:endParaRPr>
          </a:p>
          <a:p>
            <a:pPr>
              <a:buFont typeface="Arial"/>
            </a:pPr>
            <a:endParaRPr lang="en-GB" sz="2800" dirty="0">
              <a:solidFill>
                <a:schemeClr val="bg1"/>
              </a:solidFill>
              <a:latin typeface="Arial"/>
              <a:cs typeface="Arial"/>
            </a:endParaRPr>
          </a:p>
          <a:p>
            <a:pPr>
              <a:buFont typeface="Arial"/>
            </a:pPr>
            <a:r>
              <a:rPr lang="en-GB" sz="2800" dirty="0">
                <a:solidFill>
                  <a:schemeClr val="bg1"/>
                </a:solidFill>
                <a:latin typeface="Arial"/>
                <a:cs typeface="Arial"/>
              </a:rPr>
              <a:t>Guests value good emotional connections with staff and personalised experiences (</a:t>
            </a:r>
            <a:r>
              <a:rPr lang="en-GB" sz="2800" dirty="0" err="1">
                <a:solidFill>
                  <a:schemeClr val="bg1"/>
                </a:solidFill>
                <a:latin typeface="Arial"/>
                <a:cs typeface="Arial"/>
              </a:rPr>
              <a:t>Swarbrooke</a:t>
            </a:r>
            <a:r>
              <a:rPr lang="en-GB" sz="2800" dirty="0">
                <a:solidFill>
                  <a:schemeClr val="bg1"/>
                </a:solidFill>
                <a:latin typeface="Arial"/>
                <a:cs typeface="Arial"/>
              </a:rPr>
              <a:t> and Horner, 2011). </a:t>
            </a:r>
            <a:endParaRPr lang="en-GB">
              <a:solidFill>
                <a:schemeClr val="bg1"/>
              </a:solidFill>
            </a:endParaRPr>
          </a:p>
        </p:txBody>
      </p:sp>
      <p:pic>
        <p:nvPicPr>
          <p:cNvPr id="4" name="Graphic 3" descr="Open hand with plant with solid fill">
            <a:extLst>
              <a:ext uri="{FF2B5EF4-FFF2-40B4-BE49-F238E27FC236}">
                <a16:creationId xmlns:a16="http://schemas.microsoft.com/office/drawing/2014/main" id="{BF84035C-E3CA-0845-4F18-ADB85C9392B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636624" y="1257300"/>
            <a:ext cx="914400" cy="914400"/>
          </a:xfrm>
          <a:prstGeom prst="rect">
            <a:avLst/>
          </a:prstGeom>
        </p:spPr>
      </p:pic>
      <p:pic>
        <p:nvPicPr>
          <p:cNvPr id="5" name="Graphic 4" descr="Home1 with solid fill">
            <a:extLst>
              <a:ext uri="{FF2B5EF4-FFF2-40B4-BE49-F238E27FC236}">
                <a16:creationId xmlns:a16="http://schemas.microsoft.com/office/drawing/2014/main" id="{E3BFB3C6-8AE4-F0DD-1F2E-D2E912C9E5B7}"/>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636624" y="2176182"/>
            <a:ext cx="914400" cy="914400"/>
          </a:xfrm>
          <a:prstGeom prst="rect">
            <a:avLst/>
          </a:prstGeom>
        </p:spPr>
      </p:pic>
      <p:pic>
        <p:nvPicPr>
          <p:cNvPr id="6" name="Graphic 5" descr="Food Safety with solid fill">
            <a:extLst>
              <a:ext uri="{FF2B5EF4-FFF2-40B4-BE49-F238E27FC236}">
                <a16:creationId xmlns:a16="http://schemas.microsoft.com/office/drawing/2014/main" id="{57618AA0-4ADC-33FE-9818-73D69522EE6B}"/>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0636624" y="3095065"/>
            <a:ext cx="914400" cy="914400"/>
          </a:xfrm>
          <a:prstGeom prst="rect">
            <a:avLst/>
          </a:prstGeom>
        </p:spPr>
      </p:pic>
      <p:pic>
        <p:nvPicPr>
          <p:cNvPr id="8" name="Graphic 7" descr="Reflection with solid fill">
            <a:extLst>
              <a:ext uri="{FF2B5EF4-FFF2-40B4-BE49-F238E27FC236}">
                <a16:creationId xmlns:a16="http://schemas.microsoft.com/office/drawing/2014/main" id="{2382A6A7-7E95-1074-EE46-FF5D30336524}"/>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10636624" y="4025153"/>
            <a:ext cx="914400" cy="914400"/>
          </a:xfrm>
          <a:prstGeom prst="rect">
            <a:avLst/>
          </a:prstGeom>
        </p:spPr>
      </p:pic>
      <p:pic>
        <p:nvPicPr>
          <p:cNvPr id="10" name="Picture 9" descr="The Future of Independent Boutique Hotels - BLLA">
            <a:extLst>
              <a:ext uri="{FF2B5EF4-FFF2-40B4-BE49-F238E27FC236}">
                <a16:creationId xmlns:a16="http://schemas.microsoft.com/office/drawing/2014/main" id="{1AE3E1F9-DE58-0C28-9A04-AC0E882D89CC}"/>
              </a:ext>
            </a:extLst>
          </p:cNvPr>
          <p:cNvPicPr>
            <a:picLocks noChangeAspect="1"/>
          </p:cNvPicPr>
          <p:nvPr/>
        </p:nvPicPr>
        <p:blipFill>
          <a:blip r:embed="rId7"/>
          <a:stretch>
            <a:fillRect/>
          </a:stretch>
        </p:blipFill>
        <p:spPr>
          <a:xfrm>
            <a:off x="10044952" y="4990260"/>
            <a:ext cx="2019301" cy="1460687"/>
          </a:xfrm>
          <a:prstGeom prst="rect">
            <a:avLst/>
          </a:prstGeom>
        </p:spPr>
      </p:pic>
      <p:sp>
        <p:nvSpPr>
          <p:cNvPr id="12" name="TextBox 11">
            <a:extLst>
              <a:ext uri="{FF2B5EF4-FFF2-40B4-BE49-F238E27FC236}">
                <a16:creationId xmlns:a16="http://schemas.microsoft.com/office/drawing/2014/main" id="{408BD69E-670E-A7D4-05BD-1D6F5A0230FE}"/>
              </a:ext>
            </a:extLst>
          </p:cNvPr>
          <p:cNvSpPr txBox="1"/>
          <p:nvPr/>
        </p:nvSpPr>
        <p:spPr>
          <a:xfrm>
            <a:off x="10040471" y="6454588"/>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Arial"/>
                <a:ea typeface="Times New Roman"/>
                <a:cs typeface="Arial"/>
              </a:rPr>
              <a:t>(Smallwood, 2021)</a:t>
            </a:r>
            <a:endParaRPr lang="en-US">
              <a:solidFill>
                <a:schemeClr val="bg1"/>
              </a:solidFill>
              <a:latin typeface="Arial"/>
              <a:cs typeface="Arial"/>
            </a:endParaRPr>
          </a:p>
          <a:p>
            <a:pPr algn="ctr"/>
            <a:endParaRPr lang="en-GB"/>
          </a:p>
        </p:txBody>
      </p:sp>
      <p:sp>
        <p:nvSpPr>
          <p:cNvPr id="16" name="TextBox 15">
            <a:extLst>
              <a:ext uri="{FF2B5EF4-FFF2-40B4-BE49-F238E27FC236}">
                <a16:creationId xmlns:a16="http://schemas.microsoft.com/office/drawing/2014/main" id="{1C41A50B-B933-8C13-5049-6BE0B7090F7D}"/>
              </a:ext>
            </a:extLst>
          </p:cNvPr>
          <p:cNvSpPr txBox="1"/>
          <p:nvPr/>
        </p:nvSpPr>
        <p:spPr>
          <a:xfrm>
            <a:off x="-713" y="12169"/>
            <a:ext cx="14905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chemeClr val="bg1"/>
                </a:solidFill>
                <a:latin typeface="Arial"/>
                <a:cs typeface="Arial"/>
              </a:rPr>
              <a:t>KEIRA</a:t>
            </a:r>
          </a:p>
        </p:txBody>
      </p:sp>
    </p:spTree>
    <p:extLst>
      <p:ext uri="{BB962C8B-B14F-4D97-AF65-F5344CB8AC3E}">
        <p14:creationId xmlns:p14="http://schemas.microsoft.com/office/powerpoint/2010/main" val="19490564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162992-CC70-7E23-CD5C-55F6C60A6A67}"/>
              </a:ext>
            </a:extLst>
          </p:cNvPr>
          <p:cNvSpPr>
            <a:spLocks noGrp="1"/>
          </p:cNvSpPr>
          <p:nvPr>
            <p:ph type="title"/>
          </p:nvPr>
        </p:nvSpPr>
        <p:spPr>
          <a:xfrm>
            <a:off x="442214" y="303513"/>
            <a:ext cx="6714699" cy="1621072"/>
          </a:xfrm>
        </p:spPr>
        <p:txBody>
          <a:bodyPr vert="horz" lIns="91440" tIns="45720" rIns="91440" bIns="45720" rtlCol="0" anchor="b">
            <a:normAutofit/>
          </a:bodyPr>
          <a:lstStyle/>
          <a:p>
            <a:r>
              <a:rPr lang="en-US" sz="4800" b="1" kern="1200" dirty="0">
                <a:solidFill>
                  <a:srgbClr val="FFFFFF"/>
                </a:solidFill>
                <a:latin typeface="Arial"/>
                <a:cs typeface="Arial"/>
              </a:rPr>
              <a:t>Summary of the aims and objectives</a:t>
            </a:r>
          </a:p>
        </p:txBody>
      </p:sp>
      <p:sp>
        <p:nvSpPr>
          <p:cNvPr id="21" name="Rectangle 20">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AB3FF88-D8F3-14CE-B18B-A29B11D6B252}"/>
              </a:ext>
            </a:extLst>
          </p:cNvPr>
          <p:cNvSpPr txBox="1"/>
          <p:nvPr/>
        </p:nvSpPr>
        <p:spPr>
          <a:xfrm>
            <a:off x="510645" y="2277202"/>
            <a:ext cx="5479084" cy="41679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 name="TextBox 3">
            <a:extLst>
              <a:ext uri="{FF2B5EF4-FFF2-40B4-BE49-F238E27FC236}">
                <a16:creationId xmlns:a16="http://schemas.microsoft.com/office/drawing/2014/main" id="{1A10CC5F-D6BB-2EE7-CA9A-0DCC95789C86}"/>
              </a:ext>
            </a:extLst>
          </p:cNvPr>
          <p:cNvSpPr txBox="1"/>
          <p:nvPr/>
        </p:nvSpPr>
        <p:spPr>
          <a:xfrm>
            <a:off x="446830" y="2470418"/>
            <a:ext cx="11293287"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chemeClr val="bg1"/>
                </a:solidFill>
                <a:latin typeface="Arial"/>
                <a:cs typeface="Arial"/>
              </a:rPr>
              <a:t>Aim:</a:t>
            </a:r>
            <a:endParaRPr lang="en-GB" sz="2400" dirty="0">
              <a:solidFill>
                <a:schemeClr val="bg1"/>
              </a:solidFill>
              <a:latin typeface="Arial"/>
              <a:cs typeface="Arial"/>
            </a:endParaRPr>
          </a:p>
          <a:p>
            <a:r>
              <a:rPr lang="en-GB" sz="2400" dirty="0">
                <a:solidFill>
                  <a:schemeClr val="bg1"/>
                </a:solidFill>
                <a:latin typeface="Arial"/>
                <a:cs typeface="Arial"/>
              </a:rPr>
              <a:t>Help staff to deliver a luxury hospitality experience</a:t>
            </a:r>
            <a:r>
              <a:rPr lang="en-GB" sz="2400">
                <a:solidFill>
                  <a:schemeClr val="bg1"/>
                </a:solidFill>
                <a:latin typeface="Arial"/>
                <a:cs typeface="Arial"/>
              </a:rPr>
              <a:t> and guest service at The Evergreen Mumbles. </a:t>
            </a:r>
            <a:endParaRPr lang="en-GB" sz="2400" dirty="0">
              <a:solidFill>
                <a:schemeClr val="bg1"/>
              </a:solidFill>
              <a:latin typeface="Arial"/>
              <a:cs typeface="Arial"/>
            </a:endParaRPr>
          </a:p>
          <a:p>
            <a:endParaRPr lang="en-GB" sz="2400" dirty="0">
              <a:solidFill>
                <a:schemeClr val="bg1"/>
              </a:solidFill>
              <a:latin typeface="Arial"/>
              <a:cs typeface="Arial"/>
            </a:endParaRPr>
          </a:p>
          <a:p>
            <a:r>
              <a:rPr lang="en-GB" sz="2400" dirty="0">
                <a:solidFill>
                  <a:schemeClr val="bg1"/>
                </a:solidFill>
                <a:latin typeface="Arial"/>
                <a:cs typeface="Arial"/>
              </a:rPr>
              <a:t>Objecti</a:t>
            </a:r>
            <a:r>
              <a:rPr lang="en-GB" sz="2400">
                <a:solidFill>
                  <a:schemeClr val="bg1"/>
                </a:solidFill>
                <a:latin typeface="Arial"/>
                <a:cs typeface="Arial"/>
              </a:rPr>
              <a:t>ve:</a:t>
            </a:r>
            <a:endParaRPr lang="en-GB" sz="2400" dirty="0">
              <a:solidFill>
                <a:schemeClr val="bg1"/>
              </a:solidFill>
              <a:latin typeface="Arial"/>
              <a:cs typeface="Arial"/>
            </a:endParaRPr>
          </a:p>
          <a:p>
            <a:pPr marL="285750" indent="-285750">
              <a:buFont typeface="Arial"/>
              <a:buChar char="•"/>
            </a:pPr>
            <a:r>
              <a:rPr lang="en-GB" sz="2400" dirty="0">
                <a:solidFill>
                  <a:schemeClr val="bg1"/>
                </a:solidFill>
                <a:latin typeface="Arial"/>
                <a:cs typeface="Arial"/>
              </a:rPr>
              <a:t>To improve communicatio</a:t>
            </a:r>
            <a:r>
              <a:rPr lang="en-GB" sz="2400">
                <a:solidFill>
                  <a:schemeClr val="bg1"/>
                </a:solidFill>
                <a:latin typeface="Arial"/>
                <a:cs typeface="Arial"/>
              </a:rPr>
              <a:t>n skills.</a:t>
            </a:r>
            <a:endParaRPr lang="en-GB" sz="2400" dirty="0">
              <a:solidFill>
                <a:schemeClr val="bg1"/>
              </a:solidFill>
              <a:latin typeface="Arial"/>
              <a:cs typeface="Arial"/>
            </a:endParaRPr>
          </a:p>
          <a:p>
            <a:pPr marL="285750" indent="-285750">
              <a:buFont typeface="Arial"/>
              <a:buChar char="•"/>
            </a:pPr>
            <a:r>
              <a:rPr lang="en-GB" sz="2400" dirty="0">
                <a:solidFill>
                  <a:schemeClr val="bg1"/>
                </a:solidFill>
                <a:latin typeface="Arial"/>
                <a:cs typeface="Arial"/>
              </a:rPr>
              <a:t>Build staff confidence in handling a guest </a:t>
            </a:r>
            <a:r>
              <a:rPr lang="en-GB" sz="2400">
                <a:solidFill>
                  <a:schemeClr val="bg1"/>
                </a:solidFill>
                <a:latin typeface="Arial"/>
                <a:cs typeface="Arial"/>
              </a:rPr>
              <a:t>dispute and issues.</a:t>
            </a:r>
            <a:endParaRPr lang="en-GB" sz="2400" dirty="0">
              <a:solidFill>
                <a:schemeClr val="bg1"/>
              </a:solidFill>
              <a:latin typeface="Arial"/>
              <a:cs typeface="Arial"/>
            </a:endParaRPr>
          </a:p>
          <a:p>
            <a:pPr marL="285750" indent="-285750">
              <a:buFont typeface="Arial"/>
              <a:buChar char="•"/>
            </a:pPr>
            <a:r>
              <a:rPr lang="en-GB" sz="2400" dirty="0">
                <a:solidFill>
                  <a:schemeClr val="bg1"/>
                </a:solidFill>
                <a:latin typeface="Arial"/>
                <a:cs typeface="Arial"/>
              </a:rPr>
              <a:t>Support sustainability and hospit</a:t>
            </a:r>
            <a:r>
              <a:rPr lang="en-GB" sz="2400">
                <a:solidFill>
                  <a:schemeClr val="bg1"/>
                </a:solidFill>
                <a:latin typeface="Arial"/>
                <a:cs typeface="Arial"/>
              </a:rPr>
              <a:t>ality standards.</a:t>
            </a:r>
            <a:endParaRPr lang="en-GB" sz="2400" dirty="0">
              <a:solidFill>
                <a:schemeClr val="bg1"/>
              </a:solidFill>
              <a:latin typeface="Arial"/>
              <a:cs typeface="Arial"/>
            </a:endParaRPr>
          </a:p>
          <a:p>
            <a:pPr marL="285750" indent="-285750">
              <a:buFont typeface="Arial"/>
              <a:buChar char="•"/>
            </a:pPr>
            <a:r>
              <a:rPr lang="en-GB" sz="2400">
                <a:solidFill>
                  <a:schemeClr val="bg1"/>
                </a:solidFill>
                <a:latin typeface="Arial"/>
                <a:cs typeface="Arial"/>
              </a:rPr>
              <a:t>Deliver personalised and professional guest service.</a:t>
            </a:r>
            <a:endParaRPr lang="en-GB" sz="2400" dirty="0">
              <a:solidFill>
                <a:schemeClr val="bg1"/>
              </a:solidFill>
              <a:latin typeface="Arial"/>
              <a:cs typeface="Arial"/>
            </a:endParaRPr>
          </a:p>
          <a:p>
            <a:pPr marL="285750" indent="-285750">
              <a:buFont typeface="Arial"/>
              <a:buChar char="•"/>
            </a:pPr>
            <a:r>
              <a:rPr lang="en-GB" sz="2400" dirty="0">
                <a:solidFill>
                  <a:schemeClr val="bg1"/>
                </a:solidFill>
                <a:latin typeface="Arial"/>
                <a:cs typeface="Arial"/>
              </a:rPr>
              <a:t>Create unforgettable and memorable </a:t>
            </a:r>
            <a:r>
              <a:rPr lang="en-GB" sz="2400">
                <a:solidFill>
                  <a:schemeClr val="bg1"/>
                </a:solidFill>
                <a:latin typeface="Arial"/>
                <a:cs typeface="Arial"/>
              </a:rPr>
              <a:t>experiences</a:t>
            </a:r>
            <a:r>
              <a:rPr lang="en-GB" sz="2400" dirty="0">
                <a:solidFill>
                  <a:schemeClr val="bg1"/>
                </a:solidFill>
                <a:latin typeface="Arial"/>
                <a:cs typeface="Arial"/>
              </a:rPr>
              <a:t> for guests and guest loyalty.</a:t>
            </a:r>
          </a:p>
        </p:txBody>
      </p:sp>
      <p:pic>
        <p:nvPicPr>
          <p:cNvPr id="6" name="Graphic 5" descr="Tick with solid fill">
            <a:extLst>
              <a:ext uri="{FF2B5EF4-FFF2-40B4-BE49-F238E27FC236}">
                <a16:creationId xmlns:a16="http://schemas.microsoft.com/office/drawing/2014/main" id="{F4C5DAA0-F568-ADA6-E7CD-578D845AE12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347446" y="4148416"/>
            <a:ext cx="443754" cy="466166"/>
          </a:xfrm>
          <a:prstGeom prst="rect">
            <a:avLst/>
          </a:prstGeom>
        </p:spPr>
      </p:pic>
      <p:pic>
        <p:nvPicPr>
          <p:cNvPr id="8" name="Graphic 7" descr="Tick with solid fill">
            <a:extLst>
              <a:ext uri="{FF2B5EF4-FFF2-40B4-BE49-F238E27FC236}">
                <a16:creationId xmlns:a16="http://schemas.microsoft.com/office/drawing/2014/main" id="{C08162A4-644E-E1EC-38E1-CAC50D42A1D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115299" y="5336238"/>
            <a:ext cx="488577" cy="466167"/>
          </a:xfrm>
          <a:prstGeom prst="rect">
            <a:avLst/>
          </a:prstGeom>
        </p:spPr>
      </p:pic>
      <p:pic>
        <p:nvPicPr>
          <p:cNvPr id="10" name="Graphic 9" descr="Tick with solid fill">
            <a:extLst>
              <a:ext uri="{FF2B5EF4-FFF2-40B4-BE49-F238E27FC236}">
                <a16:creationId xmlns:a16="http://schemas.microsoft.com/office/drawing/2014/main" id="{AB5E6FD0-E1AC-D944-5DA4-C27ABFD8CD7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179857" y="4619062"/>
            <a:ext cx="488577" cy="466167"/>
          </a:xfrm>
          <a:prstGeom prst="rect">
            <a:avLst/>
          </a:prstGeom>
        </p:spPr>
      </p:pic>
      <p:pic>
        <p:nvPicPr>
          <p:cNvPr id="12" name="Graphic 11" descr="Tick with solid fill">
            <a:extLst>
              <a:ext uri="{FF2B5EF4-FFF2-40B4-BE49-F238E27FC236}">
                <a16:creationId xmlns:a16="http://schemas.microsoft.com/office/drawing/2014/main" id="{83CB068F-BEE2-3C6A-1F0A-60B925084D5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420534" y="4966443"/>
            <a:ext cx="488577" cy="466167"/>
          </a:xfrm>
          <a:prstGeom prst="rect">
            <a:avLst/>
          </a:prstGeom>
        </p:spPr>
      </p:pic>
      <p:pic>
        <p:nvPicPr>
          <p:cNvPr id="14" name="Graphic 13" descr="Tick with solid fill">
            <a:extLst>
              <a:ext uri="{FF2B5EF4-FFF2-40B4-BE49-F238E27FC236}">
                <a16:creationId xmlns:a16="http://schemas.microsoft.com/office/drawing/2014/main" id="{6E158018-0CF5-2F4C-3EB2-BD7B600444B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499475" y="5672415"/>
            <a:ext cx="488577" cy="466167"/>
          </a:xfrm>
          <a:prstGeom prst="rect">
            <a:avLst/>
          </a:prstGeom>
        </p:spPr>
      </p:pic>
      <p:sp>
        <p:nvSpPr>
          <p:cNvPr id="18" name="TextBox 17">
            <a:extLst>
              <a:ext uri="{FF2B5EF4-FFF2-40B4-BE49-F238E27FC236}">
                <a16:creationId xmlns:a16="http://schemas.microsoft.com/office/drawing/2014/main" id="{796DEB41-005E-7C16-B696-28862B40D23C}"/>
              </a:ext>
            </a:extLst>
          </p:cNvPr>
          <p:cNvSpPr txBox="1"/>
          <p:nvPr/>
        </p:nvSpPr>
        <p:spPr>
          <a:xfrm>
            <a:off x="11249993" y="12169"/>
            <a:ext cx="14905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chemeClr val="bg1"/>
                </a:solidFill>
                <a:latin typeface="Arial"/>
                <a:cs typeface="Arial"/>
              </a:rPr>
              <a:t>KEIRA</a:t>
            </a:r>
          </a:p>
        </p:txBody>
      </p:sp>
    </p:spTree>
    <p:extLst>
      <p:ext uri="{BB962C8B-B14F-4D97-AF65-F5344CB8AC3E}">
        <p14:creationId xmlns:p14="http://schemas.microsoft.com/office/powerpoint/2010/main" val="28545699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4E45E-F8EB-4701-0886-45F19CC2E725}"/>
              </a:ext>
            </a:extLst>
          </p:cNvPr>
          <p:cNvSpPr>
            <a:spLocks noGrp="1"/>
          </p:cNvSpPr>
          <p:nvPr>
            <p:ph type="title"/>
          </p:nvPr>
        </p:nvSpPr>
        <p:spPr>
          <a:xfrm>
            <a:off x="-454" y="-246001"/>
            <a:ext cx="10515600" cy="1325563"/>
          </a:xfrm>
        </p:spPr>
        <p:txBody>
          <a:bodyPr/>
          <a:lstStyle/>
          <a:p>
            <a:r>
              <a:rPr lang="en-GB" b="1" u="sng">
                <a:solidFill>
                  <a:schemeClr val="bg1"/>
                </a:solidFill>
                <a:latin typeface="Arial"/>
                <a:cs typeface="Arial"/>
              </a:rPr>
              <a:t>References</a:t>
            </a:r>
            <a:r>
              <a:rPr lang="en-GB" dirty="0"/>
              <a:t> </a:t>
            </a:r>
          </a:p>
        </p:txBody>
      </p:sp>
      <p:sp>
        <p:nvSpPr>
          <p:cNvPr id="3" name="TextBox 2">
            <a:extLst>
              <a:ext uri="{FF2B5EF4-FFF2-40B4-BE49-F238E27FC236}">
                <a16:creationId xmlns:a16="http://schemas.microsoft.com/office/drawing/2014/main" id="{2253FD7D-14E0-E74D-266D-AF5CBE7CC68D}"/>
              </a:ext>
            </a:extLst>
          </p:cNvPr>
          <p:cNvSpPr txBox="1"/>
          <p:nvPr/>
        </p:nvSpPr>
        <p:spPr>
          <a:xfrm>
            <a:off x="1" y="778566"/>
            <a:ext cx="11728173" cy="59554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solidFill>
                  <a:schemeClr val="bg1"/>
                </a:solidFill>
                <a:latin typeface="Arial"/>
                <a:ea typeface="Times New Roman"/>
                <a:cs typeface="Arial"/>
              </a:rPr>
              <a:t>Bitesize Learning (2024) </a:t>
            </a:r>
            <a:r>
              <a:rPr lang="en-US" sz="1100" i="1" dirty="0">
                <a:solidFill>
                  <a:schemeClr val="bg1"/>
                </a:solidFill>
                <a:latin typeface="Arial"/>
                <a:ea typeface="Times New Roman"/>
                <a:cs typeface="Arial"/>
              </a:rPr>
              <a:t>Maslow’s Hierarchy of Needs</a:t>
            </a:r>
            <a:r>
              <a:rPr lang="en-US" sz="1100" dirty="0">
                <a:solidFill>
                  <a:schemeClr val="bg1"/>
                </a:solidFill>
                <a:latin typeface="Arial"/>
                <a:ea typeface="Times New Roman"/>
                <a:cs typeface="Arial"/>
              </a:rPr>
              <a:t>, </a:t>
            </a:r>
            <a:r>
              <a:rPr lang="en-US" sz="1100" i="1" dirty="0" err="1">
                <a:solidFill>
                  <a:schemeClr val="bg1"/>
                </a:solidFill>
                <a:latin typeface="Arial"/>
                <a:ea typeface="Times New Roman"/>
                <a:cs typeface="Arial"/>
              </a:rPr>
              <a:t>BiteSize</a:t>
            </a:r>
            <a:r>
              <a:rPr lang="en-US" sz="1100" i="1" dirty="0">
                <a:solidFill>
                  <a:schemeClr val="bg1"/>
                </a:solidFill>
                <a:latin typeface="Arial"/>
                <a:ea typeface="Times New Roman"/>
                <a:cs typeface="Arial"/>
              </a:rPr>
              <a:t> Learning</a:t>
            </a:r>
            <a:r>
              <a:rPr lang="en-US" sz="1100" dirty="0">
                <a:solidFill>
                  <a:schemeClr val="bg1"/>
                </a:solidFill>
                <a:latin typeface="Arial"/>
                <a:ea typeface="Times New Roman"/>
                <a:cs typeface="Arial"/>
              </a:rPr>
              <a:t>. Available at: </a:t>
            </a:r>
            <a:r>
              <a:rPr lang="en-US" sz="1100" dirty="0">
                <a:solidFill>
                  <a:schemeClr val="bg1"/>
                </a:solidFill>
                <a:latin typeface="Arial"/>
                <a:ea typeface="Times New Roman"/>
                <a:cs typeface="Arial"/>
                <a:hlinkClick r:id="rId2">
                  <a:extLst>
                    <a:ext uri="{A12FA001-AC4F-418D-AE19-62706E023703}">
                      <ahyp:hlinkClr xmlns:ahyp="http://schemas.microsoft.com/office/drawing/2018/hyperlinkcolor" val="tx"/>
                    </a:ext>
                  </a:extLst>
                </a:hlinkClick>
              </a:rPr>
              <a:t>https://www.bitesizelearning.co.uk/resources/maslows-hierarchy-of-needs-theory</a:t>
            </a:r>
            <a:endParaRPr lang="en-US" sz="1100" dirty="0">
              <a:solidFill>
                <a:schemeClr val="bg1"/>
              </a:solidFill>
              <a:latin typeface="Arial"/>
              <a:ea typeface="Times New Roman"/>
              <a:cs typeface="Arial"/>
            </a:endParaRPr>
          </a:p>
          <a:p>
            <a:r>
              <a:rPr lang="en-US" sz="1100">
                <a:solidFill>
                  <a:schemeClr val="bg1"/>
                </a:solidFill>
                <a:latin typeface="Arial"/>
                <a:ea typeface="Times New Roman"/>
                <a:cs typeface="Arial"/>
              </a:rPr>
              <a:t>(Accessed: 8 May 2026).</a:t>
            </a:r>
            <a:endParaRPr lang="en-US" sz="1100">
              <a:solidFill>
                <a:schemeClr val="bg1"/>
              </a:solidFill>
              <a:latin typeface="Arial"/>
              <a:cs typeface="Arial"/>
            </a:endParaRPr>
          </a:p>
          <a:p>
            <a:endParaRPr lang="en-US" sz="1100" dirty="0">
              <a:solidFill>
                <a:schemeClr val="bg1"/>
              </a:solidFill>
              <a:latin typeface="Arial"/>
              <a:ea typeface="Times New Roman"/>
              <a:cs typeface="Arial"/>
            </a:endParaRPr>
          </a:p>
          <a:p>
            <a:r>
              <a:rPr lang="en-US" sz="1100">
                <a:solidFill>
                  <a:schemeClr val="bg1"/>
                </a:solidFill>
                <a:latin typeface="Arial"/>
                <a:ea typeface="Times New Roman"/>
                <a:cs typeface="Arial"/>
              </a:rPr>
              <a:t>Channell, M. (2024) </a:t>
            </a:r>
            <a:r>
              <a:rPr lang="en-US" sz="1100" i="1">
                <a:solidFill>
                  <a:schemeClr val="bg1"/>
                </a:solidFill>
                <a:latin typeface="Arial"/>
                <a:ea typeface="Times New Roman"/>
                <a:cs typeface="Arial"/>
              </a:rPr>
              <a:t>Maslow’s Hierarchy of Needs: How Leaders &amp; Managers Can Motivate Their Teams</a:t>
            </a:r>
            <a:r>
              <a:rPr lang="en-US" sz="1100">
                <a:solidFill>
                  <a:schemeClr val="bg1"/>
                </a:solidFill>
                <a:latin typeface="Arial"/>
                <a:ea typeface="Times New Roman"/>
                <a:cs typeface="Arial"/>
              </a:rPr>
              <a:t>, </a:t>
            </a:r>
            <a:r>
              <a:rPr lang="en-US" sz="1100" i="1">
                <a:solidFill>
                  <a:schemeClr val="bg1"/>
                </a:solidFill>
                <a:latin typeface="Arial"/>
                <a:ea typeface="Times New Roman"/>
                <a:cs typeface="Arial"/>
              </a:rPr>
              <a:t>TSW </a:t>
            </a:r>
            <a:endParaRPr lang="en-US" sz="1100" i="1" dirty="0">
              <a:solidFill>
                <a:schemeClr val="bg1"/>
              </a:solidFill>
              <a:latin typeface="Arial"/>
              <a:ea typeface="Times New Roman"/>
              <a:cs typeface="Arial"/>
            </a:endParaRPr>
          </a:p>
          <a:p>
            <a:r>
              <a:rPr lang="en-US" sz="1100" i="1">
                <a:solidFill>
                  <a:schemeClr val="bg1"/>
                </a:solidFill>
                <a:latin typeface="Arial"/>
                <a:ea typeface="Times New Roman"/>
                <a:cs typeface="Arial"/>
              </a:rPr>
              <a:t>Training</a:t>
            </a:r>
            <a:r>
              <a:rPr lang="en-US" sz="1100">
                <a:solidFill>
                  <a:schemeClr val="bg1"/>
                </a:solidFill>
                <a:latin typeface="Arial"/>
                <a:ea typeface="Times New Roman"/>
                <a:cs typeface="Arial"/>
              </a:rPr>
              <a:t>. Available at: </a:t>
            </a:r>
            <a:r>
              <a:rPr lang="en-US" sz="1100" dirty="0">
                <a:solidFill>
                  <a:schemeClr val="bg1"/>
                </a:solidFill>
                <a:latin typeface="Arial"/>
                <a:ea typeface="Times New Roman"/>
                <a:cs typeface="Arial"/>
                <a:hlinkClick r:id="rId3">
                  <a:extLst>
                    <a:ext uri="{A12FA001-AC4F-418D-AE19-62706E023703}">
                      <ahyp:hlinkClr xmlns:ahyp="http://schemas.microsoft.com/office/drawing/2018/hyperlinkcolor" val="tx"/>
                    </a:ext>
                  </a:extLst>
                </a:hlinkClick>
              </a:rPr>
              <a:t>https://www.tsw.co.uk/insights/maslows-hierarchy/</a:t>
            </a:r>
            <a:endParaRPr lang="en-US" sz="1100" dirty="0">
              <a:solidFill>
                <a:schemeClr val="bg1"/>
              </a:solidFill>
              <a:latin typeface="Arial"/>
              <a:ea typeface="Times New Roman"/>
              <a:cs typeface="Arial"/>
            </a:endParaRPr>
          </a:p>
          <a:p>
            <a:r>
              <a:rPr lang="en-US" sz="1100">
                <a:solidFill>
                  <a:schemeClr val="bg1"/>
                </a:solidFill>
                <a:latin typeface="Arial"/>
                <a:ea typeface="Times New Roman"/>
                <a:cs typeface="Arial"/>
              </a:rPr>
              <a:t>(Accessed: 8 May 2026).</a:t>
            </a:r>
            <a:endParaRPr lang="en-US" sz="1100" dirty="0">
              <a:solidFill>
                <a:schemeClr val="bg1"/>
              </a:solidFill>
              <a:latin typeface="Arial"/>
              <a:ea typeface="Times New Roman"/>
              <a:cs typeface="Arial"/>
            </a:endParaRPr>
          </a:p>
          <a:p>
            <a:endParaRPr lang="en-US" sz="1100" dirty="0">
              <a:solidFill>
                <a:schemeClr val="bg1"/>
              </a:solidFill>
              <a:latin typeface="Arial"/>
              <a:ea typeface="Times New Roman"/>
              <a:cs typeface="Arial"/>
            </a:endParaRPr>
          </a:p>
          <a:p>
            <a:r>
              <a:rPr lang="en-US" sz="1100" dirty="0" err="1">
                <a:solidFill>
                  <a:schemeClr val="bg1"/>
                </a:solidFill>
                <a:latin typeface="Arial"/>
                <a:ea typeface="Times New Roman"/>
                <a:cs typeface="Arial"/>
              </a:rPr>
              <a:t>Çıtak</a:t>
            </a:r>
            <a:r>
              <a:rPr lang="en-US" sz="1100" dirty="0">
                <a:solidFill>
                  <a:schemeClr val="bg1"/>
                </a:solidFill>
                <a:latin typeface="Arial"/>
                <a:ea typeface="Times New Roman"/>
                <a:cs typeface="Arial"/>
              </a:rPr>
              <a:t>, F.S. (2024) </a:t>
            </a:r>
            <a:r>
              <a:rPr lang="en-US" sz="1100" i="1" dirty="0">
                <a:solidFill>
                  <a:schemeClr val="bg1"/>
                </a:solidFill>
                <a:latin typeface="Arial"/>
                <a:ea typeface="Times New Roman"/>
                <a:cs typeface="Arial"/>
              </a:rPr>
              <a:t>Gap model of service quality: Definition, model, &amp; examples - </a:t>
            </a:r>
            <a:r>
              <a:rPr lang="en-US" sz="1100" i="1" dirty="0" err="1">
                <a:solidFill>
                  <a:schemeClr val="bg1"/>
                </a:solidFill>
                <a:latin typeface="Arial"/>
                <a:ea typeface="Times New Roman"/>
                <a:cs typeface="Arial"/>
              </a:rPr>
              <a:t>forms.app</a:t>
            </a:r>
            <a:r>
              <a:rPr lang="en-US" sz="1100" dirty="0">
                <a:solidFill>
                  <a:schemeClr val="bg1"/>
                </a:solidFill>
                <a:latin typeface="Arial"/>
                <a:ea typeface="Times New Roman"/>
                <a:cs typeface="Arial"/>
              </a:rPr>
              <a:t>, </a:t>
            </a:r>
            <a:r>
              <a:rPr lang="en-US" sz="1100" i="1" dirty="0">
                <a:solidFill>
                  <a:schemeClr val="bg1"/>
                </a:solidFill>
                <a:latin typeface="Arial"/>
                <a:ea typeface="Times New Roman"/>
                <a:cs typeface="Arial"/>
              </a:rPr>
              <a:t>Gap model of service quality: Definition, model, &amp; examples - </a:t>
            </a:r>
            <a:r>
              <a:rPr lang="en-US" sz="1100" i="1" dirty="0" err="1">
                <a:solidFill>
                  <a:schemeClr val="bg1"/>
                </a:solidFill>
                <a:latin typeface="Arial"/>
                <a:ea typeface="Times New Roman"/>
                <a:cs typeface="Arial"/>
              </a:rPr>
              <a:t>forms.app</a:t>
            </a:r>
            <a:r>
              <a:rPr lang="en-US" sz="1100" dirty="0">
                <a:solidFill>
                  <a:schemeClr val="bg1"/>
                </a:solidFill>
                <a:latin typeface="Arial"/>
                <a:ea typeface="Times New Roman"/>
                <a:cs typeface="Arial"/>
              </a:rPr>
              <a:t>. Available at: </a:t>
            </a:r>
            <a:r>
              <a:rPr lang="en-US" sz="1100" dirty="0">
                <a:solidFill>
                  <a:schemeClr val="bg1"/>
                </a:solidFill>
                <a:latin typeface="Arial"/>
                <a:ea typeface="Times New Roman"/>
                <a:cs typeface="Arial"/>
                <a:hlinkClick r:id="rId4">
                  <a:extLst>
                    <a:ext uri="{A12FA001-AC4F-418D-AE19-62706E023703}">
                      <ahyp:hlinkClr xmlns:ahyp="http://schemas.microsoft.com/office/drawing/2018/hyperlinkcolor" val="tx"/>
                    </a:ext>
                  </a:extLst>
                </a:hlinkClick>
              </a:rPr>
              <a:t>https://forms.app/en/blog/gap-model-of-service</a:t>
            </a:r>
            <a:endParaRPr lang="en-US" sz="1100" dirty="0">
              <a:solidFill>
                <a:schemeClr val="bg1"/>
              </a:solidFill>
              <a:latin typeface="Arial"/>
              <a:ea typeface="Times New Roman"/>
              <a:cs typeface="Arial"/>
            </a:endParaRPr>
          </a:p>
          <a:p>
            <a:r>
              <a:rPr lang="en-US" sz="1100">
                <a:solidFill>
                  <a:schemeClr val="bg1"/>
                </a:solidFill>
                <a:latin typeface="Arial"/>
                <a:ea typeface="Times New Roman"/>
                <a:cs typeface="Arial"/>
              </a:rPr>
              <a:t>(Accessed: 8 May 2026).</a:t>
            </a:r>
            <a:endParaRPr lang="en-US" sz="1100">
              <a:solidFill>
                <a:schemeClr val="bg1"/>
              </a:solidFill>
              <a:latin typeface="Arial"/>
              <a:cs typeface="Arial"/>
            </a:endParaRPr>
          </a:p>
          <a:p>
            <a:endParaRPr lang="en-US" sz="1100" dirty="0">
              <a:solidFill>
                <a:schemeClr val="bg1"/>
              </a:solidFill>
              <a:latin typeface="Arial"/>
              <a:ea typeface="Times New Roman"/>
              <a:cs typeface="Arial"/>
            </a:endParaRPr>
          </a:p>
          <a:p>
            <a:r>
              <a:rPr lang="en-US" sz="1100" dirty="0">
                <a:solidFill>
                  <a:schemeClr val="bg1"/>
                </a:solidFill>
                <a:latin typeface="Arial"/>
                <a:ea typeface="Times New Roman"/>
                <a:cs typeface="Arial"/>
              </a:rPr>
              <a:t>Disney Institute (2011) </a:t>
            </a:r>
            <a:r>
              <a:rPr lang="en-US" sz="1100" i="1" dirty="0">
                <a:solidFill>
                  <a:schemeClr val="bg1"/>
                </a:solidFill>
                <a:latin typeface="Arial"/>
                <a:ea typeface="Times New Roman"/>
                <a:cs typeface="Arial"/>
              </a:rPr>
              <a:t>Be Our Guest: Perfecting the Art of Customer Service.</a:t>
            </a:r>
            <a:r>
              <a:rPr lang="en-US" sz="1100" dirty="0">
                <a:solidFill>
                  <a:schemeClr val="bg1"/>
                </a:solidFill>
                <a:latin typeface="Arial"/>
                <a:ea typeface="Times New Roman"/>
                <a:cs typeface="Arial"/>
              </a:rPr>
              <a:t> New York: Disney Editio</a:t>
            </a:r>
            <a:r>
              <a:rPr lang="en-US" sz="1100">
                <a:solidFill>
                  <a:schemeClr val="bg1"/>
                </a:solidFill>
                <a:latin typeface="Arial"/>
                <a:ea typeface="Times New Roman"/>
                <a:cs typeface="Arial"/>
              </a:rPr>
              <a:t>ns.</a:t>
            </a:r>
            <a:endParaRPr lang="en-US" sz="1100" dirty="0">
              <a:solidFill>
                <a:schemeClr val="bg1"/>
              </a:solidFill>
              <a:latin typeface="Arial"/>
              <a:ea typeface="Times New Roman"/>
              <a:cs typeface="Arial"/>
            </a:endParaRPr>
          </a:p>
          <a:p>
            <a:endParaRPr lang="en-US" sz="1100" dirty="0">
              <a:solidFill>
                <a:schemeClr val="bg1"/>
              </a:solidFill>
              <a:latin typeface="Arial"/>
              <a:ea typeface="Times New Roman"/>
              <a:cs typeface="Arial"/>
            </a:endParaRPr>
          </a:p>
          <a:p>
            <a:r>
              <a:rPr lang="en-US" sz="1100">
                <a:solidFill>
                  <a:schemeClr val="bg1"/>
                </a:solidFill>
                <a:latin typeface="Arial"/>
                <a:ea typeface="Times New Roman"/>
                <a:cs typeface="Arial"/>
              </a:rPr>
              <a:t>Guy-Evans, O. (2023) </a:t>
            </a:r>
            <a:r>
              <a:rPr lang="en-US" sz="1100" i="1">
                <a:solidFill>
                  <a:schemeClr val="bg1"/>
                </a:solidFill>
                <a:latin typeface="Arial"/>
                <a:ea typeface="Times New Roman"/>
                <a:cs typeface="Arial"/>
              </a:rPr>
              <a:t>Emotional Labor: Definition, Examples, Types, and Consequences</a:t>
            </a:r>
            <a:r>
              <a:rPr lang="en-US" sz="1100">
                <a:solidFill>
                  <a:schemeClr val="bg1"/>
                </a:solidFill>
                <a:latin typeface="Arial"/>
                <a:ea typeface="Times New Roman"/>
                <a:cs typeface="Arial"/>
              </a:rPr>
              <a:t>, </a:t>
            </a:r>
            <a:r>
              <a:rPr lang="en-US" sz="1100" i="1">
                <a:solidFill>
                  <a:schemeClr val="bg1"/>
                </a:solidFill>
                <a:latin typeface="Arial"/>
                <a:ea typeface="Times New Roman"/>
                <a:cs typeface="Arial"/>
              </a:rPr>
              <a:t>Simply Psychology</a:t>
            </a:r>
            <a:r>
              <a:rPr lang="en-US" sz="1100">
                <a:solidFill>
                  <a:schemeClr val="bg1"/>
                </a:solidFill>
                <a:latin typeface="Arial"/>
                <a:ea typeface="Times New Roman"/>
                <a:cs typeface="Arial"/>
              </a:rPr>
              <a:t>. Available at: </a:t>
            </a:r>
            <a:r>
              <a:rPr lang="en-US" sz="1100" dirty="0">
                <a:solidFill>
                  <a:schemeClr val="bg1"/>
                </a:solidFill>
                <a:latin typeface="Arial"/>
                <a:ea typeface="Times New Roman"/>
                <a:cs typeface="Arial"/>
                <a:hlinkClick r:id="rId5">
                  <a:extLst>
                    <a:ext uri="{A12FA001-AC4F-418D-AE19-62706E023703}">
                      <ahyp:hlinkClr xmlns:ahyp="http://schemas.microsoft.com/office/drawing/2018/hyperlinkcolor" val="tx"/>
                    </a:ext>
                  </a:extLst>
                </a:hlinkClick>
              </a:rPr>
              <a:t>https://www.simplypsychology.org/emotional-labor.html</a:t>
            </a:r>
            <a:endParaRPr lang="en-US" sz="1100" dirty="0">
              <a:solidFill>
                <a:schemeClr val="bg1"/>
              </a:solidFill>
              <a:latin typeface="Arial"/>
              <a:ea typeface="Times New Roman"/>
              <a:cs typeface="Arial"/>
            </a:endParaRPr>
          </a:p>
          <a:p>
            <a:r>
              <a:rPr lang="en-US" sz="1100">
                <a:solidFill>
                  <a:schemeClr val="bg1"/>
                </a:solidFill>
                <a:latin typeface="Arial"/>
                <a:ea typeface="Times New Roman"/>
                <a:cs typeface="Arial"/>
              </a:rPr>
              <a:t>(Accessed: 8 May 2026).</a:t>
            </a:r>
            <a:endParaRPr lang="en-US" sz="1100" dirty="0">
              <a:solidFill>
                <a:schemeClr val="bg1"/>
              </a:solidFill>
              <a:latin typeface="Arial"/>
              <a:ea typeface="Times New Roman"/>
              <a:cs typeface="Arial"/>
            </a:endParaRPr>
          </a:p>
          <a:p>
            <a:endParaRPr lang="en-US" sz="1100" dirty="0">
              <a:solidFill>
                <a:schemeClr val="bg1"/>
              </a:solidFill>
              <a:latin typeface="Arial"/>
              <a:ea typeface="Times New Roman"/>
              <a:cs typeface="Arial"/>
            </a:endParaRPr>
          </a:p>
          <a:p>
            <a:r>
              <a:rPr lang="en-US" sz="1100" dirty="0">
                <a:solidFill>
                  <a:schemeClr val="bg1"/>
                </a:solidFill>
                <a:latin typeface="Arial"/>
                <a:ea typeface="Times New Roman"/>
                <a:cs typeface="Arial"/>
              </a:rPr>
              <a:t>Parasuraman, A., Zeithaml, V.A. and Berry, L.L. (1988) </a:t>
            </a:r>
            <a:r>
              <a:rPr lang="en-US" sz="1100" i="1" dirty="0">
                <a:solidFill>
                  <a:schemeClr val="bg1"/>
                </a:solidFill>
                <a:latin typeface="Arial"/>
                <a:ea typeface="Times New Roman"/>
                <a:cs typeface="Arial"/>
              </a:rPr>
              <a:t>'SERVQUAL: A multiple-item scale for measuring consumer perceptions of service quality'</a:t>
            </a:r>
            <a:r>
              <a:rPr lang="en-US" sz="1100" dirty="0">
                <a:solidFill>
                  <a:schemeClr val="bg1"/>
                </a:solidFill>
                <a:latin typeface="Arial"/>
                <a:ea typeface="Times New Roman"/>
                <a:cs typeface="Arial"/>
              </a:rPr>
              <a:t>, Journal of Retailin</a:t>
            </a:r>
            <a:r>
              <a:rPr lang="en-US" sz="1100">
                <a:solidFill>
                  <a:schemeClr val="bg1"/>
                </a:solidFill>
                <a:latin typeface="Arial"/>
                <a:ea typeface="Times New Roman"/>
                <a:cs typeface="Arial"/>
              </a:rPr>
              <a:t>g, 64(1), pp. 12-40.</a:t>
            </a:r>
            <a:endParaRPr lang="en-US" sz="1100" dirty="0">
              <a:solidFill>
                <a:schemeClr val="bg1"/>
              </a:solidFill>
              <a:latin typeface="Arial"/>
              <a:ea typeface="Times New Roman"/>
              <a:cs typeface="Arial"/>
            </a:endParaRPr>
          </a:p>
          <a:p>
            <a:endParaRPr lang="en-US" sz="1100" dirty="0">
              <a:solidFill>
                <a:schemeClr val="bg1"/>
              </a:solidFill>
              <a:latin typeface="Arial"/>
              <a:ea typeface="Times New Roman"/>
              <a:cs typeface="Arial"/>
            </a:endParaRPr>
          </a:p>
          <a:p>
            <a:r>
              <a:rPr lang="en-US" sz="1100">
                <a:solidFill>
                  <a:schemeClr val="bg1"/>
                </a:solidFill>
                <a:latin typeface="Arial"/>
                <a:ea typeface="Times New Roman"/>
                <a:cs typeface="Arial"/>
              </a:rPr>
              <a:t>Smallwood, J. (2021) </a:t>
            </a:r>
            <a:r>
              <a:rPr lang="en-US" sz="1100" i="1">
                <a:solidFill>
                  <a:schemeClr val="bg1"/>
                </a:solidFill>
                <a:latin typeface="Arial"/>
                <a:ea typeface="Times New Roman"/>
                <a:cs typeface="Arial"/>
              </a:rPr>
              <a:t>The Future of Independent Boutique Hotels</a:t>
            </a:r>
            <a:r>
              <a:rPr lang="en-US" sz="1100">
                <a:solidFill>
                  <a:schemeClr val="bg1"/>
                </a:solidFill>
                <a:latin typeface="Arial"/>
                <a:ea typeface="Times New Roman"/>
                <a:cs typeface="Arial"/>
              </a:rPr>
              <a:t>, </a:t>
            </a:r>
            <a:r>
              <a:rPr lang="en-US" sz="1100" i="1">
                <a:solidFill>
                  <a:schemeClr val="bg1"/>
                </a:solidFill>
                <a:latin typeface="Arial"/>
                <a:ea typeface="Times New Roman"/>
                <a:cs typeface="Arial"/>
              </a:rPr>
              <a:t>BLLA</a:t>
            </a:r>
            <a:r>
              <a:rPr lang="en-US" sz="1100">
                <a:solidFill>
                  <a:schemeClr val="bg1"/>
                </a:solidFill>
                <a:latin typeface="Arial"/>
                <a:ea typeface="Times New Roman"/>
                <a:cs typeface="Arial"/>
              </a:rPr>
              <a:t>. Available at: </a:t>
            </a:r>
            <a:r>
              <a:rPr lang="en-US" sz="1100" dirty="0">
                <a:solidFill>
                  <a:schemeClr val="bg1"/>
                </a:solidFill>
                <a:latin typeface="Arial"/>
                <a:ea typeface="Times New Roman"/>
                <a:cs typeface="Arial"/>
                <a:hlinkClick r:id="rId6">
                  <a:extLst>
                    <a:ext uri="{A12FA001-AC4F-418D-AE19-62706E023703}">
                      <ahyp:hlinkClr xmlns:ahyp="http://schemas.microsoft.com/office/drawing/2018/hyperlinkcolor" val="tx"/>
                    </a:ext>
                  </a:extLst>
                </a:hlinkClick>
              </a:rPr>
              <a:t>https://blla.org/the-future-of-independent-boutique-hotels/</a:t>
            </a:r>
            <a:endParaRPr lang="en-US" sz="1100" dirty="0">
              <a:solidFill>
                <a:schemeClr val="bg1"/>
              </a:solidFill>
              <a:latin typeface="Arial"/>
              <a:ea typeface="Times New Roman"/>
              <a:cs typeface="Arial"/>
            </a:endParaRPr>
          </a:p>
          <a:p>
            <a:r>
              <a:rPr lang="en-US" sz="1100">
                <a:solidFill>
                  <a:schemeClr val="bg1"/>
                </a:solidFill>
                <a:latin typeface="Arial"/>
                <a:ea typeface="Times New Roman"/>
                <a:cs typeface="Arial"/>
              </a:rPr>
              <a:t>(Accessed: 8 May 2026).</a:t>
            </a:r>
            <a:endParaRPr lang="en-US" sz="1100" dirty="0">
              <a:solidFill>
                <a:schemeClr val="bg1"/>
              </a:solidFill>
              <a:latin typeface="Arial"/>
              <a:ea typeface="Times New Roman"/>
              <a:cs typeface="Arial"/>
            </a:endParaRPr>
          </a:p>
          <a:p>
            <a:endParaRPr lang="en-US" sz="1100" dirty="0">
              <a:solidFill>
                <a:schemeClr val="bg1"/>
              </a:solidFill>
              <a:latin typeface="Arial"/>
              <a:ea typeface="Times New Roman"/>
              <a:cs typeface="Arial"/>
            </a:endParaRPr>
          </a:p>
          <a:p>
            <a:r>
              <a:rPr lang="en-US" sz="1100" i="1">
                <a:solidFill>
                  <a:schemeClr val="bg1"/>
                </a:solidFill>
                <a:latin typeface="Arial"/>
                <a:cs typeface="Arial"/>
              </a:rPr>
              <a:t>Sustainable growth and tourism | Wadden Sea</a:t>
            </a:r>
            <a:r>
              <a:rPr lang="en-US" sz="1100">
                <a:solidFill>
                  <a:schemeClr val="bg1"/>
                </a:solidFill>
                <a:latin typeface="Arial"/>
                <a:cs typeface="Arial"/>
              </a:rPr>
              <a:t> (2018) </a:t>
            </a:r>
            <a:r>
              <a:rPr lang="en-US" sz="1100" i="1">
                <a:solidFill>
                  <a:schemeClr val="bg1"/>
                </a:solidFill>
                <a:latin typeface="Arial"/>
                <a:cs typeface="Arial"/>
              </a:rPr>
              <a:t>Waddensea-worldheritage.org</a:t>
            </a:r>
            <a:r>
              <a:rPr lang="en-US" sz="1100">
                <a:solidFill>
                  <a:schemeClr val="bg1"/>
                </a:solidFill>
                <a:latin typeface="Arial"/>
                <a:cs typeface="Arial"/>
              </a:rPr>
              <a:t>. Available at: </a:t>
            </a:r>
            <a:r>
              <a:rPr lang="en-US" sz="1100" dirty="0">
                <a:solidFill>
                  <a:schemeClr val="bg1"/>
                </a:solidFill>
                <a:latin typeface="Arial"/>
                <a:cs typeface="Arial"/>
                <a:hlinkClick r:id="rId7">
                  <a:extLst>
                    <a:ext uri="{A12FA001-AC4F-418D-AE19-62706E023703}">
                      <ahyp:hlinkClr xmlns:ahyp="http://schemas.microsoft.com/office/drawing/2018/hyperlinkcolor" val="tx"/>
                    </a:ext>
                  </a:extLst>
                </a:hlinkClick>
              </a:rPr>
              <a:t>https://www.waddensea-worldheritage.org/sustainable-growth-and-tourism</a:t>
            </a:r>
            <a:r>
              <a:rPr lang="en-US" sz="1100" dirty="0">
                <a:solidFill>
                  <a:schemeClr val="bg1"/>
                </a:solidFill>
                <a:latin typeface="Arial"/>
                <a:cs typeface="Arial"/>
              </a:rPr>
              <a:t> </a:t>
            </a:r>
          </a:p>
          <a:p>
            <a:r>
              <a:rPr lang="en-US" sz="1100">
                <a:solidFill>
                  <a:schemeClr val="bg1"/>
                </a:solidFill>
                <a:latin typeface="Arial"/>
                <a:cs typeface="Arial"/>
              </a:rPr>
              <a:t>(Accessed: 8 May 2026).</a:t>
            </a:r>
            <a:endParaRPr lang="en-US">
              <a:solidFill>
                <a:schemeClr val="bg1"/>
              </a:solidFill>
            </a:endParaRPr>
          </a:p>
          <a:p>
            <a:endParaRPr lang="en-US" sz="1100" dirty="0">
              <a:solidFill>
                <a:schemeClr val="bg1"/>
              </a:solidFill>
              <a:latin typeface="Arial"/>
              <a:ea typeface="Times New Roman"/>
              <a:cs typeface="Arial"/>
            </a:endParaRPr>
          </a:p>
          <a:p>
            <a:endParaRPr lang="en-US" sz="1100" dirty="0">
              <a:solidFill>
                <a:schemeClr val="bg1"/>
              </a:solidFill>
              <a:latin typeface="Arial"/>
              <a:ea typeface="Times New Roman"/>
              <a:cs typeface="Arial"/>
            </a:endParaRPr>
          </a:p>
          <a:p>
            <a:r>
              <a:rPr lang="en-US" sz="1100" dirty="0" err="1">
                <a:solidFill>
                  <a:schemeClr val="bg1"/>
                </a:solidFill>
                <a:latin typeface="Arial"/>
                <a:ea typeface="Times New Roman"/>
                <a:cs typeface="Arial"/>
              </a:rPr>
              <a:t>Swarbrooke</a:t>
            </a:r>
            <a:r>
              <a:rPr lang="en-US" sz="1100" dirty="0">
                <a:solidFill>
                  <a:schemeClr val="bg1"/>
                </a:solidFill>
                <a:latin typeface="Arial"/>
                <a:ea typeface="Times New Roman"/>
                <a:cs typeface="Arial"/>
              </a:rPr>
              <a:t>, J. and Horner, S. (2011) </a:t>
            </a:r>
            <a:r>
              <a:rPr lang="en-US" sz="1100" i="1" dirty="0">
                <a:solidFill>
                  <a:schemeClr val="bg1"/>
                </a:solidFill>
                <a:latin typeface="Arial"/>
                <a:ea typeface="Times New Roman"/>
                <a:cs typeface="Arial"/>
              </a:rPr>
              <a:t>Consumer </a:t>
            </a:r>
            <a:r>
              <a:rPr lang="en-US" sz="1100" i="1" dirty="0" err="1">
                <a:solidFill>
                  <a:schemeClr val="bg1"/>
                </a:solidFill>
                <a:latin typeface="Arial"/>
                <a:ea typeface="Times New Roman"/>
                <a:cs typeface="Arial"/>
              </a:rPr>
              <a:t>Behaviour</a:t>
            </a:r>
            <a:r>
              <a:rPr lang="en-US" sz="1100" i="1" dirty="0">
                <a:solidFill>
                  <a:schemeClr val="bg1"/>
                </a:solidFill>
                <a:latin typeface="Arial"/>
                <a:ea typeface="Times New Roman"/>
                <a:cs typeface="Arial"/>
              </a:rPr>
              <a:t> in Tourism</a:t>
            </a:r>
            <a:r>
              <a:rPr lang="en-US" sz="1100" dirty="0">
                <a:solidFill>
                  <a:schemeClr val="bg1"/>
                </a:solidFill>
                <a:latin typeface="Arial"/>
                <a:ea typeface="Times New Roman"/>
                <a:cs typeface="Arial"/>
              </a:rPr>
              <a:t>. 2nd </a:t>
            </a:r>
            <a:r>
              <a:rPr lang="en-US" sz="1100" dirty="0" err="1">
                <a:solidFill>
                  <a:schemeClr val="bg1"/>
                </a:solidFill>
                <a:latin typeface="Arial"/>
                <a:ea typeface="Times New Roman"/>
                <a:cs typeface="Arial"/>
              </a:rPr>
              <a:t>edn</a:t>
            </a:r>
            <a:r>
              <a:rPr lang="en-US" sz="1100" dirty="0">
                <a:solidFill>
                  <a:schemeClr val="bg1"/>
                </a:solidFill>
                <a:latin typeface="Arial"/>
                <a:ea typeface="Times New Roman"/>
                <a:cs typeface="Arial"/>
              </a:rPr>
              <a:t>. Oxford: </a:t>
            </a:r>
            <a:r>
              <a:rPr lang="en-US" sz="1100" dirty="0" err="1">
                <a:solidFill>
                  <a:schemeClr val="bg1"/>
                </a:solidFill>
                <a:latin typeface="Arial"/>
                <a:ea typeface="Times New Roman"/>
                <a:cs typeface="Arial"/>
              </a:rPr>
              <a:t>Butterwoth</a:t>
            </a:r>
            <a:r>
              <a:rPr lang="en-US" sz="1100" dirty="0">
                <a:solidFill>
                  <a:schemeClr val="bg1"/>
                </a:solidFill>
                <a:latin typeface="Arial"/>
                <a:ea typeface="Times New Roman"/>
                <a:cs typeface="Arial"/>
              </a:rPr>
              <a:t>-Heinemann.</a:t>
            </a:r>
          </a:p>
          <a:p>
            <a:endParaRPr lang="en-US" sz="1100" dirty="0">
              <a:solidFill>
                <a:schemeClr val="bg1"/>
              </a:solidFill>
              <a:latin typeface="Arial"/>
              <a:ea typeface="Times New Roman"/>
              <a:cs typeface="Arial"/>
            </a:endParaRPr>
          </a:p>
          <a:p>
            <a:r>
              <a:rPr lang="en-US" sz="1100">
                <a:solidFill>
                  <a:schemeClr val="bg1"/>
                </a:solidFill>
                <a:latin typeface="Arial"/>
                <a:ea typeface="Times New Roman"/>
                <a:cs typeface="Arial"/>
              </a:rPr>
              <a:t>Wikipedia Contributors (2025) </a:t>
            </a:r>
            <a:r>
              <a:rPr lang="en-US" sz="1100" i="1">
                <a:solidFill>
                  <a:schemeClr val="bg1"/>
                </a:solidFill>
                <a:latin typeface="Arial"/>
                <a:ea typeface="Times New Roman"/>
                <a:cs typeface="Arial"/>
              </a:rPr>
              <a:t>Disney Institute</a:t>
            </a:r>
            <a:r>
              <a:rPr lang="en-US" sz="1100">
                <a:solidFill>
                  <a:schemeClr val="bg1"/>
                </a:solidFill>
                <a:latin typeface="Arial"/>
                <a:ea typeface="Times New Roman"/>
                <a:cs typeface="Arial"/>
              </a:rPr>
              <a:t>, </a:t>
            </a:r>
            <a:r>
              <a:rPr lang="en-US" sz="1100" i="1">
                <a:solidFill>
                  <a:schemeClr val="bg1"/>
                </a:solidFill>
                <a:latin typeface="Arial"/>
                <a:ea typeface="Times New Roman"/>
                <a:cs typeface="Arial"/>
              </a:rPr>
              <a:t>Wikipedia</a:t>
            </a:r>
            <a:r>
              <a:rPr lang="en-US" sz="1100">
                <a:solidFill>
                  <a:schemeClr val="bg1"/>
                </a:solidFill>
                <a:latin typeface="Arial"/>
                <a:ea typeface="Times New Roman"/>
                <a:cs typeface="Arial"/>
              </a:rPr>
              <a:t>. Wikimedia Foundation. Available at: </a:t>
            </a:r>
            <a:r>
              <a:rPr lang="en-US" sz="1100" dirty="0">
                <a:solidFill>
                  <a:schemeClr val="bg1"/>
                </a:solidFill>
                <a:latin typeface="Arial"/>
                <a:ea typeface="Times New Roman"/>
                <a:cs typeface="Arial"/>
                <a:hlinkClick r:id="rId8">
                  <a:extLst>
                    <a:ext uri="{A12FA001-AC4F-418D-AE19-62706E023703}">
                      <ahyp:hlinkClr xmlns:ahyp="http://schemas.microsoft.com/office/drawing/2018/hyperlinkcolor" val="tx"/>
                    </a:ext>
                  </a:extLst>
                </a:hlinkClick>
              </a:rPr>
              <a:t>https://en.wikipedia.org/wiki/Disney_Institute</a:t>
            </a:r>
            <a:endParaRPr lang="en-US" sz="1100" dirty="0">
              <a:solidFill>
                <a:schemeClr val="bg1"/>
              </a:solidFill>
              <a:latin typeface="Arial"/>
              <a:ea typeface="Times New Roman"/>
              <a:cs typeface="Arial"/>
            </a:endParaRPr>
          </a:p>
          <a:p>
            <a:r>
              <a:rPr lang="en-US" sz="1100">
                <a:solidFill>
                  <a:schemeClr val="bg1"/>
                </a:solidFill>
                <a:latin typeface="Arial"/>
                <a:ea typeface="Times New Roman"/>
                <a:cs typeface="Arial"/>
              </a:rPr>
              <a:t>(Accessed: 8 May 2026).</a:t>
            </a:r>
            <a:endParaRPr lang="en-US" sz="1100" dirty="0">
              <a:solidFill>
                <a:schemeClr val="bg1"/>
              </a:solidFill>
              <a:latin typeface="Arial"/>
              <a:ea typeface="Times New Roman"/>
              <a:cs typeface="Arial"/>
            </a:endParaRPr>
          </a:p>
          <a:p>
            <a:endParaRPr lang="en-US" sz="1100" dirty="0">
              <a:solidFill>
                <a:schemeClr val="bg1"/>
              </a:solidFill>
              <a:latin typeface="Arial"/>
              <a:ea typeface="Times New Roman"/>
              <a:cs typeface="Arial"/>
            </a:endParaRPr>
          </a:p>
          <a:p>
            <a:r>
              <a:rPr lang="en-US" sz="1100">
                <a:solidFill>
                  <a:schemeClr val="bg1"/>
                </a:solidFill>
                <a:latin typeface="Arial"/>
                <a:ea typeface="Times New Roman"/>
                <a:cs typeface="Arial"/>
              </a:rPr>
              <a:t>Zimmerman, M.A. (2000) ‘Empowerment theory’, </a:t>
            </a:r>
            <a:r>
              <a:rPr lang="en-US" sz="1100" i="1">
                <a:solidFill>
                  <a:schemeClr val="bg1"/>
                </a:solidFill>
                <a:latin typeface="Arial"/>
                <a:ea typeface="Times New Roman"/>
                <a:cs typeface="Arial"/>
              </a:rPr>
              <a:t>Handbook of Community Psychology</a:t>
            </a:r>
            <a:r>
              <a:rPr lang="en-US" sz="1100">
                <a:solidFill>
                  <a:schemeClr val="bg1"/>
                </a:solidFill>
                <a:latin typeface="Arial"/>
                <a:ea typeface="Times New Roman"/>
                <a:cs typeface="Arial"/>
              </a:rPr>
              <a:t>, 1, pp. 43–63. Available at: </a:t>
            </a:r>
            <a:r>
              <a:rPr lang="en-US" sz="1100" dirty="0">
                <a:solidFill>
                  <a:schemeClr val="bg1"/>
                </a:solidFill>
                <a:latin typeface="Arial"/>
                <a:ea typeface="Times New Roman"/>
                <a:cs typeface="Arial"/>
                <a:hlinkClick r:id="rId9">
                  <a:extLst>
                    <a:ext uri="{A12FA001-AC4F-418D-AE19-62706E023703}">
                      <ahyp:hlinkClr xmlns:ahyp="http://schemas.microsoft.com/office/drawing/2018/hyperlinkcolor" val="tx"/>
                    </a:ext>
                  </a:extLst>
                </a:hlinkClick>
              </a:rPr>
              <a:t>https://doi.org/10.1007/978-1-4615-4193-6_2</a:t>
            </a:r>
            <a:r>
              <a:rPr lang="en-US" sz="1100" dirty="0">
                <a:solidFill>
                  <a:schemeClr val="bg1"/>
                </a:solidFill>
                <a:latin typeface="Arial"/>
                <a:ea typeface="Times New Roman"/>
                <a:cs typeface="Arial"/>
              </a:rPr>
              <a:t>.</a:t>
            </a:r>
            <a:endParaRPr lang="en-US" sz="1100">
              <a:solidFill>
                <a:schemeClr val="bg1"/>
              </a:solidFill>
              <a:latin typeface="Arial"/>
              <a:cs typeface="Arial"/>
            </a:endParaRPr>
          </a:p>
          <a:p>
            <a:endParaRPr lang="en-US" sz="1100" dirty="0">
              <a:latin typeface="Arial"/>
              <a:cs typeface="Arial"/>
            </a:endParaRPr>
          </a:p>
          <a:p>
            <a:endParaRPr lang="en-US" sz="1100" dirty="0">
              <a:latin typeface="Arial"/>
              <a:cs typeface="Arial"/>
            </a:endParaRPr>
          </a:p>
          <a:p>
            <a:pPr algn="ctr"/>
            <a:endParaRPr lang="en-GB"/>
          </a:p>
        </p:txBody>
      </p:sp>
      <p:sp>
        <p:nvSpPr>
          <p:cNvPr id="5" name="TextBox 4">
            <a:extLst>
              <a:ext uri="{FF2B5EF4-FFF2-40B4-BE49-F238E27FC236}">
                <a16:creationId xmlns:a16="http://schemas.microsoft.com/office/drawing/2014/main" id="{B7099020-8891-F2F1-BA4B-00EF446C3BDE}"/>
              </a:ext>
            </a:extLst>
          </p:cNvPr>
          <p:cNvSpPr txBox="1"/>
          <p:nvPr/>
        </p:nvSpPr>
        <p:spPr>
          <a:xfrm>
            <a:off x="11231154" y="50984"/>
            <a:ext cx="14905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chemeClr val="bg1"/>
                </a:solidFill>
                <a:latin typeface="Arial"/>
                <a:cs typeface="Arial"/>
              </a:rPr>
              <a:t>KEIRA</a:t>
            </a:r>
          </a:p>
        </p:txBody>
      </p:sp>
    </p:spTree>
    <p:extLst>
      <p:ext uri="{BB962C8B-B14F-4D97-AF65-F5344CB8AC3E}">
        <p14:creationId xmlns:p14="http://schemas.microsoft.com/office/powerpoint/2010/main" val="18095207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BC7C4-D070-70E3-BA79-51350EBA67CA}"/>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Resolving Guest Disputes : Ellie </a:t>
            </a:r>
          </a:p>
        </p:txBody>
      </p:sp>
      <p:pic>
        <p:nvPicPr>
          <p:cNvPr id="5" name="Content Placeholder 4">
            <a:extLst>
              <a:ext uri="{FF2B5EF4-FFF2-40B4-BE49-F238E27FC236}">
                <a16:creationId xmlns:a16="http://schemas.microsoft.com/office/drawing/2014/main" id="{818DA730-37CC-6D5B-9DA7-4B96E4955982}"/>
              </a:ext>
            </a:extLst>
          </p:cNvPr>
          <p:cNvPicPr>
            <a:picLocks noGrp="1" noChangeAspect="1"/>
          </p:cNvPicPr>
          <p:nvPr>
            <p:ph idx="1"/>
          </p:nvPr>
        </p:nvPicPr>
        <p:blipFill>
          <a:blip r:embed="rId3">
            <a:alphaModFix amt="50000"/>
          </a:blip>
          <a:srcRect r="1779" b="1"/>
          <a:stretch>
            <a:fillRect/>
          </a:stretch>
        </p:blipFill>
        <p:spPr>
          <a:xfrm>
            <a:off x="20" y="1"/>
            <a:ext cx="12191980" cy="6857999"/>
          </a:xfrm>
          <a:prstGeom prst="rect">
            <a:avLst/>
          </a:prstGeom>
        </p:spPr>
      </p:pic>
      <p:sp>
        <p:nvSpPr>
          <p:cNvPr id="7" name="TextBox 6">
            <a:extLst>
              <a:ext uri="{FF2B5EF4-FFF2-40B4-BE49-F238E27FC236}">
                <a16:creationId xmlns:a16="http://schemas.microsoft.com/office/drawing/2014/main" id="{2878E805-F945-C60B-C526-911EAFCAA469}"/>
              </a:ext>
            </a:extLst>
          </p:cNvPr>
          <p:cNvSpPr txBox="1"/>
          <p:nvPr/>
        </p:nvSpPr>
        <p:spPr>
          <a:xfrm>
            <a:off x="130629" y="6270171"/>
            <a:ext cx="1905000" cy="892628"/>
          </a:xfrm>
          <a:prstGeom prst="rect">
            <a:avLst/>
          </a:prstGeom>
        </p:spPr>
        <p:txBody>
          <a:bodyPr vert="horz" lIns="91440" tIns="45720" rIns="91440" bIns="45720" rtlCol="0">
            <a:normAutofit/>
          </a:bodyPr>
          <a:lstStyle/>
          <a:p>
            <a:pPr algn="ctr">
              <a:lnSpc>
                <a:spcPct val="90000"/>
              </a:lnSpc>
              <a:spcBef>
                <a:spcPts val="1000"/>
              </a:spcBef>
            </a:pPr>
            <a:r>
              <a:rPr lang="en-US" sz="2400">
                <a:solidFill>
                  <a:srgbClr val="FFFFFF"/>
                </a:solidFill>
                <a:effectLst/>
              </a:rPr>
              <a:t>(Grant, 2023)</a:t>
            </a:r>
            <a:endParaRPr lang="en-US" sz="2400">
              <a:solidFill>
                <a:srgbClr val="FFFFFF"/>
              </a:solidFill>
            </a:endParaRPr>
          </a:p>
        </p:txBody>
      </p:sp>
    </p:spTree>
    <p:extLst>
      <p:ext uri="{BB962C8B-B14F-4D97-AF65-F5344CB8AC3E}">
        <p14:creationId xmlns:p14="http://schemas.microsoft.com/office/powerpoint/2010/main" val="226561996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B345FBC-1B90-FDD0-FC3C-50B5AC2C3C19}"/>
              </a:ext>
            </a:extLst>
          </p:cNvPr>
          <p:cNvPicPr>
            <a:picLocks noChangeAspect="1"/>
          </p:cNvPicPr>
          <p:nvPr/>
        </p:nvPicPr>
        <p:blipFill>
          <a:blip r:embed="rId2"/>
          <a:srcRect t="7212" r="1357"/>
          <a:stretch>
            <a:fillRect/>
          </a:stretch>
        </p:blipFill>
        <p:spPr>
          <a:xfrm>
            <a:off x="1411018" y="0"/>
            <a:ext cx="7916225" cy="6858000"/>
          </a:xfrm>
          <a:prstGeom prst="rect">
            <a:avLst/>
          </a:prstGeom>
        </p:spPr>
      </p:pic>
      <p:sp>
        <p:nvSpPr>
          <p:cNvPr id="2" name="Title 1">
            <a:extLst>
              <a:ext uri="{FF2B5EF4-FFF2-40B4-BE49-F238E27FC236}">
                <a16:creationId xmlns:a16="http://schemas.microsoft.com/office/drawing/2014/main" id="{2442C82C-F7C5-6EE4-2147-C6089F2CAEAE}"/>
              </a:ext>
            </a:extLst>
          </p:cNvPr>
          <p:cNvSpPr>
            <a:spLocks noGrp="1"/>
          </p:cNvSpPr>
          <p:nvPr>
            <p:ph type="title"/>
          </p:nvPr>
        </p:nvSpPr>
        <p:spPr>
          <a:xfrm>
            <a:off x="368300" y="365125"/>
            <a:ext cx="10515600" cy="1325563"/>
          </a:xfrm>
        </p:spPr>
        <p:txBody>
          <a:bodyPr/>
          <a:lstStyle/>
          <a:p>
            <a:pPr algn="ctr"/>
            <a:r>
              <a:rPr lang="en-GB"/>
              <a:t>Why Guest Dispute Occurs</a:t>
            </a:r>
          </a:p>
        </p:txBody>
      </p:sp>
      <p:graphicFrame>
        <p:nvGraphicFramePr>
          <p:cNvPr id="7" name="Content Placeholder 2">
            <a:extLst>
              <a:ext uri="{FF2B5EF4-FFF2-40B4-BE49-F238E27FC236}">
                <a16:creationId xmlns:a16="http://schemas.microsoft.com/office/drawing/2014/main" id="{AF486B3D-407F-4431-5E0A-625E1D8EDE43}"/>
              </a:ext>
            </a:extLst>
          </p:cNvPr>
          <p:cNvGraphicFramePr>
            <a:graphicFrameLocks noGrp="1"/>
          </p:cNvGraphicFramePr>
          <p:nvPr>
            <p:ph idx="1"/>
            <p:extLst>
              <p:ext uri="{D42A27DB-BD31-4B8C-83A1-F6EECF244321}">
                <p14:modId xmlns:p14="http://schemas.microsoft.com/office/powerpoint/2010/main" val="3760772142"/>
              </p:ext>
            </p:extLst>
          </p:nvPr>
        </p:nvGraphicFramePr>
        <p:xfrm>
          <a:off x="546100" y="2083934"/>
          <a:ext cx="10515600" cy="43808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D06C2C3C-ECBF-4608-6863-999020E0AAAD}"/>
              </a:ext>
            </a:extLst>
          </p:cNvPr>
          <p:cNvSpPr txBox="1"/>
          <p:nvPr/>
        </p:nvSpPr>
        <p:spPr>
          <a:xfrm>
            <a:off x="142876" y="6488668"/>
            <a:ext cx="6098720" cy="369332"/>
          </a:xfrm>
          <a:prstGeom prst="rect">
            <a:avLst/>
          </a:prstGeom>
          <a:noFill/>
        </p:spPr>
        <p:txBody>
          <a:bodyPr wrap="square">
            <a:spAutoFit/>
          </a:bodyPr>
          <a:lstStyle/>
          <a:p>
            <a:r>
              <a:rPr lang="en-GB" sz="1800">
                <a:effectLst/>
                <a:latin typeface="Aptos" panose="020B0004020202020204" pitchFamily="34" charset="0"/>
                <a:ea typeface="Aptos" panose="020B0004020202020204" pitchFamily="34" charset="0"/>
                <a:cs typeface="Times New Roman" panose="02020603050405020304" pitchFamily="18" charset="0"/>
              </a:rPr>
              <a:t>(admin@inplass.com, 2024</a:t>
            </a:r>
            <a:endParaRPr lang="en-GB"/>
          </a:p>
        </p:txBody>
      </p:sp>
      <p:sp>
        <p:nvSpPr>
          <p:cNvPr id="9" name="TextBox 8">
            <a:extLst>
              <a:ext uri="{FF2B5EF4-FFF2-40B4-BE49-F238E27FC236}">
                <a16:creationId xmlns:a16="http://schemas.microsoft.com/office/drawing/2014/main" id="{1E93ED65-88CD-109A-E7C1-10913DB66100}"/>
              </a:ext>
            </a:extLst>
          </p:cNvPr>
          <p:cNvSpPr txBox="1"/>
          <p:nvPr/>
        </p:nvSpPr>
        <p:spPr>
          <a:xfrm>
            <a:off x="11404600" y="100568"/>
            <a:ext cx="787400"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1415760522"/>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3" name="Rectangle 104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61613344-0825-4585-F5C3-462BBBF9210C}"/>
              </a:ext>
            </a:extLst>
          </p:cNvPr>
          <p:cNvPicPr>
            <a:picLocks noChangeAspect="1"/>
          </p:cNvPicPr>
          <p:nvPr/>
        </p:nvPicPr>
        <p:blipFill>
          <a:blip r:embed="rId2"/>
          <a:srcRect l="7854" r="13893"/>
          <a:stretch>
            <a:fillRect/>
          </a:stretch>
        </p:blipFill>
        <p:spPr>
          <a:xfrm>
            <a:off x="1" y="10"/>
            <a:ext cx="9669642" cy="6857990"/>
          </a:xfrm>
          <a:prstGeom prst="rect">
            <a:avLst/>
          </a:prstGeom>
        </p:spPr>
      </p:pic>
      <p:sp>
        <p:nvSpPr>
          <p:cNvPr id="1045" name="Rectangle 104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A8A2A0-F159-E862-3428-4C1501DC16A4}"/>
              </a:ext>
            </a:extLst>
          </p:cNvPr>
          <p:cNvSpPr>
            <a:spLocks noGrp="1"/>
          </p:cNvSpPr>
          <p:nvPr>
            <p:ph type="title"/>
          </p:nvPr>
        </p:nvSpPr>
        <p:spPr>
          <a:xfrm>
            <a:off x="7531610" y="365125"/>
            <a:ext cx="3822189" cy="1899912"/>
          </a:xfrm>
        </p:spPr>
        <p:txBody>
          <a:bodyPr vert="horz" lIns="91440" tIns="45720" rIns="91440" bIns="45720" rtlCol="0" anchor="ctr">
            <a:normAutofit/>
          </a:bodyPr>
          <a:lstStyle/>
          <a:p>
            <a:pPr algn="ctr"/>
            <a:r>
              <a:rPr lang="en-US" sz="4000"/>
              <a:t>Industry Wide Pressures</a:t>
            </a:r>
          </a:p>
        </p:txBody>
      </p:sp>
      <p:sp>
        <p:nvSpPr>
          <p:cNvPr id="7" name="TextBox 6">
            <a:extLst>
              <a:ext uri="{FF2B5EF4-FFF2-40B4-BE49-F238E27FC236}">
                <a16:creationId xmlns:a16="http://schemas.microsoft.com/office/drawing/2014/main" id="{65104170-57BB-37C0-C8AF-4607CA7C785C}"/>
              </a:ext>
            </a:extLst>
          </p:cNvPr>
          <p:cNvSpPr txBox="1"/>
          <p:nvPr/>
        </p:nvSpPr>
        <p:spPr>
          <a:xfrm>
            <a:off x="7847296" y="2265037"/>
            <a:ext cx="3822189" cy="3742762"/>
          </a:xfrm>
          <a:prstGeom prst="rect">
            <a:avLst/>
          </a:prstGeom>
        </p:spPr>
        <p:txBody>
          <a:bodyPr vert="horz" lIns="91440" tIns="45720" rIns="91440" bIns="45720" rtlCol="0">
            <a:normAutofit lnSpcReduction="10000"/>
          </a:bodyPr>
          <a:lstStyle/>
          <a:p>
            <a:pPr indent="-228600" algn="just">
              <a:lnSpc>
                <a:spcPct val="90000"/>
              </a:lnSpc>
              <a:spcAft>
                <a:spcPts val="600"/>
              </a:spcAft>
              <a:buFont typeface="Arial" panose="020B0604020202020204" pitchFamily="34" charset="0"/>
              <a:buChar char="•"/>
            </a:pPr>
            <a:r>
              <a:rPr lang="en-US" sz="1900" b="1">
                <a:effectLst/>
              </a:rPr>
              <a:t>Changing Expectations</a:t>
            </a:r>
            <a:r>
              <a:rPr lang="en-US" sz="1900">
                <a:effectLst/>
              </a:rPr>
              <a:t> — Guests expect seamless, </a:t>
            </a:r>
            <a:r>
              <a:rPr lang="en-US" sz="1900" err="1">
                <a:effectLst/>
              </a:rPr>
              <a:t>personalised</a:t>
            </a:r>
            <a:r>
              <a:rPr lang="en-US" sz="1900">
                <a:effectLst/>
              </a:rPr>
              <a:t> service</a:t>
            </a:r>
            <a:endParaRPr lang="en-US" sz="1900"/>
          </a:p>
          <a:p>
            <a:pPr indent="-228600" algn="just">
              <a:lnSpc>
                <a:spcPct val="90000"/>
              </a:lnSpc>
              <a:spcAft>
                <a:spcPts val="600"/>
              </a:spcAft>
              <a:buFont typeface="Arial" panose="020B0604020202020204" pitchFamily="34" charset="0"/>
              <a:buChar char="•"/>
            </a:pPr>
            <a:r>
              <a:rPr lang="en-US" sz="1900" b="1">
                <a:effectLst/>
              </a:rPr>
              <a:t>Tech‑Driven Demands</a:t>
            </a:r>
            <a:r>
              <a:rPr lang="en-US" sz="1900">
                <a:effectLst/>
              </a:rPr>
              <a:t> — “Technology enables the luxury experience”</a:t>
            </a:r>
            <a:endParaRPr lang="en-US" sz="1900"/>
          </a:p>
          <a:p>
            <a:pPr indent="-228600" algn="just">
              <a:lnSpc>
                <a:spcPct val="90000"/>
              </a:lnSpc>
              <a:spcAft>
                <a:spcPts val="600"/>
              </a:spcAft>
              <a:buFont typeface="Arial" panose="020B0604020202020204" pitchFamily="34" charset="0"/>
              <a:buChar char="•"/>
            </a:pPr>
            <a:r>
              <a:rPr lang="en-US" sz="1900" b="1">
                <a:effectLst/>
              </a:rPr>
              <a:t>Diverse Guest Needs</a:t>
            </a:r>
            <a:r>
              <a:rPr lang="en-US" sz="1900">
                <a:effectLst/>
              </a:rPr>
              <a:t> — “Guest of the future is incredibly diverse”</a:t>
            </a:r>
            <a:endParaRPr lang="en-US" sz="1900"/>
          </a:p>
          <a:p>
            <a:pPr indent="-228600" algn="just">
              <a:lnSpc>
                <a:spcPct val="90000"/>
              </a:lnSpc>
              <a:spcAft>
                <a:spcPts val="600"/>
              </a:spcAft>
              <a:buFont typeface="Arial" panose="020B0604020202020204" pitchFamily="34" charset="0"/>
              <a:buChar char="•"/>
            </a:pPr>
            <a:r>
              <a:rPr lang="en-US" sz="1900" b="1">
                <a:effectLst/>
              </a:rPr>
              <a:t>Expectation vs Reality</a:t>
            </a:r>
            <a:r>
              <a:rPr lang="en-US" sz="1900">
                <a:effectLst/>
              </a:rPr>
              <a:t> — Gaps lead to dissatisfaction</a:t>
            </a:r>
            <a:endParaRPr lang="en-US" sz="1900"/>
          </a:p>
          <a:p>
            <a:pPr indent="-228600" algn="just">
              <a:lnSpc>
                <a:spcPct val="90000"/>
              </a:lnSpc>
              <a:spcAft>
                <a:spcPts val="600"/>
              </a:spcAft>
              <a:buFont typeface="Arial" panose="020B0604020202020204" pitchFamily="34" charset="0"/>
              <a:buChar char="•"/>
            </a:pPr>
            <a:r>
              <a:rPr lang="en-US" sz="1900" b="1">
                <a:effectLst/>
              </a:rPr>
              <a:t>Higher Dispute Risk</a:t>
            </a:r>
            <a:r>
              <a:rPr lang="en-US" sz="1900">
                <a:effectLst/>
              </a:rPr>
              <a:t> — Unmet needs → frustration → disputes</a:t>
            </a:r>
          </a:p>
          <a:p>
            <a:pPr>
              <a:lnSpc>
                <a:spcPct val="90000"/>
              </a:lnSpc>
              <a:spcAft>
                <a:spcPts val="600"/>
              </a:spcAft>
            </a:pPr>
            <a:r>
              <a:rPr lang="en-GB"/>
              <a:t>(Deloitte, 2024)</a:t>
            </a:r>
            <a:endParaRPr lang="en-US" sz="1900"/>
          </a:p>
        </p:txBody>
      </p:sp>
      <p:pic>
        <p:nvPicPr>
          <p:cNvPr id="1025" name="Picture 2">
            <a:extLst>
              <a:ext uri="{FF2B5EF4-FFF2-40B4-BE49-F238E27FC236}">
                <a16:creationId xmlns:a16="http://schemas.microsoft.com/office/drawing/2014/main" id="{92C9F2BD-40C8-260E-A0CE-A8C9CDEC8D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57200"/>
            <a:ext cx="12700" cy="1270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6EC434C5-E19C-2F53-8E9D-F0F860CFA65E}"/>
              </a:ext>
            </a:extLst>
          </p:cNvPr>
          <p:cNvSpPr txBox="1"/>
          <p:nvPr/>
        </p:nvSpPr>
        <p:spPr>
          <a:xfrm>
            <a:off x="12700" y="6488658"/>
            <a:ext cx="2161582" cy="369332"/>
          </a:xfrm>
          <a:prstGeom prst="rect">
            <a:avLst/>
          </a:prstGeom>
          <a:noFill/>
        </p:spPr>
        <p:txBody>
          <a:bodyPr wrap="square">
            <a:spAutoFit/>
          </a:bodyPr>
          <a:lstStyle/>
          <a:p>
            <a:r>
              <a:rPr lang="en-GB" sz="1800">
                <a:effectLst/>
                <a:latin typeface="Times New Roman" panose="02020603050405020304" pitchFamily="18" charset="0"/>
              </a:rPr>
              <a:t>(Hotel C9, 2025)</a:t>
            </a:r>
            <a:endParaRPr lang="en-GB"/>
          </a:p>
        </p:txBody>
      </p:sp>
      <p:sp>
        <p:nvSpPr>
          <p:cNvPr id="12" name="TextBox 11">
            <a:extLst>
              <a:ext uri="{FF2B5EF4-FFF2-40B4-BE49-F238E27FC236}">
                <a16:creationId xmlns:a16="http://schemas.microsoft.com/office/drawing/2014/main" id="{366BFFCE-29C4-6A62-E252-C7250D941236}"/>
              </a:ext>
            </a:extLst>
          </p:cNvPr>
          <p:cNvSpPr txBox="1"/>
          <p:nvPr/>
        </p:nvSpPr>
        <p:spPr>
          <a:xfrm>
            <a:off x="11541251" y="100568"/>
            <a:ext cx="805543"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3978618410"/>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BE28F025-709F-BBD5-50B6-7C67E50AE89D}"/>
              </a:ext>
            </a:extLst>
          </p:cNvPr>
          <p:cNvPicPr>
            <a:picLocks noChangeAspect="1"/>
          </p:cNvPicPr>
          <p:nvPr/>
        </p:nvPicPr>
        <p:blipFill>
          <a:blip r:embed="rId3">
            <a:alphaModFix amt="35000"/>
          </a:blip>
          <a:srcRect b="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F9D59114-3732-A586-9505-DFCEAB19A8A2}"/>
              </a:ext>
            </a:extLst>
          </p:cNvPr>
          <p:cNvSpPr>
            <a:spLocks noGrp="1"/>
          </p:cNvSpPr>
          <p:nvPr>
            <p:ph type="title"/>
          </p:nvPr>
        </p:nvSpPr>
        <p:spPr>
          <a:xfrm>
            <a:off x="838200" y="365125"/>
            <a:ext cx="10515600" cy="1325563"/>
          </a:xfrm>
        </p:spPr>
        <p:txBody>
          <a:bodyPr>
            <a:normAutofit/>
          </a:bodyPr>
          <a:lstStyle/>
          <a:p>
            <a:r>
              <a:rPr lang="en-GB">
                <a:solidFill>
                  <a:srgbClr val="FFFFFF"/>
                </a:solidFill>
              </a:rPr>
              <a:t>How to Handle a Guest Dispute</a:t>
            </a:r>
          </a:p>
        </p:txBody>
      </p:sp>
      <p:graphicFrame>
        <p:nvGraphicFramePr>
          <p:cNvPr id="5" name="Content Placeholder 2">
            <a:extLst>
              <a:ext uri="{FF2B5EF4-FFF2-40B4-BE49-F238E27FC236}">
                <a16:creationId xmlns:a16="http://schemas.microsoft.com/office/drawing/2014/main" id="{2917856B-2A3E-440D-8BB5-6851526F86FB}"/>
              </a:ext>
            </a:extLst>
          </p:cNvPr>
          <p:cNvGraphicFramePr>
            <a:graphicFrameLocks noGrp="1"/>
          </p:cNvGraphicFramePr>
          <p:nvPr>
            <p:ph idx="1"/>
            <p:extLst>
              <p:ext uri="{D42A27DB-BD31-4B8C-83A1-F6EECF244321}">
                <p14:modId xmlns:p14="http://schemas.microsoft.com/office/powerpoint/2010/main" val="112754070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TextBox 9">
            <a:extLst>
              <a:ext uri="{FF2B5EF4-FFF2-40B4-BE49-F238E27FC236}">
                <a16:creationId xmlns:a16="http://schemas.microsoft.com/office/drawing/2014/main" id="{7B5D7556-2318-0A00-AB7E-5C947C0ED18B}"/>
              </a:ext>
            </a:extLst>
          </p:cNvPr>
          <p:cNvSpPr txBox="1"/>
          <p:nvPr/>
        </p:nvSpPr>
        <p:spPr>
          <a:xfrm>
            <a:off x="10591800" y="6488658"/>
            <a:ext cx="1841500" cy="369332"/>
          </a:xfrm>
          <a:prstGeom prst="rect">
            <a:avLst/>
          </a:prstGeom>
          <a:noFill/>
        </p:spPr>
        <p:txBody>
          <a:bodyPr wrap="square">
            <a:spAutoFit/>
          </a:bodyPr>
          <a:lstStyle/>
          <a:p>
            <a:r>
              <a:rPr lang="en-GB" sz="1800">
                <a:effectLst/>
                <a:latin typeface="Times New Roman" panose="02020603050405020304" pitchFamily="18" charset="0"/>
              </a:rPr>
              <a:t>(</a:t>
            </a:r>
            <a:r>
              <a:rPr lang="en-GB" sz="1800" err="1">
                <a:effectLst/>
                <a:latin typeface="Times New Roman" panose="02020603050405020304" pitchFamily="18" charset="0"/>
              </a:rPr>
              <a:t>HiRUM</a:t>
            </a:r>
            <a:r>
              <a:rPr lang="en-GB" sz="1800">
                <a:effectLst/>
                <a:latin typeface="Times New Roman" panose="02020603050405020304" pitchFamily="18" charset="0"/>
              </a:rPr>
              <a:t>, 2018)</a:t>
            </a:r>
            <a:endParaRPr lang="en-GB"/>
          </a:p>
        </p:txBody>
      </p:sp>
      <p:sp>
        <p:nvSpPr>
          <p:cNvPr id="12" name="TextBox 11">
            <a:extLst>
              <a:ext uri="{FF2B5EF4-FFF2-40B4-BE49-F238E27FC236}">
                <a16:creationId xmlns:a16="http://schemas.microsoft.com/office/drawing/2014/main" id="{E2FB41DD-F5FF-ED18-8683-05610588EAC4}"/>
              </a:ext>
            </a:extLst>
          </p:cNvPr>
          <p:cNvSpPr txBox="1"/>
          <p:nvPr/>
        </p:nvSpPr>
        <p:spPr>
          <a:xfrm>
            <a:off x="11423650" y="43934"/>
            <a:ext cx="1016000"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395702407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9" name="Rectangle 18">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09AADE-E0C9-C4D6-0817-43436C1B447B}"/>
              </a:ext>
            </a:extLst>
          </p:cNvPr>
          <p:cNvSpPr>
            <a:spLocks noGrp="1"/>
          </p:cNvSpPr>
          <p:nvPr>
            <p:ph type="title"/>
          </p:nvPr>
        </p:nvSpPr>
        <p:spPr>
          <a:xfrm>
            <a:off x="761803" y="350196"/>
            <a:ext cx="4646904" cy="1624520"/>
          </a:xfrm>
        </p:spPr>
        <p:txBody>
          <a:bodyPr anchor="ctr">
            <a:normAutofit/>
          </a:bodyPr>
          <a:lstStyle/>
          <a:p>
            <a:r>
              <a:rPr lang="en-US" sz="3100"/>
              <a:t>The importance of effective dispute resolution</a:t>
            </a:r>
            <a:br>
              <a:rPr lang="en-GB" sz="3100"/>
            </a:br>
            <a:endParaRPr lang="en-GB" sz="3100"/>
          </a:p>
        </p:txBody>
      </p:sp>
      <p:sp>
        <p:nvSpPr>
          <p:cNvPr id="3" name="Content Placeholder 2">
            <a:extLst>
              <a:ext uri="{FF2B5EF4-FFF2-40B4-BE49-F238E27FC236}">
                <a16:creationId xmlns:a16="http://schemas.microsoft.com/office/drawing/2014/main" id="{EE346A07-144B-DC7B-D867-53FB5E8B697B}"/>
              </a:ext>
            </a:extLst>
          </p:cNvPr>
          <p:cNvSpPr>
            <a:spLocks noGrp="1"/>
          </p:cNvSpPr>
          <p:nvPr>
            <p:ph idx="1"/>
          </p:nvPr>
        </p:nvSpPr>
        <p:spPr>
          <a:xfrm>
            <a:off x="761802" y="2743200"/>
            <a:ext cx="4646905" cy="3613149"/>
          </a:xfrm>
        </p:spPr>
        <p:txBody>
          <a:bodyPr anchor="ctr">
            <a:normAutofit/>
          </a:bodyPr>
          <a:lstStyle/>
          <a:p>
            <a:r>
              <a:rPr lang="en-GB" sz="2000"/>
              <a:t>“Complaints are opportunities for improvement, not threats.” (Tantawy and Losekoot, 2000)</a:t>
            </a:r>
          </a:p>
          <a:p>
            <a:r>
              <a:rPr lang="en-GB" sz="2000"/>
              <a:t>Prompt Response</a:t>
            </a:r>
          </a:p>
          <a:p>
            <a:r>
              <a:rPr lang="en-GB" sz="2000"/>
              <a:t>Professional Handling</a:t>
            </a:r>
          </a:p>
          <a:p>
            <a:r>
              <a:rPr lang="en-GB" sz="2000"/>
              <a:t>Feedback Value</a:t>
            </a:r>
          </a:p>
          <a:p>
            <a:r>
              <a:rPr lang="en-GB" sz="2000"/>
              <a:t>Loyalty Grows</a:t>
            </a:r>
          </a:p>
        </p:txBody>
      </p:sp>
      <p:pic>
        <p:nvPicPr>
          <p:cNvPr id="5" name="Picture 4">
            <a:extLst>
              <a:ext uri="{FF2B5EF4-FFF2-40B4-BE49-F238E27FC236}">
                <a16:creationId xmlns:a16="http://schemas.microsoft.com/office/drawing/2014/main" id="{99D3B18E-03F1-C5AE-A83F-D2F4062F41F8}"/>
              </a:ext>
            </a:extLst>
          </p:cNvPr>
          <p:cNvPicPr>
            <a:picLocks noChangeAspect="1"/>
          </p:cNvPicPr>
          <p:nvPr/>
        </p:nvPicPr>
        <p:blipFill>
          <a:blip r:embed="rId2"/>
          <a:srcRect r="5588"/>
          <a:stretch>
            <a:fillRect/>
          </a:stretch>
        </p:blipFill>
        <p:spPr>
          <a:xfrm>
            <a:off x="6089173" y="0"/>
            <a:ext cx="6102825" cy="6858000"/>
          </a:xfrm>
          <a:prstGeom prst="rect">
            <a:avLst/>
          </a:prstGeom>
        </p:spPr>
      </p:pic>
      <p:sp>
        <p:nvSpPr>
          <p:cNvPr id="7" name="TextBox 6">
            <a:extLst>
              <a:ext uri="{FF2B5EF4-FFF2-40B4-BE49-F238E27FC236}">
                <a16:creationId xmlns:a16="http://schemas.microsoft.com/office/drawing/2014/main" id="{B0727B83-073E-61EC-62D5-EFAC6D0673D3}"/>
              </a:ext>
            </a:extLst>
          </p:cNvPr>
          <p:cNvSpPr txBox="1"/>
          <p:nvPr/>
        </p:nvSpPr>
        <p:spPr>
          <a:xfrm>
            <a:off x="5575300" y="6261099"/>
            <a:ext cx="6616700" cy="596901"/>
          </a:xfrm>
          <a:prstGeom prst="rect">
            <a:avLst/>
          </a:prstGeom>
          <a:solidFill>
            <a:srgbClr val="000000">
              <a:alpha val="50000"/>
            </a:srgbClr>
          </a:solidFill>
          <a:ln>
            <a:noFill/>
          </a:ln>
        </p:spPr>
        <p:txBody>
          <a:bodyPr wrap="square">
            <a:noAutofit/>
          </a:bodyPr>
          <a:lstStyle/>
          <a:p>
            <a:pPr algn="ctr">
              <a:spcAft>
                <a:spcPts val="600"/>
              </a:spcAft>
            </a:pPr>
            <a:r>
              <a:rPr lang="en-GB" sz="2000">
                <a:solidFill>
                  <a:srgbClr val="FF0000"/>
                </a:solidFill>
              </a:rPr>
              <a:t>Complaint</a:t>
            </a:r>
            <a:r>
              <a:rPr lang="en-GB" sz="2000">
                <a:solidFill>
                  <a:srgbClr val="FFFFFF"/>
                </a:solidFill>
              </a:rPr>
              <a:t> → </a:t>
            </a:r>
            <a:r>
              <a:rPr lang="en-GB" sz="2000">
                <a:solidFill>
                  <a:srgbClr val="FFFF00"/>
                </a:solidFill>
              </a:rPr>
              <a:t>Professional Response </a:t>
            </a:r>
            <a:r>
              <a:rPr lang="en-GB" sz="2000">
                <a:solidFill>
                  <a:srgbClr val="FFFFFF"/>
                </a:solidFill>
              </a:rPr>
              <a:t>→ </a:t>
            </a:r>
            <a:r>
              <a:rPr lang="en-GB" sz="2000">
                <a:solidFill>
                  <a:srgbClr val="00B050"/>
                </a:solidFill>
              </a:rPr>
              <a:t>Guest Loyalty</a:t>
            </a:r>
          </a:p>
        </p:txBody>
      </p:sp>
      <p:sp>
        <p:nvSpPr>
          <p:cNvPr id="8" name="TextBox 7">
            <a:extLst>
              <a:ext uri="{FF2B5EF4-FFF2-40B4-BE49-F238E27FC236}">
                <a16:creationId xmlns:a16="http://schemas.microsoft.com/office/drawing/2014/main" id="{3A6F6E34-1CDE-F831-16A0-8C264D2273E5}"/>
              </a:ext>
            </a:extLst>
          </p:cNvPr>
          <p:cNvSpPr txBox="1"/>
          <p:nvPr/>
        </p:nvSpPr>
        <p:spPr>
          <a:xfrm>
            <a:off x="11497879" y="38099"/>
            <a:ext cx="711200"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1009872478"/>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8" name="Straight Connector 17">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4C5D9E0A-548C-FC2C-6BC3-D85D380B3447}"/>
              </a:ext>
            </a:extLst>
          </p:cNvPr>
          <p:cNvSpPr txBox="1"/>
          <p:nvPr/>
        </p:nvSpPr>
        <p:spPr>
          <a:xfrm>
            <a:off x="897769" y="1909192"/>
            <a:ext cx="4586513" cy="3647710"/>
          </a:xfrm>
          <a:prstGeom prst="rect">
            <a:avLst/>
          </a:prstGeom>
        </p:spPr>
        <p:txBody>
          <a:bodyPr vert="horz" lIns="91440" tIns="45720" rIns="91440" bIns="45720" rtlCol="0" anchor="ctr">
            <a:normAutofit/>
          </a:bodyPr>
          <a:lstStyle/>
          <a:p>
            <a:pPr algn="ctr">
              <a:lnSpc>
                <a:spcPct val="90000"/>
              </a:lnSpc>
              <a:spcAft>
                <a:spcPts val="600"/>
              </a:spcAft>
            </a:pPr>
            <a:r>
              <a:rPr lang="en-US" sz="2400" b="1">
                <a:solidFill>
                  <a:schemeClr val="bg1"/>
                </a:solidFill>
              </a:rPr>
              <a:t>Maslow’s Hierarchy of Needs within Guest Service</a:t>
            </a:r>
          </a:p>
          <a:p>
            <a:pPr indent="-228600">
              <a:lnSpc>
                <a:spcPct val="90000"/>
              </a:lnSpc>
              <a:spcAft>
                <a:spcPts val="600"/>
              </a:spcAft>
              <a:buFont typeface="Arial" panose="020B0604020202020204" pitchFamily="34" charset="0"/>
              <a:buChar char="•"/>
            </a:pPr>
            <a:r>
              <a:rPr lang="en-US" sz="1700" b="1">
                <a:solidFill>
                  <a:schemeClr val="bg1"/>
                </a:solidFill>
                <a:effectLst/>
              </a:rPr>
              <a:t>Safety &amp; Respect</a:t>
            </a:r>
            <a:r>
              <a:rPr lang="en-US" sz="1700">
                <a:solidFill>
                  <a:schemeClr val="bg1"/>
                </a:solidFill>
                <a:effectLst/>
              </a:rPr>
              <a:t> – Guests need to feel acknowledged.</a:t>
            </a:r>
            <a:endParaRPr lang="en-US" sz="1700">
              <a:solidFill>
                <a:schemeClr val="bg1"/>
              </a:solidFill>
            </a:endParaRPr>
          </a:p>
          <a:p>
            <a:pPr indent="-228600">
              <a:lnSpc>
                <a:spcPct val="90000"/>
              </a:lnSpc>
              <a:spcAft>
                <a:spcPts val="600"/>
              </a:spcAft>
              <a:buFont typeface="Arial" panose="020B0604020202020204" pitchFamily="34" charset="0"/>
              <a:buChar char="•"/>
            </a:pPr>
            <a:r>
              <a:rPr lang="en-US" sz="1700" b="1">
                <a:solidFill>
                  <a:schemeClr val="bg1"/>
                </a:solidFill>
                <a:effectLst/>
              </a:rPr>
              <a:t>Active Listening</a:t>
            </a:r>
            <a:r>
              <a:rPr lang="en-US" sz="1700">
                <a:solidFill>
                  <a:schemeClr val="bg1"/>
                </a:solidFill>
                <a:effectLst/>
              </a:rPr>
              <a:t> – Calms emotions and prevents escalation.</a:t>
            </a:r>
            <a:endParaRPr lang="en-US" sz="1700">
              <a:solidFill>
                <a:schemeClr val="bg1"/>
              </a:solidFill>
            </a:endParaRPr>
          </a:p>
          <a:p>
            <a:pPr indent="-228600">
              <a:lnSpc>
                <a:spcPct val="90000"/>
              </a:lnSpc>
              <a:spcAft>
                <a:spcPts val="600"/>
              </a:spcAft>
              <a:buFont typeface="Arial" panose="020B0604020202020204" pitchFamily="34" charset="0"/>
              <a:buChar char="•"/>
            </a:pPr>
            <a:r>
              <a:rPr lang="en-US" sz="1700" b="1">
                <a:solidFill>
                  <a:schemeClr val="bg1"/>
                </a:solidFill>
                <a:effectLst/>
              </a:rPr>
              <a:t>Comfort &amp; Trust</a:t>
            </a:r>
            <a:r>
              <a:rPr lang="en-US" sz="1700">
                <a:solidFill>
                  <a:schemeClr val="bg1"/>
                </a:solidFill>
                <a:effectLst/>
              </a:rPr>
              <a:t> – Feeling heard builds cooperation.</a:t>
            </a:r>
            <a:endParaRPr lang="en-US" sz="1700">
              <a:solidFill>
                <a:schemeClr val="bg1"/>
              </a:solidFill>
            </a:endParaRPr>
          </a:p>
          <a:p>
            <a:pPr indent="-228600">
              <a:lnSpc>
                <a:spcPct val="90000"/>
              </a:lnSpc>
              <a:spcAft>
                <a:spcPts val="600"/>
              </a:spcAft>
              <a:buFont typeface="Arial" panose="020B0604020202020204" pitchFamily="34" charset="0"/>
              <a:buChar char="•"/>
            </a:pPr>
            <a:r>
              <a:rPr lang="en-US" sz="1700" b="1">
                <a:solidFill>
                  <a:schemeClr val="bg1"/>
                </a:solidFill>
                <a:effectLst/>
              </a:rPr>
              <a:t>Personal Value</a:t>
            </a:r>
            <a:r>
              <a:rPr lang="en-US" sz="1700">
                <a:solidFill>
                  <a:schemeClr val="bg1"/>
                </a:solidFill>
                <a:effectLst/>
              </a:rPr>
              <a:t> – Tailored service restores confidence.</a:t>
            </a:r>
            <a:endParaRPr lang="en-US" sz="1700">
              <a:solidFill>
                <a:schemeClr val="bg1"/>
              </a:solidFill>
            </a:endParaRPr>
          </a:p>
          <a:p>
            <a:pPr indent="-228600">
              <a:lnSpc>
                <a:spcPct val="90000"/>
              </a:lnSpc>
              <a:spcAft>
                <a:spcPts val="600"/>
              </a:spcAft>
              <a:buFont typeface="Arial" panose="020B0604020202020204" pitchFamily="34" charset="0"/>
              <a:buChar char="•"/>
            </a:pPr>
            <a:r>
              <a:rPr lang="en-US" sz="1700" b="1">
                <a:solidFill>
                  <a:schemeClr val="bg1"/>
                </a:solidFill>
                <a:effectLst/>
              </a:rPr>
              <a:t>Outcome</a:t>
            </a:r>
            <a:r>
              <a:rPr lang="en-US" sz="1700">
                <a:solidFill>
                  <a:schemeClr val="bg1"/>
                </a:solidFill>
                <a:effectLst/>
              </a:rPr>
              <a:t> – You meet emotional needs, not just solve problems (McLeod, 2025).</a:t>
            </a:r>
            <a:endParaRPr lang="en-US" sz="1700">
              <a:solidFill>
                <a:schemeClr val="bg1"/>
              </a:solidFill>
            </a:endParaRPr>
          </a:p>
          <a:p>
            <a:pPr indent="-228600">
              <a:lnSpc>
                <a:spcPct val="90000"/>
              </a:lnSpc>
              <a:spcAft>
                <a:spcPts val="600"/>
              </a:spcAft>
              <a:buFont typeface="Arial" panose="020B0604020202020204" pitchFamily="34" charset="0"/>
              <a:buChar char="•"/>
            </a:pPr>
            <a:endParaRPr lang="en-US" sz="1700">
              <a:solidFill>
                <a:schemeClr val="bg1"/>
              </a:solidFill>
            </a:endParaRPr>
          </a:p>
        </p:txBody>
      </p:sp>
      <p:pic>
        <p:nvPicPr>
          <p:cNvPr id="8" name="Content Placeholder 7">
            <a:extLst>
              <a:ext uri="{FF2B5EF4-FFF2-40B4-BE49-F238E27FC236}">
                <a16:creationId xmlns:a16="http://schemas.microsoft.com/office/drawing/2014/main" id="{BD436DDA-560A-3FCD-9776-5E0A9673797F}"/>
              </a:ext>
            </a:extLst>
          </p:cNvPr>
          <p:cNvPicPr>
            <a:picLocks noGrp="1" noChangeAspect="1"/>
          </p:cNvPicPr>
          <p:nvPr>
            <p:ph idx="1"/>
          </p:nvPr>
        </p:nvPicPr>
        <p:blipFill>
          <a:blip r:embed="rId3"/>
          <a:srcRect t="6770" r="-3" b="3390"/>
          <a:stretch>
            <a:fillRect/>
          </a:stretch>
        </p:blipFill>
        <p:spPr>
          <a:xfrm>
            <a:off x="6525453" y="1"/>
            <a:ext cx="5666547" cy="3398024"/>
          </a:xfrm>
          <a:prstGeom prst="rect">
            <a:avLst/>
          </a:prstGeom>
        </p:spPr>
      </p:pic>
      <p:cxnSp>
        <p:nvCxnSpPr>
          <p:cNvPr id="20" name="Straight Connector 19">
            <a:extLst>
              <a:ext uri="{FF2B5EF4-FFF2-40B4-BE49-F238E27FC236}">
                <a16:creationId xmlns:a16="http://schemas.microsoft.com/office/drawing/2014/main" id="{CA240C79-242E-4918-9F28-B101847D1C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2277" y="3386960"/>
            <a:ext cx="566972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844EFB2A-90F2-6E7B-4CD9-A4006228B99C}"/>
              </a:ext>
            </a:extLst>
          </p:cNvPr>
          <p:cNvPicPr>
            <a:picLocks noChangeAspect="1"/>
          </p:cNvPicPr>
          <p:nvPr/>
        </p:nvPicPr>
        <p:blipFill>
          <a:blip r:embed="rId4"/>
          <a:srcRect t="19961" r="-2" b="9303"/>
          <a:stretch>
            <a:fillRect/>
          </a:stretch>
        </p:blipFill>
        <p:spPr>
          <a:xfrm>
            <a:off x="6522277" y="3398024"/>
            <a:ext cx="5669723" cy="3469076"/>
          </a:xfrm>
          <a:prstGeom prst="rect">
            <a:avLst/>
          </a:prstGeom>
        </p:spPr>
      </p:pic>
      <p:sp>
        <p:nvSpPr>
          <p:cNvPr id="14" name="TextBox 13">
            <a:extLst>
              <a:ext uri="{FF2B5EF4-FFF2-40B4-BE49-F238E27FC236}">
                <a16:creationId xmlns:a16="http://schemas.microsoft.com/office/drawing/2014/main" id="{80450771-2010-F057-90FA-8FCA5327E1D4}"/>
              </a:ext>
            </a:extLst>
          </p:cNvPr>
          <p:cNvSpPr txBox="1"/>
          <p:nvPr/>
        </p:nvSpPr>
        <p:spPr>
          <a:xfrm>
            <a:off x="86504" y="105200"/>
            <a:ext cx="745369" cy="369332"/>
          </a:xfrm>
          <a:prstGeom prst="rect">
            <a:avLst/>
          </a:prstGeom>
          <a:noFill/>
        </p:spPr>
        <p:txBody>
          <a:bodyPr wrap="square" rtlCol="0">
            <a:spAutoFit/>
          </a:bodyPr>
          <a:lstStyle/>
          <a:p>
            <a:r>
              <a:rPr lang="en-GB">
                <a:solidFill>
                  <a:schemeClr val="bg1"/>
                </a:solidFill>
              </a:rPr>
              <a:t>Ellie</a:t>
            </a:r>
          </a:p>
        </p:txBody>
      </p:sp>
    </p:spTree>
    <p:extLst>
      <p:ext uri="{BB962C8B-B14F-4D97-AF65-F5344CB8AC3E}">
        <p14:creationId xmlns:p14="http://schemas.microsoft.com/office/powerpoint/2010/main" val="2091930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0214C9-42EC-70B1-86F0-DFCA632BD048}"/>
              </a:ext>
            </a:extLst>
          </p:cNvPr>
          <p:cNvSpPr>
            <a:spLocks noGrp="1"/>
          </p:cNvSpPr>
          <p:nvPr>
            <p:ph type="title"/>
          </p:nvPr>
        </p:nvSpPr>
        <p:spPr>
          <a:xfrm>
            <a:off x="1783444" y="168393"/>
            <a:ext cx="4410714" cy="1123709"/>
          </a:xfrm>
        </p:spPr>
        <p:txBody>
          <a:bodyPr vert="horz" lIns="91440" tIns="45720" rIns="91440" bIns="45720" rtlCol="0" anchor="b">
            <a:normAutofit/>
          </a:bodyPr>
          <a:lstStyle/>
          <a:p>
            <a:r>
              <a:rPr lang="en-US" sz="5200" kern="1200">
                <a:solidFill>
                  <a:schemeClr val="tx1"/>
                </a:solidFill>
                <a:latin typeface="+mj-lt"/>
                <a:ea typeface="+mj-ea"/>
                <a:cs typeface="+mj-cs"/>
              </a:rPr>
              <a:t>Reference List</a:t>
            </a:r>
          </a:p>
        </p:txBody>
      </p:sp>
      <p:pic>
        <p:nvPicPr>
          <p:cNvPr id="7" name="Graphic 6" descr="Books">
            <a:extLst>
              <a:ext uri="{FF2B5EF4-FFF2-40B4-BE49-F238E27FC236}">
                <a16:creationId xmlns:a16="http://schemas.microsoft.com/office/drawing/2014/main" id="{B0043869-FAFE-6D87-53C8-262CA962A5C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325664" y="85723"/>
            <a:ext cx="1289051" cy="1289051"/>
          </a:xfrm>
          <a:prstGeom prst="rect">
            <a:avLst/>
          </a:prstGeom>
        </p:spPr>
      </p:pic>
      <p:pic>
        <p:nvPicPr>
          <p:cNvPr id="9" name="Graphic 8" descr="Books">
            <a:extLst>
              <a:ext uri="{FF2B5EF4-FFF2-40B4-BE49-F238E27FC236}">
                <a16:creationId xmlns:a16="http://schemas.microsoft.com/office/drawing/2014/main" id="{E3FAE6FF-BFE8-485F-AFBD-40AE17EC533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a:alphaModFix amt="15000"/>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607815" y="716407"/>
            <a:ext cx="5411343" cy="5411343"/>
          </a:xfrm>
          <a:prstGeom prst="rect">
            <a:avLst/>
          </a:prstGeom>
        </p:spPr>
      </p:pic>
      <p:sp>
        <p:nvSpPr>
          <p:cNvPr id="5" name="TextBox 4">
            <a:extLst>
              <a:ext uri="{FF2B5EF4-FFF2-40B4-BE49-F238E27FC236}">
                <a16:creationId xmlns:a16="http://schemas.microsoft.com/office/drawing/2014/main" id="{CFDA08DF-D239-FA52-E9FB-FA3EBC33F6E0}"/>
              </a:ext>
            </a:extLst>
          </p:cNvPr>
          <p:cNvSpPr txBox="1"/>
          <p:nvPr/>
        </p:nvSpPr>
        <p:spPr>
          <a:xfrm>
            <a:off x="990608" y="1242304"/>
            <a:ext cx="10820758" cy="5999206"/>
          </a:xfrm>
          <a:prstGeom prst="rect">
            <a:avLst/>
          </a:prstGeom>
          <a:noFill/>
        </p:spPr>
        <p:txBody>
          <a:bodyPr wrap="square">
            <a:spAutoFit/>
          </a:bodyPr>
          <a:lstStyle/>
          <a:p>
            <a:pPr marL="285750" lvl="0" indent="-285750">
              <a:buFont typeface="Arial" panose="020B0604020202020204" pitchFamily="34" charset="0"/>
              <a:buChar char="•"/>
            </a:pPr>
            <a:r>
              <a:rPr lang="en-GB" sz="1600" dirty="0"/>
              <a:t>admin@inplass.com (2024) </a:t>
            </a:r>
            <a:r>
              <a:rPr lang="en-GB" sz="1600" i="1" dirty="0"/>
              <a:t>How to Handle Guest Conflicts in Hotel? - </a:t>
            </a:r>
            <a:r>
              <a:rPr lang="en-GB" sz="1600" i="1" dirty="0" err="1"/>
              <a:t>iNPLASS</a:t>
            </a:r>
            <a:r>
              <a:rPr lang="en-GB" sz="1600" dirty="0"/>
              <a:t>. (online) The NextGen Hotel App for Hotel Guest &amp; Staff. Available at: https://www.inplass.com/how-to-handle-guest-conflicts-in-hotel/ (Accessed 5 May 2026).</a:t>
            </a:r>
          </a:p>
          <a:p>
            <a:pPr marL="285750" lvl="0" indent="-285750">
              <a:buFont typeface="Arial" panose="020B0604020202020204" pitchFamily="34" charset="0"/>
              <a:buChar char="•"/>
            </a:pPr>
            <a:r>
              <a:rPr lang="en-GB" sz="1600" dirty="0"/>
              <a:t>Deloitte (2024) </a:t>
            </a:r>
            <a:r>
              <a:rPr lang="en-GB" sz="1600" i="1" dirty="0"/>
              <a:t>The hospitality industry guest of the future | Deloitte UK</a:t>
            </a:r>
            <a:r>
              <a:rPr lang="en-GB" sz="1600" dirty="0"/>
              <a:t>. (online) www.deloitte.com. Available at: https://www.deloitte.com/uk/en/Industries/consumer/blogs/the-hospitality-guest-of-the-future.html (Accessed 6 May 2026).</a:t>
            </a:r>
          </a:p>
          <a:p>
            <a:pPr marL="285750" lvl="0" indent="-285750">
              <a:buFont typeface="Arial" panose="020B0604020202020204" pitchFamily="34" charset="0"/>
              <a:buChar char="•"/>
            </a:pPr>
            <a:r>
              <a:rPr lang="en-GB" sz="1600" dirty="0"/>
              <a:t>Grant, T. (2023) </a:t>
            </a:r>
            <a:r>
              <a:rPr lang="en-GB" sz="1600" i="1" dirty="0"/>
              <a:t>Most Common Guest Complaints and How to Handle Them</a:t>
            </a:r>
            <a:r>
              <a:rPr lang="en-GB" sz="1600" dirty="0"/>
              <a:t>. (online) Revenue Hub. Available at: https://revenue-hub.com/most-common-guest-complaints-and-how-to-handle-them/ (Accessed 1 May 2026).</a:t>
            </a:r>
          </a:p>
          <a:p>
            <a:pPr marL="285750" lvl="0" indent="-285750">
              <a:buFont typeface="Arial" panose="020B0604020202020204" pitchFamily="34" charset="0"/>
              <a:buChar char="•"/>
            </a:pPr>
            <a:r>
              <a:rPr lang="en-GB" sz="1600" dirty="0" err="1"/>
              <a:t>HiRUM</a:t>
            </a:r>
            <a:r>
              <a:rPr lang="en-GB" sz="1600" dirty="0"/>
              <a:t>. (2018) </a:t>
            </a:r>
            <a:r>
              <a:rPr lang="en-GB" sz="1600" i="1" dirty="0"/>
              <a:t>Hotel Industry Trends: 3 Customer Service Trends In Hospitality</a:t>
            </a:r>
            <a:r>
              <a:rPr lang="en-GB" sz="1600" dirty="0"/>
              <a:t>. (online) Available at: https://www.hirum.com.au/blog/customer-service-trends-in-hospitality/ (Accessed 1 May 2026).</a:t>
            </a:r>
          </a:p>
          <a:p>
            <a:pPr marL="285750" lvl="0" indent="-285750">
              <a:buFont typeface="Arial" panose="020B0604020202020204" pitchFamily="34" charset="0"/>
              <a:buChar char="•"/>
            </a:pPr>
            <a:r>
              <a:rPr lang="en-GB" sz="1600" dirty="0"/>
              <a:t>Hotel C9 (2025) </a:t>
            </a:r>
            <a:r>
              <a:rPr lang="en-GB" sz="1600" i="1" dirty="0"/>
              <a:t>How Technology is Transforming the Hotel Industry in 2025 - Hotel C9</a:t>
            </a:r>
            <a:r>
              <a:rPr lang="en-GB" sz="1600" dirty="0"/>
              <a:t>. (online) Hotel C9. Available at: https://www.c9hotel.com/how-technology-is-transforming-the-hotel-industry-in-2025/ (Accessed 6 May 2026).</a:t>
            </a:r>
          </a:p>
          <a:p>
            <a:pPr marL="285750" lvl="0" indent="-285750">
              <a:buFont typeface="Arial" panose="020B0604020202020204" pitchFamily="34" charset="0"/>
              <a:buChar char="•"/>
            </a:pPr>
            <a:r>
              <a:rPr lang="en-GB" sz="1600" dirty="0"/>
              <a:t>Linkedin.com. (2026) </a:t>
            </a:r>
            <a:r>
              <a:rPr lang="en-GB" sz="1600" i="1" dirty="0"/>
              <a:t>Maslow’s Hierarchy of Needs Applied to Hotels: Understanding Guest Experience Through Human </a:t>
            </a:r>
            <a:r>
              <a:rPr lang="en-GB" sz="1600" i="1" dirty="0" err="1"/>
              <a:t>Motiviation</a:t>
            </a:r>
            <a:r>
              <a:rPr lang="en-GB" sz="1600" dirty="0"/>
              <a:t>. (online) Available at: https://www.linkedin.com/pulse/maslows-hierarchy-needs-applied-hotels-9b7gc (Accessed 6 May 2026).</a:t>
            </a:r>
          </a:p>
          <a:p>
            <a:pPr marL="285750" lvl="0" indent="-285750">
              <a:buFont typeface="Arial" panose="020B0604020202020204" pitchFamily="34" charset="0"/>
              <a:buChar char="•"/>
            </a:pPr>
            <a:r>
              <a:rPr lang="en-GB" sz="1600" dirty="0"/>
              <a:t>McLeod, S. (2025) </a:t>
            </a:r>
            <a:r>
              <a:rPr lang="en-GB" sz="1600" i="1" dirty="0"/>
              <a:t>Maslow’s hierarchy of needs</a:t>
            </a:r>
            <a:r>
              <a:rPr lang="en-GB" sz="1600" dirty="0"/>
              <a:t>. (online) Simply Psychology. Available at: https://www.simplypsychology.org/maslow.html (Accessed 1 May 2026).</a:t>
            </a:r>
          </a:p>
          <a:p>
            <a:pPr marL="285750" lvl="0" indent="-285750">
              <a:buFont typeface="Arial" panose="020B0604020202020204" pitchFamily="34" charset="0"/>
              <a:buChar char="•"/>
            </a:pPr>
            <a:r>
              <a:rPr lang="en-GB" sz="1600" dirty="0"/>
              <a:t>Nel, D., </a:t>
            </a:r>
            <a:r>
              <a:rPr lang="en-GB" sz="1600" dirty="0" err="1"/>
              <a:t>Athron</a:t>
            </a:r>
            <a:r>
              <a:rPr lang="en-GB" sz="1600" dirty="0"/>
              <a:t>, T., Pitt, L.F. and Ewing, M.T. (2000) Customer Evaluations of Service Complaint Experiences in the Public Sector. </a:t>
            </a:r>
            <a:r>
              <a:rPr lang="en-GB" sz="1600" i="1" dirty="0"/>
              <a:t>Journal of Nonprofit &amp; Public Sector Marketing</a:t>
            </a:r>
            <a:r>
              <a:rPr lang="en-GB" sz="1600" dirty="0"/>
              <a:t>, 7(3), pp.3–30. </a:t>
            </a:r>
            <a:r>
              <a:rPr lang="en-GB" sz="1600" dirty="0" err="1"/>
              <a:t>doi:https</a:t>
            </a:r>
            <a:r>
              <a:rPr lang="en-GB" sz="1600" dirty="0"/>
              <a:t>://doi.org/10.1300/j054v07n03_02.</a:t>
            </a:r>
          </a:p>
          <a:p>
            <a:pPr marL="285750" lvl="0" indent="-285750">
              <a:buFont typeface="Arial" panose="020B0604020202020204" pitchFamily="34" charset="0"/>
              <a:buChar char="•"/>
            </a:pPr>
            <a:r>
              <a:rPr lang="en-GB" sz="1600" dirty="0"/>
              <a:t>Tantawy, A. and </a:t>
            </a:r>
            <a:r>
              <a:rPr lang="en-GB" sz="1600" dirty="0" err="1"/>
              <a:t>Losekoot</a:t>
            </a:r>
            <a:r>
              <a:rPr lang="en-GB" sz="1600" dirty="0"/>
              <a:t>, E. (2000) “An Assessment of Key Hotel Guest Contact Personnel in Handling Guest Complaints,” </a:t>
            </a:r>
            <a:r>
              <a:rPr lang="en-GB" sz="1600" i="1" dirty="0"/>
              <a:t>Journal of quality assurance in hospitality &amp; tourism</a:t>
            </a:r>
            <a:r>
              <a:rPr lang="en-GB" sz="1600" dirty="0"/>
              <a:t>, 1(4), pp. 21–43. Available at: https://doi.org/10.1300/J162v01n04_02.</a:t>
            </a:r>
          </a:p>
          <a:p>
            <a:pPr>
              <a:lnSpc>
                <a:spcPct val="150000"/>
              </a:lnSpc>
              <a:buNone/>
            </a:pPr>
            <a:endParaRPr lang="en-GB" sz="1200" dirty="0">
              <a:effectLst/>
              <a:latin typeface="Times New Roman" panose="02020603050405020304" pitchFamily="18" charset="0"/>
            </a:endParaRPr>
          </a:p>
        </p:txBody>
      </p:sp>
    </p:spTree>
    <p:extLst>
      <p:ext uri="{BB962C8B-B14F-4D97-AF65-F5344CB8AC3E}">
        <p14:creationId xmlns:p14="http://schemas.microsoft.com/office/powerpoint/2010/main" val="3074244399"/>
      </p:ext>
    </p:extLst>
  </p:cSld>
  <p:clrMapOvr>
    <a:masterClrMapping/>
  </p:clrMapOvr>
  <p:transition spd="slow">
    <p:randomBar dir="vert"/>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1FC8E7D-FB6B-FD04-3B58-B660C872F0A2}"/>
              </a:ext>
            </a:extLst>
          </p:cNvPr>
          <p:cNvSpPr>
            <a:spLocks noGrp="1"/>
          </p:cNvSpPr>
          <p:nvPr>
            <p:ph type="title"/>
          </p:nvPr>
        </p:nvSpPr>
        <p:spPr>
          <a:xfrm>
            <a:off x="773408" y="992094"/>
            <a:ext cx="3616913" cy="2795160"/>
          </a:xfrm>
        </p:spPr>
        <p:txBody>
          <a:bodyPr vert="horz" lIns="91440" tIns="45720" rIns="91440" bIns="45720" rtlCol="0" anchor="b">
            <a:normAutofit/>
          </a:bodyPr>
          <a:lstStyle/>
          <a:p>
            <a:pPr algn="ctr"/>
            <a:r>
              <a:rPr lang="en-US" kern="1200">
                <a:solidFill>
                  <a:schemeClr val="tx1"/>
                </a:solidFill>
                <a:latin typeface="+mj-lt"/>
                <a:ea typeface="+mj-ea"/>
                <a:cs typeface="+mj-cs"/>
              </a:rPr>
              <a:t>Current industry challenges - Lily</a:t>
            </a:r>
          </a:p>
        </p:txBody>
      </p:sp>
      <p:sp>
        <p:nvSpPr>
          <p:cNvPr id="8" name="TextBox 7">
            <a:extLst>
              <a:ext uri="{FF2B5EF4-FFF2-40B4-BE49-F238E27FC236}">
                <a16:creationId xmlns:a16="http://schemas.microsoft.com/office/drawing/2014/main" id="{148CC246-BF57-56CC-3BBD-FBFD1170D7CF}"/>
              </a:ext>
            </a:extLst>
          </p:cNvPr>
          <p:cNvSpPr txBox="1"/>
          <p:nvPr/>
        </p:nvSpPr>
        <p:spPr>
          <a:xfrm>
            <a:off x="9066663" y="1261441"/>
            <a:ext cx="3125337" cy="1136843"/>
          </a:xfrm>
          <a:prstGeom prst="rect">
            <a:avLst/>
          </a:prstGeom>
        </p:spPr>
        <p:txBody>
          <a:bodyPr vert="horz" lIns="91440" tIns="45720" rIns="91440" bIns="45720" rtlCol="0">
            <a:normAutofit/>
          </a:bodyPr>
          <a:lstStyle/>
          <a:p>
            <a:pPr algn="ctr">
              <a:lnSpc>
                <a:spcPct val="90000"/>
              </a:lnSpc>
              <a:spcBef>
                <a:spcPts val="1000"/>
              </a:spcBef>
            </a:pPr>
            <a:r>
              <a:rPr lang="en-US" kern="1200" err="1">
                <a:solidFill>
                  <a:schemeClr val="tx1"/>
                </a:solidFill>
                <a:latin typeface="+mn-lt"/>
                <a:ea typeface="+mn-ea"/>
                <a:cs typeface="+mn-cs"/>
              </a:rPr>
              <a:t>Untourism.int</a:t>
            </a:r>
            <a:r>
              <a:rPr lang="en-US" kern="1200">
                <a:solidFill>
                  <a:schemeClr val="tx1"/>
                </a:solidFill>
                <a:latin typeface="+mn-lt"/>
                <a:ea typeface="+mn-ea"/>
                <a:cs typeface="+mn-cs"/>
              </a:rPr>
              <a:t> (2022)</a:t>
            </a:r>
          </a:p>
        </p:txBody>
      </p:sp>
      <p:pic>
        <p:nvPicPr>
          <p:cNvPr id="7" name="Picture 6" descr="A blue graph with white text&#10;&#10;AI-generated content may be incorrect.">
            <a:extLst>
              <a:ext uri="{FF2B5EF4-FFF2-40B4-BE49-F238E27FC236}">
                <a16:creationId xmlns:a16="http://schemas.microsoft.com/office/drawing/2014/main" id="{C0002617-AF11-CEBB-AE39-F6BDE85D544C}"/>
              </a:ext>
            </a:extLst>
          </p:cNvPr>
          <p:cNvPicPr>
            <a:picLocks noChangeAspect="1"/>
          </p:cNvPicPr>
          <p:nvPr/>
        </p:nvPicPr>
        <p:blipFill>
          <a:blip r:embed="rId3"/>
          <a:stretch>
            <a:fillRect/>
          </a:stretch>
        </p:blipFill>
        <p:spPr>
          <a:xfrm>
            <a:off x="5895751" y="1829863"/>
            <a:ext cx="5708649" cy="3168298"/>
          </a:xfrm>
          <a:prstGeom prst="rect">
            <a:avLst/>
          </a:prstGeom>
        </p:spPr>
      </p:pic>
    </p:spTree>
    <p:extLst>
      <p:ext uri="{BB962C8B-B14F-4D97-AF65-F5344CB8AC3E}">
        <p14:creationId xmlns:p14="http://schemas.microsoft.com/office/powerpoint/2010/main" val="29465222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0FB618-8B80-27B0-94A5-CF57FF81A1DD}"/>
              </a:ext>
            </a:extLst>
          </p:cNvPr>
          <p:cNvSpPr>
            <a:spLocks noGrp="1"/>
          </p:cNvSpPr>
          <p:nvPr>
            <p:ph type="title"/>
          </p:nvPr>
        </p:nvSpPr>
        <p:spPr>
          <a:xfrm>
            <a:off x="838200" y="557188"/>
            <a:ext cx="10515600" cy="1133499"/>
          </a:xfrm>
        </p:spPr>
        <p:txBody>
          <a:bodyPr>
            <a:normAutofit/>
          </a:bodyPr>
          <a:lstStyle/>
          <a:p>
            <a:pPr algn="ctr"/>
            <a:r>
              <a:rPr lang="en-US" sz="3600"/>
              <a:t>What impacts did the COVID-19 pandemic have on the hospitality industry? - Lily</a:t>
            </a:r>
          </a:p>
        </p:txBody>
      </p:sp>
      <p:graphicFrame>
        <p:nvGraphicFramePr>
          <p:cNvPr id="5" name="Content Placeholder 2">
            <a:extLst>
              <a:ext uri="{FF2B5EF4-FFF2-40B4-BE49-F238E27FC236}">
                <a16:creationId xmlns:a16="http://schemas.microsoft.com/office/drawing/2014/main" id="{E7595289-D090-D780-5417-AA979CFD474D}"/>
              </a:ext>
            </a:extLst>
          </p:cNvPr>
          <p:cNvGraphicFramePr>
            <a:graphicFrameLocks noGrp="1"/>
          </p:cNvGraphicFramePr>
          <p:nvPr>
            <p:ph idx="1"/>
            <p:extLst>
              <p:ext uri="{D42A27DB-BD31-4B8C-83A1-F6EECF244321}">
                <p14:modId xmlns:p14="http://schemas.microsoft.com/office/powerpoint/2010/main" val="2491469152"/>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51075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65F678-843E-579C-A926-245DE5575065}"/>
              </a:ext>
            </a:extLst>
          </p:cNvPr>
          <p:cNvSpPr>
            <a:spLocks noGrp="1"/>
          </p:cNvSpPr>
          <p:nvPr>
            <p:ph type="title"/>
          </p:nvPr>
        </p:nvSpPr>
        <p:spPr>
          <a:xfrm>
            <a:off x="804672" y="802955"/>
            <a:ext cx="4977976" cy="1454051"/>
          </a:xfrm>
        </p:spPr>
        <p:txBody>
          <a:bodyPr>
            <a:normAutofit/>
          </a:bodyPr>
          <a:lstStyle/>
          <a:p>
            <a:r>
              <a:rPr lang="en-US" sz="3600">
                <a:solidFill>
                  <a:schemeClr val="tx2"/>
                </a:solidFill>
              </a:rPr>
              <a:t>The contrasting view of AI in the industry - Lily</a:t>
            </a:r>
          </a:p>
        </p:txBody>
      </p:sp>
      <p:sp>
        <p:nvSpPr>
          <p:cNvPr id="3" name="Content Placeholder 2">
            <a:extLst>
              <a:ext uri="{FF2B5EF4-FFF2-40B4-BE49-F238E27FC236}">
                <a16:creationId xmlns:a16="http://schemas.microsoft.com/office/drawing/2014/main" id="{4ECBD257-AA4B-06AE-AFFC-E5603EA54B7A}"/>
              </a:ext>
            </a:extLst>
          </p:cNvPr>
          <p:cNvSpPr>
            <a:spLocks noGrp="1"/>
          </p:cNvSpPr>
          <p:nvPr>
            <p:ph idx="1"/>
          </p:nvPr>
        </p:nvSpPr>
        <p:spPr>
          <a:xfrm>
            <a:off x="804672" y="2421682"/>
            <a:ext cx="4977578" cy="3639289"/>
          </a:xfrm>
        </p:spPr>
        <p:txBody>
          <a:bodyPr anchor="ctr">
            <a:normAutofit/>
          </a:bodyPr>
          <a:lstStyle/>
          <a:p>
            <a:r>
              <a:rPr lang="en-US" sz="1800">
                <a:solidFill>
                  <a:schemeClr val="tx2"/>
                </a:solidFill>
              </a:rPr>
              <a:t>AI is improving guest experiences (Al-</a:t>
            </a:r>
            <a:r>
              <a:rPr lang="en-US" sz="1800" err="1">
                <a:solidFill>
                  <a:schemeClr val="tx2"/>
                </a:solidFill>
              </a:rPr>
              <a:t>Hyari</a:t>
            </a:r>
            <a:r>
              <a:rPr lang="en-US" sz="1800">
                <a:solidFill>
                  <a:schemeClr val="tx2"/>
                </a:solidFill>
              </a:rPr>
              <a:t>, Al-Smadi and </a:t>
            </a:r>
            <a:r>
              <a:rPr lang="en-US" sz="1800" err="1">
                <a:solidFill>
                  <a:schemeClr val="tx2"/>
                </a:solidFill>
              </a:rPr>
              <a:t>Weshah</a:t>
            </a:r>
            <a:r>
              <a:rPr lang="en-US" sz="1800">
                <a:solidFill>
                  <a:schemeClr val="tx2"/>
                </a:solidFill>
              </a:rPr>
              <a:t>, 2023).</a:t>
            </a:r>
          </a:p>
          <a:p>
            <a:endParaRPr lang="en-US" sz="1800">
              <a:solidFill>
                <a:schemeClr val="tx2"/>
              </a:solidFill>
            </a:endParaRPr>
          </a:p>
          <a:p>
            <a:r>
              <a:rPr lang="en-US" sz="1800">
                <a:solidFill>
                  <a:schemeClr val="tx2"/>
                </a:solidFill>
              </a:rPr>
              <a:t>Hospitality relies on human connections and real experiences (Karagiannis, 2024).</a:t>
            </a:r>
          </a:p>
          <a:p>
            <a:endParaRPr lang="en-US" sz="1800">
              <a:solidFill>
                <a:schemeClr val="tx2"/>
              </a:solidFill>
            </a:endParaRPr>
          </a:p>
          <a:p>
            <a:r>
              <a:rPr lang="en-US" sz="1800">
                <a:solidFill>
                  <a:schemeClr val="tx2"/>
                </a:solidFill>
              </a:rPr>
              <a:t>AI will never replace humans.</a:t>
            </a:r>
          </a:p>
          <a:p>
            <a:endParaRPr lang="en-US" sz="1800">
              <a:solidFill>
                <a:schemeClr val="tx2"/>
              </a:solidFill>
            </a:endParaRPr>
          </a:p>
          <a:p>
            <a:endParaRPr lang="en-US" sz="180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Robot">
            <a:extLst>
              <a:ext uri="{FF2B5EF4-FFF2-40B4-BE49-F238E27FC236}">
                <a16:creationId xmlns:a16="http://schemas.microsoft.com/office/drawing/2014/main" id="{70387152-BBBB-8CEE-2AFF-76E084454C5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9349916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D3CF65-6B9C-1E6E-9E6B-AB41F7870796}"/>
              </a:ext>
            </a:extLst>
          </p:cNvPr>
          <p:cNvSpPr>
            <a:spLocks noGrp="1"/>
          </p:cNvSpPr>
          <p:nvPr>
            <p:ph type="title"/>
          </p:nvPr>
        </p:nvSpPr>
        <p:spPr>
          <a:xfrm>
            <a:off x="761803" y="350196"/>
            <a:ext cx="4646904" cy="1624520"/>
          </a:xfrm>
        </p:spPr>
        <p:txBody>
          <a:bodyPr anchor="ctr">
            <a:normAutofit/>
          </a:bodyPr>
          <a:lstStyle/>
          <a:p>
            <a:r>
              <a:rPr lang="en-US" sz="4000"/>
              <a:t>Environmental pressures - Lily</a:t>
            </a:r>
          </a:p>
        </p:txBody>
      </p:sp>
      <p:sp>
        <p:nvSpPr>
          <p:cNvPr id="3" name="Content Placeholder 2">
            <a:extLst>
              <a:ext uri="{FF2B5EF4-FFF2-40B4-BE49-F238E27FC236}">
                <a16:creationId xmlns:a16="http://schemas.microsoft.com/office/drawing/2014/main" id="{B5DB7ED9-8594-EA4B-8B8D-AC73A096A8E5}"/>
              </a:ext>
            </a:extLst>
          </p:cNvPr>
          <p:cNvSpPr>
            <a:spLocks noGrp="1"/>
          </p:cNvSpPr>
          <p:nvPr>
            <p:ph idx="1"/>
          </p:nvPr>
        </p:nvSpPr>
        <p:spPr>
          <a:xfrm>
            <a:off x="761802" y="2743200"/>
            <a:ext cx="4646905" cy="3613149"/>
          </a:xfrm>
        </p:spPr>
        <p:txBody>
          <a:bodyPr anchor="ctr">
            <a:normAutofit/>
          </a:bodyPr>
          <a:lstStyle/>
          <a:p>
            <a:r>
              <a:rPr lang="en-US" sz="2000"/>
              <a:t>18% of food waste is cause by the hospitality industry (Sustainable Hospitality Alliance, n.d.)</a:t>
            </a:r>
          </a:p>
          <a:p>
            <a:endParaRPr lang="en-US" sz="2000"/>
          </a:p>
          <a:p>
            <a:endParaRPr lang="en-US" sz="2000"/>
          </a:p>
          <a:p>
            <a:r>
              <a:rPr lang="en-US" sz="2000"/>
              <a:t>Hospitality accounts for around 15% of the commercial water usage in the UK (The Access Group, 2025).</a:t>
            </a:r>
          </a:p>
          <a:p>
            <a:endParaRPr lang="en-US" sz="2000"/>
          </a:p>
          <a:p>
            <a:endParaRPr lang="en-US" sz="2000"/>
          </a:p>
          <a:p>
            <a:endParaRPr lang="en-US" sz="2000"/>
          </a:p>
        </p:txBody>
      </p:sp>
      <p:pic>
        <p:nvPicPr>
          <p:cNvPr id="5" name="Picture 4">
            <a:extLst>
              <a:ext uri="{FF2B5EF4-FFF2-40B4-BE49-F238E27FC236}">
                <a16:creationId xmlns:a16="http://schemas.microsoft.com/office/drawing/2014/main" id="{76C8DAE9-6EB8-75EA-C55D-6F408652959A}"/>
              </a:ext>
            </a:extLst>
          </p:cNvPr>
          <p:cNvPicPr>
            <a:picLocks noChangeAspect="1"/>
          </p:cNvPicPr>
          <p:nvPr/>
        </p:nvPicPr>
        <p:blipFill>
          <a:blip r:embed="rId3"/>
          <a:srcRect l="32274" r="17670"/>
          <a:stretch>
            <a:fillRect/>
          </a:stretch>
        </p:blipFill>
        <p:spPr>
          <a:xfrm>
            <a:off x="6096000" y="1"/>
            <a:ext cx="6102825" cy="6858000"/>
          </a:xfrm>
          <a:prstGeom prst="rect">
            <a:avLst/>
          </a:prstGeom>
        </p:spPr>
      </p:pic>
    </p:spTree>
    <p:extLst>
      <p:ext uri="{BB962C8B-B14F-4D97-AF65-F5344CB8AC3E}">
        <p14:creationId xmlns:p14="http://schemas.microsoft.com/office/powerpoint/2010/main" val="19547106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85B455E2-2AF7-DBB4-6A78-C1F98916C0B0}"/>
              </a:ext>
            </a:extLst>
          </p:cNvPr>
          <p:cNvSpPr>
            <a:spLocks noGrp="1"/>
          </p:cNvSpPr>
          <p:nvPr>
            <p:ph type="title"/>
          </p:nvPr>
        </p:nvSpPr>
        <p:spPr>
          <a:xfrm>
            <a:off x="479394" y="1070800"/>
            <a:ext cx="3939688" cy="5583126"/>
          </a:xfrm>
        </p:spPr>
        <p:txBody>
          <a:bodyPr>
            <a:normAutofit/>
          </a:bodyPr>
          <a:lstStyle/>
          <a:p>
            <a:pPr algn="r"/>
            <a:r>
              <a:rPr lang="en-US"/>
              <a:t>How will we address industry challenges? - Lily</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41E4383-0B06-FA06-A3A9-91D7A8A1E59B}"/>
              </a:ext>
            </a:extLst>
          </p:cNvPr>
          <p:cNvGraphicFramePr>
            <a:graphicFrameLocks noGrp="1"/>
          </p:cNvGraphicFramePr>
          <p:nvPr>
            <p:ph idx="1"/>
            <p:extLst>
              <p:ext uri="{D42A27DB-BD31-4B8C-83A1-F6EECF244321}">
                <p14:modId xmlns:p14="http://schemas.microsoft.com/office/powerpoint/2010/main" val="4243298381"/>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84658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7BFB8-B781-DFC0-FA7D-DD406B9901AC}"/>
              </a:ext>
            </a:extLst>
          </p:cNvPr>
          <p:cNvSpPr>
            <a:spLocks noGrp="1"/>
          </p:cNvSpPr>
          <p:nvPr>
            <p:ph type="title"/>
          </p:nvPr>
        </p:nvSpPr>
        <p:spPr/>
        <p:txBody>
          <a:bodyPr/>
          <a:lstStyle/>
          <a:p>
            <a:r>
              <a:rPr lang="en-US"/>
              <a:t>References - Lily</a:t>
            </a:r>
          </a:p>
        </p:txBody>
      </p:sp>
      <p:sp>
        <p:nvSpPr>
          <p:cNvPr id="6" name="Rectangle 2">
            <a:extLst>
              <a:ext uri="{FF2B5EF4-FFF2-40B4-BE49-F238E27FC236}">
                <a16:creationId xmlns:a16="http://schemas.microsoft.com/office/drawing/2014/main" id="{FD02AE43-1F04-D7E2-1DDC-E3B24D685975}"/>
              </a:ext>
            </a:extLst>
          </p:cNvPr>
          <p:cNvSpPr>
            <a:spLocks noChangeArrowheads="1"/>
          </p:cNvSpPr>
          <p:nvPr/>
        </p:nvSpPr>
        <p:spPr bwMode="auto">
          <a:xfrm>
            <a:off x="170481" y="2177533"/>
            <a:ext cx="8245099"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err="1">
                <a:ln>
                  <a:noFill/>
                </a:ln>
                <a:solidFill>
                  <a:srgbClr val="000000"/>
                </a:solidFill>
                <a:effectLst/>
              </a:rPr>
              <a:t>Untourism.int</a:t>
            </a:r>
            <a:r>
              <a:rPr lang="en-US" altLang="en-US" sz="1200">
                <a:solidFill>
                  <a:srgbClr val="000000"/>
                </a:solidFill>
              </a:rPr>
              <a:t> </a:t>
            </a:r>
            <a:r>
              <a:rPr kumimoji="0" lang="en-US" altLang="en-US" sz="1200" b="0" i="0" u="none" strike="noStrike" cap="none" normalizeH="0" baseline="0">
                <a:ln>
                  <a:noFill/>
                </a:ln>
                <a:solidFill>
                  <a:srgbClr val="000000"/>
                </a:solidFill>
                <a:effectLst/>
              </a:rPr>
              <a:t>(2022) </a:t>
            </a:r>
            <a:r>
              <a:rPr kumimoji="0" lang="en-US" altLang="en-US" sz="1200" b="0" i="1" u="none" strike="noStrike" cap="none" normalizeH="0" baseline="0">
                <a:ln>
                  <a:noFill/>
                </a:ln>
                <a:solidFill>
                  <a:srgbClr val="000000"/>
                </a:solidFill>
                <a:effectLst/>
              </a:rPr>
              <a:t>Impact assessment of the COVID-19 outbreak on international tourism | UN Tourism</a:t>
            </a:r>
            <a:r>
              <a:rPr kumimoji="0" lang="en-US" altLang="en-US" sz="1200" b="0" i="0" u="none" strike="noStrike" cap="none" normalizeH="0" baseline="0">
                <a:ln>
                  <a:noFill/>
                </a:ln>
                <a:solidFill>
                  <a:srgbClr val="000000"/>
                </a:solidFill>
                <a:effectLst/>
              </a:rPr>
              <a:t>. Available at: </a:t>
            </a:r>
            <a:r>
              <a:rPr kumimoji="0" lang="en-US" altLang="en-US" sz="1200" b="0" i="0" u="none" strike="noStrike" cap="none" normalizeH="0" baseline="0">
                <a:ln>
                  <a:noFill/>
                </a:ln>
                <a:solidFill>
                  <a:srgbClr val="000000"/>
                </a:solidFill>
                <a:effectLst/>
                <a:hlinkClick r:id="rId3"/>
              </a:rPr>
              <a:t>https://www.untourism.int/impact-assessment-of-the-covid-19-outbreak-on-international-tourism</a:t>
            </a:r>
            <a:r>
              <a:rPr kumimoji="0" lang="en-US" altLang="en-US" sz="1200" b="0" i="0" u="none" strike="noStrike" cap="none" normalizeH="0" baseline="0">
                <a:ln>
                  <a:noFill/>
                </a:ln>
                <a:solidFill>
                  <a:srgbClr val="000000"/>
                </a:solidFill>
                <a:effectLst/>
              </a:rPr>
              <a:t> (Accessed 6/5/26).</a:t>
            </a:r>
            <a:endParaRPr kumimoji="0" lang="en-US" altLang="en-US" sz="1800" b="0" i="0" u="none" strike="noStrike" cap="none" normalizeH="0" baseline="0">
              <a:ln>
                <a:noFill/>
              </a:ln>
              <a:solidFill>
                <a:schemeClr val="tx1"/>
              </a:solidFill>
              <a:effectLst/>
            </a:endParaRPr>
          </a:p>
        </p:txBody>
      </p:sp>
      <p:sp>
        <p:nvSpPr>
          <p:cNvPr id="7" name="Rectangle 3">
            <a:extLst>
              <a:ext uri="{FF2B5EF4-FFF2-40B4-BE49-F238E27FC236}">
                <a16:creationId xmlns:a16="http://schemas.microsoft.com/office/drawing/2014/main" id="{D0771D6F-850F-B13E-D754-0E820FA39A83}"/>
              </a:ext>
            </a:extLst>
          </p:cNvPr>
          <p:cNvSpPr>
            <a:spLocks noChangeArrowheads="1"/>
          </p:cNvSpPr>
          <p:nvPr/>
        </p:nvSpPr>
        <p:spPr bwMode="auto">
          <a:xfrm>
            <a:off x="170481" y="2722601"/>
            <a:ext cx="9326810"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err="1">
                <a:ln>
                  <a:noFill/>
                </a:ln>
                <a:solidFill>
                  <a:srgbClr val="000000"/>
                </a:solidFill>
                <a:effectLst/>
              </a:rPr>
              <a:t>Ramuni</a:t>
            </a:r>
            <a:r>
              <a:rPr kumimoji="0" lang="en-US" altLang="en-US" sz="1200" b="0" i="0" u="none" strike="noStrike" cap="none" normalizeH="0" baseline="0">
                <a:ln>
                  <a:noFill/>
                </a:ln>
                <a:solidFill>
                  <a:srgbClr val="000000"/>
                </a:solidFill>
                <a:effectLst/>
              </a:rPr>
              <a:t>, L (2021) </a:t>
            </a:r>
            <a:r>
              <a:rPr kumimoji="0" lang="en-US" altLang="en-US" sz="1200" b="0" i="1" u="none" strike="noStrike" cap="none" normalizeH="0" baseline="0">
                <a:ln>
                  <a:noFill/>
                </a:ln>
                <a:solidFill>
                  <a:srgbClr val="000000"/>
                </a:solidFill>
                <a:effectLst/>
              </a:rPr>
              <a:t>Coronavirus and its impact on UK hospitality - Office for National Statistics</a:t>
            </a:r>
            <a:r>
              <a:rPr kumimoji="0" lang="en-US" altLang="en-US" sz="1200" b="0" i="0" u="none" strike="noStrike" cap="none" normalizeH="0" baseline="0">
                <a:ln>
                  <a:noFill/>
                </a:ln>
                <a:solidFill>
                  <a:srgbClr val="000000"/>
                </a:solidFill>
                <a:effectLst/>
              </a:rPr>
              <a:t>. Available at: </a:t>
            </a:r>
            <a:r>
              <a:rPr kumimoji="0" lang="en-US" altLang="en-US" sz="1200" b="0" i="0" u="none" strike="noStrike" cap="none" normalizeH="0" baseline="0">
                <a:ln>
                  <a:noFill/>
                </a:ln>
                <a:solidFill>
                  <a:srgbClr val="000000"/>
                </a:solidFill>
                <a:effectLst/>
                <a:hlinkClick r:id="rId4"/>
              </a:rPr>
              <a:t>https://www.ons.gov.uk/businessindustryandtrade/business/activitysizeandlocation/articles/coronavirusanditsimpactonukhospitality/january2020tojune2021</a:t>
            </a:r>
            <a:r>
              <a:rPr kumimoji="0" lang="en-US" altLang="en-US" sz="1200" b="0" i="0" u="none" strike="noStrike" cap="none" normalizeH="0" baseline="0">
                <a:ln>
                  <a:noFill/>
                </a:ln>
                <a:solidFill>
                  <a:srgbClr val="000000"/>
                </a:solidFill>
                <a:effectLst/>
              </a:rPr>
              <a:t> (Accessed 6/5/26).</a:t>
            </a:r>
            <a:endParaRPr kumimoji="0" lang="en-US" altLang="en-US" sz="1800" b="0" i="0" u="none" strike="noStrike" cap="none" normalizeH="0" baseline="0">
              <a:ln>
                <a:noFill/>
              </a:ln>
              <a:solidFill>
                <a:schemeClr val="tx1"/>
              </a:solidFill>
              <a:effectLst/>
            </a:endParaRPr>
          </a:p>
        </p:txBody>
      </p:sp>
      <p:sp>
        <p:nvSpPr>
          <p:cNvPr id="4" name="TextBox 3">
            <a:extLst>
              <a:ext uri="{FF2B5EF4-FFF2-40B4-BE49-F238E27FC236}">
                <a16:creationId xmlns:a16="http://schemas.microsoft.com/office/drawing/2014/main" id="{D734B431-43F0-657B-7DD4-764458665AD0}"/>
              </a:ext>
            </a:extLst>
          </p:cNvPr>
          <p:cNvSpPr txBox="1"/>
          <p:nvPr/>
        </p:nvSpPr>
        <p:spPr>
          <a:xfrm>
            <a:off x="170481" y="3276599"/>
            <a:ext cx="9326810" cy="830997"/>
          </a:xfrm>
          <a:prstGeom prst="rect">
            <a:avLst/>
          </a:prstGeom>
          <a:noFill/>
        </p:spPr>
        <p:txBody>
          <a:bodyPr wrap="square">
            <a:spAutoFit/>
          </a:bodyPr>
          <a:lstStyle/>
          <a:p>
            <a:endParaRPr lang="en-US" sz="1200"/>
          </a:p>
          <a:p>
            <a:r>
              <a:rPr lang="en-US" sz="1200"/>
              <a:t> Al-</a:t>
            </a:r>
            <a:r>
              <a:rPr lang="en-US" sz="1200" err="1"/>
              <a:t>Hyari</a:t>
            </a:r>
            <a:r>
              <a:rPr lang="en-US" sz="1200"/>
              <a:t>, H.S., Al-Smadi, H.M. and </a:t>
            </a:r>
            <a:r>
              <a:rPr lang="en-US" sz="1200" err="1"/>
              <a:t>Weshah</a:t>
            </a:r>
            <a:r>
              <a:rPr lang="en-US" sz="1200"/>
              <a:t>, S.R. (2023) “THE IMPACT OF ARTIFICIAL INTELLIGENCE (AI) ON GUEST SATISFACTION IN HOTEL MANAGEMENT: AN EMPIRICAL STUDY OF LUXURY HOTELS,” Geo Journal of Tourism and </a:t>
            </a:r>
            <a:r>
              <a:rPr lang="en-US" sz="1200" err="1"/>
              <a:t>Geosites</a:t>
            </a:r>
            <a:r>
              <a:rPr lang="en-US" sz="1200"/>
              <a:t>, 48(2 supplement), pp. 810–819. Available at: https://</a:t>
            </a:r>
            <a:r>
              <a:rPr lang="en-US" sz="1200" err="1"/>
              <a:t>doi.org</a:t>
            </a:r>
            <a:r>
              <a:rPr lang="en-US" sz="1200"/>
              <a:t>/10.30892/gtg.482spl15-1081.</a:t>
            </a:r>
          </a:p>
        </p:txBody>
      </p:sp>
      <p:sp>
        <p:nvSpPr>
          <p:cNvPr id="5" name="Rectangle 1">
            <a:extLst>
              <a:ext uri="{FF2B5EF4-FFF2-40B4-BE49-F238E27FC236}">
                <a16:creationId xmlns:a16="http://schemas.microsoft.com/office/drawing/2014/main" id="{1F5E8358-D409-F16B-5C32-83F85BB3177D}"/>
              </a:ext>
            </a:extLst>
          </p:cNvPr>
          <p:cNvSpPr>
            <a:spLocks noChangeArrowheads="1"/>
          </p:cNvSpPr>
          <p:nvPr/>
        </p:nvSpPr>
        <p:spPr bwMode="auto">
          <a:xfrm>
            <a:off x="170481" y="4181059"/>
            <a:ext cx="8116269"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000000"/>
                </a:solidFill>
                <a:effectLst/>
              </a:rPr>
              <a:t>Karagiannis, M (2024) </a:t>
            </a:r>
            <a:r>
              <a:rPr kumimoji="0" lang="en-US" altLang="en-US" sz="1200" b="0" i="1" u="none" strike="noStrike" cap="none" normalizeH="0" baseline="0">
                <a:ln>
                  <a:noFill/>
                </a:ln>
                <a:solidFill>
                  <a:srgbClr val="000000"/>
                </a:solidFill>
                <a:effectLst/>
              </a:rPr>
              <a:t>AI vs. Human Touch: Finding the Balance in Hospitality. </a:t>
            </a:r>
            <a:r>
              <a:rPr kumimoji="0" lang="en-US" altLang="en-US" sz="1200" b="0" i="0" u="none" strike="noStrike" cap="none" normalizeH="0" baseline="0">
                <a:ln>
                  <a:noFill/>
                </a:ln>
                <a:solidFill>
                  <a:srgbClr val="000000"/>
                </a:solidFill>
                <a:effectLst/>
              </a:rPr>
              <a:t>Available at: </a:t>
            </a:r>
            <a:r>
              <a:rPr kumimoji="0" lang="en-US" altLang="en-US" sz="1200" b="0" i="0" u="none" strike="noStrike" cap="none" normalizeH="0" baseline="0">
                <a:ln>
                  <a:noFill/>
                </a:ln>
                <a:solidFill>
                  <a:srgbClr val="000000"/>
                </a:solidFill>
                <a:effectLst/>
                <a:hlinkClick r:id="rId5"/>
              </a:rPr>
              <a:t>https://medium.com/hotel-tech/ai-vs-human-touch-finding-the-balance-in-hospitality-3c82284971a4</a:t>
            </a:r>
            <a:r>
              <a:rPr kumimoji="0" lang="en-US" altLang="en-US" sz="1200" b="0" i="0" u="none" strike="noStrike" cap="none" normalizeH="0" baseline="0">
                <a:ln>
                  <a:noFill/>
                </a:ln>
                <a:solidFill>
                  <a:srgbClr val="000000"/>
                </a:solidFill>
                <a:effectLst/>
              </a:rPr>
              <a:t> (Accessed 7/5/26).</a:t>
            </a:r>
            <a:endParaRPr kumimoji="0" lang="en-US" altLang="en-US" sz="1800" b="0" i="0" u="none" strike="noStrike" cap="none" normalizeH="0" baseline="0">
              <a:ln>
                <a:noFill/>
              </a:ln>
              <a:solidFill>
                <a:schemeClr val="tx1"/>
              </a:solidFill>
              <a:effectLst/>
            </a:endParaRPr>
          </a:p>
        </p:txBody>
      </p:sp>
      <p:sp>
        <p:nvSpPr>
          <p:cNvPr id="9" name="TextBox 8">
            <a:extLst>
              <a:ext uri="{FF2B5EF4-FFF2-40B4-BE49-F238E27FC236}">
                <a16:creationId xmlns:a16="http://schemas.microsoft.com/office/drawing/2014/main" id="{24857EC4-A6A3-4A98-D95E-B72F4BCD5E6D}"/>
              </a:ext>
            </a:extLst>
          </p:cNvPr>
          <p:cNvSpPr txBox="1"/>
          <p:nvPr/>
        </p:nvSpPr>
        <p:spPr>
          <a:xfrm>
            <a:off x="170481" y="4748280"/>
            <a:ext cx="9507415" cy="538865"/>
          </a:xfrm>
          <a:prstGeom prst="rect">
            <a:avLst/>
          </a:prstGeom>
          <a:noFill/>
        </p:spPr>
        <p:txBody>
          <a:bodyPr wrap="square">
            <a:spAutoFit/>
          </a:bodyPr>
          <a:lstStyle/>
          <a:p>
            <a:pPr algn="l">
              <a:lnSpc>
                <a:spcPts val="1800"/>
              </a:lnSpc>
              <a:buNone/>
            </a:pPr>
            <a:r>
              <a:rPr lang="en-GB" sz="1200" b="0" i="0">
                <a:solidFill>
                  <a:srgbClr val="000000"/>
                </a:solidFill>
                <a:effectLst/>
              </a:rPr>
              <a:t>Sustainable Hospitality Alliance (n.d.) </a:t>
            </a:r>
            <a:r>
              <a:rPr lang="en-GB" sz="1200" b="0" i="1">
                <a:solidFill>
                  <a:srgbClr val="000000"/>
                </a:solidFill>
                <a:effectLst/>
              </a:rPr>
              <a:t>Food Waste. </a:t>
            </a:r>
            <a:r>
              <a:rPr lang="en-GB" sz="1200" b="0" i="0">
                <a:solidFill>
                  <a:srgbClr val="000000"/>
                </a:solidFill>
                <a:effectLst/>
              </a:rPr>
              <a:t>Available at: </a:t>
            </a:r>
            <a:r>
              <a:rPr lang="en-GB" sz="1200" b="0" i="0">
                <a:solidFill>
                  <a:srgbClr val="000000"/>
                </a:solidFill>
                <a:effectLst/>
                <a:hlinkClick r:id="rId6"/>
              </a:rPr>
              <a:t>https://sustainablehospitalityalliance.org/wp-content/uploads/2021/06/Food-waste-factsheet.pdf</a:t>
            </a:r>
            <a:r>
              <a:rPr lang="en-GB" sz="1200" b="0" i="0">
                <a:solidFill>
                  <a:srgbClr val="000000"/>
                </a:solidFill>
                <a:effectLst/>
              </a:rPr>
              <a:t> (Accessed 7/5/26).</a:t>
            </a:r>
          </a:p>
        </p:txBody>
      </p:sp>
      <p:sp>
        <p:nvSpPr>
          <p:cNvPr id="10" name="Rectangle 2">
            <a:extLst>
              <a:ext uri="{FF2B5EF4-FFF2-40B4-BE49-F238E27FC236}">
                <a16:creationId xmlns:a16="http://schemas.microsoft.com/office/drawing/2014/main" id="{F02F029E-30D8-E7B5-33EA-A99916EE03B6}"/>
              </a:ext>
            </a:extLst>
          </p:cNvPr>
          <p:cNvSpPr>
            <a:spLocks noChangeArrowheads="1"/>
          </p:cNvSpPr>
          <p:nvPr/>
        </p:nvSpPr>
        <p:spPr bwMode="auto">
          <a:xfrm>
            <a:off x="170481" y="1451292"/>
            <a:ext cx="7022123"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000000"/>
                </a:solidFill>
                <a:effectLst/>
              </a:rPr>
              <a:t>The </a:t>
            </a:r>
            <a:r>
              <a:rPr lang="en-US" altLang="en-US" sz="1200">
                <a:solidFill>
                  <a:srgbClr val="000000"/>
                </a:solidFill>
              </a:rPr>
              <a:t>A</a:t>
            </a:r>
            <a:r>
              <a:rPr kumimoji="0" lang="en-US" altLang="en-US" sz="1200" b="0" i="0" u="none" strike="noStrike" cap="none" normalizeH="0" baseline="0">
                <a:ln>
                  <a:noFill/>
                </a:ln>
                <a:solidFill>
                  <a:srgbClr val="000000"/>
                </a:solidFill>
                <a:effectLst/>
              </a:rPr>
              <a:t>ccess Group</a:t>
            </a:r>
            <a:r>
              <a:rPr lang="en-US" altLang="en-US" sz="1200">
                <a:solidFill>
                  <a:srgbClr val="000000"/>
                </a:solidFill>
              </a:rPr>
              <a:t> </a:t>
            </a:r>
            <a:r>
              <a:rPr kumimoji="0" lang="en-US" altLang="en-US" sz="1200" b="0" i="0" u="none" strike="noStrike" cap="none" normalizeH="0" baseline="0">
                <a:ln>
                  <a:noFill/>
                </a:ln>
                <a:solidFill>
                  <a:srgbClr val="000000"/>
                </a:solidFill>
                <a:effectLst/>
              </a:rPr>
              <a:t>(2025) </a:t>
            </a:r>
            <a:r>
              <a:rPr kumimoji="0" lang="en-US" altLang="en-US" sz="1200" b="0" i="1" u="none" strike="noStrike" cap="none" normalizeH="0" baseline="0">
                <a:ln>
                  <a:noFill/>
                </a:ln>
                <a:solidFill>
                  <a:srgbClr val="000000"/>
                </a:solidFill>
                <a:effectLst/>
              </a:rPr>
              <a:t>Challenges of Sustainability in Hospitality</a:t>
            </a:r>
            <a:r>
              <a:rPr kumimoji="0" lang="en-US" altLang="en-US" sz="1200" b="0" i="0" u="none" strike="noStrike" cap="none" normalizeH="0" baseline="0">
                <a:ln>
                  <a:noFill/>
                </a:ln>
                <a:solidFill>
                  <a:srgbClr val="000000"/>
                </a:solidFill>
                <a:effectLst/>
              </a:rPr>
              <a:t>. Available at: </a:t>
            </a:r>
            <a:r>
              <a:rPr kumimoji="0" lang="en-US" altLang="en-US" sz="1200" b="0" i="0" u="none" strike="noStrike" cap="none" normalizeH="0" baseline="0">
                <a:ln>
                  <a:noFill/>
                </a:ln>
                <a:solidFill>
                  <a:srgbClr val="000000"/>
                </a:solidFill>
                <a:effectLst/>
                <a:hlinkClick r:id="rId7"/>
              </a:rPr>
              <a:t>https://www.theaccessgroup.com/en-gb/blog/hos-challenges-of-sustainability-in-hospitality/</a:t>
            </a:r>
            <a:r>
              <a:rPr kumimoji="0" lang="en-US" altLang="en-US" sz="1200" b="0" i="0" u="none" strike="noStrike" cap="none" normalizeH="0" baseline="0">
                <a:ln>
                  <a:noFill/>
                </a:ln>
                <a:solidFill>
                  <a:srgbClr val="000000"/>
                </a:solidFill>
                <a:effectLst/>
              </a:rPr>
              <a:t> (Accessed 6/5/26).</a:t>
            </a:r>
            <a:endParaRPr kumimoji="0" lang="en-US" altLang="en-US" sz="1800" b="0" i="0" u="none" strike="noStrike" cap="none" normalizeH="0" baseline="0">
              <a:ln>
                <a:noFill/>
              </a:ln>
              <a:solidFill>
                <a:schemeClr val="tx1"/>
              </a:solidFill>
              <a:effectLst/>
            </a:endParaRPr>
          </a:p>
        </p:txBody>
      </p:sp>
    </p:spTree>
    <p:extLst>
      <p:ext uri="{BB962C8B-B14F-4D97-AF65-F5344CB8AC3E}">
        <p14:creationId xmlns:p14="http://schemas.microsoft.com/office/powerpoint/2010/main" val="26750605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D8E21-5C30-E1CE-3D82-F5F81CE32882}"/>
              </a:ext>
            </a:extLst>
          </p:cNvPr>
          <p:cNvSpPr>
            <a:spLocks noGrp="1"/>
          </p:cNvSpPr>
          <p:nvPr>
            <p:ph type="title"/>
          </p:nvPr>
        </p:nvSpPr>
        <p:spPr>
          <a:xfrm>
            <a:off x="7320466" y="609600"/>
            <a:ext cx="4140014" cy="1330839"/>
          </a:xfrm>
        </p:spPr>
        <p:txBody>
          <a:bodyPr>
            <a:normAutofit/>
          </a:bodyPr>
          <a:lstStyle/>
          <a:p>
            <a:r>
              <a:rPr lang="en-GB"/>
              <a:t>Sustainability on Guest Service</a:t>
            </a:r>
            <a:endParaRPr lang="en-US"/>
          </a:p>
        </p:txBody>
      </p:sp>
      <p:pic>
        <p:nvPicPr>
          <p:cNvPr id="4" name="Picture 3">
            <a:extLst>
              <a:ext uri="{FF2B5EF4-FFF2-40B4-BE49-F238E27FC236}">
                <a16:creationId xmlns:a16="http://schemas.microsoft.com/office/drawing/2014/main" id="{2A8E8FA5-DB3B-750B-620C-8B29495794B3}"/>
              </a:ext>
            </a:extLst>
          </p:cNvPr>
          <p:cNvPicPr>
            <a:picLocks noChangeAspect="1"/>
          </p:cNvPicPr>
          <p:nvPr/>
        </p:nvPicPr>
        <p:blipFill>
          <a:blip r:embed="rId3"/>
          <a:srcRect b="2124"/>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0EA7594D-2CEE-9EA2-8899-AA18AA2E688C}"/>
              </a:ext>
            </a:extLst>
          </p:cNvPr>
          <p:cNvSpPr>
            <a:spLocks noGrp="1"/>
          </p:cNvSpPr>
          <p:nvPr>
            <p:ph idx="1"/>
          </p:nvPr>
        </p:nvSpPr>
        <p:spPr>
          <a:xfrm>
            <a:off x="7320465" y="2194102"/>
            <a:ext cx="4140013" cy="3908586"/>
          </a:xfrm>
        </p:spPr>
        <p:txBody>
          <a:bodyPr>
            <a:normAutofit/>
          </a:bodyPr>
          <a:lstStyle/>
          <a:p>
            <a:r>
              <a:rPr lang="en-GB" sz="2000"/>
              <a:t>Eco-friendly housekeeping </a:t>
            </a:r>
          </a:p>
          <a:p>
            <a:r>
              <a:rPr lang="en-GB" sz="2000"/>
              <a:t>Waste reduction</a:t>
            </a:r>
          </a:p>
          <a:p>
            <a:r>
              <a:rPr lang="en-GB" sz="2000"/>
              <a:t>Water and energy saving </a:t>
            </a:r>
          </a:p>
          <a:p>
            <a:r>
              <a:rPr lang="en-GB" sz="2000"/>
              <a:t>Communicating sustainability </a:t>
            </a:r>
          </a:p>
          <a:p>
            <a:r>
              <a:rPr lang="en-GB" sz="2000"/>
              <a:t>Green Tourism Standards</a:t>
            </a:r>
          </a:p>
          <a:p>
            <a:r>
              <a:rPr lang="en-GB" sz="2000" b="0" i="0">
                <a:solidFill>
                  <a:srgbClr val="000000"/>
                </a:solidFill>
                <a:effectLst/>
              </a:rPr>
              <a:t>(Mylighthouse,2024)</a:t>
            </a:r>
            <a:endParaRPr lang="en-GB" sz="2000"/>
          </a:p>
          <a:p>
            <a:endParaRPr lang="en-US" sz="2000"/>
          </a:p>
        </p:txBody>
      </p:sp>
      <p:sp>
        <p:nvSpPr>
          <p:cNvPr id="5" name="TextBox 4">
            <a:extLst>
              <a:ext uri="{FF2B5EF4-FFF2-40B4-BE49-F238E27FC236}">
                <a16:creationId xmlns:a16="http://schemas.microsoft.com/office/drawing/2014/main" id="{27CBB927-CDC3-AC94-28DB-40170FAAD381}"/>
              </a:ext>
            </a:extLst>
          </p:cNvPr>
          <p:cNvSpPr txBox="1"/>
          <p:nvPr/>
        </p:nvSpPr>
        <p:spPr>
          <a:xfrm>
            <a:off x="5183789" y="2534307"/>
            <a:ext cx="1828800" cy="1828800"/>
          </a:xfrm>
          <a:prstGeom prst="rect">
            <a:avLst/>
          </a:prstGeom>
          <a:noFill/>
        </p:spPr>
        <p:txBody>
          <a:bodyPr wrap="square" rtlCol="0">
            <a:spAutoFit/>
          </a:bodyPr>
          <a:lstStyle/>
          <a:p>
            <a:pPr algn="l"/>
            <a:endParaRPr lang="en-US"/>
          </a:p>
        </p:txBody>
      </p:sp>
      <p:sp>
        <p:nvSpPr>
          <p:cNvPr id="6" name="TextBox 5">
            <a:extLst>
              <a:ext uri="{FF2B5EF4-FFF2-40B4-BE49-F238E27FC236}">
                <a16:creationId xmlns:a16="http://schemas.microsoft.com/office/drawing/2014/main" id="{4191D5A1-8E21-59A1-7E86-DA00007D580D}"/>
              </a:ext>
            </a:extLst>
          </p:cNvPr>
          <p:cNvSpPr txBox="1"/>
          <p:nvPr/>
        </p:nvSpPr>
        <p:spPr>
          <a:xfrm>
            <a:off x="5184391" y="2274556"/>
            <a:ext cx="1828800" cy="1828800"/>
          </a:xfrm>
          <a:prstGeom prst="rect">
            <a:avLst/>
          </a:prstGeom>
          <a:noFill/>
        </p:spPr>
        <p:txBody>
          <a:bodyPr wrap="square" rtlCol="0">
            <a:spAutoFit/>
          </a:bodyPr>
          <a:lstStyle/>
          <a:p>
            <a:pPr algn="l"/>
            <a:endParaRPr lang="en-US"/>
          </a:p>
        </p:txBody>
      </p:sp>
      <p:sp>
        <p:nvSpPr>
          <p:cNvPr id="7" name="TextBox 6">
            <a:extLst>
              <a:ext uri="{FF2B5EF4-FFF2-40B4-BE49-F238E27FC236}">
                <a16:creationId xmlns:a16="http://schemas.microsoft.com/office/drawing/2014/main" id="{8EA18BB5-14FE-1C37-71E6-8AF7DFE2F437}"/>
              </a:ext>
            </a:extLst>
          </p:cNvPr>
          <p:cNvSpPr txBox="1"/>
          <p:nvPr/>
        </p:nvSpPr>
        <p:spPr>
          <a:xfrm>
            <a:off x="399178" y="6288492"/>
            <a:ext cx="1828800" cy="369332"/>
          </a:xfrm>
          <a:prstGeom prst="rect">
            <a:avLst/>
          </a:prstGeom>
          <a:noFill/>
        </p:spPr>
        <p:txBody>
          <a:bodyPr wrap="square" rtlCol="0">
            <a:spAutoFit/>
          </a:bodyPr>
          <a:lstStyle/>
          <a:p>
            <a:pPr algn="l">
              <a:spcAft>
                <a:spcPts val="600"/>
              </a:spcAft>
            </a:pPr>
            <a:r>
              <a:rPr lang="en-GB"/>
              <a:t>(José, 2024)</a:t>
            </a:r>
            <a:endParaRPr lang="en-US"/>
          </a:p>
        </p:txBody>
      </p:sp>
      <p:sp>
        <p:nvSpPr>
          <p:cNvPr id="8" name="TextBox 7">
            <a:extLst>
              <a:ext uri="{FF2B5EF4-FFF2-40B4-BE49-F238E27FC236}">
                <a16:creationId xmlns:a16="http://schemas.microsoft.com/office/drawing/2014/main" id="{F8576F3A-C4CD-3698-49E1-9E6C13770D48}"/>
              </a:ext>
            </a:extLst>
          </p:cNvPr>
          <p:cNvSpPr txBox="1"/>
          <p:nvPr/>
        </p:nvSpPr>
        <p:spPr>
          <a:xfrm>
            <a:off x="10642343" y="76512"/>
            <a:ext cx="1828800" cy="369332"/>
          </a:xfrm>
          <a:prstGeom prst="rect">
            <a:avLst/>
          </a:prstGeom>
          <a:noFill/>
        </p:spPr>
        <p:txBody>
          <a:bodyPr wrap="square" rtlCol="0">
            <a:spAutoFit/>
          </a:bodyPr>
          <a:lstStyle/>
          <a:p>
            <a:pPr algn="l">
              <a:spcAft>
                <a:spcPts val="600"/>
              </a:spcAft>
            </a:pPr>
            <a:r>
              <a:rPr lang="en-GB"/>
              <a:t>Niamh</a:t>
            </a:r>
            <a:endParaRPr lang="en-US"/>
          </a:p>
        </p:txBody>
      </p:sp>
    </p:spTree>
    <p:extLst>
      <p:ext uri="{BB962C8B-B14F-4D97-AF65-F5344CB8AC3E}">
        <p14:creationId xmlns:p14="http://schemas.microsoft.com/office/powerpoint/2010/main" val="2298375445"/>
      </p:ext>
    </p:extLst>
  </p:cSld>
  <p:clrMapOvr>
    <a:masterClrMapping/>
  </p:clrMapOvr>
  <p:transition spd="slow">
    <p:cover/>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5110FF6-AE48-EF69-31E5-46CAD03D50F4}"/>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4000" kern="1200">
                <a:solidFill>
                  <a:srgbClr val="FFFFFF"/>
                </a:solidFill>
                <a:latin typeface="+mj-lt"/>
                <a:ea typeface="+mj-ea"/>
                <a:cs typeface="+mj-cs"/>
              </a:rPr>
              <a:t>What skills are needed ?- Poppy</a:t>
            </a:r>
          </a:p>
        </p:txBody>
      </p:sp>
      <p:sp>
        <p:nvSpPr>
          <p:cNvPr id="3" name="Content Placeholder 2">
            <a:extLst>
              <a:ext uri="{FF2B5EF4-FFF2-40B4-BE49-F238E27FC236}">
                <a16:creationId xmlns:a16="http://schemas.microsoft.com/office/drawing/2014/main" id="{EF84A3D2-398A-A498-9692-94C101531012}"/>
              </a:ext>
            </a:extLst>
          </p:cNvPr>
          <p:cNvSpPr>
            <a:spLocks noGrp="1"/>
          </p:cNvSpPr>
          <p:nvPr>
            <p:ph idx="1"/>
          </p:nvPr>
        </p:nvSpPr>
        <p:spPr>
          <a:xfrm>
            <a:off x="4380855" y="1412489"/>
            <a:ext cx="3427283" cy="4363844"/>
          </a:xfrm>
        </p:spPr>
        <p:txBody>
          <a:bodyPr vert="horz" lIns="91440" tIns="45720" rIns="91440" bIns="45720" rtlCol="0">
            <a:normAutofit/>
          </a:bodyPr>
          <a:lstStyle/>
          <a:p>
            <a:endParaRPr lang="en-US" sz="2000"/>
          </a:p>
          <a:p>
            <a:endParaRPr lang="en-US" sz="2000"/>
          </a:p>
          <a:p>
            <a:endParaRPr lang="en-US" sz="2000"/>
          </a:p>
          <a:p>
            <a:endParaRPr lang="en-US" sz="2000"/>
          </a:p>
          <a:p>
            <a:endParaRPr lang="en-US" sz="2000"/>
          </a:p>
        </p:txBody>
      </p:sp>
      <p:cxnSp>
        <p:nvCxnSpPr>
          <p:cNvPr id="10" name="Straight Connector 9">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F7DC480B-A90A-099F-9BA3-61263F73CBE1}"/>
              </a:ext>
            </a:extLst>
          </p:cNvPr>
          <p:cNvSpPr txBox="1"/>
          <p:nvPr/>
        </p:nvSpPr>
        <p:spPr>
          <a:xfrm>
            <a:off x="8451604" y="1412489"/>
            <a:ext cx="3197701" cy="436384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r>
              <a:rPr lang="en-US" sz="2000"/>
              <a:t>Teamwork</a:t>
            </a:r>
          </a:p>
          <a:p>
            <a:pPr marL="285750" indent="-228600">
              <a:lnSpc>
                <a:spcPct val="90000"/>
              </a:lnSpc>
              <a:spcAft>
                <a:spcPts val="600"/>
              </a:spcAft>
              <a:buFont typeface="Arial" panose="020B0604020202020204" pitchFamily="34" charset="0"/>
              <a:buChar char="•"/>
            </a:pPr>
            <a:r>
              <a:rPr lang="en-US" sz="2000"/>
              <a:t>Problem-solving</a:t>
            </a:r>
          </a:p>
          <a:p>
            <a:pPr marL="285750" indent="-228600">
              <a:lnSpc>
                <a:spcPct val="90000"/>
              </a:lnSpc>
              <a:spcAft>
                <a:spcPts val="600"/>
              </a:spcAft>
              <a:buFont typeface="Arial" panose="020B0604020202020204" pitchFamily="34" charset="0"/>
              <a:buChar char="•"/>
            </a:pPr>
            <a:r>
              <a:rPr lang="en-US" sz="2000"/>
              <a:t>Excellent customer service </a:t>
            </a:r>
          </a:p>
          <a:p>
            <a:pPr marL="285750" indent="-228600">
              <a:lnSpc>
                <a:spcPct val="90000"/>
              </a:lnSpc>
              <a:spcAft>
                <a:spcPts val="600"/>
              </a:spcAft>
              <a:buFont typeface="Arial" panose="020B0604020202020204" pitchFamily="34" charset="0"/>
              <a:buChar char="•"/>
            </a:pPr>
            <a:r>
              <a:rPr lang="en-US" sz="2000"/>
              <a:t>Sustainable practice knowledge </a:t>
            </a:r>
          </a:p>
          <a:p>
            <a:pPr marL="285750" indent="-228600">
              <a:lnSpc>
                <a:spcPct val="90000"/>
              </a:lnSpc>
              <a:spcAft>
                <a:spcPts val="600"/>
              </a:spcAft>
              <a:buFont typeface="Arial" panose="020B0604020202020204" pitchFamily="34" charset="0"/>
              <a:buChar char="•"/>
            </a:pPr>
            <a:r>
              <a:rPr lang="en-US" sz="2000"/>
              <a:t>Cultural awareness</a:t>
            </a:r>
          </a:p>
          <a:p>
            <a:pPr marL="285750" indent="-228600">
              <a:lnSpc>
                <a:spcPct val="90000"/>
              </a:lnSpc>
              <a:spcAft>
                <a:spcPts val="600"/>
              </a:spcAft>
              <a:buFont typeface="Arial" panose="020B0604020202020204" pitchFamily="34" charset="0"/>
              <a:buChar char="•"/>
            </a:pPr>
            <a:r>
              <a:rPr lang="en-US" sz="2000"/>
              <a:t>Excellent communication </a:t>
            </a:r>
          </a:p>
          <a:p>
            <a:pPr marL="285750" indent="-228600">
              <a:lnSpc>
                <a:spcPct val="90000"/>
              </a:lnSpc>
              <a:spcAft>
                <a:spcPts val="600"/>
              </a:spcAft>
              <a:buFont typeface="Arial" panose="020B0604020202020204" pitchFamily="34" charset="0"/>
              <a:buChar char="•"/>
            </a:pPr>
            <a:r>
              <a:rPr lang="en-US" sz="2000" err="1"/>
              <a:t>Luxary</a:t>
            </a:r>
            <a:r>
              <a:rPr lang="en-US" sz="2000"/>
              <a:t> skills standards</a:t>
            </a:r>
          </a:p>
          <a:p>
            <a:pPr marL="285750" indent="-228600">
              <a:lnSpc>
                <a:spcPct val="90000"/>
              </a:lnSpc>
              <a:spcAft>
                <a:spcPts val="600"/>
              </a:spcAft>
              <a:buFont typeface="Arial" panose="020B0604020202020204" pitchFamily="34" charset="0"/>
              <a:buChar char="•"/>
            </a:pPr>
            <a:r>
              <a:rPr lang="en-US" sz="2000" err="1"/>
              <a:t>Proffesionalism</a:t>
            </a:r>
            <a:r>
              <a:rPr lang="en-US" sz="2000"/>
              <a:t> </a:t>
            </a:r>
          </a:p>
          <a:p>
            <a:pPr marL="285750" indent="-228600">
              <a:lnSpc>
                <a:spcPct val="90000"/>
              </a:lnSpc>
              <a:spcAft>
                <a:spcPts val="600"/>
              </a:spcAft>
              <a:buFont typeface="Arial" panose="020B0604020202020204" pitchFamily="34" charset="0"/>
              <a:buChar char="•"/>
            </a:pPr>
            <a:r>
              <a:rPr lang="en-US" sz="2000"/>
              <a:t>Attention to detail (Phillpott, 2021)</a:t>
            </a:r>
          </a:p>
        </p:txBody>
      </p:sp>
      <p:pic>
        <p:nvPicPr>
          <p:cNvPr id="28" name="Picture 27" descr="10,000+ Free Business Meeting &amp; Meeting Photos - Pixabay">
            <a:extLst>
              <a:ext uri="{FF2B5EF4-FFF2-40B4-BE49-F238E27FC236}">
                <a16:creationId xmlns:a16="http://schemas.microsoft.com/office/drawing/2014/main" id="{F9703758-C62F-490A-9C9D-B390C1ABD801}"/>
              </a:ext>
            </a:extLst>
          </p:cNvPr>
          <p:cNvPicPr>
            <a:picLocks noChangeAspect="1"/>
          </p:cNvPicPr>
          <p:nvPr/>
        </p:nvPicPr>
        <p:blipFill>
          <a:blip r:embed="rId2"/>
          <a:stretch>
            <a:fillRect/>
          </a:stretch>
        </p:blipFill>
        <p:spPr>
          <a:xfrm>
            <a:off x="4379934" y="679049"/>
            <a:ext cx="3421692" cy="2264009"/>
          </a:xfrm>
          <a:prstGeom prst="rect">
            <a:avLst/>
          </a:prstGeom>
        </p:spPr>
      </p:pic>
      <p:pic>
        <p:nvPicPr>
          <p:cNvPr id="29" name="Picture 28" descr="Outsourcing Customer Service Providers | Outsource Consultants">
            <a:extLst>
              <a:ext uri="{FF2B5EF4-FFF2-40B4-BE49-F238E27FC236}">
                <a16:creationId xmlns:a16="http://schemas.microsoft.com/office/drawing/2014/main" id="{440E9E8C-0E15-AD3F-0111-FD14C06707B3}"/>
              </a:ext>
            </a:extLst>
          </p:cNvPr>
          <p:cNvPicPr>
            <a:picLocks noChangeAspect="1"/>
          </p:cNvPicPr>
          <p:nvPr/>
        </p:nvPicPr>
        <p:blipFill>
          <a:blip r:embed="rId3"/>
          <a:stretch>
            <a:fillRect/>
          </a:stretch>
        </p:blipFill>
        <p:spPr>
          <a:xfrm>
            <a:off x="4275912" y="3246329"/>
            <a:ext cx="3546231" cy="2400822"/>
          </a:xfrm>
          <a:prstGeom prst="rect">
            <a:avLst/>
          </a:prstGeom>
        </p:spPr>
      </p:pic>
    </p:spTree>
    <p:extLst>
      <p:ext uri="{BB962C8B-B14F-4D97-AF65-F5344CB8AC3E}">
        <p14:creationId xmlns:p14="http://schemas.microsoft.com/office/powerpoint/2010/main" val="5240052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67AED4-9989-406D-7B50-D2C373B44E39}"/>
              </a:ext>
            </a:extLst>
          </p:cNvPr>
          <p:cNvSpPr>
            <a:spLocks noGrp="1"/>
          </p:cNvSpPr>
          <p:nvPr>
            <p:ph type="title"/>
          </p:nvPr>
        </p:nvSpPr>
        <p:spPr>
          <a:xfrm>
            <a:off x="640080" y="325369"/>
            <a:ext cx="4368602" cy="1956841"/>
          </a:xfrm>
        </p:spPr>
        <p:txBody>
          <a:bodyPr anchor="b">
            <a:normAutofit/>
          </a:bodyPr>
          <a:lstStyle/>
          <a:p>
            <a:r>
              <a:rPr lang="en-GB" sz="4200"/>
              <a:t>Why are these skills important? - Poppy</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D77C97-3EFA-F5E9-F85A-188D47F8E7AC}"/>
              </a:ext>
            </a:extLst>
          </p:cNvPr>
          <p:cNvSpPr>
            <a:spLocks noGrp="1"/>
          </p:cNvSpPr>
          <p:nvPr>
            <p:ph idx="1"/>
          </p:nvPr>
        </p:nvSpPr>
        <p:spPr>
          <a:xfrm>
            <a:off x="640080" y="2872899"/>
            <a:ext cx="4243589" cy="3320668"/>
          </a:xfrm>
        </p:spPr>
        <p:txBody>
          <a:bodyPr vert="horz" lIns="91440" tIns="45720" rIns="91440" bIns="45720" rtlCol="0" anchor="t">
            <a:normAutofit fontScale="85000" lnSpcReduction="20000"/>
          </a:bodyPr>
          <a:lstStyle/>
          <a:p>
            <a:pPr>
              <a:buFont typeface="Calibri" panose="020B0604020202020204" pitchFamily="34" charset="0"/>
              <a:buChar char="-"/>
            </a:pPr>
            <a:r>
              <a:rPr lang="en-US" sz="2200"/>
              <a:t>Helps create </a:t>
            </a:r>
            <a:r>
              <a:rPr lang="en-US" sz="2200" err="1"/>
              <a:t>peronalised</a:t>
            </a:r>
            <a:r>
              <a:rPr lang="en-US" sz="2200"/>
              <a:t> and memorable guest experiences</a:t>
            </a:r>
          </a:p>
          <a:p>
            <a:pPr>
              <a:buFont typeface="Calibri" panose="020B0604020202020204" pitchFamily="34" charset="0"/>
              <a:buChar char="-"/>
            </a:pPr>
            <a:r>
              <a:rPr lang="en-US" sz="2200"/>
              <a:t>Maintains high standards and protects the hotels reputation</a:t>
            </a:r>
          </a:p>
          <a:p>
            <a:pPr>
              <a:buFont typeface="Calibri" panose="020B0604020202020204" pitchFamily="34" charset="0"/>
              <a:buChar char="-"/>
            </a:pPr>
            <a:r>
              <a:rPr lang="en-US" sz="2200"/>
              <a:t>Helps communication between international guests</a:t>
            </a:r>
          </a:p>
          <a:p>
            <a:pPr>
              <a:buFont typeface="Calibri" panose="020B0604020202020204" pitchFamily="34" charset="0"/>
              <a:buChar char="-"/>
            </a:pPr>
            <a:r>
              <a:rPr lang="en-US" sz="2200"/>
              <a:t>Solves guest disputes smoother and quicker</a:t>
            </a:r>
          </a:p>
          <a:p>
            <a:pPr>
              <a:buFont typeface="Calibri" panose="020B0604020202020204" pitchFamily="34" charset="0"/>
              <a:buChar char="-"/>
            </a:pPr>
            <a:r>
              <a:rPr lang="en-US" sz="2200"/>
              <a:t>Efficient services</a:t>
            </a:r>
          </a:p>
          <a:p>
            <a:pPr>
              <a:buFont typeface="Calibri" panose="020B0604020202020204" pitchFamily="34" charset="0"/>
              <a:buChar char="-"/>
            </a:pPr>
            <a:r>
              <a:rPr lang="en-US" sz="2200"/>
              <a:t>Higher guest satisfaction</a:t>
            </a:r>
          </a:p>
          <a:p>
            <a:pPr>
              <a:buFont typeface="Calibri" panose="020B0604020202020204" pitchFamily="34" charset="0"/>
              <a:buChar char="-"/>
            </a:pPr>
            <a:r>
              <a:rPr lang="en-US" sz="2200"/>
              <a:t>Avoids misunderstanding (Accor, 2026) </a:t>
            </a:r>
          </a:p>
          <a:p>
            <a:pPr>
              <a:buFont typeface="Calibri" panose="020B0604020202020204" pitchFamily="34" charset="0"/>
              <a:buChar char="-"/>
            </a:pPr>
            <a:endParaRPr lang="en-US" sz="2200"/>
          </a:p>
        </p:txBody>
      </p:sp>
      <p:pic>
        <p:nvPicPr>
          <p:cNvPr id="4" name="Picture 3" descr="5-Star Hotel Bedroom Design | Luxurious Interiors">
            <a:extLst>
              <a:ext uri="{FF2B5EF4-FFF2-40B4-BE49-F238E27FC236}">
                <a16:creationId xmlns:a16="http://schemas.microsoft.com/office/drawing/2014/main" id="{42AC2BAB-C31A-577E-A2F8-74AB20BFD925}"/>
              </a:ext>
            </a:extLst>
          </p:cNvPr>
          <p:cNvPicPr>
            <a:picLocks noChangeAspect="1"/>
          </p:cNvPicPr>
          <p:nvPr/>
        </p:nvPicPr>
        <p:blipFill>
          <a:blip r:embed="rId2"/>
          <a:srcRect l="12035" r="19257"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283947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A45997-3D01-075B-97B0-8E1C388D7970}"/>
              </a:ext>
            </a:extLst>
          </p:cNvPr>
          <p:cNvSpPr>
            <a:spLocks noGrp="1"/>
          </p:cNvSpPr>
          <p:nvPr>
            <p:ph type="title"/>
          </p:nvPr>
        </p:nvSpPr>
        <p:spPr>
          <a:xfrm>
            <a:off x="586478" y="1683756"/>
            <a:ext cx="3115265" cy="2396359"/>
          </a:xfrm>
        </p:spPr>
        <p:txBody>
          <a:bodyPr anchor="b">
            <a:normAutofit/>
          </a:bodyPr>
          <a:lstStyle/>
          <a:p>
            <a:pPr algn="r"/>
            <a:r>
              <a:rPr lang="en-GB" sz="3100">
                <a:solidFill>
                  <a:srgbClr val="FFFFFF"/>
                </a:solidFill>
              </a:rPr>
              <a:t>Outcome and impacts that these skills have during guest disputes - Poppy </a:t>
            </a:r>
          </a:p>
        </p:txBody>
      </p:sp>
      <p:graphicFrame>
        <p:nvGraphicFramePr>
          <p:cNvPr id="5" name="Content Placeholder 2">
            <a:extLst>
              <a:ext uri="{FF2B5EF4-FFF2-40B4-BE49-F238E27FC236}">
                <a16:creationId xmlns:a16="http://schemas.microsoft.com/office/drawing/2014/main" id="{9C24D8DF-FEAB-4703-CC63-5189CEB573E2}"/>
              </a:ext>
            </a:extLst>
          </p:cNvPr>
          <p:cNvGraphicFramePr>
            <a:graphicFrameLocks noGrp="1"/>
          </p:cNvGraphicFramePr>
          <p:nvPr>
            <p:ph idx="1"/>
            <p:extLst>
              <p:ext uri="{D42A27DB-BD31-4B8C-83A1-F6EECF244321}">
                <p14:modId xmlns:p14="http://schemas.microsoft.com/office/powerpoint/2010/main" val="353396215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204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9918C9-994B-C7F6-E526-A10E4C0EB9C4}"/>
              </a:ext>
            </a:extLst>
          </p:cNvPr>
          <p:cNvSpPr>
            <a:spLocks noGrp="1"/>
          </p:cNvSpPr>
          <p:nvPr>
            <p:ph type="title"/>
          </p:nvPr>
        </p:nvSpPr>
        <p:spPr>
          <a:xfrm>
            <a:off x="645064" y="525982"/>
            <a:ext cx="4282983" cy="1200361"/>
          </a:xfrm>
        </p:spPr>
        <p:txBody>
          <a:bodyPr anchor="b">
            <a:normAutofit/>
          </a:bodyPr>
          <a:lstStyle/>
          <a:p>
            <a:r>
              <a:rPr lang="en-GB" sz="3300"/>
              <a:t>How will training benefit the business?- Poppy</a:t>
            </a:r>
          </a:p>
        </p:txBody>
      </p:sp>
      <p:sp>
        <p:nvSpPr>
          <p:cNvPr id="25" name="Rectangle 2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1B4605-5925-E2D4-3A0D-16E6B2A24C7F}"/>
              </a:ext>
            </a:extLst>
          </p:cNvPr>
          <p:cNvSpPr>
            <a:spLocks noGrp="1"/>
          </p:cNvSpPr>
          <p:nvPr>
            <p:ph idx="1"/>
          </p:nvPr>
        </p:nvSpPr>
        <p:spPr>
          <a:xfrm>
            <a:off x="645066" y="2031101"/>
            <a:ext cx="4282984" cy="3511943"/>
          </a:xfrm>
        </p:spPr>
        <p:txBody>
          <a:bodyPr vert="horz" lIns="91440" tIns="45720" rIns="91440" bIns="45720" rtlCol="0" anchor="ctr">
            <a:normAutofit/>
          </a:bodyPr>
          <a:lstStyle/>
          <a:p>
            <a:pPr>
              <a:buFont typeface="Calibri"/>
              <a:buChar char="-"/>
            </a:pPr>
            <a:r>
              <a:rPr lang="en-GB" sz="1800"/>
              <a:t>Service standards</a:t>
            </a:r>
          </a:p>
          <a:p>
            <a:pPr>
              <a:buFont typeface="Calibri"/>
              <a:buChar char="-"/>
            </a:pPr>
            <a:r>
              <a:rPr lang="en-GB" sz="1800"/>
              <a:t>Maintaining grading systems</a:t>
            </a:r>
          </a:p>
          <a:p>
            <a:pPr>
              <a:buFont typeface="Calibri"/>
              <a:buChar char="-"/>
            </a:pPr>
            <a:r>
              <a:rPr lang="en-GB" sz="1800" dirty="0"/>
              <a:t>Providing </a:t>
            </a:r>
            <a:r>
              <a:rPr lang="en-GB" sz="1800" dirty="0" err="1"/>
              <a:t>consitent</a:t>
            </a:r>
            <a:r>
              <a:rPr lang="en-GB" sz="1800" dirty="0"/>
              <a:t> guest experiences</a:t>
            </a:r>
          </a:p>
          <a:p>
            <a:pPr>
              <a:buFont typeface="Calibri"/>
              <a:buChar char="-"/>
            </a:pPr>
            <a:r>
              <a:rPr lang="en-GB" sz="1800"/>
              <a:t>Increased staff confidence</a:t>
            </a:r>
            <a:endParaRPr lang="en-GB" sz="1800" dirty="0"/>
          </a:p>
          <a:p>
            <a:pPr>
              <a:buFont typeface="Calibri"/>
              <a:buChar char="-"/>
            </a:pPr>
            <a:r>
              <a:rPr lang="en-GB" sz="1800"/>
              <a:t>Positive reviews</a:t>
            </a:r>
            <a:endParaRPr lang="en-GB" sz="1800" dirty="0"/>
          </a:p>
          <a:p>
            <a:pPr>
              <a:buFont typeface="Calibri"/>
              <a:buChar char="-"/>
            </a:pPr>
            <a:r>
              <a:rPr lang="en-GB" sz="1800" dirty="0"/>
              <a:t>Effective conflict </a:t>
            </a:r>
            <a:r>
              <a:rPr lang="en-GB" sz="1800"/>
              <a:t>resolutions (Hospitality Business Review, 2026)</a:t>
            </a:r>
            <a:endParaRPr lang="en-GB" sz="1800" dirty="0"/>
          </a:p>
          <a:p>
            <a:pPr>
              <a:buFont typeface="Calibri"/>
              <a:buChar char="-"/>
            </a:pPr>
            <a:endParaRPr lang="en-GB" sz="1800"/>
          </a:p>
        </p:txBody>
      </p:sp>
      <p:sp>
        <p:nvSpPr>
          <p:cNvPr id="27" name="Rectangle 2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otel Grading System What Does The Hotel Star Rating System Mean?">
            <a:extLst>
              <a:ext uri="{FF2B5EF4-FFF2-40B4-BE49-F238E27FC236}">
                <a16:creationId xmlns:a16="http://schemas.microsoft.com/office/drawing/2014/main" id="{E923A470-2F41-02AF-A1A8-60D920301B31}"/>
              </a:ext>
            </a:extLst>
          </p:cNvPr>
          <p:cNvPicPr>
            <a:picLocks noChangeAspect="1"/>
          </p:cNvPicPr>
          <p:nvPr/>
        </p:nvPicPr>
        <p:blipFill>
          <a:blip r:embed="rId2"/>
          <a:srcRect t="2867" b="13366"/>
          <a:stretch>
            <a:fillRect/>
          </a:stretch>
        </p:blipFill>
        <p:spPr>
          <a:xfrm>
            <a:off x="5987738" y="1322971"/>
            <a:ext cx="5628018" cy="3535796"/>
          </a:xfrm>
          <a:prstGeom prst="rect">
            <a:avLst/>
          </a:prstGeom>
        </p:spPr>
      </p:pic>
    </p:spTree>
    <p:extLst>
      <p:ext uri="{BB962C8B-B14F-4D97-AF65-F5344CB8AC3E}">
        <p14:creationId xmlns:p14="http://schemas.microsoft.com/office/powerpoint/2010/main" val="23511019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C07E1BF-02B5-9439-4B48-2BB6E763CD16}"/>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Grading Systems- Poppy</a:t>
            </a:r>
          </a:p>
        </p:txBody>
      </p:sp>
      <p:sp>
        <p:nvSpPr>
          <p:cNvPr id="3" name="Content Placeholder 2">
            <a:extLst>
              <a:ext uri="{FF2B5EF4-FFF2-40B4-BE49-F238E27FC236}">
                <a16:creationId xmlns:a16="http://schemas.microsoft.com/office/drawing/2014/main" id="{2FE1F44D-5F3C-5A7B-9361-5AA686B23813}"/>
              </a:ext>
            </a:extLst>
          </p:cNvPr>
          <p:cNvSpPr>
            <a:spLocks noGrp="1"/>
          </p:cNvSpPr>
          <p:nvPr>
            <p:ph idx="1"/>
          </p:nvPr>
        </p:nvSpPr>
        <p:spPr>
          <a:xfrm>
            <a:off x="6503158" y="649480"/>
            <a:ext cx="4862447" cy="5546047"/>
          </a:xfrm>
        </p:spPr>
        <p:txBody>
          <a:bodyPr vert="horz" lIns="91440" tIns="45720" rIns="91440" bIns="45720" rtlCol="0" anchor="ctr">
            <a:normAutofit/>
          </a:bodyPr>
          <a:lstStyle/>
          <a:p>
            <a:pPr marL="0" indent="0">
              <a:buNone/>
            </a:pPr>
            <a:r>
              <a:rPr lang="en-GB" sz="1400"/>
              <a:t>Grading systems for hotels:</a:t>
            </a:r>
          </a:p>
          <a:p>
            <a:pPr marL="457200" indent="-457200">
              <a:buFont typeface="Calibri" panose="020B0604020202020204" pitchFamily="34" charset="0"/>
              <a:buChar char="-"/>
            </a:pPr>
            <a:r>
              <a:rPr lang="en-GB" sz="1400"/>
              <a:t>1 Star – basic </a:t>
            </a:r>
            <a:r>
              <a:rPr lang="en-GB" sz="1400" err="1"/>
              <a:t>accomodation</a:t>
            </a:r>
            <a:r>
              <a:rPr lang="en-GB" sz="1400"/>
              <a:t> with essential facilities e.g. bed and toilet</a:t>
            </a:r>
          </a:p>
          <a:p>
            <a:pPr marL="457200" indent="-457200">
              <a:buFont typeface="Calibri" panose="020B0604020202020204" pitchFamily="34" charset="0"/>
              <a:buChar char="-"/>
            </a:pPr>
            <a:r>
              <a:rPr lang="en-GB" sz="1400"/>
              <a:t>2 Star – simple accommodation with </a:t>
            </a:r>
            <a:r>
              <a:rPr lang="en-GB" sz="1400" err="1"/>
              <a:t>imporved</a:t>
            </a:r>
            <a:r>
              <a:rPr lang="en-GB" sz="1400"/>
              <a:t> services and slightly more comfort</a:t>
            </a:r>
          </a:p>
          <a:p>
            <a:pPr marL="457200" indent="-457200">
              <a:buFont typeface="Calibri" panose="020B0604020202020204" pitchFamily="34" charset="0"/>
              <a:buChar char="-"/>
            </a:pPr>
            <a:r>
              <a:rPr lang="en-GB" sz="1400"/>
              <a:t>3 Star – good quality accommodation with more services </a:t>
            </a:r>
          </a:p>
          <a:p>
            <a:pPr marL="457200" indent="-457200">
              <a:buFont typeface="Calibri" panose="020B0604020202020204" pitchFamily="34" charset="0"/>
              <a:buChar char="-"/>
            </a:pPr>
            <a:r>
              <a:rPr lang="en-GB" sz="1400"/>
              <a:t>4 Star – high-standard accommodation with </a:t>
            </a:r>
            <a:r>
              <a:rPr lang="en-GB" sz="1400" err="1"/>
              <a:t>preffesional</a:t>
            </a:r>
            <a:r>
              <a:rPr lang="en-GB" sz="1400"/>
              <a:t> services and facilities e.g. swimming pool, gym and 24 hour room service</a:t>
            </a:r>
          </a:p>
          <a:p>
            <a:pPr marL="457200" indent="-457200">
              <a:buFont typeface="Calibri" panose="020B0604020202020204" pitchFamily="34" charset="0"/>
              <a:buChar char="-"/>
            </a:pPr>
            <a:r>
              <a:rPr lang="en-GB" sz="1400"/>
              <a:t>5 Star – </a:t>
            </a:r>
            <a:r>
              <a:rPr lang="en-GB" sz="1400" err="1"/>
              <a:t>luxary</a:t>
            </a:r>
            <a:r>
              <a:rPr lang="en-GB" sz="1400"/>
              <a:t> accommodation with exceptional standards and services</a:t>
            </a:r>
          </a:p>
          <a:p>
            <a:pPr marL="457200" indent="-457200">
              <a:buFont typeface="Calibri" panose="020B0604020202020204" pitchFamily="34" charset="0"/>
              <a:buChar char="-"/>
            </a:pPr>
            <a:endParaRPr lang="en-GB" sz="1400"/>
          </a:p>
          <a:p>
            <a:pPr marL="0" indent="0">
              <a:buNone/>
            </a:pPr>
            <a:r>
              <a:rPr lang="en-GB" sz="1400"/>
              <a:t>Grading systems are based on:</a:t>
            </a:r>
          </a:p>
          <a:p>
            <a:pPr marL="457200" indent="-457200">
              <a:buFont typeface="Calibri" panose="020B0604020202020204" pitchFamily="34" charset="0"/>
              <a:buChar char="-"/>
            </a:pPr>
            <a:r>
              <a:rPr lang="en-GB" sz="1400"/>
              <a:t>Customer service</a:t>
            </a:r>
          </a:p>
          <a:p>
            <a:pPr marL="457200" indent="-457200">
              <a:buFont typeface="Calibri" panose="020B0604020202020204" pitchFamily="34" charset="0"/>
              <a:buChar char="-"/>
            </a:pPr>
            <a:r>
              <a:rPr lang="en-GB" sz="1400"/>
              <a:t>Cleanliness </a:t>
            </a:r>
          </a:p>
          <a:p>
            <a:pPr marL="457200" indent="-457200">
              <a:buFont typeface="Calibri" panose="020B0604020202020204" pitchFamily="34" charset="0"/>
              <a:buChar char="-"/>
            </a:pPr>
            <a:r>
              <a:rPr lang="en-GB" sz="1400"/>
              <a:t>Facilities</a:t>
            </a:r>
          </a:p>
          <a:p>
            <a:pPr marL="457200" indent="-457200">
              <a:buFont typeface="Calibri" panose="020B0604020202020204" pitchFamily="34" charset="0"/>
              <a:buChar char="-"/>
            </a:pPr>
            <a:r>
              <a:rPr lang="en-GB" sz="1400"/>
              <a:t>Safety </a:t>
            </a:r>
          </a:p>
          <a:p>
            <a:pPr marL="457200" indent="-457200">
              <a:buFont typeface="Calibri" panose="020B0604020202020204" pitchFamily="34" charset="0"/>
              <a:buChar char="-"/>
            </a:pPr>
            <a:r>
              <a:rPr lang="en-GB" sz="1400"/>
              <a:t>Room quality (</a:t>
            </a:r>
            <a:r>
              <a:rPr lang="en-GB" sz="1400" err="1"/>
              <a:t>Siteminder</a:t>
            </a:r>
            <a:r>
              <a:rPr lang="en-GB" sz="1400"/>
              <a:t>, 2025)</a:t>
            </a:r>
          </a:p>
          <a:p>
            <a:pPr marL="457200" indent="-457200">
              <a:buFont typeface="Calibri" panose="020B0604020202020204" pitchFamily="34" charset="0"/>
              <a:buChar char="-"/>
            </a:pPr>
            <a:endParaRPr lang="en-GB" sz="1400"/>
          </a:p>
          <a:p>
            <a:pPr marL="0" indent="0">
              <a:buNone/>
            </a:pPr>
            <a:endParaRPr lang="en-GB" sz="1400"/>
          </a:p>
          <a:p>
            <a:pPr marL="457200" indent="-457200">
              <a:buFont typeface="Calibri" panose="020B0604020202020204" pitchFamily="34" charset="0"/>
              <a:buChar char="-"/>
            </a:pPr>
            <a:endParaRPr lang="en-GB" sz="1400"/>
          </a:p>
        </p:txBody>
      </p:sp>
    </p:spTree>
    <p:extLst>
      <p:ext uri="{BB962C8B-B14F-4D97-AF65-F5344CB8AC3E}">
        <p14:creationId xmlns:p14="http://schemas.microsoft.com/office/powerpoint/2010/main" val="5580033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Cornfields with bright sky">
            <a:extLst>
              <a:ext uri="{FF2B5EF4-FFF2-40B4-BE49-F238E27FC236}">
                <a16:creationId xmlns:a16="http://schemas.microsoft.com/office/drawing/2014/main" id="{9CE5EE9C-C5AE-D2F8-7CBB-360C22AD095B}"/>
              </a:ext>
            </a:extLst>
          </p:cNvPr>
          <p:cNvPicPr>
            <a:picLocks noChangeAspect="1"/>
          </p:cNvPicPr>
          <p:nvPr/>
        </p:nvPicPr>
        <p:blipFill>
          <a:blip r:embed="rId2">
            <a:alphaModFix amt="55000"/>
          </a:blip>
          <a:srcRect t="8491" r="-2" b="7111"/>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F89F227E-89D5-E0CB-0DEC-E3716CE3F17A}"/>
              </a:ext>
            </a:extLst>
          </p:cNvPr>
          <p:cNvSpPr>
            <a:spLocks noGrp="1"/>
          </p:cNvSpPr>
          <p:nvPr>
            <p:ph type="title"/>
          </p:nvPr>
        </p:nvSpPr>
        <p:spPr>
          <a:xfrm>
            <a:off x="686834" y="591344"/>
            <a:ext cx="3200400" cy="5585619"/>
          </a:xfrm>
        </p:spPr>
        <p:txBody>
          <a:bodyPr>
            <a:normAutofit/>
          </a:bodyPr>
          <a:lstStyle/>
          <a:p>
            <a:r>
              <a:rPr lang="en-GB">
                <a:solidFill>
                  <a:srgbClr val="FFFFFF"/>
                </a:solidFill>
              </a:rPr>
              <a:t>Grading Systems- Poppy</a:t>
            </a: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4E44024-C9E3-A0FD-6F76-98A507EFDC10}"/>
              </a:ext>
            </a:extLst>
          </p:cNvPr>
          <p:cNvSpPr>
            <a:spLocks noGrp="1"/>
          </p:cNvSpPr>
          <p:nvPr>
            <p:ph idx="1"/>
          </p:nvPr>
        </p:nvSpPr>
        <p:spPr>
          <a:xfrm>
            <a:off x="4447308" y="591344"/>
            <a:ext cx="6906491" cy="5585619"/>
          </a:xfrm>
        </p:spPr>
        <p:txBody>
          <a:bodyPr vert="horz" lIns="91440" tIns="45720" rIns="91440" bIns="45720" rtlCol="0" anchor="ctr">
            <a:normAutofit lnSpcReduction="10000"/>
          </a:bodyPr>
          <a:lstStyle/>
          <a:p>
            <a:pPr marL="0" indent="0">
              <a:buNone/>
            </a:pPr>
            <a:r>
              <a:rPr lang="en-GB" sz="2600">
                <a:solidFill>
                  <a:srgbClr val="FFFFFF"/>
                </a:solidFill>
              </a:rPr>
              <a:t>Sustainable grading systems </a:t>
            </a:r>
            <a:endParaRPr lang="en-US" sz="2600">
              <a:solidFill>
                <a:srgbClr val="FFFFFF"/>
              </a:solidFill>
            </a:endParaRPr>
          </a:p>
          <a:p>
            <a:pPr marL="457200" indent="-457200">
              <a:buFont typeface="Calibri"/>
              <a:buChar char="-"/>
            </a:pPr>
            <a:r>
              <a:rPr lang="en-GB" sz="2600" err="1">
                <a:solidFill>
                  <a:srgbClr val="FFFFFF"/>
                </a:solidFill>
              </a:rPr>
              <a:t>GreenTourism</a:t>
            </a:r>
          </a:p>
          <a:p>
            <a:pPr marL="457200" indent="-457200">
              <a:buFont typeface="Calibri"/>
              <a:buChar char="-"/>
            </a:pPr>
            <a:r>
              <a:rPr lang="en-GB" sz="2600" err="1">
                <a:solidFill>
                  <a:srgbClr val="FFFFFF"/>
                </a:solidFill>
              </a:rPr>
              <a:t>GreenKey</a:t>
            </a:r>
          </a:p>
          <a:p>
            <a:pPr marL="457200" indent="-457200">
              <a:buFont typeface="Calibri"/>
              <a:buChar char="-"/>
            </a:pPr>
            <a:r>
              <a:rPr lang="en-GB" sz="2600" err="1">
                <a:solidFill>
                  <a:srgbClr val="FFFFFF"/>
                </a:solidFill>
              </a:rPr>
              <a:t>EarthCheck</a:t>
            </a:r>
          </a:p>
          <a:p>
            <a:pPr marL="457200" indent="-457200">
              <a:buFont typeface="Calibri"/>
              <a:buChar char="-"/>
            </a:pPr>
            <a:endParaRPr lang="en-GB" sz="2600">
              <a:solidFill>
                <a:srgbClr val="FFFFFF"/>
              </a:solidFill>
            </a:endParaRPr>
          </a:p>
          <a:p>
            <a:pPr marL="0" indent="0">
              <a:buNone/>
            </a:pPr>
            <a:r>
              <a:rPr lang="en-GB" sz="2600">
                <a:solidFill>
                  <a:srgbClr val="FFFFFF"/>
                </a:solidFill>
              </a:rPr>
              <a:t>Grading systems are based on:</a:t>
            </a:r>
          </a:p>
          <a:p>
            <a:pPr marL="342900" indent="-342900">
              <a:buFont typeface="Calibri" panose="020B0604020202020204" pitchFamily="34" charset="0"/>
              <a:buChar char="-"/>
            </a:pPr>
            <a:r>
              <a:rPr lang="en-GB" sz="2600">
                <a:solidFill>
                  <a:srgbClr val="FFFFFF"/>
                </a:solidFill>
              </a:rPr>
              <a:t>Recycling</a:t>
            </a:r>
          </a:p>
          <a:p>
            <a:pPr marL="342900" indent="-342900">
              <a:buFont typeface="Calibri" panose="020B0604020202020204" pitchFamily="34" charset="0"/>
              <a:buChar char="-"/>
            </a:pPr>
            <a:r>
              <a:rPr lang="en-GB" sz="2600">
                <a:solidFill>
                  <a:srgbClr val="FFFFFF"/>
                </a:solidFill>
              </a:rPr>
              <a:t>Water consumption</a:t>
            </a:r>
          </a:p>
          <a:p>
            <a:pPr marL="342900" indent="-342900">
              <a:buFont typeface="Calibri" panose="020B0604020202020204" pitchFamily="34" charset="0"/>
              <a:buChar char="-"/>
            </a:pPr>
            <a:r>
              <a:rPr lang="en-GB" sz="2600">
                <a:solidFill>
                  <a:srgbClr val="FFFFFF"/>
                </a:solidFill>
              </a:rPr>
              <a:t>Energy efficiency</a:t>
            </a:r>
          </a:p>
          <a:p>
            <a:pPr marL="342900" indent="-342900">
              <a:buFont typeface="Calibri" panose="020B0604020202020204" pitchFamily="34" charset="0"/>
              <a:buChar char="-"/>
            </a:pPr>
            <a:r>
              <a:rPr lang="en-GB" sz="2600">
                <a:solidFill>
                  <a:srgbClr val="FFFFFF"/>
                </a:solidFill>
              </a:rPr>
              <a:t>Carbon emissions</a:t>
            </a:r>
          </a:p>
          <a:p>
            <a:pPr marL="342900" indent="-342900">
              <a:buFont typeface="Calibri" panose="020B0604020202020204" pitchFamily="34" charset="0"/>
              <a:buChar char="-"/>
            </a:pPr>
            <a:r>
              <a:rPr lang="en-GB" sz="2600">
                <a:solidFill>
                  <a:srgbClr val="FFFFFF"/>
                </a:solidFill>
              </a:rPr>
              <a:t>Ethical and eco-friendly products (ABTA, 2026)</a:t>
            </a:r>
          </a:p>
        </p:txBody>
      </p:sp>
    </p:spTree>
    <p:extLst>
      <p:ext uri="{BB962C8B-B14F-4D97-AF65-F5344CB8AC3E}">
        <p14:creationId xmlns:p14="http://schemas.microsoft.com/office/powerpoint/2010/main" val="1348072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08C25C-DFB5-B5F8-AAD2-73F72105C45A}"/>
              </a:ext>
            </a:extLst>
          </p:cNvPr>
          <p:cNvSpPr>
            <a:spLocks noGrp="1"/>
          </p:cNvSpPr>
          <p:nvPr>
            <p:ph type="title"/>
          </p:nvPr>
        </p:nvSpPr>
        <p:spPr>
          <a:xfrm>
            <a:off x="1043631" y="809898"/>
            <a:ext cx="10173010" cy="1554480"/>
          </a:xfrm>
        </p:spPr>
        <p:txBody>
          <a:bodyPr anchor="ctr">
            <a:normAutofit/>
          </a:bodyPr>
          <a:lstStyle/>
          <a:p>
            <a:r>
              <a:rPr lang="en-GB" sz="4800"/>
              <a:t>Benefits of Grading Systems- Poppy</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844C368-5783-D5E3-363E-A2A15BA010E5}"/>
              </a:ext>
            </a:extLst>
          </p:cNvPr>
          <p:cNvGraphicFramePr>
            <a:graphicFrameLocks noGrp="1"/>
          </p:cNvGraphicFramePr>
          <p:nvPr>
            <p:ph idx="1"/>
            <p:extLst>
              <p:ext uri="{D42A27DB-BD31-4B8C-83A1-F6EECF244321}">
                <p14:modId xmlns:p14="http://schemas.microsoft.com/office/powerpoint/2010/main" val="123564258"/>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788045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617C8-177B-7308-987B-AB61E5610491}"/>
              </a:ext>
            </a:extLst>
          </p:cNvPr>
          <p:cNvSpPr>
            <a:spLocks noGrp="1"/>
          </p:cNvSpPr>
          <p:nvPr>
            <p:ph type="title"/>
          </p:nvPr>
        </p:nvSpPr>
        <p:spPr/>
        <p:txBody>
          <a:bodyPr/>
          <a:lstStyle/>
          <a:p>
            <a:r>
              <a:rPr lang="en-GB"/>
              <a:t>References- Poppy</a:t>
            </a:r>
          </a:p>
        </p:txBody>
      </p:sp>
      <p:sp>
        <p:nvSpPr>
          <p:cNvPr id="3" name="Content Placeholder 2">
            <a:extLst>
              <a:ext uri="{FF2B5EF4-FFF2-40B4-BE49-F238E27FC236}">
                <a16:creationId xmlns:a16="http://schemas.microsoft.com/office/drawing/2014/main" id="{B14A10D5-F1FB-B91B-294A-68237BE1B449}"/>
              </a:ext>
            </a:extLst>
          </p:cNvPr>
          <p:cNvSpPr>
            <a:spLocks noGrp="1"/>
          </p:cNvSpPr>
          <p:nvPr>
            <p:ph idx="1"/>
          </p:nvPr>
        </p:nvSpPr>
        <p:spPr/>
        <p:txBody>
          <a:bodyPr vert="horz" lIns="91440" tIns="45720" rIns="91440" bIns="45720" rtlCol="0" anchor="t">
            <a:normAutofit/>
          </a:bodyPr>
          <a:lstStyle/>
          <a:p>
            <a:pPr algn="ctr">
              <a:buNone/>
            </a:pPr>
            <a:endParaRPr lang="en-GB" sz="1200">
              <a:solidFill>
                <a:srgbClr val="FFFFFF"/>
              </a:solidFill>
              <a:highlight>
                <a:srgbClr val="083A50"/>
              </a:highlight>
            </a:endParaRPr>
          </a:p>
          <a:p>
            <a:pPr marL="0" indent="0">
              <a:buNone/>
            </a:pPr>
            <a:r>
              <a:rPr lang="en-US" sz="1200"/>
              <a:t>ABTA (2026) </a:t>
            </a:r>
            <a:r>
              <a:rPr lang="en-US" sz="1200" i="1"/>
              <a:t>Sustainability certification schemes for hotels</a:t>
            </a:r>
            <a:r>
              <a:rPr lang="en-US" sz="1200"/>
              <a:t>. Available at: </a:t>
            </a:r>
            <a:r>
              <a:rPr lang="en-US" sz="1200">
                <a:hlinkClick r:id="rId2"/>
              </a:rPr>
              <a:t>Sustainability certification schemes for hotels | ABTA</a:t>
            </a:r>
            <a:r>
              <a:rPr lang="en-US" sz="1200"/>
              <a:t> (Accessed: 8 May 2026)</a:t>
            </a:r>
          </a:p>
          <a:p>
            <a:pPr marL="0" indent="0">
              <a:buNone/>
            </a:pPr>
            <a:r>
              <a:rPr lang="en-US" sz="1200"/>
              <a:t>Accor (2026) </a:t>
            </a:r>
            <a:r>
              <a:rPr lang="en-US" sz="1200" i="1"/>
              <a:t>Top 10 must have skills to thrive in a hospitality career. </a:t>
            </a:r>
            <a:r>
              <a:rPr lang="en-US" sz="1200"/>
              <a:t>Available at: </a:t>
            </a:r>
            <a:r>
              <a:rPr lang="en-GB" sz="1200">
                <a:hlinkClick r:id="rId3"/>
              </a:rPr>
              <a:t>Top 10 must-have skills to thrive in a hospitality career</a:t>
            </a:r>
            <a:r>
              <a:rPr lang="en-US" sz="1200"/>
              <a:t> (Accessed: 8 May 2026)</a:t>
            </a:r>
          </a:p>
          <a:p>
            <a:pPr marL="0" indent="0">
              <a:buNone/>
            </a:pPr>
            <a:r>
              <a:rPr lang="en-US" sz="1200"/>
              <a:t>Hospitality Business Review (2026) </a:t>
            </a:r>
            <a:r>
              <a:rPr lang="en-US" sz="1200" i="1"/>
              <a:t>The impact of training and development on hospitality success.</a:t>
            </a:r>
            <a:r>
              <a:rPr lang="en-US" sz="1200"/>
              <a:t> Available at: </a:t>
            </a:r>
            <a:r>
              <a:rPr lang="en-US" sz="1200">
                <a:hlinkClick r:id="rId4"/>
              </a:rPr>
              <a:t>The Impact of Training and Development on Hospitality Success</a:t>
            </a:r>
            <a:r>
              <a:rPr lang="en-US" sz="1200"/>
              <a:t> (Accessed: 8 May 2026)</a:t>
            </a:r>
          </a:p>
          <a:p>
            <a:pPr marL="0" indent="0">
              <a:buNone/>
            </a:pPr>
            <a:r>
              <a:rPr lang="en-US" sz="1200"/>
              <a:t>Phillpott, S (2021) </a:t>
            </a:r>
            <a:r>
              <a:rPr lang="en-US" sz="1200" i="1"/>
              <a:t>10 essential skills for a career in tourism and hospitality. </a:t>
            </a:r>
            <a:r>
              <a:rPr lang="en-US" sz="1200"/>
              <a:t>Available at: </a:t>
            </a:r>
            <a:r>
              <a:rPr lang="en-GB" sz="1200">
                <a:hlinkClick r:id="rId5"/>
              </a:rPr>
              <a:t>10 Essential Skills for a Career in Tourism and Hospitality</a:t>
            </a:r>
            <a:r>
              <a:rPr lang="en-US" sz="1200"/>
              <a:t> (Accessed: 8 May 2026)</a:t>
            </a:r>
          </a:p>
          <a:p>
            <a:pPr marL="0" indent="0">
              <a:buNone/>
            </a:pPr>
            <a:r>
              <a:rPr lang="en-US" sz="1200"/>
              <a:t>Reality Pathing (2025) </a:t>
            </a:r>
            <a:r>
              <a:rPr lang="en-US" sz="1200" i="1"/>
              <a:t>Best ways to manage guest complaints effectively in hospitality.</a:t>
            </a:r>
            <a:r>
              <a:rPr lang="en-US" sz="1200"/>
              <a:t> Available </a:t>
            </a:r>
            <a:r>
              <a:rPr lang="en-US" sz="1200" err="1"/>
              <a:t>at:</a:t>
            </a:r>
            <a:r>
              <a:rPr lang="en-US" sz="1200" err="1">
                <a:hlinkClick r:id="rId6"/>
              </a:rPr>
              <a:t>Best</a:t>
            </a:r>
            <a:r>
              <a:rPr lang="en-US" sz="1200">
                <a:hlinkClick r:id="rId6"/>
              </a:rPr>
              <a:t> Ways to Manage Guest Complaints Effectively in Hospitality</a:t>
            </a:r>
            <a:r>
              <a:rPr lang="en-US" sz="1200"/>
              <a:t>  (Accessed: 8 May 2026)</a:t>
            </a:r>
          </a:p>
          <a:p>
            <a:pPr marL="0" indent="0">
              <a:buNone/>
            </a:pPr>
            <a:r>
              <a:rPr lang="en-US" sz="1200" err="1"/>
              <a:t>Siteminder</a:t>
            </a:r>
            <a:r>
              <a:rPr lang="en-US" sz="1200"/>
              <a:t> (2025) </a:t>
            </a:r>
            <a:r>
              <a:rPr lang="en-US" sz="1200" i="1"/>
              <a:t>Hotel star rating systems. </a:t>
            </a:r>
            <a:r>
              <a:rPr lang="en-US" sz="1200"/>
              <a:t>Available at: </a:t>
            </a:r>
            <a:r>
              <a:rPr lang="en-US" sz="1200">
                <a:hlinkClick r:id="rId7"/>
              </a:rPr>
              <a:t>Hotel star rating system: Meaning and how it works - SiteMinder</a:t>
            </a:r>
            <a:r>
              <a:rPr lang="en-US" sz="1200"/>
              <a:t> (Accessed: 8 May 2026)</a:t>
            </a:r>
          </a:p>
          <a:p>
            <a:pPr marL="0" indent="0">
              <a:buNone/>
            </a:pPr>
            <a:r>
              <a:rPr lang="en-US" sz="1200"/>
              <a:t>Takahashi, M (2026) </a:t>
            </a:r>
            <a:r>
              <a:rPr lang="en-US" sz="1200" i="1"/>
              <a:t>Hotel rating: understanding hotel star systems and classifications</a:t>
            </a:r>
            <a:r>
              <a:rPr lang="en-US" sz="1200"/>
              <a:t>. Available at: </a:t>
            </a:r>
            <a:r>
              <a:rPr lang="en-US" sz="1200">
                <a:ea typeface="+mn-lt"/>
                <a:cs typeface="+mn-lt"/>
                <a:hlinkClick r:id="rId8"/>
              </a:rPr>
              <a:t>Hotel Rating: Understanding Hotel Star Systems and.</a:t>
            </a:r>
            <a:r>
              <a:rPr lang="en-US" sz="1200">
                <a:ea typeface="+mn-lt"/>
                <a:cs typeface="+mn-lt"/>
              </a:rPr>
              <a:t> (Accessed: 8 May 2026)</a:t>
            </a:r>
          </a:p>
        </p:txBody>
      </p:sp>
    </p:spTree>
    <p:extLst>
      <p:ext uri="{BB962C8B-B14F-4D97-AF65-F5344CB8AC3E}">
        <p14:creationId xmlns:p14="http://schemas.microsoft.com/office/powerpoint/2010/main" val="14071716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9357906-C6B6-0E84-D3E1-DE8F8FBBE96D}"/>
              </a:ext>
            </a:extLst>
          </p:cNvPr>
          <p:cNvPicPr>
            <a:picLocks noChangeAspect="1"/>
          </p:cNvPicPr>
          <p:nvPr/>
        </p:nvPicPr>
        <p:blipFill>
          <a:blip r:embed="rId3"/>
          <a:srcRect l="4348" r="1534" b="-1"/>
          <a:stretch>
            <a:fillRect/>
          </a:stretch>
        </p:blipFill>
        <p:spPr>
          <a:xfrm>
            <a:off x="1" y="10"/>
            <a:ext cx="7601227" cy="6857990"/>
          </a:xfrm>
          <a:prstGeom prst="rect">
            <a:avLst/>
          </a:prstGeom>
        </p:spPr>
      </p:pic>
      <p:sp>
        <p:nvSpPr>
          <p:cNvPr id="2" name="Title 1">
            <a:extLst>
              <a:ext uri="{FF2B5EF4-FFF2-40B4-BE49-F238E27FC236}">
                <a16:creationId xmlns:a16="http://schemas.microsoft.com/office/drawing/2014/main" id="{D103A891-9F3F-7528-AE5C-9B7F720FA218}"/>
              </a:ext>
            </a:extLst>
          </p:cNvPr>
          <p:cNvSpPr>
            <a:spLocks noGrp="1"/>
          </p:cNvSpPr>
          <p:nvPr>
            <p:ph type="title"/>
          </p:nvPr>
        </p:nvSpPr>
        <p:spPr>
          <a:xfrm>
            <a:off x="7531610" y="365125"/>
            <a:ext cx="3822189" cy="1899912"/>
          </a:xfrm>
        </p:spPr>
        <p:txBody>
          <a:bodyPr>
            <a:normAutofit/>
          </a:bodyPr>
          <a:lstStyle/>
          <a:p>
            <a:r>
              <a:rPr lang="en-GB" sz="4000"/>
              <a:t>Impact of Training </a:t>
            </a:r>
            <a:endParaRPr lang="en-US" sz="4000"/>
          </a:p>
        </p:txBody>
      </p:sp>
      <p:sp>
        <p:nvSpPr>
          <p:cNvPr id="3" name="Content Placeholder 2">
            <a:extLst>
              <a:ext uri="{FF2B5EF4-FFF2-40B4-BE49-F238E27FC236}">
                <a16:creationId xmlns:a16="http://schemas.microsoft.com/office/drawing/2014/main" id="{C061FC63-ACAA-1035-066F-7198A7E1C523}"/>
              </a:ext>
            </a:extLst>
          </p:cNvPr>
          <p:cNvSpPr>
            <a:spLocks noGrp="1"/>
          </p:cNvSpPr>
          <p:nvPr>
            <p:ph idx="1"/>
          </p:nvPr>
        </p:nvSpPr>
        <p:spPr>
          <a:xfrm>
            <a:off x="7531610" y="2434201"/>
            <a:ext cx="3822189" cy="3742762"/>
          </a:xfrm>
        </p:spPr>
        <p:txBody>
          <a:bodyPr>
            <a:normAutofit/>
          </a:bodyPr>
          <a:lstStyle/>
          <a:p>
            <a:r>
              <a:rPr lang="en-GB" sz="2000"/>
              <a:t>Higher guest satisfaction </a:t>
            </a:r>
          </a:p>
          <a:p>
            <a:r>
              <a:rPr lang="en-GB" sz="2000"/>
              <a:t>Consistent 5-star standards</a:t>
            </a:r>
          </a:p>
          <a:p>
            <a:r>
              <a:rPr lang="en-GB" sz="2000"/>
              <a:t>Staff confidence and increases retention  </a:t>
            </a:r>
          </a:p>
          <a:p>
            <a:r>
              <a:rPr lang="en-GB" sz="2000"/>
              <a:t>It can be accessed out of hours too using online e learning. </a:t>
            </a:r>
          </a:p>
          <a:p>
            <a:r>
              <a:rPr lang="en-GB" sz="2000"/>
              <a:t>(Herrity, 2025)</a:t>
            </a:r>
          </a:p>
          <a:p>
            <a:endParaRPr lang="en-GB" sz="2000"/>
          </a:p>
          <a:p>
            <a:endParaRPr lang="en-US" sz="2000"/>
          </a:p>
        </p:txBody>
      </p:sp>
      <p:sp>
        <p:nvSpPr>
          <p:cNvPr id="4" name="TextBox 3">
            <a:extLst>
              <a:ext uri="{FF2B5EF4-FFF2-40B4-BE49-F238E27FC236}">
                <a16:creationId xmlns:a16="http://schemas.microsoft.com/office/drawing/2014/main" id="{C334A54D-2605-A257-69FA-0A98ED57ED78}"/>
              </a:ext>
            </a:extLst>
          </p:cNvPr>
          <p:cNvSpPr txBox="1"/>
          <p:nvPr/>
        </p:nvSpPr>
        <p:spPr>
          <a:xfrm>
            <a:off x="11277599" y="16928"/>
            <a:ext cx="1828800" cy="369332"/>
          </a:xfrm>
          <a:prstGeom prst="rect">
            <a:avLst/>
          </a:prstGeom>
          <a:noFill/>
        </p:spPr>
        <p:txBody>
          <a:bodyPr wrap="square" rtlCol="0">
            <a:spAutoFit/>
          </a:bodyPr>
          <a:lstStyle/>
          <a:p>
            <a:pPr algn="l">
              <a:spcAft>
                <a:spcPts val="600"/>
              </a:spcAft>
            </a:pPr>
            <a:r>
              <a:rPr lang="en-GB"/>
              <a:t>Niamh</a:t>
            </a:r>
            <a:endParaRPr lang="en-US"/>
          </a:p>
        </p:txBody>
      </p:sp>
      <p:sp>
        <p:nvSpPr>
          <p:cNvPr id="6" name="TextBox 5">
            <a:extLst>
              <a:ext uri="{FF2B5EF4-FFF2-40B4-BE49-F238E27FC236}">
                <a16:creationId xmlns:a16="http://schemas.microsoft.com/office/drawing/2014/main" id="{169E7CDD-3B12-D19B-2841-285B1642E7A3}"/>
              </a:ext>
            </a:extLst>
          </p:cNvPr>
          <p:cNvSpPr txBox="1"/>
          <p:nvPr/>
        </p:nvSpPr>
        <p:spPr>
          <a:xfrm>
            <a:off x="136961" y="6176963"/>
            <a:ext cx="2290980" cy="369332"/>
          </a:xfrm>
          <a:prstGeom prst="rect">
            <a:avLst/>
          </a:prstGeom>
          <a:noFill/>
        </p:spPr>
        <p:txBody>
          <a:bodyPr wrap="square" rtlCol="0">
            <a:spAutoFit/>
          </a:bodyPr>
          <a:lstStyle/>
          <a:p>
            <a:pPr algn="l"/>
            <a:r>
              <a:rPr lang="en-GB" sz="1800" b="0" i="0">
                <a:solidFill>
                  <a:srgbClr val="000000"/>
                </a:solidFill>
                <a:effectLst/>
              </a:rPr>
              <a:t>(Takahashi, M 2025) </a:t>
            </a:r>
            <a:endParaRPr lang="en-US"/>
          </a:p>
        </p:txBody>
      </p:sp>
    </p:spTree>
    <p:extLst>
      <p:ext uri="{BB962C8B-B14F-4D97-AF65-F5344CB8AC3E}">
        <p14:creationId xmlns:p14="http://schemas.microsoft.com/office/powerpoint/2010/main" val="105096323"/>
      </p:ext>
    </p:extLst>
  </p:cSld>
  <p:clrMapOvr>
    <a:masterClrMapping/>
  </p:clrMapOvr>
  <p:transition spd="slow">
    <p:cover/>
  </p:transition>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7F6F1-1B34-3AEF-879D-7E44BC9D4CFE}"/>
              </a:ext>
            </a:extLst>
          </p:cNvPr>
          <p:cNvSpPr>
            <a:spLocks noGrp="1"/>
          </p:cNvSpPr>
          <p:nvPr>
            <p:ph type="title"/>
          </p:nvPr>
        </p:nvSpPr>
        <p:spPr>
          <a:xfrm>
            <a:off x="804672" y="802955"/>
            <a:ext cx="4977976" cy="1454051"/>
          </a:xfrm>
        </p:spPr>
        <p:txBody>
          <a:bodyPr>
            <a:normAutofit/>
          </a:bodyPr>
          <a:lstStyle/>
          <a:p>
            <a:r>
              <a:rPr lang="en-GB" sz="3600">
                <a:solidFill>
                  <a:schemeClr val="tx2"/>
                </a:solidFill>
              </a:rPr>
              <a:t>Conclusion of our Toolkit</a:t>
            </a:r>
            <a:endParaRPr lang="en-US" sz="3600">
              <a:solidFill>
                <a:schemeClr val="tx2"/>
              </a:solidFill>
            </a:endParaRPr>
          </a:p>
        </p:txBody>
      </p:sp>
      <p:sp>
        <p:nvSpPr>
          <p:cNvPr id="3" name="Content Placeholder 2">
            <a:extLst>
              <a:ext uri="{FF2B5EF4-FFF2-40B4-BE49-F238E27FC236}">
                <a16:creationId xmlns:a16="http://schemas.microsoft.com/office/drawing/2014/main" id="{86149C40-034D-6963-E1D3-4C85AEE89F5E}"/>
              </a:ext>
            </a:extLst>
          </p:cNvPr>
          <p:cNvSpPr>
            <a:spLocks noGrp="1"/>
          </p:cNvSpPr>
          <p:nvPr>
            <p:ph idx="1"/>
          </p:nvPr>
        </p:nvSpPr>
        <p:spPr>
          <a:xfrm>
            <a:off x="804672" y="2421682"/>
            <a:ext cx="4977578" cy="3639289"/>
          </a:xfrm>
        </p:spPr>
        <p:txBody>
          <a:bodyPr anchor="ctr">
            <a:normAutofit/>
          </a:bodyPr>
          <a:lstStyle/>
          <a:p>
            <a:r>
              <a:rPr lang="en-GB" sz="1800">
                <a:solidFill>
                  <a:schemeClr val="tx2"/>
                </a:solidFill>
              </a:rPr>
              <a:t>Staff play pivotal role in delivering luxury, personalised guest experiences (Hollander, 2020)</a:t>
            </a:r>
          </a:p>
          <a:p>
            <a:r>
              <a:rPr lang="en-GB" sz="1800">
                <a:solidFill>
                  <a:schemeClr val="tx2"/>
                </a:solidFill>
              </a:rPr>
              <a:t>Effective Communication, problem- solving strengthen guest satisfaction </a:t>
            </a:r>
          </a:p>
          <a:p>
            <a:r>
              <a:rPr lang="en-GB" sz="1800">
                <a:solidFill>
                  <a:schemeClr val="tx2"/>
                </a:solidFill>
              </a:rPr>
              <a:t>Sustainability practices enhance guest service and support The Evergreen’s eco-conscious values</a:t>
            </a:r>
          </a:p>
          <a:p>
            <a:r>
              <a:rPr lang="en-GB" sz="1800">
                <a:solidFill>
                  <a:schemeClr val="tx2"/>
                </a:solidFill>
              </a:rPr>
              <a:t>Training ensures consistent 5 star standards, stronger dispute resolution and long term success for our buisness. </a:t>
            </a:r>
            <a:endParaRPr lang="en-US" sz="1800">
              <a:solidFill>
                <a:schemeClr val="tx2"/>
              </a:solidFill>
            </a:endParaRPr>
          </a:p>
        </p:txBody>
      </p:sp>
      <p:pic>
        <p:nvPicPr>
          <p:cNvPr id="7" name="Graphic 6" descr="Waiter">
            <a:extLst>
              <a:ext uri="{FF2B5EF4-FFF2-40B4-BE49-F238E27FC236}">
                <a16:creationId xmlns:a16="http://schemas.microsoft.com/office/drawing/2014/main" id="{8206A4FC-B72C-1BF2-4401-8E61665DBC7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
        <p:nvSpPr>
          <p:cNvPr id="4" name="TextBox 3">
            <a:extLst>
              <a:ext uri="{FF2B5EF4-FFF2-40B4-BE49-F238E27FC236}">
                <a16:creationId xmlns:a16="http://schemas.microsoft.com/office/drawing/2014/main" id="{FF78DC05-9354-1B51-831B-D2BF9F14FBA8}"/>
              </a:ext>
            </a:extLst>
          </p:cNvPr>
          <p:cNvSpPr txBox="1"/>
          <p:nvPr/>
        </p:nvSpPr>
        <p:spPr>
          <a:xfrm>
            <a:off x="11118726" y="54000"/>
            <a:ext cx="1828800" cy="369332"/>
          </a:xfrm>
          <a:prstGeom prst="rect">
            <a:avLst/>
          </a:prstGeom>
          <a:noFill/>
        </p:spPr>
        <p:txBody>
          <a:bodyPr wrap="square" rtlCol="0">
            <a:spAutoFit/>
          </a:bodyPr>
          <a:lstStyle/>
          <a:p>
            <a:pPr algn="l"/>
            <a:r>
              <a:rPr lang="en-GB"/>
              <a:t>Niamh</a:t>
            </a:r>
            <a:endParaRPr lang="en-US"/>
          </a:p>
        </p:txBody>
      </p:sp>
    </p:spTree>
    <p:extLst>
      <p:ext uri="{BB962C8B-B14F-4D97-AF65-F5344CB8AC3E}">
        <p14:creationId xmlns:p14="http://schemas.microsoft.com/office/powerpoint/2010/main" val="1979791011"/>
      </p:ext>
    </p:extLst>
  </p:cSld>
  <p:clrMapOvr>
    <a:masterClrMapping/>
  </p:clrMapOvr>
  <p:transition spd="slow">
    <p:cove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55205-6FB1-01E9-4476-E212439F072F}"/>
              </a:ext>
            </a:extLst>
          </p:cNvPr>
          <p:cNvSpPr>
            <a:spLocks noGrp="1"/>
          </p:cNvSpPr>
          <p:nvPr>
            <p:ph type="title"/>
          </p:nvPr>
        </p:nvSpPr>
        <p:spPr/>
        <p:txBody>
          <a:bodyPr/>
          <a:lstStyle/>
          <a:p>
            <a:r>
              <a:rPr lang="en-GB"/>
              <a:t>References-Niamh</a:t>
            </a:r>
            <a:endParaRPr lang="en-US" dirty="0"/>
          </a:p>
        </p:txBody>
      </p:sp>
      <p:sp>
        <p:nvSpPr>
          <p:cNvPr id="3" name="Content Placeholder 2">
            <a:extLst>
              <a:ext uri="{FF2B5EF4-FFF2-40B4-BE49-F238E27FC236}">
                <a16:creationId xmlns:a16="http://schemas.microsoft.com/office/drawing/2014/main" id="{88C94C56-17EE-34CB-B436-69251981285E}"/>
              </a:ext>
            </a:extLst>
          </p:cNvPr>
          <p:cNvSpPr>
            <a:spLocks noGrp="1"/>
          </p:cNvSpPr>
          <p:nvPr>
            <p:ph idx="1"/>
          </p:nvPr>
        </p:nvSpPr>
        <p:spPr/>
        <p:txBody>
          <a:bodyPr>
            <a:normAutofit fontScale="77500" lnSpcReduction="20000"/>
          </a:bodyPr>
          <a:lstStyle/>
          <a:p>
            <a:r>
              <a:rPr lang="en-GB" sz="1700" b="0" i="0" dirty="0">
                <a:solidFill>
                  <a:srgbClr val="000000"/>
                </a:solidFill>
                <a:effectLst/>
                <a:latin typeface="Times New Roman" panose="02020603050405020304" pitchFamily="18" charset="0"/>
              </a:rPr>
              <a:t>Green</a:t>
            </a:r>
            <a:r>
              <a:rPr lang="en-GB" sz="1700" b="0" i="0" dirty="0">
                <a:solidFill>
                  <a:srgbClr val="000000"/>
                </a:solidFill>
                <a:effectLst/>
              </a:rPr>
              <a:t> Tourism (2024) </a:t>
            </a:r>
            <a:r>
              <a:rPr lang="en-GB" sz="1700" b="0" i="1" dirty="0">
                <a:solidFill>
                  <a:srgbClr val="000000"/>
                </a:solidFill>
                <a:effectLst/>
              </a:rPr>
              <a:t>Green Tourism</a:t>
            </a:r>
            <a:r>
              <a:rPr lang="en-GB" sz="1700" b="0" i="0" dirty="0">
                <a:solidFill>
                  <a:srgbClr val="000000"/>
                </a:solidFill>
                <a:effectLst/>
              </a:rPr>
              <a:t>.  Available at: </a:t>
            </a:r>
            <a:r>
              <a:rPr lang="en-GB" sz="1700" b="0" i="0" dirty="0">
                <a:solidFill>
                  <a:srgbClr val="000000"/>
                </a:solidFill>
                <a:effectLst/>
                <a:hlinkClick r:id="rId2"/>
              </a:rPr>
              <a:t>https://www.green-tourism.com/certifications/green-tourism-certification</a:t>
            </a:r>
            <a:r>
              <a:rPr lang="en-GB" sz="1700" b="0" i="0">
                <a:solidFill>
                  <a:srgbClr val="000000"/>
                </a:solidFill>
                <a:effectLst/>
                <a:hlinkClick r:id="rId2"/>
              </a:rPr>
              <a:t>/</a:t>
            </a:r>
            <a:r>
              <a:rPr lang="en-GB" sz="1700" b="0" i="0">
                <a:solidFill>
                  <a:srgbClr val="000000"/>
                </a:solidFill>
                <a:effectLst/>
              </a:rPr>
              <a:t>  (Accessed </a:t>
            </a:r>
            <a:r>
              <a:rPr lang="en-GB" sz="1700" b="0" i="0" dirty="0">
                <a:solidFill>
                  <a:srgbClr val="000000"/>
                </a:solidFill>
                <a:effectLst/>
              </a:rPr>
              <a:t>26 Apr</a:t>
            </a:r>
            <a:r>
              <a:rPr lang="en-GB" sz="1700" b="0" i="0">
                <a:solidFill>
                  <a:srgbClr val="000000"/>
                </a:solidFill>
                <a:effectLst/>
              </a:rPr>
              <a:t>. 2026)</a:t>
            </a:r>
            <a:endParaRPr lang="en-GB" sz="1700"/>
          </a:p>
          <a:p>
            <a:r>
              <a:rPr lang="en-GB" sz="1800" b="0" i="0">
                <a:solidFill>
                  <a:srgbClr val="000000"/>
                </a:solidFill>
                <a:effectLst/>
              </a:rPr>
              <a:t>Herrity, J (2025) </a:t>
            </a:r>
            <a:r>
              <a:rPr lang="en-GB" sz="1800" b="0" i="1">
                <a:solidFill>
                  <a:srgbClr val="000000"/>
                </a:solidFill>
                <a:effectLst/>
              </a:rPr>
              <a:t>The importance of training employees: 11 benefits</a:t>
            </a:r>
            <a:r>
              <a:rPr lang="en-GB" sz="1800">
                <a:solidFill>
                  <a:srgbClr val="000000"/>
                </a:solidFill>
              </a:rPr>
              <a:t> </a:t>
            </a:r>
            <a:r>
              <a:rPr lang="en-GB" sz="1800" b="0" i="0">
                <a:solidFill>
                  <a:srgbClr val="000000"/>
                </a:solidFill>
                <a:effectLst/>
              </a:rPr>
              <a:t>Indeed-Available at: </a:t>
            </a:r>
            <a:r>
              <a:rPr lang="en-GB" sz="1800" b="0" i="0">
                <a:solidFill>
                  <a:srgbClr val="000000"/>
                </a:solidFill>
                <a:effectLst/>
                <a:hlinkClick r:id="rId3"/>
              </a:rPr>
              <a:t>https://www.indeed.com/career-advice/career-development/importance-of-training</a:t>
            </a:r>
            <a:r>
              <a:rPr lang="en-GB" sz="1800" b="0" i="0">
                <a:solidFill>
                  <a:srgbClr val="000000"/>
                </a:solidFill>
                <a:effectLst/>
              </a:rPr>
              <a:t>  (Accessed 7 May 2026)</a:t>
            </a:r>
          </a:p>
          <a:p>
            <a:r>
              <a:rPr lang="en-GB" sz="2000" b="0" i="0">
                <a:solidFill>
                  <a:srgbClr val="000000"/>
                </a:solidFill>
                <a:effectLst/>
              </a:rPr>
              <a:t>Hollander, J (2020) </a:t>
            </a:r>
            <a:r>
              <a:rPr lang="en-GB" sz="2000" b="0" i="1">
                <a:solidFill>
                  <a:srgbClr val="000000"/>
                </a:solidFill>
                <a:effectLst/>
              </a:rPr>
              <a:t>Using Maslow’s Hierarchy to Understand Guest Needs</a:t>
            </a:r>
            <a:r>
              <a:rPr lang="en-GB" sz="2000">
                <a:solidFill>
                  <a:srgbClr val="000000"/>
                </a:solidFill>
              </a:rPr>
              <a:t> </a:t>
            </a:r>
            <a:r>
              <a:rPr lang="en-GB" sz="2000" b="0" i="0">
                <a:solidFill>
                  <a:srgbClr val="000000"/>
                </a:solidFill>
                <a:effectLst/>
              </a:rPr>
              <a:t> Hotel Tech Report Available at: </a:t>
            </a:r>
            <a:r>
              <a:rPr lang="en-GB" sz="2000" b="0" i="0">
                <a:solidFill>
                  <a:srgbClr val="000000"/>
                </a:solidFill>
                <a:effectLst/>
                <a:hlinkClick r:id="rId4"/>
              </a:rPr>
              <a:t>https://hoteltechreport.com/news/maslows-hierarchy</a:t>
            </a:r>
            <a:r>
              <a:rPr lang="en-GB" sz="2000" b="0" i="0">
                <a:solidFill>
                  <a:srgbClr val="000000"/>
                </a:solidFill>
                <a:effectLst/>
              </a:rPr>
              <a:t>  (Accessed 11 May 2026)</a:t>
            </a:r>
            <a:endParaRPr lang="en-GB" sz="1700" dirty="0"/>
          </a:p>
          <a:p>
            <a:r>
              <a:rPr lang="en-GB" sz="1700" b="0" i="0" dirty="0">
                <a:solidFill>
                  <a:srgbClr val="000000"/>
                </a:solidFill>
                <a:effectLst/>
              </a:rPr>
              <a:t>José, D (2024) </a:t>
            </a:r>
            <a:r>
              <a:rPr lang="en-GB" sz="1700" b="0" i="1" dirty="0">
                <a:solidFill>
                  <a:srgbClr val="000000"/>
                </a:solidFill>
                <a:effectLst/>
              </a:rPr>
              <a:t>Why is sustainability important in the hospitality industry?</a:t>
            </a:r>
            <a:r>
              <a:rPr lang="en-GB" sz="1700" b="0" i="0" dirty="0">
                <a:solidFill>
                  <a:srgbClr val="000000"/>
                </a:solidFill>
                <a:effectLst/>
              </a:rPr>
              <a:t>  Linkedin.com. Available at: </a:t>
            </a:r>
            <a:r>
              <a:rPr lang="en-GB" sz="1700" b="0" i="0" dirty="0">
                <a:solidFill>
                  <a:srgbClr val="000000"/>
                </a:solidFill>
                <a:effectLst/>
                <a:hlinkClick r:id="rId5"/>
              </a:rPr>
              <a:t>https://www.linkedin.com/pulse/why-sustainability-important-hospitality-industry-s%C3%</a:t>
            </a:r>
            <a:r>
              <a:rPr lang="en-GB" sz="1700" b="0" i="0" err="1">
                <a:solidFill>
                  <a:srgbClr val="000000"/>
                </a:solidFill>
                <a:effectLst/>
                <a:hlinkClick r:id="rId5"/>
              </a:rPr>
              <a:t>A1bio-wm0ac</a:t>
            </a:r>
            <a:r>
              <a:rPr lang="en-GB" sz="1700" b="0" i="0">
                <a:solidFill>
                  <a:srgbClr val="000000"/>
                </a:solidFill>
                <a:effectLst/>
              </a:rPr>
              <a:t>  (Accessed </a:t>
            </a:r>
            <a:r>
              <a:rPr lang="en-GB" sz="1700" b="0" i="0" dirty="0">
                <a:solidFill>
                  <a:srgbClr val="000000"/>
                </a:solidFill>
                <a:effectLst/>
              </a:rPr>
              <a:t>10 </a:t>
            </a:r>
            <a:r>
              <a:rPr lang="en-GB" sz="1700" b="0" i="0">
                <a:solidFill>
                  <a:srgbClr val="000000"/>
                </a:solidFill>
                <a:effectLst/>
              </a:rPr>
              <a:t>May 2026)</a:t>
            </a:r>
          </a:p>
          <a:p>
            <a:r>
              <a:rPr lang="en-GB" sz="1800" b="0" i="0">
                <a:solidFill>
                  <a:srgbClr val="000000"/>
                </a:solidFill>
                <a:effectLst/>
              </a:rPr>
              <a:t> Mylighthouse (2024) </a:t>
            </a:r>
            <a:r>
              <a:rPr lang="en-GB" sz="1800" b="0" i="1">
                <a:solidFill>
                  <a:srgbClr val="000000"/>
                </a:solidFill>
                <a:effectLst/>
              </a:rPr>
              <a:t>Sustainable tourism: Balancing hotel needs and guest expectations</a:t>
            </a:r>
            <a:r>
              <a:rPr lang="en-GB" sz="1800">
                <a:solidFill>
                  <a:srgbClr val="000000"/>
                </a:solidFill>
              </a:rPr>
              <a:t> </a:t>
            </a:r>
            <a:r>
              <a:rPr lang="en-GB" sz="1800" b="0" i="0">
                <a:solidFill>
                  <a:srgbClr val="000000"/>
                </a:solidFill>
                <a:effectLst/>
              </a:rPr>
              <a:t>Lighthouse Available at: </a:t>
            </a:r>
            <a:r>
              <a:rPr lang="en-GB" sz="1800" b="0" i="0">
                <a:solidFill>
                  <a:srgbClr val="000000"/>
                </a:solidFill>
                <a:effectLst/>
                <a:hlinkClick r:id="rId6"/>
              </a:rPr>
              <a:t>https://www.mylighthouse.com/resources/blog/sustainable-tourism-balancing-needs-and-expectations</a:t>
            </a:r>
            <a:r>
              <a:rPr lang="en-GB" sz="1800" b="0" i="0">
                <a:solidFill>
                  <a:srgbClr val="000000"/>
                </a:solidFill>
                <a:effectLst/>
              </a:rPr>
              <a:t>  (Accessed 7 May 2026)</a:t>
            </a:r>
            <a:endParaRPr lang="en-GB" sz="1700" b="0" i="0" dirty="0">
              <a:solidFill>
                <a:srgbClr val="000000"/>
              </a:solidFill>
              <a:effectLst/>
            </a:endParaRPr>
          </a:p>
          <a:p>
            <a:r>
              <a:rPr lang="en-GB" sz="1800" b="0" i="0" u="none" strike="noStrike">
                <a:solidFill>
                  <a:srgbClr val="000000"/>
                </a:solidFill>
                <a:effectLst/>
              </a:rPr>
              <a:t>Ro, H. and Chen, P.-J (2011) Empowerment in hospitality organizations: Customer orientation and organizational support. </a:t>
            </a:r>
            <a:r>
              <a:rPr lang="en-GB" sz="1800" b="0" i="1">
                <a:solidFill>
                  <a:srgbClr val="000000"/>
                </a:solidFill>
                <a:effectLst/>
              </a:rPr>
              <a:t>International Journal of Hospitality Management</a:t>
            </a:r>
            <a:r>
              <a:rPr lang="en-GB" sz="1800" b="0" i="0" u="none" strike="noStrike">
                <a:solidFill>
                  <a:srgbClr val="000000"/>
                </a:solidFill>
                <a:effectLst/>
              </a:rPr>
              <a:t>, 30(2), pp.422–428 doi: </a:t>
            </a:r>
            <a:r>
              <a:rPr lang="en-GB" sz="1800" b="0" i="0" u="none" strike="noStrike">
                <a:solidFill>
                  <a:srgbClr val="000000"/>
                </a:solidFill>
                <a:effectLst/>
                <a:hlinkClick r:id="rId7"/>
              </a:rPr>
              <a:t>https://doi.org/10.1016/j.ijhm.2010.09.003</a:t>
            </a:r>
            <a:r>
              <a:rPr lang="en-GB" sz="1800" b="0" i="0" u="none" strike="noStrike">
                <a:solidFill>
                  <a:srgbClr val="000000"/>
                </a:solidFill>
                <a:effectLst/>
              </a:rPr>
              <a:t> (Accessed 4th May 2026)</a:t>
            </a:r>
            <a:endParaRPr lang="en-GB" sz="1800" b="0" i="0">
              <a:solidFill>
                <a:srgbClr val="000000"/>
              </a:solidFill>
              <a:effectLst/>
            </a:endParaRPr>
          </a:p>
          <a:p>
            <a:r>
              <a:rPr lang="en-GB" sz="1700" b="0" i="0">
                <a:solidFill>
                  <a:srgbClr val="000000"/>
                </a:solidFill>
                <a:effectLst/>
              </a:rPr>
              <a:t>Scheyvens</a:t>
            </a:r>
            <a:r>
              <a:rPr lang="en-GB" sz="1700" b="0" i="0" dirty="0">
                <a:solidFill>
                  <a:srgbClr val="000000"/>
                </a:solidFill>
                <a:effectLst/>
              </a:rPr>
              <a:t>, R. and van </a:t>
            </a:r>
            <a:r>
              <a:rPr lang="en-GB" sz="1700" b="0" i="0" dirty="0" err="1">
                <a:solidFill>
                  <a:srgbClr val="000000"/>
                </a:solidFill>
                <a:effectLst/>
              </a:rPr>
              <a:t>der</a:t>
            </a:r>
            <a:r>
              <a:rPr lang="en-GB" sz="1700" b="0" i="0" dirty="0">
                <a:solidFill>
                  <a:srgbClr val="000000"/>
                </a:solidFill>
                <a:effectLst/>
              </a:rPr>
              <a:t> Watt, H (2021) Tourism, Empowerment and Sustainable Development: A New Framework for Analysis. </a:t>
            </a:r>
            <a:r>
              <a:rPr lang="en-GB" sz="1700" b="0" i="1" dirty="0">
                <a:solidFill>
                  <a:srgbClr val="000000"/>
                </a:solidFill>
                <a:effectLst/>
              </a:rPr>
              <a:t>Sustainability</a:t>
            </a:r>
            <a:r>
              <a:rPr lang="en-GB" sz="1700" b="0" i="0" dirty="0">
                <a:solidFill>
                  <a:srgbClr val="000000"/>
                </a:solidFill>
                <a:effectLst/>
              </a:rPr>
              <a:t>, 13(22), p.</a:t>
            </a:r>
            <a:r>
              <a:rPr lang="en-GB" sz="1700" b="0" i="0">
                <a:solidFill>
                  <a:srgbClr val="000000"/>
                </a:solidFill>
                <a:effectLst/>
              </a:rPr>
              <a:t>12606.</a:t>
            </a:r>
            <a:r>
              <a:rPr lang="en-GB" sz="1600" b="0" i="0">
                <a:solidFill>
                  <a:srgbClr val="000000"/>
                </a:solidFill>
                <a:effectLst/>
              </a:rPr>
              <a:t> </a:t>
            </a:r>
          </a:p>
          <a:p>
            <a:r>
              <a:rPr lang="en-GB" sz="1800" b="0" i="0">
                <a:solidFill>
                  <a:srgbClr val="000000"/>
                </a:solidFill>
                <a:effectLst/>
              </a:rPr>
              <a:t>Takahashi, M (2025) </a:t>
            </a:r>
            <a:r>
              <a:rPr lang="en-GB" sz="1800" b="0" i="1">
                <a:solidFill>
                  <a:srgbClr val="000000"/>
                </a:solidFill>
                <a:effectLst/>
              </a:rPr>
              <a:t>Essential Hotel Staff Training Techniques for Success in 2025</a:t>
            </a:r>
            <a:r>
              <a:rPr lang="en-GB" sz="1800" b="0" i="0">
                <a:solidFill>
                  <a:srgbClr val="000000"/>
                </a:solidFill>
                <a:effectLst/>
              </a:rPr>
              <a:t> Prostay- Available at: </a:t>
            </a:r>
            <a:r>
              <a:rPr lang="en-GB" sz="1800" b="0" i="0">
                <a:solidFill>
                  <a:srgbClr val="000000"/>
                </a:solidFill>
                <a:effectLst/>
                <a:hlinkClick r:id="rId8"/>
              </a:rPr>
              <a:t>https://www.prostay.com/blog/hotel-staff-training-techniques-guide/</a:t>
            </a:r>
            <a:r>
              <a:rPr lang="en-GB" sz="1800" b="0" i="0">
                <a:solidFill>
                  <a:srgbClr val="000000"/>
                </a:solidFill>
                <a:effectLst/>
              </a:rPr>
              <a:t> (Accessed 9 May 2026)</a:t>
            </a:r>
          </a:p>
          <a:p>
            <a:r>
              <a:rPr lang="en-GB" sz="2200" b="0" i="0">
                <a:solidFill>
                  <a:srgbClr val="000000"/>
                </a:solidFill>
                <a:effectLst/>
              </a:rPr>
              <a:t>Mylighthouse (2024) </a:t>
            </a:r>
            <a:r>
              <a:rPr lang="en-GB" sz="2200" b="0" i="1">
                <a:solidFill>
                  <a:srgbClr val="000000"/>
                </a:solidFill>
                <a:effectLst/>
              </a:rPr>
              <a:t>Sustainable tourism: Balancing hotel needs and guest expectations</a:t>
            </a:r>
            <a:r>
              <a:rPr lang="en-GB" sz="2200">
                <a:solidFill>
                  <a:srgbClr val="000000"/>
                </a:solidFill>
              </a:rPr>
              <a:t> </a:t>
            </a:r>
            <a:r>
              <a:rPr lang="en-GB" sz="2200" b="0" i="0">
                <a:solidFill>
                  <a:srgbClr val="000000"/>
                </a:solidFill>
                <a:effectLst/>
              </a:rPr>
              <a:t>Lighthouse Available at: </a:t>
            </a:r>
            <a:r>
              <a:rPr lang="en-GB" sz="2200" b="0" i="0">
                <a:solidFill>
                  <a:srgbClr val="000000"/>
                </a:solidFill>
                <a:effectLst/>
                <a:hlinkClick r:id="rId6"/>
              </a:rPr>
              <a:t>https://www.mylighthouse.com/resources/blog/sustainable-tourism-balancing-needs-and-expectations</a:t>
            </a:r>
            <a:r>
              <a:rPr lang="en-GB" sz="2200" b="0" i="0">
                <a:solidFill>
                  <a:srgbClr val="000000"/>
                </a:solidFill>
                <a:effectLst/>
              </a:rPr>
              <a:t>  (Accessed 7 May 2026)</a:t>
            </a:r>
            <a:endParaRPr lang="en-GB" sz="1700" dirty="0"/>
          </a:p>
          <a:p>
            <a:endParaRPr lang="en-GB" sz="1600"/>
          </a:p>
          <a:p>
            <a:endParaRPr lang="en-GB" sz="1600" b="0" i="0" dirty="0">
              <a:solidFill>
                <a:srgbClr val="000000"/>
              </a:solidFill>
              <a:effectLst/>
            </a:endParaRPr>
          </a:p>
          <a:p>
            <a:endParaRPr lang="en-GB" dirty="0"/>
          </a:p>
        </p:txBody>
      </p:sp>
    </p:spTree>
    <p:extLst>
      <p:ext uri="{BB962C8B-B14F-4D97-AF65-F5344CB8AC3E}">
        <p14:creationId xmlns:p14="http://schemas.microsoft.com/office/powerpoint/2010/main" val="4002739370"/>
      </p:ext>
    </p:extLst>
  </p:cSld>
  <p:clrMapOvr>
    <a:masterClrMapping/>
  </p:clrMapOvr>
  <p:transition spd="slow">
    <p:cover/>
  </p:transition>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accent3">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52121-BBA4-6650-3FB8-71CEFB2F208F}"/>
              </a:ext>
            </a:extLst>
          </p:cNvPr>
          <p:cNvSpPr>
            <a:spLocks noGrp="1"/>
          </p:cNvSpPr>
          <p:nvPr>
            <p:ph type="title"/>
          </p:nvPr>
        </p:nvSpPr>
        <p:spPr>
          <a:xfrm>
            <a:off x="219765" y="690"/>
            <a:ext cx="10515600" cy="1325563"/>
          </a:xfrm>
        </p:spPr>
        <p:txBody>
          <a:bodyPr/>
          <a:lstStyle/>
          <a:p>
            <a:r>
              <a:rPr lang="en-US" b="1">
                <a:solidFill>
                  <a:schemeClr val="bg1"/>
                </a:solidFill>
                <a:latin typeface="Arial"/>
                <a:cs typeface="Arial"/>
              </a:rPr>
              <a:t>Roleplay</a:t>
            </a:r>
          </a:p>
        </p:txBody>
      </p:sp>
      <p:sp>
        <p:nvSpPr>
          <p:cNvPr id="4" name="Rectangle: Rounded Corners 3">
            <a:extLst>
              <a:ext uri="{FF2B5EF4-FFF2-40B4-BE49-F238E27FC236}">
                <a16:creationId xmlns:a16="http://schemas.microsoft.com/office/drawing/2014/main" id="{7DCC64A1-02E3-CB2D-2CA8-F515AEBD5551}"/>
              </a:ext>
            </a:extLst>
          </p:cNvPr>
          <p:cNvSpPr/>
          <p:nvPr/>
        </p:nvSpPr>
        <p:spPr>
          <a:xfrm>
            <a:off x="217999" y="1322060"/>
            <a:ext cx="4838712" cy="1600991"/>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1600" b="1">
                <a:solidFill>
                  <a:schemeClr val="tx1">
                    <a:lumMod val="95000"/>
                    <a:lumOff val="5000"/>
                  </a:schemeClr>
                </a:solidFill>
                <a:latin typeface="Arial"/>
                <a:cs typeface="Arial"/>
              </a:rPr>
              <a:t>Guest (frustrated) Niamh:</a:t>
            </a:r>
            <a:endParaRPr lang="en-GB" sz="1600" dirty="0">
              <a:solidFill>
                <a:schemeClr val="tx1">
                  <a:lumMod val="95000"/>
                  <a:lumOff val="5000"/>
                </a:schemeClr>
              </a:solidFill>
              <a:latin typeface="Arial"/>
              <a:cs typeface="Arial"/>
            </a:endParaRPr>
          </a:p>
          <a:p>
            <a:r>
              <a:rPr lang="en-GB" sz="1600">
                <a:solidFill>
                  <a:schemeClr val="tx1">
                    <a:lumMod val="95000"/>
                    <a:lumOff val="5000"/>
                  </a:schemeClr>
                </a:solidFill>
                <a:latin typeface="Arial"/>
                <a:cs typeface="Arial"/>
              </a:rPr>
              <a:t>Excuse me I am not very pleased with the room I’ve </a:t>
            </a:r>
            <a:r>
              <a:rPr lang="en-GB" sz="1600" dirty="0">
                <a:solidFill>
                  <a:schemeClr val="tx1">
                    <a:lumMod val="95000"/>
                    <a:lumOff val="5000"/>
                  </a:schemeClr>
                </a:solidFill>
                <a:latin typeface="Arial"/>
                <a:cs typeface="Arial"/>
              </a:rPr>
              <a:t>been </a:t>
            </a:r>
            <a:r>
              <a:rPr lang="en-GB" sz="1600">
                <a:solidFill>
                  <a:schemeClr val="tx1">
                    <a:lumMod val="95000"/>
                    <a:lumOff val="5000"/>
                  </a:schemeClr>
                </a:solidFill>
                <a:latin typeface="Arial"/>
                <a:cs typeface="Arial"/>
              </a:rPr>
              <a:t>given! I </a:t>
            </a:r>
            <a:r>
              <a:rPr lang="en-GB" sz="1600" dirty="0">
                <a:solidFill>
                  <a:schemeClr val="tx1">
                    <a:lumMod val="95000"/>
                    <a:lumOff val="5000"/>
                  </a:schemeClr>
                </a:solidFill>
                <a:latin typeface="Arial"/>
                <a:cs typeface="Arial"/>
              </a:rPr>
              <a:t>booked </a:t>
            </a:r>
            <a:r>
              <a:rPr lang="en-GB" sz="1600">
                <a:solidFill>
                  <a:schemeClr val="tx1">
                    <a:lumMod val="95000"/>
                    <a:lumOff val="5000"/>
                  </a:schemeClr>
                </a:solidFill>
                <a:latin typeface="Arial"/>
                <a:cs typeface="Arial"/>
              </a:rPr>
              <a:t>my rooms two months in advance with a </a:t>
            </a:r>
            <a:r>
              <a:rPr lang="en-GB" sz="1600" dirty="0">
                <a:solidFill>
                  <a:schemeClr val="tx1">
                    <a:lumMod val="95000"/>
                    <a:lumOff val="5000"/>
                  </a:schemeClr>
                </a:solidFill>
                <a:latin typeface="Arial"/>
                <a:cs typeface="Arial"/>
              </a:rPr>
              <a:t>sea</a:t>
            </a:r>
            <a:r>
              <a:rPr lang="en-GB" sz="1600">
                <a:solidFill>
                  <a:schemeClr val="tx1">
                    <a:lumMod val="95000"/>
                    <a:lumOff val="5000"/>
                  </a:schemeClr>
                </a:solidFill>
                <a:latin typeface="Arial"/>
                <a:cs typeface="Arial"/>
              </a:rPr>
              <a:t> </a:t>
            </a:r>
            <a:r>
              <a:rPr lang="en-GB" sz="1600" dirty="0">
                <a:solidFill>
                  <a:schemeClr val="tx1">
                    <a:lumMod val="95000"/>
                    <a:lumOff val="5000"/>
                  </a:schemeClr>
                </a:solidFill>
                <a:latin typeface="Arial"/>
                <a:cs typeface="Arial"/>
              </a:rPr>
              <a:t>view </a:t>
            </a:r>
            <a:r>
              <a:rPr lang="en-GB" sz="1600">
                <a:solidFill>
                  <a:schemeClr val="tx1">
                    <a:lumMod val="95000"/>
                    <a:lumOff val="5000"/>
                  </a:schemeClr>
                </a:solidFill>
                <a:latin typeface="Arial"/>
                <a:cs typeface="Arial"/>
              </a:rPr>
              <a:t>and instead </a:t>
            </a:r>
            <a:r>
              <a:rPr lang="en-GB" sz="1600" err="1">
                <a:solidFill>
                  <a:schemeClr val="tx1">
                    <a:lumMod val="95000"/>
                    <a:lumOff val="5000"/>
                  </a:schemeClr>
                </a:solidFill>
                <a:latin typeface="Arial"/>
                <a:cs typeface="Arial"/>
              </a:rPr>
              <a:t>im</a:t>
            </a:r>
            <a:r>
              <a:rPr lang="en-GB" sz="1600">
                <a:solidFill>
                  <a:schemeClr val="tx1">
                    <a:lumMod val="95000"/>
                    <a:lumOff val="5000"/>
                  </a:schemeClr>
                </a:solidFill>
                <a:latin typeface="Arial"/>
                <a:cs typeface="Arial"/>
              </a:rPr>
              <a:t> in this disgusting room facing </a:t>
            </a:r>
            <a:r>
              <a:rPr lang="en-GB" sz="1600" dirty="0">
                <a:solidFill>
                  <a:schemeClr val="tx1">
                    <a:lumMod val="95000"/>
                    <a:lumOff val="5000"/>
                  </a:schemeClr>
                </a:solidFill>
                <a:latin typeface="Arial"/>
                <a:cs typeface="Arial"/>
              </a:rPr>
              <a:t>the main road</a:t>
            </a:r>
            <a:r>
              <a:rPr lang="en-GB" sz="1600">
                <a:solidFill>
                  <a:schemeClr val="tx1">
                    <a:lumMod val="95000"/>
                    <a:lumOff val="5000"/>
                  </a:schemeClr>
                </a:solidFill>
                <a:latin typeface="Arial"/>
                <a:cs typeface="Arial"/>
              </a:rPr>
              <a:t>! I expected </a:t>
            </a:r>
            <a:r>
              <a:rPr lang="en-GB" sz="1600" dirty="0">
                <a:solidFill>
                  <a:schemeClr val="tx1">
                    <a:lumMod val="95000"/>
                    <a:lumOff val="5000"/>
                  </a:schemeClr>
                </a:solidFill>
                <a:latin typeface="Arial"/>
                <a:cs typeface="Arial"/>
              </a:rPr>
              <a:t>a </a:t>
            </a:r>
            <a:r>
              <a:rPr lang="en-GB" sz="1600">
                <a:solidFill>
                  <a:schemeClr val="tx1">
                    <a:lumMod val="95000"/>
                    <a:lumOff val="5000"/>
                  </a:schemeClr>
                </a:solidFill>
                <a:latin typeface="Arial"/>
                <a:cs typeface="Arial"/>
              </a:rPr>
              <a:t>better level of standards after looking at the reviews before coming here!</a:t>
            </a:r>
            <a:endParaRPr lang="en-US">
              <a:solidFill>
                <a:schemeClr val="tx1">
                  <a:lumMod val="95000"/>
                  <a:lumOff val="5000"/>
                </a:schemeClr>
              </a:solidFill>
            </a:endParaRPr>
          </a:p>
        </p:txBody>
      </p:sp>
      <p:sp>
        <p:nvSpPr>
          <p:cNvPr id="7" name="Rectangle: Rounded Corners 6">
            <a:extLst>
              <a:ext uri="{FF2B5EF4-FFF2-40B4-BE49-F238E27FC236}">
                <a16:creationId xmlns:a16="http://schemas.microsoft.com/office/drawing/2014/main" id="{5C8E1A0D-D66C-2696-E82E-4F2BCC0DDBE5}"/>
              </a:ext>
            </a:extLst>
          </p:cNvPr>
          <p:cNvSpPr/>
          <p:nvPr/>
        </p:nvSpPr>
        <p:spPr>
          <a:xfrm>
            <a:off x="217999" y="4900146"/>
            <a:ext cx="4838712" cy="1600991"/>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1600" b="1">
                <a:solidFill>
                  <a:schemeClr val="tx1">
                    <a:lumMod val="95000"/>
                    <a:lumOff val="5000"/>
                  </a:schemeClr>
                </a:solidFill>
                <a:latin typeface="Arial"/>
                <a:cs typeface="Arial"/>
              </a:rPr>
              <a:t>Guest’s Partner (adding pressure) Keira:</a:t>
            </a:r>
            <a:r>
              <a:rPr lang="en-GB" sz="1600">
                <a:solidFill>
                  <a:schemeClr val="tx1">
                    <a:lumMod val="95000"/>
                    <a:lumOff val="5000"/>
                  </a:schemeClr>
                </a:solidFill>
                <a:latin typeface="Arial"/>
                <a:cs typeface="Arial"/>
              </a:rPr>
              <a:t> </a:t>
            </a:r>
            <a:endParaRPr lang="en-US">
              <a:solidFill>
                <a:schemeClr val="tx1">
                  <a:lumMod val="95000"/>
                  <a:lumOff val="5000"/>
                </a:schemeClr>
              </a:solidFill>
              <a:latin typeface="Aptos" panose="02110004020202020204"/>
              <a:cs typeface="Arial"/>
            </a:endParaRPr>
          </a:p>
          <a:p>
            <a:r>
              <a:rPr lang="en-GB" sz="1600">
                <a:solidFill>
                  <a:schemeClr val="tx1">
                    <a:lumMod val="95000"/>
                    <a:lumOff val="5000"/>
                  </a:schemeClr>
                </a:solidFill>
                <a:latin typeface="Arial"/>
                <a:cs typeface="Arial"/>
              </a:rPr>
              <a:t>We had picked this place because the rooms were beautiful and over looked the bay. Your website showed those beautiful glass lounge windows, which sold us. This feels like a total down grade. I am utterly disappointed.</a:t>
            </a:r>
            <a:endParaRPr lang="en-US">
              <a:solidFill>
                <a:schemeClr val="tx1">
                  <a:lumMod val="95000"/>
                  <a:lumOff val="5000"/>
                </a:schemeClr>
              </a:solidFill>
            </a:endParaRPr>
          </a:p>
        </p:txBody>
      </p:sp>
      <p:sp>
        <p:nvSpPr>
          <p:cNvPr id="9" name="Rectangle: Rounded Corners 8">
            <a:extLst>
              <a:ext uri="{FF2B5EF4-FFF2-40B4-BE49-F238E27FC236}">
                <a16:creationId xmlns:a16="http://schemas.microsoft.com/office/drawing/2014/main" id="{BF7F88C4-5923-46B1-0F57-94039C169BDF}"/>
              </a:ext>
            </a:extLst>
          </p:cNvPr>
          <p:cNvSpPr/>
          <p:nvPr/>
        </p:nvSpPr>
        <p:spPr>
          <a:xfrm>
            <a:off x="217999" y="3133189"/>
            <a:ext cx="4838712" cy="1600991"/>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1600" b="1" dirty="0">
                <a:solidFill>
                  <a:schemeClr val="tx1">
                    <a:lumMod val="95000"/>
                    <a:lumOff val="5000"/>
                  </a:schemeClr>
                </a:solidFill>
                <a:latin typeface="Arial"/>
                <a:cs typeface="Arial"/>
              </a:rPr>
              <a:t>Front Desk Manager (calm) Ellie:</a:t>
            </a:r>
            <a:r>
              <a:rPr lang="en-GB" sz="1600" dirty="0">
                <a:solidFill>
                  <a:schemeClr val="tx1">
                    <a:lumMod val="95000"/>
                    <a:lumOff val="5000"/>
                  </a:schemeClr>
                </a:solidFill>
                <a:latin typeface="Arial"/>
                <a:cs typeface="Arial"/>
              </a:rPr>
              <a:t>  </a:t>
            </a:r>
            <a:endParaRPr lang="en-US" sz="1600" dirty="0">
              <a:solidFill>
                <a:schemeClr val="tx1">
                  <a:lumMod val="95000"/>
                  <a:lumOff val="5000"/>
                </a:schemeClr>
              </a:solidFill>
              <a:latin typeface="Arial"/>
              <a:cs typeface="Arial"/>
            </a:endParaRPr>
          </a:p>
          <a:p>
            <a:r>
              <a:rPr lang="en-GB" sz="1600" dirty="0">
                <a:solidFill>
                  <a:schemeClr val="tx1">
                    <a:lumMod val="95000"/>
                    <a:lumOff val="5000"/>
                  </a:schemeClr>
                </a:solidFill>
                <a:latin typeface="Arial"/>
                <a:cs typeface="Arial"/>
              </a:rPr>
              <a:t>I am very sorry about this situation, I am just going to pull up your reservation to see what has gone wrong. I can completely understand why you are upset and frustrated and I just want you to know that this is not the standard we aim for here at The Evergreen Mumbles. </a:t>
            </a:r>
          </a:p>
        </p:txBody>
      </p:sp>
      <p:sp>
        <p:nvSpPr>
          <p:cNvPr id="10" name="Rectangle: Rounded Corners 9">
            <a:extLst>
              <a:ext uri="{FF2B5EF4-FFF2-40B4-BE49-F238E27FC236}">
                <a16:creationId xmlns:a16="http://schemas.microsoft.com/office/drawing/2014/main" id="{894D8004-A575-5A00-992F-ADD545F07B69}"/>
              </a:ext>
            </a:extLst>
          </p:cNvPr>
          <p:cNvSpPr/>
          <p:nvPr/>
        </p:nvSpPr>
        <p:spPr>
          <a:xfrm>
            <a:off x="6203564" y="305735"/>
            <a:ext cx="4838712" cy="1833390"/>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nSpc>
                <a:spcPct val="90000"/>
              </a:lnSpc>
              <a:spcBef>
                <a:spcPts val="1000"/>
              </a:spcBef>
            </a:pPr>
            <a:r>
              <a:rPr lang="en-GB" sz="1600" b="1">
                <a:solidFill>
                  <a:schemeClr val="tx1">
                    <a:lumMod val="95000"/>
                    <a:lumOff val="5000"/>
                  </a:schemeClr>
                </a:solidFill>
                <a:latin typeface="Arial"/>
                <a:cs typeface="Arial"/>
              </a:rPr>
              <a:t>Housekeeping Supervisor (explaining) Poppy:</a:t>
            </a:r>
            <a:r>
              <a:rPr lang="en-GB" sz="1600">
                <a:solidFill>
                  <a:schemeClr val="tx1">
                    <a:lumMod val="95000"/>
                    <a:lumOff val="5000"/>
                  </a:schemeClr>
                </a:solidFill>
                <a:latin typeface="Arial"/>
                <a:cs typeface="Arial"/>
              </a:rPr>
              <a:t> </a:t>
            </a:r>
            <a:endParaRPr lang="en-GB">
              <a:solidFill>
                <a:schemeClr val="tx1">
                  <a:lumMod val="95000"/>
                  <a:lumOff val="5000"/>
                </a:schemeClr>
              </a:solidFill>
              <a:latin typeface="Aptos" panose="02110004020202020204"/>
              <a:cs typeface="Arial"/>
            </a:endParaRPr>
          </a:p>
          <a:p>
            <a:pPr>
              <a:lnSpc>
                <a:spcPct val="90000"/>
              </a:lnSpc>
              <a:spcBef>
                <a:spcPts val="1000"/>
              </a:spcBef>
            </a:pPr>
            <a:r>
              <a:rPr lang="en-GB" sz="1600">
                <a:solidFill>
                  <a:schemeClr val="tx1">
                    <a:lumMod val="95000"/>
                    <a:lumOff val="5000"/>
                  </a:schemeClr>
                </a:solidFill>
                <a:latin typeface="Arial"/>
                <a:cs typeface="Arial"/>
              </a:rPr>
              <a:t>I have previously checked the rooms and all sea-view rooms are fully booked. It looks like the system has over booked 1 room which has happened to be yours. I know </a:t>
            </a:r>
            <a:r>
              <a:rPr lang="en-GB" sz="1600" err="1">
                <a:solidFill>
                  <a:schemeClr val="tx1">
                    <a:lumMod val="95000"/>
                    <a:lumOff val="5000"/>
                  </a:schemeClr>
                </a:solidFill>
                <a:latin typeface="Arial"/>
                <a:cs typeface="Arial"/>
              </a:rPr>
              <a:t>thi</a:t>
            </a:r>
            <a:r>
              <a:rPr lang="en-GB" sz="1600">
                <a:solidFill>
                  <a:schemeClr val="tx1">
                    <a:lumMod val="95000"/>
                    <a:lumOff val="5000"/>
                  </a:schemeClr>
                </a:solidFill>
                <a:latin typeface="Arial"/>
                <a:cs typeface="Arial"/>
              </a:rPr>
              <a:t>s doesn’t fix the situation but I promise it wasn’t intentional, so I am very sorry. </a:t>
            </a:r>
          </a:p>
        </p:txBody>
      </p:sp>
      <p:sp>
        <p:nvSpPr>
          <p:cNvPr id="11" name="Rectangle: Rounded Corners 10">
            <a:extLst>
              <a:ext uri="{FF2B5EF4-FFF2-40B4-BE49-F238E27FC236}">
                <a16:creationId xmlns:a16="http://schemas.microsoft.com/office/drawing/2014/main" id="{3254C8F2-D1B3-F317-35DE-D0A5B4A81E46}"/>
              </a:ext>
            </a:extLst>
          </p:cNvPr>
          <p:cNvSpPr/>
          <p:nvPr/>
        </p:nvSpPr>
        <p:spPr>
          <a:xfrm>
            <a:off x="6203563" y="2327016"/>
            <a:ext cx="4838712" cy="1600991"/>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1200" b="1">
                <a:solidFill>
                  <a:schemeClr val="tx1">
                    <a:lumMod val="95000"/>
                    <a:lumOff val="5000"/>
                  </a:schemeClr>
                </a:solidFill>
                <a:latin typeface="Arial"/>
                <a:cs typeface="Arial"/>
              </a:rPr>
              <a:t>Duty Manager (stepping in with solutions) Lily:</a:t>
            </a:r>
            <a:r>
              <a:rPr lang="en-GB" sz="1200">
                <a:solidFill>
                  <a:schemeClr val="tx1">
                    <a:lumMod val="95000"/>
                    <a:lumOff val="5000"/>
                  </a:schemeClr>
                </a:solidFill>
                <a:latin typeface="Arial"/>
                <a:cs typeface="Arial"/>
              </a:rPr>
              <a:t> </a:t>
            </a:r>
            <a:endParaRPr lang="en-US" sz="1200">
              <a:solidFill>
                <a:schemeClr val="tx1">
                  <a:lumMod val="95000"/>
                  <a:lumOff val="5000"/>
                </a:schemeClr>
              </a:solidFill>
              <a:latin typeface="Aptos" panose="02110004020202020204"/>
              <a:cs typeface="Arial"/>
            </a:endParaRPr>
          </a:p>
          <a:p>
            <a:r>
              <a:rPr lang="en-GB" sz="1200">
                <a:solidFill>
                  <a:schemeClr val="tx1">
                    <a:lumMod val="95000"/>
                    <a:lumOff val="5000"/>
                  </a:schemeClr>
                </a:solidFill>
                <a:latin typeface="Arial"/>
                <a:cs typeface="Arial"/>
              </a:rPr>
              <a:t>I’m so sorry about the mix up and will get this sorted for you. Tomorrow morning, we can move you into the correct room, as the current guests are checking out early. For now, we can offer you complimentary breakfast in the lounge area so you can still enjoy the bay views. We will also provide you with a small refund to apologise for any inconveniences caused. </a:t>
            </a:r>
            <a:endParaRPr lang="en-US" sz="1200">
              <a:solidFill>
                <a:schemeClr val="tx1">
                  <a:lumMod val="95000"/>
                  <a:lumOff val="5000"/>
                </a:schemeClr>
              </a:solidFill>
            </a:endParaRPr>
          </a:p>
        </p:txBody>
      </p:sp>
      <p:sp>
        <p:nvSpPr>
          <p:cNvPr id="12" name="Rectangle: Rounded Corners 11">
            <a:extLst>
              <a:ext uri="{FF2B5EF4-FFF2-40B4-BE49-F238E27FC236}">
                <a16:creationId xmlns:a16="http://schemas.microsoft.com/office/drawing/2014/main" id="{54A2BA82-35A3-99E8-F515-5A2923FAAD0D}"/>
              </a:ext>
            </a:extLst>
          </p:cNvPr>
          <p:cNvSpPr/>
          <p:nvPr/>
        </p:nvSpPr>
        <p:spPr>
          <a:xfrm>
            <a:off x="6203564" y="4215450"/>
            <a:ext cx="4838712" cy="1059861"/>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1600" b="1">
                <a:solidFill>
                  <a:schemeClr val="tx1">
                    <a:lumMod val="95000"/>
                    <a:lumOff val="5000"/>
                  </a:schemeClr>
                </a:solidFill>
                <a:latin typeface="Arial"/>
                <a:cs typeface="Arial"/>
              </a:rPr>
              <a:t>Guest (softening) Niamh:</a:t>
            </a:r>
            <a:r>
              <a:rPr lang="en-GB" sz="1600">
                <a:solidFill>
                  <a:schemeClr val="tx1">
                    <a:lumMod val="95000"/>
                    <a:lumOff val="5000"/>
                  </a:schemeClr>
                </a:solidFill>
                <a:latin typeface="Arial"/>
                <a:cs typeface="Arial"/>
              </a:rPr>
              <a:t> </a:t>
            </a:r>
            <a:endParaRPr lang="en-US">
              <a:solidFill>
                <a:schemeClr val="tx1">
                  <a:lumMod val="95000"/>
                  <a:lumOff val="5000"/>
                </a:schemeClr>
              </a:solidFill>
              <a:latin typeface="Aptos" panose="02110004020202020204"/>
              <a:cs typeface="Arial"/>
            </a:endParaRPr>
          </a:p>
          <a:p>
            <a:r>
              <a:rPr lang="en-GB" sz="1600">
                <a:solidFill>
                  <a:schemeClr val="tx1">
                    <a:lumMod val="95000"/>
                    <a:lumOff val="5000"/>
                  </a:schemeClr>
                </a:solidFill>
                <a:latin typeface="Arial"/>
                <a:cs typeface="Arial"/>
              </a:rPr>
              <a:t>That’s more reassuring. I apologise for raising my voice, I just want a stress free stay, we’ve been looking forward for it for ages! </a:t>
            </a:r>
            <a:endParaRPr lang="en-US">
              <a:solidFill>
                <a:schemeClr val="tx1">
                  <a:lumMod val="95000"/>
                  <a:lumOff val="5000"/>
                </a:schemeClr>
              </a:solidFill>
            </a:endParaRPr>
          </a:p>
        </p:txBody>
      </p:sp>
      <p:sp>
        <p:nvSpPr>
          <p:cNvPr id="15" name="TextBox 14">
            <a:extLst>
              <a:ext uri="{FF2B5EF4-FFF2-40B4-BE49-F238E27FC236}">
                <a16:creationId xmlns:a16="http://schemas.microsoft.com/office/drawing/2014/main" id="{D0D623ED-3EE7-09D2-5112-F9281A74FE15}"/>
              </a:ext>
            </a:extLst>
          </p:cNvPr>
          <p:cNvSpPr txBox="1"/>
          <p:nvPr/>
        </p:nvSpPr>
        <p:spPr>
          <a:xfrm>
            <a:off x="0" y="-226391"/>
            <a:ext cx="6096000" cy="10464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endParaRPr lang="en-US" sz="1600" b="0" i="0" dirty="0">
              <a:solidFill>
                <a:srgbClr val="000000"/>
              </a:solidFill>
              <a:latin typeface="Arial"/>
              <a:ea typeface="Segoe UI"/>
              <a:cs typeface="Segoe UI"/>
            </a:endParaRPr>
          </a:p>
          <a:p>
            <a:pPr algn="l" rtl="0"/>
            <a:r>
              <a:rPr lang="en-US" sz="2800" b="0" i="0">
                <a:solidFill>
                  <a:srgbClr val="000000"/>
                </a:solidFill>
                <a:latin typeface="Aptos"/>
                <a:ea typeface="Segoe UI"/>
                <a:cs typeface="Segoe UI"/>
              </a:rPr>
              <a:t>​</a:t>
            </a:r>
          </a:p>
          <a:p>
            <a:pPr algn="ctr"/>
            <a:endParaRPr lang="en-GB"/>
          </a:p>
        </p:txBody>
      </p:sp>
      <p:sp>
        <p:nvSpPr>
          <p:cNvPr id="16" name="Rectangle: Rounded Corners 15">
            <a:extLst>
              <a:ext uri="{FF2B5EF4-FFF2-40B4-BE49-F238E27FC236}">
                <a16:creationId xmlns:a16="http://schemas.microsoft.com/office/drawing/2014/main" id="{1D3798F3-0EC5-77BC-7C84-9BF5E840FB10}"/>
              </a:ext>
            </a:extLst>
          </p:cNvPr>
          <p:cNvSpPr/>
          <p:nvPr/>
        </p:nvSpPr>
        <p:spPr>
          <a:xfrm>
            <a:off x="6203564" y="5452320"/>
            <a:ext cx="4838712" cy="850036"/>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1600" b="1">
                <a:solidFill>
                  <a:schemeClr val="tx1">
                    <a:lumMod val="95000"/>
                    <a:lumOff val="5000"/>
                  </a:schemeClr>
                </a:solidFill>
                <a:latin typeface="Arial"/>
                <a:cs typeface="Arial"/>
              </a:rPr>
              <a:t>Front Desk Manager Ellie:</a:t>
            </a:r>
            <a:r>
              <a:rPr lang="en-GB" sz="1600">
                <a:solidFill>
                  <a:schemeClr val="tx1">
                    <a:lumMod val="95000"/>
                    <a:lumOff val="5000"/>
                  </a:schemeClr>
                </a:solidFill>
                <a:latin typeface="Arial"/>
                <a:cs typeface="Arial"/>
              </a:rPr>
              <a:t> </a:t>
            </a:r>
            <a:endParaRPr lang="en-US">
              <a:solidFill>
                <a:schemeClr val="tx1">
                  <a:lumMod val="95000"/>
                  <a:lumOff val="5000"/>
                </a:schemeClr>
              </a:solidFill>
              <a:latin typeface="Aptos" panose="02110004020202020204"/>
              <a:cs typeface="Arial"/>
            </a:endParaRPr>
          </a:p>
          <a:p>
            <a:r>
              <a:rPr lang="en-GB" sz="1600">
                <a:solidFill>
                  <a:schemeClr val="tx1">
                    <a:lumMod val="95000"/>
                    <a:lumOff val="5000"/>
                  </a:schemeClr>
                </a:solidFill>
                <a:latin typeface="Arial"/>
                <a:cs typeface="Arial"/>
              </a:rPr>
              <a:t>And we’ll make sure you get </a:t>
            </a:r>
            <a:r>
              <a:rPr lang="en-GB" sz="1600" err="1">
                <a:solidFill>
                  <a:schemeClr val="tx1">
                    <a:lumMod val="95000"/>
                    <a:lumOff val="5000"/>
                  </a:schemeClr>
                </a:solidFill>
                <a:latin typeface="Arial"/>
                <a:cs typeface="Arial"/>
              </a:rPr>
              <a:t>it.Thank</a:t>
            </a:r>
            <a:r>
              <a:rPr lang="en-GB" sz="1600">
                <a:solidFill>
                  <a:schemeClr val="tx1">
                    <a:lumMod val="95000"/>
                    <a:lumOff val="5000"/>
                  </a:schemeClr>
                </a:solidFill>
                <a:latin typeface="Arial"/>
                <a:cs typeface="Arial"/>
              </a:rPr>
              <a:t> you for giving us the chance to put this right.</a:t>
            </a:r>
            <a:r>
              <a:rPr lang="en-US" sz="1600">
                <a:solidFill>
                  <a:schemeClr val="tx1">
                    <a:lumMod val="95000"/>
                    <a:lumOff val="5000"/>
                  </a:schemeClr>
                </a:solidFill>
                <a:latin typeface="Arial"/>
                <a:cs typeface="Arial"/>
              </a:rPr>
              <a:t> </a:t>
            </a:r>
            <a:endParaRPr lang="en-US">
              <a:solidFill>
                <a:schemeClr val="tx1">
                  <a:lumMod val="95000"/>
                  <a:lumOff val="5000"/>
                </a:schemeClr>
              </a:solidFill>
            </a:endParaRPr>
          </a:p>
        </p:txBody>
      </p:sp>
      <p:pic>
        <p:nvPicPr>
          <p:cNvPr id="17" name="Graphic 16" descr="Badge 1 with solid fill">
            <a:extLst>
              <a:ext uri="{FF2B5EF4-FFF2-40B4-BE49-F238E27FC236}">
                <a16:creationId xmlns:a16="http://schemas.microsoft.com/office/drawing/2014/main" id="{9840248F-59BF-CED4-B3C0-B895EA0CD434}"/>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5053495" y="1701799"/>
            <a:ext cx="826053" cy="792923"/>
          </a:xfrm>
          <a:prstGeom prst="rect">
            <a:avLst/>
          </a:prstGeom>
        </p:spPr>
      </p:pic>
      <p:pic>
        <p:nvPicPr>
          <p:cNvPr id="24" name="Graphic 23" descr="Badge with solid fill">
            <a:extLst>
              <a:ext uri="{FF2B5EF4-FFF2-40B4-BE49-F238E27FC236}">
                <a16:creationId xmlns:a16="http://schemas.microsoft.com/office/drawing/2014/main" id="{F85E73E4-402A-2C4D-F30F-8B7E3ADA9DA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053495" y="3424583"/>
            <a:ext cx="826053" cy="792922"/>
          </a:xfrm>
          <a:prstGeom prst="rect">
            <a:avLst/>
          </a:prstGeom>
        </p:spPr>
      </p:pic>
      <p:pic>
        <p:nvPicPr>
          <p:cNvPr id="25" name="Graphic 24" descr="Badge 3 with solid fill">
            <a:extLst>
              <a:ext uri="{FF2B5EF4-FFF2-40B4-BE49-F238E27FC236}">
                <a16:creationId xmlns:a16="http://schemas.microsoft.com/office/drawing/2014/main" id="{17E68C56-9C1F-380A-3B13-4B214149DE12}"/>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042452" y="5268843"/>
            <a:ext cx="826053" cy="848140"/>
          </a:xfrm>
          <a:prstGeom prst="rect">
            <a:avLst/>
          </a:prstGeom>
        </p:spPr>
      </p:pic>
      <p:pic>
        <p:nvPicPr>
          <p:cNvPr id="26" name="Graphic 25" descr="Badge 4 with solid fill">
            <a:extLst>
              <a:ext uri="{FF2B5EF4-FFF2-40B4-BE49-F238E27FC236}">
                <a16:creationId xmlns:a16="http://schemas.microsoft.com/office/drawing/2014/main" id="{8B3A751C-B858-8D9D-4E16-821283CBD3D3}"/>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1039059" y="807277"/>
            <a:ext cx="826053" cy="792923"/>
          </a:xfrm>
          <a:prstGeom prst="rect">
            <a:avLst/>
          </a:prstGeom>
        </p:spPr>
      </p:pic>
      <p:pic>
        <p:nvPicPr>
          <p:cNvPr id="27" name="Graphic 26" descr="Badge 5 with solid fill">
            <a:extLst>
              <a:ext uri="{FF2B5EF4-FFF2-40B4-BE49-F238E27FC236}">
                <a16:creationId xmlns:a16="http://schemas.microsoft.com/office/drawing/2014/main" id="{017691D6-3376-FEEF-26FA-C57A4AE07FAD}"/>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11028017" y="2673626"/>
            <a:ext cx="826053" cy="792922"/>
          </a:xfrm>
          <a:prstGeom prst="rect">
            <a:avLst/>
          </a:prstGeom>
        </p:spPr>
      </p:pic>
      <p:pic>
        <p:nvPicPr>
          <p:cNvPr id="28" name="Graphic 27" descr="Badge 6 with solid fill">
            <a:extLst>
              <a:ext uri="{FF2B5EF4-FFF2-40B4-BE49-F238E27FC236}">
                <a16:creationId xmlns:a16="http://schemas.microsoft.com/office/drawing/2014/main" id="{0041D92F-65C6-28BF-8D4B-C555BFF6BF87}"/>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1039060" y="4352235"/>
            <a:ext cx="826054" cy="792921"/>
          </a:xfrm>
          <a:prstGeom prst="rect">
            <a:avLst/>
          </a:prstGeom>
        </p:spPr>
      </p:pic>
      <p:pic>
        <p:nvPicPr>
          <p:cNvPr id="29" name="Graphic 28" descr="Badge 7 with solid fill">
            <a:extLst>
              <a:ext uri="{FF2B5EF4-FFF2-40B4-BE49-F238E27FC236}">
                <a16:creationId xmlns:a16="http://schemas.microsoft.com/office/drawing/2014/main" id="{1576C431-A1EC-43FC-5199-2871A82D6421}"/>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11028017" y="5478669"/>
            <a:ext cx="826053" cy="792922"/>
          </a:xfrm>
          <a:prstGeom prst="rect">
            <a:avLst/>
          </a:prstGeom>
        </p:spPr>
      </p:pic>
    </p:spTree>
    <p:extLst>
      <p:ext uri="{BB962C8B-B14F-4D97-AF65-F5344CB8AC3E}">
        <p14:creationId xmlns:p14="http://schemas.microsoft.com/office/powerpoint/2010/main" val="237787091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reception desk in a hotel&#10;&#10;AI-generated content may be incorrect.">
            <a:extLst>
              <a:ext uri="{FF2B5EF4-FFF2-40B4-BE49-F238E27FC236}">
                <a16:creationId xmlns:a16="http://schemas.microsoft.com/office/drawing/2014/main" id="{B15418BB-E239-B474-690A-25BA583892A0}"/>
              </a:ext>
            </a:extLst>
          </p:cNvPr>
          <p:cNvPicPr>
            <a:picLocks noChangeAspect="1"/>
          </p:cNvPicPr>
          <p:nvPr/>
        </p:nvPicPr>
        <p:blipFill>
          <a:blip r:embed="rId2"/>
          <a:srcRect b="15730"/>
          <a:stretch>
            <a:fillRect/>
          </a:stretch>
        </p:blipFill>
        <p:spPr>
          <a:xfrm>
            <a:off x="20" y="-22"/>
            <a:ext cx="12191977" cy="6858022"/>
          </a:xfrm>
          <a:prstGeom prst="rect">
            <a:avLst/>
          </a:prstGeom>
        </p:spPr>
      </p:pic>
      <p:sp>
        <p:nvSpPr>
          <p:cNvPr id="19" name="Rectangle 18">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35BC14D-4120-F88A-47DE-9F0AEE7FDEC9}"/>
              </a:ext>
            </a:extLst>
          </p:cNvPr>
          <p:cNvSpPr txBox="1"/>
          <p:nvPr/>
        </p:nvSpPr>
        <p:spPr>
          <a:xfrm>
            <a:off x="2944" y="2945"/>
            <a:ext cx="5452529" cy="356924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5200" b="1">
                <a:solidFill>
                  <a:srgbClr val="FFFFFF"/>
                </a:solidFill>
                <a:latin typeface="Arial"/>
                <a:ea typeface="+mj-ea"/>
                <a:cs typeface="Arial"/>
              </a:rPr>
              <a:t>Roleplay...</a:t>
            </a:r>
            <a:endParaRPr lang="en-US" sz="5200">
              <a:solidFill>
                <a:srgbClr val="FFFFFF"/>
              </a:solidFill>
              <a:latin typeface="+mj-lt"/>
              <a:ea typeface="+mj-ea"/>
              <a:cs typeface="+mj-cs"/>
            </a:endParaRPr>
          </a:p>
        </p:txBody>
      </p:sp>
      <p:sp>
        <p:nvSpPr>
          <p:cNvPr id="21" name="Rectangle 20">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421491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Glossy">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12700" cap="flat" cmpd="sng" algn="ctr">
          <a:solidFill>
            <a:schemeClr val="phClr">
              <a:tint val="95000"/>
              <a:shade val="95000"/>
              <a:satMod val="120000"/>
            </a:schemeClr>
          </a:solidFill>
          <a:prstDash val="solid"/>
        </a:ln>
        <a:ln w="55000" cap="flat" cmpd="thickThin" algn="ctr">
          <a:solidFill>
            <a:schemeClr val="phClr">
              <a:tint val="90000"/>
              <a:satMod val="130000"/>
            </a:schemeClr>
          </a:solidFill>
          <a:prstDash val="solid"/>
        </a:ln>
        <a:ln w="50800" cap="flat" cmpd="sng"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TotalTime>
  <Words>5486</Words>
  <Application>Microsoft Office PowerPoint</Application>
  <PresentationFormat>Widescreen</PresentationFormat>
  <Paragraphs>401</Paragraphs>
  <Slides>38</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38</vt:i4>
      </vt:variant>
    </vt:vector>
  </HeadingPairs>
  <TitlesOfParts>
    <vt:vector size="44" baseType="lpstr">
      <vt:lpstr>Aptos</vt:lpstr>
      <vt:lpstr>Aptos Display</vt:lpstr>
      <vt:lpstr>Arial</vt:lpstr>
      <vt:lpstr>Calibri</vt:lpstr>
      <vt:lpstr>Times New Roman</vt:lpstr>
      <vt:lpstr>Office Theme</vt:lpstr>
      <vt:lpstr>The Evergreen Mumbles</vt:lpstr>
      <vt:lpstr>AI Acknowledgement Statement</vt:lpstr>
      <vt:lpstr>AI Acknowledgement statement </vt:lpstr>
      <vt:lpstr>Overview of The Evergreen    </vt:lpstr>
      <vt:lpstr>PowerPoint Presentation</vt:lpstr>
      <vt:lpstr>Target Audience- General Hotel Staff</vt:lpstr>
      <vt:lpstr>Customer Profile </vt:lpstr>
      <vt:lpstr>Type of Guests </vt:lpstr>
      <vt:lpstr>Visitor Typologies</vt:lpstr>
      <vt:lpstr>Summary of the aims and objectives</vt:lpstr>
      <vt:lpstr>References </vt:lpstr>
      <vt:lpstr>Resolving Guest Disputes : Ellie </vt:lpstr>
      <vt:lpstr>Why Guest Dispute Occurs</vt:lpstr>
      <vt:lpstr>Industry Wide Pressures</vt:lpstr>
      <vt:lpstr>How to Handle a Guest Dispute</vt:lpstr>
      <vt:lpstr>The importance of effective dispute resolution </vt:lpstr>
      <vt:lpstr>PowerPoint Presentation</vt:lpstr>
      <vt:lpstr>Reference List</vt:lpstr>
      <vt:lpstr>Current industry challenges - Lily</vt:lpstr>
      <vt:lpstr>What impacts did the COVID-19 pandemic have on the hospitality industry? - Lily</vt:lpstr>
      <vt:lpstr>The contrasting view of AI in the industry - Lily</vt:lpstr>
      <vt:lpstr>Environmental pressures - Lily</vt:lpstr>
      <vt:lpstr>How will we address industry challenges? - Lily</vt:lpstr>
      <vt:lpstr>References - Lily</vt:lpstr>
      <vt:lpstr>Sustainability on Guest Service</vt:lpstr>
      <vt:lpstr>What skills are needed ?- Poppy</vt:lpstr>
      <vt:lpstr>Why are these skills important? - Poppy</vt:lpstr>
      <vt:lpstr>Outcome and impacts that these skills have during guest disputes - Poppy </vt:lpstr>
      <vt:lpstr>How will training benefit the business?- Poppy</vt:lpstr>
      <vt:lpstr>Grading Systems- Poppy</vt:lpstr>
      <vt:lpstr>Grading Systems- Poppy</vt:lpstr>
      <vt:lpstr>Benefits of Grading Systems- Poppy</vt:lpstr>
      <vt:lpstr>References- Poppy</vt:lpstr>
      <vt:lpstr>Impact of Training </vt:lpstr>
      <vt:lpstr>Conclusion of our Toolkit</vt:lpstr>
      <vt:lpstr>References-Niamh</vt:lpstr>
      <vt:lpstr>Roleplay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Evergreen Mumbles</dc:title>
  <dc:creator>Lily Lewis (2501492)</dc:creator>
  <cp:lastModifiedBy>Ellie Phillips (2502451)</cp:lastModifiedBy>
  <cp:revision>1276</cp:revision>
  <dcterms:created xsi:type="dcterms:W3CDTF">2026-05-05T10:13:46Z</dcterms:created>
  <dcterms:modified xsi:type="dcterms:W3CDTF">2026-05-11T19:38:49Z</dcterms:modified>
</cp:coreProperties>
</file>