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tags/tag16.xml" ContentType="application/vnd.openxmlformats-officedocument.presentationml.tags+xml"/>
  <Override PartName="/ppt/notesSlides/notesSlide20.xml" ContentType="application/vnd.openxmlformats-officedocument.presentationml.notesSlide+xml"/>
  <Override PartName="/ppt/tags/tag17.xml" ContentType="application/vnd.openxmlformats-officedocument.presentationml.tags+xml"/>
  <Override PartName="/ppt/notesSlides/notesSlide21.xml" ContentType="application/vnd.openxmlformats-officedocument.presentationml.notesSlide+xml"/>
  <Override PartName="/ppt/tags/tag18.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9.xml" ContentType="application/vnd.openxmlformats-officedocument.presentationml.tags+xml"/>
  <Override PartName="/ppt/notesSlides/notesSlide24.xml" ContentType="application/vnd.openxmlformats-officedocument.presentationml.notesSlide+xml"/>
  <Override PartName="/ppt/tags/tag20.xml" ContentType="application/vnd.openxmlformats-officedocument.presentationml.tags+xml"/>
  <Override PartName="/ppt/notesSlides/notesSlide25.xml" ContentType="application/vnd.openxmlformats-officedocument.presentationml.notesSlide+xml"/>
  <Override PartName="/ppt/tags/tag21.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286" r:id="rId6"/>
    <p:sldId id="279" r:id="rId7"/>
    <p:sldId id="258" r:id="rId8"/>
    <p:sldId id="259" r:id="rId9"/>
    <p:sldId id="1176" r:id="rId10"/>
    <p:sldId id="1174" r:id="rId11"/>
    <p:sldId id="1175" r:id="rId12"/>
    <p:sldId id="361" r:id="rId13"/>
    <p:sldId id="280" r:id="rId14"/>
    <p:sldId id="1172" r:id="rId15"/>
    <p:sldId id="1183" r:id="rId16"/>
    <p:sldId id="1184" r:id="rId17"/>
    <p:sldId id="1185" r:id="rId18"/>
    <p:sldId id="1186" r:id="rId19"/>
    <p:sldId id="1187" r:id="rId20"/>
    <p:sldId id="1188" r:id="rId21"/>
    <p:sldId id="1189" r:id="rId22"/>
    <p:sldId id="1194" r:id="rId23"/>
    <p:sldId id="1195" r:id="rId24"/>
    <p:sldId id="1196" r:id="rId25"/>
    <p:sldId id="1197" r:id="rId26"/>
    <p:sldId id="1173" r:id="rId27"/>
    <p:sldId id="1206" r:id="rId28"/>
    <p:sldId id="1198" r:id="rId29"/>
    <p:sldId id="1199" r:id="rId30"/>
    <p:sldId id="1200" r:id="rId31"/>
    <p:sldId id="1201" r:id="rId32"/>
    <p:sldId id="1202" r:id="rId33"/>
    <p:sldId id="1207" r:id="rId34"/>
    <p:sldId id="1203" r:id="rId35"/>
    <p:sldId id="1204" r:id="rId36"/>
    <p:sldId id="275" r:id="rId37"/>
    <p:sldId id="284" r:id="rId38"/>
    <p:sldId id="1205" r:id="rId39"/>
    <p:sldId id="291"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85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DCF09-0E90-4C3D-86BD-107889708DC1}" type="datetimeFigureOut">
              <a:rPr lang="en-GB" smtClean="0"/>
              <a:t>25/10/2020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30EE0A-5FB1-4C46-A986-4778E44D465A}" type="slidenum">
              <a:rPr lang="en-GB" smtClean="0"/>
              <a:t>‹#›</a:t>
            </a:fld>
            <a:endParaRPr lang="en-GB"/>
          </a:p>
        </p:txBody>
      </p:sp>
    </p:spTree>
    <p:extLst>
      <p:ext uri="{BB962C8B-B14F-4D97-AF65-F5344CB8AC3E}">
        <p14:creationId xmlns:p14="http://schemas.microsoft.com/office/powerpoint/2010/main" val="3680224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Layer 2 redundancy improves the availability of the network by implementing alternate network paths by adding equipment and cabling. Having multiple paths for data to traverse the network allows for a single path to be disrupted without impacting the connectivity of devices on the network.</a:t>
            </a:r>
            <a:endParaRPr lang="en-US" dirty="0"/>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3</a:t>
            </a:fld>
            <a:endParaRPr lang="en-US"/>
          </a:p>
        </p:txBody>
      </p:sp>
    </p:spTree>
    <p:extLst>
      <p:ext uri="{BB962C8B-B14F-4D97-AF65-F5344CB8AC3E}">
        <p14:creationId xmlns:p14="http://schemas.microsoft.com/office/powerpoint/2010/main" val="381654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8A48F8-9AA5-5841-94C8-67FF30A3A626}" type="slidenum">
              <a:rPr lang="en-US" sz="800"/>
              <a:pPr/>
              <a:t>4</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34048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49F2C6D-78B9-7746-B317-02A4E718CB5E}" type="slidenum">
              <a:rPr lang="en-US" sz="800"/>
              <a:pPr/>
              <a:t>5</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119188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87981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75623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10</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798639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65949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934730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003745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155223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049895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041395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643973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753712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48518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016702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4021115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682704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7944774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8703544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1391019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468193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34935275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8957540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6220101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FEE0D3B-3E51-E94F-AC74-C8CC5B2E13A6}" type="slidenum">
              <a:rPr lang="en-US" sz="800"/>
              <a:pPr/>
              <a:t>33</a:t>
            </a:fld>
            <a:endParaRPr lang="en-US" sz="8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143670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15676576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662551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cid:image005.png@01CEBADB.7545DCC0" TargetMode="Externa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pic>
        <p:nvPicPr>
          <p:cNvPr id="7" name="Picture 6" descr="cid:image005.png@01CEBADB.7545DCC0">
            <a:extLst>
              <a:ext uri="{FF2B5EF4-FFF2-40B4-BE49-F238E27FC236}">
                <a16:creationId xmlns:a16="http://schemas.microsoft.com/office/drawing/2014/main" id="{4093723E-D7A0-4BAF-8DF5-80757F8BA826}"/>
              </a:ext>
            </a:extLst>
          </p:cNvPr>
          <p:cNvPicPr/>
          <p:nvPr userDrawn="1"/>
        </p:nvPicPr>
        <p:blipFill>
          <a:blip r:embed="rId3" r:link="rId4"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3" y="1797051"/>
            <a:ext cx="8280057"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363548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6" descr="cid:image005.png@01CEBADB.7545DCC0">
            <a:extLst>
              <a:ext uri="{FF2B5EF4-FFF2-40B4-BE49-F238E27FC236}">
                <a16:creationId xmlns:a16="http://schemas.microsoft.com/office/drawing/2014/main" id="{AE8832EC-70D6-43FF-AEEA-2FC709F1F25A}"/>
              </a:ext>
            </a:extLst>
          </p:cNvPr>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1691680" y="5938923"/>
            <a:ext cx="1872208" cy="750050"/>
          </a:xfrm>
          <a:prstGeom prst="rect">
            <a:avLst/>
          </a:prstGeom>
          <a:noFill/>
          <a:ln>
            <a:noFill/>
          </a:ln>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36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tags" Target="../tags/tag5.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tags" Target="../tags/tag6.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tags" Target="../tags/tag8.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tags" Target="../tags/tag9.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tags" Target="../tags/tag10.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tags" Target="../tags/tag1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tags" Target="../tags/tag1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2.xml"/><Relationship Id="rId1" Type="http://schemas.openxmlformats.org/officeDocument/2006/relationships/tags" Target="../tags/tag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2.xml"/><Relationship Id="rId1" Type="http://schemas.openxmlformats.org/officeDocument/2006/relationships/tags" Target="../tags/tag1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2.xml"/><Relationship Id="rId1" Type="http://schemas.openxmlformats.org/officeDocument/2006/relationships/tags" Target="../tags/tag1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2.xml"/><Relationship Id="rId1" Type="http://schemas.openxmlformats.org/officeDocument/2006/relationships/tags" Target="../tags/tag1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tags" Target="../tags/tag1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2.xml"/><Relationship Id="rId1" Type="http://schemas.openxmlformats.org/officeDocument/2006/relationships/tags" Target="../tags/tag18.xml"/><Relationship Id="rId5" Type="http://schemas.openxmlformats.org/officeDocument/2006/relationships/image" Target="../media/image30.pn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2.xml"/><Relationship Id="rId1" Type="http://schemas.openxmlformats.org/officeDocument/2006/relationships/tags" Target="../tags/tag1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2.xml"/><Relationship Id="rId1" Type="http://schemas.openxmlformats.org/officeDocument/2006/relationships/tags" Target="../tags/tag20.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tags" Target="../tags/tag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2856"/>
            <a:ext cx="8496944" cy="1470025"/>
          </a:xfrm>
        </p:spPr>
        <p:txBody>
          <a:bodyPr>
            <a:normAutofit/>
          </a:bodyPr>
          <a:lstStyle/>
          <a:p>
            <a:pPr algn="r"/>
            <a:r>
              <a:rPr lang="en-GB" dirty="0">
                <a:solidFill>
                  <a:schemeClr val="bg1"/>
                </a:solidFill>
              </a:rPr>
              <a:t>Spanning Tree Protocol (STP)</a:t>
            </a:r>
            <a:endParaRPr lang="en-GB" sz="2400"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557E-EDA5-479F-A94C-1095FEAF69AA}"/>
              </a:ext>
            </a:extLst>
          </p:cNvPr>
          <p:cNvSpPr>
            <a:spLocks noGrp="1"/>
          </p:cNvSpPr>
          <p:nvPr>
            <p:ph type="title"/>
          </p:nvPr>
        </p:nvSpPr>
        <p:spPr>
          <a:xfrm>
            <a:off x="1619672" y="2066925"/>
            <a:ext cx="5904656" cy="1362075"/>
          </a:xfrm>
        </p:spPr>
        <p:txBody>
          <a:bodyPr/>
          <a:lstStyle/>
          <a:p>
            <a:pPr algn="ctr"/>
            <a:r>
              <a:rPr lang="en-GB" dirty="0">
                <a:solidFill>
                  <a:schemeClr val="accent1">
                    <a:lumMod val="50000"/>
                  </a:schemeClr>
                </a:solidFill>
              </a:rPr>
              <a:t>Purpose of STP</a:t>
            </a:r>
          </a:p>
        </p:txBody>
      </p:sp>
    </p:spTree>
    <p:extLst>
      <p:ext uri="{BB962C8B-B14F-4D97-AF65-F5344CB8AC3E}">
        <p14:creationId xmlns:p14="http://schemas.microsoft.com/office/powerpoint/2010/main" val="411604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028" y="300759"/>
            <a:ext cx="3829620" cy="575470"/>
          </a:xfrm>
        </p:spPr>
        <p:txBody>
          <a:bodyPr>
            <a:normAutofit fontScale="90000"/>
          </a:bodyPr>
          <a:lstStyle/>
          <a:p>
            <a:r>
              <a:rPr lang="en-GB" sz="3600" dirty="0">
                <a:solidFill>
                  <a:schemeClr val="accent1">
                    <a:lumMod val="50000"/>
                  </a:schemeClr>
                </a:solidFill>
              </a:rPr>
              <a:t>LAN Redundancy</a:t>
            </a:r>
          </a:p>
        </p:txBody>
      </p:sp>
      <p:pic>
        <p:nvPicPr>
          <p:cNvPr id="1026" name="Picture 2"/>
          <p:cNvPicPr>
            <a:picLocks noChangeAspect="1" noChangeArrowheads="1"/>
          </p:cNvPicPr>
          <p:nvPr/>
        </p:nvPicPr>
        <p:blipFill>
          <a:blip r:embed="rId3"/>
          <a:srcRect/>
          <a:stretch>
            <a:fillRect/>
          </a:stretch>
        </p:blipFill>
        <p:spPr bwMode="auto">
          <a:xfrm>
            <a:off x="35403" y="1052736"/>
            <a:ext cx="3382499" cy="2225522"/>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417903" y="980728"/>
            <a:ext cx="3034432" cy="2571734"/>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6156176" y="1722826"/>
            <a:ext cx="2831322" cy="2187955"/>
          </a:xfrm>
          <a:prstGeom prst="rect">
            <a:avLst/>
          </a:prstGeom>
          <a:noFill/>
          <a:ln w="9525">
            <a:noFill/>
            <a:miter lim="800000"/>
            <a:headEnd/>
            <a:tailEnd/>
          </a:ln>
          <a:effectLst/>
        </p:spPr>
      </p:pic>
      <p:pic>
        <p:nvPicPr>
          <p:cNvPr id="1029" name="Picture 5"/>
          <p:cNvPicPr>
            <a:picLocks noChangeAspect="1" noChangeArrowheads="1"/>
          </p:cNvPicPr>
          <p:nvPr/>
        </p:nvPicPr>
        <p:blipFill>
          <a:blip r:embed="rId6"/>
          <a:srcRect/>
          <a:stretch>
            <a:fillRect/>
          </a:stretch>
        </p:blipFill>
        <p:spPr bwMode="auto">
          <a:xfrm>
            <a:off x="251520" y="3933056"/>
            <a:ext cx="3914485" cy="2614331"/>
          </a:xfrm>
          <a:prstGeom prst="rect">
            <a:avLst/>
          </a:prstGeom>
          <a:noFill/>
          <a:ln w="9525">
            <a:noFill/>
            <a:miter lim="800000"/>
            <a:headEnd/>
            <a:tailEnd/>
          </a:ln>
          <a:effectLst/>
        </p:spPr>
      </p:pic>
      <p:pic>
        <p:nvPicPr>
          <p:cNvPr id="1030" name="Picture 6"/>
          <p:cNvPicPr>
            <a:picLocks noChangeAspect="1" noChangeArrowheads="1"/>
          </p:cNvPicPr>
          <p:nvPr/>
        </p:nvPicPr>
        <p:blipFill>
          <a:blip r:embed="rId7"/>
          <a:srcRect/>
          <a:stretch>
            <a:fillRect/>
          </a:stretch>
        </p:blipFill>
        <p:spPr bwMode="auto">
          <a:xfrm>
            <a:off x="4717606" y="3989203"/>
            <a:ext cx="3914485" cy="2518049"/>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027"/>
                                        </p:tgtEl>
                                        <p:attrNameLst>
                                          <p:attrName>style.visibility</p:attrName>
                                        </p:attrNameLst>
                                      </p:cBhvr>
                                      <p:to>
                                        <p:strVal val="visible"/>
                                      </p:to>
                                    </p:set>
                                    <p:animEffect transition="in" filter="fade">
                                      <p:cBhvr>
                                        <p:cTn id="11" dur="2000"/>
                                        <p:tgtEl>
                                          <p:spTgt spid="102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28"/>
                                        </p:tgtEl>
                                        <p:attrNameLst>
                                          <p:attrName>style.visibility</p:attrName>
                                        </p:attrNameLst>
                                      </p:cBhvr>
                                      <p:to>
                                        <p:strVal val="visible"/>
                                      </p:to>
                                    </p:set>
                                    <p:animEffect transition="in" filter="fade">
                                      <p:cBhvr>
                                        <p:cTn id="16" dur="2000"/>
                                        <p:tgtEl>
                                          <p:spTgt spid="102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29"/>
                                        </p:tgtEl>
                                        <p:attrNameLst>
                                          <p:attrName>style.visibility</p:attrName>
                                        </p:attrNameLst>
                                      </p:cBhvr>
                                      <p:to>
                                        <p:strVal val="visible"/>
                                      </p:to>
                                    </p:set>
                                    <p:animEffect transition="in" filter="fade">
                                      <p:cBhvr>
                                        <p:cTn id="21" dur="2000"/>
                                        <p:tgtEl>
                                          <p:spTgt spid="102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030"/>
                                        </p:tgtEl>
                                        <p:attrNameLst>
                                          <p:attrName>style.visibility</p:attrName>
                                        </p:attrNameLst>
                                      </p:cBhvr>
                                      <p:to>
                                        <p:strVal val="visible"/>
                                      </p:to>
                                    </p:set>
                                    <p:animEffect transition="in" filter="fade">
                                      <p:cBhvr>
                                        <p:cTn id="26" dur="2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15616" y="303213"/>
            <a:ext cx="7140575" cy="534987"/>
          </a:xfrm>
        </p:spPr>
        <p:txBody>
          <a:bodyPr/>
          <a:lstStyle/>
          <a:p>
            <a:pPr eaLnBrk="1" hangingPunct="1"/>
            <a:r>
              <a:rPr lang="en-US" altLang="ja-JP" sz="2400" dirty="0">
                <a:solidFill>
                  <a:schemeClr val="accent1">
                    <a:lumMod val="50000"/>
                  </a:schemeClr>
                </a:solidFill>
                <a:latin typeface="Arial" charset="0"/>
                <a:cs typeface="ＭＳ Ｐゴシック" charset="0"/>
              </a:rPr>
              <a:t>Redundancy </a:t>
            </a:r>
            <a:r>
              <a:rPr lang="en-CA" altLang="ja-JP" sz="2400" dirty="0">
                <a:solidFill>
                  <a:schemeClr val="accent1">
                    <a:lumMod val="50000"/>
                  </a:schemeClr>
                </a:solidFill>
                <a:latin typeface="Arial" charset="0"/>
                <a:cs typeface="ＭＳ Ｐゴシック" charset="0"/>
              </a:rPr>
              <a:t>in a Converged Switched Network</a:t>
            </a:r>
            <a:endParaRPr lang="en-US" sz="2400" dirty="0">
              <a:solidFill>
                <a:schemeClr val="accent1">
                  <a:lumMod val="50000"/>
                </a:schemeClr>
              </a:solidFill>
              <a:latin typeface="Arial" charset="0"/>
              <a:cs typeface="ＭＳ Ｐゴシック" charset="0"/>
            </a:endParaRPr>
          </a:p>
        </p:txBody>
      </p:sp>
      <p:sp>
        <p:nvSpPr>
          <p:cNvPr id="6147"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6148"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5733" y="1161408"/>
            <a:ext cx="4017268" cy="2267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562412" y="1303337"/>
            <a:ext cx="4157055"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06299" y="3819524"/>
            <a:ext cx="4456113"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671974" y="3840163"/>
            <a:ext cx="4037052"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Box 7"/>
          <p:cNvSpPr txBox="1">
            <a:spLocks noChangeArrowheads="1"/>
          </p:cNvSpPr>
          <p:nvPr/>
        </p:nvSpPr>
        <p:spPr bwMode="auto">
          <a:xfrm>
            <a:off x="6228184" y="942975"/>
            <a:ext cx="255746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200" dirty="0"/>
              <a:t>Path Failure </a:t>
            </a:r>
          </a:p>
        </p:txBody>
      </p:sp>
      <p:sp>
        <p:nvSpPr>
          <p:cNvPr id="6153" name="TextBox 8"/>
          <p:cNvSpPr txBox="1">
            <a:spLocks noChangeArrowheads="1"/>
          </p:cNvSpPr>
          <p:nvPr/>
        </p:nvSpPr>
        <p:spPr bwMode="auto">
          <a:xfrm>
            <a:off x="1054424" y="5212209"/>
            <a:ext cx="280987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dirty="0"/>
              <a:t>Path or Switch Failure in Distribution Layer</a:t>
            </a:r>
          </a:p>
        </p:txBody>
      </p:sp>
      <p:sp>
        <p:nvSpPr>
          <p:cNvPr id="6154" name="TextBox 10"/>
          <p:cNvSpPr txBox="1">
            <a:spLocks noChangeArrowheads="1"/>
          </p:cNvSpPr>
          <p:nvPr/>
        </p:nvSpPr>
        <p:spPr bwMode="auto">
          <a:xfrm>
            <a:off x="5508625" y="5453063"/>
            <a:ext cx="2362200"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Switch Failure in core Layer</a:t>
            </a:r>
          </a:p>
        </p:txBody>
      </p:sp>
    </p:spTree>
    <p:extLst>
      <p:ext uri="{BB962C8B-B14F-4D97-AF65-F5344CB8AC3E}">
        <p14:creationId xmlns:p14="http://schemas.microsoft.com/office/powerpoint/2010/main" val="176894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51157" y="227050"/>
            <a:ext cx="4422067" cy="520123"/>
          </a:xfrm>
        </p:spPr>
        <p:txBody>
          <a:bodyPr>
            <a:normAutofit fontScale="90000"/>
          </a:bodyPr>
          <a:lstStyle/>
          <a:p>
            <a:pPr eaLnBrk="1" hangingPunct="1"/>
            <a:r>
              <a:rPr lang="en-US" altLang="ja-JP" sz="3200" dirty="0">
                <a:latin typeface="Arial" charset="0"/>
                <a:cs typeface="ＭＳ Ｐゴシック" charset="0"/>
              </a:rPr>
              <a:t>Redundancy Issues</a:t>
            </a:r>
            <a:endParaRPr lang="en-US" sz="3200" dirty="0">
              <a:latin typeface="Arial" charset="0"/>
              <a:cs typeface="ＭＳ Ｐゴシック" charset="0"/>
            </a:endParaRPr>
          </a:p>
        </p:txBody>
      </p:sp>
      <p:sp>
        <p:nvSpPr>
          <p:cNvPr id="7171"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02200" y="4087258"/>
            <a:ext cx="3687763" cy="25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2980" y="3938983"/>
            <a:ext cx="3707042" cy="275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55638" y="1002535"/>
            <a:ext cx="3707042"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308601" y="1002535"/>
            <a:ext cx="3493876"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401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4"/>
                                        </p:tgtEl>
                                        <p:attrNameLst>
                                          <p:attrName>style.visibility</p:attrName>
                                        </p:attrNameLst>
                                      </p:cBhvr>
                                      <p:to>
                                        <p:strVal val="visible"/>
                                      </p:to>
                                    </p:set>
                                    <p:animEffect transition="in" filter="fade">
                                      <p:cBhvr>
                                        <p:cTn id="7" dur="500"/>
                                        <p:tgtEl>
                                          <p:spTgt spid="71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5"/>
                                        </p:tgtEl>
                                        <p:attrNameLst>
                                          <p:attrName>style.visibility</p:attrName>
                                        </p:attrNameLst>
                                      </p:cBhvr>
                                      <p:to>
                                        <p:strVal val="visible"/>
                                      </p:to>
                                    </p:set>
                                    <p:animEffect transition="in" filter="fade">
                                      <p:cBhvr>
                                        <p:cTn id="12" dur="2000"/>
                                        <p:tgtEl>
                                          <p:spTgt spid="717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3"/>
                                        </p:tgtEl>
                                        <p:attrNameLst>
                                          <p:attrName>style.visibility</p:attrName>
                                        </p:attrNameLst>
                                      </p:cBhvr>
                                      <p:to>
                                        <p:strVal val="visible"/>
                                      </p:to>
                                    </p:set>
                                    <p:animEffect transition="in" filter="fade">
                                      <p:cBhvr>
                                        <p:cTn id="17" dur="500"/>
                                        <p:tgtEl>
                                          <p:spTgt spid="717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2"/>
                                        </p:tgtEl>
                                        <p:attrNameLst>
                                          <p:attrName>style.visibility</p:attrName>
                                        </p:attrNameLst>
                                      </p:cBhvr>
                                      <p:to>
                                        <p:strVal val="visible"/>
                                      </p:to>
                                    </p:set>
                                    <p:animEffect transition="in" filter="fade">
                                      <p:cBhvr>
                                        <p:cTn id="22" dur="20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685800" y="2348880"/>
            <a:ext cx="7772400" cy="936104"/>
          </a:xfrm>
        </p:spPr>
        <p:txBody>
          <a:bodyPr>
            <a:normAutofit fontScale="90000"/>
          </a:bodyPr>
          <a:lstStyle/>
          <a:p>
            <a:r>
              <a:rPr lang="nn-NO" sz="4800" dirty="0">
                <a:solidFill>
                  <a:schemeClr val="accent1">
                    <a:lumMod val="50000"/>
                  </a:schemeClr>
                </a:solidFill>
              </a:rPr>
              <a:t>Spanning tree protocol</a:t>
            </a:r>
            <a:endParaRPr lang="en-GB" dirty="0">
              <a:solidFill>
                <a:schemeClr val="accent1">
                  <a:lumMod val="50000"/>
                </a:schemeClr>
              </a:solidFill>
            </a:endParaRPr>
          </a:p>
        </p:txBody>
      </p:sp>
    </p:spTree>
    <p:extLst>
      <p:ext uri="{BB962C8B-B14F-4D97-AF65-F5344CB8AC3E}">
        <p14:creationId xmlns:p14="http://schemas.microsoft.com/office/powerpoint/2010/main" val="2182391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3528" y="332656"/>
            <a:ext cx="8345488" cy="731837"/>
          </a:xfrm>
        </p:spPr>
        <p:txBody>
          <a:bodyPr>
            <a:normAutofit/>
          </a:bodyPr>
          <a:lstStyle/>
          <a:p>
            <a:r>
              <a:rPr lang="en-US" sz="4000" dirty="0"/>
              <a:t>Spanning Tree Protocol</a:t>
            </a:r>
          </a:p>
        </p:txBody>
      </p:sp>
      <p:sp>
        <p:nvSpPr>
          <p:cNvPr id="5" name="Content Placeholder 4">
            <a:extLst>
              <a:ext uri="{FF2B5EF4-FFF2-40B4-BE49-F238E27FC236}">
                <a16:creationId xmlns:a16="http://schemas.microsoft.com/office/drawing/2014/main" id="{5D4F9E00-E56E-554E-8EF2-311C7B311C69}"/>
              </a:ext>
            </a:extLst>
          </p:cNvPr>
          <p:cNvSpPr>
            <a:spLocks noGrp="1"/>
          </p:cNvSpPr>
          <p:nvPr>
            <p:ph idx="1"/>
          </p:nvPr>
        </p:nvSpPr>
        <p:spPr>
          <a:xfrm>
            <a:off x="251520" y="1196752"/>
            <a:ext cx="3618731" cy="4082233"/>
          </a:xfrm>
        </p:spPr>
        <p:txBody>
          <a:bodyPr/>
          <a:lstStyle/>
          <a:p>
            <a:pPr marL="285750" indent="-285750" algn="l">
              <a:buFont typeface="Arial" panose="020B0604020202020204" pitchFamily="34" charset="0"/>
              <a:buChar char="•"/>
            </a:pPr>
            <a:r>
              <a:rPr lang="en-US" dirty="0">
                <a:solidFill>
                  <a:srgbClr val="000000"/>
                </a:solidFill>
              </a:rPr>
              <a:t>Spanning Tree Protocol (STP) is a loop-prevention network protocol that allows for redundancy while creating a loop-free Layer 2 topology. </a:t>
            </a:r>
          </a:p>
          <a:p>
            <a:pPr marL="285750" indent="-285750" algn="l">
              <a:buFont typeface="Arial" panose="020B0604020202020204" pitchFamily="34" charset="0"/>
              <a:buChar char="•"/>
            </a:pPr>
            <a:r>
              <a:rPr lang="en-US" dirty="0">
                <a:solidFill>
                  <a:srgbClr val="000000"/>
                </a:solidFill>
              </a:rPr>
              <a:t>STP logically blocks physical loops in a Layer 2 network, preventing frames from circling the network forever.</a:t>
            </a:r>
          </a:p>
        </p:txBody>
      </p:sp>
      <p:pic>
        <p:nvPicPr>
          <p:cNvPr id="7" name="Picture 6">
            <a:extLst>
              <a:ext uri="{FF2B5EF4-FFF2-40B4-BE49-F238E27FC236}">
                <a16:creationId xmlns:a16="http://schemas.microsoft.com/office/drawing/2014/main" id="{8BC3E422-5048-0D48-95D9-F5353DFC0F46}"/>
              </a:ext>
            </a:extLst>
          </p:cNvPr>
          <p:cNvPicPr>
            <a:picLocks noChangeAspect="1"/>
          </p:cNvPicPr>
          <p:nvPr/>
        </p:nvPicPr>
        <p:blipFill>
          <a:blip r:embed="rId4"/>
          <a:stretch>
            <a:fillRect/>
          </a:stretch>
        </p:blipFill>
        <p:spPr>
          <a:xfrm>
            <a:off x="3870252" y="1860082"/>
            <a:ext cx="4966881" cy="3147906"/>
          </a:xfrm>
          <a:prstGeom prst="rect">
            <a:avLst/>
          </a:prstGeom>
        </p:spPr>
      </p:pic>
    </p:spTree>
    <p:custDataLst>
      <p:tags r:id="rId1"/>
    </p:custDataLst>
    <p:extLst>
      <p:ext uri="{BB962C8B-B14F-4D97-AF65-F5344CB8AC3E}">
        <p14:creationId xmlns:p14="http://schemas.microsoft.com/office/powerpoint/2010/main" val="2771750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71600" y="548680"/>
            <a:ext cx="7013848" cy="731837"/>
          </a:xfrm>
        </p:spPr>
        <p:txBody>
          <a:bodyPr>
            <a:normAutofit/>
          </a:bodyPr>
          <a:lstStyle/>
          <a:p>
            <a:r>
              <a:rPr lang="en-US" dirty="0"/>
              <a:t>STP Recalculation</a:t>
            </a:r>
          </a:p>
        </p:txBody>
      </p:sp>
      <p:sp>
        <p:nvSpPr>
          <p:cNvPr id="9" name="TextBox 8">
            <a:extLst>
              <a:ext uri="{FF2B5EF4-FFF2-40B4-BE49-F238E27FC236}">
                <a16:creationId xmlns:a16="http://schemas.microsoft.com/office/drawing/2014/main" id="{39DFC5BB-F1A4-9F41-B8E5-01052DFFC4EC}"/>
              </a:ext>
            </a:extLst>
          </p:cNvPr>
          <p:cNvSpPr txBox="1"/>
          <p:nvPr/>
        </p:nvSpPr>
        <p:spPr>
          <a:xfrm>
            <a:off x="107504" y="1421776"/>
            <a:ext cx="5184576" cy="4093428"/>
          </a:xfrm>
          <a:prstGeom prst="rect">
            <a:avLst/>
          </a:prstGeom>
          <a:noFill/>
        </p:spPr>
        <p:txBody>
          <a:bodyPr wrap="square" rtlCol="0">
            <a:spAutoFit/>
          </a:bodyPr>
          <a:lstStyle/>
          <a:p>
            <a:r>
              <a:rPr lang="en-US" sz="2000" dirty="0">
                <a:solidFill>
                  <a:srgbClr val="000000"/>
                </a:solidFill>
              </a:rPr>
              <a:t>STP compensates for a failure in the network by recalculating and opening up previously blocked ports.</a:t>
            </a:r>
          </a:p>
          <a:p>
            <a:endParaRPr lang="en-US" sz="2000" dirty="0">
              <a:solidFill>
                <a:srgbClr val="000000"/>
              </a:solidFill>
            </a:endParaRPr>
          </a:p>
          <a:p>
            <a:r>
              <a:rPr lang="en-GB" sz="2000" dirty="0"/>
              <a:t>Blocking the redundant paths is critical to preventing loops on the network. The physical paths still exist to provide redundancy, but these paths are disabled to prevent the loops from occurring.</a:t>
            </a:r>
          </a:p>
          <a:p>
            <a:endParaRPr lang="en-GB" sz="2000" dirty="0"/>
          </a:p>
          <a:p>
            <a:r>
              <a:rPr lang="en-GB" sz="2000" dirty="0"/>
              <a:t>STP ensures that there is only one logical path between all destinations</a:t>
            </a:r>
          </a:p>
          <a:p>
            <a:endParaRPr lang="en-US" sz="2000" dirty="0">
              <a:solidFill>
                <a:srgbClr val="000000"/>
              </a:solidFill>
            </a:endParaRPr>
          </a:p>
        </p:txBody>
      </p:sp>
      <p:pic>
        <p:nvPicPr>
          <p:cNvPr id="8" name="Content Placeholder 7">
            <a:extLst>
              <a:ext uri="{FF2B5EF4-FFF2-40B4-BE49-F238E27FC236}">
                <a16:creationId xmlns:a16="http://schemas.microsoft.com/office/drawing/2014/main" id="{230C1627-31E4-7C4C-AE3F-B7234E60E301}"/>
              </a:ext>
            </a:extLst>
          </p:cNvPr>
          <p:cNvPicPr>
            <a:picLocks noGrp="1" noChangeAspect="1"/>
          </p:cNvPicPr>
          <p:nvPr>
            <p:ph idx="1"/>
          </p:nvPr>
        </p:nvPicPr>
        <p:blipFill>
          <a:blip r:embed="rId4"/>
          <a:stretch>
            <a:fillRect/>
          </a:stretch>
        </p:blipFill>
        <p:spPr>
          <a:xfrm>
            <a:off x="5407340" y="2204864"/>
            <a:ext cx="3708630" cy="2016224"/>
          </a:xfrm>
        </p:spPr>
      </p:pic>
    </p:spTree>
    <p:custDataLst>
      <p:tags r:id="rId1"/>
    </p:custDataLst>
    <p:extLst>
      <p:ext uri="{BB962C8B-B14F-4D97-AF65-F5344CB8AC3E}">
        <p14:creationId xmlns:p14="http://schemas.microsoft.com/office/powerpoint/2010/main" val="2905348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2123728" y="1700808"/>
            <a:ext cx="6334472" cy="1362075"/>
          </a:xfrm>
        </p:spPr>
        <p:txBody>
          <a:bodyPr>
            <a:normAutofit/>
          </a:bodyPr>
          <a:lstStyle/>
          <a:p>
            <a:r>
              <a:rPr lang="nn-NO" sz="4800" dirty="0">
                <a:solidFill>
                  <a:schemeClr val="accent1">
                    <a:lumMod val="50000"/>
                  </a:schemeClr>
                </a:solidFill>
              </a:rPr>
              <a:t>STP Operation</a:t>
            </a:r>
            <a:endParaRPr lang="en-GB" dirty="0">
              <a:solidFill>
                <a:schemeClr val="accent1">
                  <a:lumMod val="50000"/>
                </a:schemeClr>
              </a:solidFill>
            </a:endParaRPr>
          </a:p>
        </p:txBody>
      </p:sp>
    </p:spTree>
    <p:extLst>
      <p:ext uri="{BB962C8B-B14F-4D97-AF65-F5344CB8AC3E}">
        <p14:creationId xmlns:p14="http://schemas.microsoft.com/office/powerpoint/2010/main" val="1842081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51720" y="542938"/>
            <a:ext cx="5359572" cy="510889"/>
          </a:xfrm>
        </p:spPr>
        <p:txBody>
          <a:bodyPr>
            <a:noAutofit/>
          </a:bodyPr>
          <a:lstStyle/>
          <a:p>
            <a:pPr eaLnBrk="1" hangingPunct="1"/>
            <a:r>
              <a:rPr lang="en-US" dirty="0">
                <a:solidFill>
                  <a:schemeClr val="accent1">
                    <a:lumMod val="50000"/>
                  </a:schemeClr>
                </a:solidFill>
                <a:latin typeface="Arial" charset="0"/>
              </a:rPr>
              <a:t>STP Operation</a:t>
            </a:r>
          </a:p>
        </p:txBody>
      </p:sp>
      <p:pic>
        <p:nvPicPr>
          <p:cNvPr id="819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561309" y="1392833"/>
            <a:ext cx="4551362"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0223" y="1556792"/>
            <a:ext cx="4435752" cy="3416320"/>
          </a:xfrm>
          <a:prstGeom prst="rect">
            <a:avLst/>
          </a:prstGeom>
          <a:noFill/>
        </p:spPr>
        <p:txBody>
          <a:bodyPr wrap="square" rtlCol="0">
            <a:spAutoFit/>
          </a:bodyPr>
          <a:lstStyle/>
          <a:p>
            <a:pPr algn="just"/>
            <a:r>
              <a:rPr lang="en-US" dirty="0"/>
              <a:t>STP uses the Spanning Tree Algorithm (STA) to determine which switch ports on a network need to be configured for blocking to prevent loops from occurring.</a:t>
            </a:r>
          </a:p>
          <a:p>
            <a:pPr algn="just"/>
            <a:endParaRPr lang="en-US" dirty="0"/>
          </a:p>
          <a:p>
            <a:pPr algn="just"/>
            <a:r>
              <a:rPr lang="en-US" dirty="0"/>
              <a:t>The STA designates a single switch as the root bridge and uses it as the reference point for all path calculations.</a:t>
            </a:r>
          </a:p>
          <a:p>
            <a:pPr marL="285750" indent="-285750" algn="just">
              <a:buFont typeface="Arial"/>
              <a:buChar char="•"/>
            </a:pPr>
            <a:endParaRPr lang="en-US" dirty="0"/>
          </a:p>
          <a:p>
            <a:pPr algn="just"/>
            <a:r>
              <a:rPr lang="en-US" dirty="0"/>
              <a:t>The STA considers both path and port costs when determining which path to leave unblocked.</a:t>
            </a:r>
          </a:p>
        </p:txBody>
      </p:sp>
    </p:spTree>
    <p:extLst>
      <p:ext uri="{BB962C8B-B14F-4D97-AF65-F5344CB8AC3E}">
        <p14:creationId xmlns:p14="http://schemas.microsoft.com/office/powerpoint/2010/main" val="103166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89413" y="332656"/>
            <a:ext cx="8345488" cy="731837"/>
          </a:xfrm>
        </p:spPr>
        <p:txBody>
          <a:bodyPr>
            <a:noAutofit/>
          </a:bodyPr>
          <a:lstStyle/>
          <a:p>
            <a:r>
              <a:rPr lang="en-US" sz="2000" dirty="0"/>
              <a:t>STP Operations</a:t>
            </a:r>
            <a:br>
              <a:rPr lang="en-US" sz="4400" dirty="0"/>
            </a:br>
            <a:r>
              <a:rPr lang="en-US" sz="3200" dirty="0"/>
              <a:t>Steps to a Loop-Free Topology</a:t>
            </a:r>
          </a:p>
        </p:txBody>
      </p:sp>
      <p:sp>
        <p:nvSpPr>
          <p:cNvPr id="4" name="Content Placeholder 3">
            <a:extLst>
              <a:ext uri="{FF2B5EF4-FFF2-40B4-BE49-F238E27FC236}">
                <a16:creationId xmlns:a16="http://schemas.microsoft.com/office/drawing/2014/main" id="{37DF9842-CEC4-494A-B1AE-57B78AF01B63}"/>
              </a:ext>
            </a:extLst>
          </p:cNvPr>
          <p:cNvSpPr>
            <a:spLocks noGrp="1"/>
          </p:cNvSpPr>
          <p:nvPr>
            <p:ph idx="1"/>
          </p:nvPr>
        </p:nvSpPr>
        <p:spPr>
          <a:xfrm>
            <a:off x="539552" y="1196752"/>
            <a:ext cx="8280057" cy="3689897"/>
          </a:xfrm>
        </p:spPr>
        <p:txBody>
          <a:bodyPr/>
          <a:lstStyle/>
          <a:p>
            <a:pPr marL="0" indent="0" algn="l"/>
            <a:r>
              <a:rPr lang="en-US" sz="1600" dirty="0">
                <a:solidFill>
                  <a:srgbClr val="000000"/>
                </a:solidFill>
              </a:rPr>
              <a:t>Using the STA, STP builds a loop-free topology in a four-step process:</a:t>
            </a:r>
          </a:p>
          <a:p>
            <a:pPr marL="816035" lvl="2" indent="-342900">
              <a:buFont typeface="+mj-lt"/>
              <a:buAutoNum type="arabicPeriod"/>
            </a:pPr>
            <a:r>
              <a:rPr lang="en-US" sz="1200" dirty="0">
                <a:solidFill>
                  <a:srgbClr val="000000"/>
                </a:solidFill>
              </a:rPr>
              <a:t>Elect the root bridge.</a:t>
            </a:r>
          </a:p>
          <a:p>
            <a:pPr marL="816035" lvl="2" indent="-342900">
              <a:buFont typeface="+mj-lt"/>
              <a:buAutoNum type="arabicPeriod"/>
            </a:pPr>
            <a:r>
              <a:rPr lang="en-US" sz="1200" dirty="0">
                <a:solidFill>
                  <a:srgbClr val="000000"/>
                </a:solidFill>
              </a:rPr>
              <a:t>Elect the root ports.</a:t>
            </a:r>
          </a:p>
          <a:p>
            <a:pPr marL="816035" lvl="2" indent="-342900">
              <a:buFont typeface="+mj-lt"/>
              <a:buAutoNum type="arabicPeriod"/>
            </a:pPr>
            <a:r>
              <a:rPr lang="en-US" sz="1200" dirty="0">
                <a:solidFill>
                  <a:srgbClr val="000000"/>
                </a:solidFill>
              </a:rPr>
              <a:t>Elect designated ports.</a:t>
            </a:r>
          </a:p>
          <a:p>
            <a:pPr marL="816035" lvl="2" indent="-342900">
              <a:buFont typeface="+mj-lt"/>
              <a:buAutoNum type="arabicPeriod"/>
            </a:pPr>
            <a:r>
              <a:rPr lang="en-US" sz="1200" dirty="0">
                <a:solidFill>
                  <a:srgbClr val="000000"/>
                </a:solidFill>
              </a:rPr>
              <a:t>Elect alternate (blocked) ports.</a:t>
            </a:r>
          </a:p>
          <a:p>
            <a:pPr marL="0" indent="0" algn="l"/>
            <a:endParaRPr lang="en-US" sz="1600" dirty="0">
              <a:solidFill>
                <a:srgbClr val="000000"/>
              </a:solidFill>
            </a:endParaRPr>
          </a:p>
          <a:p>
            <a:pPr marL="0" indent="0" algn="l"/>
            <a:r>
              <a:rPr lang="en-US" sz="1600" dirty="0">
                <a:solidFill>
                  <a:srgbClr val="000000"/>
                </a:solidFill>
              </a:rPr>
              <a:t>During STA and STP functions, switches use Bridge Protocol Data Units (BPDUs) to share information about themselves and their connections. BPDUs are used to elect the root bridge, root ports, designated ports, and alternate ports. </a:t>
            </a:r>
          </a:p>
          <a:p>
            <a:pPr marL="0" indent="0" algn="l"/>
            <a:endParaRPr lang="en-US" sz="1600" dirty="0">
              <a:solidFill>
                <a:srgbClr val="000000"/>
              </a:solidFill>
            </a:endParaRPr>
          </a:p>
          <a:p>
            <a:pPr marL="0" indent="0" algn="l"/>
            <a:r>
              <a:rPr lang="en-US" sz="1600" dirty="0">
                <a:solidFill>
                  <a:srgbClr val="000000"/>
                </a:solidFill>
              </a:rPr>
              <a:t>Each BPDU contains a bridge ID (BID) that identifies which switch sent the BPDU. The BID is involved in making many of the STA decisions including root bridge and port roles. </a:t>
            </a:r>
          </a:p>
          <a:p>
            <a:pPr marL="0" indent="0" algn="l"/>
            <a:endParaRPr lang="en-US" sz="1600" dirty="0">
              <a:solidFill>
                <a:srgbClr val="000000"/>
              </a:solidFill>
            </a:endParaRPr>
          </a:p>
          <a:p>
            <a:pPr marL="0" indent="0" algn="l"/>
            <a:r>
              <a:rPr lang="en-US" sz="1600" dirty="0">
                <a:solidFill>
                  <a:srgbClr val="000000"/>
                </a:solidFill>
              </a:rPr>
              <a:t>The BID contains a priority value, the MAC address of the switch, and an extended system ID. The lowest BID value is determined by the combination of these three fields.</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76945" y="404664"/>
            <a:ext cx="8345488" cy="731837"/>
          </a:xfrm>
        </p:spPr>
        <p:txBody>
          <a:bodyPr>
            <a:normAutofit/>
          </a:bodyPr>
          <a:lstStyle/>
          <a:p>
            <a:r>
              <a:rPr lang="en-US" sz="3200" dirty="0"/>
              <a:t>Steps to a Loop-Free Topology (Cont.)</a:t>
            </a:r>
          </a:p>
        </p:txBody>
      </p:sp>
      <p:sp>
        <p:nvSpPr>
          <p:cNvPr id="5" name="Content Placeholder 4">
            <a:extLst>
              <a:ext uri="{FF2B5EF4-FFF2-40B4-BE49-F238E27FC236}">
                <a16:creationId xmlns:a16="http://schemas.microsoft.com/office/drawing/2014/main" id="{582DA15F-DE14-C942-BDB7-58171B0ED70D}"/>
              </a:ext>
            </a:extLst>
          </p:cNvPr>
          <p:cNvSpPr>
            <a:spLocks noGrp="1"/>
          </p:cNvSpPr>
          <p:nvPr>
            <p:ph idx="1"/>
          </p:nvPr>
        </p:nvSpPr>
        <p:spPr>
          <a:xfrm>
            <a:off x="474663" y="1589088"/>
            <a:ext cx="8280057" cy="3689897"/>
          </a:xfrm>
        </p:spPr>
        <p:txBody>
          <a:bodyPr/>
          <a:lstStyle/>
          <a:p>
            <a:pPr marL="0" indent="0" algn="l"/>
            <a:r>
              <a:rPr lang="en-US" sz="1800" b="1" dirty="0">
                <a:solidFill>
                  <a:srgbClr val="000000"/>
                </a:solidFill>
              </a:rPr>
              <a:t>Bridge Priority: </a:t>
            </a:r>
            <a:r>
              <a:rPr lang="en-US" sz="1800" dirty="0">
                <a:solidFill>
                  <a:srgbClr val="000000"/>
                </a:solidFill>
              </a:rPr>
              <a:t>The default priority value for all Cisco switches is the decimal value 32768. The range is 0 to 61440 in increments of 4096. A lower bridge priority is preferable. A bridge priority of 0 takes precedence over all other bridge priorities.</a:t>
            </a:r>
          </a:p>
          <a:p>
            <a:pPr marL="0" indent="0" algn="l"/>
            <a:endParaRPr lang="en-US" sz="1800" b="1" dirty="0">
              <a:solidFill>
                <a:srgbClr val="000000"/>
              </a:solidFill>
            </a:endParaRPr>
          </a:p>
          <a:p>
            <a:pPr marL="0" indent="0" algn="l"/>
            <a:r>
              <a:rPr lang="en-US" sz="1800" b="1" dirty="0">
                <a:solidFill>
                  <a:srgbClr val="000000"/>
                </a:solidFill>
              </a:rPr>
              <a:t>Extended System ID: </a:t>
            </a:r>
            <a:r>
              <a:rPr lang="en-US" sz="1800" dirty="0">
                <a:solidFill>
                  <a:srgbClr val="000000"/>
                </a:solidFill>
              </a:rPr>
              <a:t>The extended system ID value is a decimal value added to the bridge priority value in the BID to identify the VLAN for this BPDU.</a:t>
            </a:r>
          </a:p>
          <a:p>
            <a:pPr marL="0" indent="0" algn="l"/>
            <a:endParaRPr lang="en-US" sz="1800" b="1" dirty="0">
              <a:solidFill>
                <a:srgbClr val="000000"/>
              </a:solidFill>
            </a:endParaRPr>
          </a:p>
          <a:p>
            <a:pPr marL="0" indent="0" algn="l"/>
            <a:r>
              <a:rPr lang="en-US" sz="1800" b="1" dirty="0">
                <a:solidFill>
                  <a:srgbClr val="000000"/>
                </a:solidFill>
              </a:rPr>
              <a:t>MAC address: </a:t>
            </a:r>
            <a:r>
              <a:rPr lang="en-US" sz="1800" dirty="0">
                <a:solidFill>
                  <a:srgbClr val="000000"/>
                </a:solidFill>
              </a:rPr>
              <a:t>When two switches are configured with the same priority and have the same extended system ID, the switch having the MAC address with the lowest value, expressed in hexadecimal, will have the lower BID.</a:t>
            </a:r>
          </a:p>
          <a:p>
            <a:pPr marL="342900" indent="-342900" algn="l">
              <a:buFont typeface="Arial" panose="020B0604020202020204" pitchFamily="34" charset="0"/>
              <a:buChar char="•"/>
            </a:pPr>
            <a:endParaRPr lang="en-US" sz="1800" dirty="0">
              <a:solidFill>
                <a:srgbClr val="000000"/>
              </a:solidFill>
            </a:endParaRPr>
          </a:p>
        </p:txBody>
      </p:sp>
    </p:spTree>
    <p:custDataLst>
      <p:tags r:id="rId1"/>
    </p:custDataLst>
    <p:extLst>
      <p:ext uri="{BB962C8B-B14F-4D97-AF65-F5344CB8AC3E}">
        <p14:creationId xmlns:p14="http://schemas.microsoft.com/office/powerpoint/2010/main" val="3274963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3608" y="548680"/>
            <a:ext cx="6797824" cy="731837"/>
          </a:xfrm>
        </p:spPr>
        <p:txBody>
          <a:bodyPr>
            <a:normAutofit/>
          </a:bodyPr>
          <a:lstStyle/>
          <a:p>
            <a:r>
              <a:rPr lang="en-US" dirty="0"/>
              <a:t>1. Elect the Root Bridge</a:t>
            </a:r>
          </a:p>
        </p:txBody>
      </p:sp>
      <p:sp>
        <p:nvSpPr>
          <p:cNvPr id="4" name="Content Placeholder 3">
            <a:extLst>
              <a:ext uri="{FF2B5EF4-FFF2-40B4-BE49-F238E27FC236}">
                <a16:creationId xmlns:a16="http://schemas.microsoft.com/office/drawing/2014/main" id="{CA3342CC-61DD-084F-9537-47F3A6767272}"/>
              </a:ext>
            </a:extLst>
          </p:cNvPr>
          <p:cNvSpPr>
            <a:spLocks noGrp="1"/>
          </p:cNvSpPr>
          <p:nvPr>
            <p:ph idx="1"/>
          </p:nvPr>
        </p:nvSpPr>
        <p:spPr>
          <a:xfrm>
            <a:off x="179512" y="1280517"/>
            <a:ext cx="4680519" cy="4308723"/>
          </a:xfrm>
        </p:spPr>
        <p:txBody>
          <a:bodyPr/>
          <a:lstStyle/>
          <a:p>
            <a:pPr marL="0" indent="0" algn="l"/>
            <a:r>
              <a:rPr lang="en-US" sz="1500" dirty="0">
                <a:solidFill>
                  <a:srgbClr val="000000"/>
                </a:solidFill>
              </a:rPr>
              <a:t>The STA designates a single switch as the root bridge and uses it as the reference point for all path calculations. Switches exchange BPDUs to build the loop-free topology beginning with selecting the root bridge.</a:t>
            </a:r>
          </a:p>
          <a:p>
            <a:pPr marL="0" indent="0" algn="l"/>
            <a:endParaRPr lang="en-US" sz="1500" dirty="0">
              <a:solidFill>
                <a:srgbClr val="000000"/>
              </a:solidFill>
            </a:endParaRPr>
          </a:p>
          <a:p>
            <a:pPr marL="0" indent="0" algn="l"/>
            <a:r>
              <a:rPr lang="en-US" sz="1500" dirty="0">
                <a:solidFill>
                  <a:srgbClr val="000000"/>
                </a:solidFill>
              </a:rPr>
              <a:t>All switches in the broadcast domain participate in the election process. After a switch boots, it begins to send out BPDU frames every two seconds. These BPDU frames contain the BID of the sending switch and the BID of the root bridge, known as the Root ID.</a:t>
            </a:r>
          </a:p>
          <a:p>
            <a:pPr marL="0" indent="0" algn="l"/>
            <a:endParaRPr lang="en-US" sz="1500" dirty="0">
              <a:solidFill>
                <a:srgbClr val="000000"/>
              </a:solidFill>
            </a:endParaRPr>
          </a:p>
          <a:p>
            <a:pPr marL="0" indent="0" algn="l"/>
            <a:r>
              <a:rPr lang="en-US" sz="1500" dirty="0">
                <a:solidFill>
                  <a:srgbClr val="000000"/>
                </a:solidFill>
              </a:rPr>
              <a:t>The switch with the lowest BID will become the root bridge. At first, all switches declare themselves as the root bridge with their own BID set as the Root ID. Eventually, the switches learn through the exchange of BPDUs which switch has the lowest BID and will agree on one root bridge.</a:t>
            </a:r>
          </a:p>
          <a:p>
            <a:pPr marL="342900" indent="-342900" algn="l">
              <a:buFont typeface="Arial" panose="020B0604020202020204" pitchFamily="34" charset="0"/>
              <a:buChar char="•"/>
            </a:pPr>
            <a:endParaRPr lang="en-US" sz="1500" dirty="0">
              <a:solidFill>
                <a:srgbClr val="000000"/>
              </a:solidFill>
            </a:endParaRPr>
          </a:p>
        </p:txBody>
      </p:sp>
      <p:pic>
        <p:nvPicPr>
          <p:cNvPr id="7" name="Picture 6">
            <a:extLst>
              <a:ext uri="{FF2B5EF4-FFF2-40B4-BE49-F238E27FC236}">
                <a16:creationId xmlns:a16="http://schemas.microsoft.com/office/drawing/2014/main" id="{42B719C2-C85B-B14D-91A4-363C6E8E9E10}"/>
              </a:ext>
            </a:extLst>
          </p:cNvPr>
          <p:cNvPicPr>
            <a:picLocks noChangeAspect="1"/>
          </p:cNvPicPr>
          <p:nvPr/>
        </p:nvPicPr>
        <p:blipFill>
          <a:blip r:embed="rId4"/>
          <a:stretch>
            <a:fillRect/>
          </a:stretch>
        </p:blipFill>
        <p:spPr>
          <a:xfrm>
            <a:off x="4860031" y="1988840"/>
            <a:ext cx="4055367" cy="2741656"/>
          </a:xfrm>
          <a:prstGeom prst="rect">
            <a:avLst/>
          </a:prstGeom>
        </p:spPr>
      </p:pic>
    </p:spTree>
    <p:custDataLst>
      <p:tags r:id="rId1"/>
    </p:custDataLst>
    <p:extLst>
      <p:ext uri="{BB962C8B-B14F-4D97-AF65-F5344CB8AC3E}">
        <p14:creationId xmlns:p14="http://schemas.microsoft.com/office/powerpoint/2010/main" val="1743552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691680" y="287882"/>
            <a:ext cx="5861720" cy="731837"/>
          </a:xfrm>
        </p:spPr>
        <p:txBody>
          <a:bodyPr>
            <a:noAutofit/>
          </a:bodyPr>
          <a:lstStyle/>
          <a:p>
            <a:r>
              <a:rPr lang="en-US" dirty="0"/>
              <a:t>Impact of Default BIDs</a:t>
            </a:r>
          </a:p>
        </p:txBody>
      </p:sp>
      <p:sp>
        <p:nvSpPr>
          <p:cNvPr id="4" name="Content Placeholder 3">
            <a:extLst>
              <a:ext uri="{FF2B5EF4-FFF2-40B4-BE49-F238E27FC236}">
                <a16:creationId xmlns:a16="http://schemas.microsoft.com/office/drawing/2014/main" id="{CA3342CC-61DD-084F-9537-47F3A6767272}"/>
              </a:ext>
            </a:extLst>
          </p:cNvPr>
          <p:cNvSpPr>
            <a:spLocks noGrp="1"/>
          </p:cNvSpPr>
          <p:nvPr>
            <p:ph idx="1"/>
          </p:nvPr>
        </p:nvSpPr>
        <p:spPr>
          <a:xfrm>
            <a:off x="179513" y="1268760"/>
            <a:ext cx="5040560" cy="4010225"/>
          </a:xfrm>
        </p:spPr>
        <p:txBody>
          <a:bodyPr/>
          <a:lstStyle/>
          <a:p>
            <a:pPr marL="0" indent="0" algn="l"/>
            <a:r>
              <a:rPr lang="en-US" sz="1600" dirty="0">
                <a:solidFill>
                  <a:srgbClr val="000000"/>
                </a:solidFill>
              </a:rPr>
              <a:t>Because the default BID is 32768, it is possible for two or more switches to have the same priority. In this scenario, where the priorities are the same, the switch with the lowest MAC address will become the root bridge. The administrator should configure the desired root bridge switch with a lower priority.</a:t>
            </a:r>
          </a:p>
          <a:p>
            <a:pPr marL="0" indent="0" algn="l"/>
            <a:endParaRPr lang="en-US" sz="1600" dirty="0">
              <a:solidFill>
                <a:srgbClr val="000000"/>
              </a:solidFill>
            </a:endParaRPr>
          </a:p>
          <a:p>
            <a:pPr marL="0" indent="0" algn="l"/>
            <a:r>
              <a:rPr lang="en-US" sz="1600" dirty="0">
                <a:solidFill>
                  <a:srgbClr val="000000"/>
                </a:solidFill>
              </a:rPr>
              <a:t>In the figure, all switches are configured with the same priority of 32769. Here the MAC address becomes the deciding factor as to which switch becomes the root bridge. The switch with the lowest hexadecimal MAC address value is the preferred root bridge. In this example, S2 has the lowest value for its MAC address and is elected as the root bridge for that spanning tree instance.</a:t>
            </a:r>
          </a:p>
        </p:txBody>
      </p:sp>
      <p:pic>
        <p:nvPicPr>
          <p:cNvPr id="7" name="Picture 6">
            <a:extLst>
              <a:ext uri="{FF2B5EF4-FFF2-40B4-BE49-F238E27FC236}">
                <a16:creationId xmlns:a16="http://schemas.microsoft.com/office/drawing/2014/main" id="{42B719C2-C85B-B14D-91A4-363C6E8E9E10}"/>
              </a:ext>
            </a:extLst>
          </p:cNvPr>
          <p:cNvPicPr>
            <a:picLocks noChangeAspect="1"/>
          </p:cNvPicPr>
          <p:nvPr/>
        </p:nvPicPr>
        <p:blipFill>
          <a:blip r:embed="rId4"/>
          <a:stretch>
            <a:fillRect/>
          </a:stretch>
        </p:blipFill>
        <p:spPr>
          <a:xfrm>
            <a:off x="5076056" y="1772816"/>
            <a:ext cx="4031014" cy="2725192"/>
          </a:xfrm>
          <a:prstGeom prst="rect">
            <a:avLst/>
          </a:prstGeom>
        </p:spPr>
      </p:pic>
      <p:sp>
        <p:nvSpPr>
          <p:cNvPr id="5" name="Content Placeholder 3">
            <a:extLst>
              <a:ext uri="{FF2B5EF4-FFF2-40B4-BE49-F238E27FC236}">
                <a16:creationId xmlns:a16="http://schemas.microsoft.com/office/drawing/2014/main" id="{268DE6C4-F6EC-4100-BFB3-654447AA1B4F}"/>
              </a:ext>
            </a:extLst>
          </p:cNvPr>
          <p:cNvSpPr txBox="1">
            <a:spLocks/>
          </p:cNvSpPr>
          <p:nvPr/>
        </p:nvSpPr>
        <p:spPr>
          <a:xfrm>
            <a:off x="539552" y="4941168"/>
            <a:ext cx="7560840" cy="1141017"/>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endParaRPr lang="en-US" sz="1200" b="1" dirty="0">
              <a:solidFill>
                <a:srgbClr val="000000"/>
              </a:solidFill>
            </a:endParaRPr>
          </a:p>
          <a:p>
            <a:pPr marL="0" indent="0" algn="l"/>
            <a:r>
              <a:rPr lang="en-US" sz="1200" b="1" dirty="0">
                <a:solidFill>
                  <a:srgbClr val="000000"/>
                </a:solidFill>
              </a:rPr>
              <a:t>Note</a:t>
            </a:r>
            <a:r>
              <a:rPr lang="en-US" sz="1200" dirty="0">
                <a:solidFill>
                  <a:srgbClr val="000000"/>
                </a:solidFill>
              </a:rPr>
              <a:t>: The priority of all the switches is 32769. The value is based on the 32768 default bridge priority and the extended system ID (VLAN 1 assignment) associated with each switch (32768+1).</a:t>
            </a:r>
          </a:p>
          <a:p>
            <a:pPr marL="342900" indent="-342900" algn="l">
              <a:buFont typeface="Arial" panose="020B0604020202020204" pitchFamily="34" charset="0"/>
              <a:buChar char="•"/>
            </a:pPr>
            <a:endParaRPr lang="en-US" sz="1200" dirty="0">
              <a:solidFill>
                <a:srgbClr val="000000"/>
              </a:solidFill>
            </a:endParaRPr>
          </a:p>
        </p:txBody>
      </p:sp>
    </p:spTree>
    <p:custDataLst>
      <p:tags r:id="rId1"/>
    </p:custDataLst>
    <p:extLst>
      <p:ext uri="{BB962C8B-B14F-4D97-AF65-F5344CB8AC3E}">
        <p14:creationId xmlns:p14="http://schemas.microsoft.com/office/powerpoint/2010/main" val="3159830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1560" y="332656"/>
            <a:ext cx="8345488" cy="731837"/>
          </a:xfrm>
        </p:spPr>
        <p:txBody>
          <a:bodyPr>
            <a:normAutofit/>
          </a:bodyPr>
          <a:lstStyle/>
          <a:p>
            <a:r>
              <a:rPr lang="en-US" dirty="0"/>
              <a:t>Determine the Root Path Cost</a:t>
            </a:r>
          </a:p>
        </p:txBody>
      </p:sp>
      <p:sp>
        <p:nvSpPr>
          <p:cNvPr id="5" name="Content Placeholder 4">
            <a:extLst>
              <a:ext uri="{FF2B5EF4-FFF2-40B4-BE49-F238E27FC236}">
                <a16:creationId xmlns:a16="http://schemas.microsoft.com/office/drawing/2014/main" id="{F875D17B-BB6E-6944-93D9-F3846D37F955}"/>
              </a:ext>
            </a:extLst>
          </p:cNvPr>
          <p:cNvSpPr>
            <a:spLocks noGrp="1"/>
          </p:cNvSpPr>
          <p:nvPr>
            <p:ph idx="1"/>
          </p:nvPr>
        </p:nvSpPr>
        <p:spPr>
          <a:xfrm>
            <a:off x="179512" y="1124744"/>
            <a:ext cx="8542068" cy="2047939"/>
          </a:xfrm>
        </p:spPr>
        <p:txBody>
          <a:bodyPr/>
          <a:lstStyle/>
          <a:p>
            <a:pPr marL="0" indent="0" algn="l"/>
            <a:r>
              <a:rPr lang="en-US" sz="1600" dirty="0">
                <a:solidFill>
                  <a:srgbClr val="000000"/>
                </a:solidFill>
              </a:rPr>
              <a:t>When the root bridge has been elected for a given spanning tree instance, the STA starts determining the best paths to the root bridge from all destinations in the broadcast domain. The path information, known as the internal root path cost, is determined by the sum of all the individual port costs along the path from the switch to the root bridge.</a:t>
            </a:r>
            <a:endParaRPr lang="en-US" sz="800" dirty="0">
              <a:solidFill>
                <a:srgbClr val="000000"/>
              </a:solidFill>
            </a:endParaRPr>
          </a:p>
          <a:p>
            <a:pPr marL="0" indent="0" algn="l"/>
            <a:endParaRPr lang="en-US" sz="1600" dirty="0">
              <a:solidFill>
                <a:srgbClr val="000000"/>
              </a:solidFill>
            </a:endParaRPr>
          </a:p>
          <a:p>
            <a:pPr marL="0" indent="0" algn="l"/>
            <a:r>
              <a:rPr lang="en-US" sz="1600" dirty="0">
                <a:solidFill>
                  <a:srgbClr val="000000"/>
                </a:solidFill>
              </a:rPr>
              <a:t>When a switch receives the BPDU, it adds the ingress port cost of the segment to determine its internal root path cost.</a:t>
            </a:r>
          </a:p>
          <a:p>
            <a:pPr marL="0" indent="0" algn="l"/>
            <a:endParaRPr lang="en-US" sz="1600" dirty="0">
              <a:solidFill>
                <a:srgbClr val="000000"/>
              </a:solidFill>
            </a:endParaRPr>
          </a:p>
        </p:txBody>
      </p:sp>
      <p:graphicFrame>
        <p:nvGraphicFramePr>
          <p:cNvPr id="6" name="Table 5">
            <a:extLst>
              <a:ext uri="{FF2B5EF4-FFF2-40B4-BE49-F238E27FC236}">
                <a16:creationId xmlns:a16="http://schemas.microsoft.com/office/drawing/2014/main" id="{2A470348-A6F1-8D4F-85FA-1B26A810916D}"/>
              </a:ext>
            </a:extLst>
          </p:cNvPr>
          <p:cNvGraphicFramePr>
            <a:graphicFrameLocks noGrp="1"/>
          </p:cNvGraphicFramePr>
          <p:nvPr>
            <p:extLst>
              <p:ext uri="{D42A27DB-BD31-4B8C-83A1-F6EECF244321}">
                <p14:modId xmlns:p14="http://schemas.microsoft.com/office/powerpoint/2010/main" val="1817175085"/>
              </p:ext>
            </p:extLst>
          </p:nvPr>
        </p:nvGraphicFramePr>
        <p:xfrm>
          <a:off x="273188" y="3429000"/>
          <a:ext cx="3413049" cy="1390650"/>
        </p:xfrm>
        <a:graphic>
          <a:graphicData uri="http://schemas.openxmlformats.org/drawingml/2006/table">
            <a:tbl>
              <a:tblPr firstRow="1" bandRow="1">
                <a:tableStyleId>{5C22544A-7EE6-4342-B048-85BDC9FD1C3A}</a:tableStyleId>
              </a:tblPr>
              <a:tblGrid>
                <a:gridCol w="1137683">
                  <a:extLst>
                    <a:ext uri="{9D8B030D-6E8A-4147-A177-3AD203B41FA5}">
                      <a16:colId xmlns:a16="http://schemas.microsoft.com/office/drawing/2014/main" val="3048130775"/>
                    </a:ext>
                  </a:extLst>
                </a:gridCol>
                <a:gridCol w="1137683">
                  <a:extLst>
                    <a:ext uri="{9D8B030D-6E8A-4147-A177-3AD203B41FA5}">
                      <a16:colId xmlns:a16="http://schemas.microsoft.com/office/drawing/2014/main" val="587828259"/>
                    </a:ext>
                  </a:extLst>
                </a:gridCol>
                <a:gridCol w="1137683">
                  <a:extLst>
                    <a:ext uri="{9D8B030D-6E8A-4147-A177-3AD203B41FA5}">
                      <a16:colId xmlns:a16="http://schemas.microsoft.com/office/drawing/2014/main" val="3027954707"/>
                    </a:ext>
                  </a:extLst>
                </a:gridCol>
              </a:tblGrid>
              <a:tr h="186055">
                <a:tc>
                  <a:txBody>
                    <a:bodyPr/>
                    <a:lstStyle/>
                    <a:p>
                      <a:pPr algn="l" fontAlgn="ctr"/>
                      <a:r>
                        <a:rPr lang="en-US" sz="1000" dirty="0">
                          <a:effectLst/>
                        </a:rPr>
                        <a:t>Link Speed</a:t>
                      </a:r>
                    </a:p>
                  </a:txBody>
                  <a:tcPr marL="47625" marR="47625" marT="47625" marB="47625" anchor="ctr"/>
                </a:tc>
                <a:tc>
                  <a:txBody>
                    <a:bodyPr/>
                    <a:lstStyle/>
                    <a:p>
                      <a:pPr algn="l" fontAlgn="ctr"/>
                      <a:r>
                        <a:rPr lang="en-US" sz="1000" dirty="0">
                          <a:effectLst/>
                        </a:rPr>
                        <a:t>STP Cost: IEEE 802.1D-1998</a:t>
                      </a:r>
                    </a:p>
                  </a:txBody>
                  <a:tcPr marL="47625" marR="47625" marT="47625" marB="47625" anchor="ctr"/>
                </a:tc>
                <a:tc>
                  <a:txBody>
                    <a:bodyPr/>
                    <a:lstStyle/>
                    <a:p>
                      <a:pPr algn="l" fontAlgn="ctr"/>
                      <a:r>
                        <a:rPr lang="en-US" sz="1000" dirty="0">
                          <a:effectLst/>
                        </a:rPr>
                        <a:t>RSTP Cost: IEEE 802.1w-2004</a:t>
                      </a:r>
                    </a:p>
                  </a:txBody>
                  <a:tcPr marL="47625" marR="47625" marT="47625" marB="47625" anchor="ctr"/>
                </a:tc>
                <a:extLst>
                  <a:ext uri="{0D108BD9-81ED-4DB2-BD59-A6C34878D82A}">
                    <a16:rowId xmlns:a16="http://schemas.microsoft.com/office/drawing/2014/main" val="1248994337"/>
                  </a:ext>
                </a:extLst>
              </a:tr>
              <a:tr h="186055">
                <a:tc>
                  <a:txBody>
                    <a:bodyPr/>
                    <a:lstStyle/>
                    <a:p>
                      <a:pPr fontAlgn="ctr"/>
                      <a:r>
                        <a:rPr lang="en-US" sz="1000" b="0" dirty="0">
                          <a:effectLst/>
                        </a:rPr>
                        <a:t>10 Gbps</a:t>
                      </a:r>
                    </a:p>
                  </a:txBody>
                  <a:tcPr marL="47625" marR="47625" marT="47625" marB="47625" anchor="ctr"/>
                </a:tc>
                <a:tc>
                  <a:txBody>
                    <a:bodyPr/>
                    <a:lstStyle/>
                    <a:p>
                      <a:pPr fontAlgn="ctr"/>
                      <a:r>
                        <a:rPr lang="en-US" sz="1000" b="0" dirty="0">
                          <a:effectLst/>
                        </a:rPr>
                        <a:t>2</a:t>
                      </a:r>
                    </a:p>
                  </a:txBody>
                  <a:tcPr marL="47625" marR="47625" marT="47625" marB="47625" anchor="ctr"/>
                </a:tc>
                <a:tc>
                  <a:txBody>
                    <a:bodyPr/>
                    <a:lstStyle/>
                    <a:p>
                      <a:pPr fontAlgn="ctr"/>
                      <a:r>
                        <a:rPr lang="en-US" sz="1000" b="0" dirty="0">
                          <a:effectLst/>
                        </a:rPr>
                        <a:t>2,000</a:t>
                      </a:r>
                    </a:p>
                  </a:txBody>
                  <a:tcPr marL="47625" marR="47625" marT="47625" marB="47625" anchor="ctr"/>
                </a:tc>
                <a:extLst>
                  <a:ext uri="{0D108BD9-81ED-4DB2-BD59-A6C34878D82A}">
                    <a16:rowId xmlns:a16="http://schemas.microsoft.com/office/drawing/2014/main" val="3046069016"/>
                  </a:ext>
                </a:extLst>
              </a:tr>
              <a:tr h="186055">
                <a:tc>
                  <a:txBody>
                    <a:bodyPr/>
                    <a:lstStyle/>
                    <a:p>
                      <a:pPr fontAlgn="ctr"/>
                      <a:r>
                        <a:rPr lang="en-US" sz="1000" b="0" dirty="0">
                          <a:effectLst/>
                        </a:rPr>
                        <a:t>1 Gbps</a:t>
                      </a:r>
                    </a:p>
                  </a:txBody>
                  <a:tcPr marL="47625" marR="47625" marT="47625" marB="47625" anchor="ctr"/>
                </a:tc>
                <a:tc>
                  <a:txBody>
                    <a:bodyPr/>
                    <a:lstStyle/>
                    <a:p>
                      <a:pPr fontAlgn="ctr"/>
                      <a:r>
                        <a:rPr lang="en-US" sz="1000" b="0" dirty="0">
                          <a:effectLst/>
                        </a:rPr>
                        <a:t>4</a:t>
                      </a:r>
                    </a:p>
                  </a:txBody>
                  <a:tcPr marL="47625" marR="47625" marT="47625" marB="47625" anchor="ctr"/>
                </a:tc>
                <a:tc>
                  <a:txBody>
                    <a:bodyPr/>
                    <a:lstStyle/>
                    <a:p>
                      <a:pPr fontAlgn="ctr"/>
                      <a:r>
                        <a:rPr lang="en-US" sz="1000" b="0" dirty="0">
                          <a:effectLst/>
                        </a:rPr>
                        <a:t>20,000</a:t>
                      </a:r>
                    </a:p>
                  </a:txBody>
                  <a:tcPr marL="47625" marR="47625" marT="47625" marB="47625" anchor="ctr"/>
                </a:tc>
                <a:extLst>
                  <a:ext uri="{0D108BD9-81ED-4DB2-BD59-A6C34878D82A}">
                    <a16:rowId xmlns:a16="http://schemas.microsoft.com/office/drawing/2014/main" val="1958443028"/>
                  </a:ext>
                </a:extLst>
              </a:tr>
              <a:tr h="186055">
                <a:tc>
                  <a:txBody>
                    <a:bodyPr/>
                    <a:lstStyle/>
                    <a:p>
                      <a:pPr fontAlgn="ctr"/>
                      <a:r>
                        <a:rPr lang="en-US" sz="1000" b="0" dirty="0">
                          <a:effectLst/>
                        </a:rPr>
                        <a:t>100 Mbps</a:t>
                      </a:r>
                    </a:p>
                  </a:txBody>
                  <a:tcPr marL="47625" marR="47625" marT="47625" marB="47625" anchor="ctr"/>
                </a:tc>
                <a:tc>
                  <a:txBody>
                    <a:bodyPr/>
                    <a:lstStyle/>
                    <a:p>
                      <a:pPr fontAlgn="ctr"/>
                      <a:r>
                        <a:rPr lang="en-US" sz="1000" b="0" dirty="0">
                          <a:effectLst/>
                        </a:rPr>
                        <a:t>19</a:t>
                      </a:r>
                    </a:p>
                  </a:txBody>
                  <a:tcPr marL="47625" marR="47625" marT="47625" marB="47625" anchor="ctr"/>
                </a:tc>
                <a:tc>
                  <a:txBody>
                    <a:bodyPr/>
                    <a:lstStyle/>
                    <a:p>
                      <a:pPr fontAlgn="ctr"/>
                      <a:r>
                        <a:rPr lang="en-US" sz="1000" b="0" dirty="0">
                          <a:effectLst/>
                        </a:rPr>
                        <a:t>200,000</a:t>
                      </a:r>
                    </a:p>
                  </a:txBody>
                  <a:tcPr marL="47625" marR="47625" marT="47625" marB="47625" anchor="ctr"/>
                </a:tc>
                <a:extLst>
                  <a:ext uri="{0D108BD9-81ED-4DB2-BD59-A6C34878D82A}">
                    <a16:rowId xmlns:a16="http://schemas.microsoft.com/office/drawing/2014/main" val="2368176495"/>
                  </a:ext>
                </a:extLst>
              </a:tr>
              <a:tr h="186055">
                <a:tc>
                  <a:txBody>
                    <a:bodyPr/>
                    <a:lstStyle/>
                    <a:p>
                      <a:pPr fontAlgn="ctr"/>
                      <a:r>
                        <a:rPr lang="en-US" sz="1000" b="0" dirty="0">
                          <a:effectLst/>
                        </a:rPr>
                        <a:t>10 Mbps</a:t>
                      </a:r>
                    </a:p>
                  </a:txBody>
                  <a:tcPr marL="47625" marR="47625" marT="47625" marB="47625" anchor="ctr"/>
                </a:tc>
                <a:tc>
                  <a:txBody>
                    <a:bodyPr/>
                    <a:lstStyle/>
                    <a:p>
                      <a:pPr fontAlgn="ctr"/>
                      <a:r>
                        <a:rPr lang="en-US" sz="1000" b="0" dirty="0">
                          <a:effectLst/>
                        </a:rPr>
                        <a:t>100</a:t>
                      </a:r>
                    </a:p>
                  </a:txBody>
                  <a:tcPr marL="47625" marR="47625" marT="47625" marB="47625" anchor="ctr"/>
                </a:tc>
                <a:tc>
                  <a:txBody>
                    <a:bodyPr/>
                    <a:lstStyle/>
                    <a:p>
                      <a:pPr fontAlgn="ctr"/>
                      <a:r>
                        <a:rPr lang="en-US" sz="1000" b="0" dirty="0">
                          <a:effectLst/>
                        </a:rPr>
                        <a:t>2,000,000</a:t>
                      </a:r>
                    </a:p>
                  </a:txBody>
                  <a:tcPr marL="47625" marR="47625" marT="47625" marB="47625" anchor="ctr"/>
                </a:tc>
                <a:extLst>
                  <a:ext uri="{0D108BD9-81ED-4DB2-BD59-A6C34878D82A}">
                    <a16:rowId xmlns:a16="http://schemas.microsoft.com/office/drawing/2014/main" val="2858341229"/>
                  </a:ext>
                </a:extLst>
              </a:tr>
            </a:tbl>
          </a:graphicData>
        </a:graphic>
      </p:graphicFrame>
      <p:sp>
        <p:nvSpPr>
          <p:cNvPr id="7" name="Content Placeholder 4">
            <a:extLst>
              <a:ext uri="{FF2B5EF4-FFF2-40B4-BE49-F238E27FC236}">
                <a16:creationId xmlns:a16="http://schemas.microsoft.com/office/drawing/2014/main" id="{A10C10B3-2077-4B7F-A5EE-B7DEC6F5DD38}"/>
              </a:ext>
            </a:extLst>
          </p:cNvPr>
          <p:cNvSpPr txBox="1">
            <a:spLocks/>
          </p:cNvSpPr>
          <p:nvPr/>
        </p:nvSpPr>
        <p:spPr>
          <a:xfrm>
            <a:off x="3779912" y="2996952"/>
            <a:ext cx="5076056" cy="2880320"/>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r>
              <a:rPr lang="en-US" sz="1400" dirty="0">
                <a:solidFill>
                  <a:srgbClr val="000000"/>
                </a:solidFill>
              </a:rPr>
              <a:t>The default port costs are defined by the speed at which the port operates. The table shows the default port costs suggested by IEEE. Cisco switches by default use the values as defined by the IEEE 802.1D standard, also known as the short path cost, for both STP and RSTP. </a:t>
            </a:r>
          </a:p>
          <a:p>
            <a:pPr marL="0" indent="0" algn="l"/>
            <a:endParaRPr lang="en-US" sz="1400" dirty="0">
              <a:solidFill>
                <a:srgbClr val="000000"/>
              </a:solidFill>
            </a:endParaRPr>
          </a:p>
          <a:p>
            <a:pPr marL="0" indent="0" algn="l"/>
            <a:r>
              <a:rPr lang="en-US" sz="1400" dirty="0">
                <a:solidFill>
                  <a:srgbClr val="000000"/>
                </a:solidFill>
              </a:rPr>
              <a:t>Although switch ports have a default port cost associated with them, the port cost is configurable. The ability to configure individual port costs gives the administrator the flexibility to manually control the spanning tree paths to the root bridge.</a:t>
            </a:r>
          </a:p>
        </p:txBody>
      </p:sp>
    </p:spTree>
    <p:custDataLst>
      <p:tags r:id="rId1"/>
    </p:custDataLst>
    <p:extLst>
      <p:ext uri="{BB962C8B-B14F-4D97-AF65-F5344CB8AC3E}">
        <p14:creationId xmlns:p14="http://schemas.microsoft.com/office/powerpoint/2010/main" val="3771633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03648" y="332656"/>
            <a:ext cx="6581800" cy="731837"/>
          </a:xfrm>
        </p:spPr>
        <p:txBody>
          <a:bodyPr>
            <a:normAutofit/>
          </a:bodyPr>
          <a:lstStyle/>
          <a:p>
            <a:r>
              <a:rPr lang="en-US" dirty="0"/>
              <a:t>2. Elect the Root Ports</a:t>
            </a:r>
          </a:p>
        </p:txBody>
      </p:sp>
      <p:sp>
        <p:nvSpPr>
          <p:cNvPr id="4" name="Content Placeholder 3">
            <a:extLst>
              <a:ext uri="{FF2B5EF4-FFF2-40B4-BE49-F238E27FC236}">
                <a16:creationId xmlns:a16="http://schemas.microsoft.com/office/drawing/2014/main" id="{98A1C0B4-C159-D149-B283-74D270C44CC4}"/>
              </a:ext>
            </a:extLst>
          </p:cNvPr>
          <p:cNvSpPr>
            <a:spLocks noGrp="1"/>
          </p:cNvSpPr>
          <p:nvPr>
            <p:ph idx="1"/>
          </p:nvPr>
        </p:nvSpPr>
        <p:spPr>
          <a:xfrm>
            <a:off x="176184" y="1268760"/>
            <a:ext cx="4251800" cy="4032448"/>
          </a:xfrm>
        </p:spPr>
        <p:txBody>
          <a:bodyPr/>
          <a:lstStyle/>
          <a:p>
            <a:pPr marL="0" indent="0" algn="l"/>
            <a:r>
              <a:rPr lang="en-US" sz="1400" dirty="0">
                <a:solidFill>
                  <a:srgbClr val="000000"/>
                </a:solidFill>
              </a:rPr>
              <a:t>After the root bridge has been determined, the STA algorithm is used to select the root port. Every non-root switch will select one root port. The root port is the port closest to the root bridge in terms of overall cost to the root bridge. This overall cost is known as the internal root path cost.</a:t>
            </a:r>
          </a:p>
          <a:p>
            <a:pPr marL="0" indent="0" algn="l"/>
            <a:endParaRPr lang="en-US" sz="1400" dirty="0">
              <a:solidFill>
                <a:srgbClr val="000000"/>
              </a:solidFill>
            </a:endParaRPr>
          </a:p>
          <a:p>
            <a:pPr marL="0" indent="0" algn="l"/>
            <a:r>
              <a:rPr lang="en-US" sz="1400" dirty="0">
                <a:solidFill>
                  <a:srgbClr val="000000"/>
                </a:solidFill>
              </a:rPr>
              <a:t>The internal root path cost is equal to the sum of all the port costs along the path to the root bridge, as shown in the figure. Paths with the lowest cost become preferred, and all other redundant paths are blocked. In the example, the internal root path cost from S2 to the root bridge S1 over path 1 is 19 while the internal root path cost over path 2 is 38. Because path 1 has a lower overall path cost to the root bridge, it is the preferred path and F0/1 becomes the root port on S2.</a:t>
            </a:r>
          </a:p>
          <a:p>
            <a:pPr marL="0" indent="0" algn="l"/>
            <a:endParaRPr lang="en-US" sz="1200" dirty="0">
              <a:solidFill>
                <a:srgbClr val="000000"/>
              </a:solidFill>
            </a:endParaRPr>
          </a:p>
        </p:txBody>
      </p:sp>
      <p:pic>
        <p:nvPicPr>
          <p:cNvPr id="8" name="Picture 7">
            <a:extLst>
              <a:ext uri="{FF2B5EF4-FFF2-40B4-BE49-F238E27FC236}">
                <a16:creationId xmlns:a16="http://schemas.microsoft.com/office/drawing/2014/main" id="{951AB67B-3CD3-EA49-A4BF-C381D41B827B}"/>
              </a:ext>
            </a:extLst>
          </p:cNvPr>
          <p:cNvPicPr>
            <a:picLocks noChangeAspect="1"/>
          </p:cNvPicPr>
          <p:nvPr/>
        </p:nvPicPr>
        <p:blipFill>
          <a:blip r:embed="rId4"/>
          <a:stretch>
            <a:fillRect/>
          </a:stretch>
        </p:blipFill>
        <p:spPr>
          <a:xfrm>
            <a:off x="4644008" y="1844824"/>
            <a:ext cx="4332217" cy="2950683"/>
          </a:xfrm>
          <a:prstGeom prst="rect">
            <a:avLst/>
          </a:prstGeom>
        </p:spPr>
      </p:pic>
    </p:spTree>
    <p:custDataLst>
      <p:tags r:id="rId1"/>
    </p:custDataLst>
    <p:extLst>
      <p:ext uri="{BB962C8B-B14F-4D97-AF65-F5344CB8AC3E}">
        <p14:creationId xmlns:p14="http://schemas.microsoft.com/office/powerpoint/2010/main" val="3436057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87624" y="332656"/>
            <a:ext cx="6725816" cy="731837"/>
          </a:xfrm>
        </p:spPr>
        <p:txBody>
          <a:bodyPr>
            <a:normAutofit/>
          </a:bodyPr>
          <a:lstStyle/>
          <a:p>
            <a:r>
              <a:rPr lang="en-US" dirty="0"/>
              <a:t>3. Elect Designated Ports</a:t>
            </a:r>
          </a:p>
        </p:txBody>
      </p:sp>
      <p:sp>
        <p:nvSpPr>
          <p:cNvPr id="5" name="Content Placeholder 4">
            <a:extLst>
              <a:ext uri="{FF2B5EF4-FFF2-40B4-BE49-F238E27FC236}">
                <a16:creationId xmlns:a16="http://schemas.microsoft.com/office/drawing/2014/main" id="{BAFF1755-12EC-3741-B5E6-C9DE8EA1853F}"/>
              </a:ext>
            </a:extLst>
          </p:cNvPr>
          <p:cNvSpPr>
            <a:spLocks noGrp="1"/>
          </p:cNvSpPr>
          <p:nvPr>
            <p:ph idx="1"/>
          </p:nvPr>
        </p:nvSpPr>
        <p:spPr>
          <a:xfrm>
            <a:off x="107504" y="1073472"/>
            <a:ext cx="4608512" cy="4371752"/>
          </a:xfrm>
        </p:spPr>
        <p:txBody>
          <a:bodyPr/>
          <a:lstStyle/>
          <a:p>
            <a:pPr marL="0" indent="0" algn="l"/>
            <a:r>
              <a:rPr lang="en-US" sz="1400" dirty="0">
                <a:solidFill>
                  <a:srgbClr val="000000"/>
                </a:solidFill>
              </a:rPr>
              <a:t>Every segment between two switches will have one designated port. The designated port is a port on the segment that has the internal root path cost to the root bridge. In other words, the designated port has the best path to receive traffic leading to the root bridge.</a:t>
            </a:r>
          </a:p>
          <a:p>
            <a:pPr marL="0" indent="0" algn="l"/>
            <a:endParaRPr lang="en-US" sz="1400" dirty="0">
              <a:solidFill>
                <a:srgbClr val="000000"/>
              </a:solidFill>
            </a:endParaRPr>
          </a:p>
          <a:p>
            <a:pPr marL="0" indent="0" algn="l"/>
            <a:r>
              <a:rPr lang="en-US" sz="1400" dirty="0">
                <a:solidFill>
                  <a:srgbClr val="000000"/>
                </a:solidFill>
              </a:rPr>
              <a:t>What is not a root port or a designated port becomes an alternate or blocked port. </a:t>
            </a:r>
          </a:p>
          <a:p>
            <a:pPr marL="342900" indent="-342900" algn="l">
              <a:buFont typeface="Arial" panose="020B0604020202020204" pitchFamily="34" charset="0"/>
              <a:buChar char="•"/>
            </a:pPr>
            <a:r>
              <a:rPr lang="en-US" sz="1400" dirty="0">
                <a:solidFill>
                  <a:srgbClr val="000000"/>
                </a:solidFill>
              </a:rPr>
              <a:t>All ports on the root bridge are designated ports.</a:t>
            </a:r>
          </a:p>
          <a:p>
            <a:pPr marL="342900" indent="-342900" algn="l">
              <a:buFont typeface="Arial" panose="020B0604020202020204" pitchFamily="34" charset="0"/>
              <a:buChar char="•"/>
            </a:pPr>
            <a:r>
              <a:rPr lang="en-US" sz="1400" dirty="0">
                <a:solidFill>
                  <a:srgbClr val="000000"/>
                </a:solidFill>
              </a:rPr>
              <a:t>If one end of a segment is a root port, the other end is a designated port.</a:t>
            </a:r>
          </a:p>
          <a:p>
            <a:pPr marL="342900" indent="-342900" algn="l">
              <a:buFont typeface="Arial" panose="020B0604020202020204" pitchFamily="34" charset="0"/>
              <a:buChar char="•"/>
            </a:pPr>
            <a:r>
              <a:rPr lang="en-US" sz="1400" dirty="0">
                <a:solidFill>
                  <a:srgbClr val="000000"/>
                </a:solidFill>
              </a:rPr>
              <a:t>All ports attached to end devices are designated ports.</a:t>
            </a:r>
          </a:p>
          <a:p>
            <a:pPr marL="342900" indent="-342900" algn="l">
              <a:buFont typeface="Arial" panose="020B0604020202020204" pitchFamily="34" charset="0"/>
              <a:buChar char="•"/>
            </a:pPr>
            <a:r>
              <a:rPr lang="en-US" sz="1400" dirty="0">
                <a:solidFill>
                  <a:srgbClr val="000000"/>
                </a:solidFill>
              </a:rPr>
              <a:t>On segments between two switches where neither of the switches is the root bridge, the port on the switch with the least-cost path to the root bridge is a designated port.</a:t>
            </a:r>
          </a:p>
        </p:txBody>
      </p:sp>
      <p:pic>
        <p:nvPicPr>
          <p:cNvPr id="7" name="Picture 6">
            <a:extLst>
              <a:ext uri="{FF2B5EF4-FFF2-40B4-BE49-F238E27FC236}">
                <a16:creationId xmlns:a16="http://schemas.microsoft.com/office/drawing/2014/main" id="{784DBA39-5A3C-534D-8D5D-E0C4A620F462}"/>
              </a:ext>
            </a:extLst>
          </p:cNvPr>
          <p:cNvPicPr>
            <a:picLocks noChangeAspect="1"/>
          </p:cNvPicPr>
          <p:nvPr/>
        </p:nvPicPr>
        <p:blipFill>
          <a:blip r:embed="rId4"/>
          <a:stretch>
            <a:fillRect/>
          </a:stretch>
        </p:blipFill>
        <p:spPr>
          <a:xfrm>
            <a:off x="4893881" y="1711272"/>
            <a:ext cx="4142615" cy="3096151"/>
          </a:xfrm>
          <a:prstGeom prst="rect">
            <a:avLst/>
          </a:prstGeom>
        </p:spPr>
      </p:pic>
    </p:spTree>
    <p:custDataLst>
      <p:tags r:id="rId1"/>
    </p:custDataLst>
    <p:extLst>
      <p:ext uri="{BB962C8B-B14F-4D97-AF65-F5344CB8AC3E}">
        <p14:creationId xmlns:p14="http://schemas.microsoft.com/office/powerpoint/2010/main" val="3570866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15616" y="476672"/>
            <a:ext cx="7157864" cy="731837"/>
          </a:xfrm>
        </p:spPr>
        <p:txBody>
          <a:bodyPr>
            <a:normAutofit/>
          </a:bodyPr>
          <a:lstStyle/>
          <a:p>
            <a:r>
              <a:rPr lang="en-US" dirty="0"/>
              <a:t>4. Elect Alternate (Blocked) Ports</a:t>
            </a:r>
          </a:p>
        </p:txBody>
      </p:sp>
      <p:sp>
        <p:nvSpPr>
          <p:cNvPr id="4" name="Content Placeholder 3">
            <a:extLst>
              <a:ext uri="{FF2B5EF4-FFF2-40B4-BE49-F238E27FC236}">
                <a16:creationId xmlns:a16="http://schemas.microsoft.com/office/drawing/2014/main" id="{D2F2A8CB-0EE1-BF4F-A411-83015666A9A9}"/>
              </a:ext>
            </a:extLst>
          </p:cNvPr>
          <p:cNvSpPr>
            <a:spLocks noGrp="1"/>
          </p:cNvSpPr>
          <p:nvPr>
            <p:ph idx="1"/>
          </p:nvPr>
        </p:nvSpPr>
        <p:spPr>
          <a:xfrm>
            <a:off x="179513" y="1589088"/>
            <a:ext cx="3350498" cy="4072160"/>
          </a:xfrm>
        </p:spPr>
        <p:txBody>
          <a:bodyPr/>
          <a:lstStyle/>
          <a:p>
            <a:pPr marL="0" indent="0" algn="l"/>
            <a:r>
              <a:rPr lang="en-US" sz="1600" dirty="0">
                <a:solidFill>
                  <a:srgbClr val="000000"/>
                </a:solidFill>
              </a:rPr>
              <a:t>If a port is not a root port or a designated port, then it becomes an alternate (or backup) port. Alternate ports are in discarding or blocking state to prevent loops. In the figure, the STA has configured port F0/2 on S3 in the alternate role. Port F0/2 on S3 is in the blocking state and will not forward Ethernet frames. All other inter-switch ports are in forwarding state. This is the loop-prevention part of STP.</a:t>
            </a:r>
          </a:p>
        </p:txBody>
      </p:sp>
      <p:pic>
        <p:nvPicPr>
          <p:cNvPr id="8" name="Picture 7">
            <a:extLst>
              <a:ext uri="{FF2B5EF4-FFF2-40B4-BE49-F238E27FC236}">
                <a16:creationId xmlns:a16="http://schemas.microsoft.com/office/drawing/2014/main" id="{5C8335C5-D78C-AF41-ABE7-14F500797510}"/>
              </a:ext>
            </a:extLst>
          </p:cNvPr>
          <p:cNvPicPr>
            <a:picLocks noChangeAspect="1"/>
          </p:cNvPicPr>
          <p:nvPr/>
        </p:nvPicPr>
        <p:blipFill>
          <a:blip r:embed="rId4"/>
          <a:stretch>
            <a:fillRect/>
          </a:stretch>
        </p:blipFill>
        <p:spPr>
          <a:xfrm>
            <a:off x="3851920" y="1556792"/>
            <a:ext cx="5050465" cy="3503568"/>
          </a:xfrm>
          <a:prstGeom prst="rect">
            <a:avLst/>
          </a:prstGeom>
        </p:spPr>
      </p:pic>
    </p:spTree>
    <p:custDataLst>
      <p:tags r:id="rId1"/>
    </p:custDataLst>
    <p:extLst>
      <p:ext uri="{BB962C8B-B14F-4D97-AF65-F5344CB8AC3E}">
        <p14:creationId xmlns:p14="http://schemas.microsoft.com/office/powerpoint/2010/main" val="127889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921060" y="404664"/>
            <a:ext cx="7301880" cy="731837"/>
          </a:xfrm>
        </p:spPr>
        <p:txBody>
          <a:bodyPr>
            <a:normAutofit/>
          </a:bodyPr>
          <a:lstStyle/>
          <a:p>
            <a:r>
              <a:rPr lang="en-US" dirty="0"/>
              <a:t>STP Timers and Port States</a:t>
            </a:r>
          </a:p>
        </p:txBody>
      </p:sp>
      <p:sp>
        <p:nvSpPr>
          <p:cNvPr id="5" name="Content Placeholder 4">
            <a:extLst>
              <a:ext uri="{FF2B5EF4-FFF2-40B4-BE49-F238E27FC236}">
                <a16:creationId xmlns:a16="http://schemas.microsoft.com/office/drawing/2014/main" id="{B1B77DA5-4B13-D443-A17F-3481265912C1}"/>
              </a:ext>
            </a:extLst>
          </p:cNvPr>
          <p:cNvSpPr>
            <a:spLocks noGrp="1"/>
          </p:cNvSpPr>
          <p:nvPr>
            <p:ph idx="1"/>
          </p:nvPr>
        </p:nvSpPr>
        <p:spPr>
          <a:xfrm>
            <a:off x="474663" y="1589088"/>
            <a:ext cx="8280057" cy="3689897"/>
          </a:xfrm>
        </p:spPr>
        <p:txBody>
          <a:bodyPr/>
          <a:lstStyle/>
          <a:p>
            <a:pPr marL="0" indent="0" algn="l"/>
            <a:r>
              <a:rPr lang="en-US" sz="1800" b="1" dirty="0">
                <a:solidFill>
                  <a:srgbClr val="000000"/>
                </a:solidFill>
              </a:rPr>
              <a:t>STP convergence requires three timers, as follows:</a:t>
            </a:r>
          </a:p>
          <a:p>
            <a:pPr marL="342900" indent="-342900" algn="l">
              <a:buFont typeface="Arial" panose="020B0604020202020204" pitchFamily="34" charset="0"/>
              <a:buChar char="•"/>
            </a:pPr>
            <a:r>
              <a:rPr lang="en-US" sz="1600" b="1" dirty="0">
                <a:solidFill>
                  <a:srgbClr val="000000"/>
                </a:solidFill>
              </a:rPr>
              <a:t>Hello Timer</a:t>
            </a:r>
            <a:r>
              <a:rPr lang="en-US" sz="1600" dirty="0">
                <a:solidFill>
                  <a:srgbClr val="000000"/>
                </a:solidFill>
              </a:rPr>
              <a:t> -The hello time is the interval between BPDUs. The default is 2 seconds but can be modified to between 1 and 10 seconds.</a:t>
            </a:r>
          </a:p>
          <a:p>
            <a:pPr marL="342900" indent="-342900" algn="l">
              <a:buFont typeface="Arial" panose="020B0604020202020204" pitchFamily="34" charset="0"/>
              <a:buChar char="•"/>
            </a:pPr>
            <a:r>
              <a:rPr lang="en-US" sz="1600" b="1" dirty="0">
                <a:solidFill>
                  <a:srgbClr val="000000"/>
                </a:solidFill>
              </a:rPr>
              <a:t>Forward Delay Timer</a:t>
            </a:r>
            <a:r>
              <a:rPr lang="en-US" sz="1600" dirty="0">
                <a:solidFill>
                  <a:srgbClr val="000000"/>
                </a:solidFill>
              </a:rPr>
              <a:t> -The forward delay is the time that is spent in the listening and learning state. The default is 15 seconds but can be modified to between 4 and 30 seconds.</a:t>
            </a:r>
          </a:p>
          <a:p>
            <a:pPr marL="342900" indent="-342900" algn="l">
              <a:buFont typeface="Arial" panose="020B0604020202020204" pitchFamily="34" charset="0"/>
              <a:buChar char="•"/>
            </a:pPr>
            <a:r>
              <a:rPr lang="en-US" sz="1600" b="1" dirty="0">
                <a:solidFill>
                  <a:srgbClr val="000000"/>
                </a:solidFill>
              </a:rPr>
              <a:t>Max Age Timer</a:t>
            </a:r>
            <a:r>
              <a:rPr lang="en-US" sz="1600" dirty="0">
                <a:solidFill>
                  <a:srgbClr val="000000"/>
                </a:solidFill>
              </a:rPr>
              <a:t> -The max age is the maximum length of time that a switch waits before attempting to change the STP topology. The default is 20 seconds but can be modified to between 6 and 40 seconds.</a:t>
            </a:r>
          </a:p>
          <a:p>
            <a:pPr marL="0" indent="0" algn="l"/>
            <a:endParaRPr lang="en-US" sz="1600" b="1" dirty="0">
              <a:solidFill>
                <a:srgbClr val="000000"/>
              </a:solidFill>
            </a:endParaRPr>
          </a:p>
          <a:p>
            <a:pPr marL="0" indent="0" algn="l"/>
            <a:r>
              <a:rPr lang="en-US" sz="1400" b="1" dirty="0">
                <a:solidFill>
                  <a:srgbClr val="000000"/>
                </a:solidFill>
              </a:rPr>
              <a:t>Note</a:t>
            </a:r>
            <a:r>
              <a:rPr lang="en-US" sz="1400" dirty="0">
                <a:solidFill>
                  <a:srgbClr val="000000"/>
                </a:solidFill>
              </a:rPr>
              <a:t>: The default times can be changed on the root bridge, which dictates the value of these timers for the STP domain.</a:t>
            </a:r>
          </a:p>
          <a:p>
            <a:pPr marL="342900" indent="-342900" algn="l">
              <a:buFont typeface="Arial" panose="020B0604020202020204" pitchFamily="34" charset="0"/>
              <a:buChar char="•"/>
            </a:pPr>
            <a:endParaRPr lang="en-US" sz="1600" dirty="0">
              <a:solidFill>
                <a:srgbClr val="000000"/>
              </a:solidFill>
            </a:endParaRPr>
          </a:p>
        </p:txBody>
      </p:sp>
    </p:spTree>
    <p:custDataLst>
      <p:tags r:id="rId1"/>
    </p:custDataLst>
    <p:extLst>
      <p:ext uri="{BB962C8B-B14F-4D97-AF65-F5344CB8AC3E}">
        <p14:creationId xmlns:p14="http://schemas.microsoft.com/office/powerpoint/2010/main" val="4137310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64960" y="260648"/>
            <a:ext cx="7157864" cy="731837"/>
          </a:xfrm>
        </p:spPr>
        <p:txBody>
          <a:bodyPr>
            <a:normAutofit/>
          </a:bodyPr>
          <a:lstStyle/>
          <a:p>
            <a:r>
              <a:rPr lang="en-US" sz="3200" dirty="0"/>
              <a:t>STP Timers and Port States (Cont.)</a:t>
            </a:r>
          </a:p>
        </p:txBody>
      </p:sp>
      <p:pic>
        <p:nvPicPr>
          <p:cNvPr id="7" name="Picture 6">
            <a:extLst>
              <a:ext uri="{FF2B5EF4-FFF2-40B4-BE49-F238E27FC236}">
                <a16:creationId xmlns:a16="http://schemas.microsoft.com/office/drawing/2014/main" id="{F3797451-5F92-654B-B880-558418D9147D}"/>
              </a:ext>
            </a:extLst>
          </p:cNvPr>
          <p:cNvPicPr>
            <a:picLocks noChangeAspect="1"/>
          </p:cNvPicPr>
          <p:nvPr/>
        </p:nvPicPr>
        <p:blipFill>
          <a:blip r:embed="rId4"/>
          <a:stretch>
            <a:fillRect/>
          </a:stretch>
        </p:blipFill>
        <p:spPr>
          <a:xfrm>
            <a:off x="755576" y="1412776"/>
            <a:ext cx="7920880" cy="4090785"/>
          </a:xfrm>
          <a:prstGeom prst="rect">
            <a:avLst/>
          </a:prstGeom>
        </p:spPr>
      </p:pic>
    </p:spTree>
    <p:custDataLst>
      <p:tags r:id="rId1"/>
    </p:custDataLst>
    <p:extLst>
      <p:ext uri="{BB962C8B-B14F-4D97-AF65-F5344CB8AC3E}">
        <p14:creationId xmlns:p14="http://schemas.microsoft.com/office/powerpoint/2010/main" val="65585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27305" y="548680"/>
            <a:ext cx="7575116" cy="731837"/>
          </a:xfrm>
        </p:spPr>
        <p:txBody>
          <a:bodyPr>
            <a:noAutofit/>
          </a:bodyPr>
          <a:lstStyle/>
          <a:p>
            <a:r>
              <a:rPr lang="en-US" sz="3200" dirty="0"/>
              <a:t>Operational Details of Each Port State</a:t>
            </a:r>
          </a:p>
        </p:txBody>
      </p:sp>
      <p:sp>
        <p:nvSpPr>
          <p:cNvPr id="8" name="TextBox 7">
            <a:extLst>
              <a:ext uri="{FF2B5EF4-FFF2-40B4-BE49-F238E27FC236}">
                <a16:creationId xmlns:a16="http://schemas.microsoft.com/office/drawing/2014/main" id="{9EA3D610-DE6F-5146-9293-C967B7916D0F}"/>
              </a:ext>
            </a:extLst>
          </p:cNvPr>
          <p:cNvSpPr txBox="1"/>
          <p:nvPr/>
        </p:nvSpPr>
        <p:spPr>
          <a:xfrm>
            <a:off x="388938" y="1835707"/>
            <a:ext cx="5176417" cy="307777"/>
          </a:xfrm>
          <a:prstGeom prst="rect">
            <a:avLst/>
          </a:prstGeom>
          <a:noFill/>
        </p:spPr>
        <p:txBody>
          <a:bodyPr wrap="none" rtlCol="0">
            <a:spAutoFit/>
          </a:bodyPr>
          <a:lstStyle/>
          <a:p>
            <a:r>
              <a:rPr lang="en-US" sz="1400" dirty="0"/>
              <a:t>The table summarizes the operational details of each port state</a:t>
            </a:r>
          </a:p>
        </p:txBody>
      </p:sp>
      <p:graphicFrame>
        <p:nvGraphicFramePr>
          <p:cNvPr id="6" name="Content Placeholder 5">
            <a:extLst>
              <a:ext uri="{FF2B5EF4-FFF2-40B4-BE49-F238E27FC236}">
                <a16:creationId xmlns:a16="http://schemas.microsoft.com/office/drawing/2014/main" id="{AE589A4B-D1B7-394A-9FB2-7483BF91B080}"/>
              </a:ext>
            </a:extLst>
          </p:cNvPr>
          <p:cNvGraphicFramePr>
            <a:graphicFrameLocks noGrp="1"/>
          </p:cNvGraphicFramePr>
          <p:nvPr>
            <p:ph idx="1"/>
          </p:nvPr>
        </p:nvGraphicFramePr>
        <p:xfrm>
          <a:off x="474663" y="2205038"/>
          <a:ext cx="8280400" cy="2771140"/>
        </p:xfrm>
        <a:graphic>
          <a:graphicData uri="http://schemas.openxmlformats.org/drawingml/2006/table">
            <a:tbl>
              <a:tblPr firstRow="1" bandRow="1">
                <a:tableStyleId>{5C22544A-7EE6-4342-B048-85BDC9FD1C3A}</a:tableStyleId>
              </a:tblPr>
              <a:tblGrid>
                <a:gridCol w="2070100">
                  <a:extLst>
                    <a:ext uri="{9D8B030D-6E8A-4147-A177-3AD203B41FA5}">
                      <a16:colId xmlns:a16="http://schemas.microsoft.com/office/drawing/2014/main" val="382108263"/>
                    </a:ext>
                  </a:extLst>
                </a:gridCol>
                <a:gridCol w="2070100">
                  <a:extLst>
                    <a:ext uri="{9D8B030D-6E8A-4147-A177-3AD203B41FA5}">
                      <a16:colId xmlns:a16="http://schemas.microsoft.com/office/drawing/2014/main" val="3226006749"/>
                    </a:ext>
                  </a:extLst>
                </a:gridCol>
                <a:gridCol w="2070100">
                  <a:extLst>
                    <a:ext uri="{9D8B030D-6E8A-4147-A177-3AD203B41FA5}">
                      <a16:colId xmlns:a16="http://schemas.microsoft.com/office/drawing/2014/main" val="1257693746"/>
                    </a:ext>
                  </a:extLst>
                </a:gridCol>
                <a:gridCol w="2070100">
                  <a:extLst>
                    <a:ext uri="{9D8B030D-6E8A-4147-A177-3AD203B41FA5}">
                      <a16:colId xmlns:a16="http://schemas.microsoft.com/office/drawing/2014/main" val="2722988786"/>
                    </a:ext>
                  </a:extLst>
                </a:gridCol>
              </a:tblGrid>
              <a:tr h="370840">
                <a:tc>
                  <a:txBody>
                    <a:bodyPr/>
                    <a:lstStyle/>
                    <a:p>
                      <a:pPr algn="l" fontAlgn="ctr"/>
                      <a:r>
                        <a:rPr lang="en-US" b="1" dirty="0">
                          <a:effectLst/>
                        </a:rPr>
                        <a:t>Port State</a:t>
                      </a:r>
                      <a:endParaRPr lang="en-US" dirty="0">
                        <a:effectLst/>
                      </a:endParaRPr>
                    </a:p>
                  </a:txBody>
                  <a:tcPr marL="47625" marR="47625" marT="47625" marB="47625" anchor="ctr"/>
                </a:tc>
                <a:tc>
                  <a:txBody>
                    <a:bodyPr/>
                    <a:lstStyle/>
                    <a:p>
                      <a:pPr algn="l" fontAlgn="ctr"/>
                      <a:r>
                        <a:rPr lang="en-US" b="1" dirty="0">
                          <a:effectLst/>
                        </a:rPr>
                        <a:t>BPDU</a:t>
                      </a:r>
                      <a:endParaRPr lang="en-US" dirty="0">
                        <a:effectLst/>
                      </a:endParaRPr>
                    </a:p>
                  </a:txBody>
                  <a:tcPr marL="47625" marR="47625" marT="47625" marB="47625" anchor="ctr"/>
                </a:tc>
                <a:tc>
                  <a:txBody>
                    <a:bodyPr/>
                    <a:lstStyle/>
                    <a:p>
                      <a:pPr algn="l" fontAlgn="ctr"/>
                      <a:r>
                        <a:rPr lang="en-US" b="1" dirty="0">
                          <a:effectLst/>
                        </a:rPr>
                        <a:t>MAC Address Table</a:t>
                      </a:r>
                      <a:endParaRPr lang="en-US" dirty="0">
                        <a:effectLst/>
                      </a:endParaRPr>
                    </a:p>
                  </a:txBody>
                  <a:tcPr marL="47625" marR="47625" marT="47625" marB="47625" anchor="ctr"/>
                </a:tc>
                <a:tc>
                  <a:txBody>
                    <a:bodyPr/>
                    <a:lstStyle/>
                    <a:p>
                      <a:pPr algn="l" fontAlgn="ctr"/>
                      <a:r>
                        <a:rPr lang="en-US" b="1" dirty="0">
                          <a:effectLst/>
                        </a:rPr>
                        <a:t>Forwarding Data Frames</a:t>
                      </a:r>
                      <a:endParaRPr lang="en-US" dirty="0">
                        <a:effectLst/>
                      </a:endParaRPr>
                    </a:p>
                  </a:txBody>
                  <a:tcPr marL="47625" marR="47625" marT="47625" marB="47625" anchor="ctr"/>
                </a:tc>
                <a:extLst>
                  <a:ext uri="{0D108BD9-81ED-4DB2-BD59-A6C34878D82A}">
                    <a16:rowId xmlns:a16="http://schemas.microsoft.com/office/drawing/2014/main" val="1910485252"/>
                  </a:ext>
                </a:extLst>
              </a:tr>
              <a:tr h="370840">
                <a:tc>
                  <a:txBody>
                    <a:bodyPr/>
                    <a:lstStyle/>
                    <a:p>
                      <a:pPr fontAlgn="ctr"/>
                      <a:r>
                        <a:rPr lang="en-US" b="0" dirty="0">
                          <a:effectLst/>
                        </a:rPr>
                        <a:t>Blocking</a:t>
                      </a:r>
                    </a:p>
                  </a:txBody>
                  <a:tcPr marL="47625" marR="47625" marT="47625" marB="47625" anchor="ctr"/>
                </a:tc>
                <a:tc>
                  <a:txBody>
                    <a:bodyPr/>
                    <a:lstStyle/>
                    <a:p>
                      <a:pPr fontAlgn="ctr"/>
                      <a:r>
                        <a:rPr lang="en-US" b="0" dirty="0">
                          <a:effectLst/>
                        </a:rPr>
                        <a:t>Receive only</a:t>
                      </a:r>
                    </a:p>
                  </a:txBody>
                  <a:tcPr marL="47625" marR="47625" marT="47625" marB="47625" anchor="ctr"/>
                </a:tc>
                <a:tc>
                  <a:txBody>
                    <a:bodyPr/>
                    <a:lstStyle/>
                    <a:p>
                      <a:pPr fontAlgn="ctr"/>
                      <a:r>
                        <a:rPr lang="en-US" b="0" dirty="0">
                          <a:effectLst/>
                        </a:rPr>
                        <a:t>No update</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3032405516"/>
                  </a:ext>
                </a:extLst>
              </a:tr>
              <a:tr h="370840">
                <a:tc>
                  <a:txBody>
                    <a:bodyPr/>
                    <a:lstStyle/>
                    <a:p>
                      <a:pPr fontAlgn="ctr"/>
                      <a:r>
                        <a:rPr lang="en-US" b="0" dirty="0">
                          <a:effectLst/>
                        </a:rPr>
                        <a:t>Listening</a:t>
                      </a:r>
                    </a:p>
                  </a:txBody>
                  <a:tcPr marL="47625" marR="47625" marT="47625" marB="47625" anchor="ctr"/>
                </a:tc>
                <a:tc>
                  <a:txBody>
                    <a:bodyPr/>
                    <a:lstStyle/>
                    <a:p>
                      <a:pPr fontAlgn="ctr"/>
                      <a:r>
                        <a:rPr lang="en-US" b="0" dirty="0">
                          <a:effectLst/>
                        </a:rPr>
                        <a:t>Receive and send</a:t>
                      </a:r>
                    </a:p>
                  </a:txBody>
                  <a:tcPr marL="47625" marR="47625" marT="47625" marB="47625" anchor="ctr"/>
                </a:tc>
                <a:tc>
                  <a:txBody>
                    <a:bodyPr/>
                    <a:lstStyle/>
                    <a:p>
                      <a:pPr fontAlgn="ctr"/>
                      <a:r>
                        <a:rPr lang="en-US" b="0" dirty="0">
                          <a:effectLst/>
                        </a:rPr>
                        <a:t>No update</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3184519708"/>
                  </a:ext>
                </a:extLst>
              </a:tr>
              <a:tr h="370840">
                <a:tc>
                  <a:txBody>
                    <a:bodyPr/>
                    <a:lstStyle/>
                    <a:p>
                      <a:pPr fontAlgn="ctr"/>
                      <a:r>
                        <a:rPr lang="en-US" b="0" dirty="0">
                          <a:effectLst/>
                        </a:rPr>
                        <a:t>Learning</a:t>
                      </a:r>
                    </a:p>
                  </a:txBody>
                  <a:tcPr marL="47625" marR="47625" marT="47625" marB="47625" anchor="ctr"/>
                </a:tc>
                <a:tc>
                  <a:txBody>
                    <a:bodyPr/>
                    <a:lstStyle/>
                    <a:p>
                      <a:pPr fontAlgn="ctr"/>
                      <a:r>
                        <a:rPr lang="en-US" b="0" dirty="0">
                          <a:effectLst/>
                        </a:rPr>
                        <a:t>Receive and send</a:t>
                      </a:r>
                    </a:p>
                  </a:txBody>
                  <a:tcPr marL="47625" marR="47625" marT="47625" marB="47625" anchor="ctr"/>
                </a:tc>
                <a:tc>
                  <a:txBody>
                    <a:bodyPr/>
                    <a:lstStyle/>
                    <a:p>
                      <a:pPr fontAlgn="ctr"/>
                      <a:r>
                        <a:rPr lang="en-US" b="0" dirty="0">
                          <a:effectLst/>
                        </a:rPr>
                        <a:t>Updating table</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899475805"/>
                  </a:ext>
                </a:extLst>
              </a:tr>
              <a:tr h="370840">
                <a:tc>
                  <a:txBody>
                    <a:bodyPr/>
                    <a:lstStyle/>
                    <a:p>
                      <a:pPr fontAlgn="ctr"/>
                      <a:r>
                        <a:rPr lang="en-US" b="0" dirty="0">
                          <a:effectLst/>
                        </a:rPr>
                        <a:t>Forwarding</a:t>
                      </a:r>
                    </a:p>
                  </a:txBody>
                  <a:tcPr marL="47625" marR="47625" marT="47625" marB="47625" anchor="ctr"/>
                </a:tc>
                <a:tc>
                  <a:txBody>
                    <a:bodyPr/>
                    <a:lstStyle/>
                    <a:p>
                      <a:pPr fontAlgn="ctr"/>
                      <a:r>
                        <a:rPr lang="en-US" b="0" dirty="0">
                          <a:effectLst/>
                        </a:rPr>
                        <a:t>Receive and send</a:t>
                      </a:r>
                    </a:p>
                  </a:txBody>
                  <a:tcPr marL="47625" marR="47625" marT="47625" marB="47625" anchor="ctr"/>
                </a:tc>
                <a:tc>
                  <a:txBody>
                    <a:bodyPr/>
                    <a:lstStyle/>
                    <a:p>
                      <a:pPr fontAlgn="ctr"/>
                      <a:r>
                        <a:rPr lang="en-US" b="0" dirty="0">
                          <a:effectLst/>
                        </a:rPr>
                        <a:t>Updating table</a:t>
                      </a:r>
                    </a:p>
                  </a:txBody>
                  <a:tcPr marL="47625" marR="47625" marT="47625" marB="47625" anchor="ctr"/>
                </a:tc>
                <a:tc>
                  <a:txBody>
                    <a:bodyPr/>
                    <a:lstStyle/>
                    <a:p>
                      <a:pPr fontAlgn="ctr"/>
                      <a:r>
                        <a:rPr lang="en-US" b="0" dirty="0">
                          <a:effectLst/>
                        </a:rPr>
                        <a:t>Yes</a:t>
                      </a:r>
                    </a:p>
                  </a:txBody>
                  <a:tcPr marL="47625" marR="47625" marT="47625" marB="47625" anchor="ctr"/>
                </a:tc>
                <a:extLst>
                  <a:ext uri="{0D108BD9-81ED-4DB2-BD59-A6C34878D82A}">
                    <a16:rowId xmlns:a16="http://schemas.microsoft.com/office/drawing/2014/main" val="3795268361"/>
                  </a:ext>
                </a:extLst>
              </a:tr>
              <a:tr h="370840">
                <a:tc>
                  <a:txBody>
                    <a:bodyPr/>
                    <a:lstStyle/>
                    <a:p>
                      <a:pPr fontAlgn="ctr"/>
                      <a:r>
                        <a:rPr lang="en-US" b="0" dirty="0">
                          <a:effectLst/>
                        </a:rPr>
                        <a:t>Disabled</a:t>
                      </a:r>
                    </a:p>
                  </a:txBody>
                  <a:tcPr marL="47625" marR="47625" marT="47625" marB="47625" anchor="ctr"/>
                </a:tc>
                <a:tc>
                  <a:txBody>
                    <a:bodyPr/>
                    <a:lstStyle/>
                    <a:p>
                      <a:pPr fontAlgn="ctr"/>
                      <a:r>
                        <a:rPr lang="en-US" b="0" dirty="0">
                          <a:effectLst/>
                        </a:rPr>
                        <a:t>None sent or received</a:t>
                      </a:r>
                    </a:p>
                  </a:txBody>
                  <a:tcPr marL="47625" marR="47625" marT="47625" marB="47625" anchor="ctr"/>
                </a:tc>
                <a:tc>
                  <a:txBody>
                    <a:bodyPr/>
                    <a:lstStyle/>
                    <a:p>
                      <a:pPr fontAlgn="ctr"/>
                      <a:r>
                        <a:rPr lang="en-US" b="0" dirty="0">
                          <a:effectLst/>
                        </a:rPr>
                        <a:t>No update</a:t>
                      </a:r>
                    </a:p>
                  </a:txBody>
                  <a:tcPr marL="47625" marR="47625" marT="47625" marB="47625" anchor="ctr"/>
                </a:tc>
                <a:tc>
                  <a:txBody>
                    <a:bodyPr/>
                    <a:lstStyle/>
                    <a:p>
                      <a:pPr fontAlgn="ctr"/>
                      <a:r>
                        <a:rPr lang="en-US" b="0" dirty="0">
                          <a:effectLst/>
                        </a:rPr>
                        <a:t>No</a:t>
                      </a:r>
                    </a:p>
                  </a:txBody>
                  <a:tcPr marL="47625" marR="47625" marT="47625" marB="47625" anchor="ctr"/>
                </a:tc>
                <a:extLst>
                  <a:ext uri="{0D108BD9-81ED-4DB2-BD59-A6C34878D82A}">
                    <a16:rowId xmlns:a16="http://schemas.microsoft.com/office/drawing/2014/main" val="1385506589"/>
                  </a:ext>
                </a:extLst>
              </a:tr>
            </a:tbl>
          </a:graphicData>
        </a:graphic>
      </p:graphicFrame>
    </p:spTree>
    <p:custDataLst>
      <p:tags r:id="rId1"/>
    </p:custDataLst>
    <p:extLst>
      <p:ext uri="{BB962C8B-B14F-4D97-AF65-F5344CB8AC3E}">
        <p14:creationId xmlns:p14="http://schemas.microsoft.com/office/powerpoint/2010/main" val="215737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1619672" y="1700808"/>
            <a:ext cx="6838528" cy="1362075"/>
          </a:xfrm>
        </p:spPr>
        <p:txBody>
          <a:bodyPr>
            <a:normAutofit/>
          </a:bodyPr>
          <a:lstStyle/>
          <a:p>
            <a:r>
              <a:rPr lang="nn-NO" sz="4800" dirty="0">
                <a:solidFill>
                  <a:schemeClr val="accent1">
                    <a:lumMod val="50000"/>
                  </a:schemeClr>
                </a:solidFill>
              </a:rPr>
              <a:t>Evolution of STP</a:t>
            </a:r>
            <a:endParaRPr lang="en-GB" dirty="0">
              <a:solidFill>
                <a:schemeClr val="accent1">
                  <a:lumMod val="50000"/>
                </a:schemeClr>
              </a:solidFill>
            </a:endParaRPr>
          </a:p>
        </p:txBody>
      </p:sp>
    </p:spTree>
    <p:extLst>
      <p:ext uri="{BB962C8B-B14F-4D97-AF65-F5344CB8AC3E}">
        <p14:creationId xmlns:p14="http://schemas.microsoft.com/office/powerpoint/2010/main" val="225994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87624" y="332656"/>
            <a:ext cx="6509792" cy="731837"/>
          </a:xfrm>
        </p:spPr>
        <p:txBody>
          <a:bodyPr>
            <a:normAutofit/>
          </a:bodyPr>
          <a:lstStyle/>
          <a:p>
            <a:r>
              <a:rPr lang="en-US" dirty="0"/>
              <a:t>Different Versions of STP</a:t>
            </a:r>
          </a:p>
        </p:txBody>
      </p:sp>
      <p:sp>
        <p:nvSpPr>
          <p:cNvPr id="4" name="Content Placeholder 3">
            <a:extLst>
              <a:ext uri="{FF2B5EF4-FFF2-40B4-BE49-F238E27FC236}">
                <a16:creationId xmlns:a16="http://schemas.microsoft.com/office/drawing/2014/main" id="{4E557AC4-A5AB-C14A-98F4-74D7EF3D60FA}"/>
              </a:ext>
            </a:extLst>
          </p:cNvPr>
          <p:cNvSpPr>
            <a:spLocks noGrp="1"/>
          </p:cNvSpPr>
          <p:nvPr>
            <p:ph idx="1"/>
          </p:nvPr>
        </p:nvSpPr>
        <p:spPr>
          <a:xfrm>
            <a:off x="467544" y="1340768"/>
            <a:ext cx="8280057" cy="3545881"/>
          </a:xfrm>
        </p:spPr>
        <p:txBody>
          <a:bodyPr/>
          <a:lstStyle/>
          <a:p>
            <a:pPr marL="0" indent="0" algn="l"/>
            <a:r>
              <a:rPr lang="en-US" sz="1800" dirty="0">
                <a:solidFill>
                  <a:srgbClr val="000000"/>
                </a:solidFill>
              </a:rPr>
              <a:t>Many professionals generically use spanning tree and STP to refer to the various implementations of spanning tree, such as Rapid Spanning Tree Protocol (RSTP) and Multiple Spanning Tree Protocol (MSTP). </a:t>
            </a:r>
          </a:p>
          <a:p>
            <a:pPr marL="0" indent="0" algn="l"/>
            <a:endParaRPr lang="en-US" sz="1800" dirty="0">
              <a:solidFill>
                <a:srgbClr val="000000"/>
              </a:solidFill>
            </a:endParaRPr>
          </a:p>
          <a:p>
            <a:pPr marL="0" indent="0" algn="l"/>
            <a:endParaRPr lang="en-US" sz="1800" dirty="0">
              <a:solidFill>
                <a:srgbClr val="000000"/>
              </a:solidFill>
            </a:endParaRPr>
          </a:p>
          <a:p>
            <a:pPr marL="0" indent="0" algn="l"/>
            <a:r>
              <a:rPr lang="en-US" sz="1800" dirty="0">
                <a:solidFill>
                  <a:srgbClr val="000000"/>
                </a:solidFill>
              </a:rPr>
              <a:t>The latest IEEE documentation on spanning tree (IEEE-802-1D-2004) says, "STP has now been superseded by the Rapid Spanning Tree Protocol (RSTP)."The IEEE uses "STP" to refer to the original implementation of spanning tree and "RSTP" to describe the version of spanning tree specified in IEEE-802.1D-2004. </a:t>
            </a:r>
          </a:p>
          <a:p>
            <a:pPr marL="0" indent="0" algn="l"/>
            <a:endParaRPr lang="en-US" sz="1800" dirty="0">
              <a:solidFill>
                <a:srgbClr val="000000"/>
              </a:solidFill>
            </a:endParaRPr>
          </a:p>
        </p:txBody>
      </p:sp>
    </p:spTree>
    <p:custDataLst>
      <p:tags r:id="rId1"/>
    </p:custDataLst>
    <p:extLst>
      <p:ext uri="{BB962C8B-B14F-4D97-AF65-F5344CB8AC3E}">
        <p14:creationId xmlns:p14="http://schemas.microsoft.com/office/powerpoint/2010/main" val="54388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27584" y="332656"/>
            <a:ext cx="7848872" cy="731837"/>
          </a:xfrm>
        </p:spPr>
        <p:txBody>
          <a:bodyPr>
            <a:normAutofit/>
          </a:bodyPr>
          <a:lstStyle/>
          <a:p>
            <a:r>
              <a:rPr lang="en-US" dirty="0"/>
              <a:t>Different Versions of STP (cont.)</a:t>
            </a:r>
          </a:p>
        </p:txBody>
      </p:sp>
      <p:sp>
        <p:nvSpPr>
          <p:cNvPr id="4" name="Content Placeholder 3">
            <a:extLst>
              <a:ext uri="{FF2B5EF4-FFF2-40B4-BE49-F238E27FC236}">
                <a16:creationId xmlns:a16="http://schemas.microsoft.com/office/drawing/2014/main" id="{4E557AC4-A5AB-C14A-98F4-74D7EF3D60FA}"/>
              </a:ext>
            </a:extLst>
          </p:cNvPr>
          <p:cNvSpPr>
            <a:spLocks noGrp="1"/>
          </p:cNvSpPr>
          <p:nvPr>
            <p:ph idx="1"/>
          </p:nvPr>
        </p:nvSpPr>
        <p:spPr>
          <a:xfrm>
            <a:off x="467544" y="1196752"/>
            <a:ext cx="8280057" cy="3689897"/>
          </a:xfrm>
        </p:spPr>
        <p:txBody>
          <a:bodyPr/>
          <a:lstStyle/>
          <a:p>
            <a:pPr marL="0" indent="0" algn="l"/>
            <a:r>
              <a:rPr lang="en-US" sz="1800" dirty="0">
                <a:solidFill>
                  <a:srgbClr val="000000"/>
                </a:solidFill>
              </a:rPr>
              <a:t>Because the two protocols share much of the same terminology and methods for the loop-free path, the primary focus will be on the current standard and the Cisco proprietary implementations of STP and RSTP.</a:t>
            </a:r>
          </a:p>
          <a:p>
            <a:pPr marL="0" indent="0" algn="l"/>
            <a:endParaRPr lang="en-US" sz="1800" dirty="0">
              <a:solidFill>
                <a:srgbClr val="000000"/>
              </a:solidFill>
            </a:endParaRPr>
          </a:p>
          <a:p>
            <a:pPr marL="0" indent="0" algn="l"/>
            <a:r>
              <a:rPr lang="en-US" sz="1800" dirty="0">
                <a:solidFill>
                  <a:srgbClr val="000000"/>
                </a:solidFill>
              </a:rPr>
              <a:t>Cisco switches running IOS 15.0 or later, run PVST+ by default. This version incorporates many of the specifications of IEEE 802.1D-2004, such as alternate ports in place of the former non-designated ports. </a:t>
            </a:r>
          </a:p>
          <a:p>
            <a:pPr marL="0" indent="0" algn="l"/>
            <a:endParaRPr lang="en-US" sz="1800" dirty="0">
              <a:solidFill>
                <a:srgbClr val="000000"/>
              </a:solidFill>
            </a:endParaRPr>
          </a:p>
          <a:p>
            <a:pPr marL="0" indent="0" algn="l"/>
            <a:r>
              <a:rPr lang="en-US" sz="1800" dirty="0">
                <a:solidFill>
                  <a:srgbClr val="000000"/>
                </a:solidFill>
              </a:rPr>
              <a:t>Switches must be explicitly configured for rapid spanning tree mode in order to run the rapid spanning tree protocol.</a:t>
            </a:r>
          </a:p>
        </p:txBody>
      </p:sp>
    </p:spTree>
    <p:custDataLst>
      <p:tags r:id="rId1"/>
    </p:custDataLst>
    <p:extLst>
      <p:ext uri="{BB962C8B-B14F-4D97-AF65-F5344CB8AC3E}">
        <p14:creationId xmlns:p14="http://schemas.microsoft.com/office/powerpoint/2010/main" val="98292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79512" y="332656"/>
            <a:ext cx="8345488" cy="731837"/>
          </a:xfrm>
        </p:spPr>
        <p:txBody>
          <a:bodyPr>
            <a:normAutofit/>
          </a:bodyPr>
          <a:lstStyle/>
          <a:p>
            <a:r>
              <a:rPr lang="en-US" sz="3200" dirty="0"/>
              <a:t>Different Versions of STP (Cont.)</a:t>
            </a:r>
          </a:p>
        </p:txBody>
      </p:sp>
      <p:graphicFrame>
        <p:nvGraphicFramePr>
          <p:cNvPr id="6" name="Content Placeholder 5">
            <a:extLst>
              <a:ext uri="{FF2B5EF4-FFF2-40B4-BE49-F238E27FC236}">
                <a16:creationId xmlns:a16="http://schemas.microsoft.com/office/drawing/2014/main" id="{7D1C3B02-B1E4-2040-B969-49C63A6FDAE1}"/>
              </a:ext>
            </a:extLst>
          </p:cNvPr>
          <p:cNvGraphicFramePr>
            <a:graphicFrameLocks noGrp="1"/>
          </p:cNvGraphicFramePr>
          <p:nvPr>
            <p:ph idx="1"/>
            <p:extLst>
              <p:ext uri="{D42A27DB-BD31-4B8C-83A1-F6EECF244321}">
                <p14:modId xmlns:p14="http://schemas.microsoft.com/office/powerpoint/2010/main" val="2600615544"/>
              </p:ext>
            </p:extLst>
          </p:nvPr>
        </p:nvGraphicFramePr>
        <p:xfrm>
          <a:off x="467544" y="1064493"/>
          <a:ext cx="8244656" cy="4623090"/>
        </p:xfrm>
        <a:graphic>
          <a:graphicData uri="http://schemas.openxmlformats.org/drawingml/2006/table">
            <a:tbl>
              <a:tblPr firstRow="1" bandRow="1">
                <a:tableStyleId>{5C22544A-7EE6-4342-B048-85BDC9FD1C3A}</a:tableStyleId>
              </a:tblPr>
              <a:tblGrid>
                <a:gridCol w="787530">
                  <a:extLst>
                    <a:ext uri="{9D8B030D-6E8A-4147-A177-3AD203B41FA5}">
                      <a16:colId xmlns:a16="http://schemas.microsoft.com/office/drawing/2014/main" val="2181609705"/>
                    </a:ext>
                  </a:extLst>
                </a:gridCol>
                <a:gridCol w="7457126">
                  <a:extLst>
                    <a:ext uri="{9D8B030D-6E8A-4147-A177-3AD203B41FA5}">
                      <a16:colId xmlns:a16="http://schemas.microsoft.com/office/drawing/2014/main" val="3279706433"/>
                    </a:ext>
                  </a:extLst>
                </a:gridCol>
              </a:tblGrid>
              <a:tr h="503052">
                <a:tc>
                  <a:txBody>
                    <a:bodyPr/>
                    <a:lstStyle/>
                    <a:p>
                      <a:pPr algn="l" fontAlgn="ctr"/>
                      <a:r>
                        <a:rPr lang="en-US" sz="1200" dirty="0">
                          <a:effectLst/>
                        </a:rPr>
                        <a:t>STP Variety</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1112780972"/>
                  </a:ext>
                </a:extLst>
              </a:tr>
              <a:tr h="702610">
                <a:tc>
                  <a:txBody>
                    <a:bodyPr/>
                    <a:lstStyle/>
                    <a:p>
                      <a:pPr fontAlgn="ctr"/>
                      <a:r>
                        <a:rPr lang="en-US" sz="1200" b="0" dirty="0">
                          <a:effectLst/>
                        </a:rPr>
                        <a:t>STP</a:t>
                      </a:r>
                    </a:p>
                  </a:txBody>
                  <a:tcPr marL="47625" marR="47625" marT="47625" marB="47625" anchor="ctr"/>
                </a:tc>
                <a:tc>
                  <a:txBody>
                    <a:bodyPr/>
                    <a:lstStyle/>
                    <a:p>
                      <a:pPr fontAlgn="ctr"/>
                      <a:r>
                        <a:rPr lang="en-US" sz="1200" b="0" dirty="0">
                          <a:effectLst/>
                        </a:rPr>
                        <a:t>This is the original IEEE 802.1D version (802.1D-1998 and earlier) that provides a loop-free topology in a network with redundant links. Also called Common Spanning Tree (CST), it assumes one spanning tree instance for the entire bridged network, regardless of the number of VLANs.</a:t>
                      </a:r>
                    </a:p>
                  </a:txBody>
                  <a:tcPr marL="47625" marR="47625" marT="47625" marB="47625" anchor="ctr"/>
                </a:tc>
                <a:extLst>
                  <a:ext uri="{0D108BD9-81ED-4DB2-BD59-A6C34878D82A}">
                    <a16:rowId xmlns:a16="http://schemas.microsoft.com/office/drawing/2014/main" val="2267108576"/>
                  </a:ext>
                </a:extLst>
              </a:tr>
              <a:tr h="702610">
                <a:tc>
                  <a:txBody>
                    <a:bodyPr/>
                    <a:lstStyle/>
                    <a:p>
                      <a:pPr fontAlgn="ctr"/>
                      <a:r>
                        <a:rPr lang="en-US" sz="1200" b="0" dirty="0">
                          <a:effectLst/>
                        </a:rPr>
                        <a:t>PVST+</a:t>
                      </a:r>
                    </a:p>
                  </a:txBody>
                  <a:tcPr marL="47625" marR="47625" marT="47625" marB="47625" anchor="ctr"/>
                </a:tc>
                <a:tc>
                  <a:txBody>
                    <a:bodyPr/>
                    <a:lstStyle/>
                    <a:p>
                      <a:pPr fontAlgn="ctr"/>
                      <a:r>
                        <a:rPr lang="en-US" sz="1200" b="0" dirty="0">
                          <a:effectLst/>
                        </a:rPr>
                        <a:t>Per-VLAN Spanning Tree (PVST+) is a Cisco enhancement of STP that provides a separate 802.1D spanning tree instance for each VLAN configured in the network. PVST+ supports PortFast, UplinkFast, BackboneFast, BPDU guard, BPDU filter, root guard, and loop guard.</a:t>
                      </a:r>
                    </a:p>
                  </a:txBody>
                  <a:tcPr marL="47625" marR="47625" marT="47625" marB="47625" anchor="ctr"/>
                </a:tc>
                <a:extLst>
                  <a:ext uri="{0D108BD9-81ED-4DB2-BD59-A6C34878D82A}">
                    <a16:rowId xmlns:a16="http://schemas.microsoft.com/office/drawing/2014/main" val="872650561"/>
                  </a:ext>
                </a:extLst>
              </a:tr>
              <a:tr h="503052">
                <a:tc>
                  <a:txBody>
                    <a:bodyPr/>
                    <a:lstStyle/>
                    <a:p>
                      <a:pPr fontAlgn="ctr"/>
                      <a:r>
                        <a:rPr lang="en-US" sz="1200" b="0" dirty="0">
                          <a:effectLst/>
                        </a:rPr>
                        <a:t>802.1D-2004</a:t>
                      </a:r>
                    </a:p>
                  </a:txBody>
                  <a:tcPr marL="47625" marR="47625" marT="47625" marB="47625" anchor="ctr"/>
                </a:tc>
                <a:tc>
                  <a:txBody>
                    <a:bodyPr/>
                    <a:lstStyle/>
                    <a:p>
                      <a:pPr fontAlgn="ctr"/>
                      <a:r>
                        <a:rPr lang="en-US" sz="1200" b="0" dirty="0">
                          <a:effectLst/>
                        </a:rPr>
                        <a:t>This is an updated version of the STP standard, incorporating IEEE 802.1w.</a:t>
                      </a:r>
                    </a:p>
                  </a:txBody>
                  <a:tcPr marL="47625" marR="47625" marT="47625" marB="47625" anchor="ctr"/>
                </a:tc>
                <a:extLst>
                  <a:ext uri="{0D108BD9-81ED-4DB2-BD59-A6C34878D82A}">
                    <a16:rowId xmlns:a16="http://schemas.microsoft.com/office/drawing/2014/main" val="2268619542"/>
                  </a:ext>
                </a:extLst>
              </a:tr>
              <a:tr h="503052">
                <a:tc>
                  <a:txBody>
                    <a:bodyPr/>
                    <a:lstStyle/>
                    <a:p>
                      <a:pPr fontAlgn="ctr"/>
                      <a:r>
                        <a:rPr lang="en-US" sz="1200" b="0" dirty="0">
                          <a:effectLst/>
                        </a:rPr>
                        <a:t>RSTP</a:t>
                      </a:r>
                    </a:p>
                  </a:txBody>
                  <a:tcPr marL="47625" marR="47625" marT="47625" marB="47625" anchor="ctr"/>
                </a:tc>
                <a:tc>
                  <a:txBody>
                    <a:bodyPr/>
                    <a:lstStyle/>
                    <a:p>
                      <a:pPr fontAlgn="ctr"/>
                      <a:r>
                        <a:rPr lang="en-US" sz="1200" b="0" dirty="0">
                          <a:effectLst/>
                        </a:rPr>
                        <a:t>Rapid Spanning Tree Protocol (RSTP) or IEEE 802.1w is an evolution of STP that provides faster convergence than STP.</a:t>
                      </a:r>
                    </a:p>
                  </a:txBody>
                  <a:tcPr marL="47625" marR="47625" marT="47625" marB="47625" anchor="ctr"/>
                </a:tc>
                <a:extLst>
                  <a:ext uri="{0D108BD9-81ED-4DB2-BD59-A6C34878D82A}">
                    <a16:rowId xmlns:a16="http://schemas.microsoft.com/office/drawing/2014/main" val="3321853904"/>
                  </a:ext>
                </a:extLst>
              </a:tr>
              <a:tr h="503052">
                <a:tc>
                  <a:txBody>
                    <a:bodyPr/>
                    <a:lstStyle/>
                    <a:p>
                      <a:pPr fontAlgn="ctr"/>
                      <a:r>
                        <a:rPr lang="en-US" sz="1200" b="0" dirty="0">
                          <a:effectLst/>
                        </a:rPr>
                        <a:t>Rapid PVST+</a:t>
                      </a:r>
                    </a:p>
                  </a:txBody>
                  <a:tcPr marL="47625" marR="47625" marT="47625" marB="47625" anchor="ctr"/>
                </a:tc>
                <a:tc>
                  <a:txBody>
                    <a:bodyPr/>
                    <a:lstStyle/>
                    <a:p>
                      <a:pPr fontAlgn="ctr"/>
                      <a:r>
                        <a:rPr lang="en-US" sz="1200" b="0" dirty="0">
                          <a:effectLst/>
                        </a:rPr>
                        <a:t>This is a Cisco enhancement of RSTP that uses PVST+ and provides a separate instance of 802.1w per VLAN. Each separate instance supports PortFast, BPDU guard, BPDU filter, root guard, and loop guard.</a:t>
                      </a:r>
                    </a:p>
                  </a:txBody>
                  <a:tcPr marL="47625" marR="47625" marT="47625" marB="47625" anchor="ctr"/>
                </a:tc>
                <a:extLst>
                  <a:ext uri="{0D108BD9-81ED-4DB2-BD59-A6C34878D82A}">
                    <a16:rowId xmlns:a16="http://schemas.microsoft.com/office/drawing/2014/main" val="2147294024"/>
                  </a:ext>
                </a:extLst>
              </a:tr>
              <a:tr h="503052">
                <a:tc>
                  <a:txBody>
                    <a:bodyPr/>
                    <a:lstStyle/>
                    <a:p>
                      <a:pPr fontAlgn="ctr"/>
                      <a:r>
                        <a:rPr lang="en-US" sz="1200" b="0" dirty="0">
                          <a:effectLst/>
                        </a:rPr>
                        <a:t>MSTP</a:t>
                      </a:r>
                    </a:p>
                  </a:txBody>
                  <a:tcPr marL="47625" marR="47625" marT="47625" marB="47625" anchor="ctr"/>
                </a:tc>
                <a:tc>
                  <a:txBody>
                    <a:bodyPr/>
                    <a:lstStyle/>
                    <a:p>
                      <a:pPr fontAlgn="ctr"/>
                      <a:r>
                        <a:rPr lang="en-US" sz="1200" b="0" dirty="0">
                          <a:effectLst/>
                        </a:rPr>
                        <a:t>Multiple Spanning Tree Protocol (MSTP) is an IEEE standard inspired by the earlier Cisco proprietary Multiple Instance STP (MISTP) implementation. MSTP maps multiple VLANs into the same spanning tree instance.</a:t>
                      </a:r>
                    </a:p>
                  </a:txBody>
                  <a:tcPr marL="47625" marR="47625" marT="47625" marB="47625" anchor="ctr"/>
                </a:tc>
                <a:extLst>
                  <a:ext uri="{0D108BD9-81ED-4DB2-BD59-A6C34878D82A}">
                    <a16:rowId xmlns:a16="http://schemas.microsoft.com/office/drawing/2014/main" val="3668636701"/>
                  </a:ext>
                </a:extLst>
              </a:tr>
              <a:tr h="702610">
                <a:tc>
                  <a:txBody>
                    <a:bodyPr/>
                    <a:lstStyle/>
                    <a:p>
                      <a:pPr fontAlgn="ctr"/>
                      <a:r>
                        <a:rPr lang="en-US" sz="1200" b="0" dirty="0">
                          <a:effectLst/>
                        </a:rPr>
                        <a:t>MST</a:t>
                      </a:r>
                    </a:p>
                  </a:txBody>
                  <a:tcPr marL="47625" marR="47625" marT="47625" marB="47625" anchor="ctr"/>
                </a:tc>
                <a:tc>
                  <a:txBody>
                    <a:bodyPr/>
                    <a:lstStyle/>
                    <a:p>
                      <a:pPr fontAlgn="ctr"/>
                      <a:r>
                        <a:rPr lang="en-US" sz="1200" b="0" dirty="0">
                          <a:effectLst/>
                        </a:rPr>
                        <a:t>Multiple Spanning Tree (MST) is the Cisco implementation of MSTP, which provides up to 16 instances of RSTP and combines many VLANs with the same physical and logical topology into a common RSTP instance. Each instance supports PortFast, BPDU guard, BPDU filter, root guard, and loop guard.</a:t>
                      </a:r>
                    </a:p>
                  </a:txBody>
                  <a:tcPr marL="47625" marR="47625" marT="47625" marB="47625" anchor="ctr"/>
                </a:tc>
                <a:extLst>
                  <a:ext uri="{0D108BD9-81ED-4DB2-BD59-A6C34878D82A}">
                    <a16:rowId xmlns:a16="http://schemas.microsoft.com/office/drawing/2014/main" val="598208637"/>
                  </a:ext>
                </a:extLst>
              </a:tr>
            </a:tbl>
          </a:graphicData>
        </a:graphic>
      </p:graphicFrame>
    </p:spTree>
    <p:custDataLst>
      <p:tags r:id="rId1"/>
    </p:custDataLst>
    <p:extLst>
      <p:ext uri="{BB962C8B-B14F-4D97-AF65-F5344CB8AC3E}">
        <p14:creationId xmlns:p14="http://schemas.microsoft.com/office/powerpoint/2010/main" val="3805273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85055" y="188640"/>
            <a:ext cx="7373888" cy="731837"/>
          </a:xfrm>
        </p:spPr>
        <p:txBody>
          <a:bodyPr>
            <a:normAutofit/>
          </a:bodyPr>
          <a:lstStyle/>
          <a:p>
            <a:r>
              <a:rPr lang="en-US" dirty="0"/>
              <a:t>RSTP Concepts</a:t>
            </a:r>
          </a:p>
        </p:txBody>
      </p:sp>
      <p:sp>
        <p:nvSpPr>
          <p:cNvPr id="4" name="Content Placeholder 3">
            <a:extLst>
              <a:ext uri="{FF2B5EF4-FFF2-40B4-BE49-F238E27FC236}">
                <a16:creationId xmlns:a16="http://schemas.microsoft.com/office/drawing/2014/main" id="{0C1569D3-84EC-5A4F-AC19-153D0142A105}"/>
              </a:ext>
            </a:extLst>
          </p:cNvPr>
          <p:cNvSpPr>
            <a:spLocks noGrp="1"/>
          </p:cNvSpPr>
          <p:nvPr>
            <p:ph idx="1"/>
          </p:nvPr>
        </p:nvSpPr>
        <p:spPr>
          <a:xfrm>
            <a:off x="431971" y="1064494"/>
            <a:ext cx="8280057" cy="3894164"/>
          </a:xfrm>
        </p:spPr>
        <p:txBody>
          <a:bodyPr/>
          <a:lstStyle/>
          <a:p>
            <a:pPr marL="0" indent="0" algn="l"/>
            <a:r>
              <a:rPr lang="en-US" sz="1800" dirty="0">
                <a:solidFill>
                  <a:srgbClr val="000000"/>
                </a:solidFill>
              </a:rPr>
              <a:t>RSTP (IEEE 802.1w) supersedes the original 802.1D while retaining backward compatibility. The 802.1w STP terminology remains primarily the same as the original IEEE 802.1D STP terminology. </a:t>
            </a:r>
          </a:p>
          <a:p>
            <a:pPr marL="0" indent="0" algn="l"/>
            <a:endParaRPr lang="en-US" sz="1800" dirty="0">
              <a:solidFill>
                <a:srgbClr val="000000"/>
              </a:solidFill>
            </a:endParaRPr>
          </a:p>
          <a:p>
            <a:pPr marL="0" indent="0" algn="l"/>
            <a:r>
              <a:rPr lang="en-US" sz="1800" dirty="0">
                <a:solidFill>
                  <a:srgbClr val="000000"/>
                </a:solidFill>
              </a:rPr>
              <a:t>Most parameters have been left unchanged. Users that are familiar with the original STP standard can easily configure RSTP. The same spanning tree algorithm is used for both STP and RSTP to determine port roles and topology.</a:t>
            </a:r>
          </a:p>
          <a:p>
            <a:pPr marL="0" indent="0" algn="l"/>
            <a:endParaRPr lang="en-US" sz="1800" dirty="0">
              <a:solidFill>
                <a:srgbClr val="000000"/>
              </a:solidFill>
            </a:endParaRPr>
          </a:p>
          <a:p>
            <a:pPr marL="0" indent="0" algn="l"/>
            <a:r>
              <a:rPr lang="en-US" sz="1800" dirty="0">
                <a:solidFill>
                  <a:srgbClr val="000000"/>
                </a:solidFill>
              </a:rPr>
              <a:t>RSTP increases the speed of the recalculation of the spanning tree when the Layer 2 network topology changes. RSTP can achieve much faster convergence in a properly configured network, sometimes in as little as a few hundred milliseconds. If a port is configured to be an alternate port it can immediately change to a forwarding state without waiting for the network to converge.</a:t>
            </a:r>
          </a:p>
          <a:p>
            <a:pPr marL="0" indent="0" algn="l"/>
            <a:endParaRPr lang="en-US" sz="1400" b="1" dirty="0">
              <a:solidFill>
                <a:srgbClr val="000000"/>
              </a:solidFill>
            </a:endParaRPr>
          </a:p>
          <a:p>
            <a:pPr marL="0" indent="0" algn="l"/>
            <a:r>
              <a:rPr lang="en-US" sz="1400" b="1" dirty="0">
                <a:solidFill>
                  <a:srgbClr val="000000"/>
                </a:solidFill>
              </a:rPr>
              <a:t>Note</a:t>
            </a:r>
            <a:r>
              <a:rPr lang="en-US" sz="1400" dirty="0">
                <a:solidFill>
                  <a:srgbClr val="000000"/>
                </a:solidFill>
              </a:rPr>
              <a:t>: Rapid PVST+ is the Cisco implementation of RSTP on a per-VLAN basis. With Rapid PVST+ an independent instance of RSTP runs for each VLAN.</a:t>
            </a:r>
          </a:p>
          <a:p>
            <a:pPr marL="342900" indent="-342900" algn="l">
              <a:buFont typeface="Arial" panose="020B0604020202020204" pitchFamily="34" charset="0"/>
              <a:buChar char="•"/>
            </a:pPr>
            <a:endParaRPr lang="en-US" sz="1400" dirty="0">
              <a:solidFill>
                <a:srgbClr val="000000"/>
              </a:solidFill>
            </a:endParaRPr>
          </a:p>
        </p:txBody>
      </p:sp>
    </p:spTree>
    <p:custDataLst>
      <p:tags r:id="rId1"/>
    </p:custDataLst>
    <p:extLst>
      <p:ext uri="{BB962C8B-B14F-4D97-AF65-F5344CB8AC3E}">
        <p14:creationId xmlns:p14="http://schemas.microsoft.com/office/powerpoint/2010/main" val="3977565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3528" y="404664"/>
            <a:ext cx="8345488" cy="731837"/>
          </a:xfrm>
        </p:spPr>
        <p:txBody>
          <a:bodyPr>
            <a:normAutofit/>
          </a:bodyPr>
          <a:lstStyle/>
          <a:p>
            <a:r>
              <a:rPr lang="en-US" dirty="0"/>
              <a:t>RSTP Port States and Port Roles</a:t>
            </a:r>
          </a:p>
        </p:txBody>
      </p:sp>
      <p:sp>
        <p:nvSpPr>
          <p:cNvPr id="10" name="Rectangle 9">
            <a:extLst>
              <a:ext uri="{FF2B5EF4-FFF2-40B4-BE49-F238E27FC236}">
                <a16:creationId xmlns:a16="http://schemas.microsoft.com/office/drawing/2014/main" id="{D654BBC0-25FB-9E48-B1FE-9F7F413D56C0}"/>
              </a:ext>
            </a:extLst>
          </p:cNvPr>
          <p:cNvSpPr/>
          <p:nvPr/>
        </p:nvSpPr>
        <p:spPr>
          <a:xfrm>
            <a:off x="246888" y="1176426"/>
            <a:ext cx="4104456" cy="1569660"/>
          </a:xfrm>
          <a:prstGeom prst="rect">
            <a:avLst/>
          </a:prstGeom>
        </p:spPr>
        <p:txBody>
          <a:bodyPr wrap="square">
            <a:spAutoFit/>
          </a:bodyPr>
          <a:lstStyle/>
          <a:p>
            <a:r>
              <a:rPr lang="en-US" sz="1600" dirty="0">
                <a:solidFill>
                  <a:srgbClr val="000000"/>
                </a:solidFill>
              </a:rPr>
              <a:t>There are only three port states in RSTP that correspond to the three possible operational states in STP. The 802.1D disabled, blocking, and listening states are merged into a unique 802.1w discarding state.</a:t>
            </a:r>
          </a:p>
        </p:txBody>
      </p:sp>
      <p:pic>
        <p:nvPicPr>
          <p:cNvPr id="7" name="Content Placeholder 6">
            <a:extLst>
              <a:ext uri="{FF2B5EF4-FFF2-40B4-BE49-F238E27FC236}">
                <a16:creationId xmlns:a16="http://schemas.microsoft.com/office/drawing/2014/main" id="{71981DC3-8927-0748-8042-41881B94E02E}"/>
              </a:ext>
            </a:extLst>
          </p:cNvPr>
          <p:cNvPicPr>
            <a:picLocks noGrp="1" noChangeAspect="1"/>
          </p:cNvPicPr>
          <p:nvPr>
            <p:ph idx="1"/>
          </p:nvPr>
        </p:nvPicPr>
        <p:blipFill>
          <a:blip r:embed="rId4"/>
          <a:stretch>
            <a:fillRect/>
          </a:stretch>
        </p:blipFill>
        <p:spPr>
          <a:xfrm>
            <a:off x="582487" y="2654685"/>
            <a:ext cx="3260169" cy="2934555"/>
          </a:xfrm>
        </p:spPr>
      </p:pic>
      <p:sp>
        <p:nvSpPr>
          <p:cNvPr id="11" name="Rectangle 10">
            <a:extLst>
              <a:ext uri="{FF2B5EF4-FFF2-40B4-BE49-F238E27FC236}">
                <a16:creationId xmlns:a16="http://schemas.microsoft.com/office/drawing/2014/main" id="{921C0A66-96F3-4344-9D6D-23FFDD89EEB4}"/>
              </a:ext>
            </a:extLst>
          </p:cNvPr>
          <p:cNvSpPr/>
          <p:nvPr/>
        </p:nvSpPr>
        <p:spPr>
          <a:xfrm>
            <a:off x="4326737" y="1129755"/>
            <a:ext cx="4613144" cy="1569660"/>
          </a:xfrm>
          <a:prstGeom prst="rect">
            <a:avLst/>
          </a:prstGeom>
        </p:spPr>
        <p:txBody>
          <a:bodyPr wrap="square">
            <a:spAutoFit/>
          </a:bodyPr>
          <a:lstStyle/>
          <a:p>
            <a:r>
              <a:rPr lang="en-US" sz="1600" dirty="0">
                <a:solidFill>
                  <a:srgbClr val="000000"/>
                </a:solidFill>
              </a:rPr>
              <a:t>Root ports and designated ports are the same for both STP and RSTP. However, there are two RSTP port roles that correspond to the blocking state of STP. In STP, a blocked port is defined as not being the designated or root port. RSTP has two port roles for this purpose.</a:t>
            </a:r>
          </a:p>
        </p:txBody>
      </p:sp>
      <p:pic>
        <p:nvPicPr>
          <p:cNvPr id="9" name="Picture 8">
            <a:extLst>
              <a:ext uri="{FF2B5EF4-FFF2-40B4-BE49-F238E27FC236}">
                <a16:creationId xmlns:a16="http://schemas.microsoft.com/office/drawing/2014/main" id="{AD156C7C-0965-3B4A-A47A-10F85C708759}"/>
              </a:ext>
            </a:extLst>
          </p:cNvPr>
          <p:cNvPicPr>
            <a:picLocks noChangeAspect="1"/>
          </p:cNvPicPr>
          <p:nvPr/>
        </p:nvPicPr>
        <p:blipFill>
          <a:blip r:embed="rId5"/>
          <a:stretch>
            <a:fillRect/>
          </a:stretch>
        </p:blipFill>
        <p:spPr>
          <a:xfrm>
            <a:off x="4860032" y="2719377"/>
            <a:ext cx="3629473" cy="2886432"/>
          </a:xfrm>
          <a:prstGeom prst="rect">
            <a:avLst/>
          </a:prstGeom>
        </p:spPr>
      </p:pic>
    </p:spTree>
    <p:custDataLst>
      <p:tags r:id="rId1"/>
    </p:custDataLst>
    <p:extLst>
      <p:ext uri="{BB962C8B-B14F-4D97-AF65-F5344CB8AC3E}">
        <p14:creationId xmlns:p14="http://schemas.microsoft.com/office/powerpoint/2010/main" val="2641615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05036" y="332656"/>
            <a:ext cx="7733928" cy="731837"/>
          </a:xfrm>
        </p:spPr>
        <p:txBody>
          <a:bodyPr>
            <a:noAutofit/>
          </a:bodyPr>
          <a:lstStyle/>
          <a:p>
            <a:r>
              <a:rPr lang="en-US" sz="3200" dirty="0"/>
              <a:t>RSTP Port States and Port Roles (Cont.)</a:t>
            </a:r>
          </a:p>
        </p:txBody>
      </p:sp>
      <p:sp>
        <p:nvSpPr>
          <p:cNvPr id="4" name="Content Placeholder 3">
            <a:extLst>
              <a:ext uri="{FF2B5EF4-FFF2-40B4-BE49-F238E27FC236}">
                <a16:creationId xmlns:a16="http://schemas.microsoft.com/office/drawing/2014/main" id="{F8C9C8E7-6C21-AB4A-9F38-1DD54FE90B8C}"/>
              </a:ext>
            </a:extLst>
          </p:cNvPr>
          <p:cNvSpPr>
            <a:spLocks noGrp="1"/>
          </p:cNvSpPr>
          <p:nvPr>
            <p:ph idx="1"/>
          </p:nvPr>
        </p:nvSpPr>
        <p:spPr>
          <a:xfrm>
            <a:off x="467544" y="1268760"/>
            <a:ext cx="8280057" cy="687312"/>
          </a:xfrm>
        </p:spPr>
        <p:txBody>
          <a:bodyPr/>
          <a:lstStyle/>
          <a:p>
            <a:pPr marL="0" indent="0" algn="l"/>
            <a:r>
              <a:rPr lang="en-US" sz="1600" dirty="0">
                <a:solidFill>
                  <a:srgbClr val="000000"/>
                </a:solidFill>
              </a:rPr>
              <a:t>The alternate port has an alternate path to the root bridge. The backup port is a backup to a shared medium, such as a hub. A backup port is less common because hubs are now considered legacy devices.</a:t>
            </a:r>
          </a:p>
        </p:txBody>
      </p:sp>
      <p:pic>
        <p:nvPicPr>
          <p:cNvPr id="6" name="Picture 5">
            <a:extLst>
              <a:ext uri="{FF2B5EF4-FFF2-40B4-BE49-F238E27FC236}">
                <a16:creationId xmlns:a16="http://schemas.microsoft.com/office/drawing/2014/main" id="{7155CEBD-692A-BE4E-9B51-47E6B2BA8F0A}"/>
              </a:ext>
            </a:extLst>
          </p:cNvPr>
          <p:cNvPicPr>
            <a:picLocks noChangeAspect="1"/>
          </p:cNvPicPr>
          <p:nvPr/>
        </p:nvPicPr>
        <p:blipFill>
          <a:blip r:embed="rId3"/>
          <a:stretch>
            <a:fillRect/>
          </a:stretch>
        </p:blipFill>
        <p:spPr>
          <a:xfrm>
            <a:off x="1691680" y="2319092"/>
            <a:ext cx="5194441" cy="3134424"/>
          </a:xfrm>
          <a:prstGeom prst="rect">
            <a:avLst/>
          </a:prstGeom>
        </p:spPr>
      </p:pic>
    </p:spTree>
    <p:extLst>
      <p:ext uri="{BB962C8B-B14F-4D97-AF65-F5344CB8AC3E}">
        <p14:creationId xmlns:p14="http://schemas.microsoft.com/office/powerpoint/2010/main" val="50726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55576" y="476672"/>
            <a:ext cx="7445896" cy="731837"/>
          </a:xfrm>
        </p:spPr>
        <p:txBody>
          <a:bodyPr>
            <a:normAutofit/>
          </a:bodyPr>
          <a:lstStyle/>
          <a:p>
            <a:r>
              <a:rPr lang="en-US" sz="3200" dirty="0" err="1"/>
              <a:t>PortFast</a:t>
            </a:r>
            <a:r>
              <a:rPr lang="en-US" sz="3200" dirty="0"/>
              <a:t> and BPDU Guard</a:t>
            </a:r>
          </a:p>
        </p:txBody>
      </p:sp>
      <p:sp>
        <p:nvSpPr>
          <p:cNvPr id="5" name="Content Placeholder 4">
            <a:extLst>
              <a:ext uri="{FF2B5EF4-FFF2-40B4-BE49-F238E27FC236}">
                <a16:creationId xmlns:a16="http://schemas.microsoft.com/office/drawing/2014/main" id="{A3DEB9A8-9F1A-B94B-8B6B-ECAE79AA7260}"/>
              </a:ext>
            </a:extLst>
          </p:cNvPr>
          <p:cNvSpPr>
            <a:spLocks noGrp="1"/>
          </p:cNvSpPr>
          <p:nvPr>
            <p:ph idx="1"/>
          </p:nvPr>
        </p:nvSpPr>
        <p:spPr>
          <a:xfrm>
            <a:off x="467544" y="1196752"/>
            <a:ext cx="8280057" cy="4176464"/>
          </a:xfrm>
        </p:spPr>
        <p:txBody>
          <a:bodyPr/>
          <a:lstStyle/>
          <a:p>
            <a:pPr marL="0" indent="0" algn="l"/>
            <a:r>
              <a:rPr lang="en-US" sz="1600" dirty="0">
                <a:solidFill>
                  <a:srgbClr val="000000"/>
                </a:solidFill>
              </a:rPr>
              <a:t>When a device is connected to a switch port or when a switch powers up, the switch port goes through both the listening and learning states, each time waiting for the Forward Delay timer to expire. </a:t>
            </a:r>
          </a:p>
          <a:p>
            <a:pPr marL="0" indent="0" algn="l"/>
            <a:endParaRPr lang="en-US" sz="1600" dirty="0">
              <a:solidFill>
                <a:srgbClr val="000000"/>
              </a:solidFill>
            </a:endParaRPr>
          </a:p>
          <a:p>
            <a:pPr marL="0" indent="0" algn="l"/>
            <a:r>
              <a:rPr lang="en-US" sz="1600" dirty="0">
                <a:solidFill>
                  <a:srgbClr val="000000"/>
                </a:solidFill>
              </a:rPr>
              <a:t>This delay is 15 seconds for each state for a total of 30 seconds. This can present a problem for DHCP clients trying to discover a DHCP server because the DHCP process may timeout. The result is that an IPv4 client will not receive a valid IPv4 address.</a:t>
            </a:r>
          </a:p>
          <a:p>
            <a:pPr marL="0" indent="0" algn="l"/>
            <a:endParaRPr lang="en-US" sz="1600" dirty="0">
              <a:solidFill>
                <a:srgbClr val="000000"/>
              </a:solidFill>
            </a:endParaRPr>
          </a:p>
          <a:p>
            <a:pPr marL="0" indent="0" algn="l"/>
            <a:r>
              <a:rPr lang="en-US" sz="1600" dirty="0">
                <a:solidFill>
                  <a:srgbClr val="000000"/>
                </a:solidFill>
              </a:rPr>
              <a:t>When a switch port is configured with PortFast, that port transitions from blocking to forwarding state immediately, avoiding the 30 second delay. </a:t>
            </a:r>
          </a:p>
          <a:p>
            <a:pPr marL="0" indent="0" algn="l"/>
            <a:endParaRPr lang="en-US" sz="1600" dirty="0">
              <a:solidFill>
                <a:srgbClr val="000000"/>
              </a:solidFill>
            </a:endParaRPr>
          </a:p>
          <a:p>
            <a:pPr marL="0" indent="0" algn="l"/>
            <a:r>
              <a:rPr lang="en-US" sz="1600" dirty="0">
                <a:solidFill>
                  <a:srgbClr val="000000"/>
                </a:solidFill>
              </a:rPr>
              <a:t>You can use PortFast on access ports to allow devices connected to these ports to access the network immediately. </a:t>
            </a:r>
          </a:p>
          <a:p>
            <a:pPr marL="0" indent="0" algn="l"/>
            <a:endParaRPr lang="en-US" sz="1600" dirty="0">
              <a:solidFill>
                <a:srgbClr val="000000"/>
              </a:solidFill>
            </a:endParaRPr>
          </a:p>
          <a:p>
            <a:pPr marL="0" indent="0" algn="l"/>
            <a:r>
              <a:rPr lang="en-US" sz="1600" dirty="0" err="1">
                <a:solidFill>
                  <a:srgbClr val="000000"/>
                </a:solidFill>
              </a:rPr>
              <a:t>PortFast</a:t>
            </a:r>
            <a:r>
              <a:rPr lang="en-US" sz="1600" dirty="0">
                <a:solidFill>
                  <a:srgbClr val="000000"/>
                </a:solidFill>
              </a:rPr>
              <a:t> should only be used on access ports. If you enable PortFast on a port connecting to another switch, you risk creating a spanning tree loop. </a:t>
            </a:r>
          </a:p>
        </p:txBody>
      </p:sp>
    </p:spTree>
    <p:custDataLst>
      <p:tags r:id="rId1"/>
    </p:custDataLst>
    <p:extLst>
      <p:ext uri="{BB962C8B-B14F-4D97-AF65-F5344CB8AC3E}">
        <p14:creationId xmlns:p14="http://schemas.microsoft.com/office/powerpoint/2010/main" val="2806111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755576" y="476672"/>
            <a:ext cx="7445896" cy="731837"/>
          </a:xfrm>
        </p:spPr>
        <p:txBody>
          <a:bodyPr>
            <a:normAutofit/>
          </a:bodyPr>
          <a:lstStyle/>
          <a:p>
            <a:r>
              <a:rPr lang="en-US" sz="3200" dirty="0" err="1"/>
              <a:t>PortFast</a:t>
            </a:r>
            <a:r>
              <a:rPr lang="en-US" sz="3200" dirty="0"/>
              <a:t> and BPDU Guard</a:t>
            </a:r>
          </a:p>
        </p:txBody>
      </p:sp>
      <p:sp>
        <p:nvSpPr>
          <p:cNvPr id="5" name="Content Placeholder 4">
            <a:extLst>
              <a:ext uri="{FF2B5EF4-FFF2-40B4-BE49-F238E27FC236}">
                <a16:creationId xmlns:a16="http://schemas.microsoft.com/office/drawing/2014/main" id="{A3DEB9A8-9F1A-B94B-8B6B-ECAE79AA7260}"/>
              </a:ext>
            </a:extLst>
          </p:cNvPr>
          <p:cNvSpPr>
            <a:spLocks noGrp="1"/>
          </p:cNvSpPr>
          <p:nvPr>
            <p:ph idx="1"/>
          </p:nvPr>
        </p:nvSpPr>
        <p:spPr>
          <a:xfrm>
            <a:off x="467544" y="1268760"/>
            <a:ext cx="8280057" cy="3689897"/>
          </a:xfrm>
        </p:spPr>
        <p:txBody>
          <a:bodyPr/>
          <a:lstStyle/>
          <a:p>
            <a:pPr marL="0" indent="0" algn="l"/>
            <a:r>
              <a:rPr lang="en-US" sz="1800" dirty="0">
                <a:solidFill>
                  <a:srgbClr val="000000"/>
                </a:solidFill>
              </a:rPr>
              <a:t>A PortFast-enabled switch port should never receive BPDUs because that would indicate that switch is connected to the port, potentially causing a spanning tree loop. </a:t>
            </a:r>
          </a:p>
          <a:p>
            <a:pPr marL="0" indent="0" algn="l"/>
            <a:endParaRPr lang="en-US" sz="1800" dirty="0">
              <a:solidFill>
                <a:srgbClr val="000000"/>
              </a:solidFill>
            </a:endParaRPr>
          </a:p>
          <a:p>
            <a:pPr marL="0" indent="0" algn="l"/>
            <a:r>
              <a:rPr lang="en-US" sz="1800" dirty="0">
                <a:solidFill>
                  <a:srgbClr val="000000"/>
                </a:solidFill>
              </a:rPr>
              <a:t>Cisco switches support a feature called BPDU guard. When enabled, it immediately puts the switch port in an errdisabled (error-disabled) state upon receipt of any BPDU. </a:t>
            </a:r>
          </a:p>
          <a:p>
            <a:pPr marL="0" indent="0" algn="l"/>
            <a:endParaRPr lang="en-US" sz="1800" dirty="0">
              <a:solidFill>
                <a:srgbClr val="000000"/>
              </a:solidFill>
            </a:endParaRPr>
          </a:p>
          <a:p>
            <a:pPr marL="0" indent="0" algn="l"/>
            <a:r>
              <a:rPr lang="en-US" sz="1800" dirty="0">
                <a:solidFill>
                  <a:srgbClr val="000000"/>
                </a:solidFill>
              </a:rPr>
              <a:t>This protects against potential loops by effectively shutting down the port. The administrator must manually put the interface back into service.</a:t>
            </a:r>
          </a:p>
        </p:txBody>
      </p:sp>
    </p:spTree>
    <p:custDataLst>
      <p:tags r:id="rId1"/>
    </p:custDataLst>
    <p:extLst>
      <p:ext uri="{BB962C8B-B14F-4D97-AF65-F5344CB8AC3E}">
        <p14:creationId xmlns:p14="http://schemas.microsoft.com/office/powerpoint/2010/main" val="202532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83568" y="332656"/>
            <a:ext cx="7733928" cy="731837"/>
          </a:xfrm>
        </p:spPr>
        <p:txBody>
          <a:bodyPr>
            <a:normAutofit/>
          </a:bodyPr>
          <a:lstStyle/>
          <a:p>
            <a:r>
              <a:rPr lang="en-US" dirty="0"/>
              <a:t>Alternatives to STP</a:t>
            </a:r>
          </a:p>
        </p:txBody>
      </p:sp>
      <p:sp>
        <p:nvSpPr>
          <p:cNvPr id="4" name="Content Placeholder 3">
            <a:extLst>
              <a:ext uri="{FF2B5EF4-FFF2-40B4-BE49-F238E27FC236}">
                <a16:creationId xmlns:a16="http://schemas.microsoft.com/office/drawing/2014/main" id="{8373BCA3-A7F4-BA45-9FB9-02EF718A223F}"/>
              </a:ext>
            </a:extLst>
          </p:cNvPr>
          <p:cNvSpPr>
            <a:spLocks noGrp="1"/>
          </p:cNvSpPr>
          <p:nvPr>
            <p:ph idx="1"/>
          </p:nvPr>
        </p:nvSpPr>
        <p:spPr>
          <a:xfrm>
            <a:off x="251520" y="1196752"/>
            <a:ext cx="8496081" cy="3689897"/>
          </a:xfrm>
        </p:spPr>
        <p:txBody>
          <a:bodyPr/>
          <a:lstStyle/>
          <a:p>
            <a:pPr marL="0" indent="0" algn="l"/>
            <a:r>
              <a:rPr lang="en-US" sz="1500" dirty="0">
                <a:solidFill>
                  <a:srgbClr val="000000"/>
                </a:solidFill>
              </a:rPr>
              <a:t>Over the years, organizations required greater resiliency and availability in the LAN. Ethernet LANs went from a few interconnected switches connected to a single router, to a sophisticated hierarchical network design including access, distribution and core layer switches.</a:t>
            </a:r>
          </a:p>
          <a:p>
            <a:pPr marL="0" indent="0" algn="l"/>
            <a:endParaRPr lang="en-US" sz="1500" dirty="0">
              <a:solidFill>
                <a:srgbClr val="000000"/>
              </a:solidFill>
            </a:endParaRPr>
          </a:p>
          <a:p>
            <a:pPr marL="0" indent="0" algn="l"/>
            <a:r>
              <a:rPr lang="en-US" sz="1500" dirty="0">
                <a:solidFill>
                  <a:srgbClr val="000000"/>
                </a:solidFill>
              </a:rPr>
              <a:t>Depending on the implementation, Layer 2 may include not only the access layer, but also the distribution or even the core layers. These designs may include hundreds of switches, with hundreds or even thousands of VLANs. STP has adapted to the added redundancy and complexity with enhancements, as part of RSTP and MSTP.</a:t>
            </a:r>
          </a:p>
          <a:p>
            <a:pPr marL="0" indent="0" algn="l"/>
            <a:endParaRPr lang="en-US" sz="1500" dirty="0">
              <a:solidFill>
                <a:srgbClr val="000000"/>
              </a:solidFill>
            </a:endParaRPr>
          </a:p>
          <a:p>
            <a:pPr marL="0" indent="0" algn="l"/>
            <a:r>
              <a:rPr lang="en-US" sz="1500" dirty="0">
                <a:solidFill>
                  <a:srgbClr val="000000"/>
                </a:solidFill>
              </a:rPr>
              <a:t>An important aspect to network design is fast and predictable convergence when there is a failure or change in the topology. Spanning tree does not offer the same efficiencies and predictabilities provided by routing protocols at Layer 3.</a:t>
            </a:r>
          </a:p>
          <a:p>
            <a:pPr marL="0" indent="0" algn="l"/>
            <a:endParaRPr lang="en-US" sz="1500" dirty="0">
              <a:solidFill>
                <a:srgbClr val="000000"/>
              </a:solidFill>
            </a:endParaRPr>
          </a:p>
          <a:p>
            <a:pPr marL="0" indent="0" algn="l"/>
            <a:r>
              <a:rPr lang="en-US" sz="1500" dirty="0">
                <a:solidFill>
                  <a:srgbClr val="000000"/>
                </a:solidFill>
              </a:rPr>
              <a:t>Layer 3 routing allows for redundant paths and loops in the topology, without blocking ports. For this reason, some environments are transitioning to Layer 3 everywhere except where devices connect to the access layer switch. In other words, the connections between access layer switches and distribution switches would be Layer 3 instead of Layer 2.</a:t>
            </a:r>
          </a:p>
          <a:p>
            <a:pPr marL="0" indent="0" algn="l"/>
            <a:endParaRPr lang="en-US" sz="1500" dirty="0">
              <a:solidFill>
                <a:srgbClr val="000000"/>
              </a:solidFill>
            </a:endParaRPr>
          </a:p>
        </p:txBody>
      </p:sp>
    </p:spTree>
    <p:custDataLst>
      <p:tags r:id="rId1"/>
    </p:custDataLst>
    <p:extLst>
      <p:ext uri="{BB962C8B-B14F-4D97-AF65-F5344CB8AC3E}">
        <p14:creationId xmlns:p14="http://schemas.microsoft.com/office/powerpoint/2010/main" val="325788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D9C6-E406-4227-BDFC-3D2AAF587909}"/>
              </a:ext>
            </a:extLst>
          </p:cNvPr>
          <p:cNvSpPr>
            <a:spLocks noGrp="1"/>
          </p:cNvSpPr>
          <p:nvPr>
            <p:ph type="title"/>
          </p:nvPr>
        </p:nvSpPr>
        <p:spPr>
          <a:xfrm>
            <a:off x="1619672" y="1700808"/>
            <a:ext cx="6838528" cy="1362075"/>
          </a:xfrm>
        </p:spPr>
        <p:txBody>
          <a:bodyPr>
            <a:normAutofit/>
          </a:bodyPr>
          <a:lstStyle/>
          <a:p>
            <a:r>
              <a:rPr lang="nn-NO" sz="4800" dirty="0">
                <a:solidFill>
                  <a:schemeClr val="accent1">
                    <a:lumMod val="50000"/>
                  </a:schemeClr>
                </a:solidFill>
              </a:rPr>
              <a:t>Configuring STP</a:t>
            </a:r>
            <a:endParaRPr lang="en-GB" dirty="0">
              <a:solidFill>
                <a:schemeClr val="accent1">
                  <a:lumMod val="50000"/>
                </a:schemeClr>
              </a:solidFill>
            </a:endParaRPr>
          </a:p>
        </p:txBody>
      </p:sp>
    </p:spTree>
    <p:extLst>
      <p:ext uri="{BB962C8B-B14F-4D97-AF65-F5344CB8AC3E}">
        <p14:creationId xmlns:p14="http://schemas.microsoft.com/office/powerpoint/2010/main" val="3574470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1775619" y="620688"/>
            <a:ext cx="5592762" cy="663575"/>
          </a:xfrm>
        </p:spPr>
        <p:txBody>
          <a:bodyPr/>
          <a:lstStyle/>
          <a:p>
            <a:pPr eaLnBrk="1" hangingPunct="1"/>
            <a:r>
              <a:rPr lang="en-US" altLang="ja-JP" dirty="0">
                <a:solidFill>
                  <a:schemeClr val="accent1">
                    <a:lumMod val="50000"/>
                  </a:schemeClr>
                </a:solidFill>
                <a:latin typeface="Arial" charset="0"/>
                <a:cs typeface="ＭＳ Ｐゴシック" charset="0"/>
              </a:rPr>
              <a:t>C</a:t>
            </a:r>
            <a:r>
              <a:rPr lang="en-US" altLang="ja-JP" sz="3600" dirty="0">
                <a:solidFill>
                  <a:schemeClr val="accent1">
                    <a:lumMod val="50000"/>
                  </a:schemeClr>
                </a:solidFill>
                <a:latin typeface="Arial" charset="0"/>
                <a:cs typeface="ＭＳ Ｐゴシック" charset="0"/>
              </a:rPr>
              <a:t>onfiguring </a:t>
            </a:r>
            <a:r>
              <a:rPr lang="en-US" altLang="ja-JP" dirty="0">
                <a:solidFill>
                  <a:schemeClr val="accent1">
                    <a:lumMod val="50000"/>
                  </a:schemeClr>
                </a:solidFill>
                <a:latin typeface="Arial" charset="0"/>
                <a:cs typeface="ＭＳ Ｐゴシック" charset="0"/>
              </a:rPr>
              <a:t>R</a:t>
            </a:r>
            <a:r>
              <a:rPr lang="en-US" altLang="ja-JP" sz="3600" dirty="0">
                <a:solidFill>
                  <a:schemeClr val="accent1">
                    <a:lumMod val="50000"/>
                  </a:schemeClr>
                </a:solidFill>
                <a:latin typeface="Arial" charset="0"/>
                <a:cs typeface="ＭＳ Ｐゴシック" charset="0"/>
              </a:rPr>
              <a:t>apid PVST+</a:t>
            </a:r>
            <a:endParaRPr lang="en-US" sz="3600" dirty="0">
              <a:solidFill>
                <a:schemeClr val="accent1">
                  <a:lumMod val="50000"/>
                </a:schemeClr>
              </a:solidFill>
              <a:latin typeface="Arial" charset="0"/>
            </a:endParaRPr>
          </a:p>
        </p:txBody>
      </p:sp>
      <p:pic>
        <p:nvPicPr>
          <p:cNvPr id="23557"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19672" y="1844824"/>
            <a:ext cx="5513385" cy="3424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8564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sz="3200" dirty="0">
                <a:solidFill>
                  <a:schemeClr val="accent1">
                    <a:lumMod val="50000"/>
                  </a:schemeClr>
                </a:solidFill>
              </a:rPr>
              <a:t>Configuring and Verifying the Bridge ID</a:t>
            </a:r>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1124744"/>
            <a:ext cx="7344816" cy="424847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02239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err="1">
                <a:solidFill>
                  <a:schemeClr val="accent1">
                    <a:lumMod val="50000"/>
                  </a:schemeClr>
                </a:solidFill>
              </a:rPr>
              <a:t>PortFast</a:t>
            </a:r>
            <a:r>
              <a:rPr lang="en-US" sz="4000" dirty="0">
                <a:solidFill>
                  <a:schemeClr val="accent1">
                    <a:lumMod val="50000"/>
                  </a:schemeClr>
                </a:solidFill>
              </a:rPr>
              <a:t> and BPDU Guard</a:t>
            </a:r>
          </a:p>
        </p:txBody>
      </p:sp>
      <p:pic>
        <p:nvPicPr>
          <p:cNvPr id="4" name="Content Placeholder 3"/>
          <p:cNvPicPr>
            <a:picLocks noGrp="1" noChangeAspect="1"/>
          </p:cNvPicPr>
          <p:nvPr>
            <p:ph idx="1"/>
          </p:nvPr>
        </p:nvPicPr>
        <p:blipFill rotWithShape="1">
          <a:blip r:embed="rId3" cstate="print"/>
          <a:srcRect l="-16842" r="-115"/>
          <a:stretch/>
        </p:blipFill>
        <p:spPr>
          <a:xfrm>
            <a:off x="2622287" y="1155724"/>
            <a:ext cx="6401007" cy="3971243"/>
          </a:xfrm>
        </p:spPr>
      </p:pic>
      <p:pic>
        <p:nvPicPr>
          <p:cNvPr id="16386" name="Picture 2"/>
          <p:cNvPicPr>
            <a:picLocks noChangeAspect="1" noChangeArrowheads="1"/>
          </p:cNvPicPr>
          <p:nvPr/>
        </p:nvPicPr>
        <p:blipFill>
          <a:blip r:embed="rId4" cstate="email">
            <a:extLst>
              <a:ext uri="{28A0092B-C50C-407E-A947-70E740481C1C}">
                <a14:useLocalDpi xmlns:a14="http://schemas.microsoft.com/office/drawing/2010/main" val="0"/>
              </a:ext>
            </a:extLst>
          </a:blip>
          <a:srcRect l="2737" r="1779"/>
          <a:stretch>
            <a:fillRect/>
          </a:stretch>
        </p:blipFill>
        <p:spPr bwMode="auto">
          <a:xfrm>
            <a:off x="349473" y="3284984"/>
            <a:ext cx="4557486" cy="24172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23566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AD5A-42EE-4E57-829C-FFEA33277C3F}"/>
              </a:ext>
            </a:extLst>
          </p:cNvPr>
          <p:cNvSpPr>
            <a:spLocks noGrp="1"/>
          </p:cNvSpPr>
          <p:nvPr>
            <p:ph type="title"/>
          </p:nvPr>
        </p:nvSpPr>
        <p:spPr>
          <a:xfrm>
            <a:off x="457200" y="836712"/>
            <a:ext cx="8229600" cy="3730426"/>
          </a:xfrm>
        </p:spPr>
        <p:txBody>
          <a:bodyPr>
            <a:normAutofit/>
          </a:bodyPr>
          <a:lstStyle/>
          <a:p>
            <a:r>
              <a:rPr lang="en-GB" sz="6000" dirty="0">
                <a:solidFill>
                  <a:schemeClr val="accent1">
                    <a:lumMod val="50000"/>
                  </a:schemeClr>
                </a:solidFill>
              </a:rPr>
              <a:t>Summary and Questions?</a:t>
            </a:r>
          </a:p>
        </p:txBody>
      </p:sp>
    </p:spTree>
    <p:extLst>
      <p:ext uri="{BB962C8B-B14F-4D97-AF65-F5344CB8AC3E}">
        <p14:creationId xmlns:p14="http://schemas.microsoft.com/office/powerpoint/2010/main" val="12678781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1006</TotalTime>
  <Words>3035</Words>
  <Application>Microsoft Office PowerPoint</Application>
  <PresentationFormat>On-screen Show (4:3)</PresentationFormat>
  <Paragraphs>226</Paragraphs>
  <Slides>36</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Myriad Pro</vt:lpstr>
      <vt:lpstr>Arial</vt:lpstr>
      <vt:lpstr>Calibri</vt:lpstr>
      <vt:lpstr>Symbol</vt:lpstr>
      <vt:lpstr>20140311PresentationUWTSDTemplate</vt:lpstr>
      <vt:lpstr>Spanning Tree Protocol (STP)</vt:lpstr>
      <vt:lpstr>Purpose of STP</vt:lpstr>
      <vt:lpstr>LAN Redundancy</vt:lpstr>
      <vt:lpstr>Redundancy in a Converged Switched Network</vt:lpstr>
      <vt:lpstr>Redundancy Issues</vt:lpstr>
      <vt:lpstr>Spanning tree protocol</vt:lpstr>
      <vt:lpstr>Spanning Tree Protocol</vt:lpstr>
      <vt:lpstr>STP Recalculation</vt:lpstr>
      <vt:lpstr>STP Operation</vt:lpstr>
      <vt:lpstr>STP Operation</vt:lpstr>
      <vt:lpstr>STP Operations Steps to a Loop-Free Topology</vt:lpstr>
      <vt:lpstr>Steps to a Loop-Free Topology (Cont.)</vt:lpstr>
      <vt:lpstr>1. Elect the Root Bridge</vt:lpstr>
      <vt:lpstr>Impact of Default BIDs</vt:lpstr>
      <vt:lpstr>Determine the Root Path Cost</vt:lpstr>
      <vt:lpstr>2. Elect the Root Ports</vt:lpstr>
      <vt:lpstr>3. Elect Designated Ports</vt:lpstr>
      <vt:lpstr>4. Elect Alternate (Blocked) Ports</vt:lpstr>
      <vt:lpstr>STP Timers and Port States</vt:lpstr>
      <vt:lpstr>STP Timers and Port States (Cont.)</vt:lpstr>
      <vt:lpstr>Operational Details of Each Port State</vt:lpstr>
      <vt:lpstr>Evolution of STP</vt:lpstr>
      <vt:lpstr>Different Versions of STP</vt:lpstr>
      <vt:lpstr>Different Versions of STP (cont.)</vt:lpstr>
      <vt:lpstr>Different Versions of STP (Cont.)</vt:lpstr>
      <vt:lpstr>RSTP Concepts</vt:lpstr>
      <vt:lpstr>RSTP Port States and Port Roles</vt:lpstr>
      <vt:lpstr>RSTP Port States and Port Roles (Cont.)</vt:lpstr>
      <vt:lpstr>PortFast and BPDU Guard</vt:lpstr>
      <vt:lpstr>PortFast and BPDU Guard</vt:lpstr>
      <vt:lpstr>Alternatives to STP</vt:lpstr>
      <vt:lpstr>Configuring STP</vt:lpstr>
      <vt:lpstr>Configuring Rapid PVST+</vt:lpstr>
      <vt:lpstr>Configuring and Verifying the Bridge ID</vt:lpstr>
      <vt:lpstr>PortFast and BPDU Guard</vt:lpstr>
      <vt:lpstr>Summary and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Kapilan Radhakrishnan</cp:lastModifiedBy>
  <cp:revision>199</cp:revision>
  <dcterms:created xsi:type="dcterms:W3CDTF">2015-04-14T15:21:28Z</dcterms:created>
  <dcterms:modified xsi:type="dcterms:W3CDTF">2020-10-25T16:51:44Z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