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6" r:id="rId8"/>
    <p:sldId id="260" r:id="rId9"/>
    <p:sldId id="262" r:id="rId10"/>
    <p:sldId id="261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D45F3-CFC6-4AF0-8B3F-7357F848DDB9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EA29-E516-46F2-9155-E06E7F1D9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412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D45F3-CFC6-4AF0-8B3F-7357F848DDB9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EA29-E516-46F2-9155-E06E7F1D9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915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D45F3-CFC6-4AF0-8B3F-7357F848DDB9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EA29-E516-46F2-9155-E06E7F1D9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013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D45F3-CFC6-4AF0-8B3F-7357F848DDB9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EA29-E516-46F2-9155-E06E7F1D9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130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D45F3-CFC6-4AF0-8B3F-7357F848DDB9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EA29-E516-46F2-9155-E06E7F1D9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023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D45F3-CFC6-4AF0-8B3F-7357F848DDB9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EA29-E516-46F2-9155-E06E7F1D9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093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D45F3-CFC6-4AF0-8B3F-7357F848DDB9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EA29-E516-46F2-9155-E06E7F1D9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31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D45F3-CFC6-4AF0-8B3F-7357F848DDB9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EA29-E516-46F2-9155-E06E7F1D9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69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D45F3-CFC6-4AF0-8B3F-7357F848DDB9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EA29-E516-46F2-9155-E06E7F1D9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931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D45F3-CFC6-4AF0-8B3F-7357F848DDB9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EA29-E516-46F2-9155-E06E7F1D9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470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D45F3-CFC6-4AF0-8B3F-7357F848DDB9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EA29-E516-46F2-9155-E06E7F1D9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3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D45F3-CFC6-4AF0-8B3F-7357F848DDB9}" type="datetimeFigureOut">
              <a:rPr lang="en-GB" smtClean="0"/>
              <a:t>11/11/2016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54EA29-E516-46F2-9155-E06E7F1D9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14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PID or BID?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Ruth Taylor-Davies</a:t>
            </a:r>
            <a:br>
              <a:rPr lang="en-GB" dirty="0" smtClean="0"/>
            </a:br>
            <a:r>
              <a:rPr lang="en-GB" dirty="0" err="1" smtClean="0"/>
              <a:t>lethaconsultancy</a:t>
            </a:r>
            <a:r>
              <a:rPr lang="en-GB" dirty="0" smtClean="0"/>
              <a:t>@ gmail.com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59144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000" dirty="0" smtClean="0"/>
              <a:t>Does the client really know what they want? Or what’s possible in the time/budget?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030069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000" dirty="0" smtClean="0"/>
              <a:t>In other words, how good is the brief?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1449833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000" dirty="0" smtClean="0"/>
              <a:t>Part of the skill is meeting their expectations but injecting a shot of reality (and creativity)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889879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6000" dirty="0" smtClean="0"/>
              <a:t>This is done partly in your bid </a:t>
            </a:r>
            <a:r>
              <a:rPr lang="en-GB" sz="6000" dirty="0" smtClean="0">
                <a:solidFill>
                  <a:schemeClr val="accent5">
                    <a:lumMod val="75000"/>
                  </a:schemeClr>
                </a:solidFill>
              </a:rPr>
              <a:t>(but not to the point where you put them off) </a:t>
            </a:r>
            <a:r>
              <a:rPr lang="en-GB" sz="6000" dirty="0" smtClean="0"/>
              <a:t>and partly once/if you’ve won the work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1724529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Winning the job</a:t>
            </a:r>
            <a:endParaRPr lang="en-GB" sz="6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6000" dirty="0" smtClean="0"/>
              <a:t>Experience</a:t>
            </a:r>
          </a:p>
          <a:p>
            <a:r>
              <a:rPr lang="en-GB" sz="6000" dirty="0" smtClean="0"/>
              <a:t>Reputation</a:t>
            </a:r>
          </a:p>
          <a:p>
            <a:r>
              <a:rPr lang="en-GB" sz="6000" dirty="0" smtClean="0"/>
              <a:t>Cost</a:t>
            </a:r>
          </a:p>
          <a:p>
            <a:r>
              <a:rPr lang="en-GB" sz="6000" dirty="0" smtClean="0"/>
              <a:t>Availability</a:t>
            </a:r>
          </a:p>
          <a:p>
            <a:r>
              <a:rPr lang="en-GB" sz="6000" dirty="0" smtClean="0"/>
              <a:t>Showing you can do the job in your response to their brief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851851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Losing the job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 smtClean="0"/>
              <a:t>Cost</a:t>
            </a:r>
          </a:p>
          <a:p>
            <a:r>
              <a:rPr lang="en-GB" sz="4000" dirty="0" smtClean="0"/>
              <a:t>Not matching their needs closely enough</a:t>
            </a:r>
          </a:p>
          <a:p>
            <a:r>
              <a:rPr lang="en-GB" sz="4000" dirty="0" smtClean="0"/>
              <a:t>Not ‘playing the game’ in terms of how to apply</a:t>
            </a:r>
          </a:p>
          <a:p>
            <a:r>
              <a:rPr lang="en-GB" sz="4000" dirty="0" smtClean="0"/>
              <a:t>Another team has ‘history’ with the client/project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408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The brief…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Can be simple – See Flint</a:t>
            </a:r>
          </a:p>
          <a:p>
            <a:r>
              <a:rPr lang="en-GB" sz="6000" dirty="0" smtClean="0"/>
              <a:t>Or complex – See Living Levels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41876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Finding work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400" dirty="0" smtClean="0"/>
              <a:t>Sell to Wales</a:t>
            </a:r>
          </a:p>
          <a:p>
            <a:r>
              <a:rPr lang="en-GB" sz="4400" dirty="0" smtClean="0"/>
              <a:t>Previous Clients</a:t>
            </a:r>
          </a:p>
          <a:p>
            <a:r>
              <a:rPr lang="en-GB" sz="4400" dirty="0" smtClean="0"/>
              <a:t>Frameworks (Welsh Government)</a:t>
            </a:r>
          </a:p>
          <a:p>
            <a:r>
              <a:rPr lang="en-GB" sz="4400" dirty="0" smtClean="0"/>
              <a:t>Associates</a:t>
            </a:r>
          </a:p>
          <a:p>
            <a:r>
              <a:rPr lang="en-GB" sz="4400" dirty="0" smtClean="0"/>
              <a:t>And…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73950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 smtClean="0"/>
              <a:t>Sometimes potential work finds you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4248472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/>
              <a:t>Dear Ruth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b="1" dirty="0"/>
              <a:t>Quotation – Design and Supply of Interpretation panels at </a:t>
            </a:r>
            <a:r>
              <a:rPr lang="en-GB" b="1" dirty="0" smtClean="0"/>
              <a:t>XXX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You are invited to submit a quotation for undertaking Design and Supply of Interpretation Panels at </a:t>
            </a:r>
            <a:r>
              <a:rPr lang="en-GB" dirty="0" smtClean="0"/>
              <a:t>XXX.</a:t>
            </a:r>
            <a:r>
              <a:rPr lang="en-GB" dirty="0"/>
              <a:t>  I have attached the Quotation Return Form which contains details of the works and appendices.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It is anticipated that an order will be placed with the successful contractor in early November 2016 and that work on the commission will be expected soon after.  A draft programme is indicated in page 7 of the document.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Please ensure that you provide all the information requested in page 3 of the quotation document with your quotation.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The quotation and supporting documents should be returned to me via email no later than 12:00noon Monday 31st October 2016. 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I would appreciate if you could let me know asap if you are intending to submit a quotation.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Please do not hesitate to contact me if you require any further information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Many thanks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476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Words of Warning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000" dirty="0" smtClean="0"/>
              <a:t>Some jobs (most) take longer than you think or the client ‘adds’ as you go along. </a:t>
            </a:r>
          </a:p>
          <a:p>
            <a:r>
              <a:rPr lang="en-GB" sz="4000" dirty="0" smtClean="0"/>
              <a:t>Be prepared to keep them sweet… </a:t>
            </a:r>
          </a:p>
          <a:p>
            <a:r>
              <a:rPr lang="en-GB" sz="4000" dirty="0"/>
              <a:t>B</a:t>
            </a:r>
            <a:r>
              <a:rPr lang="en-GB" sz="4000" dirty="0" smtClean="0"/>
              <a:t>ut set boundaries, e.g. number of meetings/number of consultations etc.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3040987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207</Words>
  <Application>Microsoft Office PowerPoint</Application>
  <PresentationFormat>On-screen Show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PID or BID?</vt:lpstr>
      <vt:lpstr>PowerPoint Presentation</vt:lpstr>
      <vt:lpstr>PowerPoint Presentation</vt:lpstr>
      <vt:lpstr>PowerPoint Presentation</vt:lpstr>
      <vt:lpstr>PowerPoint Presentation</vt:lpstr>
      <vt:lpstr>Winning the job</vt:lpstr>
      <vt:lpstr>Losing the job</vt:lpstr>
      <vt:lpstr>The brief…</vt:lpstr>
      <vt:lpstr>Finding work</vt:lpstr>
      <vt:lpstr>Sometimes potential work finds you</vt:lpstr>
      <vt:lpstr>Words of Warning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PID or BID?</dc:title>
  <dc:creator>Ruth Davies</dc:creator>
  <cp:lastModifiedBy>Ruth Davies</cp:lastModifiedBy>
  <cp:revision>3</cp:revision>
  <dcterms:created xsi:type="dcterms:W3CDTF">2016-11-11T16:59:09Z</dcterms:created>
  <dcterms:modified xsi:type="dcterms:W3CDTF">2016-11-11T17:23:17Z</dcterms:modified>
</cp:coreProperties>
</file>