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 id="2147483924" r:id="rId2"/>
    <p:sldMasterId id="2147483936" r:id="rId3"/>
  </p:sldMasterIdLst>
  <p:notesMasterIdLst>
    <p:notesMasterId r:id="rId24"/>
  </p:notesMasterIdLst>
  <p:sldIdLst>
    <p:sldId id="256" r:id="rId4"/>
    <p:sldId id="271" r:id="rId5"/>
    <p:sldId id="280" r:id="rId6"/>
    <p:sldId id="281" r:id="rId7"/>
    <p:sldId id="282" r:id="rId8"/>
    <p:sldId id="283" r:id="rId9"/>
    <p:sldId id="258" r:id="rId10"/>
    <p:sldId id="259" r:id="rId11"/>
    <p:sldId id="273" r:id="rId12"/>
    <p:sldId id="274" r:id="rId13"/>
    <p:sldId id="275" r:id="rId14"/>
    <p:sldId id="276" r:id="rId15"/>
    <p:sldId id="260" r:id="rId16"/>
    <p:sldId id="270" r:id="rId17"/>
    <p:sldId id="277" r:id="rId18"/>
    <p:sldId id="278" r:id="rId19"/>
    <p:sldId id="266" r:id="rId20"/>
    <p:sldId id="267" r:id="rId21"/>
    <p:sldId id="268" r:id="rId22"/>
    <p:sldId id="279"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34578" autoAdjust="0"/>
    <p:restoredTop sz="51907" autoAdjust="0"/>
  </p:normalViewPr>
  <p:slideViewPr>
    <p:cSldViewPr>
      <p:cViewPr varScale="1">
        <p:scale>
          <a:sx n="57" d="100"/>
          <a:sy n="57" d="100"/>
        </p:scale>
        <p:origin x="3084" y="40"/>
      </p:cViewPr>
      <p:guideLst>
        <p:guide orient="horz" pos="2160"/>
        <p:guide pos="2880"/>
      </p:guideLst>
    </p:cSldViewPr>
  </p:slideViewPr>
  <p:outlineViewPr>
    <p:cViewPr>
      <p:scale>
        <a:sx n="33" d="100"/>
        <a:sy n="33" d="100"/>
      </p:scale>
      <p:origin x="264" y="0"/>
    </p:cViewPr>
  </p:outlineViewPr>
  <p:notesTextViewPr>
    <p:cViewPr>
      <p:scale>
        <a:sx n="1" d="1"/>
        <a:sy n="1" d="1"/>
      </p:scale>
      <p:origin x="0" y="0"/>
    </p:cViewPr>
  </p:notesTextViewPr>
  <p:sorterViewPr>
    <p:cViewPr>
      <p:scale>
        <a:sx n="100" d="100"/>
        <a:sy n="100" d="100"/>
      </p:scale>
      <p:origin x="0" y="529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3A7659-ED0A-42A5-8877-9AD71BF06166}" type="datetimeFigureOut">
              <a:rPr lang="en-GB" smtClean="0"/>
              <a:t>23/09/2021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075B18-E01E-4A14-992C-9C76306D9783}" type="slidenum">
              <a:rPr lang="en-GB" smtClean="0"/>
              <a:t>‹#›</a:t>
            </a:fld>
            <a:endParaRPr lang="en-GB"/>
          </a:p>
        </p:txBody>
      </p:sp>
    </p:spTree>
    <p:extLst>
      <p:ext uri="{BB962C8B-B14F-4D97-AF65-F5344CB8AC3E}">
        <p14:creationId xmlns:p14="http://schemas.microsoft.com/office/powerpoint/2010/main" val="3101199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encyclopedia.com/social-sciences-and-law/political-science-and-government/united-nations/united-nations"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encyclopedia.com/people/history/scandinavian-history-biographies/gro-harlem-brundtland"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8" Type="http://schemas.openxmlformats.org/officeDocument/2006/relationships/hyperlink" Target="https://www.nationalgeographic.com/environment/2018/12/amazon-rain-forest-conservation-chico-mendes-anniversary-jair-bolsanaro/" TargetMode="External"/><Relationship Id="rId13" Type="http://schemas.openxmlformats.org/officeDocument/2006/relationships/hyperlink" Target="https://www.wri.org/blog/2018/09/when-tree-falls-it-deforestation" TargetMode="External"/><Relationship Id="rId18" Type="http://schemas.openxmlformats.org/officeDocument/2006/relationships/hyperlink" Target="http://environment.nationalgeographic.com/environment/natural-disasters/wildfires/" TargetMode="External"/><Relationship Id="rId26" Type="http://schemas.openxmlformats.org/officeDocument/2006/relationships/hyperlink" Target="https://news.nationalgeographic.com/2017/06/topher-white-engineer-rainforests-explorer-festival/" TargetMode="External"/><Relationship Id="rId3" Type="http://schemas.openxmlformats.org/officeDocument/2006/relationships/hyperlink" Target="https://www.nationalgeographic.com/environment/climate-change/" TargetMode="External"/><Relationship Id="rId21" Type="http://schemas.openxmlformats.org/officeDocument/2006/relationships/hyperlink" Target="https://www.nationalgeographic.com/animals/mammals/group/orangutans/" TargetMode="External"/><Relationship Id="rId7" Type="http://schemas.openxmlformats.org/officeDocument/2006/relationships/hyperlink" Target="https://www.worldwildlife.org/threats/deforestation" TargetMode="External"/><Relationship Id="rId12" Type="http://schemas.openxmlformats.org/officeDocument/2006/relationships/hyperlink" Target="https://www.wri.org/blog/2018/10/numbers-value-tropical-forests-climate-change-equation" TargetMode="External"/><Relationship Id="rId17" Type="http://schemas.openxmlformats.org/officeDocument/2006/relationships/hyperlink" Target="https://news.nationalgeographic.com/2017/08/wildlife-watch-illegal-logging-papua-new-guinea/" TargetMode="External"/><Relationship Id="rId25" Type="http://schemas.openxmlformats.org/officeDocument/2006/relationships/hyperlink" Target="https://news.nationalgeographic.com/2017/11/russ-mittermeier-global-wildlife-conservation/" TargetMode="External"/><Relationship Id="rId2" Type="http://schemas.openxmlformats.org/officeDocument/2006/relationships/slide" Target="../slides/slide9.xml"/><Relationship Id="rId16" Type="http://schemas.openxmlformats.org/officeDocument/2006/relationships/hyperlink" Target="https://e360.yale.edu/features/business-as-usual-a-resurgence-of-deforestation-in-the-brazilian-amazon" TargetMode="External"/><Relationship Id="rId20" Type="http://schemas.openxmlformats.org/officeDocument/2006/relationships/hyperlink" Target="http://www.worldwildlife.org/habitats/forest-habitat" TargetMode="External"/><Relationship Id="rId29" Type="http://schemas.openxmlformats.org/officeDocument/2006/relationships/hyperlink" Target="https://us.fsc.org/en-us/market/find-products" TargetMode="External"/><Relationship Id="rId1" Type="http://schemas.openxmlformats.org/officeDocument/2006/relationships/notesMaster" Target="../notesMasters/notesMaster1.xml"/><Relationship Id="rId6" Type="http://schemas.openxmlformats.org/officeDocument/2006/relationships/hyperlink" Target="https://www.nature.com/articles/nature14967" TargetMode="External"/><Relationship Id="rId11" Type="http://schemas.openxmlformats.org/officeDocument/2006/relationships/hyperlink" Target="https://unfccc.int/process-and-meetings/the-paris-agreement/the-paris-agreement" TargetMode="External"/><Relationship Id="rId24" Type="http://schemas.openxmlformats.org/officeDocument/2006/relationships/hyperlink" Target="https://www.nature.com/articles/d41586-019-00150-9" TargetMode="External"/><Relationship Id="rId5" Type="http://schemas.openxmlformats.org/officeDocument/2006/relationships/hyperlink" Target="https://blogs.worldbank.org/opendata/five-forest-figures-international-day-forests" TargetMode="External"/><Relationship Id="rId15" Type="http://schemas.openxmlformats.org/officeDocument/2006/relationships/hyperlink" Target="https://www.nationalgeographic.com/environment/2018/12/palm-oil-destroying-rainforests-household-items/" TargetMode="External"/><Relationship Id="rId23" Type="http://schemas.openxmlformats.org/officeDocument/2006/relationships/hyperlink" Target="https://www.nationalgeographic.com/environment/2018/11/how-cutting-the-amazon-forest-could-affect-weather/" TargetMode="External"/><Relationship Id="rId28" Type="http://schemas.openxmlformats.org/officeDocument/2006/relationships/hyperlink" Target="https://www.nationalgeographic.com/environment/2018/10/brazil-president-jair-bolsonaro-promises-exploit-amazon-rain-forest/" TargetMode="External"/><Relationship Id="rId10" Type="http://schemas.openxmlformats.org/officeDocument/2006/relationships/hyperlink" Target="https://www.nationalgeographic.com/environment/global-warming/global-warming-overview/" TargetMode="External"/><Relationship Id="rId19" Type="http://schemas.openxmlformats.org/officeDocument/2006/relationships/hyperlink" Target="http://www.fao.org/state-of-forests/en/" TargetMode="External"/><Relationship Id="rId31" Type="http://schemas.openxmlformats.org/officeDocument/2006/relationships/hyperlink" Target="http://palmoilscorecard.panda.org/" TargetMode="External"/><Relationship Id="rId4" Type="http://schemas.openxmlformats.org/officeDocument/2006/relationships/hyperlink" Target="https://data.worldbank.org/indicator/AG.LND.FRST.ZS" TargetMode="External"/><Relationship Id="rId9" Type="http://schemas.openxmlformats.org/officeDocument/2006/relationships/hyperlink" Target="https://news.nationalgeographic.com/2018/06/tropical-deforestation-forest-loss-2017/" TargetMode="External"/><Relationship Id="rId14" Type="http://schemas.openxmlformats.org/officeDocument/2006/relationships/hyperlink" Target="https://www.nationalgeographic.com/magazine/2018/12/palm-oil-products-borneo-africa-environment-impact/" TargetMode="External"/><Relationship Id="rId22" Type="http://schemas.openxmlformats.org/officeDocument/2006/relationships/hyperlink" Target="https://news.nationalgeographic.com/2017/12/palm-oil-sumatran-tigers-extinction-big-cats-animals/" TargetMode="External"/><Relationship Id="rId27" Type="http://schemas.openxmlformats.org/officeDocument/2006/relationships/hyperlink" Target="https://www.nationalgeographic.com/environment/2018/12/pemba-kokota-tanzania-islands-reforest-and-adapt-to-climate-change/" TargetMode="External"/><Relationship Id="rId30" Type="http://schemas.openxmlformats.org/officeDocument/2006/relationships/hyperlink" Target="https://www.rainforest-alliance.org/find-certified"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mailto:James.W.Elkins@noaa.gov"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8" Type="http://schemas.openxmlformats.org/officeDocument/2006/relationships/hyperlink" Target="http://www.nytimes.com/1988/06/24/us/global-warming-has-begun-expert-tells-senate.html" TargetMode="External"/><Relationship Id="rId13" Type="http://schemas.openxmlformats.org/officeDocument/2006/relationships/hyperlink" Target="https://agu.confex.com/agu/fm14/meetingapp.cgi" TargetMode="External"/><Relationship Id="rId3" Type="http://schemas.openxmlformats.org/officeDocument/2006/relationships/hyperlink" Target="https://blog.ucsusa.org/author/peter-frumhoff" TargetMode="External"/><Relationship Id="rId7" Type="http://schemas.openxmlformats.org/officeDocument/2006/relationships/hyperlink" Target="http://www.washingtonpost.com/wp-dyn/content/article/2007/01/31/AR2007013101808.html" TargetMode="External"/><Relationship Id="rId12" Type="http://schemas.openxmlformats.org/officeDocument/2006/relationships/hyperlink" Target="http://www.state.gov/secretary/remarks/2014/12/234969.htm"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www.globalcarbonproject.org/carbonbudget/index.htm" TargetMode="External"/><Relationship Id="rId11" Type="http://schemas.openxmlformats.org/officeDocument/2006/relationships/hyperlink" Target="https://www.ipcc.ch/organization/organization_history.shtml" TargetMode="External"/><Relationship Id="rId5" Type="http://schemas.openxmlformats.org/officeDocument/2006/relationships/hyperlink" Target="http://cdiac.ornl.gov/" TargetMode="External"/><Relationship Id="rId10" Type="http://schemas.openxmlformats.org/officeDocument/2006/relationships/hyperlink" Target="http://web.mit.edu/12.000/www/m2006/teams/wingheit/Text_1021.html" TargetMode="External"/><Relationship Id="rId4" Type="http://schemas.openxmlformats.org/officeDocument/2006/relationships/hyperlink" Target="http://www.climateaccountability.org/" TargetMode="External"/><Relationship Id="rId9" Type="http://schemas.openxmlformats.org/officeDocument/2006/relationships/hyperlink" Target="http://www.pbs.org/wgbh/pages/frontline/hotpolitics/etc/cron.html"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fao.org/news/story/en/item/161819/icode/"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www1.wfp.org/" TargetMode="External"/><Relationship Id="rId5" Type="http://schemas.openxmlformats.org/officeDocument/2006/relationships/hyperlink" Target="http://www.fao.org/home/en/" TargetMode="External"/><Relationship Id="rId4" Type="http://schemas.openxmlformats.org/officeDocument/2006/relationships/hyperlink" Target="http://www.fao.org/publications/sofi/en/" TargetMode="External"/></Relationships>
</file>

<file path=ppt/notesSlides/_rels/notesSlide11.xml.rels><?xml version="1.0" encoding="UTF-8" standalone="yes"?>
<Relationships xmlns="http://schemas.openxmlformats.org/package/2006/relationships"><Relationship Id="rId8" Type="http://schemas.openxmlformats.org/officeDocument/2006/relationships/hyperlink" Target="https://en.wikipedia.org/wiki/Man_and_Nature#cite_note-2" TargetMode="External"/><Relationship Id="rId13" Type="http://schemas.openxmlformats.org/officeDocument/2006/relationships/hyperlink" Target="https://en.wikipedia.org/wiki/Man_and_Nature#cite_note-4" TargetMode="External"/><Relationship Id="rId18" Type="http://schemas.openxmlformats.org/officeDocument/2006/relationships/hyperlink" Target="https://en.wikipedia.org/wiki/Environmental_degradation" TargetMode="External"/><Relationship Id="rId26" Type="http://schemas.openxmlformats.org/officeDocument/2006/relationships/hyperlink" Target="https://en.wikipedia.org/wiki/United_States_Forest_Service" TargetMode="External"/><Relationship Id="rId3" Type="http://schemas.openxmlformats.org/officeDocument/2006/relationships/hyperlink" Target="https://en.wikipedia.org/wiki/Arithmetic_progression" TargetMode="External"/><Relationship Id="rId21" Type="http://schemas.openxmlformats.org/officeDocument/2006/relationships/hyperlink" Target="https://en.wikipedia.org/wiki/Man_and_Nature#cite_note-6" TargetMode="External"/><Relationship Id="rId7" Type="http://schemas.openxmlformats.org/officeDocument/2006/relationships/hyperlink" Target="https://en.wikipedia.org/wiki/Man_and_Nature#cite_note-1" TargetMode="External"/><Relationship Id="rId12" Type="http://schemas.openxmlformats.org/officeDocument/2006/relationships/hyperlink" Target="https://en.wikipedia.org/wiki/Man_and_Nature#cite_note-3" TargetMode="External"/><Relationship Id="rId17" Type="http://schemas.openxmlformats.org/officeDocument/2006/relationships/hyperlink" Target="https://en.wikipedia.org/wiki/Mediterranean" TargetMode="External"/><Relationship Id="rId25" Type="http://schemas.openxmlformats.org/officeDocument/2006/relationships/hyperlink" Target="https://en.wikipedia.org/wiki/Gifford_Pinchot" TargetMode="External"/><Relationship Id="rId2" Type="http://schemas.openxmlformats.org/officeDocument/2006/relationships/slide" Target="../slides/slide13.xml"/><Relationship Id="rId16" Type="http://schemas.openxmlformats.org/officeDocument/2006/relationships/hyperlink" Target="https://en.wikipedia.org/wiki/Man_and_Nature#cite_note-5" TargetMode="External"/><Relationship Id="rId20" Type="http://schemas.openxmlformats.org/officeDocument/2006/relationships/hyperlink" Target="https://en.wikipedia.org/wiki/Resource_depletion" TargetMode="External"/><Relationship Id="rId1" Type="http://schemas.openxmlformats.org/officeDocument/2006/relationships/notesMaster" Target="../notesMasters/notesMaster1.xml"/><Relationship Id="rId6" Type="http://schemas.openxmlformats.org/officeDocument/2006/relationships/hyperlink" Target="https://en.wikipedia.org/wiki/George_Perkins_Marsh" TargetMode="External"/><Relationship Id="rId11" Type="http://schemas.openxmlformats.org/officeDocument/2006/relationships/hyperlink" Target="https://en.wikipedia.org/wiki/Conservation_movement" TargetMode="External"/><Relationship Id="rId24" Type="http://schemas.openxmlformats.org/officeDocument/2006/relationships/hyperlink" Target="https://en.wikipedia.org/wiki/United_States_National_Forest" TargetMode="External"/><Relationship Id="rId5" Type="http://schemas.openxmlformats.org/officeDocument/2006/relationships/hyperlink" Target="https://www.intelligenteconomist.com/gross-domestic-product-gdp/" TargetMode="External"/><Relationship Id="rId15" Type="http://schemas.openxmlformats.org/officeDocument/2006/relationships/hyperlink" Target="https://en.wikipedia.org/wiki/Ancient_civilization" TargetMode="External"/><Relationship Id="rId23" Type="http://schemas.openxmlformats.org/officeDocument/2006/relationships/hyperlink" Target="https://en.wikipedia.org/wiki/New_York_(state)" TargetMode="External"/><Relationship Id="rId28" Type="http://schemas.openxmlformats.org/officeDocument/2006/relationships/hyperlink" Target="https://www.rachelcarson.org/mRachelCarson.aspx" TargetMode="External"/><Relationship Id="rId10" Type="http://schemas.openxmlformats.org/officeDocument/2006/relationships/hyperlink" Target="https://en.wikipedia.org/wiki/Natural_environment" TargetMode="External"/><Relationship Id="rId19" Type="http://schemas.openxmlformats.org/officeDocument/2006/relationships/hyperlink" Target="https://en.wikipedia.org/wiki/Deforestation" TargetMode="External"/><Relationship Id="rId4" Type="http://schemas.openxmlformats.org/officeDocument/2006/relationships/hyperlink" Target="https://www.intelligenteconomist.com/theory-of-production-cost-theory/" TargetMode="External"/><Relationship Id="rId9" Type="http://schemas.openxmlformats.org/officeDocument/2006/relationships/hyperlink" Target="https://en.wikipedia.org/wiki/Natural_resources" TargetMode="External"/><Relationship Id="rId14" Type="http://schemas.openxmlformats.org/officeDocument/2006/relationships/hyperlink" Target="https://en.wikipedia.org/wiki/Human_impact_on_the_environment" TargetMode="External"/><Relationship Id="rId22" Type="http://schemas.openxmlformats.org/officeDocument/2006/relationships/hyperlink" Target="https://en.wikipedia.org/wiki/Adirondack_Park" TargetMode="External"/><Relationship Id="rId27" Type="http://schemas.openxmlformats.org/officeDocument/2006/relationships/hyperlink" Target="https://en.wikipedia.org/wiki/Stewart_Udall" TargetMode="Externa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ecotourism.org/category/news/"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s://ecotourism.org/tag/ties25/" TargetMode="External"/><Relationship Id="rId4" Type="http://schemas.openxmlformats.org/officeDocument/2006/relationships/hyperlink" Target="https://ecotourism.org/author/ecotourism/" TargetMode="External"/></Relationships>
</file>

<file path=ppt/notesSlides/_rels/notesSlide13.xml.rels><?xml version="1.0" encoding="UTF-8" standalone="yes"?>
<Relationships xmlns="http://schemas.openxmlformats.org/package/2006/relationships"><Relationship Id="rId8" Type="http://schemas.openxmlformats.org/officeDocument/2006/relationships/hyperlink" Target="https://www.conserve-energy-future.com/causes-and-effects-of-environmental-pollution.php" TargetMode="External"/><Relationship Id="rId3" Type="http://schemas.openxmlformats.org/officeDocument/2006/relationships/hyperlink" Target="https://www.conserve-energy-future.com/green-travel-tips-for-travellers.php" TargetMode="External"/><Relationship Id="rId7" Type="http://schemas.openxmlformats.org/officeDocument/2006/relationships/hyperlink" Target="https://www.conserve-energy-future.com/causes-and-effects-of-indoor-air-pollution.php"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www.conserve-energy-future.com/10-steps-to-become-eco-friendly.php" TargetMode="External"/><Relationship Id="rId5" Type="http://schemas.openxmlformats.org/officeDocument/2006/relationships/hyperlink" Target="http://www.ecotourism.org/what-is-ecotourism" TargetMode="External"/><Relationship Id="rId4" Type="http://schemas.openxmlformats.org/officeDocument/2006/relationships/hyperlink" Target="https://www.conserve-energy-future.com/15-easy-ways-to-become-environmentally-friendly.php" TargetMode="External"/><Relationship Id="rId9" Type="http://schemas.openxmlformats.org/officeDocument/2006/relationships/hyperlink" Target="https://www.conserve-energy-future.com/amazing-eco-friendly-holiday-tips.php" TargetMode="Externa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s://en.wikipedia.org/wiki/Qualitative_properties" TargetMode="External"/><Relationship Id="rId13" Type="http://schemas.openxmlformats.org/officeDocument/2006/relationships/hyperlink" Target="https://en.wikipedia.org/wiki/Essentially_contested_concept#cite_note-3" TargetMode="External"/><Relationship Id="rId18" Type="http://schemas.openxmlformats.org/officeDocument/2006/relationships/hyperlink" Target="https://en.wikipedia.org/wiki/Philosophy_of_history" TargetMode="External"/><Relationship Id="rId26" Type="http://schemas.openxmlformats.org/officeDocument/2006/relationships/hyperlink" Target="https://en.wikipedia.org/wiki/Essentially_contested_concept#cite_note-6" TargetMode="External"/><Relationship Id="rId3" Type="http://schemas.openxmlformats.org/officeDocument/2006/relationships/hyperlink" Target="https://en.wikipedia.org/wiki/Essentially_contested_concept#mw-head" TargetMode="External"/><Relationship Id="rId21" Type="http://schemas.openxmlformats.org/officeDocument/2006/relationships/hyperlink" Target="https://en.wikipedia.org/wiki/Skepticism" TargetMode="External"/><Relationship Id="rId7" Type="http://schemas.openxmlformats.org/officeDocument/2006/relationships/hyperlink" Target="https://en.wikipedia.org/wiki/W._B._Gallie" TargetMode="External"/><Relationship Id="rId12" Type="http://schemas.openxmlformats.org/officeDocument/2006/relationships/hyperlink" Target="https://en.wikipedia.org/wiki/Philanthropy" TargetMode="External"/><Relationship Id="rId17" Type="http://schemas.openxmlformats.org/officeDocument/2006/relationships/hyperlink" Target="https://en.wikipedia.org/wiki/Political_philosophy" TargetMode="External"/><Relationship Id="rId25" Type="http://schemas.openxmlformats.org/officeDocument/2006/relationships/hyperlink" Target="https://en.wikipedia.org/wiki/Essentially_contested_concept#cite_note-5" TargetMode="External"/><Relationship Id="rId2" Type="http://schemas.openxmlformats.org/officeDocument/2006/relationships/slide" Target="../slides/slide17.xml"/><Relationship Id="rId16" Type="http://schemas.openxmlformats.org/officeDocument/2006/relationships/hyperlink" Target="https://en.wikipedia.org/wiki/Development_(disambiguation)" TargetMode="External"/><Relationship Id="rId20" Type="http://schemas.openxmlformats.org/officeDocument/2006/relationships/hyperlink" Target="https://en.wikipedia.org/wiki/Dogma#Dogma_outside_of_religion" TargetMode="External"/><Relationship Id="rId1" Type="http://schemas.openxmlformats.org/officeDocument/2006/relationships/notesMaster" Target="../notesMasters/notesMaster1.xml"/><Relationship Id="rId6" Type="http://schemas.openxmlformats.org/officeDocument/2006/relationships/hyperlink" Target="https://en.wikipedia.org/wiki/Essentially_contested_concept#cite_note-1" TargetMode="External"/><Relationship Id="rId11" Type="http://schemas.openxmlformats.org/officeDocument/2006/relationships/hyperlink" Target="https://en.wikipedia.org/wiki/Art" TargetMode="External"/><Relationship Id="rId24" Type="http://schemas.openxmlformats.org/officeDocument/2006/relationships/hyperlink" Target="https://en.wikipedia.org/wiki/Concept" TargetMode="External"/><Relationship Id="rId5" Type="http://schemas.openxmlformats.org/officeDocument/2006/relationships/hyperlink" Target="https://en.wikipedia.org/wiki/Aristotelian_Society" TargetMode="External"/><Relationship Id="rId15" Type="http://schemas.openxmlformats.org/officeDocument/2006/relationships/hyperlink" Target="https://en.wikipedia.org/wiki/Aesthetics" TargetMode="External"/><Relationship Id="rId23" Type="http://schemas.openxmlformats.org/officeDocument/2006/relationships/hyperlink" Target="https://en.wikipedia.org/wiki/Essentially_contested_concept#cite_note-4" TargetMode="External"/><Relationship Id="rId10" Type="http://schemas.openxmlformats.org/officeDocument/2006/relationships/hyperlink" Target="https://en.wikipedia.org/wiki/Essentially_contested_concept#cite_note-2" TargetMode="External"/><Relationship Id="rId19" Type="http://schemas.openxmlformats.org/officeDocument/2006/relationships/hyperlink" Target="https://en.wikipedia.org/wiki/Philosophy_of_religion" TargetMode="External"/><Relationship Id="rId4" Type="http://schemas.openxmlformats.org/officeDocument/2006/relationships/hyperlink" Target="https://en.wikipedia.org/wiki/Essentially_contested_concept#p-search" TargetMode="External"/><Relationship Id="rId9" Type="http://schemas.openxmlformats.org/officeDocument/2006/relationships/hyperlink" Target="https://en.wikipedia.org/wiki/Evaluation" TargetMode="External"/><Relationship Id="rId14" Type="http://schemas.openxmlformats.org/officeDocument/2006/relationships/hyperlink" Target="https://en.wikipedia.org/wiki/Social_justice" TargetMode="External"/><Relationship Id="rId22" Type="http://schemas.openxmlformats.org/officeDocument/2006/relationships/hyperlink" Target="https://en.wikipedia.org/wiki/Eclecticism" TargetMode="External"/><Relationship Id="rId27" Type="http://schemas.openxmlformats.org/officeDocument/2006/relationships/hyperlink" Target="https://en.wikipedia.org/wiki/Empirical_evidence"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doi.org/10.1080/14616689908721291"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onlinelibrary.wiley.com/action/doSearch?ContribAuthorStored=Wheeler%2C+Marion" TargetMode="External"/><Relationship Id="rId2" Type="http://schemas.openxmlformats.org/officeDocument/2006/relationships/slide" Target="../slides/slide19.xml"/><Relationship Id="rId1" Type="http://schemas.openxmlformats.org/officeDocument/2006/relationships/notesMaster" Target="../notesMasters/notesMaster1.xml"/><Relationship Id="rId5" Type="http://schemas.openxmlformats.org/officeDocument/2006/relationships/hyperlink" Target="http://blog.nus.edu.sg/taysianglin/category/uncategorized/" TargetMode="External"/><Relationship Id="rId4" Type="http://schemas.openxmlformats.org/officeDocument/2006/relationships/hyperlink" Target="http://blog.nus.edu.sg/taysianglin/2014/10/09/an-alternative-viewpoint-of-ecotourism-the-paper-ecotourism-or-egotourism/#comment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075B18-E01E-4A14-992C-9C76306D9783}" type="slidenum">
              <a:rPr lang="en-GB" smtClean="0"/>
              <a:t>1</a:t>
            </a:fld>
            <a:endParaRPr lang="en-GB"/>
          </a:p>
        </p:txBody>
      </p:sp>
    </p:spTree>
    <p:extLst>
      <p:ext uri="{BB962C8B-B14F-4D97-AF65-F5344CB8AC3E}">
        <p14:creationId xmlns:p14="http://schemas.microsoft.com/office/powerpoint/2010/main" val="2161474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Sustainable tourism</a:t>
            </a:r>
          </a:p>
          <a:p>
            <a:r>
              <a:rPr lang="en-GB" sz="1200" b="0" i="0" kern="1200" dirty="0">
                <a:solidFill>
                  <a:schemeClr val="tx1"/>
                </a:solidFill>
                <a:effectLst/>
                <a:latin typeface="+mn-lt"/>
                <a:ea typeface="+mn-ea"/>
                <a:cs typeface="+mn-cs"/>
              </a:rPr>
              <a:t>According to the UN World Tourism Organization (UNWTO), sustainable tourism is tourism development with a balance between environmental, economic and socio-cultural aspects:</a:t>
            </a:r>
            <a:br>
              <a:rPr lang="en-GB" dirty="0"/>
            </a:br>
            <a:br>
              <a:rPr lang="en-GB" dirty="0"/>
            </a:br>
            <a:r>
              <a:rPr lang="en-GB" sz="1200" b="0" i="1" kern="1200" dirty="0">
                <a:solidFill>
                  <a:schemeClr val="tx1"/>
                </a:solidFill>
                <a:effectLst/>
                <a:latin typeface="+mn-lt"/>
                <a:ea typeface="+mn-ea"/>
                <a:cs typeface="+mn-cs"/>
              </a:rPr>
              <a:t>“Sustainability principles refer to the environmental, economic and socio-cultural aspects of tourism development. A suitable balance must be established between these three dimensions to guarantee its long term sustainability”</a:t>
            </a:r>
            <a:r>
              <a:rPr lang="en-GB" sz="1200" b="0" i="0" kern="1200" dirty="0">
                <a:solidFill>
                  <a:schemeClr val="tx1"/>
                </a:solidFill>
                <a:effectLst/>
                <a:latin typeface="+mn-lt"/>
                <a:ea typeface="+mn-ea"/>
                <a:cs typeface="+mn-cs"/>
              </a:rPr>
              <a: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Ecotourism</a:t>
            </a:r>
          </a:p>
          <a:p>
            <a:r>
              <a:rPr lang="en-GB" sz="1200" b="0" i="0" kern="1200" dirty="0">
                <a:solidFill>
                  <a:schemeClr val="tx1"/>
                </a:solidFill>
                <a:effectLst/>
                <a:latin typeface="+mn-lt"/>
                <a:ea typeface="+mn-ea"/>
                <a:cs typeface="+mn-cs"/>
              </a:rPr>
              <a:t>For the International Ecotourism Society (TIES), ecotourism is defined as:</a:t>
            </a:r>
            <a:br>
              <a:rPr lang="en-GB" dirty="0"/>
            </a:br>
            <a:br>
              <a:rPr lang="en-GB" dirty="0"/>
            </a:br>
            <a:r>
              <a:rPr lang="en-GB" sz="1200" b="0" i="1" kern="1200" dirty="0">
                <a:solidFill>
                  <a:schemeClr val="tx1"/>
                </a:solidFill>
                <a:effectLst/>
                <a:latin typeface="+mn-lt"/>
                <a:ea typeface="+mn-ea"/>
                <a:cs typeface="+mn-cs"/>
              </a:rPr>
              <a:t>"Responsible travel to natural areas that conserves the environment, sustains the well-being of the local people, and involves interpretation and education"</a:t>
            </a:r>
            <a:br>
              <a:rPr lang="en-GB" dirty="0"/>
            </a:br>
            <a:br>
              <a:rPr lang="en-GB" dirty="0"/>
            </a:br>
            <a:r>
              <a:rPr lang="en-GB" sz="1200" b="0" i="0" kern="1200" dirty="0">
                <a:solidFill>
                  <a:schemeClr val="tx1"/>
                </a:solidFill>
                <a:effectLst/>
                <a:latin typeface="+mn-lt"/>
                <a:ea typeface="+mn-ea"/>
                <a:cs typeface="+mn-cs"/>
              </a:rPr>
              <a:t>Ecotourism should provide direct financial benefits for conservation and local people and is focused on the conservation of natural resources.</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From</a:t>
            </a:r>
            <a:r>
              <a:rPr lang="en-GB" sz="1200" b="0" i="0" kern="1200" baseline="0" dirty="0">
                <a:solidFill>
                  <a:schemeClr val="tx1"/>
                </a:solidFill>
                <a:effectLst/>
                <a:latin typeface="+mn-lt"/>
                <a:ea typeface="+mn-ea"/>
                <a:cs typeface="+mn-cs"/>
              </a:rPr>
              <a:t> Website about Ecotourism</a:t>
            </a:r>
          </a:p>
          <a:p>
            <a:r>
              <a:rPr lang="en-GB" sz="1200" b="1" i="0" kern="1200" dirty="0">
                <a:solidFill>
                  <a:schemeClr val="tx1"/>
                </a:solidFill>
                <a:effectLst/>
                <a:latin typeface="+mn-lt"/>
                <a:ea typeface="+mn-ea"/>
                <a:cs typeface="+mn-cs"/>
              </a:rPr>
              <a:t>What is ecotourism? </a:t>
            </a:r>
            <a:r>
              <a:rPr lang="en-GB" sz="1200" b="0" i="0" kern="1200" dirty="0">
                <a:solidFill>
                  <a:schemeClr val="tx1"/>
                </a:solidFill>
                <a:effectLst/>
                <a:latin typeface="+mn-lt"/>
                <a:ea typeface="+mn-ea"/>
                <a:cs typeface="+mn-cs"/>
              </a:rPr>
              <a:t>Ecotourism is "responsible travel to natural areas that conserves the environment and sustains the well-being of local people." Sometimes it is defined as a sub-category of sustainable tourism or a segment of the larger nature tourism market.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It includes an interpretation/learning experience, is delivered to small groups by small-scale businesses, and stresses local ownership, particularly for rural people.</a:t>
            </a:r>
          </a:p>
          <a:p>
            <a:r>
              <a:rPr lang="en-GB" sz="1200" b="1" i="0" kern="1200" dirty="0">
                <a:solidFill>
                  <a:schemeClr val="tx1"/>
                </a:solidFill>
                <a:effectLst/>
                <a:latin typeface="+mn-lt"/>
                <a:ea typeface="+mn-ea"/>
                <a:cs typeface="+mn-cs"/>
              </a:rPr>
              <a:t>What is the difference between ecotourism and nature-based travel?</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While nature-based tourism is just travel to natural places, ecotourism provides local benefits - environmentally, culturally and economically. A nature-based tourist may just go bird watching; an </a:t>
            </a:r>
            <a:r>
              <a:rPr lang="en-GB" sz="1200" b="0" i="0" kern="1200" dirty="0" err="1">
                <a:solidFill>
                  <a:schemeClr val="tx1"/>
                </a:solidFill>
                <a:effectLst/>
                <a:latin typeface="+mn-lt"/>
                <a:ea typeface="+mn-ea"/>
                <a:cs typeface="+mn-cs"/>
              </a:rPr>
              <a:t>ecotourist</a:t>
            </a:r>
            <a:r>
              <a:rPr lang="en-GB" sz="1200" b="0" i="0" kern="1200" dirty="0">
                <a:solidFill>
                  <a:schemeClr val="tx1"/>
                </a:solidFill>
                <a:effectLst/>
                <a:latin typeface="+mn-lt"/>
                <a:ea typeface="+mn-ea"/>
                <a:cs typeface="+mn-cs"/>
              </a:rPr>
              <a:t> goes bird watching with a local guide, stays in a locally operated </a:t>
            </a:r>
            <a:r>
              <a:rPr lang="en-GB" sz="1200" b="0" i="0" kern="1200" dirty="0" err="1">
                <a:solidFill>
                  <a:schemeClr val="tx1"/>
                </a:solidFill>
                <a:effectLst/>
                <a:latin typeface="+mn-lt"/>
                <a:ea typeface="+mn-ea"/>
                <a:cs typeface="+mn-cs"/>
              </a:rPr>
              <a:t>ecolodge</a:t>
            </a:r>
            <a:r>
              <a:rPr lang="en-GB" sz="1200" b="0" i="0" kern="1200" dirty="0">
                <a:solidFill>
                  <a:schemeClr val="tx1"/>
                </a:solidFill>
                <a:effectLst/>
                <a:latin typeface="+mn-lt"/>
                <a:ea typeface="+mn-ea"/>
                <a:cs typeface="+mn-cs"/>
              </a:rPr>
              <a:t> and contributes to the local economy.</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Where does </a:t>
            </a:r>
            <a:r>
              <a:rPr lang="en-GB" sz="1200" b="1" i="0" kern="1200" dirty="0" err="1">
                <a:solidFill>
                  <a:schemeClr val="tx1"/>
                </a:solidFill>
                <a:effectLst/>
                <a:latin typeface="+mn-lt"/>
                <a:ea typeface="+mn-ea"/>
                <a:cs typeface="+mn-cs"/>
              </a:rPr>
              <a:t>Sustainabel</a:t>
            </a:r>
            <a:r>
              <a:rPr lang="en-GB" sz="1200" b="1" i="0" kern="1200" dirty="0">
                <a:solidFill>
                  <a:schemeClr val="tx1"/>
                </a:solidFill>
                <a:effectLst/>
                <a:latin typeface="+mn-lt"/>
                <a:ea typeface="+mn-ea"/>
                <a:cs typeface="+mn-cs"/>
              </a:rPr>
              <a:t> Tourism fit in?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Sustainable Tourism embraces all segments of the industry with guidelines and criteria that seek to reduce environmental impacts, particularly the use of non-renewable resources, using measurable benchmarks, and to improve tourism’s contribution to sustainable development and environmental conservation</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Sustainable Ecotourism –</a:t>
            </a:r>
          </a:p>
          <a:p>
            <a:endParaRPr lang="en-GB" sz="12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Minimizes environmental impacts using benchmarks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Improves contribution to local sustainable development</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Requires lowest possible consumption of non-renewable resources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Sustains the well-being of local people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Stresses local ownership</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Supports efforts to conserve the environment</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Contributes to biodiversity</a:t>
            </a:r>
          </a:p>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5075B18-E01E-4A14-992C-9C76306D9783}" type="slidenum">
              <a:rPr lang="en-GB" smtClean="0"/>
              <a:t>2</a:t>
            </a:fld>
            <a:endParaRPr lang="en-GB"/>
          </a:p>
        </p:txBody>
      </p:sp>
    </p:spTree>
    <p:extLst>
      <p:ext uri="{BB962C8B-B14F-4D97-AF65-F5344CB8AC3E}">
        <p14:creationId xmlns:p14="http://schemas.microsoft.com/office/powerpoint/2010/main" val="924446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EB4BD362-6DD1-48EB-8713-4DEA5984CE7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2F65D86-B652-425B-A37E-4A47E710CD14}"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219" name="Rectangle 2">
            <a:extLst>
              <a:ext uri="{FF2B5EF4-FFF2-40B4-BE49-F238E27FC236}">
                <a16:creationId xmlns:a16="http://schemas.microsoft.com/office/drawing/2014/main" id="{5DBF9D6C-BC60-48E3-B030-2FAC23A27782}"/>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F916D21F-1A74-4F0C-8B81-AD0F405CDC14}"/>
              </a:ext>
            </a:extLst>
          </p:cNvPr>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lnSpc>
                <a:spcPct val="80000"/>
              </a:lnSpc>
              <a:spcBef>
                <a:spcPct val="0"/>
              </a:spcBef>
              <a:spcAft>
                <a:spcPts val="0"/>
              </a:spcAft>
              <a:defRPr/>
            </a:pPr>
            <a:r>
              <a:rPr lang="en-GB" sz="800" dirty="0">
                <a:solidFill>
                  <a:prstClr val="black"/>
                </a:solidFill>
                <a:latin typeface="Calibri"/>
              </a:rPr>
              <a:t>International Union for Conservation of Nature and Natural Resources, ed. World Conservation Strategy: Living Resource Conservation for Sustainable Development. IUCN–UNEP–WWF, 1980.</a:t>
            </a:r>
          </a:p>
          <a:p>
            <a:pPr marL="171450" indent="-171450" eaLnBrk="1" fontAlgn="auto" hangingPunct="1">
              <a:lnSpc>
                <a:spcPct val="80000"/>
              </a:lnSpc>
              <a:spcBef>
                <a:spcPct val="0"/>
              </a:spcBef>
              <a:spcAft>
                <a:spcPts val="0"/>
              </a:spcAft>
              <a:buFont typeface="Arial" panose="020B0604020202020204" pitchFamily="34" charset="0"/>
              <a:buChar char="•"/>
              <a:defRPr/>
            </a:pPr>
            <a:r>
              <a:rPr lang="en-GB" sz="800" dirty="0">
                <a:solidFill>
                  <a:prstClr val="black"/>
                </a:solidFill>
                <a:latin typeface="Calibri"/>
              </a:rPr>
              <a:t>IUCN, ed., World Conservation Strategy: Living Resource Conservation for Sustainable Development</a:t>
            </a:r>
          </a:p>
          <a:p>
            <a:pPr eaLnBrk="1" fontAlgn="auto" hangingPunct="1">
              <a:lnSpc>
                <a:spcPct val="80000"/>
              </a:lnSpc>
              <a:spcBef>
                <a:spcPct val="0"/>
              </a:spcBef>
              <a:spcAft>
                <a:spcPts val="0"/>
              </a:spcAft>
              <a:defRPr/>
            </a:pPr>
            <a:endParaRPr lang="en-GB" sz="800" dirty="0">
              <a:solidFill>
                <a:prstClr val="black"/>
              </a:solidFill>
              <a:latin typeface="Calibri"/>
            </a:endParaRPr>
          </a:p>
          <a:p>
            <a:pPr eaLnBrk="1" fontAlgn="auto" hangingPunct="1">
              <a:lnSpc>
                <a:spcPct val="80000"/>
              </a:lnSpc>
              <a:spcBef>
                <a:spcPct val="0"/>
              </a:spcBef>
              <a:spcAft>
                <a:spcPts val="0"/>
              </a:spcAft>
              <a:defRPr/>
            </a:pPr>
            <a:r>
              <a:rPr lang="en-GB" sz="800" dirty="0">
                <a:solidFill>
                  <a:prstClr val="black"/>
                </a:solidFill>
                <a:latin typeface="Calibri"/>
              </a:rPr>
              <a:t>The World Conservation Strategy of 1980 is the first international document on living resource conservation produced with inputs from governments, non-governmental organizations, and other experts. The report argues that for development to be sustainable, it should support conservation rather than hinder it. It targets policymakers, conservationists and development practitioners with its core tenets of protection of ecological processes and life-support systems, preservation of genetic diversity and sustainable utilization of species and ecosystems. It highlights priority conservation issues and ways to tackle them to achieve the Strategy’s aim. The report influenced “Our Common Future,” also known as the “Brundtland Report” (1987) and laid the foundations for defining the principle of sustainable development. </a:t>
            </a:r>
          </a:p>
          <a:p>
            <a:pPr eaLnBrk="1" fontAlgn="auto" hangingPunct="1">
              <a:lnSpc>
                <a:spcPct val="80000"/>
              </a:lnSpc>
              <a:spcBef>
                <a:spcPct val="0"/>
              </a:spcBef>
              <a:spcAft>
                <a:spcPts val="0"/>
              </a:spcAft>
              <a:defRPr/>
            </a:pPr>
            <a:endParaRPr lang="en-GB" sz="800" dirty="0">
              <a:solidFill>
                <a:prstClr val="black"/>
              </a:solidFill>
              <a:latin typeface="Calibri"/>
            </a:endParaRPr>
          </a:p>
          <a:p>
            <a:pPr eaLnBrk="1" fontAlgn="auto" hangingPunct="1">
              <a:lnSpc>
                <a:spcPct val="80000"/>
              </a:lnSpc>
              <a:spcBef>
                <a:spcPct val="0"/>
              </a:spcBef>
              <a:spcAft>
                <a:spcPts val="0"/>
              </a:spcAft>
              <a:defRPr/>
            </a:pPr>
            <a:r>
              <a:rPr lang="en-GB" sz="800" dirty="0">
                <a:solidFill>
                  <a:prstClr val="black"/>
                </a:solidFill>
                <a:latin typeface="Calibri"/>
              </a:rPr>
              <a:t>Prepared by the International Union for Conservation of Nature and Natural Resources (IUCN), it contains inputs from the United Nations Environment Programme (UNEP), the World Wildlife Fund (WWF), the Food and Agriculture Organization of the United Nations (FAO), and the United Nations Educational, Scientific and Cultural Organization (</a:t>
            </a:r>
            <a:r>
              <a:rPr lang="en-GB" sz="800" dirty="0" err="1">
                <a:solidFill>
                  <a:prstClr val="black"/>
                </a:solidFill>
                <a:latin typeface="Calibri"/>
              </a:rPr>
              <a:t>Unesco</a:t>
            </a:r>
            <a:r>
              <a:rPr lang="en-GB" sz="800" dirty="0">
                <a:solidFill>
                  <a:prstClr val="black"/>
                </a:solidFill>
                <a:latin typeface="Calibri"/>
              </a:rPr>
              <a:t>).</a:t>
            </a:r>
          </a:p>
          <a:p>
            <a:pPr eaLnBrk="1" fontAlgn="auto" hangingPunct="1">
              <a:lnSpc>
                <a:spcPct val="80000"/>
              </a:lnSpc>
              <a:spcBef>
                <a:spcPct val="0"/>
              </a:spcBef>
              <a:spcAft>
                <a:spcPts val="0"/>
              </a:spcAft>
              <a:defRPr/>
            </a:pPr>
            <a:endParaRPr lang="en-GB" sz="800" dirty="0">
              <a:solidFill>
                <a:prstClr val="black"/>
              </a:solidFill>
              <a:latin typeface="Calibri"/>
            </a:endParaRPr>
          </a:p>
          <a:p>
            <a:pPr eaLnBrk="1" fontAlgn="auto" hangingPunct="1">
              <a:lnSpc>
                <a:spcPct val="80000"/>
              </a:lnSpc>
              <a:spcBef>
                <a:spcPct val="0"/>
              </a:spcBef>
              <a:spcAft>
                <a:spcPts val="0"/>
              </a:spcAft>
              <a:defRPr/>
            </a:pPr>
            <a:r>
              <a:rPr lang="en-GB" sz="800" b="1" dirty="0">
                <a:solidFill>
                  <a:prstClr val="black"/>
                </a:solidFill>
                <a:latin typeface="Calibri"/>
              </a:rPr>
              <a:t>Downloaded in folder for this week</a:t>
            </a:r>
          </a:p>
          <a:p>
            <a:pPr eaLnBrk="1" fontAlgn="auto" hangingPunct="1">
              <a:lnSpc>
                <a:spcPct val="80000"/>
              </a:lnSpc>
              <a:spcBef>
                <a:spcPct val="0"/>
              </a:spcBef>
              <a:spcAft>
                <a:spcPts val="0"/>
              </a:spcAft>
              <a:defRPr/>
            </a:pPr>
            <a:endParaRPr lang="en-GB" sz="800" b="1" dirty="0">
              <a:solidFill>
                <a:prstClr val="black"/>
              </a:solidFill>
              <a:latin typeface="Calibri"/>
            </a:endParaRPr>
          </a:p>
          <a:p>
            <a:pPr eaLnBrk="1" fontAlgn="auto" hangingPunct="1">
              <a:lnSpc>
                <a:spcPct val="80000"/>
              </a:lnSpc>
              <a:spcBef>
                <a:spcPct val="0"/>
              </a:spcBef>
              <a:spcAft>
                <a:spcPts val="0"/>
              </a:spcAft>
              <a:defRPr/>
            </a:pPr>
            <a:endParaRPr lang="en-GB" sz="800" b="1" dirty="0">
              <a:solidFill>
                <a:prstClr val="black"/>
              </a:solidFill>
              <a:latin typeface="Calibri"/>
            </a:endParaRPr>
          </a:p>
          <a:p>
            <a:pPr marL="171450" indent="-171450" eaLnBrk="1" fontAlgn="auto" hangingPunct="1">
              <a:spcBef>
                <a:spcPts val="0"/>
              </a:spcBef>
              <a:spcAft>
                <a:spcPts val="0"/>
              </a:spcAft>
              <a:buFont typeface="Arial" panose="020B0604020202020204" pitchFamily="34" charset="0"/>
              <a:buChar char="•"/>
              <a:defRPr/>
            </a:pPr>
            <a:r>
              <a:rPr lang="en-GB" dirty="0">
                <a:solidFill>
                  <a:prstClr val="black"/>
                </a:solidFill>
                <a:latin typeface="Calibri"/>
              </a:rPr>
              <a:t>Environment  Energy government and </a:t>
            </a:r>
            <a:r>
              <a:rPr lang="en-GB" dirty="0" err="1">
                <a:solidFill>
                  <a:prstClr val="black"/>
                </a:solidFill>
                <a:latin typeface="Calibri"/>
              </a:rPr>
              <a:t>defense</a:t>
            </a:r>
            <a:r>
              <a:rPr lang="en-GB" dirty="0">
                <a:solidFill>
                  <a:prstClr val="black"/>
                </a:solidFill>
                <a:latin typeface="Calibri"/>
              </a:rPr>
              <a:t> magazines  United Nations World Commission on Environment and Development (WCED) Our Common Future Report (1987) – </a:t>
            </a:r>
            <a:r>
              <a:rPr lang="en-GB" b="1" dirty="0">
                <a:solidFill>
                  <a:prstClr val="black"/>
                </a:solidFill>
                <a:latin typeface="Calibri"/>
              </a:rPr>
              <a:t>Nothing to download only text below</a:t>
            </a:r>
          </a:p>
          <a:p>
            <a:pPr marL="171450" indent="-171450" eaLnBrk="1" fontAlgn="auto" hangingPunct="1">
              <a:spcBef>
                <a:spcPts val="0"/>
              </a:spcBef>
              <a:spcAft>
                <a:spcPts val="0"/>
              </a:spcAft>
              <a:buFont typeface="Arial" panose="020B0604020202020204" pitchFamily="34" charset="0"/>
              <a:buChar char="•"/>
              <a:defRPr/>
            </a:pPr>
            <a:endParaRPr lang="en-GB" dirty="0">
              <a:solidFill>
                <a:prstClr val="black"/>
              </a:solidFill>
              <a:latin typeface="Calibri"/>
            </a:endParaRPr>
          </a:p>
          <a:p>
            <a:pPr eaLnBrk="1" fontAlgn="auto" hangingPunct="1">
              <a:spcBef>
                <a:spcPts val="0"/>
              </a:spcBef>
              <a:spcAft>
                <a:spcPts val="0"/>
              </a:spcAft>
              <a:defRPr/>
            </a:pPr>
            <a:r>
              <a:rPr lang="en-GB" b="1" dirty="0">
                <a:solidFill>
                  <a:prstClr val="black"/>
                </a:solidFill>
                <a:latin typeface="Calibri"/>
              </a:rPr>
              <a:t>United Nations World Commission On Environment And Development (WCED) Our Common Future Report (1987)</a:t>
            </a:r>
          </a:p>
          <a:p>
            <a:pPr eaLnBrk="1" fontAlgn="auto" hangingPunct="1">
              <a:spcBef>
                <a:spcPts val="0"/>
              </a:spcBef>
              <a:spcAft>
                <a:spcPts val="0"/>
              </a:spcAft>
              <a:defRPr/>
            </a:pPr>
            <a:r>
              <a:rPr lang="en-GB" dirty="0">
                <a:solidFill>
                  <a:prstClr val="black"/>
                </a:solidFill>
                <a:latin typeface="Calibri"/>
              </a:rPr>
              <a:t>Environmental Science: In Context </a:t>
            </a:r>
            <a:br>
              <a:rPr lang="en-GB" dirty="0">
                <a:solidFill>
                  <a:prstClr val="black"/>
                </a:solidFill>
                <a:latin typeface="Calibri"/>
              </a:rPr>
            </a:br>
            <a:r>
              <a:rPr lang="en-GB" dirty="0">
                <a:solidFill>
                  <a:prstClr val="black"/>
                </a:solidFill>
                <a:latin typeface="Calibri"/>
                <a:hlinkClick r:id="rId3"/>
              </a:rPr>
              <a:t>United Nations</a:t>
            </a:r>
            <a:r>
              <a:rPr lang="en-GB" dirty="0">
                <a:solidFill>
                  <a:prstClr val="black"/>
                </a:solidFill>
                <a:latin typeface="Calibri"/>
              </a:rPr>
              <a:t> World Commission on Environment and Development (WCED) </a:t>
            </a:r>
            <a:r>
              <a:rPr lang="en-GB" i="1" dirty="0">
                <a:solidFill>
                  <a:prstClr val="black"/>
                </a:solidFill>
                <a:latin typeface="Calibri"/>
              </a:rPr>
              <a:t>Our Common </a:t>
            </a:r>
            <a:r>
              <a:rPr lang="en-GB" i="1" dirty="0" err="1">
                <a:solidFill>
                  <a:prstClr val="black"/>
                </a:solidFill>
                <a:latin typeface="Calibri"/>
              </a:rPr>
              <a:t>Future</a:t>
            </a:r>
            <a:r>
              <a:rPr lang="en-GB" dirty="0" err="1">
                <a:solidFill>
                  <a:prstClr val="black"/>
                </a:solidFill>
                <a:latin typeface="Calibri"/>
              </a:rPr>
              <a:t>Report</a:t>
            </a:r>
            <a:r>
              <a:rPr lang="en-GB" dirty="0">
                <a:solidFill>
                  <a:prstClr val="black"/>
                </a:solidFill>
                <a:latin typeface="Calibri"/>
              </a:rPr>
              <a:t> (1987)</a:t>
            </a:r>
          </a:p>
          <a:p>
            <a:pPr eaLnBrk="1" fontAlgn="auto" hangingPunct="1">
              <a:spcBef>
                <a:spcPts val="0"/>
              </a:spcBef>
              <a:spcAft>
                <a:spcPts val="0"/>
              </a:spcAft>
              <a:defRPr/>
            </a:pPr>
            <a:endParaRPr lang="en-GB" dirty="0">
              <a:solidFill>
                <a:prstClr val="black"/>
              </a:solidFill>
              <a:latin typeface="Calibri"/>
            </a:endParaRPr>
          </a:p>
          <a:p>
            <a:pPr eaLnBrk="1" fontAlgn="auto" hangingPunct="1">
              <a:spcBef>
                <a:spcPts val="0"/>
              </a:spcBef>
              <a:spcAft>
                <a:spcPts val="0"/>
              </a:spcAft>
              <a:defRPr/>
            </a:pPr>
            <a:r>
              <a:rPr lang="en-GB" dirty="0">
                <a:solidFill>
                  <a:prstClr val="black"/>
                </a:solidFill>
                <a:latin typeface="Calibri"/>
              </a:rPr>
              <a:t>Introduction</a:t>
            </a:r>
          </a:p>
          <a:p>
            <a:pPr eaLnBrk="1" fontAlgn="auto" hangingPunct="1">
              <a:spcBef>
                <a:spcPts val="0"/>
              </a:spcBef>
              <a:spcAft>
                <a:spcPts val="0"/>
              </a:spcAft>
              <a:defRPr/>
            </a:pPr>
            <a:r>
              <a:rPr lang="en-GB" dirty="0">
                <a:solidFill>
                  <a:prstClr val="black"/>
                </a:solidFill>
                <a:latin typeface="Calibri"/>
              </a:rPr>
              <a:t>The World Commission on Environment and Development (WCED), also called the Brundtland Commission after its Chairman </a:t>
            </a:r>
            <a:r>
              <a:rPr lang="en-GB" dirty="0">
                <a:solidFill>
                  <a:prstClr val="black"/>
                </a:solidFill>
                <a:latin typeface="Calibri"/>
                <a:hlinkClick r:id="rId4"/>
              </a:rPr>
              <a:t>Gro Harlem Brundtland</a:t>
            </a:r>
            <a:r>
              <a:rPr lang="en-GB" dirty="0">
                <a:solidFill>
                  <a:prstClr val="black"/>
                </a:solidFill>
                <a:latin typeface="Calibri"/>
              </a:rPr>
              <a:t> (a Norwegian physician), was an international commission that discussed and devised strategies for protecting the environment and promoting sustainable development. The Brundtland Commission published its final report, </a:t>
            </a:r>
            <a:r>
              <a:rPr lang="en-GB" i="1" dirty="0">
                <a:solidFill>
                  <a:prstClr val="black"/>
                </a:solidFill>
                <a:latin typeface="Calibri"/>
              </a:rPr>
              <a:t>Our Common Future,</a:t>
            </a:r>
            <a:r>
              <a:rPr lang="en-GB" dirty="0">
                <a:solidFill>
                  <a:prstClr val="black"/>
                </a:solidFill>
                <a:latin typeface="Calibri"/>
              </a:rPr>
              <a:t> in 1987. </a:t>
            </a:r>
            <a:r>
              <a:rPr lang="en-GB" i="1" dirty="0">
                <a:solidFill>
                  <a:prstClr val="black"/>
                </a:solidFill>
                <a:latin typeface="Calibri"/>
              </a:rPr>
              <a:t>Our Common Future</a:t>
            </a:r>
            <a:r>
              <a:rPr lang="en-GB" dirty="0">
                <a:solidFill>
                  <a:prstClr val="black"/>
                </a:solidFill>
                <a:latin typeface="Calibri"/>
              </a:rPr>
              <a:t> stated that governments could not address environmental protection separately from related crises, such as economic development and energy production. </a:t>
            </a:r>
            <a:r>
              <a:rPr lang="en-GB" i="1" dirty="0">
                <a:solidFill>
                  <a:prstClr val="black"/>
                </a:solidFill>
                <a:latin typeface="Calibri"/>
              </a:rPr>
              <a:t>Our Common Future</a:t>
            </a:r>
            <a:r>
              <a:rPr lang="en-GB" dirty="0">
                <a:solidFill>
                  <a:prstClr val="black"/>
                </a:solidFill>
                <a:latin typeface="Calibri"/>
              </a:rPr>
              <a:t> also outlined a blueprint for dealing with these interlocking crises simultaneously. The findings and proposals of </a:t>
            </a:r>
            <a:r>
              <a:rPr lang="en-GB" i="1" dirty="0">
                <a:solidFill>
                  <a:prstClr val="black"/>
                </a:solidFill>
                <a:latin typeface="Calibri"/>
              </a:rPr>
              <a:t>Our Common Future</a:t>
            </a:r>
            <a:r>
              <a:rPr lang="en-GB" dirty="0">
                <a:solidFill>
                  <a:prstClr val="black"/>
                </a:solidFill>
                <a:latin typeface="Calibri"/>
              </a:rPr>
              <a:t> have shaped international environmental policy for the last two decades.</a:t>
            </a:r>
          </a:p>
          <a:p>
            <a:pPr eaLnBrk="1" fontAlgn="auto" hangingPunct="1">
              <a:spcBef>
                <a:spcPts val="0"/>
              </a:spcBef>
              <a:spcAft>
                <a:spcPts val="0"/>
              </a:spcAft>
              <a:defRPr/>
            </a:pPr>
            <a:endParaRPr lang="en-GB" dirty="0">
              <a:solidFill>
                <a:prstClr val="black"/>
              </a:solidFill>
              <a:latin typeface="Calibri"/>
            </a:endParaRPr>
          </a:p>
          <a:p>
            <a:pPr eaLnBrk="1" fontAlgn="auto" hangingPunct="1">
              <a:spcBef>
                <a:spcPts val="0"/>
              </a:spcBef>
              <a:spcAft>
                <a:spcPts val="0"/>
              </a:spcAft>
              <a:defRPr/>
            </a:pPr>
            <a:r>
              <a:rPr lang="en-GB" dirty="0">
                <a:solidFill>
                  <a:prstClr val="black"/>
                </a:solidFill>
                <a:latin typeface="Calibri"/>
              </a:rPr>
              <a:t>Historical Background and Scientific Foundations</a:t>
            </a:r>
          </a:p>
          <a:p>
            <a:pPr eaLnBrk="1" fontAlgn="auto" hangingPunct="1">
              <a:spcBef>
                <a:spcPts val="0"/>
              </a:spcBef>
              <a:spcAft>
                <a:spcPts val="0"/>
              </a:spcAft>
              <a:defRPr/>
            </a:pPr>
            <a:r>
              <a:rPr lang="en-GB" dirty="0">
                <a:solidFill>
                  <a:prstClr val="black"/>
                </a:solidFill>
                <a:latin typeface="Calibri"/>
              </a:rPr>
              <a:t>The World Commission on Environment and Development was not the first </a:t>
            </a:r>
            <a:r>
              <a:rPr lang="en-GB" dirty="0">
                <a:solidFill>
                  <a:prstClr val="black"/>
                </a:solidFill>
                <a:latin typeface="Calibri"/>
                <a:hlinkClick r:id="rId3"/>
              </a:rPr>
              <a:t>United </a:t>
            </a:r>
            <a:r>
              <a:rPr lang="en-GB" dirty="0" err="1">
                <a:solidFill>
                  <a:prstClr val="black"/>
                </a:solidFill>
                <a:latin typeface="Calibri"/>
                <a:hlinkClick r:id="rId3"/>
              </a:rPr>
              <a:t>Nations</a:t>
            </a:r>
            <a:r>
              <a:rPr lang="en-GB" dirty="0" err="1">
                <a:solidFill>
                  <a:prstClr val="black"/>
                </a:solidFill>
                <a:latin typeface="Calibri"/>
              </a:rPr>
              <a:t>conference</a:t>
            </a:r>
            <a:r>
              <a:rPr lang="en-GB" dirty="0">
                <a:solidFill>
                  <a:prstClr val="black"/>
                </a:solidFill>
                <a:latin typeface="Calibri"/>
              </a:rPr>
              <a:t> to address environmental issues. In 1972, the United Nations convened the United Nations Conference on the Human Environment in Stockholm, Sweden. Representatives from 113 nations and over 400 non-governmental agencies (NGOs) attended the Stockholm Conference. This conference, often called the Stockholm Conference, was the first international conference to address environmental problems directly.</a:t>
            </a:r>
          </a:p>
          <a:p>
            <a:pPr eaLnBrk="1" fontAlgn="auto" hangingPunct="1">
              <a:spcBef>
                <a:spcPts val="0"/>
              </a:spcBef>
              <a:spcAft>
                <a:spcPts val="0"/>
              </a:spcAft>
              <a:defRPr/>
            </a:pPr>
            <a:endParaRPr lang="en-GB" dirty="0">
              <a:solidFill>
                <a:prstClr val="black"/>
              </a:solidFill>
              <a:latin typeface="Calibri"/>
            </a:endParaRPr>
          </a:p>
          <a:p>
            <a:pPr eaLnBrk="1" fontAlgn="auto" hangingPunct="1">
              <a:spcBef>
                <a:spcPts val="0"/>
              </a:spcBef>
              <a:spcAft>
                <a:spcPts val="0"/>
              </a:spcAft>
              <a:defRPr/>
            </a:pPr>
            <a:r>
              <a:rPr lang="en-GB" dirty="0">
                <a:solidFill>
                  <a:prstClr val="black"/>
                </a:solidFill>
                <a:latin typeface="Calibri"/>
              </a:rPr>
              <a:t>The Stockholm Conference produced the Declaration of the Conference on the Human Environment, which stated that every person deserves a clean, healthy environment. The declaration recognized that unchecked technological and scientific advancements permitted humans to “transform the environment in countless ways and on an unprecedented scale.” The Stockholm Conference declaration also stated that environmental protection is one of the major humanitarian and economic issues facing the world.</a:t>
            </a:r>
          </a:p>
          <a:p>
            <a:pPr eaLnBrk="1" fontAlgn="auto" hangingPunct="1">
              <a:spcBef>
                <a:spcPts val="0"/>
              </a:spcBef>
              <a:spcAft>
                <a:spcPts val="0"/>
              </a:spcAft>
              <a:defRPr/>
            </a:pPr>
            <a:endParaRPr lang="en-GB" dirty="0">
              <a:solidFill>
                <a:prstClr val="black"/>
              </a:solidFill>
              <a:latin typeface="Calibri"/>
            </a:endParaRPr>
          </a:p>
          <a:p>
            <a:pPr eaLnBrk="1" fontAlgn="auto" hangingPunct="1">
              <a:spcBef>
                <a:spcPts val="0"/>
              </a:spcBef>
              <a:spcAft>
                <a:spcPts val="0"/>
              </a:spcAft>
              <a:defRPr/>
            </a:pPr>
            <a:r>
              <a:rPr lang="en-GB" dirty="0">
                <a:solidFill>
                  <a:prstClr val="black"/>
                </a:solidFill>
                <a:latin typeface="Calibri"/>
              </a:rPr>
              <a:t>The Declaration of the Conference on the Human Environment was the first major international document to recognize that environmental problems originate from both developing and developed economies. The World Commission on Environment and Development and every subsequent United Nations conference on the environment have sought to address these seemingly contradictory sources of environmental degradation. The Stockholm Conference Declaration noted that most environmental problems in developing economies occur because of underdevelopment. Poverty in these nations leads to poor health, poor sanitation, and toxic </a:t>
            </a:r>
            <a:r>
              <a:rPr lang="en-GB" dirty="0" err="1">
                <a:solidFill>
                  <a:prstClr val="black"/>
                </a:solidFill>
                <a:latin typeface="Calibri"/>
              </a:rPr>
              <a:t>cleanup</a:t>
            </a:r>
            <a:r>
              <a:rPr lang="en-GB" dirty="0">
                <a:solidFill>
                  <a:prstClr val="black"/>
                </a:solidFill>
                <a:latin typeface="Calibri"/>
              </a:rPr>
              <a:t>, which place harmful human, animal, and chemical products into the environment. Governments with developing economies also often seek advancement of the economy with little regard for environmental regulation. Industrialized nations contribute to environmental problems through technological advancements and industrialization.</a:t>
            </a:r>
          </a:p>
          <a:p>
            <a:pPr eaLnBrk="1" fontAlgn="auto" hangingPunct="1">
              <a:spcBef>
                <a:spcPts val="0"/>
              </a:spcBef>
              <a:spcAft>
                <a:spcPts val="0"/>
              </a:spcAft>
              <a:defRPr/>
            </a:pPr>
            <a:r>
              <a:rPr lang="en-GB" dirty="0">
                <a:solidFill>
                  <a:prstClr val="black"/>
                </a:solidFill>
                <a:latin typeface="Calibri"/>
              </a:rPr>
              <a:t>The Stockholm Conference also produced an action plan, which contained 109 specific recommendations for improving the environment, including limiting the use of ozone-depleting chlorofluorocarbons (CFCs). The action plan also called for a reduction of marine pollution. Finally, the action plan called on industrialized nations to provide economic and technological assistance to developing nations so the developing nations could grow their economies in an environmental responsible manner.</a:t>
            </a:r>
          </a:p>
          <a:p>
            <a:pPr eaLnBrk="1" fontAlgn="auto" hangingPunct="1">
              <a:spcBef>
                <a:spcPts val="0"/>
              </a:spcBef>
              <a:spcAft>
                <a:spcPts val="0"/>
              </a:spcAft>
              <a:defRPr/>
            </a:pPr>
            <a:r>
              <a:rPr lang="en-GB" dirty="0">
                <a:solidFill>
                  <a:prstClr val="black"/>
                </a:solidFill>
                <a:latin typeface="Calibri"/>
              </a:rPr>
              <a:t>In 1983, the United Nations General Assembly established the United Nations World Commission on Environment and Development (WCED), also called the Brundtland Commission, with the passage of Resolution.</a:t>
            </a:r>
          </a:p>
          <a:p>
            <a:pPr eaLnBrk="1" fontAlgn="auto" hangingPunct="1">
              <a:spcBef>
                <a:spcPts val="0"/>
              </a:spcBef>
              <a:spcAft>
                <a:spcPts val="0"/>
              </a:spcAft>
              <a:defRPr/>
            </a:pPr>
            <a:endParaRPr lang="en-GB" dirty="0">
              <a:solidFill>
                <a:prstClr val="black"/>
              </a:solidFill>
              <a:latin typeface="Calibri"/>
            </a:endParaRPr>
          </a:p>
          <a:p>
            <a:pPr marL="171450" indent="-171450" eaLnBrk="1" fontAlgn="auto" hangingPunct="1">
              <a:spcBef>
                <a:spcPts val="0"/>
              </a:spcBef>
              <a:spcAft>
                <a:spcPts val="0"/>
              </a:spcAft>
              <a:buFont typeface="Arial" panose="020B0604020202020204" pitchFamily="34" charset="0"/>
              <a:buChar char="•"/>
              <a:defRPr/>
            </a:pPr>
            <a:r>
              <a:rPr lang="en-GB" dirty="0">
                <a:solidFill>
                  <a:prstClr val="black"/>
                </a:solidFill>
                <a:latin typeface="Calibri"/>
              </a:rPr>
              <a:t>United Nations Conference on Environment and Development (UNCED), byname Earth Summit, conference held at Rio de Janeiro, Brazil (June 3–14, 1992), to reconcile worldwide economic development with protection of the environment. The Earth Summit was the largest gathering of world leaders as of 1992, with 117 heads of state and representatives of 178 nations in all attending. By means of treaties and other documents signed at the conference, most of the world’s nations nominally committed themselves to the pursuit of economic development in ways that would protect the Earth’s environment and </a:t>
            </a:r>
            <a:r>
              <a:rPr lang="en-GB" dirty="0" err="1">
                <a:solidFill>
                  <a:prstClr val="black"/>
                </a:solidFill>
                <a:latin typeface="Calibri"/>
              </a:rPr>
              <a:t>nonrenewable</a:t>
            </a:r>
            <a:r>
              <a:rPr lang="en-GB" dirty="0">
                <a:solidFill>
                  <a:prstClr val="black"/>
                </a:solidFill>
                <a:latin typeface="Calibri"/>
              </a:rPr>
              <a:t> resources.</a:t>
            </a:r>
          </a:p>
          <a:p>
            <a:pPr marL="171450" indent="-171450" eaLnBrk="1" fontAlgn="auto" hangingPunct="1">
              <a:spcBef>
                <a:spcPts val="0"/>
              </a:spcBef>
              <a:spcAft>
                <a:spcPts val="0"/>
              </a:spcAft>
              <a:buFont typeface="Arial" panose="020B0604020202020204" pitchFamily="34" charset="0"/>
              <a:buChar char="•"/>
              <a:defRPr/>
            </a:pPr>
            <a:endParaRPr lang="en-GB" dirty="0">
              <a:solidFill>
                <a:prstClr val="black"/>
              </a:solidFill>
              <a:latin typeface="Calibri"/>
            </a:endParaRPr>
          </a:p>
          <a:p>
            <a:pPr eaLnBrk="1" fontAlgn="auto" hangingPunct="1">
              <a:spcBef>
                <a:spcPts val="0"/>
              </a:spcBef>
              <a:spcAft>
                <a:spcPts val="0"/>
              </a:spcAft>
              <a:buFont typeface="Arial" panose="020B0604020202020204" pitchFamily="34" charset="0"/>
              <a:buNone/>
              <a:defRPr/>
            </a:pPr>
            <a:r>
              <a:rPr lang="en-GB" dirty="0">
                <a:solidFill>
                  <a:prstClr val="black"/>
                </a:solidFill>
                <a:latin typeface="Calibri"/>
              </a:rPr>
              <a:t>The main documents agreed upon at the Earth Summit are as follows. The Convention on Biological Diversity is a binding treaty requiring nations to take inventories of their plants and wild animals and protect their endangered species. The United Nations Framework Convention on Climate Change (UNFCCC), or Global Warming Convention, is a binding treaty that requires nations to reduce their emission of carbon dioxide, methane, and other “greenhouse” gases thought to be responsible for global warming; the treaty stopped short of setting binding targets for emission reductions, however. Such targets were eventually established in an amendment to the UNFCCC, the Kyoto Protocol (1997), which was </a:t>
            </a:r>
            <a:r>
              <a:rPr lang="en-GB" dirty="0" err="1">
                <a:solidFill>
                  <a:prstClr val="black"/>
                </a:solidFill>
                <a:latin typeface="Calibri"/>
              </a:rPr>
              <a:t>superceded</a:t>
            </a:r>
            <a:r>
              <a:rPr lang="en-GB" dirty="0">
                <a:solidFill>
                  <a:prstClr val="black"/>
                </a:solidFill>
                <a:latin typeface="Calibri"/>
              </a:rPr>
              <a:t> by the Paris Agreement on climate change (2015). The Declaration on Environment and Development, or Rio Declaration, laid down 27 broad, nonbinding principles for environmentally sound development. Agenda 21 outlined global strategies for cleaning up the environment and encouraging environmentally sound development. The Statement of Principles on Forests, aimed at preserving the world’s rapidly vanishing tropical rainforests, is a nonbinding statement recommending that nations monitor and assess the impact of development on their forest resources and take steps to limit the damage done to them.</a:t>
            </a:r>
          </a:p>
          <a:p>
            <a:pPr eaLnBrk="1" fontAlgn="auto" hangingPunct="1">
              <a:spcBef>
                <a:spcPts val="0"/>
              </a:spcBef>
              <a:spcAft>
                <a:spcPts val="0"/>
              </a:spcAft>
              <a:buFont typeface="Arial" panose="020B0604020202020204" pitchFamily="34" charset="0"/>
              <a:buNone/>
              <a:defRPr/>
            </a:pPr>
            <a:endParaRPr lang="en-GB" dirty="0">
              <a:solidFill>
                <a:prstClr val="black"/>
              </a:solidFill>
              <a:latin typeface="Calibri"/>
            </a:endParaRPr>
          </a:p>
          <a:p>
            <a:pPr eaLnBrk="1" fontAlgn="auto" hangingPunct="1">
              <a:spcBef>
                <a:spcPts val="0"/>
              </a:spcBef>
              <a:spcAft>
                <a:spcPts val="0"/>
              </a:spcAft>
              <a:buFont typeface="Arial" panose="020B0604020202020204" pitchFamily="34" charset="0"/>
              <a:buNone/>
              <a:defRPr/>
            </a:pPr>
            <a:r>
              <a:rPr lang="en-GB" dirty="0">
                <a:solidFill>
                  <a:prstClr val="black"/>
                </a:solidFill>
                <a:latin typeface="Calibri"/>
              </a:rPr>
              <a:t>The Earth Summit was hampered by disputes between the wealthy industrialized nations of the North (i.e., western Europe and North America) and the poorer developing countries of the South (i.e., Africa, Latin America, the Middle East, and parts of Asia). In general, the countries of the South were reluctant to hamper their economic growth with the environmental restrictions urged upon them by the North unless they received increased Northern financial aid, which they claimed would help make environmentally sound growth possible.</a:t>
            </a:r>
          </a:p>
          <a:p>
            <a:pPr eaLnBrk="1" fontAlgn="auto" hangingPunct="1">
              <a:spcBef>
                <a:spcPts val="0"/>
              </a:spcBef>
              <a:spcAft>
                <a:spcPts val="0"/>
              </a:spcAft>
              <a:buFont typeface="Arial" panose="020B0604020202020204" pitchFamily="34" charset="0"/>
              <a:buNone/>
              <a:defRPr/>
            </a:pPr>
            <a:endParaRPr lang="en-GB" dirty="0">
              <a:solidFill>
                <a:prstClr val="black"/>
              </a:solidFill>
              <a:latin typeface="Calibri"/>
            </a:endParaRPr>
          </a:p>
          <a:p>
            <a:pPr eaLnBrk="1" fontAlgn="auto" hangingPunct="1">
              <a:spcBef>
                <a:spcPts val="0"/>
              </a:spcBef>
              <a:spcAft>
                <a:spcPts val="0"/>
              </a:spcAft>
              <a:buFont typeface="Arial" panose="020B0604020202020204" pitchFamily="34" charset="0"/>
              <a:buNone/>
              <a:defRPr/>
            </a:pPr>
            <a:endParaRPr lang="en-GB" dirty="0">
              <a:solidFill>
                <a:prstClr val="black"/>
              </a:solidFill>
              <a:latin typeface="Calibri"/>
            </a:endParaRPr>
          </a:p>
          <a:p>
            <a:pPr eaLnBrk="1" fontAlgn="auto" hangingPunct="1">
              <a:spcBef>
                <a:spcPts val="0"/>
              </a:spcBef>
              <a:spcAft>
                <a:spcPts val="0"/>
              </a:spcAft>
              <a:buFont typeface="Arial" panose="020B0604020202020204" pitchFamily="34" charset="0"/>
              <a:buNone/>
              <a:defRPr/>
            </a:pPr>
            <a:r>
              <a:rPr lang="en-GB" dirty="0">
                <a:solidFill>
                  <a:prstClr val="black"/>
                </a:solidFill>
                <a:latin typeface="Calibri"/>
              </a:rPr>
              <a:t>The Sustainable Development Goals (SDGs) or Global Goals are a collection of 17 interlinked global goals designed to be a "blueprint to achieve a better and more sustainable future for all".[94] The SDGs were set up in 2015 by the United Nations General Assembly and are intended to be achieved by the year 2030. They are included in a UN Resolution called the 2030 Agenda or what is colloquially known as Agenda 2030.[95] The SDGs were developed in the Post-2015 Development Agenda as the future global development framework to succeed the Millennium Development Goals which ended in 2015.</a:t>
            </a:r>
          </a:p>
          <a:p>
            <a:pPr eaLnBrk="1" fontAlgn="auto" hangingPunct="1">
              <a:spcBef>
                <a:spcPts val="0"/>
              </a:spcBef>
              <a:spcAft>
                <a:spcPts val="0"/>
              </a:spcAft>
              <a:buFont typeface="Arial" panose="020B0604020202020204" pitchFamily="34" charset="0"/>
              <a:buNone/>
              <a:defRPr/>
            </a:pPr>
            <a:endParaRPr lang="en-GB" dirty="0">
              <a:solidFill>
                <a:prstClr val="black"/>
              </a:solidFill>
              <a:latin typeface="Calibri"/>
            </a:endParaRPr>
          </a:p>
          <a:p>
            <a:pPr eaLnBrk="1" fontAlgn="auto" hangingPunct="1">
              <a:spcBef>
                <a:spcPts val="0"/>
              </a:spcBef>
              <a:spcAft>
                <a:spcPts val="0"/>
              </a:spcAft>
              <a:buFont typeface="Arial" panose="020B0604020202020204" pitchFamily="34" charset="0"/>
              <a:buNone/>
              <a:defRPr/>
            </a:pPr>
            <a:r>
              <a:rPr lang="en-GB" dirty="0">
                <a:solidFill>
                  <a:prstClr val="black"/>
                </a:solidFill>
                <a:latin typeface="Calibri"/>
              </a:rPr>
              <a:t>The 17 SDGs are: (1) No Poverty, (2) Zero Hunger, (3) Good Health and Well-being, (4) Quality Education, (5) Gender Equality, (6) Clean Water and Sanitation, (7) Affordable and Clean Energy, (8) Decent Work and Economic Growth, (9) Industry, Innovation and Infrastructure, (10) Reducing Inequality, (11) Sustainable Cities and Communities, (12) Responsible Consumption and Production, (13) Climate Action, (14) Life Below Water, (15) Life On Land, (16) Peace, Justice, and Strong Institutions, (17) Partnerships for the Goals.</a:t>
            </a:r>
          </a:p>
          <a:p>
            <a:pPr eaLnBrk="1" fontAlgn="auto" hangingPunct="1">
              <a:spcBef>
                <a:spcPts val="0"/>
              </a:spcBef>
              <a:spcAft>
                <a:spcPts val="0"/>
              </a:spcAft>
              <a:buFont typeface="Arial" panose="020B0604020202020204" pitchFamily="34" charset="0"/>
              <a:buNone/>
              <a:defRPr/>
            </a:pPr>
            <a:endParaRPr lang="en-GB" dirty="0">
              <a:solidFill>
                <a:prstClr val="black"/>
              </a:solidFill>
              <a:latin typeface="Calibri"/>
            </a:endParaRPr>
          </a:p>
          <a:p>
            <a:pPr eaLnBrk="1" fontAlgn="auto" hangingPunct="1">
              <a:spcBef>
                <a:spcPts val="0"/>
              </a:spcBef>
              <a:spcAft>
                <a:spcPts val="0"/>
              </a:spcAft>
              <a:buFont typeface="Arial" panose="020B0604020202020204" pitchFamily="34" charset="0"/>
              <a:buNone/>
              <a:defRPr/>
            </a:pPr>
            <a:r>
              <a:rPr lang="en-GB" dirty="0">
                <a:solidFill>
                  <a:prstClr val="black"/>
                </a:solidFill>
                <a:latin typeface="Calibri"/>
              </a:rPr>
              <a:t>Though the goals are broad and interdependent, two years later (6 July 2017) the SDGs were made more "actionable" by a UN Resolution adopted by the General Assembly. The resolution identifies specific targets for each goal, along with indicators that are being used to measure progress toward each target.[96] The year by which the target is meant to be achieved is usually between 2020 and 2030.[97] For some of the targets, no end date is given.</a:t>
            </a:r>
          </a:p>
          <a:p>
            <a:pPr eaLnBrk="1" fontAlgn="auto" hangingPunct="1">
              <a:spcBef>
                <a:spcPts val="0"/>
              </a:spcBef>
              <a:spcAft>
                <a:spcPts val="0"/>
              </a:spcAft>
              <a:buFont typeface="Arial" panose="020B0604020202020204" pitchFamily="34" charset="0"/>
              <a:buNone/>
              <a:defRPr/>
            </a:pPr>
            <a:endParaRPr lang="en-GB" dirty="0">
              <a:solidFill>
                <a:prstClr val="black"/>
              </a:solidFill>
              <a:latin typeface="Calibri"/>
            </a:endParaRPr>
          </a:p>
          <a:p>
            <a:pPr eaLnBrk="1" fontAlgn="auto" hangingPunct="1">
              <a:spcBef>
                <a:spcPts val="0"/>
              </a:spcBef>
              <a:spcAft>
                <a:spcPts val="0"/>
              </a:spcAft>
              <a:buFont typeface="Arial" panose="020B0604020202020204" pitchFamily="34" charset="0"/>
              <a:buNone/>
              <a:defRPr/>
            </a:pPr>
            <a:r>
              <a:rPr lang="en-GB" dirty="0">
                <a:solidFill>
                  <a:prstClr val="black"/>
                </a:solidFill>
                <a:latin typeface="Calibri"/>
              </a:rPr>
              <a:t>To facilitate monitoring, a variety of tools exist to track and visualize progress towards the goals. All intention is to make data more available and easily understood.[98] For example, the online publication SDG-Tracker, launched in June 2018, presents available data across all indicators.[98] The SDGs pay attention to multiple cross-cutting issues, like gender equity, education, and culture cut across all of the SDGs. There were serious impacts and implications of the COVID-19 pandemic on all 17 SDGs in the year 2020.</a:t>
            </a:r>
          </a:p>
          <a:p>
            <a:pPr eaLnBrk="1" fontAlgn="auto" hangingPunct="1">
              <a:spcBef>
                <a:spcPts val="0"/>
              </a:spcBef>
              <a:spcAft>
                <a:spcPts val="0"/>
              </a:spcAft>
              <a:defRPr/>
            </a:pPr>
            <a:endParaRPr lang="en-GB" dirty="0">
              <a:solidFill>
                <a:prstClr val="black"/>
              </a:solidFill>
              <a:latin typeface="Calibri"/>
            </a:endParaRPr>
          </a:p>
          <a:p>
            <a:pPr eaLnBrk="1" fontAlgn="auto" hangingPunct="1">
              <a:spcBef>
                <a:spcPts val="0"/>
              </a:spcBef>
              <a:spcAft>
                <a:spcPts val="0"/>
              </a:spcAft>
              <a:defRPr/>
            </a:pPr>
            <a:endParaRPr lang="en-GB" dirty="0">
              <a:solidFill>
                <a:prstClr val="black"/>
              </a:solidFill>
              <a:latin typeface="Calibri"/>
            </a:endParaRPr>
          </a:p>
          <a:p>
            <a:pPr eaLnBrk="1" fontAlgn="auto" hangingPunct="1">
              <a:lnSpc>
                <a:spcPct val="80000"/>
              </a:lnSpc>
              <a:spcBef>
                <a:spcPct val="0"/>
              </a:spcBef>
              <a:spcAft>
                <a:spcPts val="0"/>
              </a:spcAft>
              <a:defRPr/>
            </a:pPr>
            <a:endParaRPr lang="en-GB" sz="800" b="1" dirty="0">
              <a:solidFill>
                <a:prstClr val="black"/>
              </a:solidFill>
              <a:latin typeface="Calibri"/>
            </a:endParaRPr>
          </a:p>
          <a:p>
            <a:pPr eaLnBrk="1" fontAlgn="auto" hangingPunct="1">
              <a:lnSpc>
                <a:spcPct val="80000"/>
              </a:lnSpc>
              <a:spcBef>
                <a:spcPct val="0"/>
              </a:spcBef>
              <a:spcAft>
                <a:spcPts val="0"/>
              </a:spcAft>
              <a:defRPr/>
            </a:pPr>
            <a:endParaRPr lang="en-GB" sz="800" b="1" dirty="0">
              <a:solidFill>
                <a:prstClr val="black"/>
              </a:solidFill>
              <a:latin typeface="Calibri"/>
            </a:endParaRPr>
          </a:p>
          <a:p>
            <a:pPr eaLnBrk="1" fontAlgn="auto" hangingPunct="1">
              <a:lnSpc>
                <a:spcPct val="80000"/>
              </a:lnSpc>
              <a:spcBef>
                <a:spcPct val="0"/>
              </a:spcBef>
              <a:spcAft>
                <a:spcPts val="0"/>
              </a:spcAft>
              <a:defRPr/>
            </a:pPr>
            <a:endParaRPr lang="en-GB" sz="800" b="1" dirty="0">
              <a:solidFill>
                <a:prstClr val="black"/>
              </a:solidFill>
              <a:latin typeface="Calibri"/>
            </a:endParaRPr>
          </a:p>
          <a:p>
            <a:pPr eaLnBrk="1" fontAlgn="auto" hangingPunct="1">
              <a:lnSpc>
                <a:spcPct val="80000"/>
              </a:lnSpc>
              <a:spcBef>
                <a:spcPct val="0"/>
              </a:spcBef>
              <a:spcAft>
                <a:spcPts val="0"/>
              </a:spcAft>
              <a:defRPr/>
            </a:pPr>
            <a:endParaRPr lang="en-GB" sz="800" dirty="0">
              <a:solidFill>
                <a:prstClr val="black"/>
              </a:solidFill>
              <a:latin typeface="Calibri"/>
            </a:endParaRPr>
          </a:p>
          <a:p>
            <a:pPr>
              <a:lnSpc>
                <a:spcPct val="80000"/>
              </a:lnSpc>
              <a:spcBef>
                <a:spcPct val="0"/>
              </a:spcBef>
              <a:defRPr/>
            </a:pPr>
            <a:endParaRPr lang="en-US" altLang="en-US" sz="800" dirty="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17 individual goals</a:t>
            </a:r>
          </a:p>
          <a:p>
            <a:endParaRPr lang="en-GB" dirty="0"/>
          </a:p>
          <a:p>
            <a:r>
              <a:rPr lang="en-GB" dirty="0"/>
              <a:t>List of Sustainable Development Goal targets and indicators</a:t>
            </a:r>
          </a:p>
          <a:p>
            <a:r>
              <a:rPr lang="en-GB" dirty="0"/>
              <a:t>Goal 1: No poverty</a:t>
            </a:r>
          </a:p>
          <a:p>
            <a:endParaRPr lang="en-GB" dirty="0"/>
          </a:p>
          <a:p>
            <a:r>
              <a:rPr lang="en-GB" dirty="0"/>
              <a:t>Homeless man living on the streets of Tokyo, 2008</a:t>
            </a:r>
          </a:p>
          <a:p>
            <a:r>
              <a:rPr lang="en-GB" dirty="0"/>
              <a:t>Main article: Sustainable Development Goal 1</a:t>
            </a:r>
          </a:p>
          <a:p>
            <a:r>
              <a:rPr lang="en-GB" dirty="0"/>
              <a:t>SDG 1 is to: "End poverty in all its forms </a:t>
            </a:r>
            <a:r>
              <a:rPr lang="en-GB" dirty="0" err="1"/>
              <a:t>everywhere".Achieving</a:t>
            </a:r>
            <a:r>
              <a:rPr lang="en-GB" dirty="0"/>
              <a:t> SDG 1 would end extreme poverty globally by 2030.</a:t>
            </a:r>
          </a:p>
          <a:p>
            <a:endParaRPr lang="en-GB" dirty="0"/>
          </a:p>
          <a:p>
            <a:r>
              <a:rPr lang="en-GB" dirty="0"/>
              <a:t>This section is an excerpt from Sustainable Development Goal 1.</a:t>
            </a:r>
          </a:p>
          <a:p>
            <a:r>
              <a:rPr lang="en-GB" dirty="0"/>
              <a:t>The goal has seven targets and 13 indicators to measure progress. The five "outcome targets" are: eradication of extreme poverty; reduction of all poverty by half; implementation of social protection systems; ensuring equal rights to ownership, basic services, technology and economic resources; and the building of resilience to environmental, economic and social disasters. The two targets related to "means of achieving" SDG 1 are mobilization of resources to end poverty; and the establishment of poverty eradication policy frameworks at all levels.</a:t>
            </a:r>
          </a:p>
          <a:p>
            <a:endParaRPr lang="en-GB" dirty="0"/>
          </a:p>
          <a:p>
            <a:r>
              <a:rPr lang="en-GB" dirty="0"/>
              <a:t>Despite the ongoing progress, 10 percent of the world's population live in poverty and struggle to meet basic needs such as health, education, and access to water and sanitation.[18] Extreme poverty remains prevalent in low-income countries particularly those affected by conflict and political upheaval.[19] In 2015, more than half of the world's 736 million people living in extreme poverty lived in Sub-Saharan Africa. Without a significant shift in social policy, extreme poverty will dramatically increase by 2030.[20] The rural poverty rate stands at 17.2 percent and 5.3 percent in urban areas (in 2016). Nearly half are children</a:t>
            </a:r>
          </a:p>
          <a:p>
            <a:endParaRPr lang="en-GB" dirty="0"/>
          </a:p>
          <a:p>
            <a:r>
              <a:rPr lang="en-GB" dirty="0"/>
              <a:t>A study published in September 2020 found that poverty increased by 7 per cent in just a few months due to the COVID-19 pandemic, even though it had been steadily decreasing for the last 20 years.</a:t>
            </a:r>
          </a:p>
          <a:p>
            <a:endParaRPr lang="en-GB" dirty="0"/>
          </a:p>
          <a:p>
            <a:r>
              <a:rPr lang="en-GB" dirty="0"/>
              <a:t>Goal 2: Zero hunger (No hunger)</a:t>
            </a:r>
          </a:p>
          <a:p>
            <a:r>
              <a:rPr lang="en-GB" dirty="0"/>
              <a:t>Main article: Sustainable Development Goal 2</a:t>
            </a:r>
          </a:p>
          <a:p>
            <a:endParaRPr lang="en-GB" dirty="0"/>
          </a:p>
          <a:p>
            <a:r>
              <a:rPr lang="en-GB" dirty="0"/>
              <a:t>Sufficient and healthy foods should be made available to everyone</a:t>
            </a:r>
          </a:p>
          <a:p>
            <a:r>
              <a:rPr lang="en-GB" dirty="0"/>
              <a:t>SDG 2 is to: "End hunger, achieve food security and improved nutrition, and promote sustainable agriculture".</a:t>
            </a:r>
          </a:p>
          <a:p>
            <a:endParaRPr lang="en-GB" dirty="0"/>
          </a:p>
          <a:p>
            <a:r>
              <a:rPr lang="en-GB" dirty="0"/>
              <a:t>This section is an excerpt from Sustainable Development Goal 2.</a:t>
            </a:r>
          </a:p>
          <a:p>
            <a:r>
              <a:rPr lang="en-GB" dirty="0"/>
              <a:t>SDG 2 has eight targets and 14 indicators to measure progress. The five "outcome targets" are: ending hunger and improving access to food; ending all forms of malnutrition; agricultural productivity; sustainable food production systems and resilient agricultural practices; and genetic diversity of seeds, cultivated plants and farmed and domesticated animals; investments, research and technology. The three "means of achieving" targets include: addressing trade restrictions and distortions in world agricultural markets and food commodity markets and their derivatives.</a:t>
            </a:r>
          </a:p>
          <a:p>
            <a:r>
              <a:rPr lang="en-GB" dirty="0"/>
              <a:t>Globally, 1 in 9 people are undernourished, the vast majority of whom live in developing countries. Under nutrition causes wasting or severe wasting of 52 million children </a:t>
            </a:r>
            <a:r>
              <a:rPr lang="en-GB" dirty="0" err="1"/>
              <a:t>worldwide.It</a:t>
            </a:r>
            <a:r>
              <a:rPr lang="en-GB" dirty="0"/>
              <a:t> contributes to nearly half (45%) of deaths in children under five – 3.1 million children per year.</a:t>
            </a:r>
          </a:p>
          <a:p>
            <a:endParaRPr lang="en-GB" dirty="0"/>
          </a:p>
          <a:p>
            <a:r>
              <a:rPr lang="en-GB" dirty="0"/>
              <a:t>Goal 3: Good health and well-being</a:t>
            </a:r>
          </a:p>
          <a:p>
            <a:r>
              <a:rPr lang="en-GB" dirty="0"/>
              <a:t>Main article: Sustainable Development Goal 3</a:t>
            </a:r>
          </a:p>
          <a:p>
            <a:endParaRPr lang="en-GB" dirty="0"/>
          </a:p>
          <a:p>
            <a:r>
              <a:rPr lang="en-GB" dirty="0"/>
              <a:t>Mothers with healthy children in rural India</a:t>
            </a:r>
          </a:p>
          <a:p>
            <a:r>
              <a:rPr lang="en-GB" dirty="0"/>
              <a:t>SDG 3 is to: "Ensure healthy lives and promote well-being for all at all ages".</a:t>
            </a:r>
          </a:p>
          <a:p>
            <a:endParaRPr lang="en-GB" dirty="0"/>
          </a:p>
          <a:p>
            <a:r>
              <a:rPr lang="en-GB" dirty="0"/>
              <a:t>This section is an excerpt from Sustainable Development Goal 3.</a:t>
            </a:r>
          </a:p>
          <a:p>
            <a:r>
              <a:rPr lang="en-GB" dirty="0"/>
              <a:t>SDG 3 has 13 targets and 28 indicators to measure progress toward targets. The first nine targets are "outcome targets". Those are: reduction of maternal mortality; ending all preventable deaths under 5 years of age; fight communicable diseases; ensure reduction of mortality from non-communicable diseases and promote mental health; prevent and treat substance abuse; reduce road injuries and deaths; grant universal access to sexual and reproductive care, family planning and education; achieve universal health coverage; and reduce illnesses and deaths from hazardous chemicals and pollution. The four "means to achieving" SDG 3 targets are: implement the WHO Framework Convention on Tobacco Control; support research, development and universal access to affordable vaccines and medicines; increase health financing and support health workforce in developing countries; and improve early warning systems for global health risks</a:t>
            </a:r>
          </a:p>
          <a:p>
            <a:r>
              <a:rPr lang="en-GB" dirty="0"/>
              <a:t>Significant strides have been made in increasing life expectancy and reducing some of the common causes of child and maternal mortality. Between 2000 and 2016, the worldwide under-five mortality rate decreased by 47 percent (from 78 deaths per 1,000 live births to 41 deaths per 1,000 live births). Still, the number of children dying under age five is very high: 5.6 million in 2016.</a:t>
            </a:r>
          </a:p>
          <a:p>
            <a:endParaRPr lang="en-GB" dirty="0"/>
          </a:p>
          <a:p>
            <a:endParaRPr lang="en-GB" dirty="0"/>
          </a:p>
          <a:p>
            <a:r>
              <a:rPr lang="en-GB" dirty="0"/>
              <a:t>School children in Kakuma refugee camp, Kenya</a:t>
            </a:r>
          </a:p>
          <a:p>
            <a:r>
              <a:rPr lang="en-GB" dirty="0"/>
              <a:t>Goal 4: Quality education</a:t>
            </a:r>
          </a:p>
          <a:p>
            <a:r>
              <a:rPr lang="en-GB" dirty="0"/>
              <a:t>Main article: Sustainable Development Goal 4</a:t>
            </a:r>
          </a:p>
          <a:p>
            <a:r>
              <a:rPr lang="en-GB" dirty="0"/>
              <a:t>SDG 4 is to: "Ensure inclusive and equitable quality education and promote lifelong learning opportunities for all".</a:t>
            </a:r>
          </a:p>
          <a:p>
            <a:endParaRPr lang="en-GB" dirty="0"/>
          </a:p>
          <a:p>
            <a:r>
              <a:rPr lang="en-GB" dirty="0"/>
              <a:t>This section is an excerpt from Sustainable Development Goal 4.</a:t>
            </a:r>
          </a:p>
          <a:p>
            <a:r>
              <a:rPr lang="en-GB" dirty="0"/>
              <a:t>SDG 4 has ten targets which are measured by 11 indicators. The seven "outcome-oriented targets" are: free primary and secondary education; equal access to quality pre-primary education; affordable technical, vocational and higher education; increased number of people with relevant skills for financial success; elimination of all discrimination in education; universal literacy and numeracy; and education for sustainable development and global citizenship. The three "means of achieving targets" are: build and upgrade inclusive and safe schools; expand higher education scholarships for developing countries; and increase the supply of qualified teachers in developing countries.</a:t>
            </a:r>
          </a:p>
          <a:p>
            <a:r>
              <a:rPr lang="en-GB" dirty="0"/>
              <a:t>Major progress has been made in access to education, specifically at the primary school level, for both boys and girls. The number of out-of-school children has almost halved from 112 million in 1997 to 60 million in 2014.[30] In terms of the progress made, global participation in tertiary education reached 224 million in 2018, equivalent to a gross enrolment ratio of 38%.</a:t>
            </a:r>
          </a:p>
          <a:p>
            <a:endParaRPr lang="en-GB" dirty="0"/>
          </a:p>
          <a:p>
            <a:r>
              <a:rPr lang="en-GB" dirty="0"/>
              <a:t>Goal 5: Gender equality</a:t>
            </a:r>
          </a:p>
          <a:p>
            <a:r>
              <a:rPr lang="en-GB" dirty="0"/>
              <a:t>Main article: Sustainable Development Goal 5</a:t>
            </a:r>
          </a:p>
          <a:p>
            <a:r>
              <a:rPr lang="en-GB" dirty="0"/>
              <a:t>SDG 5 is to: "Achieve gender equality and empower all women and girls".</a:t>
            </a:r>
          </a:p>
          <a:p>
            <a:endParaRPr lang="en-GB" dirty="0"/>
          </a:p>
          <a:p>
            <a:r>
              <a:rPr lang="en-GB" dirty="0"/>
              <a:t>This section is an excerpt from Sustainable Development Goal 5.</a:t>
            </a:r>
          </a:p>
          <a:p>
            <a:r>
              <a:rPr lang="en-GB" dirty="0"/>
              <a:t>Through the pledge to "Leave No One Behind", countries have committed to fast-track progress for those furthest behind, first.:54 SDG 5 aims to grant women and girls equal rights, opportunities to live free without discrimination including workplace discrimination or any violence. This is to achieve gender equality and empower all women and girls.</a:t>
            </a:r>
          </a:p>
          <a:p>
            <a:r>
              <a:rPr lang="en-GB" dirty="0"/>
              <a:t>In 2020, representation by women in single or lower houses of national parliament reached 25 per cent, up slightly from 22 per cent in 2015. Women now have better access to decision-making positions at the local level, holding 36 per cent of elected seats in local deliberative bodies, based on data from 133 countries and areas. Whilst female genital mutilation and cutting (FGM/C) is becoming less common, at least 200 million girls and women have been subjected to this harmful practice.</a:t>
            </a:r>
          </a:p>
          <a:p>
            <a:endParaRPr lang="en-GB" dirty="0"/>
          </a:p>
          <a:p>
            <a:r>
              <a:rPr lang="en-GB" dirty="0"/>
              <a:t>Goal 6: Clean water and sanitation</a:t>
            </a:r>
          </a:p>
          <a:p>
            <a:r>
              <a:rPr lang="en-GB" dirty="0"/>
              <a:t>Main article: Sustainable Development Goal 6</a:t>
            </a:r>
          </a:p>
          <a:p>
            <a:endParaRPr lang="en-GB" dirty="0"/>
          </a:p>
          <a:p>
            <a:r>
              <a:rPr lang="en-GB" dirty="0"/>
              <a:t>Example of sanitation for all: School toilet (IPH school and college, Mohakhali, Dhaka, Bangladesh)</a:t>
            </a:r>
          </a:p>
          <a:p>
            <a:r>
              <a:rPr lang="en-GB" dirty="0"/>
              <a:t>SDG 6 is to: "Ensure availability and sustainable management of water and sanitation for all“. The eight targets are measured by 11 indicators.</a:t>
            </a:r>
          </a:p>
          <a:p>
            <a:endParaRPr lang="en-GB" dirty="0"/>
          </a:p>
          <a:p>
            <a:r>
              <a:rPr lang="en-GB" dirty="0"/>
              <a:t>This section is an excerpt from Sustainable Development Goal 6.[edit]</a:t>
            </a:r>
          </a:p>
          <a:p>
            <a:r>
              <a:rPr lang="en-GB" dirty="0"/>
              <a:t>The six "outcome-oriented targets" include: Safe and affordable drinking water; end open defecation and provide access to sanitation and hygiene, improve water quality, wastewater treatment and safe reuse, increase water-use efficiency and ensure freshwater supplies, implement IWRM, protect and restore water-related ecosystems. The two "means of achieving" targets are to expand water and sanitation support to developing countries, and to support local engagement in water and sanitation management.</a:t>
            </a:r>
          </a:p>
          <a:p>
            <a:r>
              <a:rPr lang="en-GB" dirty="0"/>
              <a:t>The Joint Monitoring Programme (JMP) of World Health Organisation WHO And United Nations International Children's Emergency fund UNICEF reported in 2017 that 4.5 billion people currently do not have safely managed sanitation.[37] Also in 2017, only 71 per cent of the global population used safely managed drinking water, and 2.2 billion persons were still without safely managed drinking water. With regards to water stress: "In 2017, Central and Southern Asia and Northern Africa registered very high water stress – defined as the ratio of fresh water withdrawn to total renewable freshwater resources – of more than 70 per cent".[6] Official development assistance (ODA) disbursements to the water sector increased to $9 billion in 2018.</a:t>
            </a:r>
          </a:p>
          <a:p>
            <a:endParaRPr lang="en-GB" dirty="0"/>
          </a:p>
          <a:p>
            <a:r>
              <a:rPr lang="en-GB" dirty="0"/>
              <a:t>Goal 7: Affordable and clean energy</a:t>
            </a:r>
          </a:p>
          <a:p>
            <a:r>
              <a:rPr lang="en-GB" dirty="0"/>
              <a:t>Main article: Sustainable Development Goal 7</a:t>
            </a:r>
          </a:p>
          <a:p>
            <a:r>
              <a:rPr lang="en-GB" dirty="0"/>
              <a:t>SDG 7 is to: "Ensure access to affordable, reliable, sustainable and modern energy for all".</a:t>
            </a:r>
          </a:p>
          <a:p>
            <a:endParaRPr lang="en-GB" dirty="0"/>
          </a:p>
          <a:p>
            <a:r>
              <a:rPr lang="en-GB" dirty="0"/>
              <a:t>This section is an excerpt from Sustainable Development Goal 7.</a:t>
            </a:r>
          </a:p>
          <a:p>
            <a:r>
              <a:rPr lang="en-GB" dirty="0"/>
              <a:t>The goal has five targets to be achieved by 2030.[39] Progress towards the targets is measured by six indicators.[39] Three out of the five targets are "outcome targets": Universal access to modern energy; increase global percentage of renewable energy; double the improvement in energy efficiency. The remaining two targets are "means of achieving targets": to promote access to research, technology and investments in clean energy; and expand and upgrade energy services for developing countries. In other words, these targets include access to affordable and reliable energy while increasing the share of renewable energy in the global energy mix. This would involve improving energy efficiency and enhancing international cooperation to facilitate more open access to clean energy technology and more investment in clean energy infrastructure. Plans call for particular attention to infrastructure support for the least developed countries, small islands and land-locked developing countries.</a:t>
            </a:r>
          </a:p>
          <a:p>
            <a:r>
              <a:rPr lang="en-GB" dirty="0"/>
              <a:t>Progress in expanding access to electricity has been made in several countries, notably India, Bangladesh, and Kenya.[41] The global population without access to electricity decreased to about 840 million in 2017 from 1.2 billion in 2010 (sub-Saharan Africa remains the region with the largest access deficit).[41] Renewable energy accounted for 17.5% of global total energy consumption in 2016. Of the three end uses of renewables (electricity, heat, and transport) the use of renewables grew fastest with respect to electricity. Between 2018 and 2030, the annual average investment will need to reach approximately $55 billion to expand energy access, about $700 billion to increase renewable energy and $600 billion to improve energy efficiency.</a:t>
            </a:r>
          </a:p>
          <a:p>
            <a:endParaRPr lang="en-GB" dirty="0"/>
          </a:p>
          <a:p>
            <a:endParaRPr lang="en-GB" dirty="0"/>
          </a:p>
          <a:p>
            <a:r>
              <a:rPr lang="en-GB" dirty="0"/>
              <a:t>Solar panels on house roof</a:t>
            </a:r>
          </a:p>
          <a:p>
            <a:r>
              <a:rPr lang="en-GB" dirty="0"/>
              <a:t>Goal 8: Decent work and economic growth</a:t>
            </a:r>
          </a:p>
          <a:p>
            <a:r>
              <a:rPr lang="en-GB" dirty="0"/>
              <a:t>Main article: Sustainable Development Goal 8</a:t>
            </a:r>
          </a:p>
          <a:p>
            <a:r>
              <a:rPr lang="en-GB" dirty="0"/>
              <a:t>SDG 8 is to: "Promote sustained, inclusive and sustainable economic growth, full and productive employment and decent work for all".</a:t>
            </a:r>
          </a:p>
          <a:p>
            <a:endParaRPr lang="en-GB" dirty="0"/>
          </a:p>
          <a:p>
            <a:r>
              <a:rPr lang="en-GB" dirty="0"/>
              <a:t>This section is an excerpt from Sustainable Development Goal 8.</a:t>
            </a:r>
          </a:p>
          <a:p>
            <a:r>
              <a:rPr lang="en-GB" dirty="0"/>
              <a:t>SDG 8 has twelve targets in total to be achieved by 2030. Some targets are for 2030; others are for 2020. The first ten are "outcome targets". These are: sustainable economic growth; diversify, innovate and upgrade for economic productivity; promote policies to support job creation and growing enterprises; improve resource efficiency in consumption and production; full employment and decent work with equal pay; promote youth employment, education and training; end modern slavery, trafficking, and child labour; protect labour rights and promote safe working environments; promote beneficial and sustainable tourism; universal access to banking, insurance and financial services. In addition there are also two targets for "means of achieving": Increase aid for trade support; develop a global youth employment strategy.</a:t>
            </a:r>
          </a:p>
          <a:p>
            <a:r>
              <a:rPr lang="en-GB" dirty="0"/>
              <a:t>Over the past five years, economic growth in least developed countries has been increasing at an average rate of 4.3 per cent. In 2018, the global growth rate of real GDP per capita was 2 per cent. In addition, the rate for least developed countries was 4.5 per cent in 2018 and 4.8 per cent in 2019, less than the 7 per cent growth rate targeted in SDG 8. In 2019, 22 per cent of the world's young people were not in employment, education or training, a figure that has hardly changed since 2005.Addressing youth employment means finding solutions with and for young people who are seeking a decent and productive job. Such solutions should address both supply, i.e. education, skills development and training, and demand. In 2018, the number of women engaged in the </a:t>
            </a:r>
            <a:r>
              <a:rPr lang="en-GB" dirty="0" err="1"/>
              <a:t>labor</a:t>
            </a:r>
            <a:r>
              <a:rPr lang="en-GB" dirty="0"/>
              <a:t> force was put at 48 per cent while that of men was 75 per cent.</a:t>
            </a:r>
          </a:p>
          <a:p>
            <a:endParaRPr lang="en-GB" dirty="0"/>
          </a:p>
          <a:p>
            <a:r>
              <a:rPr lang="en-GB" dirty="0"/>
              <a:t>Goal 9: Industry, Innovation and Infrastructure</a:t>
            </a:r>
          </a:p>
          <a:p>
            <a:r>
              <a:rPr lang="en-GB" dirty="0"/>
              <a:t>Main article: Sustainable Development Goal 9</a:t>
            </a:r>
          </a:p>
          <a:p>
            <a:r>
              <a:rPr lang="en-GB" dirty="0"/>
              <a:t>SDG 9 is to: "Build resilient infrastructure, promote inclusive and sustainable industrialization, and foster innovation".</a:t>
            </a:r>
          </a:p>
          <a:p>
            <a:endParaRPr lang="en-GB" dirty="0"/>
          </a:p>
          <a:p>
            <a:r>
              <a:rPr lang="en-GB" dirty="0"/>
              <a:t>This section is an excerpt from Sustainable Development Goal 9.</a:t>
            </a:r>
          </a:p>
          <a:p>
            <a:r>
              <a:rPr lang="en-GB" dirty="0"/>
              <a:t>SDG 9 has eight targets, and progress is measured by twelve indicators. The first five targets are "outcome targets": Develop sustainable, resilient and inclusive infrastructures; promote inclusive and sustainable industrialization; increase access to financial services and markets; upgrade all industries and infrastructures for sustainability; enhance research and upgrade industrial technologies. The remaining three targets are "means of achieving" targets: Facilitate sustainable infrastructure development for developing countries; support domestic technology development and industrial diversification; universal access to information and communications technology.</a:t>
            </a:r>
          </a:p>
          <a:p>
            <a:r>
              <a:rPr lang="en-GB" dirty="0"/>
              <a:t>In 2019, 14% of the world's workers were employed in manufacturing activities. This percentage has not changed much since 2000. The share of manufacturing employment was the largest in Eastern and South-Eastern Asia (18 percent) and the smallest in sub-Saharan Africa (6 percent).[6] The intensity of global carbon dioxide emissions has declined by nearly one quarter since 2000, showing a general decoupling of carbon dioxide emissions from GDP growth. As at 2020, nearly the entire world population lives in an area covered by a mobile </a:t>
            </a:r>
            <a:r>
              <a:rPr lang="en-GB" dirty="0" err="1"/>
              <a:t>network.Millions</a:t>
            </a:r>
            <a:r>
              <a:rPr lang="en-GB" dirty="0"/>
              <a:t> of people are still unable to access the internet due to cost, coverage, and other reasons. It is estimated that just 53% of the world's population are currently internet users.</a:t>
            </a:r>
          </a:p>
          <a:p>
            <a:endParaRPr lang="en-GB" dirty="0"/>
          </a:p>
          <a:p>
            <a:r>
              <a:rPr lang="en-GB" dirty="0"/>
              <a:t>Goal 10: Reduced inequality</a:t>
            </a:r>
          </a:p>
          <a:p>
            <a:r>
              <a:rPr lang="en-GB" dirty="0"/>
              <a:t>Main article: Sustainable Development Goal 10</a:t>
            </a:r>
          </a:p>
          <a:p>
            <a:r>
              <a:rPr lang="en-GB" dirty="0"/>
              <a:t>SDG 10 is to: "Reduce income inequality within and among countries".</a:t>
            </a:r>
          </a:p>
          <a:p>
            <a:endParaRPr lang="en-GB" dirty="0"/>
          </a:p>
          <a:p>
            <a:r>
              <a:rPr lang="en-GB" dirty="0"/>
              <a:t>This section is an excerpt from Sustainable Development Goal 10.</a:t>
            </a:r>
          </a:p>
          <a:p>
            <a:r>
              <a:rPr lang="en-GB" dirty="0"/>
              <a:t>The Goal has ten targets to be achieved by 2030. Progress towards targets will be measured by indicators. The first seven targets are "outcome targets": Reduce income inequalities; promote universal social, economic and political inclusion; ensure equal opportunities and end discrimination; adopt fiscal and social policies that promotes equality; improved regulation of global financial markets and institutions; enhanced representation for developing countries in financial institutions; responsible and well-managed migration policies. The other three targets are "means of achievement" targets: Special and differential treatment for developing countries; encourage development assistance and investment in least developed countries; reduce transaction costs for migrant remittances.</a:t>
            </a:r>
          </a:p>
          <a:p>
            <a:r>
              <a:rPr lang="en-GB" dirty="0"/>
              <a:t>In 73 countries during the period 2012–2017, the bottom 40 per cent of the population saw its incomes grow. Still, in all countries with data, the bottom 40 per cent of the population received less than 25 per cent of the overall income or consumption. Women are more likely to be victims of discrimination than men. Among those with disabilities, 3 in 10 personally experienced discrimination, with higher levels still among women with disabilities. The main grounds of discrimination mentioned by these women was not the disability itself, but religion, ethnicity and sex, pointing to the urgent need for measures to tackle multiple and intersecting forms of discrimination. In 2019, 54 per cent of countries have a comprehensive set of policy measures to facilitate orderly, safe, regular and responsible migration and mobility of people.</a:t>
            </a:r>
          </a:p>
          <a:p>
            <a:endParaRPr lang="en-GB" dirty="0"/>
          </a:p>
          <a:p>
            <a:r>
              <a:rPr lang="en-GB" dirty="0"/>
              <a:t>Goal 11: Sustainable cities and communities</a:t>
            </a:r>
          </a:p>
          <a:p>
            <a:r>
              <a:rPr lang="en-GB" dirty="0"/>
              <a:t>Main article: Sustainable Development Goal 11</a:t>
            </a:r>
          </a:p>
          <a:p>
            <a:r>
              <a:rPr lang="en-GB" dirty="0"/>
              <a:t>SDG 11 is to: "Make cities and human settlements inclusive, safe, resilient, and sustainable".</a:t>
            </a:r>
          </a:p>
          <a:p>
            <a:endParaRPr lang="en-GB" dirty="0"/>
          </a:p>
          <a:p>
            <a:r>
              <a:rPr lang="en-GB" dirty="0"/>
              <a:t>This section is an excerpt from Sustainable Development Goal 11.</a:t>
            </a:r>
          </a:p>
          <a:p>
            <a:r>
              <a:rPr lang="en-GB" dirty="0"/>
              <a:t>SDG 11 has 10 targets to be achieved, and this is being measured with 15 indicators. The seven "outcome targets" include: Safe and affordable housing, affordable and sustainable transport systems; inclusive and sustainable urbanization; protect the world's cultural and natural heritage; reduce the adverse effects of natural disasters; reduce the environmental impacts of cities; provide access to safe and inclusive green and public spaces. The three "means of achieving" targets include: Strong national and regional development planning; implement policies for inclusion, resource efficiency and disaster risk reduction; support least developed countries in sustainable and resilient building.</a:t>
            </a:r>
          </a:p>
          <a:p>
            <a:r>
              <a:rPr lang="en-GB" dirty="0"/>
              <a:t>The number of slum dwellers reached more than 1 billion in 2018, or 24 per cent of the urban population.[6] The number of people living in urban slums is highest in Eastern and South-Eastern Asia, sub-Saharan Africa and Central and Southern Asia. In 2019, only half of the world's urban population had convenient access to public transport, defined as living within 500 metres' walking distance from a low-capacity transport system (such as a bus stop) and within 1 km of a high-capacity transport system (such as a railway).[6] In the period 1990–2015, most urban areas recorded a general increase in the extent of built-up area per person.</a:t>
            </a:r>
          </a:p>
          <a:p>
            <a:endParaRPr lang="en-GB" dirty="0"/>
          </a:p>
          <a:p>
            <a:r>
              <a:rPr lang="en-GB" dirty="0"/>
              <a:t>Goal 12: Responsible consumption and production</a:t>
            </a:r>
          </a:p>
          <a:p>
            <a:r>
              <a:rPr lang="en-GB" dirty="0"/>
              <a:t>Main article: Sustainable Development Goal 12</a:t>
            </a:r>
          </a:p>
          <a:p>
            <a:r>
              <a:rPr lang="en-GB" dirty="0"/>
              <a:t>SDG 12 is to: "Ensure sustainable consumption and production patterns".</a:t>
            </a:r>
          </a:p>
          <a:p>
            <a:endParaRPr lang="en-GB" dirty="0"/>
          </a:p>
          <a:p>
            <a:r>
              <a:rPr lang="en-GB" dirty="0"/>
              <a:t>This section is an excerpt from Sustainable Development Goal 12.</a:t>
            </a:r>
          </a:p>
          <a:p>
            <a:r>
              <a:rPr lang="en-GB" dirty="0"/>
              <a:t>The 11 targets of the goal are: implement the 10‑Year Framework of Programs on Sustainable Consumption and Production Patterns; achieve the sustainable management and efficient use of natural resources; reducing by half the per capita global food waste at the retail and consumer levels and the reduction of food losses along production and supply chains, including post-harvest losses; achieving the environmentally sound management of chemicals and all wastes throughout their life cycle; reducing waste generation through prevention, reduction, recycling and reuse; encourage companies to adopt sustainable practices; promote public procurement practices that are sustainable; and ensure that people everywhere have the relevant information and awareness for sustainable development. The three "means of achieving" targets are: support developing countries to strengthen their scientific and technological capacity; develop and implement tools to monitor sustainable development impacts; and remove market distortions, like fossil fuel subsidies, that encourage wasteful consumption.</a:t>
            </a:r>
          </a:p>
          <a:p>
            <a:r>
              <a:rPr lang="en-GB" dirty="0"/>
              <a:t>By 2019, 79 countries and the European Union have reported on at least one national policy instrument to promote sustainable consumption and production patterns. This was done to work towards the implementation of the "10-Year Framework of Programmes on Sustainable Consumption and Production Patterns".[6]:14 Global fossil fuel subsidies in 2018 were $400 billion. This was double the estimated subsidies for renewables and is detrimental to the task of reducing global carbon dioxide emissions.</a:t>
            </a:r>
          </a:p>
          <a:p>
            <a:endParaRPr lang="en-GB" dirty="0"/>
          </a:p>
          <a:p>
            <a:r>
              <a:rPr lang="en-GB" dirty="0"/>
              <a:t>To ensure that plastic products are more sustainable, thus reducing plastic waste, changes such as decreasing usage and increasing the circularity of the plastic economy are expected to be required. An increase in domestic recycling and a reduced reliance on the global plastic waste trade are other actions that might help meet the goal.</a:t>
            </a:r>
          </a:p>
          <a:p>
            <a:endParaRPr lang="en-GB" dirty="0"/>
          </a:p>
          <a:p>
            <a:r>
              <a:rPr lang="en-GB" dirty="0"/>
              <a:t>Goal 13: Climate action</a:t>
            </a:r>
          </a:p>
          <a:p>
            <a:r>
              <a:rPr lang="en-GB" dirty="0"/>
              <a:t>Main article: Sustainable Development Goal 13</a:t>
            </a:r>
          </a:p>
          <a:p>
            <a:r>
              <a:rPr lang="en-GB" dirty="0"/>
              <a:t>SDG 13 is to: "Take urgent action to combat climate change and its impacts by regulating emissions and promoting developments in renewable energy".</a:t>
            </a:r>
          </a:p>
          <a:p>
            <a:endParaRPr lang="en-GB" dirty="0"/>
          </a:p>
          <a:p>
            <a:r>
              <a:rPr lang="en-GB" dirty="0"/>
              <a:t>This section is an excerpt from Sustainable Development Goal 13.</a:t>
            </a:r>
          </a:p>
          <a:p>
            <a:r>
              <a:rPr lang="en-GB" dirty="0"/>
              <a:t>The targets cover a wide range of issues surrounding climate action. There are five targets in total. The first three targets are "output targets": Strengthen resilience and adaptive capacity to climate-related disasters; integrate climate change measures into policies and planning; build knowledge and capacity to meet climate change. The remaining two targets are "means of achieving" targets: To implement the UN Framework Convention on Climate Change; and to promote mechanisms to raise capacity for planning and management. The United Nations Framework Convention on Climate Change (UNFCCC) is the primary international, intergovernmental forum for negotiating the global response to climate change.</a:t>
            </a:r>
          </a:p>
          <a:p>
            <a:endParaRPr lang="en-GB" dirty="0"/>
          </a:p>
          <a:p>
            <a:r>
              <a:rPr lang="en-GB" dirty="0"/>
              <a:t>The decade between 2010 - 2019 was the warmest decade recorded in history. Currently climate change is affecting the global community in each country of the world. Its impact affects not only national economies, but also lives and livelihoods, especially those in vulnerable conditions. By 2018, climate change continued exacerbating the frequency of natural disasters, such as massive wildfires, droughts, hurricanes and floods, affecting more than 39 million of people.[62] Over the period 2000–2018, green house emissions of developed countries and economies in transitions have declined by 6.5%. The emissions of the developing countries are up by 43% in the period between 2000 and 2013. In 2019, at least 120 of 153 developing countries had undertaken activities to formulate and implement national adaptation plans.</a:t>
            </a:r>
          </a:p>
          <a:p>
            <a:r>
              <a:rPr lang="en-GB" dirty="0"/>
              <a:t>Goal 14: Life below water</a:t>
            </a:r>
          </a:p>
          <a:p>
            <a:r>
              <a:rPr lang="en-GB" dirty="0"/>
              <a:t>Main article: Sustainable Development Goal 14</a:t>
            </a:r>
          </a:p>
          <a:p>
            <a:r>
              <a:rPr lang="en-GB" dirty="0"/>
              <a:t>SDG 14 is to: "Conserve and sustainably use the oceans, seas and marine resources for sustainable development".</a:t>
            </a:r>
          </a:p>
          <a:p>
            <a:endParaRPr lang="en-GB" dirty="0"/>
          </a:p>
          <a:p>
            <a:r>
              <a:rPr lang="en-GB" dirty="0"/>
              <a:t>This section is an excerpt from Sustainable Development Goal 14.</a:t>
            </a:r>
          </a:p>
          <a:p>
            <a:r>
              <a:rPr lang="en-GB" dirty="0"/>
              <a:t>The first seven targets are "outcome targets": Reduce marine pollution; protect and restore ecosystems; reduce ocean acidification; sustainable fishing; conserve coastal and marine areas; end subsidies contributing to overfishing; increase the economic benefits from sustainable use of marine resources. The last three targets are "means of achieving" targets: To increase scientific knowledge, research and technology for ocean health; support small scale fishers; implement and enforce international sea law.</a:t>
            </a:r>
          </a:p>
          <a:p>
            <a:endParaRPr lang="en-GB" dirty="0"/>
          </a:p>
          <a:p>
            <a:r>
              <a:rPr lang="en-GB" dirty="0"/>
              <a:t>Oceans and fisheries support the global population’s economic, social and environmental needs. Oceans are the source of life of the planet and the global climate system regulator. They are the world’s largest ecosystem, home to nearly a million known species. Oceans cover more than two-thirds of the earth’s surface and contain 97% of the planet’s water. They are essential for making the planet </a:t>
            </a:r>
            <a:r>
              <a:rPr lang="en-GB" dirty="0" err="1"/>
              <a:t>livable</a:t>
            </a:r>
            <a:r>
              <a:rPr lang="en-GB" dirty="0"/>
              <a:t>. Rainwater, drinking water and climate are all regulated by ocean temperatures and currents. Over 3 billion people depend on marine life for their livelihood. However, there has been a 26 percent increase in acidification since the industrial revolution. Effective strategies to mitigate adverse effects of increased ocean acidification are needed to advance the sustainable use of oceans.</a:t>
            </a:r>
          </a:p>
          <a:p>
            <a:r>
              <a:rPr lang="en-GB" dirty="0"/>
              <a:t>The current efforts to protect oceans, marine environments and small-scale fishers are not meeting the need to protect the resources.[6] One of the key drivers of global overfishing is illegal fishing. It threatens marine ecosystems, puts food security and regional stability at risk, and is linked to major human rights violations and even organized crime. Increased ocean temperatures and oxygen loss act concurrently with ocean acidification and constitute the "deadly trio" of climate change pressures on the marine environment.</a:t>
            </a:r>
          </a:p>
          <a:p>
            <a:endParaRPr lang="en-GB" dirty="0"/>
          </a:p>
          <a:p>
            <a:endParaRPr lang="en-GB" dirty="0"/>
          </a:p>
          <a:p>
            <a:r>
              <a:rPr lang="en-GB" dirty="0"/>
              <a:t>Nusa </a:t>
            </a:r>
            <a:r>
              <a:rPr lang="en-GB" dirty="0" err="1"/>
              <a:t>Lembongan</a:t>
            </a:r>
            <a:r>
              <a:rPr lang="en-GB" dirty="0"/>
              <a:t> Reef</a:t>
            </a:r>
          </a:p>
          <a:p>
            <a:r>
              <a:rPr lang="en-GB" dirty="0"/>
              <a:t>One indicator under Goal 14 specifically relates to reducing impacts from marine plastic pollution.</a:t>
            </a:r>
          </a:p>
          <a:p>
            <a:endParaRPr lang="en-GB" dirty="0"/>
          </a:p>
          <a:p>
            <a:r>
              <a:rPr lang="en-GB" dirty="0"/>
              <a:t>Goal 15: Life on land</a:t>
            </a:r>
          </a:p>
          <a:p>
            <a:r>
              <a:rPr lang="en-GB" dirty="0"/>
              <a:t>Main article: Sustainable Development Goal 15</a:t>
            </a:r>
          </a:p>
          <a:p>
            <a:r>
              <a:rPr lang="en-GB" dirty="0"/>
              <a:t>SDG 15 is to: "Protect, restore and promote sustainable use of terrestrial ecosystems, sustainably manage forests, combat desertification, and halt and reverse land degradation and halt biodiversity loss".</a:t>
            </a:r>
          </a:p>
          <a:p>
            <a:endParaRPr lang="en-GB" dirty="0"/>
          </a:p>
          <a:p>
            <a:r>
              <a:rPr lang="en-GB" dirty="0"/>
              <a:t>This section is an excerpt from Sustainable Development Goal 15.</a:t>
            </a:r>
          </a:p>
          <a:p>
            <a:r>
              <a:rPr lang="en-GB" dirty="0"/>
              <a:t>The nine "outcome targets" include: Conserve and restore terrestrial and freshwater ecosystems; end deforestation and restore degraded forests; end desertification and restore degraded land; ensure conservation of mountain ecosystems, protect biodiversity and natural habitats; protect access to genetic resources and fair sharing of the benefits; eliminate poaching and trafficking of protected species; prevent invasive alien species on land and in water ecosystems; and integrate ecosystem and biodiversity in governmental planning. The three "means of achieving targets" include: Increase financial resources to conserve and sustainably use ecosystem and biodiversity; finance and incentivize sustainable forest management; combat global poaching and trafficking.</a:t>
            </a:r>
          </a:p>
          <a:p>
            <a:endParaRPr lang="en-GB" dirty="0"/>
          </a:p>
          <a:p>
            <a:r>
              <a:rPr lang="en-GB" dirty="0"/>
              <a:t>Humans depend on earth and the ocean to live. This goal aims at securing sustainable livelihoods that will be enjoyed for generations to come. The human diet is composed 80% of plant life, which makes agriculture a very important economic resource. Plant life provides 80 percent of the human diet, and we rely on agriculture as an important economic resources. Forests cover 30 percent of the Earth's surface, provide vital habitats for millions of species, and important sources for clean air and water, as well as being crucial for combating climate change.</a:t>
            </a:r>
          </a:p>
          <a:p>
            <a:r>
              <a:rPr lang="en-GB" dirty="0"/>
              <a:t>The proportion of forest area fell, from 31.9 per cent of total land area in 2000 to 31.2 per cent in 2020, representing a net loss of nearly 100 million ha of the world's forests.[6] This was due to decreasing forest area decreased in Latin America, sub-Saharan Africa and South-Eastern Asia, driven by deforestation for agriculture. Desertification affects as much as one-sixth of the world's population, 70% of all drylands, and one-quarter of the total land area of the world. It also leads to spreading poverty and the degradation of billion hectares of cropland. A report in 2020 stated that globally, the species extinction risk has worsened by about 10 per cent over the past three decades.</a:t>
            </a:r>
          </a:p>
          <a:p>
            <a:endParaRPr lang="en-GB" dirty="0"/>
          </a:p>
          <a:p>
            <a:r>
              <a:rPr lang="en-GB" dirty="0"/>
              <a:t>Goal 16: Peace, justice and strong institutions</a:t>
            </a:r>
          </a:p>
          <a:p>
            <a:r>
              <a:rPr lang="en-GB" dirty="0"/>
              <a:t>Main article: Sustainable Development Goal 16</a:t>
            </a:r>
          </a:p>
          <a:p>
            <a:r>
              <a:rPr lang="en-GB" dirty="0"/>
              <a:t>SDG 16 is to: "Promote peaceful and inclusive societies for sustainable development, provide access to justice for all and build effective, accountable and inclusive institutions at all levels".</a:t>
            </a:r>
          </a:p>
          <a:p>
            <a:endParaRPr lang="en-GB" dirty="0"/>
          </a:p>
          <a:p>
            <a:r>
              <a:rPr lang="en-GB" dirty="0"/>
              <a:t>This section is an excerpt from Sustainable Development Goal 16.</a:t>
            </a:r>
          </a:p>
          <a:p>
            <a:r>
              <a:rPr lang="en-GB" dirty="0"/>
              <a:t>The goal has ten "outcome targets": Reduce violence; protect children from abuse, exploitation, trafficking and violence; promote the rule of law and ensure equal access to justice; combat organized crime and illicit financial and arms flows, substantially reduce corruption and bribery; develop effective, accountable and transparent institutions; ensure responsive, inclusive and representative decision-making; strengthen the participation in global governance; provide universal legal identity; ensure public access to information and protect fundamental freedoms. There are also two "means of achieving targets": Strengthen national institutions to prevent violence and combat crime and terrorism; promote and enforce non-discriminatory laws and policies.</a:t>
            </a:r>
          </a:p>
          <a:p>
            <a:endParaRPr lang="en-GB" dirty="0"/>
          </a:p>
          <a:p>
            <a:r>
              <a:rPr lang="en-GB" dirty="0"/>
              <a:t>Reducing violent crime, sex trafficking, forced labour, and child abuse are clear global goals. The International Community values peace and justice and calls for stronger judicial systems that will enforce laws and work toward a more peaceful and just society.</a:t>
            </a:r>
          </a:p>
          <a:p>
            <a:r>
              <a:rPr lang="en-GB" dirty="0"/>
              <a:t>With more than a quarter of children under 5 unregistered worldwide as of 2015, about 1 in 5 countries will need to accelerate progress to achieve universal birth registration by 2030. Data from 38 countries over the past decade suggest that high-income countries have the lowest prevalence of bribery (an average of 3.7 per cent), while lower-income countries have high levels of bribery when accessing public services (22.3 per cent).</a:t>
            </a:r>
          </a:p>
          <a:p>
            <a:endParaRPr lang="en-GB" dirty="0"/>
          </a:p>
          <a:p>
            <a:r>
              <a:rPr lang="en-GB" dirty="0"/>
              <a:t>Goal 17: Partnership for the goals</a:t>
            </a:r>
          </a:p>
          <a:p>
            <a:r>
              <a:rPr lang="en-GB" dirty="0"/>
              <a:t>Main article: Sustainable Development Goal 17</a:t>
            </a:r>
          </a:p>
          <a:p>
            <a:r>
              <a:rPr lang="en-GB" dirty="0"/>
              <a:t>SDG 17 is to: "Strengthen the means of implementation and revitalize the global partnership for sustainable development". This goal has 19 outcome targets and 24 indicators. Increasing international cooperation is seen as vital to achieving each of the 16 previous goals. Goal 17 is included to assure that countries and organizations cooperate instead of compete. Developing multi-stakeholder partnerships to share knowledge, expertise, technology, and financial support is seen as critical to overall success of the SDGs. The goal encompasses improving north–south and South-South cooperation, and public-private partnerships which involve civil societies are specifically mentioned.</a:t>
            </a:r>
          </a:p>
          <a:p>
            <a:endParaRPr lang="en-GB" dirty="0"/>
          </a:p>
          <a:p>
            <a:r>
              <a:rPr lang="en-GB" dirty="0"/>
              <a:t>With US$5 trillion to $7 trillion in annual investment required to achieve the SDGs, total official development assistance reached US$147.2 billion in 2017. This, although steady, is below the set target. In 2016, six countries met the international target to keep official development assistance at or above 0.7 percent of gross national income. Humanitarian crises brought on by conflict or natural disasters have continued to demand more financial resources and aid. Even so, many countries also require official development assistance to encourage growth and trade.</a:t>
            </a:r>
          </a:p>
          <a:p>
            <a:endParaRPr lang="en-GB" dirty="0"/>
          </a:p>
          <a:p>
            <a:r>
              <a:rPr lang="en-GB" dirty="0"/>
              <a:t>Monitoring</a:t>
            </a:r>
          </a:p>
          <a:p>
            <a:endParaRPr lang="en-GB" dirty="0"/>
          </a:p>
          <a:p>
            <a:r>
              <a:rPr lang="en-GB" dirty="0"/>
              <a:t>World map showing countries that are closest to meeting the SDGs (in dark blue) and those with the greatest remaining challenges (in the lightest shade of blue) in 2018.[82]</a:t>
            </a:r>
          </a:p>
          <a:p>
            <a:r>
              <a:rPr lang="en-GB" dirty="0"/>
              <a:t>The UN High-Level Political Forum on Sustainable Development (HLPF) is the annual space for global monitoring of the SDGs, under the auspices of the United Nations economic and Social Council. In July 2020 the meeting took place online for the first time due to the COVID-19 pandemic. The theme was "Accelerated action and transformative pathways: realizing the decade of action and delivery for sustainable development" and a ministerial declaration was adopted.[6]</a:t>
            </a:r>
          </a:p>
          <a:p>
            <a:endParaRPr lang="en-GB" dirty="0"/>
          </a:p>
          <a:p>
            <a:r>
              <a:rPr lang="en-GB" dirty="0"/>
              <a:t>High-level progress reports for all the SDGs are published in the form of reports by the United Nations Secretary General. The most recent one is from April 2020.</a:t>
            </a:r>
          </a:p>
          <a:p>
            <a:r>
              <a:rPr lang="en-GB" dirty="0"/>
              <a:t>The online publication SDG-Tracker was launched in June 2018 and presents data across all available indicators. It relies on the Our World in Data database and is also based at the University of Oxford. The publication has global coverage and tracks whether the world is making progress towards the SDGs. It aims to make the data on the 17 goals available and understandable to a wide audience.</a:t>
            </a:r>
          </a:p>
          <a:p>
            <a:endParaRPr lang="en-GB" dirty="0"/>
          </a:p>
          <a:p>
            <a:r>
              <a:rPr lang="en-GB" dirty="0"/>
              <a:t>The website "allows people around the world to hold their governments accountable to achieving the agreed goals". The SDG-Tracker highlights that the world is currently (early 2019) very far away from achieving the goals.</a:t>
            </a:r>
          </a:p>
          <a:p>
            <a:endParaRPr lang="en-GB" dirty="0"/>
          </a:p>
          <a:p>
            <a:r>
              <a:rPr lang="en-GB" dirty="0"/>
              <a:t>The Global "SDG Index and Dashboards Report" is the first publication to track countries' performance on all 17 Sustainable Development Goals. The annual publication, co-produced by Bertelsmann Stiftung and SDSN, includes a ranking and dashboards that show key challenges for each country in terms of implementing the SDGs. The publication features trend analysis to show how countries performing on key SDG metrics have changed over recent years in addition to an analysis of government efforts to implement the SDGs.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959311E-3F85-473C-BE46-3F1F0ECDFF1E}"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48626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World Commission on Environment and Development </a:t>
            </a:r>
          </a:p>
          <a:p>
            <a:r>
              <a:rPr lang="en-GB" sz="1200" b="1" i="0" kern="1200" cap="all" dirty="0">
                <a:solidFill>
                  <a:schemeClr val="tx1"/>
                </a:solidFill>
                <a:effectLst/>
                <a:latin typeface="+mn-lt"/>
                <a:ea typeface="+mn-ea"/>
                <a:cs typeface="+mn-cs"/>
              </a:rPr>
              <a:t>BRUNDTLAND REPORT 1987 OUR COMMON FUTURE</a:t>
            </a:r>
          </a:p>
          <a:p>
            <a:r>
              <a:rPr lang="en-GB" sz="1200" b="1" i="0" kern="1200" dirty="0">
                <a:solidFill>
                  <a:schemeClr val="tx1"/>
                </a:solidFill>
                <a:effectLst/>
                <a:latin typeface="+mn-lt"/>
                <a:ea typeface="+mn-ea"/>
                <a:cs typeface="+mn-cs"/>
              </a:rPr>
              <a:t>In-text: </a:t>
            </a:r>
            <a:r>
              <a:rPr lang="en-GB" sz="1200" b="0" i="0" kern="1200" dirty="0">
                <a:solidFill>
                  <a:schemeClr val="tx1"/>
                </a:solidFill>
                <a:effectLst/>
                <a:latin typeface="+mn-lt"/>
                <a:ea typeface="+mn-ea"/>
                <a:cs typeface="+mn-cs"/>
              </a:rPr>
              <a:t>("</a:t>
            </a:r>
            <a:r>
              <a:rPr lang="en-GB" sz="1200" b="0" i="0" kern="1200" dirty="0" err="1">
                <a:solidFill>
                  <a:schemeClr val="tx1"/>
                </a:solidFill>
                <a:effectLst/>
                <a:latin typeface="+mn-lt"/>
                <a:ea typeface="+mn-ea"/>
                <a:cs typeface="+mn-cs"/>
              </a:rPr>
              <a:t>Brundtland</a:t>
            </a:r>
            <a:r>
              <a:rPr lang="en-GB" sz="1200" b="0" i="0" kern="1200" dirty="0">
                <a:solidFill>
                  <a:schemeClr val="tx1"/>
                </a:solidFill>
                <a:effectLst/>
                <a:latin typeface="+mn-lt"/>
                <a:ea typeface="+mn-ea"/>
                <a:cs typeface="+mn-cs"/>
              </a:rPr>
              <a:t> Report 1987 Our Common Future", 1987)</a:t>
            </a:r>
          </a:p>
          <a:p>
            <a:r>
              <a:rPr lang="en-GB" sz="1200" b="1" i="0" kern="1200" dirty="0">
                <a:solidFill>
                  <a:schemeClr val="tx1"/>
                </a:solidFill>
                <a:effectLst/>
                <a:latin typeface="+mn-lt"/>
                <a:ea typeface="+mn-ea"/>
                <a:cs typeface="+mn-cs"/>
              </a:rPr>
              <a:t>Your Bibliography: </a:t>
            </a:r>
            <a:r>
              <a:rPr lang="en-GB" sz="1200" b="0" i="0" kern="1200" dirty="0" err="1">
                <a:solidFill>
                  <a:schemeClr val="tx1"/>
                </a:solidFill>
                <a:effectLst/>
                <a:latin typeface="+mn-lt"/>
                <a:ea typeface="+mn-ea"/>
                <a:cs typeface="+mn-cs"/>
              </a:rPr>
              <a:t>Brundtland</a:t>
            </a:r>
            <a:r>
              <a:rPr lang="en-GB" sz="1200" b="0" i="0" kern="1200" dirty="0">
                <a:solidFill>
                  <a:schemeClr val="tx1"/>
                </a:solidFill>
                <a:effectLst/>
                <a:latin typeface="+mn-lt"/>
                <a:ea typeface="+mn-ea"/>
                <a:cs typeface="+mn-cs"/>
              </a:rPr>
              <a:t> Report 1987 Our Common Future. (1987). Retrieved 4 September 2019, from http://www.un-documents.net/our-common-future.pdf</a:t>
            </a:r>
          </a:p>
          <a:p>
            <a:endParaRPr lang="en-GB" dirty="0"/>
          </a:p>
          <a:p>
            <a:r>
              <a:rPr lang="en-GB" dirty="0"/>
              <a:t>Downloaded and in folder</a:t>
            </a:r>
          </a:p>
        </p:txBody>
      </p:sp>
      <p:sp>
        <p:nvSpPr>
          <p:cNvPr id="4" name="Slide Number Placeholder 3"/>
          <p:cNvSpPr>
            <a:spLocks noGrp="1"/>
          </p:cNvSpPr>
          <p:nvPr>
            <p:ph type="sldNum" sz="quarter" idx="10"/>
          </p:nvPr>
        </p:nvSpPr>
        <p:spPr/>
        <p:txBody>
          <a:bodyPr/>
          <a:lstStyle/>
          <a:p>
            <a:fld id="{55075B18-E01E-4A14-992C-9C76306D9783}" type="slidenum">
              <a:rPr lang="en-GB" smtClean="0"/>
              <a:t>7</a:t>
            </a:fld>
            <a:endParaRPr lang="en-GB"/>
          </a:p>
        </p:txBody>
      </p:sp>
    </p:spTree>
    <p:extLst>
      <p:ext uri="{BB962C8B-B14F-4D97-AF65-F5344CB8AC3E}">
        <p14:creationId xmlns:p14="http://schemas.microsoft.com/office/powerpoint/2010/main" val="35339714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0" i="0" kern="1200" dirty="0">
                <a:solidFill>
                  <a:schemeClr val="tx1"/>
                </a:solidFill>
                <a:effectLst/>
                <a:latin typeface="+mn-lt"/>
                <a:ea typeface="+mn-ea"/>
                <a:cs typeface="+mn-cs"/>
              </a:rPr>
              <a:t>Sustainable Development and Population Dynamics: Placing People at the Centre</a:t>
            </a:r>
          </a:p>
          <a:p>
            <a:pPr fontAlgn="base"/>
            <a:r>
              <a:rPr lang="en-GB" sz="1200" b="0" i="0" kern="1200" dirty="0">
                <a:solidFill>
                  <a:schemeClr val="tx1"/>
                </a:solidFill>
                <a:effectLst/>
                <a:latin typeface="+mn-lt"/>
                <a:ea typeface="+mn-ea"/>
                <a:cs typeface="+mn-cs"/>
              </a:rPr>
              <a:t>19 June 2013</a:t>
            </a:r>
          </a:p>
          <a:p>
            <a:pPr fontAlgn="base"/>
            <a:endParaRPr lang="en-GB" sz="1200" b="0" i="1" kern="1200" dirty="0">
              <a:solidFill>
                <a:schemeClr val="tx1"/>
              </a:solidFill>
              <a:effectLst/>
              <a:latin typeface="+mn-lt"/>
              <a:ea typeface="+mn-ea"/>
              <a:cs typeface="+mn-cs"/>
            </a:endParaRPr>
          </a:p>
          <a:p>
            <a:pPr fontAlgn="base"/>
            <a:r>
              <a:rPr lang="en-GB" sz="1200" b="0" i="1" kern="1200" dirty="0">
                <a:solidFill>
                  <a:schemeClr val="tx1"/>
                </a:solidFill>
                <a:effectLst/>
                <a:latin typeface="+mn-lt"/>
                <a:ea typeface="+mn-ea"/>
                <a:cs typeface="+mn-cs"/>
              </a:rPr>
              <a:t>Statement by Anne-</a:t>
            </a:r>
            <a:r>
              <a:rPr lang="en-GB" sz="1200" b="0" i="1" kern="1200" dirty="0" err="1">
                <a:solidFill>
                  <a:schemeClr val="tx1"/>
                </a:solidFill>
                <a:effectLst/>
                <a:latin typeface="+mn-lt"/>
                <a:ea typeface="+mn-ea"/>
                <a:cs typeface="+mn-cs"/>
              </a:rPr>
              <a:t>Birgitte</a:t>
            </a:r>
            <a:r>
              <a:rPr lang="en-GB" sz="1200" b="0" i="1" kern="1200" dirty="0">
                <a:solidFill>
                  <a:schemeClr val="tx1"/>
                </a:solidFill>
                <a:effectLst/>
                <a:latin typeface="+mn-lt"/>
                <a:ea typeface="+mn-ea"/>
                <a:cs typeface="+mn-cs"/>
              </a:rPr>
              <a:t> </a:t>
            </a:r>
            <a:r>
              <a:rPr lang="en-GB" sz="1200" b="0" i="1" kern="1200" dirty="0" err="1">
                <a:solidFill>
                  <a:schemeClr val="tx1"/>
                </a:solidFill>
                <a:effectLst/>
                <a:latin typeface="+mn-lt"/>
                <a:ea typeface="+mn-ea"/>
                <a:cs typeface="+mn-cs"/>
              </a:rPr>
              <a:t>Albrectsen</a:t>
            </a:r>
            <a:r>
              <a:rPr lang="en-GB" sz="1200" b="0" i="1" kern="1200" dirty="0">
                <a:solidFill>
                  <a:schemeClr val="tx1"/>
                </a:solidFill>
                <a:effectLst/>
                <a:latin typeface="+mn-lt"/>
                <a:ea typeface="+mn-ea"/>
                <a:cs typeface="+mn-cs"/>
              </a:rPr>
              <a:t>, UNFPA's Deputy Executive Director of </a:t>
            </a:r>
            <a:r>
              <a:rPr lang="en-GB" sz="1200" b="0" i="1" kern="1200" dirty="0" err="1">
                <a:solidFill>
                  <a:schemeClr val="tx1"/>
                </a:solidFill>
                <a:effectLst/>
                <a:latin typeface="+mn-lt"/>
                <a:ea typeface="+mn-ea"/>
                <a:cs typeface="+mn-cs"/>
              </a:rPr>
              <a:t>Managment</a:t>
            </a:r>
            <a:r>
              <a:rPr lang="en-GB" sz="1200" b="0" i="1" kern="1200" dirty="0">
                <a:solidFill>
                  <a:schemeClr val="tx1"/>
                </a:solidFill>
                <a:effectLst/>
                <a:latin typeface="+mn-lt"/>
                <a:ea typeface="+mn-ea"/>
                <a:cs typeface="+mn-cs"/>
              </a:rPr>
              <a:t>, at the Open Working Group on Sustainable Development Goals</a:t>
            </a:r>
            <a:endParaRPr lang="en-GB" sz="1200" b="0" i="0" kern="1200" dirty="0">
              <a:solidFill>
                <a:schemeClr val="tx1"/>
              </a:solidFill>
              <a:effectLst/>
              <a:latin typeface="+mn-lt"/>
              <a:ea typeface="+mn-ea"/>
              <a:cs typeface="+mn-cs"/>
            </a:endParaRP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The world population has surpassed the 7 billion mark and is projected to grow to over 9 billion by 2043.</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Population trends today are characterized by an increasing divergence across countries and regions. Whereas many of the poorer countries continue to be characterized by rapid population growth, others that are more advanced in their demographic transition are experiencing rapid population ageing and even population decline in some cases. Furthermore, the world is witnessing increasingly complex international migration patterns and many countries continue to experience very high rates of urbanization.</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These population dynamics influence development at the national and sub-national levels, but also at regional and global levels.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Thus, the challenge of the century is to solve the problem of meeting the increasing needs and expectations of a growing population while at the same time modifying the current production and consumption patterns to achieve a more sustainable development model and address the links between development and rapid population change.</a:t>
            </a:r>
          </a:p>
          <a:p>
            <a:pPr fontAlgn="base"/>
            <a:endParaRPr lang="en-GB" sz="1200" b="0" i="0" kern="1200" dirty="0">
              <a:solidFill>
                <a:schemeClr val="tx1"/>
              </a:solidFill>
              <a:effectLst/>
              <a:latin typeface="+mn-lt"/>
              <a:ea typeface="+mn-ea"/>
              <a:cs typeface="+mn-cs"/>
            </a:endParaRPr>
          </a:p>
          <a:p>
            <a:pPr fontAlgn="base"/>
            <a:r>
              <a:rPr lang="en-GB" sz="1200" b="1" i="0" kern="1200" dirty="0">
                <a:solidFill>
                  <a:schemeClr val="tx1"/>
                </a:solidFill>
                <a:effectLst/>
                <a:latin typeface="+mn-lt"/>
                <a:ea typeface="+mn-ea"/>
                <a:cs typeface="+mn-cs"/>
              </a:rPr>
              <a:t>Why population dynamics matters for sustainable development</a:t>
            </a: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Population growth, population ageing and decline, as well as migration and urbanization, affect virtually all development objectives that are on top of national and global development agendas. They affect consumption, production, employment, income distribution, poverty and social protections, including pensions; they also complicate our efforts to ensure universal access to health, education, housing, sanitation, water, food and energy.</a:t>
            </a:r>
          </a:p>
          <a:p>
            <a:pPr fontAlgn="base"/>
            <a:r>
              <a:rPr lang="en-GB" sz="1200" b="0" i="0" kern="1200" dirty="0">
                <a:solidFill>
                  <a:schemeClr val="tx1"/>
                </a:solidFill>
                <a:effectLst/>
                <a:latin typeface="+mn-lt"/>
                <a:ea typeface="+mn-ea"/>
                <a:cs typeface="+mn-cs"/>
              </a:rPr>
              <a:t>Population growth, in particular, places increasing pressures on the planet’s resources -- water, forests, land and the earth’s atmosphere -- contributing to climate change and challenging environmental sustainability. However, population dynamics do not only affect critical development objectives; they are themselves affected by social, economic and environmental changes.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Population dynamics do not only pose challenges, they also provide important opportunities for more sustainable development. A fall in fertility levels and slower population growth, for example, leads to an increased concentration of the population in the working age range, which can enable countries to reap a demographic bonus and jumpstart economic development.</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Migration can be an important enabler of social and economic development. Today, more than a billion people rely on international and internal migration to escape from poverty and conflict, adapt to environmental and economic shocks, and improve the income, health, and education of their families. Annual remittances to developing countries alone approach $500 billion; triple the amount of ODA, while potential savings from reducing migration costs could be of a similar scale.</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Urbanization can be a powerful driver of sustainable development. Higher population density enables governments to more easily deliver essential infrastructure and services in urban areas at relatively low cost per capita. Liveable and sustainable cities have knock-on effects in terms of providing rural populations with greater access to services such as education and healthcare, while also empowering them economically. Furthermore, urbanization can produce energy savings, particularly in the housing and transportation sectors.</a:t>
            </a:r>
          </a:p>
          <a:p>
            <a:pPr fontAlgn="base"/>
            <a:r>
              <a:rPr lang="en-GB" sz="1200" b="0" i="0" kern="1200" dirty="0">
                <a:solidFill>
                  <a:schemeClr val="tx1"/>
                </a:solidFill>
                <a:effectLst/>
                <a:latin typeface="+mn-lt"/>
                <a:ea typeface="+mn-ea"/>
                <a:cs typeface="+mn-cs"/>
              </a:rPr>
              <a:t>However, the benefits of demographic transitions, urbanization and migration do not materialize automatically and inevitably. Whether population dynamics pose challenges or bring opportunities depends largely on the policies that are in force.</a:t>
            </a:r>
          </a:p>
          <a:p>
            <a:pPr fontAlgn="base"/>
            <a:endParaRPr lang="en-GB" sz="1200" b="0" i="0" kern="1200" dirty="0">
              <a:solidFill>
                <a:schemeClr val="tx1"/>
              </a:solidFill>
              <a:effectLst/>
              <a:latin typeface="+mn-lt"/>
              <a:ea typeface="+mn-ea"/>
              <a:cs typeface="+mn-cs"/>
            </a:endParaRPr>
          </a:p>
          <a:p>
            <a:pPr fontAlgn="base"/>
            <a:r>
              <a:rPr lang="en-GB" sz="1200" b="1" i="0" kern="1200" dirty="0">
                <a:solidFill>
                  <a:schemeClr val="tx1"/>
                </a:solidFill>
                <a:effectLst/>
                <a:latin typeface="+mn-lt"/>
                <a:ea typeface="+mn-ea"/>
                <a:cs typeface="+mn-cs"/>
              </a:rPr>
              <a:t>How to address the challenges and harness the opportunities of population dynamics to promote sustainable development</a:t>
            </a: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Population dynamics are the result of individual choices and opportunities. To address and harness the opportunities of population dynamics for sustainable development, countries should seek to enlarge, not restrict, individual rights. Countries should work to expand people’s choices, resourcefulness, creativity and resilience, by adopting policies that are human rights-based and gender-responsive.</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Human rights-based and gender-responsive policies, such as promoting universal access to sexual and reproductive health and rights, including voluntary family planning, and to education, including comprehensive sexuality education, can make a world of difference for people and societies. Together, these measures help to avoid unwanted pregnancies, reduce teenage pregnancies, curb infant and maternal mortality, and reduce gender-based violence and unsafe abortions. They also help to combat HIV/AIDS and other sexually transmitted diseases, which continue to claim millions of lives every year.</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Rights-based and gender-responsive policies are also critical in a context of low fertility and rapid population ageing or population decline. Policies addressing low fertility should promote a better work life balance and ensure access to essential services, such as child care and social protections. Furthermore, non-discriminatory policies are important to allow older persons to contribute fully to society while at the same time receiving the care, services and social protections they need. Fiscal policies, social protections and non financial support systems for families can influence decisions about family size.</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A human rights approach is also crucial in migration policies, which should be designed in full respect for, and protection of, the human rights of migrants and migrant workers. Such policies can generate large economic and social gains from migration, while ensuring decent living and working conditions for migrants. A rights-based approach is essential, as well, in choosing policies for addressing urbanization and sustainable settlement patterns.</a:t>
            </a:r>
          </a:p>
          <a:p>
            <a:pPr fontAlgn="base"/>
            <a:endParaRPr lang="en-GB" sz="1200" b="0" i="0" kern="1200" dirty="0">
              <a:solidFill>
                <a:schemeClr val="tx1"/>
              </a:solidFill>
              <a:effectLst/>
              <a:latin typeface="+mn-lt"/>
              <a:ea typeface="+mn-ea"/>
              <a:cs typeface="+mn-cs"/>
            </a:endParaRPr>
          </a:p>
          <a:p>
            <a:pPr fontAlgn="base"/>
            <a:r>
              <a:rPr lang="en-GB" sz="1200" b="1" i="0" kern="1200" dirty="0">
                <a:solidFill>
                  <a:schemeClr val="tx1"/>
                </a:solidFill>
                <a:effectLst/>
                <a:latin typeface="+mn-lt"/>
                <a:ea typeface="+mn-ea"/>
                <a:cs typeface="+mn-cs"/>
              </a:rPr>
              <a:t>How the post-2015 development agenda should reflect the actions needed to harness the opportunities that population dynamics present to sustainable development</a:t>
            </a:r>
            <a:endParaRPr lang="en-GB" sz="1200" b="0" i="0" kern="1200" dirty="0">
              <a:solidFill>
                <a:schemeClr val="tx1"/>
              </a:solidFill>
              <a:effectLst/>
              <a:latin typeface="+mn-lt"/>
              <a:ea typeface="+mn-ea"/>
              <a:cs typeface="+mn-cs"/>
            </a:endParaRP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In today’s world there is no place for coercive measures of population control or for setting demographic targets. Such policies are contrary to the respect for human rights, and experience has shown that such measures are likely to be counterproductive in the long run.</a:t>
            </a:r>
          </a:p>
          <a:p>
            <a:pPr fontAlgn="base"/>
            <a:r>
              <a:rPr lang="en-GB" sz="1200" b="0" i="0" kern="1200" dirty="0">
                <a:solidFill>
                  <a:schemeClr val="tx1"/>
                </a:solidFill>
                <a:effectLst/>
                <a:latin typeface="+mn-lt"/>
                <a:ea typeface="+mn-ea"/>
                <a:cs typeface="+mn-cs"/>
              </a:rPr>
              <a:t>The wide consultations on population dynamics have suggested unequivocally the importance of mainstreaming the following priorities in the framework for the post 2015 development agenda:</a:t>
            </a:r>
          </a:p>
          <a:p>
            <a:pPr fontAlgn="base"/>
            <a:endParaRPr lang="en-GB" sz="1200" b="0" i="0" kern="1200" dirty="0">
              <a:solidFill>
                <a:schemeClr val="tx1"/>
              </a:solidFill>
              <a:effectLst/>
              <a:latin typeface="+mn-lt"/>
              <a:ea typeface="+mn-ea"/>
              <a:cs typeface="+mn-cs"/>
            </a:endParaRPr>
          </a:p>
          <a:p>
            <a:pPr marL="228600" indent="-228600" fontAlgn="base">
              <a:buAutoNum type="arabicPeriod"/>
            </a:pPr>
            <a:r>
              <a:rPr lang="en-GB" sz="1200" b="0" i="0" kern="1200" dirty="0">
                <a:solidFill>
                  <a:schemeClr val="tx1"/>
                </a:solidFill>
                <a:effectLst/>
                <a:latin typeface="+mn-lt"/>
                <a:ea typeface="+mn-ea"/>
                <a:cs typeface="+mn-cs"/>
              </a:rPr>
              <a:t>Strengthen the formation of human capital throughout the life course, with a particular focus on health, including sexual and reproductive health and rights; education, including comprehensive sexuality education; and poverty reduction, decent work and social protections; as well as a particular emphasis on human rights, non-discrimination, equal opportunities, women’s empowerment and youth participation.</a:t>
            </a:r>
          </a:p>
          <a:p>
            <a:pPr marL="228600" indent="-228600" fontAlgn="base">
              <a:buAutoNum type="arabicPeriod"/>
            </a:pP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Whether countries are able to seize the benefits associated with a slowdown of population growth, as well as the benefits that can derive from population ageing, depends on a commitment to investment in human capital throughout the life course. Indeed, the development of human capital is important at all stages of the life course.</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A concerted effort is needed to ensure that young people have access to education, sexual and reproductive health care, and decent work opportunities. Investment in the formation of human capital, which strengthens the employability of young people, must be complemented by economic policies that promote productive investment and contribute to the creation of employment opportunities for young people.</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To seize the benefits that can come with population ageing, countries will need to promote the active and healthy ageing of the older persons. This calls for adequate access to social protections, including pensions and health care, as well as investment in continuing education and lifelong learning, complemented by policies that counter discrimination against older persons.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2. Promote the development benefits of migration, with a focus on ensuring the rights and safety of migrants and combating discrimination against migrants, and a perspective on realizing the developmental benefits of migration for both sending and receiving countries.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Migration allows people to escape from desperate situations and to seek more promising lives. Migration and the resources it generates, in the form of diaspora investments, workers’ remittances, and knowledge and skills transfers, can enhance individual capabilities and human development at the household level — at both origin and destination — and can also contribute to local and national development, in part by promoting resilience in the face of economic and environmental risks and shocks.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However, many migrants are still forced to leave their homes or are victims of trafficking, and too many lack basic human rights and access to essential services. Migrants — especially more vulnerable groups such as such as women, children, adolescents and youth, undocumented migrants, domestic workers, and temporary and low-skilled workers — often lack adequate protections, especially with respect to their labour rights, access to justice, health care and other public services.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To reap the developmental benefits of migration, countries need to establish comprehensive, balanced and inclusive national policies on migration, and at the same time to strengthen bilateral, regional and global partnerships on migration. Countries should also work to reduce the social and economic costs of migration, including by facilitating the transfer of remittances and lowering the costs of such transfers. Finally, countries should take measures to ensure the portability of acquired rights and benefits across borders, including old-age pensions.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3. Create equitable, liveable and sustainable cities that can accommodate increased demands for livelihoods and services, while strengthening the linkages between rural and urban areas, and promoting the sustainable development of rural communities. By 2050 the global proportion of people living in cities and towns is expected to rise to about 67 per cent. The rapidly increasing dominance of cities places the process of urbanization among the most significant global social transformations of the twenty-first century.</a:t>
            </a:r>
          </a:p>
          <a:p>
            <a:pPr fontAlgn="base"/>
            <a:r>
              <a:rPr lang="en-GB" sz="1200" b="0" i="0" kern="1200" dirty="0">
                <a:solidFill>
                  <a:schemeClr val="tx1"/>
                </a:solidFill>
                <a:effectLst/>
                <a:latin typeface="+mn-lt"/>
                <a:ea typeface="+mn-ea"/>
                <a:cs typeface="+mn-cs"/>
              </a:rPr>
              <a:t>By anticipating urbanization, leveraging the advantages of agglomeration, and managing urban growth as part of their respective development strategies, central governments and local authorities can address the challenges of urban growth. Cities have always been </a:t>
            </a:r>
            <a:r>
              <a:rPr lang="en-GB" sz="1200" b="0" i="0" kern="1200" dirty="0" err="1">
                <a:solidFill>
                  <a:schemeClr val="tx1"/>
                </a:solidFill>
                <a:effectLst/>
                <a:latin typeface="+mn-lt"/>
                <a:ea typeface="+mn-ea"/>
                <a:cs typeface="+mn-cs"/>
              </a:rPr>
              <a:t>centers</a:t>
            </a:r>
            <a:r>
              <a:rPr lang="en-GB" sz="1200" b="0" i="0" kern="1200" dirty="0">
                <a:solidFill>
                  <a:schemeClr val="tx1"/>
                </a:solidFill>
                <a:effectLst/>
                <a:latin typeface="+mn-lt"/>
                <a:ea typeface="+mn-ea"/>
                <a:cs typeface="+mn-cs"/>
              </a:rPr>
              <a:t> for development, innovation and the arts, and if well managed cities make an important contribution to social, economic and environmental sustainability.</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4. Strengthen national capacities to collect, use and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population data and projections. People-centred development strategies must systematically consider changes in the number, age and location of people; and use population data and projections to inform development goals, targets and indicators, as well as policies and programmes. Data producers should systematically disaggregate relevant socio-economic data by sex, age and location.</a:t>
            </a:r>
          </a:p>
          <a:p>
            <a:pPr fontAlgn="base"/>
            <a:r>
              <a:rPr lang="en-GB" sz="1200" b="0" i="0" kern="1200" dirty="0">
                <a:solidFill>
                  <a:schemeClr val="tx1"/>
                </a:solidFill>
                <a:effectLst/>
                <a:latin typeface="+mn-lt"/>
                <a:ea typeface="+mn-ea"/>
                <a:cs typeface="+mn-cs"/>
              </a:rPr>
              <a:t>To date, all of the issues briefs prepared by the Technical Support Team for consideration by the Open Working Group have underscored the importance of population dynamics. The challenge of reducing poverty and promoting human wellbeing, while at the same time ensuring the sustainability of the natural environment, is inseparable from population patterns and trends.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The means of harnessing the opportunities offered by population dynamics will need to rely on more effective and stronger global, regional and national partnerships, with an emphasis on knowledge sharing, and on technical and financial assistance that will enable countries to adopt evidence- and rights-based policies informed by population data, projections and analysis.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55075B18-E01E-4A14-992C-9C76306D9783}" type="slidenum">
              <a:rPr lang="en-GB" smtClean="0"/>
              <a:t>8</a:t>
            </a:fld>
            <a:endParaRPr lang="en-GB"/>
          </a:p>
        </p:txBody>
      </p:sp>
    </p:spTree>
    <p:extLst>
      <p:ext uri="{BB962C8B-B14F-4D97-AF65-F5344CB8AC3E}">
        <p14:creationId xmlns:p14="http://schemas.microsoft.com/office/powerpoint/2010/main" val="1261470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As the world seeks to slow the pace of </a:t>
            </a:r>
            <a:r>
              <a:rPr lang="en-GB" sz="1200" b="0" i="0" u="none" strike="noStrike" kern="1200" dirty="0">
                <a:solidFill>
                  <a:schemeClr val="tx1"/>
                </a:solidFill>
                <a:effectLst/>
                <a:latin typeface="+mn-lt"/>
                <a:ea typeface="+mn-ea"/>
                <a:cs typeface="+mn-cs"/>
                <a:hlinkClick r:id="rId3"/>
              </a:rPr>
              <a:t>climate change</a:t>
            </a:r>
            <a:r>
              <a:rPr lang="en-GB" sz="1200" b="0" i="0" kern="1200" dirty="0">
                <a:solidFill>
                  <a:schemeClr val="tx1"/>
                </a:solidFill>
                <a:effectLst/>
                <a:latin typeface="+mn-lt"/>
                <a:ea typeface="+mn-ea"/>
                <a:cs typeface="+mn-cs"/>
              </a:rPr>
              <a:t>, preserve wildlife, and support billions of people, trees inevitably hold a major part of the answer. Yet the mass destruction of trees—deforestation—continues, sacrificing the long-term benefits of standing trees for short-term gain.</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Forests still cover </a:t>
            </a:r>
            <a:r>
              <a:rPr lang="en-GB" sz="1200" b="0" i="0" u="none" strike="noStrike" kern="1200" dirty="0">
                <a:solidFill>
                  <a:schemeClr val="tx1"/>
                </a:solidFill>
                <a:effectLst/>
                <a:latin typeface="+mn-lt"/>
                <a:ea typeface="+mn-ea"/>
                <a:cs typeface="+mn-cs"/>
                <a:hlinkClick r:id="rId4"/>
              </a:rPr>
              <a:t>about 30 percent</a:t>
            </a:r>
            <a:r>
              <a:rPr lang="en-GB" sz="1200" b="0" i="0" kern="1200" dirty="0">
                <a:solidFill>
                  <a:schemeClr val="tx1"/>
                </a:solidFill>
                <a:effectLst/>
                <a:latin typeface="+mn-lt"/>
                <a:ea typeface="+mn-ea"/>
                <a:cs typeface="+mn-cs"/>
              </a:rPr>
              <a:t> of the world’s land area, but they are disappearing at an alarming rate. Between 1990 and 2016, the world lost 502,000 square miles (1.3 million square </a:t>
            </a:r>
            <a:r>
              <a:rPr lang="en-GB" sz="1200" b="0" i="0" kern="1200" dirty="0" err="1">
                <a:solidFill>
                  <a:schemeClr val="tx1"/>
                </a:solidFill>
                <a:effectLst/>
                <a:latin typeface="+mn-lt"/>
                <a:ea typeface="+mn-ea"/>
                <a:cs typeface="+mn-cs"/>
              </a:rPr>
              <a:t>kilometers</a:t>
            </a:r>
            <a:r>
              <a:rPr lang="en-GB" sz="1200" b="0" i="0" kern="1200" dirty="0">
                <a:solidFill>
                  <a:schemeClr val="tx1"/>
                </a:solidFill>
                <a:effectLst/>
                <a:latin typeface="+mn-lt"/>
                <a:ea typeface="+mn-ea"/>
                <a:cs typeface="+mn-cs"/>
              </a:rPr>
              <a:t>) of forest, </a:t>
            </a:r>
            <a:r>
              <a:rPr lang="en-GB" sz="1200" b="0" i="0" u="none" strike="noStrike" kern="1200" dirty="0">
                <a:solidFill>
                  <a:schemeClr val="tx1"/>
                </a:solidFill>
                <a:effectLst/>
                <a:latin typeface="+mn-lt"/>
                <a:ea typeface="+mn-ea"/>
                <a:cs typeface="+mn-cs"/>
                <a:hlinkClick r:id="rId5"/>
              </a:rPr>
              <a:t>according to the World Bank</a:t>
            </a:r>
            <a:r>
              <a:rPr lang="en-GB" sz="1200" b="0" i="0" kern="1200" dirty="0">
                <a:solidFill>
                  <a:schemeClr val="tx1"/>
                </a:solidFill>
                <a:effectLst/>
                <a:latin typeface="+mn-lt"/>
                <a:ea typeface="+mn-ea"/>
                <a:cs typeface="+mn-cs"/>
              </a:rPr>
              <a:t>—an area larger than South Africa. Since humans started cutting down forests, </a:t>
            </a:r>
            <a:r>
              <a:rPr lang="en-GB" sz="1200" b="0" i="0" u="none" strike="noStrike" kern="1200" dirty="0">
                <a:solidFill>
                  <a:schemeClr val="tx1"/>
                </a:solidFill>
                <a:effectLst/>
                <a:latin typeface="+mn-lt"/>
                <a:ea typeface="+mn-ea"/>
                <a:cs typeface="+mn-cs"/>
                <a:hlinkClick r:id="rId6"/>
              </a:rPr>
              <a:t>46 percent of trees have been felled</a:t>
            </a:r>
            <a:r>
              <a:rPr lang="en-GB" sz="1200" b="0" i="0" kern="1200" dirty="0">
                <a:solidFill>
                  <a:schemeClr val="tx1"/>
                </a:solidFill>
                <a:effectLst/>
                <a:latin typeface="+mn-lt"/>
                <a:ea typeface="+mn-ea"/>
                <a:cs typeface="+mn-cs"/>
              </a:rPr>
              <a:t>, according to a 2015 study in the journal Nature. About </a:t>
            </a:r>
            <a:r>
              <a:rPr lang="en-GB" sz="1200" b="0" i="0" u="none" strike="noStrike" kern="1200" dirty="0">
                <a:solidFill>
                  <a:schemeClr val="tx1"/>
                </a:solidFill>
                <a:effectLst/>
                <a:latin typeface="+mn-lt"/>
                <a:ea typeface="+mn-ea"/>
                <a:cs typeface="+mn-cs"/>
                <a:hlinkClick r:id="rId7"/>
              </a:rPr>
              <a:t>17 percent</a:t>
            </a:r>
            <a:r>
              <a:rPr lang="en-GB" sz="1200" b="0" i="0" kern="1200" dirty="0">
                <a:solidFill>
                  <a:schemeClr val="tx1"/>
                </a:solidFill>
                <a:effectLst/>
                <a:latin typeface="+mn-lt"/>
                <a:ea typeface="+mn-ea"/>
                <a:cs typeface="+mn-cs"/>
              </a:rPr>
              <a:t> of the Amazonian rainforest has been </a:t>
            </a:r>
            <a:r>
              <a:rPr lang="en-GB" sz="1200" b="0" i="0" u="none" strike="noStrike" kern="1200" dirty="0">
                <a:solidFill>
                  <a:schemeClr val="tx1"/>
                </a:solidFill>
                <a:effectLst/>
                <a:latin typeface="+mn-lt"/>
                <a:ea typeface="+mn-ea"/>
                <a:cs typeface="+mn-cs"/>
                <a:hlinkClick r:id="rId8"/>
              </a:rPr>
              <a:t>destroyed</a:t>
            </a:r>
            <a:r>
              <a:rPr lang="en-GB" sz="1200" b="0" i="0" kern="1200" dirty="0">
                <a:solidFill>
                  <a:schemeClr val="tx1"/>
                </a:solidFill>
                <a:effectLst/>
                <a:latin typeface="+mn-lt"/>
                <a:ea typeface="+mn-ea"/>
                <a:cs typeface="+mn-cs"/>
              </a:rPr>
              <a:t> over the past 50 years, and losses recently </a:t>
            </a:r>
            <a:r>
              <a:rPr lang="en-GB" sz="1200" b="0" i="0" u="none" strike="noStrike" kern="1200" dirty="0">
                <a:solidFill>
                  <a:schemeClr val="tx1"/>
                </a:solidFill>
                <a:effectLst/>
                <a:latin typeface="+mn-lt"/>
                <a:ea typeface="+mn-ea"/>
                <a:cs typeface="+mn-cs"/>
                <a:hlinkClick r:id="rId9"/>
              </a:rPr>
              <a:t>have been on the rise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We need trees for a variety of reasons, not least of which is that they absorb not only the carbon dioxide that we exhale, but also the heat-trapping </a:t>
            </a:r>
            <a:r>
              <a:rPr lang="en-GB" sz="1200" b="0" i="0" u="none" strike="noStrike" kern="1200" dirty="0">
                <a:solidFill>
                  <a:schemeClr val="tx1"/>
                </a:solidFill>
                <a:effectLst/>
                <a:latin typeface="+mn-lt"/>
                <a:ea typeface="+mn-ea"/>
                <a:cs typeface="+mn-cs"/>
              </a:rPr>
              <a:t>greenhouse gases</a:t>
            </a:r>
            <a:r>
              <a:rPr lang="en-GB" sz="1200" b="0" i="0" kern="1200" dirty="0">
                <a:solidFill>
                  <a:schemeClr val="tx1"/>
                </a:solidFill>
                <a:effectLst/>
                <a:latin typeface="+mn-lt"/>
                <a:ea typeface="+mn-ea"/>
                <a:cs typeface="+mn-cs"/>
              </a:rPr>
              <a:t> that human activities emit. As those gases enter the atmosphere, </a:t>
            </a:r>
            <a:r>
              <a:rPr lang="en-GB" sz="1200" b="0" i="0" u="none" strike="noStrike" kern="1200" dirty="0">
                <a:solidFill>
                  <a:schemeClr val="tx1"/>
                </a:solidFill>
                <a:effectLst/>
                <a:latin typeface="+mn-lt"/>
                <a:ea typeface="+mn-ea"/>
                <a:cs typeface="+mn-cs"/>
                <a:hlinkClick r:id="rId10"/>
              </a:rPr>
              <a:t>global warming</a:t>
            </a:r>
            <a:r>
              <a:rPr lang="en-GB" sz="1200" b="0" i="0" kern="1200" dirty="0">
                <a:solidFill>
                  <a:schemeClr val="tx1"/>
                </a:solidFill>
                <a:effectLst/>
                <a:latin typeface="+mn-lt"/>
                <a:ea typeface="+mn-ea"/>
                <a:cs typeface="+mn-cs"/>
              </a:rPr>
              <a:t> increases, a trend scientists now prefer to call climate change. Tropical tree cover alone can provide 23 percent of the climate mitigation needed over the next decade to meet goals </a:t>
            </a:r>
            <a:r>
              <a:rPr lang="en-GB" sz="1200" b="0" i="0" u="none" strike="noStrike" kern="1200" dirty="0">
                <a:solidFill>
                  <a:schemeClr val="tx1"/>
                </a:solidFill>
                <a:effectLst/>
                <a:latin typeface="+mn-lt"/>
                <a:ea typeface="+mn-ea"/>
                <a:cs typeface="+mn-cs"/>
                <a:hlinkClick r:id="rId11"/>
              </a:rPr>
              <a:t>set in the Paris Agreement</a:t>
            </a:r>
            <a:r>
              <a:rPr lang="en-GB" sz="1200" b="0" i="0" kern="1200" dirty="0">
                <a:solidFill>
                  <a:schemeClr val="tx1"/>
                </a:solidFill>
                <a:effectLst/>
                <a:latin typeface="+mn-lt"/>
                <a:ea typeface="+mn-ea"/>
                <a:cs typeface="+mn-cs"/>
              </a:rPr>
              <a:t> in 2015, </a:t>
            </a:r>
            <a:r>
              <a:rPr lang="en-GB" sz="1200" b="0" i="0" u="none" strike="noStrike" kern="1200" dirty="0">
                <a:solidFill>
                  <a:schemeClr val="tx1"/>
                </a:solidFill>
                <a:effectLst/>
                <a:latin typeface="+mn-lt"/>
                <a:ea typeface="+mn-ea"/>
                <a:cs typeface="+mn-cs"/>
                <a:hlinkClick r:id="rId12"/>
              </a:rPr>
              <a:t>according to one estimate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Causes of deforestation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Farming, grazing of livestock, mining, and drilling combined account for </a:t>
            </a:r>
            <a:r>
              <a:rPr lang="en-GB" sz="1200" b="0" i="0" u="none" strike="noStrike" kern="1200" dirty="0">
                <a:solidFill>
                  <a:schemeClr val="tx1"/>
                </a:solidFill>
                <a:effectLst/>
                <a:latin typeface="+mn-lt"/>
                <a:ea typeface="+mn-ea"/>
                <a:cs typeface="+mn-cs"/>
                <a:hlinkClick r:id="rId13"/>
              </a:rPr>
              <a:t>more than half of all deforestation</a:t>
            </a:r>
            <a:r>
              <a:rPr lang="en-GB" sz="1200" b="0" i="0" kern="1200" dirty="0">
                <a:solidFill>
                  <a:schemeClr val="tx1"/>
                </a:solidFill>
                <a:effectLst/>
                <a:latin typeface="+mn-lt"/>
                <a:ea typeface="+mn-ea"/>
                <a:cs typeface="+mn-cs"/>
              </a:rPr>
              <a:t>. Forestry practices, wildfires and, in small part, urbanization account for the rest. In Malaysia and Indonesia, forests are cut down to make way for producing </a:t>
            </a:r>
            <a:r>
              <a:rPr lang="en-GB" sz="1200" b="0" i="0" u="none" strike="noStrike" kern="1200" dirty="0">
                <a:solidFill>
                  <a:schemeClr val="tx1"/>
                </a:solidFill>
                <a:effectLst/>
                <a:latin typeface="+mn-lt"/>
                <a:ea typeface="+mn-ea"/>
                <a:cs typeface="+mn-cs"/>
                <a:hlinkClick r:id="rId14"/>
              </a:rPr>
              <a:t>palm oil</a:t>
            </a:r>
            <a:r>
              <a:rPr lang="en-GB" sz="1200" b="0" i="0" kern="1200" dirty="0">
                <a:solidFill>
                  <a:schemeClr val="tx1"/>
                </a:solidFill>
                <a:effectLst/>
                <a:latin typeface="+mn-lt"/>
                <a:ea typeface="+mn-ea"/>
                <a:cs typeface="+mn-cs"/>
              </a:rPr>
              <a:t>, which can be found in </a:t>
            </a:r>
            <a:r>
              <a:rPr lang="en-GB" sz="1200" b="0" i="0" u="none" strike="noStrike" kern="1200" dirty="0">
                <a:solidFill>
                  <a:schemeClr val="tx1"/>
                </a:solidFill>
                <a:effectLst/>
                <a:latin typeface="+mn-lt"/>
                <a:ea typeface="+mn-ea"/>
                <a:cs typeface="+mn-cs"/>
                <a:hlinkClick r:id="rId15"/>
              </a:rPr>
              <a:t>everything from shampoo to saltines</a:t>
            </a:r>
            <a:r>
              <a:rPr lang="en-GB" sz="1200" b="0" i="0" kern="1200" dirty="0">
                <a:solidFill>
                  <a:schemeClr val="tx1"/>
                </a:solidFill>
                <a:effectLst/>
                <a:latin typeface="+mn-lt"/>
                <a:ea typeface="+mn-ea"/>
                <a:cs typeface="+mn-cs"/>
              </a:rPr>
              <a:t>. In the Amazon, cattle ranching and farms—particularly soy plantations—are </a:t>
            </a:r>
            <a:r>
              <a:rPr lang="en-GB" sz="1200" b="0" i="0" u="none" strike="noStrike" kern="1200" dirty="0">
                <a:solidFill>
                  <a:schemeClr val="tx1"/>
                </a:solidFill>
                <a:effectLst/>
                <a:latin typeface="+mn-lt"/>
                <a:ea typeface="+mn-ea"/>
                <a:cs typeface="+mn-cs"/>
                <a:hlinkClick r:id="rId16"/>
              </a:rPr>
              <a:t>key culprits</a:t>
            </a:r>
            <a:r>
              <a:rPr lang="en-GB" sz="1200" b="0" i="0" kern="1200" dirty="0">
                <a:solidFill>
                  <a:schemeClr val="tx1"/>
                </a:solidFill>
                <a:effectLst/>
                <a:latin typeface="+mn-lt"/>
                <a:ea typeface="+mn-ea"/>
                <a:cs typeface="+mn-cs"/>
              </a:rPr>
              <a:t>.</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Logging operations, which provide the world’s wood and paper products, also fell countless trees each year. Loggers, some of them </a:t>
            </a:r>
            <a:r>
              <a:rPr lang="en-GB" sz="1200" b="0" i="0" u="none" strike="noStrike" kern="1200" dirty="0">
                <a:solidFill>
                  <a:schemeClr val="tx1"/>
                </a:solidFill>
                <a:effectLst/>
                <a:latin typeface="+mn-lt"/>
                <a:ea typeface="+mn-ea"/>
                <a:cs typeface="+mn-cs"/>
                <a:hlinkClick r:id="rId17"/>
              </a:rPr>
              <a:t>acting illegally</a:t>
            </a:r>
            <a:r>
              <a:rPr lang="en-GB" sz="1200" b="0" i="0" kern="1200" dirty="0">
                <a:solidFill>
                  <a:schemeClr val="tx1"/>
                </a:solidFill>
                <a:effectLst/>
                <a:latin typeface="+mn-lt"/>
                <a:ea typeface="+mn-ea"/>
                <a:cs typeface="+mn-cs"/>
              </a:rPr>
              <a:t>, also build roads to access more and more remote forests—which leads to further deforestation. Forests are also cut as a result of growing urban sprawl as land is developed for homes.</a:t>
            </a:r>
          </a:p>
          <a:p>
            <a:r>
              <a:rPr lang="en-GB" sz="1200" b="0" i="0" kern="1200" dirty="0">
                <a:solidFill>
                  <a:schemeClr val="tx1"/>
                </a:solidFill>
                <a:effectLst/>
                <a:latin typeface="+mn-lt"/>
                <a:ea typeface="+mn-ea"/>
                <a:cs typeface="+mn-cs"/>
              </a:rPr>
              <a:t>Not all deforestation is intentional. Some is caused by a combination of human and natural factors like </a:t>
            </a:r>
            <a:r>
              <a:rPr lang="en-GB" sz="1200" b="0" i="0" u="none" strike="noStrike" kern="1200" dirty="0">
                <a:solidFill>
                  <a:schemeClr val="tx1"/>
                </a:solidFill>
                <a:effectLst/>
                <a:latin typeface="+mn-lt"/>
                <a:ea typeface="+mn-ea"/>
                <a:cs typeface="+mn-cs"/>
                <a:hlinkClick r:id="rId18"/>
              </a:rPr>
              <a:t>wildfires</a:t>
            </a:r>
            <a:r>
              <a:rPr lang="en-GB" sz="1200" b="0" i="0" kern="1200" dirty="0">
                <a:solidFill>
                  <a:schemeClr val="tx1"/>
                </a:solidFill>
                <a:effectLst/>
                <a:latin typeface="+mn-lt"/>
                <a:ea typeface="+mn-ea"/>
                <a:cs typeface="+mn-cs"/>
              </a:rPr>
              <a:t> and overgrazing, which may prevent the growth of young trees.</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Why it matters and what can be done</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Deforestation affects the people and animals where trees are cut, as well as the wider world. Some </a:t>
            </a:r>
            <a:r>
              <a:rPr lang="en-GB" sz="1200" b="0" i="0" u="none" strike="noStrike" kern="1200" dirty="0">
                <a:solidFill>
                  <a:schemeClr val="tx1"/>
                </a:solidFill>
                <a:effectLst/>
                <a:latin typeface="+mn-lt"/>
                <a:ea typeface="+mn-ea"/>
                <a:cs typeface="+mn-cs"/>
                <a:hlinkClick r:id="rId19"/>
              </a:rPr>
              <a:t>250 million people living in forest and savannah </a:t>
            </a:r>
            <a:r>
              <a:rPr lang="en-GB" sz="1200" b="0" i="0" u="none" strike="noStrike" kern="1200" dirty="0" err="1">
                <a:solidFill>
                  <a:schemeClr val="tx1"/>
                </a:solidFill>
                <a:effectLst/>
                <a:latin typeface="+mn-lt"/>
                <a:ea typeface="+mn-ea"/>
                <a:cs typeface="+mn-cs"/>
                <a:hlinkClick r:id="rId19"/>
              </a:rPr>
              <a:t>areas</a:t>
            </a:r>
            <a:r>
              <a:rPr lang="en-GB" sz="1200" b="0" i="0" kern="1200" dirty="0" err="1">
                <a:solidFill>
                  <a:schemeClr val="tx1"/>
                </a:solidFill>
                <a:effectLst/>
                <a:latin typeface="+mn-lt"/>
                <a:ea typeface="+mn-ea"/>
                <a:cs typeface="+mn-cs"/>
              </a:rPr>
              <a:t>depend</a:t>
            </a:r>
            <a:r>
              <a:rPr lang="en-GB" sz="1200" b="0" i="0" kern="1200" dirty="0">
                <a:solidFill>
                  <a:schemeClr val="tx1"/>
                </a:solidFill>
                <a:effectLst/>
                <a:latin typeface="+mn-lt"/>
                <a:ea typeface="+mn-ea"/>
                <a:cs typeface="+mn-cs"/>
              </a:rPr>
              <a:t> on them for subsistence and income—many of them among the world’s rural poor. Eighty percent of Earth’s </a:t>
            </a:r>
            <a:r>
              <a:rPr lang="en-GB" sz="1200" b="0" i="0" u="none" strike="noStrike" kern="1200" dirty="0">
                <a:solidFill>
                  <a:schemeClr val="tx1"/>
                </a:solidFill>
                <a:effectLst/>
                <a:latin typeface="+mn-lt"/>
                <a:ea typeface="+mn-ea"/>
                <a:cs typeface="+mn-cs"/>
                <a:hlinkClick r:id="rId20"/>
              </a:rPr>
              <a:t>land animals and plants live in forests</a:t>
            </a:r>
            <a:r>
              <a:rPr lang="en-GB" sz="1200" b="0" i="0" kern="1200" dirty="0">
                <a:solidFill>
                  <a:schemeClr val="tx1"/>
                </a:solidFill>
                <a:effectLst/>
                <a:latin typeface="+mn-lt"/>
                <a:ea typeface="+mn-ea"/>
                <a:cs typeface="+mn-cs"/>
              </a:rPr>
              <a:t>, and deforestation threatens species including the </a:t>
            </a:r>
            <a:r>
              <a:rPr lang="en-GB" sz="1200" b="0" i="0" u="none" strike="noStrike" kern="1200" dirty="0" err="1">
                <a:solidFill>
                  <a:schemeClr val="tx1"/>
                </a:solidFill>
                <a:effectLst/>
                <a:latin typeface="+mn-lt"/>
                <a:ea typeface="+mn-ea"/>
                <a:cs typeface="+mn-cs"/>
                <a:hlinkClick r:id="rId21"/>
              </a:rPr>
              <a:t>orangutan</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22"/>
              </a:rPr>
              <a:t>Sumatran tiger</a:t>
            </a:r>
            <a:r>
              <a:rPr lang="en-GB" sz="1200" b="0" i="0" kern="1200" dirty="0">
                <a:solidFill>
                  <a:schemeClr val="tx1"/>
                </a:solidFill>
                <a:effectLst/>
                <a:latin typeface="+mn-lt"/>
                <a:ea typeface="+mn-ea"/>
                <a:cs typeface="+mn-cs"/>
              </a:rPr>
              <a:t>, and many species of birds. Removing trees deprives the forest of portions of its canopy, which blocks the sun’s rays during the day and retains heat at night. That disruption leads to more extreme temperature swings that can be harmful to plants and animals.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Yet the effects of deforestation reach much farther. The South American rainforest, for example, influences regional and perhaps even global water cycles, and it's </a:t>
            </a:r>
            <a:r>
              <a:rPr lang="en-GB" sz="1200" b="0" i="0" u="none" strike="noStrike" kern="1200" dirty="0">
                <a:solidFill>
                  <a:schemeClr val="tx1"/>
                </a:solidFill>
                <a:effectLst/>
                <a:latin typeface="+mn-lt"/>
                <a:ea typeface="+mn-ea"/>
                <a:cs typeface="+mn-cs"/>
                <a:hlinkClick r:id="rId23"/>
              </a:rPr>
              <a:t>key to the water supply</a:t>
            </a:r>
            <a:r>
              <a:rPr lang="en-GB" sz="1200" b="0" i="0" kern="1200" dirty="0">
                <a:solidFill>
                  <a:schemeClr val="tx1"/>
                </a:solidFill>
                <a:effectLst/>
                <a:latin typeface="+mn-lt"/>
                <a:ea typeface="+mn-ea"/>
                <a:cs typeface="+mn-cs"/>
              </a:rPr>
              <a:t> in Brazilian cities and </a:t>
            </a:r>
            <a:r>
              <a:rPr lang="en-GB" sz="1200" b="0" i="0" kern="1200" dirty="0" err="1">
                <a:solidFill>
                  <a:schemeClr val="tx1"/>
                </a:solidFill>
                <a:effectLst/>
                <a:latin typeface="+mn-lt"/>
                <a:ea typeface="+mn-ea"/>
                <a:cs typeface="+mn-cs"/>
              </a:rPr>
              <a:t>neighboring</a:t>
            </a:r>
            <a:r>
              <a:rPr lang="en-GB" sz="1200" b="0" i="0" kern="1200" dirty="0">
                <a:solidFill>
                  <a:schemeClr val="tx1"/>
                </a:solidFill>
                <a:effectLst/>
                <a:latin typeface="+mn-lt"/>
                <a:ea typeface="+mn-ea"/>
                <a:cs typeface="+mn-cs"/>
              </a:rPr>
              <a:t> countries. The Amazon actually helps furnish water to some of the soy farmers and beef ranchers who are clearing the forest. The loss of clean water and biodiversity from all forests could have many other effects we can’t foresee, </a:t>
            </a:r>
            <a:r>
              <a:rPr lang="en-GB" sz="1200" b="0" i="0" u="none" strike="noStrike" kern="1200" dirty="0">
                <a:solidFill>
                  <a:schemeClr val="tx1"/>
                </a:solidFill>
                <a:effectLst/>
                <a:latin typeface="+mn-lt"/>
                <a:ea typeface="+mn-ea"/>
                <a:cs typeface="+mn-cs"/>
                <a:hlinkClick r:id="rId24"/>
              </a:rPr>
              <a:t>touching even your morning cup of coffee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 terms of climate change, cutting trees both adds carbon dioxide to the air and removes the ability to absorb existing carbon dioxide. If tropical deforestation were a country, according to the </a:t>
            </a:r>
            <a:r>
              <a:rPr lang="en-GB" sz="1200" b="0" i="0" u="none" strike="noStrike" kern="1200" dirty="0">
                <a:solidFill>
                  <a:schemeClr val="tx1"/>
                </a:solidFill>
                <a:effectLst/>
                <a:latin typeface="+mn-lt"/>
                <a:ea typeface="+mn-ea"/>
                <a:cs typeface="+mn-cs"/>
                <a:hlinkClick r:id="rId12"/>
              </a:rPr>
              <a:t>World Resources Institute</a:t>
            </a:r>
            <a:r>
              <a:rPr lang="en-GB" sz="1200" b="0" i="0" kern="1200" dirty="0">
                <a:solidFill>
                  <a:schemeClr val="tx1"/>
                </a:solidFill>
                <a:effectLst/>
                <a:latin typeface="+mn-lt"/>
                <a:ea typeface="+mn-ea"/>
                <a:cs typeface="+mn-cs"/>
              </a:rPr>
              <a:t>, it would rank third in carbon dioxide-equivalent emissions, behind China and the U.S.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numbers are grim, but </a:t>
            </a:r>
            <a:r>
              <a:rPr lang="en-GB" sz="1200" b="0" i="0" u="none" strike="noStrike" kern="1200" dirty="0">
                <a:solidFill>
                  <a:schemeClr val="tx1"/>
                </a:solidFill>
                <a:effectLst/>
                <a:latin typeface="+mn-lt"/>
                <a:ea typeface="+mn-ea"/>
                <a:cs typeface="+mn-cs"/>
                <a:hlinkClick r:id="rId25"/>
              </a:rPr>
              <a:t>many conservationists see reasons for hope</a:t>
            </a:r>
            <a:r>
              <a:rPr lang="en-GB" sz="1200" b="0" i="0" kern="1200" dirty="0">
                <a:solidFill>
                  <a:schemeClr val="tx1"/>
                </a:solidFill>
                <a:effectLst/>
                <a:latin typeface="+mn-lt"/>
                <a:ea typeface="+mn-ea"/>
                <a:cs typeface="+mn-cs"/>
              </a:rPr>
              <a:t>. A movement is under way to preserve existing forest ecosystems and restore lost tree cover. Organizations and activists are working to fight illegal mining and logging—National Geographic Explorer Topher White, for example, has come up with a way to use recycled </a:t>
            </a:r>
            <a:r>
              <a:rPr lang="en-GB" sz="1200" b="0" i="0" u="none" strike="noStrike" kern="1200" dirty="0">
                <a:solidFill>
                  <a:schemeClr val="tx1"/>
                </a:solidFill>
                <a:effectLst/>
                <a:latin typeface="+mn-lt"/>
                <a:ea typeface="+mn-ea"/>
                <a:cs typeface="+mn-cs"/>
                <a:hlinkClick r:id="rId26"/>
              </a:rPr>
              <a:t>cell phones to monitor for chainsaws</a:t>
            </a:r>
            <a:r>
              <a:rPr lang="en-GB" sz="1200" b="0" i="0" kern="1200" dirty="0">
                <a:solidFill>
                  <a:schemeClr val="tx1"/>
                </a:solidFill>
                <a:effectLst/>
                <a:latin typeface="+mn-lt"/>
                <a:ea typeface="+mn-ea"/>
                <a:cs typeface="+mn-cs"/>
              </a:rPr>
              <a:t>. In Tanzania, the residents of </a:t>
            </a:r>
            <a:r>
              <a:rPr lang="en-GB" sz="1200" b="0" i="0" kern="1200" dirty="0" err="1">
                <a:solidFill>
                  <a:schemeClr val="tx1"/>
                </a:solidFill>
                <a:effectLst/>
                <a:latin typeface="+mn-lt"/>
                <a:ea typeface="+mn-ea"/>
                <a:cs typeface="+mn-cs"/>
              </a:rPr>
              <a:t>Kokota</a:t>
            </a:r>
            <a:r>
              <a:rPr lang="en-GB" sz="1200" b="0" i="0" kern="1200" dirty="0">
                <a:solidFill>
                  <a:schemeClr val="tx1"/>
                </a:solidFill>
                <a:effectLst/>
                <a:latin typeface="+mn-lt"/>
                <a:ea typeface="+mn-ea"/>
                <a:cs typeface="+mn-cs"/>
              </a:rPr>
              <a:t> have </a:t>
            </a:r>
            <a:r>
              <a:rPr lang="en-GB" sz="1200" b="0" i="0" u="none" strike="noStrike" kern="1200" dirty="0">
                <a:solidFill>
                  <a:schemeClr val="tx1"/>
                </a:solidFill>
                <a:effectLst/>
                <a:latin typeface="+mn-lt"/>
                <a:ea typeface="+mn-ea"/>
                <a:cs typeface="+mn-cs"/>
                <a:hlinkClick r:id="rId27"/>
              </a:rPr>
              <a:t>planted more than 2 million trees</a:t>
            </a:r>
            <a:r>
              <a:rPr lang="en-GB" sz="1200" b="0" i="0" kern="1200" dirty="0">
                <a:solidFill>
                  <a:schemeClr val="tx1"/>
                </a:solidFill>
                <a:effectLst/>
                <a:latin typeface="+mn-lt"/>
                <a:ea typeface="+mn-ea"/>
                <a:cs typeface="+mn-cs"/>
              </a:rPr>
              <a:t> on their small island over a decade, aiming to repair previous damage. And in Brazil, </a:t>
            </a:r>
            <a:r>
              <a:rPr lang="en-GB" sz="1200" b="0" i="0" u="none" strike="noStrike" kern="1200" dirty="0">
                <a:solidFill>
                  <a:schemeClr val="tx1"/>
                </a:solidFill>
                <a:effectLst/>
                <a:latin typeface="+mn-lt"/>
                <a:ea typeface="+mn-ea"/>
                <a:cs typeface="+mn-cs"/>
                <a:hlinkClick r:id="rId8"/>
              </a:rPr>
              <a:t>conservationists are rallying</a:t>
            </a:r>
            <a:r>
              <a:rPr lang="en-GB" sz="1200" b="0" i="0" kern="1200" dirty="0">
                <a:solidFill>
                  <a:schemeClr val="tx1"/>
                </a:solidFill>
                <a:effectLst/>
                <a:latin typeface="+mn-lt"/>
                <a:ea typeface="+mn-ea"/>
                <a:cs typeface="+mn-cs"/>
              </a:rPr>
              <a:t> in the face of </a:t>
            </a:r>
            <a:r>
              <a:rPr lang="en-GB" sz="1200" b="0" i="0" u="none" strike="noStrike" kern="1200" dirty="0">
                <a:solidFill>
                  <a:schemeClr val="tx1"/>
                </a:solidFill>
                <a:effectLst/>
                <a:latin typeface="+mn-lt"/>
                <a:ea typeface="+mn-ea"/>
                <a:cs typeface="+mn-cs"/>
                <a:hlinkClick r:id="rId28"/>
              </a:rPr>
              <a:t>ominous signals</a:t>
            </a:r>
            <a:r>
              <a:rPr lang="en-GB" sz="1200" b="0" i="0" kern="1200" dirty="0">
                <a:solidFill>
                  <a:schemeClr val="tx1"/>
                </a:solidFill>
                <a:effectLst/>
                <a:latin typeface="+mn-lt"/>
                <a:ea typeface="+mn-ea"/>
                <a:cs typeface="+mn-cs"/>
              </a:rPr>
              <a:t> that the government may roll back forest protections.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For consumers, it makes sense to examine the products and meats you buy, looking for sustainably produced sources when you can. </a:t>
            </a:r>
            <a:r>
              <a:rPr lang="en-GB" sz="1200" b="0" i="0" kern="1200" dirty="0" err="1">
                <a:solidFill>
                  <a:schemeClr val="tx1"/>
                </a:solidFill>
                <a:effectLst/>
                <a:latin typeface="+mn-lt"/>
                <a:ea typeface="+mn-ea"/>
                <a:cs typeface="+mn-cs"/>
              </a:rPr>
              <a:t>Nonprofit</a:t>
            </a:r>
            <a:r>
              <a:rPr lang="en-GB" sz="1200" b="0" i="0" kern="1200" dirty="0">
                <a:solidFill>
                  <a:schemeClr val="tx1"/>
                </a:solidFill>
                <a:effectLst/>
                <a:latin typeface="+mn-lt"/>
                <a:ea typeface="+mn-ea"/>
                <a:cs typeface="+mn-cs"/>
              </a:rPr>
              <a:t> groups such as the </a:t>
            </a:r>
            <a:r>
              <a:rPr lang="en-GB" sz="1200" b="0" i="0" u="none" strike="noStrike" kern="1200" dirty="0">
                <a:solidFill>
                  <a:schemeClr val="tx1"/>
                </a:solidFill>
                <a:effectLst/>
                <a:latin typeface="+mn-lt"/>
                <a:ea typeface="+mn-ea"/>
                <a:cs typeface="+mn-cs"/>
                <a:hlinkClick r:id="rId29"/>
              </a:rPr>
              <a:t>Forest Stewardship Council</a:t>
            </a:r>
            <a:r>
              <a:rPr lang="en-GB" sz="1200" b="0" i="0" kern="1200" dirty="0">
                <a:solidFill>
                  <a:schemeClr val="tx1"/>
                </a:solidFill>
                <a:effectLst/>
                <a:latin typeface="+mn-lt"/>
                <a:ea typeface="+mn-ea"/>
                <a:cs typeface="+mn-cs"/>
              </a:rPr>
              <a:t> and the </a:t>
            </a:r>
            <a:r>
              <a:rPr lang="en-GB" sz="1200" b="0" i="0" u="none" strike="noStrike" kern="1200" dirty="0">
                <a:solidFill>
                  <a:schemeClr val="tx1"/>
                </a:solidFill>
                <a:effectLst/>
                <a:latin typeface="+mn-lt"/>
                <a:ea typeface="+mn-ea"/>
                <a:cs typeface="+mn-cs"/>
                <a:hlinkClick r:id="rId30"/>
              </a:rPr>
              <a:t>Rainforest Alliance</a:t>
            </a:r>
            <a:r>
              <a:rPr lang="en-GB" sz="1200" b="0" i="0" kern="1200" dirty="0">
                <a:solidFill>
                  <a:schemeClr val="tx1"/>
                </a:solidFill>
                <a:effectLst/>
                <a:latin typeface="+mn-lt"/>
                <a:ea typeface="+mn-ea"/>
                <a:cs typeface="+mn-cs"/>
              </a:rPr>
              <a:t> certify products they consider sustainable, while the </a:t>
            </a:r>
            <a:r>
              <a:rPr lang="en-GB" sz="1200" b="0" i="0" u="none" strike="noStrike" kern="1200" dirty="0">
                <a:solidFill>
                  <a:schemeClr val="tx1"/>
                </a:solidFill>
                <a:effectLst/>
                <a:latin typeface="+mn-lt"/>
                <a:ea typeface="+mn-ea"/>
                <a:cs typeface="+mn-cs"/>
                <a:hlinkClick r:id="rId31"/>
              </a:rPr>
              <a:t>World Wildlife Fund has a palm oil scorecard</a:t>
            </a:r>
            <a:r>
              <a:rPr lang="en-GB" sz="1200" b="0" i="0" kern="1200" dirty="0">
                <a:solidFill>
                  <a:schemeClr val="tx1"/>
                </a:solidFill>
                <a:effectLst/>
                <a:latin typeface="+mn-lt"/>
                <a:ea typeface="+mn-ea"/>
                <a:cs typeface="+mn-cs"/>
              </a:rPr>
              <a:t> for consumer brands</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5075B18-E01E-4A14-992C-9C76306D9783}" type="slidenum">
              <a:rPr lang="en-GB" smtClean="0"/>
              <a:t>9</a:t>
            </a:fld>
            <a:endParaRPr lang="en-GB"/>
          </a:p>
        </p:txBody>
      </p:sp>
    </p:spTree>
    <p:extLst>
      <p:ext uri="{BB962C8B-B14F-4D97-AF65-F5344CB8AC3E}">
        <p14:creationId xmlns:p14="http://schemas.microsoft.com/office/powerpoint/2010/main" val="2451126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effectLst/>
              </a:rPr>
              <a:t>Chlorofluorocarbons (CFCs)</a:t>
            </a:r>
            <a:endParaRPr lang="en-GB" dirty="0">
              <a:effectLst/>
            </a:endParaRPr>
          </a:p>
          <a:p>
            <a:r>
              <a:rPr lang="en-GB" sz="1200" b="0" i="0" kern="1200" dirty="0">
                <a:solidFill>
                  <a:schemeClr val="tx1"/>
                </a:solidFill>
                <a:effectLst/>
                <a:latin typeface="+mn-lt"/>
                <a:ea typeface="+mn-ea"/>
                <a:cs typeface="+mn-cs"/>
              </a:rPr>
              <a:t>(published in The Chapman &amp; Hall </a:t>
            </a:r>
            <a:r>
              <a:rPr lang="en-GB" sz="1200" b="0" i="0" kern="1200" dirty="0" err="1">
                <a:solidFill>
                  <a:schemeClr val="tx1"/>
                </a:solidFill>
                <a:effectLst/>
                <a:latin typeface="+mn-lt"/>
                <a:ea typeface="+mn-ea"/>
                <a:cs typeface="+mn-cs"/>
              </a:rPr>
              <a:t>Encyclopedia</a:t>
            </a:r>
            <a:r>
              <a:rPr lang="en-GB" sz="1200" b="0" i="0" kern="1200" dirty="0">
                <a:solidFill>
                  <a:schemeClr val="tx1"/>
                </a:solidFill>
                <a:effectLst/>
                <a:latin typeface="+mn-lt"/>
                <a:ea typeface="+mn-ea"/>
                <a:cs typeface="+mn-cs"/>
              </a:rPr>
              <a:t> of Environmental Science, edited by David E. Alexander and Rhodes W. </a:t>
            </a:r>
            <a:r>
              <a:rPr lang="en-GB" sz="1200" b="0" i="0" kern="1200" dirty="0" err="1">
                <a:solidFill>
                  <a:schemeClr val="tx1"/>
                </a:solidFill>
                <a:effectLst/>
                <a:latin typeface="+mn-lt"/>
                <a:ea typeface="+mn-ea"/>
                <a:cs typeface="+mn-cs"/>
              </a:rPr>
              <a:t>Fairbridge</a:t>
            </a:r>
            <a:r>
              <a:rPr lang="en-GB" sz="1200" b="0" i="0" kern="1200" dirty="0">
                <a:solidFill>
                  <a:schemeClr val="tx1"/>
                </a:solidFill>
                <a:effectLst/>
                <a:latin typeface="+mn-lt"/>
                <a:ea typeface="+mn-ea"/>
                <a:cs typeface="+mn-cs"/>
              </a:rPr>
              <a:t>, pp pp.78-80, Kluwer Academic, Boston, MA, 1999.)</a:t>
            </a:r>
          </a:p>
          <a:p>
            <a:r>
              <a:rPr lang="en-GB" i="1" dirty="0">
                <a:effectLst/>
              </a:rPr>
              <a:t>James W. Elkins</a:t>
            </a:r>
          </a:p>
          <a:p>
            <a:endParaRPr lang="en-GB" sz="1200" b="0" i="0" kern="1200" dirty="0">
              <a:solidFill>
                <a:schemeClr val="tx1"/>
              </a:solidFill>
              <a:effectLst/>
              <a:latin typeface="+mn-lt"/>
              <a:ea typeface="+mn-ea"/>
              <a:cs typeface="+mn-cs"/>
            </a:endParaRPr>
          </a:p>
          <a:p>
            <a:r>
              <a:rPr lang="en-GB" dirty="0">
                <a:effectLst/>
              </a:rPr>
              <a:t>National Oceanic and Atmospheric Administration (NOAA), Climate Monitoring and Diagnostics Laboratory (CMDL), 325 Broadway, Boulder, CO 80303 U.S.A.</a:t>
            </a:r>
            <a:endParaRPr lang="en-GB" sz="1200" b="0" i="0" kern="1200" dirty="0">
              <a:solidFill>
                <a:schemeClr val="tx1"/>
              </a:solidFill>
              <a:effectLst/>
              <a:latin typeface="+mn-lt"/>
              <a:ea typeface="+mn-ea"/>
              <a:cs typeface="+mn-cs"/>
            </a:endParaRPr>
          </a:p>
          <a:p>
            <a:r>
              <a:rPr lang="en-GB" dirty="0">
                <a:effectLst/>
              </a:rPr>
              <a:t>E-mail: </a:t>
            </a:r>
            <a:r>
              <a:rPr lang="en-GB" sz="1200" u="none" strike="noStrike" kern="1200" dirty="0">
                <a:solidFill>
                  <a:schemeClr val="tx1"/>
                </a:solidFill>
                <a:effectLst/>
                <a:latin typeface="+mn-lt"/>
                <a:ea typeface="+mn-ea"/>
                <a:cs typeface="+mn-cs"/>
                <a:hlinkClick r:id="rId3"/>
              </a:rPr>
              <a:t>James.W.Elkins@noaa.gov</a:t>
            </a:r>
            <a:r>
              <a:rPr lang="en-GB" dirty="0">
                <a:effectLst/>
              </a:rPr>
              <a:t>, Phone: (303) 497-6224, Fax: (303) 497-6290</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Chlorofluorocarbons (CFCs) are nontoxic, </a:t>
            </a:r>
            <a:r>
              <a:rPr lang="en-GB" sz="1200" b="0" i="0" kern="1200" dirty="0" err="1">
                <a:solidFill>
                  <a:schemeClr val="tx1"/>
                </a:solidFill>
                <a:effectLst/>
                <a:latin typeface="+mn-lt"/>
                <a:ea typeface="+mn-ea"/>
                <a:cs typeface="+mn-cs"/>
              </a:rPr>
              <a:t>nonflammable</a:t>
            </a:r>
            <a:r>
              <a:rPr lang="en-GB" sz="1200" b="0" i="0" kern="1200" dirty="0">
                <a:solidFill>
                  <a:schemeClr val="tx1"/>
                </a:solidFill>
                <a:effectLst/>
                <a:latin typeface="+mn-lt"/>
                <a:ea typeface="+mn-ea"/>
                <a:cs typeface="+mn-cs"/>
              </a:rPr>
              <a:t> chemicals containing atoms of carbon, chlorine, and fluorine. They are used in the manufacture of aerosol sprays, blowing agents for foams and packing materials, as solvents, and as refrigerants. CFCs are classified as halocarbons, a class of compounds that contain atoms of carbon and halogen atoms. Individual CFC molecules are </a:t>
            </a:r>
            <a:r>
              <a:rPr lang="en-GB" sz="1200" b="0" i="0" kern="1200" dirty="0" err="1">
                <a:solidFill>
                  <a:schemeClr val="tx1"/>
                </a:solidFill>
                <a:effectLst/>
                <a:latin typeface="+mn-lt"/>
                <a:ea typeface="+mn-ea"/>
                <a:cs typeface="+mn-cs"/>
              </a:rPr>
              <a:t>labeled</a:t>
            </a:r>
            <a:r>
              <a:rPr lang="en-GB" sz="1200" b="0" i="0" kern="1200" dirty="0">
                <a:solidFill>
                  <a:schemeClr val="tx1"/>
                </a:solidFill>
                <a:effectLst/>
                <a:latin typeface="+mn-lt"/>
                <a:ea typeface="+mn-ea"/>
                <a:cs typeface="+mn-cs"/>
              </a:rPr>
              <a:t> with a unique numbering system. For example, the CFC number of 11 indicates the number of atoms of carbon, hydrogen, fluorine, and chlorine (e.g. CCl</a:t>
            </a:r>
            <a:r>
              <a:rPr lang="en-GB" sz="1200" b="0" i="0" kern="1200" baseline="-25000" dirty="0">
                <a:solidFill>
                  <a:schemeClr val="tx1"/>
                </a:solidFill>
                <a:effectLst/>
                <a:latin typeface="+mn-lt"/>
                <a:ea typeface="+mn-ea"/>
                <a:cs typeface="+mn-cs"/>
              </a:rPr>
              <a:t>3</a:t>
            </a:r>
            <a:r>
              <a:rPr lang="en-GB" sz="1200" b="0" i="0" kern="1200" dirty="0">
                <a:solidFill>
                  <a:schemeClr val="tx1"/>
                </a:solidFill>
                <a:effectLst/>
                <a:latin typeface="+mn-lt"/>
                <a:ea typeface="+mn-ea"/>
                <a:cs typeface="+mn-cs"/>
              </a:rPr>
              <a:t>F as CFC-11). The best way to remember the system is the "rule of 90" or add 90 to the CFC number where the first digit is the number of carbon atoms (C), the second digit is the number of hydrogen atoms (H), and the third digit is number of the fluorine atoms (F). The total number of chlorine atoms (Cl) are calculated by the expression: Cl = 2(C+1) - H - F. In the example CFC-11 has one carbon, no hydrogen, one fluorine, and therefore 3 chlorine atoms.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Refrigerators in the late 1800s and early 1900s used the toxic gases, ammonia (NH</a:t>
            </a:r>
            <a:r>
              <a:rPr lang="en-GB" sz="1200" b="0" i="0" kern="1200" baseline="-25000" dirty="0">
                <a:solidFill>
                  <a:schemeClr val="tx1"/>
                </a:solidFill>
                <a:effectLst/>
                <a:latin typeface="+mn-lt"/>
                <a:ea typeface="+mn-ea"/>
                <a:cs typeface="+mn-cs"/>
              </a:rPr>
              <a:t>3</a:t>
            </a:r>
            <a:r>
              <a:rPr lang="en-GB" sz="1200" b="0" i="0" kern="1200" dirty="0">
                <a:solidFill>
                  <a:schemeClr val="tx1"/>
                </a:solidFill>
                <a:effectLst/>
                <a:latin typeface="+mn-lt"/>
                <a:ea typeface="+mn-ea"/>
                <a:cs typeface="+mn-cs"/>
              </a:rPr>
              <a:t>), methyl chloride (CH</a:t>
            </a:r>
            <a:r>
              <a:rPr lang="en-GB" sz="1200" b="0" i="0" kern="1200" baseline="-25000" dirty="0">
                <a:solidFill>
                  <a:schemeClr val="tx1"/>
                </a:solidFill>
                <a:effectLst/>
                <a:latin typeface="+mn-lt"/>
                <a:ea typeface="+mn-ea"/>
                <a:cs typeface="+mn-cs"/>
              </a:rPr>
              <a:t>3</a:t>
            </a:r>
            <a:r>
              <a:rPr lang="en-GB" sz="1200" b="0" i="0" kern="1200" dirty="0">
                <a:solidFill>
                  <a:schemeClr val="tx1"/>
                </a:solidFill>
                <a:effectLst/>
                <a:latin typeface="+mn-lt"/>
                <a:ea typeface="+mn-ea"/>
                <a:cs typeface="+mn-cs"/>
              </a:rPr>
              <a:t>Cl), and </a:t>
            </a:r>
            <a:r>
              <a:rPr lang="en-GB" sz="1200" b="0" i="0" kern="1200" dirty="0" err="1">
                <a:solidFill>
                  <a:schemeClr val="tx1"/>
                </a:solidFill>
                <a:effectLst/>
                <a:latin typeface="+mn-lt"/>
                <a:ea typeface="+mn-ea"/>
                <a:cs typeface="+mn-cs"/>
              </a:rPr>
              <a:t>sulfur</a:t>
            </a:r>
            <a:r>
              <a:rPr lang="en-GB" sz="1200" b="0" i="0" kern="1200" dirty="0">
                <a:solidFill>
                  <a:schemeClr val="tx1"/>
                </a:solidFill>
                <a:effectLst/>
                <a:latin typeface="+mn-lt"/>
                <a:ea typeface="+mn-ea"/>
                <a:cs typeface="+mn-cs"/>
              </a:rPr>
              <a:t> dioxide (SO</a:t>
            </a:r>
            <a:r>
              <a:rPr lang="en-GB" sz="1200" b="0" i="0" kern="1200" baseline="-25000" dirty="0">
                <a:solidFill>
                  <a:schemeClr val="tx1"/>
                </a:solidFill>
                <a:effectLst/>
                <a:latin typeface="+mn-lt"/>
                <a:ea typeface="+mn-ea"/>
                <a:cs typeface="+mn-cs"/>
              </a:rPr>
              <a:t>2</a:t>
            </a:r>
            <a:r>
              <a:rPr lang="en-GB" sz="1200" b="0" i="0" kern="1200" dirty="0">
                <a:solidFill>
                  <a:schemeClr val="tx1"/>
                </a:solidFill>
                <a:effectLst/>
                <a:latin typeface="+mn-lt"/>
                <a:ea typeface="+mn-ea"/>
                <a:cs typeface="+mn-cs"/>
              </a:rPr>
              <a:t>), as refrigerants. After a series of fatal accidents in the 1920s when methyl chloride leaked out of refrigerators, a search for a less toxic replacement begun as a collaborative effort of three American corporations- Frigidaire, General Motors, and Du Pont. CFCs were first synthesized in 1928 by Thomas </a:t>
            </a:r>
            <a:r>
              <a:rPr lang="en-GB" sz="1200" b="0" i="0" kern="1200" dirty="0" err="1">
                <a:solidFill>
                  <a:schemeClr val="tx1"/>
                </a:solidFill>
                <a:effectLst/>
                <a:latin typeface="+mn-lt"/>
                <a:ea typeface="+mn-ea"/>
                <a:cs typeface="+mn-cs"/>
              </a:rPr>
              <a:t>Midgley</a:t>
            </a:r>
            <a:r>
              <a:rPr lang="en-GB" sz="1200" b="0" i="0" kern="1200" dirty="0">
                <a:solidFill>
                  <a:schemeClr val="tx1"/>
                </a:solidFill>
                <a:effectLst/>
                <a:latin typeface="+mn-lt"/>
                <a:ea typeface="+mn-ea"/>
                <a:cs typeface="+mn-cs"/>
              </a:rPr>
              <a:t>, Jr. of General Motors, as safer chemicals for refrigerators used in large commercial appilications</a:t>
            </a:r>
            <a:r>
              <a:rPr lang="en-GB" sz="1200" b="0" i="0" kern="1200" baseline="30000" dirty="0">
                <a:solidFill>
                  <a:schemeClr val="tx1"/>
                </a:solidFill>
                <a:effectLst/>
                <a:latin typeface="+mn-lt"/>
                <a:ea typeface="+mn-ea"/>
                <a:cs typeface="+mn-cs"/>
              </a:rPr>
              <a:t>1</a:t>
            </a:r>
            <a:r>
              <a:rPr lang="en-GB" sz="1200" b="0" i="0" kern="1200" dirty="0">
                <a:solidFill>
                  <a:schemeClr val="tx1"/>
                </a:solidFill>
                <a:effectLst/>
                <a:latin typeface="+mn-lt"/>
                <a:ea typeface="+mn-ea"/>
                <a:cs typeface="+mn-cs"/>
              </a:rPr>
              <a:t>. Frigidaire was issued the first patent, number 1,886,339, for the formula for CFCs on December 31, 1928. In 1930, General Motors and Du Pont formed the Kinetic Chemical Company to produce Freon (a Du Pont tradename for CFCs) in large quantities. By 1935 Frigidaire and its competitors had sold 8 million new refrigerators in the United States using Freon-12 (CFC-12) made by the Kinetic Chemical Company and those companies that were licensed to manufacture this compound. In 1932 the Carrier Engineering Corporation used Freon-11 (CFC-11) in the world </a:t>
            </a:r>
            <a:r>
              <a:rPr lang="en-GB" sz="1200" b="0" i="0" kern="1200" dirty="0" err="1">
                <a:solidFill>
                  <a:schemeClr val="tx1"/>
                </a:solidFill>
                <a:effectLst/>
                <a:latin typeface="+mn-lt"/>
                <a:ea typeface="+mn-ea"/>
                <a:cs typeface="+mn-cs"/>
              </a:rPr>
              <a:t>ís</a:t>
            </a:r>
            <a:r>
              <a:rPr lang="en-GB" sz="1200" b="0" i="0" kern="1200" dirty="0">
                <a:solidFill>
                  <a:schemeClr val="tx1"/>
                </a:solidFill>
                <a:effectLst/>
                <a:latin typeface="+mn-lt"/>
                <a:ea typeface="+mn-ea"/>
                <a:cs typeface="+mn-cs"/>
              </a:rPr>
              <a:t> first self-contained home air-conditioning unit, called the "Atmospheric Cabinet".; Because of the CFC safety record for nontoxicity, Freon became the preferred coolant in large air-conditioning systems. Public health codes in many American cities were revised to designate Freon as the only coolant that could be used in public buildings. After World War II, CFCs were used as propellants for bug sprays, paints, hair conditioners, and other health care products. During the late 1950s and early 1960s the CFCs made possible an inexpensive solution to the desire for air conditioning in many automobiles, homes, and office buildings. Later, the growth in CFC use took off worldwide with peak, annual sales of about a billion dollars (U.S.) and more than one million metric tons of CFCs produced.</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Whereas CFCs are safe to use in most applications and are inert in the lower atmosphere, they do undergo significant reaction in the upper atmosphere or stratosphere. In 1974, two University of California chemists, Professor F. Sherwood Rowland and </a:t>
            </a:r>
            <a:r>
              <a:rPr lang="en-GB" sz="1200" b="0" i="0" kern="1200" dirty="0" err="1">
                <a:solidFill>
                  <a:schemeClr val="tx1"/>
                </a:solidFill>
                <a:effectLst/>
                <a:latin typeface="+mn-lt"/>
                <a:ea typeface="+mn-ea"/>
                <a:cs typeface="+mn-cs"/>
              </a:rPr>
              <a:t>Dr.</a:t>
            </a:r>
            <a:r>
              <a:rPr lang="en-GB" sz="1200" b="0" i="0" kern="1200" dirty="0">
                <a:solidFill>
                  <a:schemeClr val="tx1"/>
                </a:solidFill>
                <a:effectLst/>
                <a:latin typeface="+mn-lt"/>
                <a:ea typeface="+mn-ea"/>
                <a:cs typeface="+mn-cs"/>
              </a:rPr>
              <a:t> Mario Molina, showed that the CFCs could be a major source of inorganic chlorine in the stratosphere following their photolytic decomposition by UV radiation. In addition, some of the released chlorine would become active in destroying ozone in the stratosphere</a:t>
            </a:r>
            <a:r>
              <a:rPr lang="en-GB" sz="1200" b="0" i="0" kern="1200" baseline="30000" dirty="0">
                <a:solidFill>
                  <a:schemeClr val="tx1"/>
                </a:solidFill>
                <a:effectLst/>
                <a:latin typeface="+mn-lt"/>
                <a:ea typeface="+mn-ea"/>
                <a:cs typeface="+mn-cs"/>
              </a:rPr>
              <a:t>2</a:t>
            </a:r>
            <a:r>
              <a:rPr lang="en-GB" sz="1200" b="0" i="0" kern="1200" dirty="0">
                <a:solidFill>
                  <a:schemeClr val="tx1"/>
                </a:solidFill>
                <a:effectLst/>
                <a:latin typeface="+mn-lt"/>
                <a:ea typeface="+mn-ea"/>
                <a:cs typeface="+mn-cs"/>
              </a:rPr>
              <a:t>. Ozone is a trace gas located primarily in the stratosphere (see ozone). Ozone absorbs harmful ultraviolet radiation in the wavelengths between 280 and 320 nm of the UV-B band which can cause biological damage in plants and animals. A loss of stratospheric ozone results in more harmful UV-B radiation reaching the Earth's surface. Chlorine released from CFCs destroys ozone in catalytic reactions where 100,000 molecules of ozone can be destroyed per chlorine atom.</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 large springtime depletion of stratospheric ozone was getting worse each following year. This ozone loss was described in 1985 by British researcher Joe Farman and his colleagues</a:t>
            </a:r>
            <a:r>
              <a:rPr lang="en-GB" sz="1200" b="0" i="0" kern="1200" baseline="30000" dirty="0">
                <a:solidFill>
                  <a:schemeClr val="tx1"/>
                </a:solidFill>
                <a:effectLst/>
                <a:latin typeface="+mn-lt"/>
                <a:ea typeface="+mn-ea"/>
                <a:cs typeface="+mn-cs"/>
              </a:rPr>
              <a:t>3</a:t>
            </a:r>
            <a:r>
              <a:rPr lang="en-GB" sz="1200" b="0" i="0" kern="1200" dirty="0">
                <a:solidFill>
                  <a:schemeClr val="tx1"/>
                </a:solidFill>
                <a:effectLst/>
                <a:latin typeface="+mn-lt"/>
                <a:ea typeface="+mn-ea"/>
                <a:cs typeface="+mn-cs"/>
              </a:rPr>
              <a:t>. It was called </a:t>
            </a:r>
            <a:r>
              <a:rPr lang="en-GB" sz="1200" b="0" i="0" kern="1200" dirty="0" err="1">
                <a:solidFill>
                  <a:schemeClr val="tx1"/>
                </a:solidFill>
                <a:effectLst/>
                <a:latin typeface="+mn-lt"/>
                <a:ea typeface="+mn-ea"/>
                <a:cs typeface="+mn-cs"/>
              </a:rPr>
              <a:t>ìthe</a:t>
            </a:r>
            <a:r>
              <a:rPr lang="en-GB" sz="1200" b="0" i="0" kern="1200" dirty="0">
                <a:solidFill>
                  <a:schemeClr val="tx1"/>
                </a:solidFill>
                <a:effectLst/>
                <a:latin typeface="+mn-lt"/>
                <a:ea typeface="+mn-ea"/>
                <a:cs typeface="+mn-cs"/>
              </a:rPr>
              <a:t> Antarctic ozone hole by others. The ozone hole was different than ozone loss in the </a:t>
            </a:r>
            <a:r>
              <a:rPr lang="en-GB" sz="1200" b="0" i="0" kern="1200" dirty="0" err="1">
                <a:solidFill>
                  <a:schemeClr val="tx1"/>
                </a:solidFill>
                <a:effectLst/>
                <a:latin typeface="+mn-lt"/>
                <a:ea typeface="+mn-ea"/>
                <a:cs typeface="+mn-cs"/>
              </a:rPr>
              <a:t>midlatitudes</a:t>
            </a:r>
            <a:r>
              <a:rPr lang="en-GB" sz="1200" b="0" i="0" kern="1200" dirty="0">
                <a:solidFill>
                  <a:schemeClr val="tx1"/>
                </a:solidFill>
                <a:effectLst/>
                <a:latin typeface="+mn-lt"/>
                <a:ea typeface="+mn-ea"/>
                <a:cs typeface="+mn-cs"/>
              </a:rPr>
              <a:t>. The loss was greater over Antarctic than the </a:t>
            </a:r>
            <a:r>
              <a:rPr lang="en-GB" sz="1200" b="0" i="0" kern="1200" dirty="0" err="1">
                <a:solidFill>
                  <a:schemeClr val="tx1"/>
                </a:solidFill>
                <a:effectLst/>
                <a:latin typeface="+mn-lt"/>
                <a:ea typeface="+mn-ea"/>
                <a:cs typeface="+mn-cs"/>
              </a:rPr>
              <a:t>midlatitudes</a:t>
            </a:r>
            <a:r>
              <a:rPr lang="en-GB" sz="1200" b="0" i="0" kern="1200" dirty="0">
                <a:solidFill>
                  <a:schemeClr val="tx1"/>
                </a:solidFill>
                <a:effectLst/>
                <a:latin typeface="+mn-lt"/>
                <a:ea typeface="+mn-ea"/>
                <a:cs typeface="+mn-cs"/>
              </a:rPr>
              <a:t> because of many factors: the unusually cold temperatures of the region, the dynamic isolation of this </a:t>
            </a:r>
            <a:r>
              <a:rPr lang="en-GB" sz="1200" b="0" i="0" kern="1200" dirty="0" err="1">
                <a:solidFill>
                  <a:schemeClr val="tx1"/>
                </a:solidFill>
                <a:effectLst/>
                <a:latin typeface="+mn-lt"/>
                <a:ea typeface="+mn-ea"/>
                <a:cs typeface="+mn-cs"/>
              </a:rPr>
              <a:t>ìholeî</a:t>
            </a:r>
            <a:r>
              <a:rPr lang="en-GB" sz="1200" b="0" i="0" kern="1200" dirty="0">
                <a:solidFill>
                  <a:schemeClr val="tx1"/>
                </a:solidFill>
                <a:effectLst/>
                <a:latin typeface="+mn-lt"/>
                <a:ea typeface="+mn-ea"/>
                <a:cs typeface="+mn-cs"/>
              </a:rPr>
              <a:t>, and the synergistic reactions of chlorine and bromine</a:t>
            </a:r>
            <a:r>
              <a:rPr lang="en-GB" sz="1200" b="0" i="0" kern="1200" baseline="30000" dirty="0">
                <a:solidFill>
                  <a:schemeClr val="tx1"/>
                </a:solidFill>
                <a:effectLst/>
                <a:latin typeface="+mn-lt"/>
                <a:ea typeface="+mn-ea"/>
                <a:cs typeface="+mn-cs"/>
              </a:rPr>
              <a:t>4</a:t>
            </a:r>
            <a:r>
              <a:rPr lang="en-GB" sz="1200" b="0" i="0" kern="1200" dirty="0">
                <a:solidFill>
                  <a:schemeClr val="tx1"/>
                </a:solidFill>
                <a:effectLst/>
                <a:latin typeface="+mn-lt"/>
                <a:ea typeface="+mn-ea"/>
                <a:cs typeface="+mn-cs"/>
              </a:rPr>
              <a:t>. Ozone loss also is enhanced in polar regions as a result of reactions involving polar stratospheric clouds (PSCs)</a:t>
            </a:r>
            <a:r>
              <a:rPr lang="en-GB" sz="1200" b="0" i="0" kern="1200" baseline="30000" dirty="0">
                <a:solidFill>
                  <a:schemeClr val="tx1"/>
                </a:solidFill>
                <a:effectLst/>
                <a:latin typeface="+mn-lt"/>
                <a:ea typeface="+mn-ea"/>
                <a:cs typeface="+mn-cs"/>
              </a:rPr>
              <a:t>5</a:t>
            </a:r>
            <a:r>
              <a:rPr lang="en-GB" sz="1200" b="0" i="0" kern="1200" dirty="0">
                <a:solidFill>
                  <a:schemeClr val="tx1"/>
                </a:solidFill>
                <a:effectLst/>
                <a:latin typeface="+mn-lt"/>
                <a:ea typeface="+mn-ea"/>
                <a:cs typeface="+mn-cs"/>
              </a:rPr>
              <a:t> and in </a:t>
            </a:r>
            <a:r>
              <a:rPr lang="en-GB" sz="1200" b="0" i="0" kern="1200" dirty="0" err="1">
                <a:solidFill>
                  <a:schemeClr val="tx1"/>
                </a:solidFill>
                <a:effectLst/>
                <a:latin typeface="+mn-lt"/>
                <a:ea typeface="+mn-ea"/>
                <a:cs typeface="+mn-cs"/>
              </a:rPr>
              <a:t>midlatitudes</a:t>
            </a:r>
            <a:r>
              <a:rPr lang="en-GB" sz="1200" b="0" i="0" kern="1200" dirty="0">
                <a:solidFill>
                  <a:schemeClr val="tx1"/>
                </a:solidFill>
                <a:effectLst/>
                <a:latin typeface="+mn-lt"/>
                <a:ea typeface="+mn-ea"/>
                <a:cs typeface="+mn-cs"/>
              </a:rPr>
              <a:t> following volcanic eruptions.</a:t>
            </a:r>
            <a:r>
              <a:rPr lang="en-GB" sz="1200" b="1" i="0" kern="120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The need for controlling the CFCs became urgent.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 1987, 27 nations signed a global environmental treaty, the Montreal Protocol to Reduce Substances that Deplete the Ozone Layer</a:t>
            </a:r>
            <a:r>
              <a:rPr lang="en-GB" sz="1200" b="0" i="0" kern="1200" baseline="30000" dirty="0">
                <a:solidFill>
                  <a:schemeClr val="tx1"/>
                </a:solidFill>
                <a:effectLst/>
                <a:latin typeface="+mn-lt"/>
                <a:ea typeface="+mn-ea"/>
                <a:cs typeface="+mn-cs"/>
              </a:rPr>
              <a:t>6</a:t>
            </a:r>
            <a:r>
              <a:rPr lang="en-GB" sz="1200" b="0" i="0" kern="1200" dirty="0">
                <a:solidFill>
                  <a:schemeClr val="tx1"/>
                </a:solidFill>
                <a:effectLst/>
                <a:latin typeface="+mn-lt"/>
                <a:ea typeface="+mn-ea"/>
                <a:cs typeface="+mn-cs"/>
              </a:rPr>
              <a:t>, that had a provision to reduce 1986 production levels of these compounds by 50% before the year 2000. This international agreement included restrictions on production of CFC-11, -12, -113, -114, -115, and the Halons (chemicals used as a fire extinguishing agents). An amendment approved in London in 1990 was more forceful and called for the elimination of production by the year 2000. The chlorinated solvents, methyl chloroform (CH</a:t>
            </a:r>
            <a:r>
              <a:rPr lang="en-GB" sz="1200" b="0" i="0" kern="1200" baseline="-25000" dirty="0">
                <a:solidFill>
                  <a:schemeClr val="tx1"/>
                </a:solidFill>
                <a:effectLst/>
                <a:latin typeface="+mn-lt"/>
                <a:ea typeface="+mn-ea"/>
                <a:cs typeface="+mn-cs"/>
              </a:rPr>
              <a:t>3</a:t>
            </a:r>
            <a:r>
              <a:rPr lang="en-GB" sz="1200" b="0" i="0" kern="1200" dirty="0">
                <a:solidFill>
                  <a:schemeClr val="tx1"/>
                </a:solidFill>
                <a:effectLst/>
                <a:latin typeface="+mn-lt"/>
                <a:ea typeface="+mn-ea"/>
                <a:cs typeface="+mn-cs"/>
              </a:rPr>
              <a:t>CCl</a:t>
            </a:r>
            <a:r>
              <a:rPr lang="en-GB" sz="1200" b="0" i="0" kern="1200" baseline="-25000" dirty="0">
                <a:solidFill>
                  <a:schemeClr val="tx1"/>
                </a:solidFill>
                <a:effectLst/>
                <a:latin typeface="+mn-lt"/>
                <a:ea typeface="+mn-ea"/>
                <a:cs typeface="+mn-cs"/>
              </a:rPr>
              <a:t>3</a:t>
            </a:r>
            <a:r>
              <a:rPr lang="en-GB" sz="1200" b="0" i="0" kern="1200" dirty="0">
                <a:solidFill>
                  <a:schemeClr val="tx1"/>
                </a:solidFill>
                <a:effectLst/>
                <a:latin typeface="+mn-lt"/>
                <a:ea typeface="+mn-ea"/>
                <a:cs typeface="+mn-cs"/>
              </a:rPr>
              <a:t>), and carbon tetrachloride (CCl</a:t>
            </a:r>
            <a:r>
              <a:rPr lang="en-GB" sz="1200" b="0" i="0" kern="1200" baseline="-25000" dirty="0">
                <a:solidFill>
                  <a:schemeClr val="tx1"/>
                </a:solidFill>
                <a:effectLst/>
                <a:latin typeface="+mn-lt"/>
                <a:ea typeface="+mn-ea"/>
                <a:cs typeface="+mn-cs"/>
              </a:rPr>
              <a:t>4</a:t>
            </a:r>
            <a:r>
              <a:rPr lang="en-GB" sz="1200" b="0" i="0" kern="1200" dirty="0">
                <a:solidFill>
                  <a:schemeClr val="tx1"/>
                </a:solidFill>
                <a:effectLst/>
                <a:latin typeface="+mn-lt"/>
                <a:ea typeface="+mn-ea"/>
                <a:cs typeface="+mn-cs"/>
              </a:rPr>
              <a:t>) were added to the London Amendment.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Large amounts of reactive stratospheric chlorine in the form of chlorine monoxide (</a:t>
            </a:r>
            <a:r>
              <a:rPr lang="en-GB" sz="1200" b="0" i="0" kern="1200" dirty="0" err="1">
                <a:solidFill>
                  <a:schemeClr val="tx1"/>
                </a:solidFill>
                <a:effectLst/>
                <a:latin typeface="+mn-lt"/>
                <a:ea typeface="+mn-ea"/>
                <a:cs typeface="+mn-cs"/>
              </a:rPr>
              <a:t>ClO</a:t>
            </a:r>
            <a:r>
              <a:rPr lang="en-GB" sz="1200" b="0" i="0" kern="1200" dirty="0">
                <a:solidFill>
                  <a:schemeClr val="tx1"/>
                </a:solidFill>
                <a:effectLst/>
                <a:latin typeface="+mn-lt"/>
                <a:ea typeface="+mn-ea"/>
                <a:cs typeface="+mn-cs"/>
              </a:rPr>
              <a:t>) that could only result from the destruction of ozone by the CFCs in the stratosphere were observed by instruments </a:t>
            </a:r>
            <a:r>
              <a:rPr lang="en-GB" sz="1200" b="0" i="0" kern="1200" dirty="0" err="1">
                <a:solidFill>
                  <a:schemeClr val="tx1"/>
                </a:solidFill>
                <a:effectLst/>
                <a:latin typeface="+mn-lt"/>
                <a:ea typeface="+mn-ea"/>
                <a:cs typeface="+mn-cs"/>
              </a:rPr>
              <a:t>onboard</a:t>
            </a:r>
            <a:r>
              <a:rPr lang="en-GB" sz="1200" b="0" i="0" kern="1200" dirty="0">
                <a:solidFill>
                  <a:schemeClr val="tx1"/>
                </a:solidFill>
                <a:effectLst/>
                <a:latin typeface="+mn-lt"/>
                <a:ea typeface="+mn-ea"/>
                <a:cs typeface="+mn-cs"/>
              </a:rPr>
              <a:t> the NASA ER-2 aircraft and UARS (Upper Atmospheric Research Satellite) over some regions in North America during the winter of 1992</a:t>
            </a:r>
            <a:r>
              <a:rPr lang="en-GB" sz="1200" b="0" i="0" kern="1200" baseline="30000" dirty="0">
                <a:solidFill>
                  <a:schemeClr val="tx1"/>
                </a:solidFill>
                <a:effectLst/>
                <a:latin typeface="+mn-lt"/>
                <a:ea typeface="+mn-ea"/>
                <a:cs typeface="+mn-cs"/>
              </a:rPr>
              <a:t>7,8</a:t>
            </a:r>
            <a:r>
              <a:rPr lang="en-GB" sz="1200" b="0" i="0" kern="1200" dirty="0">
                <a:solidFill>
                  <a:schemeClr val="tx1"/>
                </a:solidFill>
                <a:effectLst/>
                <a:latin typeface="+mn-lt"/>
                <a:ea typeface="+mn-ea"/>
                <a:cs typeface="+mn-cs"/>
              </a:rPr>
              <a:t>. The environmental concern for CFCs follows from their long atmospheric lifetime (55 years for CFC-11 and 140 years for CFC-12, CCl</a:t>
            </a:r>
            <a:r>
              <a:rPr lang="en-GB" sz="1200" b="0" i="0" kern="1200" baseline="-25000" dirty="0">
                <a:solidFill>
                  <a:schemeClr val="tx1"/>
                </a:solidFill>
                <a:effectLst/>
                <a:latin typeface="+mn-lt"/>
                <a:ea typeface="+mn-ea"/>
                <a:cs typeface="+mn-cs"/>
              </a:rPr>
              <a:t>2</a:t>
            </a:r>
            <a:r>
              <a:rPr lang="en-GB" sz="1200" b="0" i="0" kern="1200" dirty="0">
                <a:solidFill>
                  <a:schemeClr val="tx1"/>
                </a:solidFill>
                <a:effectLst/>
                <a:latin typeface="+mn-lt"/>
                <a:ea typeface="+mn-ea"/>
                <a:cs typeface="+mn-cs"/>
              </a:rPr>
              <a:t>F</a:t>
            </a:r>
            <a:r>
              <a:rPr lang="en-GB" sz="1200" b="0" i="0" kern="1200" baseline="-25000" dirty="0">
                <a:solidFill>
                  <a:schemeClr val="tx1"/>
                </a:solidFill>
                <a:effectLst/>
                <a:latin typeface="+mn-lt"/>
                <a:ea typeface="+mn-ea"/>
                <a:cs typeface="+mn-cs"/>
              </a:rPr>
              <a:t>2</a:t>
            </a:r>
            <a:r>
              <a:rPr lang="en-GB" sz="1200" b="0" i="0" kern="1200" dirty="0">
                <a:solidFill>
                  <a:schemeClr val="tx1"/>
                </a:solidFill>
                <a:effectLst/>
                <a:latin typeface="+mn-lt"/>
                <a:ea typeface="+mn-ea"/>
                <a:cs typeface="+mn-cs"/>
              </a:rPr>
              <a:t>)</a:t>
            </a:r>
            <a:r>
              <a:rPr lang="en-GB" sz="1200" b="0" i="0" kern="1200" baseline="30000" dirty="0">
                <a:solidFill>
                  <a:schemeClr val="tx1"/>
                </a:solidFill>
                <a:effectLst/>
                <a:latin typeface="+mn-lt"/>
                <a:ea typeface="+mn-ea"/>
                <a:cs typeface="+mn-cs"/>
              </a:rPr>
              <a:t>9 </a:t>
            </a:r>
            <a:r>
              <a:rPr lang="en-GB" sz="1200" b="0" i="0" kern="1200" dirty="0">
                <a:solidFill>
                  <a:schemeClr val="tx1"/>
                </a:solidFill>
                <a:effectLst/>
                <a:latin typeface="+mn-lt"/>
                <a:ea typeface="+mn-ea"/>
                <a:cs typeface="+mn-cs"/>
              </a:rPr>
              <a:t>which limits our ability to reduce their abundance in the atmosphere and associated future ozone loss. This resulted in the Copenhagen Amendment that further limited production and was approved later in 1992. The manufacture of these chemicals ended for the most part on January 1, 1996. The only exceptions approved were for production within developing countries and for some exempted applications in medicine (i.e., asthma inhalators) and research. The Montreal Protocol included enforcement provisions by applying economic and trade penalties should a signatory country trade or produce these banned chemicals. A total of 148 signatory countries have now signed the Montreal Protocol. Atmospheric measurements CFC-11 and CFC-12 reported in 1993 showed that their growth rates were decreasing as result of both voluntary and mandated reductions in emissions</a:t>
            </a:r>
            <a:r>
              <a:rPr lang="en-GB" sz="1200" b="0" i="0" kern="1200" baseline="30000" dirty="0">
                <a:solidFill>
                  <a:schemeClr val="tx1"/>
                </a:solidFill>
                <a:effectLst/>
                <a:latin typeface="+mn-lt"/>
                <a:ea typeface="+mn-ea"/>
                <a:cs typeface="+mn-cs"/>
              </a:rPr>
              <a:t>9</a:t>
            </a:r>
            <a:r>
              <a:rPr lang="en-GB" sz="1200" b="0" i="0" kern="1200" dirty="0">
                <a:solidFill>
                  <a:schemeClr val="tx1"/>
                </a:solidFill>
                <a:effectLst/>
                <a:latin typeface="+mn-lt"/>
                <a:ea typeface="+mn-ea"/>
                <a:cs typeface="+mn-cs"/>
              </a:rPr>
              <a:t>. Many CFCs and selected chlorinated solvents have either </a:t>
            </a:r>
            <a:r>
              <a:rPr lang="en-GB" sz="1200" b="0" i="0" kern="1200" dirty="0" err="1">
                <a:solidFill>
                  <a:schemeClr val="tx1"/>
                </a:solidFill>
                <a:effectLst/>
                <a:latin typeface="+mn-lt"/>
                <a:ea typeface="+mn-ea"/>
                <a:cs typeface="+mn-cs"/>
              </a:rPr>
              <a:t>leveled</a:t>
            </a:r>
            <a:r>
              <a:rPr lang="en-GB" sz="1200" b="0" i="0" kern="1200" dirty="0">
                <a:solidFill>
                  <a:schemeClr val="tx1"/>
                </a:solidFill>
                <a:effectLst/>
                <a:latin typeface="+mn-lt"/>
                <a:ea typeface="+mn-ea"/>
                <a:cs typeface="+mn-cs"/>
              </a:rPr>
              <a:t> off (Figure 1) or decreased in concentration by 1994</a:t>
            </a:r>
            <a:r>
              <a:rPr lang="en-GB" sz="1200" b="0" i="0" kern="1200" baseline="30000" dirty="0">
                <a:solidFill>
                  <a:schemeClr val="tx1"/>
                </a:solidFill>
                <a:effectLst/>
                <a:latin typeface="+mn-lt"/>
                <a:ea typeface="+mn-ea"/>
                <a:cs typeface="+mn-cs"/>
              </a:rPr>
              <a:t>9,10</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demand for the CFCs was </a:t>
            </a:r>
            <a:r>
              <a:rPr lang="en-GB" sz="1200" b="0" i="0" kern="1200" dirty="0" err="1">
                <a:solidFill>
                  <a:schemeClr val="tx1"/>
                </a:solidFill>
                <a:effectLst/>
                <a:latin typeface="+mn-lt"/>
                <a:ea typeface="+mn-ea"/>
                <a:cs typeface="+mn-cs"/>
              </a:rPr>
              <a:t>accomodated</a:t>
            </a:r>
            <a:r>
              <a:rPr lang="en-GB" sz="1200" b="0" i="0" kern="1200" dirty="0">
                <a:solidFill>
                  <a:schemeClr val="tx1"/>
                </a:solidFill>
                <a:effectLst/>
                <a:latin typeface="+mn-lt"/>
                <a:ea typeface="+mn-ea"/>
                <a:cs typeface="+mn-cs"/>
              </a:rPr>
              <a:t> by recycling, and reuse of existing stocks of CFCs and by the use of substitutes. Some applications, for example degreasing of metals and cleaning solvents for circuit boards, that once used CFCs now use halocarbon-free fluids, water (sometimes as steam), and diluted citric acids. Industry developed two classes of halocarbon substitutes- the </a:t>
            </a:r>
            <a:r>
              <a:rPr lang="en-GB" sz="1200" b="0" i="0" kern="1200" dirty="0" err="1">
                <a:solidFill>
                  <a:schemeClr val="tx1"/>
                </a:solidFill>
                <a:effectLst/>
                <a:latin typeface="+mn-lt"/>
                <a:ea typeface="+mn-ea"/>
                <a:cs typeface="+mn-cs"/>
              </a:rPr>
              <a:t>hydrochlorofluorocarbons</a:t>
            </a:r>
            <a:r>
              <a:rPr lang="en-GB" sz="1200" b="0" i="0" kern="1200" dirty="0">
                <a:solidFill>
                  <a:schemeClr val="tx1"/>
                </a:solidFill>
                <a:effectLst/>
                <a:latin typeface="+mn-lt"/>
                <a:ea typeface="+mn-ea"/>
                <a:cs typeface="+mn-cs"/>
              </a:rPr>
              <a:t> (HCFCs) and the hydrofluorocarbons (HFCs). The HCFCs include hydrogen atoms in addition to chlorine, fluorine, and carbon atoms. The advantage of using HCFCs is that the hydrogen reacts with tropospheric hydroxyl (OH), resulting in a shorter atmospheric lifetime. HCFC-22 (CHClF</a:t>
            </a:r>
            <a:r>
              <a:rPr lang="en-GB" sz="1200" b="0" i="0" kern="1200" baseline="-25000" dirty="0">
                <a:solidFill>
                  <a:schemeClr val="tx1"/>
                </a:solidFill>
                <a:effectLst/>
                <a:latin typeface="+mn-lt"/>
                <a:ea typeface="+mn-ea"/>
                <a:cs typeface="+mn-cs"/>
              </a:rPr>
              <a:t>2</a:t>
            </a:r>
            <a:r>
              <a:rPr lang="en-GB" sz="1200" b="0" i="0" kern="1200" dirty="0">
                <a:solidFill>
                  <a:schemeClr val="tx1"/>
                </a:solidFill>
                <a:effectLst/>
                <a:latin typeface="+mn-lt"/>
                <a:ea typeface="+mn-ea"/>
                <a:cs typeface="+mn-cs"/>
              </a:rPr>
              <a:t>) has an atmospheric lifetime of about 13 years</a:t>
            </a:r>
            <a:r>
              <a:rPr lang="en-GB" sz="1200" b="0" i="0" kern="1200" baseline="30000" dirty="0">
                <a:solidFill>
                  <a:schemeClr val="tx1"/>
                </a:solidFill>
                <a:effectLst/>
                <a:latin typeface="+mn-lt"/>
                <a:ea typeface="+mn-ea"/>
                <a:cs typeface="+mn-cs"/>
              </a:rPr>
              <a:t>11</a:t>
            </a:r>
            <a:r>
              <a:rPr lang="en-GB" sz="1200" b="0" i="0" kern="1200" dirty="0">
                <a:solidFill>
                  <a:schemeClr val="tx1"/>
                </a:solidFill>
                <a:effectLst/>
                <a:latin typeface="+mn-lt"/>
                <a:ea typeface="+mn-ea"/>
                <a:cs typeface="+mn-cs"/>
              </a:rPr>
              <a:t> and has been used in low-demand home air-conditioning and some refrigeration applications since 1975. However, HCFCs still contain chlorine which makes it possible for them to destroy ozone. The Copenhagen amendment calls for their production to be eliminated by the year 2030. The HFCs are considered one of the best substitutes for reducing stratospheric ozone loss because of their short lifetime and lack of chlorine. In the United States, HFC-134a is used in all new domestic automobile air conditioners. For example, HFC-134a is growing rapidly in 1995 at a growth rate of about 100% per year with an atmospheric lifetime of about 12 years</a:t>
            </a:r>
            <a:r>
              <a:rPr lang="en-GB" sz="1200" b="0" i="0" kern="1200" baseline="30000" dirty="0">
                <a:solidFill>
                  <a:schemeClr val="tx1"/>
                </a:solidFill>
                <a:effectLst/>
                <a:latin typeface="+mn-lt"/>
                <a:ea typeface="+mn-ea"/>
                <a:cs typeface="+mn-cs"/>
              </a:rPr>
              <a:t>12</a:t>
            </a:r>
            <a:r>
              <a:rPr lang="en-GB" sz="1200" b="0" i="0" kern="1200" dirty="0">
                <a:solidFill>
                  <a:schemeClr val="tx1"/>
                </a:solidFill>
                <a:effectLst/>
                <a:latin typeface="+mn-lt"/>
                <a:ea typeface="+mn-ea"/>
                <a:cs typeface="+mn-cs"/>
              </a:rPr>
              <a:t>. (The "rule of 90" also applies for the chemical formula of HCFCs and HFCs.)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Use of the CFCs, some chlorinated solvents, and Halons should become obsolete in the next decade if the Montreal Protocol is observed by all parties and substitutes are used. The science that became the basis for the Montreal Protocol resulted in the 1995 Nobel Prize for Chemistry. The prize was awarded jointly to Professors F. S. Rowland at University of California at Irvine, M. Molina at the Massachusetts Institute of Technology, Cambridge, and Paul </a:t>
            </a:r>
            <a:r>
              <a:rPr lang="en-GB" sz="1200" b="0" i="0" kern="1200" dirty="0" err="1">
                <a:solidFill>
                  <a:schemeClr val="tx1"/>
                </a:solidFill>
                <a:effectLst/>
                <a:latin typeface="+mn-lt"/>
                <a:ea typeface="+mn-ea"/>
                <a:cs typeface="+mn-cs"/>
              </a:rPr>
              <a:t>Crutzen</a:t>
            </a:r>
            <a:r>
              <a:rPr lang="en-GB" sz="1200" b="0" i="0" kern="1200" dirty="0">
                <a:solidFill>
                  <a:schemeClr val="tx1"/>
                </a:solidFill>
                <a:effectLst/>
                <a:latin typeface="+mn-lt"/>
                <a:ea typeface="+mn-ea"/>
                <a:cs typeface="+mn-cs"/>
              </a:rPr>
              <a:t> at the Max-Planck-Institute for Chemistry in Mainz, Germany, for their work in atmospheric chemistry, particularly concerning the formation and decomposition of ozone (in particular, by the CFCs and oxides of nitrogen).</a:t>
            </a:r>
          </a:p>
          <a:p>
            <a:endParaRPr lang="en-GB" dirty="0"/>
          </a:p>
        </p:txBody>
      </p:sp>
      <p:sp>
        <p:nvSpPr>
          <p:cNvPr id="4" name="Slide Number Placeholder 3"/>
          <p:cNvSpPr>
            <a:spLocks noGrp="1"/>
          </p:cNvSpPr>
          <p:nvPr>
            <p:ph type="sldNum" sz="quarter" idx="10"/>
          </p:nvPr>
        </p:nvSpPr>
        <p:spPr/>
        <p:txBody>
          <a:bodyPr/>
          <a:lstStyle/>
          <a:p>
            <a:fld id="{55075B18-E01E-4A14-992C-9C76306D9783}" type="slidenum">
              <a:rPr lang="en-GB" smtClean="0"/>
              <a:t>10</a:t>
            </a:fld>
            <a:endParaRPr lang="en-GB"/>
          </a:p>
        </p:txBody>
      </p:sp>
    </p:spTree>
    <p:extLst>
      <p:ext uri="{BB962C8B-B14F-4D97-AF65-F5344CB8AC3E}">
        <p14:creationId xmlns:p14="http://schemas.microsoft.com/office/powerpoint/2010/main" val="402129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sng" kern="1200" dirty="0">
                <a:solidFill>
                  <a:schemeClr val="tx1"/>
                </a:solidFill>
                <a:effectLst/>
                <a:latin typeface="+mn-lt"/>
                <a:ea typeface="+mn-ea"/>
                <a:cs typeface="+mn-cs"/>
              </a:rPr>
              <a:t>Global Warming Fact: More than Half of All Industrial CO2 Pollution Has Been Emitted Since 1988</a:t>
            </a:r>
          </a:p>
          <a:p>
            <a:r>
              <a:rPr lang="en-GB" sz="1200" b="0" i="0" u="none" strike="noStrike" kern="1200" cap="all" dirty="0">
                <a:solidFill>
                  <a:schemeClr val="tx1"/>
                </a:solidFill>
                <a:effectLst/>
                <a:latin typeface="+mn-lt"/>
                <a:ea typeface="+mn-ea"/>
                <a:cs typeface="+mn-cs"/>
                <a:hlinkClick r:id="rId3" tooltip="Posts by Peter Frumhoff"/>
              </a:rPr>
              <a:t>PETER FRUMHOFF</a:t>
            </a:r>
            <a:r>
              <a:rPr lang="en-GB" sz="1200" b="0" i="0" kern="1200" cap="all" dirty="0">
                <a:solidFill>
                  <a:schemeClr val="tx1"/>
                </a:solidFill>
                <a:effectLst/>
                <a:latin typeface="+mn-lt"/>
                <a:ea typeface="+mn-ea"/>
                <a:cs typeface="+mn-cs"/>
              </a:rPr>
              <a:t>, DIRECTOR OF SCIENCE &amp; POLICY | DECEMBER 15, 2014, 1:14 PM EDT</a:t>
            </a:r>
          </a:p>
          <a:p>
            <a:endParaRPr lang="en-GB" sz="1200" b="0" i="0" kern="1200" cap="all"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By the end of this year, </a:t>
            </a:r>
            <a:r>
              <a:rPr lang="en-GB" sz="1200" b="0" i="1" kern="1200" dirty="0">
                <a:solidFill>
                  <a:schemeClr val="tx1"/>
                </a:solidFill>
                <a:effectLst/>
                <a:latin typeface="+mn-lt"/>
                <a:ea typeface="+mn-ea"/>
                <a:cs typeface="+mn-cs"/>
              </a:rPr>
              <a:t>more than half </a:t>
            </a:r>
            <a:r>
              <a:rPr lang="en-GB" sz="1200" b="0" i="0" kern="1200" dirty="0">
                <a:solidFill>
                  <a:schemeClr val="tx1"/>
                </a:solidFill>
                <a:effectLst/>
                <a:latin typeface="+mn-lt"/>
                <a:ea typeface="+mn-ea"/>
                <a:cs typeface="+mn-cs"/>
              </a:rPr>
              <a:t>of all industrial emissions of carbon dioxide since the dawn of the Industrial Revolution will have been released since 1988 — the year it became widely known that these emissions are warming the climate.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 recently learned this startling fact from my colleague Richard </a:t>
            </a:r>
            <a:r>
              <a:rPr lang="en-GB" sz="1200" b="0" i="0" kern="1200" dirty="0" err="1">
                <a:solidFill>
                  <a:schemeClr val="tx1"/>
                </a:solidFill>
                <a:effectLst/>
                <a:latin typeface="+mn-lt"/>
                <a:ea typeface="+mn-ea"/>
                <a:cs typeface="+mn-cs"/>
              </a:rPr>
              <a:t>Heede</a:t>
            </a:r>
            <a:r>
              <a:rPr lang="en-GB" sz="1200" b="0" i="0" kern="1200" dirty="0">
                <a:solidFill>
                  <a:schemeClr val="tx1"/>
                </a:solidFill>
                <a:effectLst/>
                <a:latin typeface="+mn-lt"/>
                <a:ea typeface="+mn-ea"/>
                <a:cs typeface="+mn-cs"/>
              </a:rPr>
              <a:t> at the </a:t>
            </a:r>
            <a:r>
              <a:rPr lang="en-GB" sz="1200" b="0" i="0" u="none" strike="noStrike" kern="1200" dirty="0">
                <a:solidFill>
                  <a:schemeClr val="tx1"/>
                </a:solidFill>
                <a:effectLst/>
                <a:latin typeface="+mn-lt"/>
                <a:ea typeface="+mn-ea"/>
                <a:cs typeface="+mn-cs"/>
                <a:hlinkClick r:id="rId4"/>
              </a:rPr>
              <a:t>Climate Accountability Institute</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Heede</a:t>
            </a:r>
            <a:r>
              <a:rPr lang="en-GB" sz="1200" b="0" i="0" kern="1200" dirty="0">
                <a:solidFill>
                  <a:schemeClr val="tx1"/>
                </a:solidFill>
                <a:effectLst/>
                <a:latin typeface="+mn-lt"/>
                <a:ea typeface="+mn-ea"/>
                <a:cs typeface="+mn-cs"/>
              </a:rPr>
              <a:t> drew upon historic estimates of annual global carbon emissions from fossil fuel burning and cement manufacturing by the U.S. Department of Energy’s </a:t>
            </a:r>
            <a:r>
              <a:rPr lang="en-GB" sz="1200" b="0" i="0" u="none" strike="noStrike" kern="1200" dirty="0">
                <a:solidFill>
                  <a:schemeClr val="tx1"/>
                </a:solidFill>
                <a:effectLst/>
                <a:latin typeface="+mn-lt"/>
                <a:ea typeface="+mn-ea"/>
                <a:cs typeface="+mn-cs"/>
                <a:hlinkClick r:id="rId5"/>
              </a:rPr>
              <a:t>Carbon Dioxide Information Analysis </a:t>
            </a:r>
            <a:r>
              <a:rPr lang="en-GB" sz="1200" b="0" i="0" u="none" strike="noStrike" kern="1200" dirty="0" err="1">
                <a:solidFill>
                  <a:schemeClr val="tx1"/>
                </a:solidFill>
                <a:effectLst/>
                <a:latin typeface="+mn-lt"/>
                <a:ea typeface="+mn-ea"/>
                <a:cs typeface="+mn-cs"/>
                <a:hlinkClick r:id="rId5"/>
              </a:rPr>
              <a:t>Center</a:t>
            </a:r>
            <a:r>
              <a:rPr lang="en-GB" sz="1200" b="0" i="0" kern="1200" dirty="0">
                <a:solidFill>
                  <a:schemeClr val="tx1"/>
                </a:solidFill>
                <a:effectLst/>
                <a:latin typeface="+mn-lt"/>
                <a:ea typeface="+mn-ea"/>
                <a:cs typeface="+mn-cs"/>
              </a:rPr>
              <a:t> (CDIAC) and the 2014 annual update on the global carbon budget and trends published by the </a:t>
            </a:r>
            <a:r>
              <a:rPr lang="en-GB" sz="1200" b="0" i="0" u="none" strike="noStrike" kern="1200" dirty="0">
                <a:solidFill>
                  <a:schemeClr val="tx1"/>
                </a:solidFill>
                <a:effectLst/>
                <a:latin typeface="+mn-lt"/>
                <a:ea typeface="+mn-ea"/>
                <a:cs typeface="+mn-cs"/>
                <a:hlinkClick r:id="rId6"/>
              </a:rPr>
              <a:t>Global Carbon Project</a:t>
            </a:r>
            <a:r>
              <a:rPr lang="en-GB" sz="1200" b="0" i="0" kern="1200" dirty="0">
                <a:solidFill>
                  <a:schemeClr val="tx1"/>
                </a:solidFill>
                <a:effectLst/>
                <a:latin typeface="+mn-lt"/>
                <a:ea typeface="+mn-ea"/>
                <a:cs typeface="+mn-cs"/>
              </a:rPr>
              <a:t> (GCP), an international scientific research consortium studying the global carbon cycle.</a:t>
            </a:r>
          </a:p>
          <a:p>
            <a:r>
              <a:rPr lang="en-GB" sz="1200" b="0" i="0" kern="1200" dirty="0">
                <a:solidFill>
                  <a:schemeClr val="tx1"/>
                </a:solidFill>
                <a:effectLst/>
                <a:latin typeface="+mn-lt"/>
                <a:ea typeface="+mn-ea"/>
                <a:cs typeface="+mn-cs"/>
              </a:rPr>
              <a:t>The GCP estimates that in 2014, we will release a record 37 </a:t>
            </a:r>
            <a:r>
              <a:rPr lang="en-GB" sz="1200" b="0" i="0" kern="1200" dirty="0" err="1">
                <a:solidFill>
                  <a:schemeClr val="tx1"/>
                </a:solidFill>
                <a:effectLst/>
                <a:latin typeface="+mn-lt"/>
                <a:ea typeface="+mn-ea"/>
                <a:cs typeface="+mn-cs"/>
              </a:rPr>
              <a:t>gigatons</a:t>
            </a:r>
            <a:r>
              <a:rPr lang="en-GB" sz="1200" b="0" i="0" kern="1200" dirty="0">
                <a:solidFill>
                  <a:schemeClr val="tx1"/>
                </a:solidFill>
                <a:effectLst/>
                <a:latin typeface="+mn-lt"/>
                <a:ea typeface="+mn-ea"/>
                <a:cs typeface="+mn-cs"/>
              </a:rPr>
              <a:t> (GT) of carbon dioxide to the atmosphere from burning coal, oil, and natural gas, and manufacturing cement. That’s a 2.5 percent increase over emissions in 2013, itself a record year. This brings the total industrial carbon dioxide emissions since 1751 to an estimated 1480 Gt by the end of this year. And, remarkably, more than half of these emissions, 743 Gt, or 50.2 percent, have released just since 1988.</a:t>
            </a:r>
          </a:p>
          <a:p>
            <a:endParaRPr lang="en-GB" sz="1200" b="0" i="0"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More than half of all industrial carbon dioxide emissions have been released since 1988. Image: Union of Concerned Scientists</a:t>
            </a:r>
          </a:p>
          <a:p>
            <a:r>
              <a:rPr lang="en-GB" sz="1200" b="0" i="0" kern="1200" dirty="0">
                <a:solidFill>
                  <a:schemeClr val="tx1"/>
                </a:solidFill>
                <a:effectLst/>
                <a:latin typeface="+mn-lt"/>
                <a:ea typeface="+mn-ea"/>
                <a:cs typeface="+mn-cs"/>
              </a:rPr>
              <a:t>1988: </a:t>
            </a:r>
          </a:p>
          <a:p>
            <a:endParaRPr lang="en-GB" sz="1200" b="0" i="0"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When the evidence and risks of human-caused warming first became widely known.</a:t>
            </a:r>
          </a:p>
          <a:p>
            <a:r>
              <a:rPr lang="en-GB" sz="1200" b="0" i="0" kern="1200" dirty="0">
                <a:solidFill>
                  <a:schemeClr val="tx1"/>
                </a:solidFill>
                <a:effectLst/>
                <a:latin typeface="+mn-lt"/>
                <a:ea typeface="+mn-ea"/>
                <a:cs typeface="+mn-cs"/>
              </a:rPr>
              <a:t>By the 1950s, leading scientists had become concerned about the potential impacts of rising atmospheric levels of carbon dioxide from burning fossil fuels. </a:t>
            </a:r>
            <a:r>
              <a:rPr lang="en-GB" sz="1200" b="0" i="0" u="none" strike="noStrike" kern="1200" dirty="0">
                <a:solidFill>
                  <a:schemeClr val="tx1"/>
                </a:solidFill>
                <a:effectLst/>
                <a:latin typeface="+mn-lt"/>
                <a:ea typeface="+mn-ea"/>
                <a:cs typeface="+mn-cs"/>
                <a:hlinkClick r:id="rId7"/>
              </a:rPr>
              <a:t>By the 1960s and 1970s, they were communicating these concerns to U.S. policymakers</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But 1988 is the year in which the scientific evidence for and risks of human-caused climate change became widely known, and when initial steps were taken to address the problem. It is the year when NASA scientist James Hansen testified before the U.S. Senate that human-caused warming was underway, testimony that was </a:t>
            </a:r>
            <a:r>
              <a:rPr lang="en-GB" sz="1200" b="0" i="0" u="none" strike="noStrike" kern="1200" dirty="0">
                <a:solidFill>
                  <a:schemeClr val="tx1"/>
                </a:solidFill>
                <a:effectLst/>
                <a:latin typeface="+mn-lt"/>
                <a:ea typeface="+mn-ea"/>
                <a:cs typeface="+mn-cs"/>
                <a:hlinkClick r:id="rId8"/>
              </a:rPr>
              <a:t>reported on the front page of the New York Times</a:t>
            </a:r>
            <a:r>
              <a:rPr lang="en-GB" sz="1200" b="0" i="0" kern="1200" dirty="0">
                <a:solidFill>
                  <a:schemeClr val="tx1"/>
                </a:solidFill>
                <a:effectLst/>
                <a:latin typeface="+mn-lt"/>
                <a:ea typeface="+mn-ea"/>
                <a:cs typeface="+mn-cs"/>
              </a:rPr>
              <a:t>. It is also the year that then-Vice President George H.W. Bush, campaigning for president, pledged that as president he would “</a:t>
            </a:r>
            <a:r>
              <a:rPr lang="en-GB" sz="1200" b="0" i="0" u="none" strike="noStrike" kern="1200" dirty="0">
                <a:solidFill>
                  <a:schemeClr val="tx1"/>
                </a:solidFill>
                <a:effectLst/>
                <a:latin typeface="+mn-lt"/>
                <a:ea typeface="+mn-ea"/>
                <a:cs typeface="+mn-cs"/>
                <a:hlinkClick r:id="rId9"/>
              </a:rPr>
              <a:t>fight the greenhouse effect with the White House effect</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Members of Congress introduced </a:t>
            </a:r>
            <a:r>
              <a:rPr lang="en-GB" sz="1200" b="0" i="0" u="none" strike="noStrike" kern="1200" dirty="0">
                <a:solidFill>
                  <a:schemeClr val="tx1"/>
                </a:solidFill>
                <a:effectLst/>
                <a:latin typeface="+mn-lt"/>
                <a:ea typeface="+mn-ea"/>
                <a:cs typeface="+mn-cs"/>
                <a:hlinkClick r:id="rId10"/>
              </a:rPr>
              <a:t>The National Energy Policy Act of 1988</a:t>
            </a:r>
            <a:r>
              <a:rPr lang="en-GB" sz="1200" b="0" i="0" kern="1200" dirty="0">
                <a:solidFill>
                  <a:schemeClr val="tx1"/>
                </a:solidFill>
                <a:effectLst/>
                <a:latin typeface="+mn-lt"/>
                <a:ea typeface="+mn-ea"/>
                <a:cs typeface="+mn-cs"/>
              </a:rPr>
              <a:t>, intended to “address the issue of global warming and develop strategies to respond to environmental problems caused by increased atmospheric concentrations of carbon dioxide and other heat-trapping gases produced in burning fossil fuels…” And it is the year when the</a:t>
            </a:r>
            <a:r>
              <a:rPr lang="en-GB" sz="1200" b="0" i="0" u="none" strike="noStrike" kern="1200" dirty="0">
                <a:solidFill>
                  <a:schemeClr val="tx1"/>
                </a:solidFill>
                <a:effectLst/>
                <a:latin typeface="+mn-lt"/>
                <a:ea typeface="+mn-ea"/>
                <a:cs typeface="+mn-cs"/>
                <a:hlinkClick r:id="rId11"/>
              </a:rPr>
              <a:t> Intergovernmental Panel on Climate Change (IPCC) was established</a:t>
            </a:r>
            <a:r>
              <a:rPr lang="en-GB" sz="1200" b="0" i="0" kern="1200" dirty="0">
                <a:solidFill>
                  <a:schemeClr val="tx1"/>
                </a:solidFill>
                <a:effectLst/>
                <a:latin typeface="+mn-lt"/>
                <a:ea typeface="+mn-ea"/>
                <a:cs typeface="+mn-cs"/>
              </a:rPr>
              <a:t> to provide international policymakers with ongoing scientific information on the issue.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 short, 1988 is a milestone year because by then policymakers and the fossil energy industry surely knew enough about the climate risks from the continued reliance on fossil fuels to begin to invest in the process of making the necessary transition to low-carbon energy. Instead, far too many chose to invest instead in casting doubt about the scientific evidence of climate change and to avoid limits on heat-trapping emissions — and continue to do so today.</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Much time has been lost since 1988. Today the task of reducing carbon emissions is far greater and more urgent.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 spent the past week at the international climate negotiations (COP 20) in Lima, Peru, where delegates from industrialized and developing nations debated the scope and ambition of the agreement to be reached a year from now in Paris. It is an achingly slow and challenging process, necessary but wildly insufficient to respond to the science that as </a:t>
            </a:r>
            <a:r>
              <a:rPr lang="en-GB" sz="1200" b="0" i="0" u="none" strike="noStrike" kern="1200" dirty="0">
                <a:solidFill>
                  <a:schemeClr val="tx1"/>
                </a:solidFill>
                <a:effectLst/>
                <a:latin typeface="+mn-lt"/>
                <a:ea typeface="+mn-ea"/>
                <a:cs typeface="+mn-cs"/>
                <a:hlinkClick r:id="rId12"/>
              </a:rPr>
              <a:t>U.S. Secretary of State John Kerry put it in his speech in Lima</a:t>
            </a:r>
            <a:r>
              <a:rPr lang="en-GB" sz="1200" b="0" i="0" kern="1200" dirty="0">
                <a:solidFill>
                  <a:schemeClr val="tx1"/>
                </a:solidFill>
                <a:effectLst/>
                <a:latin typeface="+mn-lt"/>
                <a:ea typeface="+mn-ea"/>
                <a:cs typeface="+mn-cs"/>
              </a:rPr>
              <a:t> “is screaming at us, warning us, compelling us – hopefully – to act.”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We can’t afford to lose any more time.</a:t>
            </a:r>
          </a:p>
          <a:p>
            <a:r>
              <a:rPr lang="en-GB" sz="1200" b="0" i="0" kern="1200" dirty="0">
                <a:solidFill>
                  <a:schemeClr val="tx1"/>
                </a:solidFill>
                <a:effectLst/>
                <a:latin typeface="+mn-lt"/>
                <a:ea typeface="+mn-ea"/>
                <a:cs typeface="+mn-cs"/>
              </a:rPr>
              <a:t>Climate responsibilities don’t fall to governments alone. Divestment campaigns and shareholder actions are now shining a bright spotlight on the responsibilities of fossil energy companies. What have these companies done since 1988 in light of the scientific evidence of climate change resulting from the use of their products — and what should they be expected to do? </a:t>
            </a:r>
            <a:r>
              <a:rPr lang="en-GB" sz="1200" b="0" i="0" kern="1200" dirty="0" err="1">
                <a:solidFill>
                  <a:schemeClr val="tx1"/>
                </a:solidFill>
                <a:effectLst/>
                <a:latin typeface="+mn-lt"/>
                <a:ea typeface="+mn-ea"/>
                <a:cs typeface="+mn-cs"/>
              </a:rPr>
              <a:t>Heede</a:t>
            </a:r>
            <a:r>
              <a:rPr lang="en-GB" sz="1200" b="0" i="0" kern="1200" dirty="0">
                <a:solidFill>
                  <a:schemeClr val="tx1"/>
                </a:solidFill>
                <a:effectLst/>
                <a:latin typeface="+mn-lt"/>
                <a:ea typeface="+mn-ea"/>
                <a:cs typeface="+mn-cs"/>
              </a:rPr>
              <a:t>, Harvard University historian of science Naomi </a:t>
            </a:r>
            <a:r>
              <a:rPr lang="en-GB" sz="1200" b="0" i="0" kern="1200" dirty="0" err="1">
                <a:solidFill>
                  <a:schemeClr val="tx1"/>
                </a:solidFill>
                <a:effectLst/>
                <a:latin typeface="+mn-lt"/>
                <a:ea typeface="+mn-ea"/>
                <a:cs typeface="+mn-cs"/>
              </a:rPr>
              <a:t>Oreskes</a:t>
            </a:r>
            <a:r>
              <a:rPr lang="en-GB" sz="1200" b="0" i="0" kern="1200" dirty="0">
                <a:solidFill>
                  <a:schemeClr val="tx1"/>
                </a:solidFill>
                <a:effectLst/>
                <a:latin typeface="+mn-lt"/>
                <a:ea typeface="+mn-ea"/>
                <a:cs typeface="+mn-cs"/>
              </a:rPr>
              <a:t> and I are providing our views this Wednesday in a poster at the </a:t>
            </a:r>
            <a:r>
              <a:rPr lang="en-GB" sz="1200" b="0" i="0" u="none" strike="noStrike" kern="1200" dirty="0">
                <a:solidFill>
                  <a:schemeClr val="tx1"/>
                </a:solidFill>
                <a:effectLst/>
                <a:latin typeface="+mn-lt"/>
                <a:ea typeface="+mn-ea"/>
                <a:cs typeface="+mn-cs"/>
                <a:hlinkClick r:id="rId13"/>
              </a:rPr>
              <a:t>American Geophysical Union (AGU) annual meetings</a:t>
            </a:r>
            <a:r>
              <a:rPr lang="en-GB" sz="1200" b="0" i="0" kern="1200" dirty="0">
                <a:solidFill>
                  <a:schemeClr val="tx1"/>
                </a:solidFill>
                <a:effectLst/>
                <a:latin typeface="+mn-lt"/>
                <a:ea typeface="+mn-ea"/>
                <a:cs typeface="+mn-cs"/>
              </a:rPr>
              <a:t> in San Francisco. Here’s the abstract:</a:t>
            </a:r>
          </a:p>
          <a:p>
            <a:endParaRPr lang="en-GB" sz="1200" b="0" i="0"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“The UN Framework Convention on Climate Change established the principle of “common but differentiated responsibilities” among nations, </a:t>
            </a:r>
            <a:r>
              <a:rPr lang="en-GB" sz="1200" b="0" i="1" kern="1200" dirty="0" err="1">
                <a:solidFill>
                  <a:schemeClr val="tx1"/>
                </a:solidFill>
                <a:effectLst/>
                <a:latin typeface="+mn-lt"/>
                <a:ea typeface="+mn-ea"/>
                <a:cs typeface="+mn-cs"/>
              </a:rPr>
              <a:t>signaling</a:t>
            </a:r>
            <a:r>
              <a:rPr lang="en-GB" sz="1200" b="0" i="1" kern="1200" dirty="0">
                <a:solidFill>
                  <a:schemeClr val="tx1"/>
                </a:solidFill>
                <a:effectLst/>
                <a:latin typeface="+mn-lt"/>
                <a:ea typeface="+mn-ea"/>
                <a:cs typeface="+mn-cs"/>
              </a:rPr>
              <a:t> the recognition that industrialized nations who had produced the greatest share of historic emissions bore particular responsibility for avoiding dangerous interference with the climate system. But climate responsibilities can also be distributed in other ways as well.</a:t>
            </a:r>
          </a:p>
          <a:p>
            <a:endParaRPr lang="en-GB" sz="1200" b="0" i="0"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Recently published data show that just 90 entities have produced the fossil energy responsible for 63 percent of the world’s industrial emissions of CO</a:t>
            </a:r>
            <a:r>
              <a:rPr lang="en-GB" sz="1200" b="0" i="1" kern="1200" baseline="-25000" dirty="0">
                <a:solidFill>
                  <a:schemeClr val="tx1"/>
                </a:solidFill>
                <a:effectLst/>
                <a:latin typeface="+mn-lt"/>
                <a:ea typeface="+mn-ea"/>
                <a:cs typeface="+mn-cs"/>
              </a:rPr>
              <a:t>2</a:t>
            </a:r>
            <a:r>
              <a:rPr lang="en-GB" sz="1200" b="0" i="1" kern="1200" dirty="0">
                <a:solidFill>
                  <a:schemeClr val="tx1"/>
                </a:solidFill>
                <a:effectLst/>
                <a:latin typeface="+mn-lt"/>
                <a:ea typeface="+mn-ea"/>
                <a:cs typeface="+mn-cs"/>
              </a:rPr>
              <a:t> and methane; of these, 50 are investor owned companies such as Chevron, ExxonMobil, BP and Peabody Energy. As the scientific evidence became clear, many of these investor-owned companies sought sow doubt about the science linking their products to global warming, and today are seeking new and increasingly carbon-polluting sources of fossil fuels.</a:t>
            </a:r>
          </a:p>
          <a:p>
            <a:endParaRPr lang="en-GB" sz="1200" b="0" i="0"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It is still possible for these companies to contribute productively towards a solution. Significant progress in reducing emissions and limiting climate change could be achieved if companies 1) unequivocally communicate to the public, shareholders and policymakers the climate risks resulting from continued use of their products, and therefore the need for restrictions on greenhouse gas emissions; 2) firmly reject contrary claims by industry trade associations and lobbying groups; and 3) accelerate their transition to the production of low-carbon energy. Evidence from history strongly suggests that a heightened societal focus on their climate responsibilities may hasten such a transition.”</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5075B18-E01E-4A14-992C-9C76306D9783}" type="slidenum">
              <a:rPr lang="en-GB" smtClean="0"/>
              <a:t>11</a:t>
            </a:fld>
            <a:endParaRPr lang="en-GB"/>
          </a:p>
        </p:txBody>
      </p:sp>
    </p:spTree>
    <p:extLst>
      <p:ext uri="{BB962C8B-B14F-4D97-AF65-F5344CB8AC3E}">
        <p14:creationId xmlns:p14="http://schemas.microsoft.com/office/powerpoint/2010/main" val="17456817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Almost 870 million people, or one in eight, are suffering from chronic malnutrition, according to a new United Nations report released today, which shows a sharp decline in the number of undernourished people over the past two decades, but warns that immediate action is still needed to tackle hunger particularly in developing countries.</a:t>
            </a:r>
          </a:p>
          <a:p>
            <a:endParaRPr lang="en-GB" sz="1200" b="1"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Almost 870 million people, or one in eight, are suffering from chronic malnutrition, </a:t>
            </a:r>
            <a:r>
              <a:rPr lang="en-GB" sz="1200" b="0" i="0" u="none" strike="noStrike" kern="1200" dirty="0">
                <a:solidFill>
                  <a:schemeClr val="tx1"/>
                </a:solidFill>
                <a:effectLst/>
                <a:latin typeface="+mn-lt"/>
                <a:ea typeface="+mn-ea"/>
                <a:cs typeface="+mn-cs"/>
                <a:hlinkClick r:id="rId3"/>
              </a:rPr>
              <a:t>according</a:t>
            </a:r>
            <a:r>
              <a:rPr lang="en-GB" sz="1200" b="0" i="0" kern="1200" dirty="0">
                <a:solidFill>
                  <a:schemeClr val="tx1"/>
                </a:solidFill>
                <a:effectLst/>
                <a:latin typeface="+mn-lt"/>
                <a:ea typeface="+mn-ea"/>
                <a:cs typeface="+mn-cs"/>
              </a:rPr>
              <a:t> to a new United Nations report released today, which shows a sharp decline in the number of undernourished people over the past two decades, but warns that immediate action is still needed to tackle hunger particularly in developing countries.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a:t>
            </a:r>
            <a:r>
              <a:rPr lang="en-GB" sz="1200" b="0" i="1" u="none" strike="noStrike" kern="1200" dirty="0">
                <a:solidFill>
                  <a:schemeClr val="tx1"/>
                </a:solidFill>
                <a:effectLst/>
                <a:latin typeface="+mn-lt"/>
                <a:ea typeface="+mn-ea"/>
                <a:cs typeface="+mn-cs"/>
                <a:hlinkClick r:id="rId4"/>
              </a:rPr>
              <a:t>State of Food Insecurity in the World 2012</a:t>
            </a:r>
            <a:r>
              <a:rPr lang="en-GB" sz="1200" b="0" i="0" kern="1200" dirty="0">
                <a:solidFill>
                  <a:schemeClr val="tx1"/>
                </a:solidFill>
                <a:effectLst/>
                <a:latin typeface="+mn-lt"/>
                <a:ea typeface="+mn-ea"/>
                <a:cs typeface="+mn-cs"/>
              </a:rPr>
              <a:t> (SOFI), which was jointly published by the Food and Agriculture Organization (</a:t>
            </a:r>
            <a:r>
              <a:rPr lang="en-GB" sz="1200" b="0" i="0" u="none" strike="noStrike" kern="1200" dirty="0">
                <a:solidFill>
                  <a:schemeClr val="tx1"/>
                </a:solidFill>
                <a:effectLst/>
                <a:latin typeface="+mn-lt"/>
                <a:ea typeface="+mn-ea"/>
                <a:cs typeface="+mn-cs"/>
                <a:hlinkClick r:id="rId5" tooltip="United Nations Food and Agriculture Organization"/>
              </a:rPr>
              <a:t>FAO</a:t>
            </a:r>
            <a:r>
              <a:rPr lang="en-GB" sz="1200" b="0" i="0" kern="1200" dirty="0">
                <a:solidFill>
                  <a:schemeClr val="tx1"/>
                </a:solidFill>
                <a:effectLst/>
                <a:latin typeface="+mn-lt"/>
                <a:ea typeface="+mn-ea"/>
                <a:cs typeface="+mn-cs"/>
              </a:rPr>
              <a:t>), the International Fund for Agricultural Development (IFAD) and the World Food Programme (</a:t>
            </a:r>
            <a:r>
              <a:rPr lang="en-GB" sz="1200" b="0" i="0" u="none" strike="noStrike" kern="1200" dirty="0">
                <a:solidFill>
                  <a:schemeClr val="tx1"/>
                </a:solidFill>
                <a:effectLst/>
                <a:latin typeface="+mn-lt"/>
                <a:ea typeface="+mn-ea"/>
                <a:cs typeface="+mn-cs"/>
                <a:hlinkClick r:id="rId6" tooltip="World Food Programme"/>
              </a:rPr>
              <a:t>WFP</a:t>
            </a:r>
            <a:r>
              <a:rPr lang="en-GB" sz="1200" b="0" i="0" kern="1200" dirty="0">
                <a:solidFill>
                  <a:schemeClr val="tx1"/>
                </a:solidFill>
                <a:effectLst/>
                <a:latin typeface="+mn-lt"/>
                <a:ea typeface="+mn-ea"/>
                <a:cs typeface="+mn-cs"/>
              </a:rPr>
              <a:t>), reveals that the number of hungry declined more sharply between 1990 and 2007 than previously believed. The new estimates are based on an improved methodology and data for the last two decades, the agencies said in a news release.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Between the periods of 1990-92 and 2010-2012, the number of hungry people declined by 132 million, or from 18.6 per cent to 12.5 per cent of the world’s population. However, since 2007 global progress in reducing hunger has slowed and </a:t>
            </a:r>
            <a:r>
              <a:rPr lang="en-GB" sz="1200" b="0" i="0" kern="1200" dirty="0" err="1">
                <a:solidFill>
                  <a:schemeClr val="tx1"/>
                </a:solidFill>
                <a:effectLst/>
                <a:latin typeface="+mn-lt"/>
                <a:ea typeface="+mn-ea"/>
                <a:cs typeface="+mn-cs"/>
              </a:rPr>
              <a:t>leveled</a:t>
            </a:r>
            <a:r>
              <a:rPr lang="en-GB" sz="1200" b="0" i="0" kern="1200" dirty="0">
                <a:solidFill>
                  <a:schemeClr val="tx1"/>
                </a:solidFill>
                <a:effectLst/>
                <a:latin typeface="+mn-lt"/>
                <a:ea typeface="+mn-ea"/>
                <a:cs typeface="+mn-cs"/>
              </a:rPr>
              <a:t> off, which requires countries to take appropriate measures if they are to meet the Millennium Development Goal (MDG) of reducing the proportion of people who suffer from hunger by half by 2015, the report says.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“If the average annual hunger reduction of the past 20 years continues through to 2015, the percentage of undernourishment in the developing countries would reach 12.5 per cent – still above the MDG target of 11.6 per cent, but much closer to it than previously estimated,” the report says.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revised numbers of hunger released today use updated information on population, food supply, food losses, dietary energy requirements and other factors. The numbers also reflect a better estimation of food distribution within countries.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 today’s world of unprecedented technical and economic opportunities, we find it entirely unacceptable that more than 100 million children under five are underweight, and therefore unable to realize their full human and socio-economic potential, and that childhood malnutrition is a cause of death for more than 2.5 million children every year,” says the report’s foreword, written by FAO Director-General José </a:t>
            </a:r>
            <a:r>
              <a:rPr lang="en-GB" sz="1200" b="0" i="0" kern="1200" dirty="0" err="1">
                <a:solidFill>
                  <a:schemeClr val="tx1"/>
                </a:solidFill>
                <a:effectLst/>
                <a:latin typeface="+mn-lt"/>
                <a:ea typeface="+mn-ea"/>
                <a:cs typeface="+mn-cs"/>
              </a:rPr>
              <a:t>Graziano</a:t>
            </a:r>
            <a:r>
              <a:rPr lang="en-GB" sz="1200" b="0" i="0" kern="1200" dirty="0">
                <a:solidFill>
                  <a:schemeClr val="tx1"/>
                </a:solidFill>
                <a:effectLst/>
                <a:latin typeface="+mn-lt"/>
                <a:ea typeface="+mn-ea"/>
                <a:cs typeface="+mn-cs"/>
              </a:rPr>
              <a:t> da Silva, IFAD President </a:t>
            </a:r>
            <a:r>
              <a:rPr lang="en-GB" sz="1200" b="0" i="0" kern="1200" dirty="0" err="1">
                <a:solidFill>
                  <a:schemeClr val="tx1"/>
                </a:solidFill>
                <a:effectLst/>
                <a:latin typeface="+mn-lt"/>
                <a:ea typeface="+mn-ea"/>
                <a:cs typeface="+mn-cs"/>
              </a:rPr>
              <a:t>Kanayo</a:t>
            </a:r>
            <a:r>
              <a:rPr lang="en-GB" sz="1200" b="0" i="0" kern="1200" dirty="0">
                <a:solidFill>
                  <a:schemeClr val="tx1"/>
                </a:solidFill>
                <a:effectLst/>
                <a:latin typeface="+mn-lt"/>
                <a:ea typeface="+mn-ea"/>
                <a:cs typeface="+mn-cs"/>
              </a:rPr>
              <a:t> F. </a:t>
            </a:r>
            <a:r>
              <a:rPr lang="en-GB" sz="1200" b="0" i="0" kern="1200" dirty="0" err="1">
                <a:solidFill>
                  <a:schemeClr val="tx1"/>
                </a:solidFill>
                <a:effectLst/>
                <a:latin typeface="+mn-lt"/>
                <a:ea typeface="+mn-ea"/>
                <a:cs typeface="+mn-cs"/>
              </a:rPr>
              <a:t>Nwanze</a:t>
            </a:r>
            <a:r>
              <a:rPr lang="en-GB" sz="1200" b="0" i="0" kern="1200" dirty="0">
                <a:solidFill>
                  <a:schemeClr val="tx1"/>
                </a:solidFill>
                <a:effectLst/>
                <a:latin typeface="+mn-lt"/>
                <a:ea typeface="+mn-ea"/>
                <a:cs typeface="+mn-cs"/>
              </a:rPr>
              <a:t> and WFP Executive Director Ertharin Cousin.</a:t>
            </a:r>
          </a:p>
          <a:p>
            <a:r>
              <a:rPr lang="en-GB" sz="1200" b="0" i="0" kern="1200" dirty="0">
                <a:solidFill>
                  <a:schemeClr val="tx1"/>
                </a:solidFill>
                <a:effectLst/>
                <a:latin typeface="+mn-lt"/>
                <a:ea typeface="+mn-ea"/>
                <a:cs typeface="+mn-cs"/>
              </a:rPr>
              <a:t>“We note with particular concern that the recovery of the world economy from the recent global financial crisis remains fragile. We nonetheless appeal to the international community to make extra efforts to assist the poorest in realizing their basic human right to adequate food. The world has the knowledge and the means to eliminate all forms of food insecurity and malnutrition,” they said.</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new estimates suggest that the increase in hunger during 2007-2010 was less severe than previously thought, and that the 2008-2009 economic crisis did not cause an immediate economic slowdown in many developing countries as was feared could happen. Many governments also succeeded in cushioning the shock and protecting vulnerable populations from the effects of rising food prices.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new report notes that the methodology does not capture the short-term effects of food price surges and other economic shocks and adds that FAO is working to develop a wider set of indicators to better capture dietary quality and other dimensions of food security.</a:t>
            </a:r>
          </a:p>
          <a:p>
            <a:r>
              <a:rPr lang="en-GB" sz="1200" b="0" i="0" kern="1200" dirty="0">
                <a:solidFill>
                  <a:schemeClr val="tx1"/>
                </a:solidFill>
                <a:effectLst/>
                <a:latin typeface="+mn-lt"/>
                <a:ea typeface="+mn-ea"/>
                <a:cs typeface="+mn-cs"/>
              </a:rPr>
              <a:t>The vast majority of the hungry – 852 million – live in developing countries in Asia and Africa. While the number of malnourished people declined by almost 30 per cent in Asia and the Pacific over the past two decades, Africa experienced an increase from 175 million to 239 million people during the same period.</a:t>
            </a:r>
          </a:p>
          <a:p>
            <a:r>
              <a:rPr lang="en-GB" sz="1200" b="0" i="0" kern="1200" dirty="0">
                <a:solidFill>
                  <a:schemeClr val="tx1"/>
                </a:solidFill>
                <a:effectLst/>
                <a:latin typeface="+mn-lt"/>
                <a:ea typeface="+mn-ea"/>
                <a:cs typeface="+mn-cs"/>
              </a:rPr>
              <a:t>The report suggests adopting a twin-track approach based on support for economic growth, including agriculture growth involving smallholders, and safety nets for the most vulnerable. In addition, higher priority must be given to getting quality nutrition to prevent malnutrition co-existing with obesity and non-communicable diseases.</a:t>
            </a:r>
          </a:p>
        </p:txBody>
      </p:sp>
      <p:sp>
        <p:nvSpPr>
          <p:cNvPr id="4" name="Slide Number Placeholder 3"/>
          <p:cNvSpPr>
            <a:spLocks noGrp="1"/>
          </p:cNvSpPr>
          <p:nvPr>
            <p:ph type="sldNum" sz="quarter" idx="10"/>
          </p:nvPr>
        </p:nvSpPr>
        <p:spPr/>
        <p:txBody>
          <a:bodyPr/>
          <a:lstStyle/>
          <a:p>
            <a:fld id="{55075B18-E01E-4A14-992C-9C76306D9783}" type="slidenum">
              <a:rPr lang="en-GB" smtClean="0"/>
              <a:t>12</a:t>
            </a:fld>
            <a:endParaRPr lang="en-GB"/>
          </a:p>
        </p:txBody>
      </p:sp>
    </p:spTree>
    <p:extLst>
      <p:ext uri="{BB962C8B-B14F-4D97-AF65-F5344CB8AC3E}">
        <p14:creationId xmlns:p14="http://schemas.microsoft.com/office/powerpoint/2010/main" val="728448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charset="0"/>
              </a:defRPr>
            </a:lvl1pPr>
            <a:lvl2pPr marL="742950" indent="-285750" eaLnBrk="0" hangingPunct="0">
              <a:defRPr sz="1400">
                <a:solidFill>
                  <a:schemeClr val="tx1"/>
                </a:solidFill>
                <a:latin typeface="Arial" charset="0"/>
              </a:defRPr>
            </a:lvl2pPr>
            <a:lvl3pPr marL="1143000" indent="-228600" eaLnBrk="0" hangingPunct="0">
              <a:defRPr sz="1400">
                <a:solidFill>
                  <a:schemeClr val="tx1"/>
                </a:solidFill>
                <a:latin typeface="Arial" charset="0"/>
              </a:defRPr>
            </a:lvl3pPr>
            <a:lvl4pPr marL="1600200" indent="-228600" eaLnBrk="0" hangingPunct="0">
              <a:defRPr sz="1400">
                <a:solidFill>
                  <a:schemeClr val="tx1"/>
                </a:solidFill>
                <a:latin typeface="Arial" charset="0"/>
              </a:defRPr>
            </a:lvl4pPr>
            <a:lvl5pPr marL="2057400" indent="-228600" eaLnBrk="0" hangingPunct="0">
              <a:defRPr sz="1400">
                <a:solidFill>
                  <a:schemeClr val="tx1"/>
                </a:solidFill>
                <a:latin typeface="Arial" charset="0"/>
              </a:defRPr>
            </a:lvl5pPr>
            <a:lvl6pPr marL="2514600" indent="-228600" eaLnBrk="0" fontAlgn="base" hangingPunct="0">
              <a:spcBef>
                <a:spcPct val="0"/>
              </a:spcBef>
              <a:spcAft>
                <a:spcPct val="0"/>
              </a:spcAft>
              <a:defRPr sz="1400">
                <a:solidFill>
                  <a:schemeClr val="tx1"/>
                </a:solidFill>
                <a:latin typeface="Arial" charset="0"/>
              </a:defRPr>
            </a:lvl6pPr>
            <a:lvl7pPr marL="2971800" indent="-228600" eaLnBrk="0" fontAlgn="base" hangingPunct="0">
              <a:spcBef>
                <a:spcPct val="0"/>
              </a:spcBef>
              <a:spcAft>
                <a:spcPct val="0"/>
              </a:spcAft>
              <a:defRPr sz="1400">
                <a:solidFill>
                  <a:schemeClr val="tx1"/>
                </a:solidFill>
                <a:latin typeface="Arial" charset="0"/>
              </a:defRPr>
            </a:lvl7pPr>
            <a:lvl8pPr marL="3429000" indent="-228600" eaLnBrk="0" fontAlgn="base" hangingPunct="0">
              <a:spcBef>
                <a:spcPct val="0"/>
              </a:spcBef>
              <a:spcAft>
                <a:spcPct val="0"/>
              </a:spcAft>
              <a:defRPr sz="1400">
                <a:solidFill>
                  <a:schemeClr val="tx1"/>
                </a:solidFill>
                <a:latin typeface="Arial" charset="0"/>
              </a:defRPr>
            </a:lvl8pPr>
            <a:lvl9pPr marL="3886200" indent="-228600" eaLnBrk="0" fontAlgn="base" hangingPunct="0">
              <a:spcBef>
                <a:spcPct val="0"/>
              </a:spcBef>
              <a:spcAft>
                <a:spcPct val="0"/>
              </a:spcAft>
              <a:defRPr sz="1400">
                <a:solidFill>
                  <a:schemeClr val="tx1"/>
                </a:solidFill>
                <a:latin typeface="Arial" charset="0"/>
              </a:defRPr>
            </a:lvl9pPr>
          </a:lstStyle>
          <a:p>
            <a:pPr eaLnBrk="1" hangingPunct="1"/>
            <a:fld id="{5A2B3626-DFF1-487B-9269-478DC8BD3AB6}" type="slidenum">
              <a:rPr lang="en-GB" sz="1200" smtClean="0"/>
              <a:pPr eaLnBrk="1" hangingPunct="1"/>
              <a:t>13</a:t>
            </a:fld>
            <a:endParaRPr lang="en-GB" sz="120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dirty="0"/>
              <a:t>An Essay on the Principle of</a:t>
            </a:r>
            <a:r>
              <a:rPr lang="en-GB" baseline="0" dirty="0"/>
              <a:t> </a:t>
            </a:r>
            <a:r>
              <a:rPr lang="en-GB" dirty="0"/>
              <a:t>Population</a:t>
            </a:r>
          </a:p>
          <a:p>
            <a:pPr>
              <a:spcBef>
                <a:spcPct val="0"/>
              </a:spcBef>
            </a:pPr>
            <a:r>
              <a:rPr lang="en-GB" dirty="0"/>
              <a:t>An Essay on the Principle of Population, as it</a:t>
            </a:r>
            <a:r>
              <a:rPr lang="en-GB" baseline="0" dirty="0"/>
              <a:t> </a:t>
            </a:r>
            <a:r>
              <a:rPr lang="en-GB" dirty="0"/>
              <a:t>Affects the Future Improvement of Society</a:t>
            </a:r>
            <a:r>
              <a:rPr lang="en-GB" baseline="0" dirty="0"/>
              <a:t> </a:t>
            </a:r>
            <a:r>
              <a:rPr lang="en-GB" dirty="0"/>
              <a:t>with Remarks on the Speculations of Mr. Godwin,</a:t>
            </a:r>
            <a:r>
              <a:rPr lang="en-GB" baseline="0" dirty="0"/>
              <a:t> </a:t>
            </a:r>
            <a:r>
              <a:rPr lang="en-GB" dirty="0"/>
              <a:t>M. Condorcet, and Other Writers.</a:t>
            </a:r>
          </a:p>
          <a:p>
            <a:pPr>
              <a:spcBef>
                <a:spcPct val="0"/>
              </a:spcBef>
            </a:pPr>
            <a:r>
              <a:rPr lang="en-GB" dirty="0"/>
              <a:t>Thomas Malthus</a:t>
            </a:r>
          </a:p>
          <a:p>
            <a:pPr>
              <a:spcBef>
                <a:spcPct val="0"/>
              </a:spcBef>
            </a:pPr>
            <a:endParaRPr lang="en-GB" dirty="0"/>
          </a:p>
          <a:p>
            <a:pPr>
              <a:spcBef>
                <a:spcPct val="0"/>
              </a:spcBef>
            </a:pPr>
            <a:r>
              <a:rPr lang="en-GB" dirty="0"/>
              <a:t>1998, Electronic Scholarly Publishing Project</a:t>
            </a:r>
          </a:p>
          <a:p>
            <a:pPr>
              <a:spcBef>
                <a:spcPct val="0"/>
              </a:spcBef>
            </a:pPr>
            <a:endParaRPr lang="en-GB" dirty="0"/>
          </a:p>
          <a:p>
            <a:pPr>
              <a:spcBef>
                <a:spcPct val="0"/>
              </a:spcBef>
            </a:pPr>
            <a:r>
              <a:rPr lang="en-GB" dirty="0"/>
              <a:t>Essay has</a:t>
            </a:r>
            <a:r>
              <a:rPr lang="en-GB" baseline="0" dirty="0"/>
              <a:t> been downloaded in folder </a:t>
            </a:r>
            <a:r>
              <a:rPr lang="en-GB" baseline="0" dirty="0" err="1"/>
              <a:t>containg</a:t>
            </a:r>
            <a:r>
              <a:rPr lang="en-GB" baseline="0" dirty="0"/>
              <a:t> this lecture</a:t>
            </a:r>
          </a:p>
          <a:p>
            <a:pPr>
              <a:spcBef>
                <a:spcPct val="0"/>
              </a:spcBef>
            </a:pPr>
            <a:endParaRPr lang="en-GB" baseline="0" dirty="0"/>
          </a:p>
          <a:p>
            <a:pPr>
              <a:spcBef>
                <a:spcPct val="0"/>
              </a:spcBef>
            </a:pPr>
            <a:r>
              <a:rPr lang="en-GB" b="1" baseline="0" dirty="0"/>
              <a:t>Bullet one</a:t>
            </a:r>
          </a:p>
          <a:p>
            <a:pPr>
              <a:spcBef>
                <a:spcPct val="0"/>
              </a:spcBef>
            </a:pPr>
            <a:r>
              <a:rPr lang="en-GB" b="1" baseline="0" dirty="0"/>
              <a:t>A summary of the essay is below</a:t>
            </a:r>
          </a:p>
          <a:p>
            <a:pPr>
              <a:spcBef>
                <a:spcPct val="0"/>
              </a:spcBef>
            </a:pPr>
            <a:r>
              <a:rPr lang="en-GB" b="0" baseline="0" dirty="0"/>
              <a:t>The Malthusian Theory of Population is a theory of exponential population growth and arithmetic food supply growth. Thomas Robert Malthus, an English cleric, and scholar, published this theory in his 1798 writings, An Essay on the Principle of Population.</a:t>
            </a:r>
          </a:p>
          <a:p>
            <a:pPr>
              <a:spcBef>
                <a:spcPct val="0"/>
              </a:spcBef>
            </a:pPr>
            <a:endParaRPr lang="en-GB" b="0" baseline="0" dirty="0"/>
          </a:p>
          <a:p>
            <a:pPr>
              <a:spcBef>
                <a:spcPct val="0"/>
              </a:spcBef>
            </a:pPr>
            <a:r>
              <a:rPr lang="en-GB" b="0" baseline="0" dirty="0"/>
              <a:t>He believed that through preventative checks and positive checks, the population would be controlled to balance the food supply with the population level. These checks would lead to the Malthusian catastrophe.</a:t>
            </a:r>
          </a:p>
          <a:p>
            <a:pPr>
              <a:spcBef>
                <a:spcPct val="0"/>
              </a:spcBef>
            </a:pPr>
            <a:endParaRPr lang="en-GB" b="0" baseline="0" dirty="0"/>
          </a:p>
          <a:p>
            <a:pPr>
              <a:spcBef>
                <a:spcPct val="0"/>
              </a:spcBef>
            </a:pPr>
            <a:r>
              <a:rPr lang="en-GB" b="0" u="sng" baseline="0" dirty="0"/>
              <a:t>Malthusian Theory of Population Explained</a:t>
            </a:r>
          </a:p>
          <a:p>
            <a:pPr>
              <a:spcBef>
                <a:spcPct val="0"/>
              </a:spcBef>
            </a:pPr>
            <a:r>
              <a:rPr lang="en-GB" b="0" baseline="0" dirty="0"/>
              <a:t>1. Population and Food Supply</a:t>
            </a:r>
          </a:p>
          <a:p>
            <a:pPr>
              <a:spcBef>
                <a:spcPct val="0"/>
              </a:spcBef>
            </a:pPr>
            <a:r>
              <a:rPr lang="en-GB" b="0" baseline="0" dirty="0"/>
              <a:t>Thomas Malthus theorized that populations grew in geometric progression. A geometric progression is a sequence of numbers where each term after the first is found by multiplying the previous one by a fixed, non-zero number called the common ratio. For example, in the sequence 2, 10, 50, 250, 1250, the common ratio is 5.</a:t>
            </a:r>
          </a:p>
          <a:p>
            <a:pPr>
              <a:spcBef>
                <a:spcPct val="0"/>
              </a:spcBef>
            </a:pPr>
            <a:endParaRPr lang="en-GB" baseline="0" dirty="0"/>
          </a:p>
          <a:p>
            <a:r>
              <a:rPr lang="en-GB" sz="1200" b="0" i="0" kern="1200" dirty="0">
                <a:solidFill>
                  <a:schemeClr val="tx1"/>
                </a:solidFill>
                <a:effectLst/>
                <a:latin typeface="+mn-lt"/>
                <a:ea typeface="+mn-ea"/>
                <a:cs typeface="+mn-cs"/>
              </a:rPr>
              <a:t>Additionally, he stated that food production increases in </a:t>
            </a:r>
            <a:r>
              <a:rPr lang="en-GB" sz="1200" b="0" i="0" u="none" strike="noStrike" kern="1200" dirty="0">
                <a:solidFill>
                  <a:schemeClr val="tx1"/>
                </a:solidFill>
                <a:effectLst/>
                <a:latin typeface="+mn-lt"/>
                <a:ea typeface="+mn-ea"/>
                <a:cs typeface="+mn-cs"/>
                <a:hlinkClick r:id="rId3"/>
              </a:rPr>
              <a:t>arithmetic progression</a:t>
            </a:r>
            <a:r>
              <a:rPr lang="en-GB" sz="1200" b="0" i="0" kern="1200" dirty="0">
                <a:solidFill>
                  <a:schemeClr val="tx1"/>
                </a:solidFill>
                <a:effectLst/>
                <a:latin typeface="+mn-lt"/>
                <a:ea typeface="+mn-ea"/>
                <a:cs typeface="+mn-cs"/>
              </a:rPr>
              <a:t>. An arithmetic progression is a sequence of numbers such that the difference between the consecutive terms is constant. For example, in series 2, 5, 8, 11, 14, 17, the common difference of 3. He derived this conclusion due to the </a:t>
            </a:r>
            <a:r>
              <a:rPr lang="en-GB" sz="1200" b="0" i="0" u="none" strike="noStrike" kern="1200" dirty="0">
                <a:solidFill>
                  <a:schemeClr val="tx1"/>
                </a:solidFill>
                <a:effectLst/>
                <a:latin typeface="+mn-lt"/>
                <a:ea typeface="+mn-ea"/>
                <a:cs typeface="+mn-cs"/>
                <a:hlinkClick r:id="rId4"/>
              </a:rPr>
              <a:t>Law of Diminishing Returns</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From this, we can conclude that populations will grow faster than the supply of food. This exponential population growth will lead to a shortage of food.</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2. Population Control</a:t>
            </a:r>
          </a:p>
          <a:p>
            <a:r>
              <a:rPr lang="en-GB" sz="1200" b="0" i="0" kern="1200" dirty="0">
                <a:solidFill>
                  <a:schemeClr val="tx1"/>
                </a:solidFill>
                <a:effectLst/>
                <a:latin typeface="+mn-lt"/>
                <a:ea typeface="+mn-ea"/>
                <a:cs typeface="+mn-cs"/>
              </a:rPr>
              <a:t>Malthus then argued that because there will be a higher population than the availability of food, many people will die from the shortage of food. He theorized that this correction would take place in the form of Positive Checks (or Natural Checks) and Preventative Checks. These checks would lead to the Malthusian catastrophe, which would bring the population level back to a ‘sustainable level.’</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 Positive Checks or Natural Checks</a:t>
            </a:r>
          </a:p>
          <a:p>
            <a:r>
              <a:rPr lang="en-GB" sz="1200" b="0" i="0" kern="1200" dirty="0">
                <a:solidFill>
                  <a:schemeClr val="tx1"/>
                </a:solidFill>
                <a:effectLst/>
                <a:latin typeface="+mn-lt"/>
                <a:ea typeface="+mn-ea"/>
                <a:cs typeface="+mn-cs"/>
              </a:rPr>
              <a:t>He believed that natural forces would correct the imbalance between food supply and population growth in the form of natural disasters such as floods and earthquakes and human-made actions such as wars and famines.</a:t>
            </a:r>
          </a:p>
          <a:p>
            <a:r>
              <a:rPr lang="en-GB" sz="1200" b="0" i="0" kern="1200" dirty="0">
                <a:solidFill>
                  <a:schemeClr val="tx1"/>
                </a:solidFill>
                <a:effectLst/>
                <a:latin typeface="+mn-lt"/>
                <a:ea typeface="+mn-ea"/>
                <a:cs typeface="+mn-cs"/>
              </a:rPr>
              <a:t>B. Preventative Checks</a:t>
            </a:r>
          </a:p>
          <a:p>
            <a:r>
              <a:rPr lang="en-GB" sz="1200" b="0" i="0" kern="1200" dirty="0">
                <a:solidFill>
                  <a:schemeClr val="tx1"/>
                </a:solidFill>
                <a:effectLst/>
                <a:latin typeface="+mn-lt"/>
                <a:ea typeface="+mn-ea"/>
                <a:cs typeface="+mn-cs"/>
              </a:rPr>
              <a:t>To correct the imbalance, Malthus also suggested using preventative measures to control the growth of the population. These measures include family planning, late marriages, and celibacy.</a:t>
            </a:r>
          </a:p>
          <a:p>
            <a:endParaRPr lang="en-GB" sz="1200" b="0" i="0" u="sng"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Criticisms of the Malthusian Theory of Population</a:t>
            </a:r>
          </a:p>
          <a:p>
            <a:r>
              <a:rPr lang="en-GB" sz="1200" b="0" i="0" kern="1200" dirty="0">
                <a:solidFill>
                  <a:schemeClr val="tx1"/>
                </a:solidFill>
                <a:effectLst/>
                <a:latin typeface="+mn-lt"/>
                <a:ea typeface="+mn-ea"/>
                <a:cs typeface="+mn-cs"/>
              </a:rPr>
              <a:t>1. Population Growth</a:t>
            </a:r>
          </a:p>
          <a:p>
            <a:r>
              <a:rPr lang="en-GB" sz="1200" b="0" i="0" kern="1200" dirty="0">
                <a:solidFill>
                  <a:schemeClr val="tx1"/>
                </a:solidFill>
                <a:effectLst/>
                <a:latin typeface="+mn-lt"/>
                <a:ea typeface="+mn-ea"/>
                <a:cs typeface="+mn-cs"/>
              </a:rPr>
              <a:t>The gloom and doom forecasts put forward by Malthus have not played out. In Western Europe, populations have grown (not at the rate Malthus predicted) and food production has also risen because of technological advancements.</a:t>
            </a:r>
          </a:p>
          <a:p>
            <a:r>
              <a:rPr lang="en-GB" sz="1200" b="0" i="0" kern="1200" dirty="0">
                <a:solidFill>
                  <a:schemeClr val="tx1"/>
                </a:solidFill>
                <a:effectLst/>
                <a:latin typeface="+mn-lt"/>
                <a:ea typeface="+mn-ea"/>
                <a:cs typeface="+mn-cs"/>
              </a:rPr>
              <a:t>2. Food Production</a:t>
            </a:r>
          </a:p>
          <a:p>
            <a:r>
              <a:rPr lang="en-GB" sz="1200" b="0" i="0" kern="1200" dirty="0">
                <a:solidFill>
                  <a:schemeClr val="tx1"/>
                </a:solidFill>
                <a:effectLst/>
                <a:latin typeface="+mn-lt"/>
                <a:ea typeface="+mn-ea"/>
                <a:cs typeface="+mn-cs"/>
              </a:rPr>
              <a:t>Thanks to many technological advancements, food production has dramatically increased over the past century. Often, the food production rate has grown higher than the population growth rate. For example, during the 1930s in the US, 25% of the population worked in the agricultural sector while the total GDP was less than $100 billion to the </a:t>
            </a:r>
            <a:r>
              <a:rPr lang="en-GB" sz="1200" b="0" i="0" u="none" strike="noStrike" kern="1200" dirty="0">
                <a:solidFill>
                  <a:schemeClr val="tx1"/>
                </a:solidFill>
                <a:effectLst/>
                <a:latin typeface="+mn-lt"/>
                <a:ea typeface="+mn-ea"/>
                <a:cs typeface="+mn-cs"/>
                <a:hlinkClick r:id="rId5"/>
              </a:rPr>
              <a:t>GDP</a:t>
            </a:r>
            <a:r>
              <a:rPr lang="en-GB" sz="1200" b="0" i="0" kern="1200" dirty="0">
                <a:solidFill>
                  <a:schemeClr val="tx1"/>
                </a:solidFill>
                <a:effectLst/>
                <a:latin typeface="+mn-lt"/>
                <a:ea typeface="+mn-ea"/>
                <a:cs typeface="+mn-cs"/>
              </a:rPr>
              <a:t>. Today, less than 2% of the population works in the agricultural sector, while the total GDP is over $14 trillion.</a:t>
            </a:r>
          </a:p>
          <a:p>
            <a:r>
              <a:rPr lang="en-GB" sz="1200" b="0" i="0" kern="1200" dirty="0">
                <a:solidFill>
                  <a:schemeClr val="tx1"/>
                </a:solidFill>
                <a:effectLst/>
                <a:latin typeface="+mn-lt"/>
                <a:ea typeface="+mn-ea"/>
                <a:cs typeface="+mn-cs"/>
              </a:rPr>
              <a:t>3. Global Trade</a:t>
            </a:r>
          </a:p>
          <a:p>
            <a:r>
              <a:rPr lang="en-GB" sz="1200" b="0" i="0" kern="1200" dirty="0">
                <a:solidFill>
                  <a:schemeClr val="tx1"/>
                </a:solidFill>
                <a:effectLst/>
                <a:latin typeface="+mn-lt"/>
                <a:ea typeface="+mn-ea"/>
                <a:cs typeface="+mn-cs"/>
              </a:rPr>
              <a:t>The limited availability of land at the time was the basis for Malthus’ theory on food production constraints. However, thanks to globalization, we can trade good and services for food, which increases the amount of food a country can consume.</a:t>
            </a:r>
          </a:p>
          <a:p>
            <a:r>
              <a:rPr lang="en-GB" sz="1200" b="0" i="0" kern="1200" dirty="0">
                <a:solidFill>
                  <a:schemeClr val="tx1"/>
                </a:solidFill>
                <a:effectLst/>
                <a:latin typeface="+mn-lt"/>
                <a:ea typeface="+mn-ea"/>
                <a:cs typeface="+mn-cs"/>
              </a:rPr>
              <a:t>4. Calculations</a:t>
            </a:r>
          </a:p>
          <a:p>
            <a:r>
              <a:rPr lang="en-GB" sz="1200" b="0" i="0" kern="1200" dirty="0">
                <a:solidFill>
                  <a:schemeClr val="tx1"/>
                </a:solidFill>
                <a:effectLst/>
                <a:latin typeface="+mn-lt"/>
                <a:ea typeface="+mn-ea"/>
                <a:cs typeface="+mn-cs"/>
              </a:rPr>
              <a:t>Malthus did not provide calculations for the geometric growth of populations and the arithmetic growth of food. Since then, experts have pointed out that the growth rates are not consistent with Malthus’ predictions.</a:t>
            </a:r>
          </a:p>
          <a:p>
            <a:endParaRPr lang="en-GB" sz="1200" b="0" i="0" u="none" kern="1200" dirty="0">
              <a:solidFill>
                <a:schemeClr val="tx1"/>
              </a:solidFill>
              <a:effectLst/>
              <a:latin typeface="+mn-lt"/>
              <a:ea typeface="+mn-ea"/>
              <a:cs typeface="+mn-cs"/>
            </a:endParaRPr>
          </a:p>
          <a:p>
            <a:pPr>
              <a:spcBef>
                <a:spcPct val="0"/>
              </a:spcBef>
            </a:pPr>
            <a:endParaRPr lang="en-GB" baseline="0" dirty="0"/>
          </a:p>
          <a:p>
            <a:pPr>
              <a:spcBef>
                <a:spcPct val="0"/>
              </a:spcBef>
            </a:pPr>
            <a:r>
              <a:rPr lang="en-GB" b="1" baseline="0" dirty="0"/>
              <a:t>Bullet two</a:t>
            </a:r>
          </a:p>
          <a:p>
            <a:pPr>
              <a:spcBef>
                <a:spcPct val="0"/>
              </a:spcBef>
            </a:pPr>
            <a:r>
              <a:rPr lang="en-GB" sz="1200" b="1" i="1" kern="1200" dirty="0">
                <a:solidFill>
                  <a:schemeClr val="tx1"/>
                </a:solidFill>
                <a:effectLst/>
                <a:latin typeface="+mn-lt"/>
                <a:ea typeface="+mn-ea"/>
                <a:cs typeface="+mn-cs"/>
              </a:rPr>
              <a:t>Man and Nature: Or, Physical Geography as Modified by Human Action</a:t>
            </a:r>
            <a:r>
              <a:rPr lang="en-GB" sz="1200" b="0" i="0" kern="1200" dirty="0">
                <a:solidFill>
                  <a:schemeClr val="tx1"/>
                </a:solidFill>
                <a:effectLst/>
                <a:latin typeface="+mn-lt"/>
                <a:ea typeface="+mn-ea"/>
                <a:cs typeface="+mn-cs"/>
              </a:rPr>
              <a:t>, first published in 1864 - George Perkins –</a:t>
            </a:r>
            <a:endParaRPr lang="en-GB" sz="1200" b="0" i="0" kern="1200" baseline="0" dirty="0">
              <a:solidFill>
                <a:schemeClr val="tx1"/>
              </a:solidFill>
              <a:effectLst/>
              <a:latin typeface="+mn-lt"/>
              <a:ea typeface="+mn-ea"/>
              <a:cs typeface="+mn-cs"/>
            </a:endParaRPr>
          </a:p>
          <a:p>
            <a:pPr>
              <a:spcBef>
                <a:spcPct val="0"/>
              </a:spcBef>
            </a:pPr>
            <a:endParaRPr lang="en-GB" sz="1200" b="0" i="0" kern="1200" baseline="0" dirty="0">
              <a:solidFill>
                <a:schemeClr val="tx1"/>
              </a:solidFill>
              <a:effectLst/>
              <a:latin typeface="+mn-lt"/>
              <a:ea typeface="+mn-ea"/>
              <a:cs typeface="+mn-cs"/>
            </a:endParaRPr>
          </a:p>
          <a:p>
            <a:pPr>
              <a:spcBef>
                <a:spcPct val="0"/>
              </a:spcBef>
            </a:pPr>
            <a:r>
              <a:rPr lang="en-GB" sz="1200" b="1" i="0" kern="1200" baseline="0" dirty="0">
                <a:solidFill>
                  <a:schemeClr val="tx1"/>
                </a:solidFill>
                <a:effectLst/>
                <a:latin typeface="+mn-lt"/>
                <a:ea typeface="+mn-ea"/>
                <a:cs typeface="+mn-cs"/>
              </a:rPr>
              <a:t>Summary of Man and Nature</a:t>
            </a:r>
          </a:p>
          <a:p>
            <a:r>
              <a:rPr lang="en-GB" sz="1200" b="1" i="1" kern="1200" dirty="0">
                <a:solidFill>
                  <a:schemeClr val="tx1"/>
                </a:solidFill>
                <a:effectLst/>
                <a:latin typeface="+mn-lt"/>
                <a:ea typeface="+mn-ea"/>
                <a:cs typeface="+mn-cs"/>
              </a:rPr>
              <a:t>Man and Nature: Or, Physical Geography as Modified by Human Action</a:t>
            </a:r>
            <a:r>
              <a:rPr lang="en-GB" sz="1200" b="0" i="0" kern="1200" dirty="0">
                <a:solidFill>
                  <a:schemeClr val="tx1"/>
                </a:solidFill>
                <a:effectLst/>
                <a:latin typeface="+mn-lt"/>
                <a:ea typeface="+mn-ea"/>
                <a:cs typeface="+mn-cs"/>
              </a:rPr>
              <a:t>, first published in 1864, was written by American polymath scholar and diplomat </a:t>
            </a:r>
            <a:r>
              <a:rPr lang="en-GB" sz="1200" b="0" i="0" u="none" strike="noStrike" kern="1200" dirty="0">
                <a:solidFill>
                  <a:schemeClr val="tx1"/>
                </a:solidFill>
                <a:effectLst/>
                <a:latin typeface="+mn-lt"/>
                <a:ea typeface="+mn-ea"/>
                <a:cs typeface="+mn-cs"/>
                <a:hlinkClick r:id="rId6" tooltip="George Perkins Marsh"/>
              </a:rPr>
              <a:t>George Perkins Marsh</a:t>
            </a:r>
            <a:r>
              <a:rPr lang="en-GB" sz="1200" b="0" i="0" kern="1200" dirty="0">
                <a:solidFill>
                  <a:schemeClr val="tx1"/>
                </a:solidFill>
                <a:effectLst/>
                <a:latin typeface="+mn-lt"/>
                <a:ea typeface="+mn-ea"/>
                <a:cs typeface="+mn-cs"/>
              </a:rPr>
              <a:t>.</a:t>
            </a:r>
            <a:r>
              <a:rPr lang="en-GB" sz="1200" b="0" i="0" u="none" strike="noStrike" kern="1200" baseline="30000" dirty="0">
                <a:solidFill>
                  <a:schemeClr val="tx1"/>
                </a:solidFill>
                <a:effectLst/>
                <a:latin typeface="+mn-lt"/>
                <a:ea typeface="+mn-ea"/>
                <a:cs typeface="+mn-cs"/>
                <a:hlinkClick r:id="rId7"/>
              </a:rPr>
              <a:t>[1]</a:t>
            </a:r>
            <a:r>
              <a:rPr lang="en-GB" sz="1200" b="0" i="0" kern="1200" dirty="0">
                <a:solidFill>
                  <a:schemeClr val="tx1"/>
                </a:solidFill>
                <a:effectLst/>
                <a:latin typeface="+mn-lt"/>
                <a:ea typeface="+mn-ea"/>
                <a:cs typeface="+mn-cs"/>
              </a:rPr>
              <a:t> Marsh intended it to show that "whereas [others] think the earth made man, man in fact made the earth".</a:t>
            </a:r>
            <a:r>
              <a:rPr lang="en-GB" sz="1200" b="0" i="0" u="none" strike="noStrike" kern="1200" baseline="30000" dirty="0">
                <a:solidFill>
                  <a:schemeClr val="tx1"/>
                </a:solidFill>
                <a:effectLst/>
                <a:latin typeface="+mn-lt"/>
                <a:ea typeface="+mn-ea"/>
                <a:cs typeface="+mn-cs"/>
                <a:hlinkClick r:id="rId8"/>
              </a:rPr>
              <a:t>[2]</a:t>
            </a:r>
            <a:r>
              <a:rPr lang="en-GB" sz="1200" b="0" i="0" kern="1200" dirty="0">
                <a:solidFill>
                  <a:schemeClr val="tx1"/>
                </a:solidFill>
                <a:effectLst/>
                <a:latin typeface="+mn-lt"/>
                <a:ea typeface="+mn-ea"/>
                <a:cs typeface="+mn-cs"/>
              </a:rPr>
              <a:t> As a result, he warned that man could destroy himself and the Earth if we don't restore and sustain </a:t>
            </a:r>
            <a:r>
              <a:rPr lang="en-GB" sz="1200" b="0" i="0" u="none" strike="noStrike" kern="1200" dirty="0">
                <a:solidFill>
                  <a:schemeClr val="tx1"/>
                </a:solidFill>
                <a:effectLst/>
                <a:latin typeface="+mn-lt"/>
                <a:ea typeface="+mn-ea"/>
                <a:cs typeface="+mn-cs"/>
                <a:hlinkClick r:id="rId9" tooltip="Natural resources"/>
              </a:rPr>
              <a:t>global resources</a:t>
            </a:r>
            <a:r>
              <a:rPr lang="en-GB" sz="1200" b="0" i="0" kern="1200" dirty="0">
                <a:solidFill>
                  <a:schemeClr val="tx1"/>
                </a:solidFill>
                <a:effectLst/>
                <a:latin typeface="+mn-lt"/>
                <a:ea typeface="+mn-ea"/>
                <a:cs typeface="+mn-cs"/>
              </a:rPr>
              <a:t> and raise awareness about our actions. It is one of the first works to document the effects of human action on the </a:t>
            </a:r>
            <a:r>
              <a:rPr lang="en-GB" sz="1200" b="0" i="0" u="none" strike="noStrike" kern="1200" dirty="0">
                <a:solidFill>
                  <a:schemeClr val="tx1"/>
                </a:solidFill>
                <a:effectLst/>
                <a:latin typeface="+mn-lt"/>
                <a:ea typeface="+mn-ea"/>
                <a:cs typeface="+mn-cs"/>
                <a:hlinkClick r:id="rId10" tooltip="Natural environment"/>
              </a:rPr>
              <a:t>environment</a:t>
            </a:r>
            <a:r>
              <a:rPr lang="en-GB" sz="1200" b="0" i="0" kern="1200" dirty="0">
                <a:solidFill>
                  <a:schemeClr val="tx1"/>
                </a:solidFill>
                <a:effectLst/>
                <a:latin typeface="+mn-lt"/>
                <a:ea typeface="+mn-ea"/>
                <a:cs typeface="+mn-cs"/>
              </a:rPr>
              <a:t> and it helped to launch the modern </a:t>
            </a:r>
            <a:r>
              <a:rPr lang="en-GB" sz="1200" b="0" i="0" u="none" strike="noStrike" kern="1200" dirty="0">
                <a:solidFill>
                  <a:schemeClr val="tx1"/>
                </a:solidFill>
                <a:effectLst/>
                <a:latin typeface="+mn-lt"/>
                <a:ea typeface="+mn-ea"/>
                <a:cs typeface="+mn-cs"/>
                <a:hlinkClick r:id="rId11" tooltip="Conservation movement"/>
              </a:rPr>
              <a:t>conservation movement</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Marsh is remembered by scholars as a profound and observant student of men, books and nature with a wide range of interests ranging from history to poetry and literature. His wide array of knowledge and great natural powers of mind gave him the ability to speak and write about every topic of inquire with the assertive authority of a genuine investigator. He initially got the idea for "man and Nature" from his observations in his New England home and his foreign travels devoted to similar inquiries.</a:t>
            </a:r>
            <a:r>
              <a:rPr lang="en-GB" sz="1200" b="0" i="0" u="none" strike="noStrike" kern="1200" baseline="30000" dirty="0">
                <a:solidFill>
                  <a:schemeClr val="tx1"/>
                </a:solidFill>
                <a:effectLst/>
                <a:latin typeface="+mn-lt"/>
                <a:ea typeface="+mn-ea"/>
                <a:cs typeface="+mn-cs"/>
                <a:hlinkClick r:id="rId12"/>
              </a:rPr>
              <a:t>[3]</a:t>
            </a:r>
            <a:r>
              <a:rPr lang="en-GB" sz="1200" b="0" i="0" kern="1200" dirty="0">
                <a:solidFill>
                  <a:schemeClr val="tx1"/>
                </a:solidFill>
                <a:effectLst/>
                <a:latin typeface="+mn-lt"/>
                <a:ea typeface="+mn-ea"/>
                <a:cs typeface="+mn-cs"/>
              </a:rPr>
              <a:t> Marsh wrote the book in line with the view that human life and action is a transformative phenomenon, especially in relation to nature, and due to personal economic interests. He felt that men were too quick to lessen their sense of responsibility and he was "unwilling to leave the world worse than he found it".</a:t>
            </a:r>
            <a:r>
              <a:rPr lang="en-GB" sz="1200" b="0" i="0" u="none" strike="noStrike" kern="1200" baseline="30000" dirty="0">
                <a:solidFill>
                  <a:schemeClr val="tx1"/>
                </a:solidFill>
                <a:effectLst/>
                <a:latin typeface="+mn-lt"/>
                <a:ea typeface="+mn-ea"/>
                <a:cs typeface="+mn-cs"/>
                <a:hlinkClick r:id="rId13"/>
              </a:rPr>
              <a:t>[4]</a:t>
            </a:r>
            <a:endParaRPr lang="en-GB" sz="1200" b="0" i="0" u="none" strike="noStrike" kern="1200" baseline="300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book challenges the myth of the inexhaustibility of the earth and the belief that </a:t>
            </a:r>
            <a:r>
              <a:rPr lang="en-GB" sz="1200" b="0" i="0" u="none" strike="noStrike" kern="1200" dirty="0">
                <a:solidFill>
                  <a:schemeClr val="tx1"/>
                </a:solidFill>
                <a:effectLst/>
                <a:latin typeface="+mn-lt"/>
                <a:ea typeface="+mn-ea"/>
                <a:cs typeface="+mn-cs"/>
                <a:hlinkClick r:id="rId14" tooltip="Human impact on the environment"/>
              </a:rPr>
              <a:t>human impact on the environment</a:t>
            </a:r>
            <a:r>
              <a:rPr lang="en-GB" sz="1200" b="0" i="0" kern="1200" dirty="0">
                <a:solidFill>
                  <a:schemeClr val="tx1"/>
                </a:solidFill>
                <a:effectLst/>
                <a:latin typeface="+mn-lt"/>
                <a:ea typeface="+mn-ea"/>
                <a:cs typeface="+mn-cs"/>
              </a:rPr>
              <a:t> is negligible by drawing similarities to the </a:t>
            </a:r>
            <a:r>
              <a:rPr lang="en-GB" sz="1200" b="0" i="0" u="none" strike="noStrike" kern="1200" dirty="0">
                <a:solidFill>
                  <a:schemeClr val="tx1"/>
                </a:solidFill>
                <a:effectLst/>
                <a:latin typeface="+mn-lt"/>
                <a:ea typeface="+mn-ea"/>
                <a:cs typeface="+mn-cs"/>
                <a:hlinkClick r:id="rId15" tooltip="Ancient civilization"/>
              </a:rPr>
              <a:t>ancient civilization</a:t>
            </a:r>
            <a:r>
              <a:rPr lang="en-GB" sz="1200" b="0" i="0" kern="1200" dirty="0">
                <a:solidFill>
                  <a:schemeClr val="tx1"/>
                </a:solidFill>
                <a:effectLst/>
                <a:latin typeface="+mn-lt"/>
                <a:ea typeface="+mn-ea"/>
                <a:cs typeface="+mn-cs"/>
              </a:rPr>
              <a:t> of the Mediterranean.</a:t>
            </a:r>
            <a:r>
              <a:rPr lang="en-GB" sz="1200" b="0" i="0" u="none" strike="noStrike" kern="1200" baseline="30000" dirty="0">
                <a:solidFill>
                  <a:schemeClr val="tx1"/>
                </a:solidFill>
                <a:effectLst/>
                <a:latin typeface="+mn-lt"/>
                <a:ea typeface="+mn-ea"/>
                <a:cs typeface="+mn-cs"/>
                <a:hlinkClick r:id="rId16"/>
              </a:rPr>
              <a:t>[5]</a:t>
            </a:r>
            <a:r>
              <a:rPr lang="en-GB" sz="1200" b="0" i="0" kern="1200" dirty="0">
                <a:solidFill>
                  <a:schemeClr val="tx1"/>
                </a:solidFill>
                <a:effectLst/>
                <a:latin typeface="+mn-lt"/>
                <a:ea typeface="+mn-ea"/>
                <a:cs typeface="+mn-cs"/>
              </a:rPr>
              <a:t> Marsh argued that ancient </a:t>
            </a:r>
            <a:r>
              <a:rPr lang="en-GB" sz="1200" b="0" i="0" u="none" strike="noStrike" kern="1200" dirty="0">
                <a:solidFill>
                  <a:schemeClr val="tx1"/>
                </a:solidFill>
                <a:effectLst/>
                <a:latin typeface="+mn-lt"/>
                <a:ea typeface="+mn-ea"/>
                <a:cs typeface="+mn-cs"/>
                <a:hlinkClick r:id="rId17" tooltip="Mediterranean"/>
              </a:rPr>
              <a:t>Mediterranean</a:t>
            </a:r>
            <a:r>
              <a:rPr lang="en-GB" sz="1200" b="0" i="0" kern="1200" dirty="0">
                <a:solidFill>
                  <a:schemeClr val="tx1"/>
                </a:solidFill>
                <a:effectLst/>
                <a:latin typeface="+mn-lt"/>
                <a:ea typeface="+mn-ea"/>
                <a:cs typeface="+mn-cs"/>
              </a:rPr>
              <a:t> civilizations collapsed through </a:t>
            </a:r>
            <a:r>
              <a:rPr lang="en-GB" sz="1200" b="0" i="0" u="none" strike="noStrike" kern="1200" dirty="0">
                <a:solidFill>
                  <a:schemeClr val="tx1"/>
                </a:solidFill>
                <a:effectLst/>
                <a:latin typeface="+mn-lt"/>
                <a:ea typeface="+mn-ea"/>
                <a:cs typeface="+mn-cs"/>
                <a:hlinkClick r:id="rId18" tooltip="Environmental degradation"/>
              </a:rPr>
              <a:t>environmental degradation</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19" tooltip="Deforestation"/>
              </a:rPr>
              <a:t>Deforestation</a:t>
            </a:r>
            <a:r>
              <a:rPr lang="en-GB" sz="1200" b="0" i="0" kern="1200" dirty="0">
                <a:solidFill>
                  <a:schemeClr val="tx1"/>
                </a:solidFill>
                <a:effectLst/>
                <a:latin typeface="+mn-lt"/>
                <a:ea typeface="+mn-ea"/>
                <a:cs typeface="+mn-cs"/>
              </a:rPr>
              <a:t> led to eroded soils that led to decreased soil productivity. Additionally, the same trends could be found occurring in the United States. The book was one of the most influential books of its time, next to Charles Darwin's On the Origin of Species, inspiring conservation and reform in the USA since it forebode what happened to an ancient civilisation when it </a:t>
            </a:r>
            <a:r>
              <a:rPr lang="en-GB" sz="1200" b="0" i="0" u="none" strike="noStrike" kern="1200" dirty="0">
                <a:solidFill>
                  <a:schemeClr val="tx1"/>
                </a:solidFill>
                <a:effectLst/>
                <a:latin typeface="+mn-lt"/>
                <a:ea typeface="+mn-ea"/>
                <a:cs typeface="+mn-cs"/>
                <a:hlinkClick r:id="rId20" tooltip="Resource depletion"/>
              </a:rPr>
              <a:t>depleted</a:t>
            </a:r>
            <a:r>
              <a:rPr lang="en-GB" sz="1200" b="0" i="0" kern="1200" dirty="0">
                <a:solidFill>
                  <a:schemeClr val="tx1"/>
                </a:solidFill>
                <a:effectLst/>
                <a:latin typeface="+mn-lt"/>
                <a:ea typeface="+mn-ea"/>
                <a:cs typeface="+mn-cs"/>
              </a:rPr>
              <a:t> and exhausted its </a:t>
            </a:r>
            <a:r>
              <a:rPr lang="en-GB" sz="1200" b="0" i="0" u="none" strike="noStrike" kern="1200" dirty="0">
                <a:solidFill>
                  <a:schemeClr val="tx1"/>
                </a:solidFill>
                <a:effectLst/>
                <a:latin typeface="+mn-lt"/>
                <a:ea typeface="+mn-ea"/>
                <a:cs typeface="+mn-cs"/>
                <a:hlinkClick r:id="rId9" tooltip="Natural resources"/>
              </a:rPr>
              <a:t>natural resources</a:t>
            </a:r>
            <a:r>
              <a:rPr lang="en-GB" sz="1200" b="0" i="0" kern="1200" dirty="0">
                <a:solidFill>
                  <a:schemeClr val="tx1"/>
                </a:solidFill>
                <a:effectLst/>
                <a:latin typeface="+mn-lt"/>
                <a:ea typeface="+mn-ea"/>
                <a:cs typeface="+mn-cs"/>
              </a:rPr>
              <a:t>.</a:t>
            </a:r>
            <a:r>
              <a:rPr lang="en-GB" sz="1200" b="0" i="0" u="none" strike="noStrike" kern="1200" baseline="30000" dirty="0">
                <a:solidFill>
                  <a:schemeClr val="tx1"/>
                </a:solidFill>
                <a:effectLst/>
                <a:latin typeface="+mn-lt"/>
                <a:ea typeface="+mn-ea"/>
                <a:cs typeface="+mn-cs"/>
                <a:hlinkClick r:id="rId21"/>
              </a:rPr>
              <a:t>[6]</a:t>
            </a:r>
            <a:r>
              <a:rPr lang="en-GB" sz="1200" b="0" i="0" kern="1200" dirty="0">
                <a:solidFill>
                  <a:schemeClr val="tx1"/>
                </a:solidFill>
                <a:effectLst/>
                <a:latin typeface="+mn-lt"/>
                <a:ea typeface="+mn-ea"/>
                <a:cs typeface="+mn-cs"/>
              </a:rPr>
              <a:t> The book was instrumental in the creation of </a:t>
            </a:r>
            <a:r>
              <a:rPr lang="en-GB" sz="1200" b="0" i="0" u="none" strike="noStrike" kern="1200" dirty="0">
                <a:solidFill>
                  <a:schemeClr val="tx1"/>
                </a:solidFill>
                <a:effectLst/>
                <a:latin typeface="+mn-lt"/>
                <a:ea typeface="+mn-ea"/>
                <a:cs typeface="+mn-cs"/>
                <a:hlinkClick r:id="rId22" tooltip="Adirondack Park"/>
              </a:rPr>
              <a:t>Adirondack Park</a:t>
            </a:r>
            <a:r>
              <a:rPr lang="en-GB" sz="1200" b="0" i="0" kern="1200" dirty="0">
                <a:solidFill>
                  <a:schemeClr val="tx1"/>
                </a:solidFill>
                <a:effectLst/>
                <a:latin typeface="+mn-lt"/>
                <a:ea typeface="+mn-ea"/>
                <a:cs typeface="+mn-cs"/>
              </a:rPr>
              <a:t> in </a:t>
            </a:r>
            <a:r>
              <a:rPr lang="en-GB" sz="1200" b="0" i="0" u="none" strike="noStrike" kern="1200" dirty="0">
                <a:solidFill>
                  <a:schemeClr val="tx1"/>
                </a:solidFill>
                <a:effectLst/>
                <a:latin typeface="+mn-lt"/>
                <a:ea typeface="+mn-ea"/>
                <a:cs typeface="+mn-cs"/>
                <a:hlinkClick r:id="rId23" tooltip="New York (state)"/>
              </a:rPr>
              <a:t>New York</a:t>
            </a:r>
            <a:r>
              <a:rPr lang="en-GB" sz="1200" b="0" i="0" kern="1200" dirty="0">
                <a:solidFill>
                  <a:schemeClr val="tx1"/>
                </a:solidFill>
                <a:effectLst/>
                <a:latin typeface="+mn-lt"/>
                <a:ea typeface="+mn-ea"/>
                <a:cs typeface="+mn-cs"/>
              </a:rPr>
              <a:t> and the </a:t>
            </a:r>
            <a:r>
              <a:rPr lang="en-GB" sz="1200" b="0" i="0" u="none" strike="noStrike" kern="1200" dirty="0">
                <a:solidFill>
                  <a:schemeClr val="tx1"/>
                </a:solidFill>
                <a:effectLst/>
                <a:latin typeface="+mn-lt"/>
                <a:ea typeface="+mn-ea"/>
                <a:cs typeface="+mn-cs"/>
                <a:hlinkClick r:id="rId24" tooltip="United States National Forest"/>
              </a:rPr>
              <a:t>United States National Forest</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25" tooltip="Gifford Pinchot"/>
              </a:rPr>
              <a:t>Gifford Pinchot</a:t>
            </a:r>
            <a:r>
              <a:rPr lang="en-GB" sz="1200" b="0" i="0" kern="1200" dirty="0">
                <a:solidFill>
                  <a:schemeClr val="tx1"/>
                </a:solidFill>
                <a:effectLst/>
                <a:latin typeface="+mn-lt"/>
                <a:ea typeface="+mn-ea"/>
                <a:cs typeface="+mn-cs"/>
              </a:rPr>
              <a:t>, first Chief of the </a:t>
            </a:r>
            <a:r>
              <a:rPr lang="en-GB" sz="1200" b="0" i="0" u="none" strike="noStrike" kern="1200" dirty="0">
                <a:solidFill>
                  <a:schemeClr val="tx1"/>
                </a:solidFill>
                <a:effectLst/>
                <a:latin typeface="+mn-lt"/>
                <a:ea typeface="+mn-ea"/>
                <a:cs typeface="+mn-cs"/>
                <a:hlinkClick r:id="rId26" tooltip="United States Forest Service"/>
              </a:rPr>
              <a:t>United States Forest Service</a:t>
            </a:r>
            <a:r>
              <a:rPr lang="en-GB" sz="1200" b="0" i="0" kern="1200" dirty="0">
                <a:solidFill>
                  <a:schemeClr val="tx1"/>
                </a:solidFill>
                <a:effectLst/>
                <a:latin typeface="+mn-lt"/>
                <a:ea typeface="+mn-ea"/>
                <a:cs typeface="+mn-cs"/>
              </a:rPr>
              <a:t>, called it "epoch making" and </a:t>
            </a:r>
            <a:r>
              <a:rPr lang="en-GB" sz="1200" b="0" i="0" u="none" strike="noStrike" kern="1200" dirty="0">
                <a:solidFill>
                  <a:schemeClr val="tx1"/>
                </a:solidFill>
                <a:effectLst/>
                <a:latin typeface="+mn-lt"/>
                <a:ea typeface="+mn-ea"/>
                <a:cs typeface="+mn-cs"/>
                <a:hlinkClick r:id="rId27" tooltip="Stewart Udall"/>
              </a:rPr>
              <a:t>Stewart Udall</a:t>
            </a:r>
            <a:r>
              <a:rPr lang="en-GB" sz="1200" b="0" i="0" kern="1200" dirty="0">
                <a:solidFill>
                  <a:schemeClr val="tx1"/>
                </a:solidFill>
                <a:effectLst/>
                <a:latin typeface="+mn-lt"/>
                <a:ea typeface="+mn-ea"/>
                <a:cs typeface="+mn-cs"/>
              </a:rPr>
              <a:t> wrote that it was "the beginning of land wisdom in this country."</a:t>
            </a:r>
          </a:p>
          <a:p>
            <a:pPr>
              <a:spcBef>
                <a:spcPct val="0"/>
              </a:spcBef>
            </a:pPr>
            <a:endParaRPr lang="en-GB" sz="1200" b="0" i="0" kern="1200" baseline="0" dirty="0">
              <a:solidFill>
                <a:schemeClr val="tx1"/>
              </a:solidFill>
              <a:effectLst/>
              <a:latin typeface="+mn-lt"/>
              <a:ea typeface="+mn-ea"/>
              <a:cs typeface="+mn-cs"/>
            </a:endParaRPr>
          </a:p>
          <a:p>
            <a:pPr>
              <a:spcBef>
                <a:spcPct val="0"/>
              </a:spcBef>
            </a:pPr>
            <a:r>
              <a:rPr lang="en-GB" sz="1200" b="1" i="0" kern="1200" baseline="0" dirty="0">
                <a:solidFill>
                  <a:schemeClr val="tx1"/>
                </a:solidFill>
                <a:effectLst/>
                <a:latin typeface="+mn-lt"/>
                <a:ea typeface="+mn-ea"/>
                <a:cs typeface="+mn-cs"/>
              </a:rPr>
              <a:t>Another summary of the book</a:t>
            </a:r>
          </a:p>
          <a:p>
            <a:pPr>
              <a:spcBef>
                <a:spcPct val="0"/>
              </a:spcBef>
            </a:pPr>
            <a:r>
              <a:rPr lang="en-GB" sz="1200" b="0" i="0" kern="1200" baseline="0" dirty="0">
                <a:solidFill>
                  <a:schemeClr val="tx1"/>
                </a:solidFill>
                <a:effectLst/>
                <a:latin typeface="+mn-lt"/>
                <a:ea typeface="+mn-ea"/>
                <a:cs typeface="+mn-cs"/>
              </a:rPr>
              <a:t>In Man and Nature, first published in 1864, polymath scholar and diplomat George Perkins Marsh challenged the general belief that human impact on nature was generally benign or negligible and charged that ancient civilizations of the Mediterranean had brought about their own collapse by their abuse of the environment. By deforesting their hillsides and eroding their soils, they had destroyed the natural fertility that sustained their well-being. Marsh offered his compatriots in the United States a stern warning that the young American republic might repeat these errors of the ancient world if it failed to end its own destructive waste of natural resources. Marsh’s ominous warnings inspired conservation and reform. In linking culture with nature, science with history, Man and Nature was the most influential text of its time next to Darwin’s On the Origin of Species, published just five years earlier. — University of Washington Press website.</a:t>
            </a:r>
          </a:p>
          <a:p>
            <a:pPr>
              <a:spcBef>
                <a:spcPct val="0"/>
              </a:spcBef>
            </a:pPr>
            <a:endParaRPr lang="en-GB" sz="1200" b="0" i="0" kern="1200" baseline="0" dirty="0">
              <a:solidFill>
                <a:schemeClr val="tx1"/>
              </a:solidFill>
              <a:effectLst/>
              <a:latin typeface="+mn-lt"/>
              <a:ea typeface="+mn-ea"/>
              <a:cs typeface="+mn-cs"/>
            </a:endParaRPr>
          </a:p>
          <a:p>
            <a:pPr>
              <a:spcBef>
                <a:spcPct val="0"/>
              </a:spcBef>
            </a:pPr>
            <a:endParaRPr lang="en-GB" sz="1200" b="0" i="1" kern="1200" baseline="0" dirty="0">
              <a:solidFill>
                <a:schemeClr val="tx1"/>
              </a:solidFill>
              <a:effectLst/>
              <a:latin typeface="+mn-lt"/>
              <a:ea typeface="+mn-ea"/>
              <a:cs typeface="+mn-cs"/>
            </a:endParaRPr>
          </a:p>
          <a:p>
            <a:pPr>
              <a:spcBef>
                <a:spcPct val="0"/>
              </a:spcBef>
            </a:pPr>
            <a:r>
              <a:rPr lang="en-GB" sz="1200" b="1" i="0" kern="1200" baseline="0" dirty="0">
                <a:solidFill>
                  <a:schemeClr val="tx1"/>
                </a:solidFill>
                <a:effectLst/>
                <a:latin typeface="+mn-lt"/>
                <a:ea typeface="+mn-ea"/>
                <a:cs typeface="+mn-cs"/>
              </a:rPr>
              <a:t>Bullet three</a:t>
            </a:r>
          </a:p>
          <a:p>
            <a:pPr>
              <a:spcBef>
                <a:spcPct val="0"/>
              </a:spcBef>
            </a:pPr>
            <a:endParaRPr lang="en-GB" sz="1200" b="0" i="0" kern="1200" baseline="0" dirty="0">
              <a:solidFill>
                <a:schemeClr val="tx1"/>
              </a:solidFill>
              <a:effectLst/>
              <a:latin typeface="+mn-lt"/>
              <a:ea typeface="+mn-ea"/>
              <a:cs typeface="+mn-cs"/>
            </a:endParaRPr>
          </a:p>
          <a:p>
            <a:pPr>
              <a:spcBef>
                <a:spcPct val="0"/>
              </a:spcBef>
            </a:pPr>
            <a:r>
              <a:rPr lang="en-GB" sz="1200" b="0" i="0" kern="1200" dirty="0">
                <a:solidFill>
                  <a:schemeClr val="tx1"/>
                </a:solidFill>
                <a:effectLst/>
                <a:latin typeface="+mn-lt"/>
                <a:ea typeface="+mn-ea"/>
                <a:cs typeface="+mn-cs"/>
              </a:rPr>
              <a:t>Author: </a:t>
            </a:r>
            <a:r>
              <a:rPr lang="en-GB" sz="1200" b="1" i="0" u="none" strike="noStrike" kern="1200" dirty="0">
                <a:solidFill>
                  <a:schemeClr val="tx1"/>
                </a:solidFill>
                <a:effectLst/>
                <a:latin typeface="+mn-lt"/>
                <a:ea typeface="+mn-ea"/>
                <a:cs typeface="+mn-cs"/>
                <a:hlinkClick r:id="rId28"/>
              </a:rPr>
              <a:t>Rachel Carson</a:t>
            </a:r>
            <a:endParaRPr lang="en-GB" sz="1200" b="1" i="0" u="none" strike="noStrike" kern="1200" dirty="0">
              <a:solidFill>
                <a:schemeClr val="tx1"/>
              </a:solidFill>
              <a:effectLst/>
              <a:latin typeface="+mn-lt"/>
              <a:ea typeface="+mn-ea"/>
              <a:cs typeface="+mn-cs"/>
            </a:endParaRPr>
          </a:p>
          <a:p>
            <a:pPr>
              <a:spcBef>
                <a:spcPct val="0"/>
              </a:spcBef>
            </a:pPr>
            <a:r>
              <a:rPr lang="en-GB" dirty="0"/>
              <a:t>Silent Spring</a:t>
            </a:r>
            <a:endParaRPr lang="en-GB" sz="1200" b="1" i="0" kern="1200" dirty="0">
              <a:solidFill>
                <a:schemeClr val="tx1"/>
              </a:solidFill>
              <a:effectLst/>
              <a:latin typeface="+mn-lt"/>
              <a:ea typeface="+mn-ea"/>
              <a:cs typeface="+mn-cs"/>
            </a:endParaRPr>
          </a:p>
          <a:p>
            <a:pPr>
              <a:spcBef>
                <a:spcPct val="0"/>
              </a:spcBef>
            </a:pPr>
            <a:endParaRPr lang="en-GB" sz="1200" b="1" i="0" kern="1200" dirty="0">
              <a:solidFill>
                <a:schemeClr val="tx1"/>
              </a:solidFill>
              <a:effectLst/>
              <a:latin typeface="+mn-lt"/>
              <a:ea typeface="+mn-ea"/>
              <a:cs typeface="+mn-cs"/>
            </a:endParaRPr>
          </a:p>
          <a:p>
            <a:pPr>
              <a:spcBef>
                <a:spcPct val="0"/>
              </a:spcBef>
            </a:pPr>
            <a:r>
              <a:rPr lang="en-GB" sz="1200" b="1" i="0" kern="1200" dirty="0">
                <a:solidFill>
                  <a:schemeClr val="tx1"/>
                </a:solidFill>
                <a:effectLst/>
                <a:latin typeface="+mn-lt"/>
                <a:ea typeface="+mn-ea"/>
                <a:cs typeface="+mn-cs"/>
              </a:rPr>
              <a:t>Silent Spring book summary</a:t>
            </a:r>
          </a:p>
          <a:p>
            <a:r>
              <a:rPr lang="en-GB" sz="1200" b="0" i="0" kern="1200" dirty="0">
                <a:solidFill>
                  <a:schemeClr val="tx1"/>
                </a:solidFill>
                <a:effectLst/>
                <a:latin typeface="+mn-lt"/>
                <a:ea typeface="+mn-ea"/>
                <a:cs typeface="+mn-cs"/>
              </a:rPr>
              <a:t>Rachel Carson’s Silent Spring was first published in three serialized excerpts in the New Yorker in June of 1962. The book appeared in September of that year and the outcry that followed its publication forced the banning of DDT </a:t>
            </a:r>
          </a:p>
          <a:p>
            <a:r>
              <a:rPr lang="en-GB" sz="1200" b="0" i="0" kern="1200" dirty="0">
                <a:solidFill>
                  <a:schemeClr val="tx1"/>
                </a:solidFill>
                <a:effectLst/>
                <a:latin typeface="+mn-lt"/>
                <a:ea typeface="+mn-ea"/>
                <a:cs typeface="+mn-cs"/>
              </a:rPr>
              <a:t>and spurred revolutionary changes in the laws affecting our air, land, and water. Carson’s passionate concern for the future of our planet reverberated powerfully throughout the world, and her eloquent book was instrumental in launching the environmental movement. It is without question one of the landmark books of the twentieth century.</a:t>
            </a:r>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Dichlorodiphenyltrichloroethane, commonly known as </a:t>
            </a:r>
            <a:r>
              <a:rPr lang="en-GB" sz="1200" b="1" i="0" kern="1200" dirty="0">
                <a:solidFill>
                  <a:schemeClr val="tx1"/>
                </a:solidFill>
                <a:effectLst/>
                <a:latin typeface="+mn-lt"/>
                <a:ea typeface="+mn-ea"/>
                <a:cs typeface="+mn-cs"/>
              </a:rPr>
              <a:t>DDT</a:t>
            </a:r>
            <a:r>
              <a:rPr lang="en-GB" sz="1200" b="0" i="0" kern="1200" dirty="0">
                <a:solidFill>
                  <a:schemeClr val="tx1"/>
                </a:solidFill>
                <a:effectLst/>
                <a:latin typeface="+mn-lt"/>
                <a:ea typeface="+mn-ea"/>
                <a:cs typeface="+mn-cs"/>
              </a:rPr>
              <a:t>, is a </a:t>
            </a:r>
            <a:r>
              <a:rPr lang="en-GB" sz="1200" b="0" i="0" kern="1200" dirty="0" err="1">
                <a:solidFill>
                  <a:schemeClr val="tx1"/>
                </a:solidFill>
                <a:effectLst/>
                <a:latin typeface="+mn-lt"/>
                <a:ea typeface="+mn-ea"/>
                <a:cs typeface="+mn-cs"/>
              </a:rPr>
              <a:t>colorless</a:t>
            </a:r>
            <a:r>
              <a:rPr lang="en-GB" sz="1200" b="0" i="0" kern="1200" dirty="0">
                <a:solidFill>
                  <a:schemeClr val="tx1"/>
                </a:solidFill>
                <a:effectLst/>
                <a:latin typeface="+mn-lt"/>
                <a:ea typeface="+mn-ea"/>
                <a:cs typeface="+mn-cs"/>
              </a:rPr>
              <a:t>, tasteless, and almost </a:t>
            </a:r>
            <a:r>
              <a:rPr lang="en-GB" sz="1200" b="0" i="0" kern="1200" dirty="0" err="1">
                <a:solidFill>
                  <a:schemeClr val="tx1"/>
                </a:solidFill>
                <a:effectLst/>
                <a:latin typeface="+mn-lt"/>
                <a:ea typeface="+mn-ea"/>
                <a:cs typeface="+mn-cs"/>
              </a:rPr>
              <a:t>odorless</a:t>
            </a:r>
            <a:r>
              <a:rPr lang="en-GB" sz="1200" b="0" i="0" kern="1200" dirty="0">
                <a:solidFill>
                  <a:schemeClr val="tx1"/>
                </a:solidFill>
                <a:effectLst/>
                <a:latin typeface="+mn-lt"/>
                <a:ea typeface="+mn-ea"/>
                <a:cs typeface="+mn-cs"/>
              </a:rPr>
              <a:t> crystalline chemical compound, an organochlorine. Originally developed as an insecticide, it became infamous for its environmental impacts.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Rachel Carson’s Silent Spring</a:t>
            </a:r>
          </a:p>
          <a:p>
            <a:r>
              <a:rPr lang="en-GB" sz="1200" b="0" i="0" kern="1200" dirty="0">
                <a:solidFill>
                  <a:schemeClr val="tx1"/>
                </a:solidFill>
                <a:effectLst/>
                <a:latin typeface="+mn-lt"/>
                <a:ea typeface="+mn-ea"/>
                <a:cs typeface="+mn-cs"/>
              </a:rPr>
              <a:t>Legacy of Rachel Carson's Silent Spring</a:t>
            </a:r>
          </a:p>
          <a:p>
            <a:r>
              <a:rPr lang="en-GB" sz="1200" b="1" i="0" kern="1200" dirty="0">
                <a:solidFill>
                  <a:schemeClr val="tx1"/>
                </a:solidFill>
                <a:effectLst/>
                <a:latin typeface="+mn-lt"/>
                <a:ea typeface="+mn-ea"/>
                <a:cs typeface="+mn-cs"/>
              </a:rPr>
              <a:t>National Historic Chemical Landmark</a:t>
            </a:r>
          </a:p>
          <a:p>
            <a:r>
              <a:rPr lang="en-GB" sz="1200" b="0" i="0" kern="1200" dirty="0">
                <a:solidFill>
                  <a:schemeClr val="tx1"/>
                </a:solidFill>
                <a:effectLst/>
                <a:latin typeface="+mn-lt"/>
                <a:ea typeface="+mn-ea"/>
                <a:cs typeface="+mn-cs"/>
              </a:rPr>
              <a:t>Rachel Carson’s </a:t>
            </a:r>
            <a:r>
              <a:rPr lang="en-GB" sz="1200" b="0" i="1" kern="1200" dirty="0">
                <a:solidFill>
                  <a:schemeClr val="tx1"/>
                </a:solidFill>
                <a:effectLst/>
                <a:latin typeface="+mn-lt"/>
                <a:ea typeface="+mn-ea"/>
                <a:cs typeface="+mn-cs"/>
              </a:rPr>
              <a:t>Silent Spring</a:t>
            </a:r>
            <a:r>
              <a:rPr lang="en-GB" sz="1200" b="0" i="0" kern="1200" dirty="0">
                <a:solidFill>
                  <a:schemeClr val="tx1"/>
                </a:solidFill>
                <a:effectLst/>
                <a:latin typeface="+mn-lt"/>
                <a:ea typeface="+mn-ea"/>
                <a:cs typeface="+mn-cs"/>
              </a:rPr>
              <a:t>, published in 1962, was a landmark in the development of the modern environmental movement. Carson’s scientific perspective and rigor created a work of substantial depth and credibility that sparked widespread debate within the scientific community and the broader public about the effect of pesticides on the natural world. These discussions led to new policies that protect our air, our water, and, ultimately, our health and safety. Carson’s book promoted a paradigm shift in how chemists practice their discipline and helped to establish a new role for chemists in investigating the impact of human activity on the environment. The legacy of Silent Spring continues today in the chemistry community’s increased focus on green chemistry practices and the public’s heightened support for sustainability in all areas of our lives.</a:t>
            </a:r>
          </a:p>
          <a:p>
            <a:endParaRPr lang="en-GB" sz="1200" b="1" i="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Silent Spring</a:t>
            </a:r>
            <a:r>
              <a:rPr lang="en-GB" sz="1200" b="1" i="0" kern="1200" dirty="0">
                <a:solidFill>
                  <a:schemeClr val="tx1"/>
                </a:solidFill>
                <a:effectLst/>
                <a:latin typeface="+mn-lt"/>
                <a:ea typeface="+mn-ea"/>
                <a:cs typeface="+mn-cs"/>
              </a:rPr>
              <a:t>: A Change in Perspective</a:t>
            </a:r>
          </a:p>
          <a:p>
            <a:r>
              <a:rPr lang="en-GB" sz="1200" b="0" i="0" kern="1200" dirty="0">
                <a:solidFill>
                  <a:schemeClr val="tx1"/>
                </a:solidFill>
                <a:effectLst/>
                <a:latin typeface="+mn-lt"/>
                <a:ea typeface="+mn-ea"/>
                <a:cs typeface="+mn-cs"/>
              </a:rPr>
              <a:t>In </a:t>
            </a:r>
            <a:r>
              <a:rPr lang="en-GB" sz="1200" b="0" i="1" kern="1200" dirty="0">
                <a:solidFill>
                  <a:schemeClr val="tx1"/>
                </a:solidFill>
                <a:effectLst/>
                <a:latin typeface="+mn-lt"/>
                <a:ea typeface="+mn-ea"/>
                <a:cs typeface="+mn-cs"/>
              </a:rPr>
              <a:t>Silent Spring</a:t>
            </a:r>
            <a:r>
              <a:rPr lang="en-GB" sz="1200" b="0" i="0" kern="1200" dirty="0">
                <a:solidFill>
                  <a:schemeClr val="tx1"/>
                </a:solidFill>
                <a:effectLst/>
                <a:latin typeface="+mn-lt"/>
                <a:ea typeface="+mn-ea"/>
                <a:cs typeface="+mn-cs"/>
              </a:rPr>
              <a:t>, Carson assembled information on chemicals used in aerial sprayings, in industrial settings, and on food to characterize the impacts of these agents in ecological terms rather than simply portraying the effectiveness of the chemical solutions. Carson built her case on science. She did extensive research, citing dozens of scientific reports, conducting interviews with leading experts, and reviewing materials across disciplines.</a:t>
            </a:r>
          </a:p>
          <a:p>
            <a:endParaRPr lang="en-GB" sz="1200" b="0" i="0" kern="1200" dirty="0">
              <a:solidFill>
                <a:schemeClr val="tx1"/>
              </a:solidFill>
              <a:effectLst/>
              <a:latin typeface="+mn-lt"/>
              <a:ea typeface="+mn-ea"/>
              <a:cs typeface="+mn-cs"/>
            </a:endParaRPr>
          </a:p>
          <a:p>
            <a:r>
              <a:rPr lang="en-GB" sz="1200" b="0" i="1" kern="1200" dirty="0">
                <a:solidFill>
                  <a:schemeClr val="tx1"/>
                </a:solidFill>
                <a:effectLst/>
                <a:latin typeface="+mn-lt"/>
                <a:ea typeface="+mn-ea"/>
                <a:cs typeface="+mn-cs"/>
              </a:rPr>
              <a:t>Silent Spring</a:t>
            </a:r>
            <a:r>
              <a:rPr lang="en-GB" sz="1200" b="0" i="0" kern="1200" dirty="0">
                <a:solidFill>
                  <a:schemeClr val="tx1"/>
                </a:solidFill>
                <a:effectLst/>
                <a:latin typeface="+mn-lt"/>
                <a:ea typeface="+mn-ea"/>
                <a:cs typeface="+mn-cs"/>
              </a:rPr>
              <a:t> seeded important new ideas in the public mind: That spraying chemicals to control insect populations can also kill birds that feed on dead or dying insects. That chemicals travel not only through the environment, but through food chains. That chemicals that don’t outright kill can accumulate in fat tissues causing medical problems later on, and that chemicals can be transferred generationally from mothers to their young. These were ideas new to the public consciousness, and paramount among them was the notion that life is much more interconnected and interdependent than people assumed or understood. Yet, Carson called not for an outright ban on agricultural chemicals but for caution, further study, and the development of biological alternatives.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When </a:t>
            </a:r>
            <a:r>
              <a:rPr lang="en-GB" sz="1200" b="0" i="1" kern="1200" dirty="0">
                <a:solidFill>
                  <a:schemeClr val="tx1"/>
                </a:solidFill>
                <a:effectLst/>
                <a:latin typeface="+mn-lt"/>
                <a:ea typeface="+mn-ea"/>
                <a:cs typeface="+mn-cs"/>
              </a:rPr>
              <a:t>Silent Spring</a:t>
            </a:r>
            <a:r>
              <a:rPr lang="en-GB" sz="1200" b="0" i="0" kern="1200" dirty="0">
                <a:solidFill>
                  <a:schemeClr val="tx1"/>
                </a:solidFill>
                <a:effectLst/>
                <a:latin typeface="+mn-lt"/>
                <a:ea typeface="+mn-ea"/>
                <a:cs typeface="+mn-cs"/>
              </a:rPr>
              <a:t> was released in the fall of 1962, it was met with enormous public interest and substantial criticism. Many government leaders, including President John F. Kennedy and his Secretary of the Interior, Stewart L. Udall, took Carson seriously. Those who stood to be professionally undermined by the policies her ideas would soon help to shape criticized her vehemently. </a:t>
            </a:r>
            <a:r>
              <a:rPr lang="en-GB" sz="1200" b="0" i="0" kern="1200" dirty="0" err="1">
                <a:solidFill>
                  <a:schemeClr val="tx1"/>
                </a:solidFill>
                <a:effectLst/>
                <a:latin typeface="+mn-lt"/>
                <a:ea typeface="+mn-ea"/>
                <a:cs typeface="+mn-cs"/>
              </a:rPr>
              <a:t>Dr.</a:t>
            </a:r>
            <a:r>
              <a:rPr lang="en-GB" sz="1200" b="0" i="0" kern="1200" dirty="0">
                <a:solidFill>
                  <a:schemeClr val="tx1"/>
                </a:solidFill>
                <a:effectLst/>
                <a:latin typeface="+mn-lt"/>
                <a:ea typeface="+mn-ea"/>
                <a:cs typeface="+mn-cs"/>
              </a:rPr>
              <a:t> William J. Darby authored a review of </a:t>
            </a:r>
            <a:r>
              <a:rPr lang="en-GB" sz="1200" b="0" i="1" kern="1200" dirty="0">
                <a:solidFill>
                  <a:schemeClr val="tx1"/>
                </a:solidFill>
                <a:effectLst/>
                <a:latin typeface="+mn-lt"/>
                <a:ea typeface="+mn-ea"/>
                <a:cs typeface="+mn-cs"/>
              </a:rPr>
              <a:t>Silent Spring</a:t>
            </a:r>
            <a:r>
              <a:rPr lang="en-GB" sz="1200" b="0" i="0" kern="1200" dirty="0">
                <a:solidFill>
                  <a:schemeClr val="tx1"/>
                </a:solidFill>
                <a:effectLst/>
                <a:latin typeface="+mn-lt"/>
                <a:ea typeface="+mn-ea"/>
                <a:cs typeface="+mn-cs"/>
              </a:rPr>
              <a:t>—titled “Silence, Miss Carson”—in the Oct. 1, 1962, issue of </a:t>
            </a:r>
            <a:r>
              <a:rPr lang="en-GB" sz="1200" b="0" i="1" kern="1200" dirty="0">
                <a:solidFill>
                  <a:schemeClr val="tx1"/>
                </a:solidFill>
                <a:effectLst/>
                <a:latin typeface="+mn-lt"/>
                <a:ea typeface="+mn-ea"/>
                <a:cs typeface="+mn-cs"/>
              </a:rPr>
              <a:t>Chemical &amp; Engineering News</a:t>
            </a:r>
            <a:r>
              <a:rPr lang="en-GB" sz="1200" b="0" i="0" kern="1200" dirty="0">
                <a:solidFill>
                  <a:schemeClr val="tx1"/>
                </a:solidFill>
                <a:effectLst/>
                <a:latin typeface="+mn-lt"/>
                <a:ea typeface="+mn-ea"/>
                <a:cs typeface="+mn-cs"/>
              </a:rPr>
              <a:t>, published by the American Chemical Society. Darby criticized Carson for not adopting the views of “responsible, broadly knowledgeable scientists” and recommended that “in view of her scientific qualifications in contrast to those of our distinguished scientific leaders and statesmen, this book should be ignored.”</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Rachel Carson's Legacy</a:t>
            </a:r>
          </a:p>
          <a:p>
            <a:r>
              <a:rPr lang="en-GB" sz="1200" b="0" i="0" kern="1200" dirty="0">
                <a:solidFill>
                  <a:schemeClr val="tx1"/>
                </a:solidFill>
                <a:effectLst/>
                <a:latin typeface="+mn-lt"/>
                <a:ea typeface="+mn-ea"/>
                <a:cs typeface="+mn-cs"/>
              </a:rPr>
              <a:t>But Carson’s book was not ignored. Her research and ideas became central testimony at two congressional hearings, and a Presidential Science Advisory Committee report on pesticides in 1963 affirmed Carson’s call for limits on pesticide use and further research into their health hazards. Carson and her book </a:t>
            </a:r>
            <a:r>
              <a:rPr lang="en-GB" sz="1200" b="0" i="1" kern="1200" dirty="0">
                <a:solidFill>
                  <a:schemeClr val="tx1"/>
                </a:solidFill>
                <a:effectLst/>
                <a:latin typeface="+mn-lt"/>
                <a:ea typeface="+mn-ea"/>
                <a:cs typeface="+mn-cs"/>
              </a:rPr>
              <a:t>Silent Spring</a:t>
            </a:r>
            <a:r>
              <a:rPr lang="en-GB" sz="1200" b="0" i="0" kern="1200" dirty="0">
                <a:solidFill>
                  <a:schemeClr val="tx1"/>
                </a:solidFill>
                <a:effectLst/>
                <a:latin typeface="+mn-lt"/>
                <a:ea typeface="+mn-ea"/>
                <a:cs typeface="+mn-cs"/>
              </a:rPr>
              <a:t> are frequently cited as the catalysts that inspired the environmental movement that began in the 1960s and which gained national and international momentum by the 1970s. The years following the controversy over </a:t>
            </a:r>
            <a:r>
              <a:rPr lang="en-GB" sz="1200" b="0" i="1" kern="1200" dirty="0">
                <a:solidFill>
                  <a:schemeClr val="tx1"/>
                </a:solidFill>
                <a:effectLst/>
                <a:latin typeface="+mn-lt"/>
                <a:ea typeface="+mn-ea"/>
                <a:cs typeface="+mn-cs"/>
              </a:rPr>
              <a:t>Silent Spring</a:t>
            </a:r>
            <a:r>
              <a:rPr lang="en-GB" sz="1200" b="0" i="0" kern="1200" dirty="0">
                <a:solidFill>
                  <a:schemeClr val="tx1"/>
                </a:solidFill>
                <a:effectLst/>
                <a:latin typeface="+mn-lt"/>
                <a:ea typeface="+mn-ea"/>
                <a:cs typeface="+mn-cs"/>
              </a:rPr>
              <a:t> saw the establishment of the U.S. Environmental Protection Agency and the passing of numerous laws protecting the environment and human health, including a ban on domestic use of DDT in 1972 due to its widespread overuse and harmful impact on the environment.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Since the publication of </a:t>
            </a:r>
            <a:r>
              <a:rPr lang="en-GB" sz="1200" b="0" i="1" kern="1200" dirty="0">
                <a:solidFill>
                  <a:schemeClr val="tx1"/>
                </a:solidFill>
                <a:effectLst/>
                <a:latin typeface="+mn-lt"/>
                <a:ea typeface="+mn-ea"/>
                <a:cs typeface="+mn-cs"/>
              </a:rPr>
              <a:t>Silent Spring</a:t>
            </a:r>
            <a:r>
              <a:rPr lang="en-GB" sz="1200" b="0" i="0" kern="1200" dirty="0">
                <a:solidFill>
                  <a:schemeClr val="tx1"/>
                </a:solidFill>
                <a:effectLst/>
                <a:latin typeface="+mn-lt"/>
                <a:ea typeface="+mn-ea"/>
                <a:cs typeface="+mn-cs"/>
              </a:rPr>
              <a:t>, the chemistry discipline has grown to include green chemistry—the design, development, and implementation of chemical products and processes that reduce or eliminate the use or generation of substances hazardous to human health and the environment—and a new role for chemists in investigating the impact of human activity on the environment. Scientists, policy makers, and the public now recognize and weigh trade-offs of new technologies. Several generations have grown up embracing Carson’s ideals of ecological awareness, environmental protection, and conservation.</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 more telling measure of how attitudes have changed is reflected in a letter penned by Rudy M. Baum, Editor-in-Chief of </a:t>
            </a:r>
            <a:r>
              <a:rPr lang="en-GB" sz="1200" b="0" i="1" kern="1200" dirty="0">
                <a:solidFill>
                  <a:schemeClr val="tx1"/>
                </a:solidFill>
                <a:effectLst/>
                <a:latin typeface="+mn-lt"/>
                <a:ea typeface="+mn-ea"/>
                <a:cs typeface="+mn-cs"/>
              </a:rPr>
              <a:t>Chemical &amp; Engineering News</a:t>
            </a:r>
            <a:r>
              <a:rPr lang="en-GB" sz="1200" b="0" i="0" kern="1200" dirty="0">
                <a:solidFill>
                  <a:schemeClr val="tx1"/>
                </a:solidFill>
                <a:effectLst/>
                <a:latin typeface="+mn-lt"/>
                <a:ea typeface="+mn-ea"/>
                <a:cs typeface="+mn-cs"/>
              </a:rPr>
              <a:t>, published in the June 4, 2007, edition:</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“At a time when humans largely believed themselves to be apart from nature and destined to control it, Carson argued passionately that nature is, in fact, a network of interconnections and interdependencies and that humans are a part of that network and threaten its cohesion at their own peril. ...What is mainstream today was heretical in 1962, and I think this part of Carson’s argument is what earned her such enmity when </a:t>
            </a:r>
            <a:r>
              <a:rPr lang="en-GB" sz="1200" b="0" i="1" kern="1200" dirty="0">
                <a:solidFill>
                  <a:schemeClr val="tx1"/>
                </a:solidFill>
                <a:effectLst/>
                <a:latin typeface="+mn-lt"/>
                <a:ea typeface="+mn-ea"/>
                <a:cs typeface="+mn-cs"/>
              </a:rPr>
              <a:t>Silent Spring</a:t>
            </a:r>
            <a:r>
              <a:rPr lang="en-GB" sz="1200" b="0" i="0" kern="1200" dirty="0">
                <a:solidFill>
                  <a:schemeClr val="tx1"/>
                </a:solidFill>
                <a:effectLst/>
                <a:latin typeface="+mn-lt"/>
                <a:ea typeface="+mn-ea"/>
                <a:cs typeface="+mn-cs"/>
              </a:rPr>
              <a:t> was published.”</a:t>
            </a:r>
          </a:p>
          <a:p>
            <a:r>
              <a:rPr lang="en-GB" sz="1200" b="0" i="0" kern="1200" dirty="0">
                <a:solidFill>
                  <a:schemeClr val="tx1"/>
                </a:solidFill>
                <a:effectLst/>
                <a:latin typeface="+mn-lt"/>
                <a:ea typeface="+mn-ea"/>
                <a:cs typeface="+mn-cs"/>
              </a:rPr>
              <a:t>Carson, who died in 1964, inspired a new paradigm of thinking—where humanity is not the </a:t>
            </a:r>
            <a:r>
              <a:rPr lang="en-GB" sz="1200" b="0" i="0" kern="1200" dirty="0" err="1">
                <a:solidFill>
                  <a:schemeClr val="tx1"/>
                </a:solidFill>
                <a:effectLst/>
                <a:latin typeface="+mn-lt"/>
                <a:ea typeface="+mn-ea"/>
                <a:cs typeface="+mn-cs"/>
              </a:rPr>
              <a:t>center</a:t>
            </a:r>
            <a:r>
              <a:rPr lang="en-GB" sz="1200" b="0" i="0" kern="1200" dirty="0">
                <a:solidFill>
                  <a:schemeClr val="tx1"/>
                </a:solidFill>
                <a:effectLst/>
                <a:latin typeface="+mn-lt"/>
                <a:ea typeface="+mn-ea"/>
                <a:cs typeface="+mn-cs"/>
              </a:rPr>
              <a:t> of life on earth, but part of nature. The legacy of Silent Spring continues today in the scientific community’s increased focus on environmentally friendly practices and the public’s heightened support for sustainability in all areas of our lives.</a:t>
            </a:r>
          </a:p>
          <a:p>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Citation done for me</a:t>
            </a:r>
          </a:p>
          <a:p>
            <a:r>
              <a:rPr lang="en-GB" dirty="0"/>
              <a:t>In-text: ("TIES Announces Ecotourism Principles Revision - The International Ecotourism Society", 2019)</a:t>
            </a:r>
          </a:p>
          <a:p>
            <a:endParaRPr lang="en-GB" dirty="0"/>
          </a:p>
          <a:p>
            <a:r>
              <a:rPr lang="en-GB" dirty="0"/>
              <a:t>Your Bibliography: TIES Announces Ecotourism Principles Revision - The International Ecotourism Society. (2019). Retrieved 4 September 2019, from https://ecotourism.org/news/ties-announces-ecotourism-principles-revision/</a:t>
            </a:r>
          </a:p>
          <a:p>
            <a:endParaRPr lang="en-GB" dirty="0"/>
          </a:p>
          <a:p>
            <a:endParaRPr lang="en-GB" dirty="0"/>
          </a:p>
          <a:p>
            <a:r>
              <a:rPr lang="en-GB" b="1" dirty="0"/>
              <a:t>Text from actual page source</a:t>
            </a:r>
          </a:p>
          <a:p>
            <a:pPr fontAlgn="base"/>
            <a:r>
              <a:rPr lang="en-GB" sz="1200" b="1" i="1" u="none" strike="noStrike" kern="1200" dirty="0" err="1">
                <a:solidFill>
                  <a:schemeClr val="tx1"/>
                </a:solidFill>
                <a:effectLst/>
                <a:latin typeface="+mn-lt"/>
                <a:ea typeface="+mn-ea"/>
                <a:cs typeface="+mn-cs"/>
                <a:hlinkClick r:id="rId3"/>
              </a:rPr>
              <a:t>News</a:t>
            </a:r>
            <a:r>
              <a:rPr lang="en-GB" sz="1200" b="1" i="0" u="none" strike="noStrike" kern="1200" dirty="0" err="1">
                <a:solidFill>
                  <a:schemeClr val="tx1"/>
                </a:solidFill>
                <a:effectLst/>
                <a:latin typeface="+mn-lt"/>
                <a:ea typeface="+mn-ea"/>
                <a:cs typeface="+mn-cs"/>
              </a:rPr>
              <a:t>TIES</a:t>
            </a:r>
            <a:r>
              <a:rPr lang="en-GB" sz="1200" b="1" i="0" u="none" strike="noStrike" kern="1200" dirty="0">
                <a:solidFill>
                  <a:schemeClr val="tx1"/>
                </a:solidFill>
                <a:effectLst/>
                <a:latin typeface="+mn-lt"/>
                <a:ea typeface="+mn-ea"/>
                <a:cs typeface="+mn-cs"/>
              </a:rPr>
              <a:t> Announces Ecotourism Principles Revision</a:t>
            </a:r>
          </a:p>
          <a:p>
            <a:pPr fontAlgn="base"/>
            <a:r>
              <a:rPr lang="en-GB" sz="1200" b="1" i="0" u="none" strike="noStrike" kern="1200" dirty="0">
                <a:solidFill>
                  <a:schemeClr val="tx1"/>
                </a:solidFill>
                <a:effectLst/>
                <a:latin typeface="+mn-lt"/>
                <a:ea typeface="+mn-ea"/>
                <a:cs typeface="+mn-cs"/>
              </a:rPr>
              <a:t>January 7, 2015</a:t>
            </a:r>
            <a:r>
              <a:rPr lang="en-GB" sz="1200" b="1" i="0" u="none" strike="noStrike" kern="1200" dirty="0">
                <a:solidFill>
                  <a:schemeClr val="tx1"/>
                </a:solidFill>
                <a:effectLst/>
                <a:latin typeface="+mn-lt"/>
                <a:ea typeface="+mn-ea"/>
                <a:cs typeface="+mn-cs"/>
                <a:hlinkClick r:id="rId4" tooltip="Posts by Ecotourism"/>
              </a:rPr>
              <a:t>Ecotourism</a:t>
            </a:r>
            <a:endParaRPr lang="en-GB" sz="1200" b="1" i="0" u="none" strike="noStrike" kern="1200" dirty="0">
              <a:solidFill>
                <a:schemeClr val="tx1"/>
              </a:solidFill>
              <a:effectLst/>
              <a:latin typeface="+mn-lt"/>
              <a:ea typeface="+mn-ea"/>
              <a:cs typeface="+mn-cs"/>
            </a:endParaRPr>
          </a:p>
          <a:p>
            <a:pPr fontAlgn="base"/>
            <a:endParaRPr lang="en-GB" sz="1200" b="1" i="0" u="none" strike="noStrike" kern="1200" dirty="0">
              <a:solidFill>
                <a:schemeClr val="tx1"/>
              </a:solidFill>
              <a:effectLst/>
              <a:latin typeface="+mn-lt"/>
              <a:ea typeface="+mn-ea"/>
              <a:cs typeface="+mn-cs"/>
            </a:endParaRPr>
          </a:p>
          <a:p>
            <a:pPr fontAlgn="base"/>
            <a:endParaRPr lang="en-GB" sz="1200" b="1" i="0" u="none" strike="noStrike" kern="1200" dirty="0">
              <a:solidFill>
                <a:schemeClr val="tx1"/>
              </a:solidFill>
              <a:effectLst/>
              <a:latin typeface="+mn-lt"/>
              <a:ea typeface="+mn-ea"/>
              <a:cs typeface="+mn-cs"/>
            </a:endParaRPr>
          </a:p>
          <a:p>
            <a:pPr fontAlgn="base"/>
            <a:r>
              <a:rPr lang="en-GB" sz="1200" b="1" i="0" u="sng" strike="noStrike" kern="1200" dirty="0">
                <a:solidFill>
                  <a:schemeClr val="tx1"/>
                </a:solidFill>
                <a:effectLst/>
                <a:latin typeface="+mn-lt"/>
                <a:ea typeface="+mn-ea"/>
                <a:cs typeface="+mn-cs"/>
              </a:rPr>
              <a:t>For virtual lecture read from here</a:t>
            </a:r>
          </a:p>
          <a:p>
            <a:pPr fontAlgn="base"/>
            <a:endParaRPr lang="en-GB" sz="1200" b="1" i="0" u="none" strike="noStrike"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WASHINGTON, DC — Effective January 1, 2015, The International Ecotourism Society (TIES) has revised its </a:t>
            </a:r>
            <a:r>
              <a:rPr lang="en-GB" sz="1200" b="1" i="0" kern="1200" dirty="0">
                <a:solidFill>
                  <a:schemeClr val="tx1"/>
                </a:solidFill>
                <a:effectLst/>
                <a:latin typeface="+mn-lt"/>
                <a:ea typeface="+mn-ea"/>
                <a:cs typeface="+mn-cs"/>
              </a:rPr>
              <a:t>Definition and Principles</a:t>
            </a:r>
            <a:r>
              <a:rPr lang="en-GB" sz="1200" b="0" i="0" kern="1200" dirty="0">
                <a:solidFill>
                  <a:schemeClr val="tx1"/>
                </a:solidFill>
                <a:effectLst/>
                <a:latin typeface="+mn-lt"/>
                <a:ea typeface="+mn-ea"/>
                <a:cs typeface="+mn-cs"/>
              </a:rPr>
              <a:t>, created by the founding members in 1990.  Leading up to the 25 year anniversary celebration in 2015, ecotourism experts from around the world connected to re-evaluate TIES principles of ecotourism as an initiative led by Hitesh Mehta, Judy </a:t>
            </a:r>
            <a:r>
              <a:rPr lang="en-GB" sz="1200" b="0" i="0" kern="1200" dirty="0" err="1">
                <a:solidFill>
                  <a:schemeClr val="tx1"/>
                </a:solidFill>
                <a:effectLst/>
                <a:latin typeface="+mn-lt"/>
                <a:ea typeface="+mn-ea"/>
                <a:cs typeface="+mn-cs"/>
              </a:rPr>
              <a:t>Kepher-Gona</a:t>
            </a:r>
            <a:r>
              <a:rPr lang="en-GB" sz="1200" b="0" i="0" kern="1200" dirty="0">
                <a:solidFill>
                  <a:schemeClr val="tx1"/>
                </a:solidFill>
                <a:effectLst/>
                <a:latin typeface="+mn-lt"/>
                <a:ea typeface="+mn-ea"/>
                <a:cs typeface="+mn-cs"/>
              </a:rPr>
              <a:t>, and </a:t>
            </a:r>
            <a:r>
              <a:rPr lang="en-GB" sz="1200" b="0" i="0" kern="1200" dirty="0" err="1">
                <a:solidFill>
                  <a:schemeClr val="tx1"/>
                </a:solidFill>
                <a:effectLst/>
                <a:latin typeface="+mn-lt"/>
                <a:ea typeface="+mn-ea"/>
                <a:cs typeface="+mn-cs"/>
              </a:rPr>
              <a:t>Dr.</a:t>
            </a:r>
            <a:r>
              <a:rPr lang="en-GB" sz="1200" b="0" i="0" kern="1200" dirty="0">
                <a:solidFill>
                  <a:schemeClr val="tx1"/>
                </a:solidFill>
                <a:effectLst/>
                <a:latin typeface="+mn-lt"/>
                <a:ea typeface="+mn-ea"/>
                <a:cs typeface="+mn-cs"/>
              </a:rPr>
              <a:t> Kelly Bricker. TIES has implemented small changes and additions to both the principles and the definition to provide more clarity, eliminate the ambiguity, and therefore reduce the greenwashing and wrongful interpretations being practiced by in the tourism industry.</a:t>
            </a:r>
          </a:p>
          <a:p>
            <a:pPr fontAlgn="base"/>
            <a:endParaRPr lang="en-GB" sz="1200" b="0" i="0" kern="1200" dirty="0">
              <a:solidFill>
                <a:schemeClr val="tx1"/>
              </a:solidFill>
              <a:effectLst/>
              <a:latin typeface="+mn-lt"/>
              <a:ea typeface="+mn-ea"/>
              <a:cs typeface="+mn-cs"/>
            </a:endParaRPr>
          </a:p>
          <a:p>
            <a:pPr fontAlgn="base"/>
            <a:r>
              <a:rPr lang="en-GB" sz="1200" b="1" i="0" u="none" strike="noStrike" kern="1200" dirty="0">
                <a:solidFill>
                  <a:schemeClr val="tx1"/>
                </a:solidFill>
                <a:effectLst/>
                <a:latin typeface="+mn-lt"/>
                <a:ea typeface="+mn-ea"/>
                <a:cs typeface="+mn-cs"/>
              </a:rPr>
              <a:t>Ecotourism Definition</a:t>
            </a:r>
          </a:p>
          <a:p>
            <a:pPr fontAlgn="base"/>
            <a:r>
              <a:rPr lang="en-GB" sz="1200" b="0" i="0" kern="1200" dirty="0">
                <a:solidFill>
                  <a:schemeClr val="tx1"/>
                </a:solidFill>
                <a:effectLst/>
                <a:latin typeface="+mn-lt"/>
                <a:ea typeface="+mn-ea"/>
                <a:cs typeface="+mn-cs"/>
              </a:rPr>
              <a:t>As the TIES existing definition included only two (Conservation and Local Communities) of the three pillars of ecotourism, the inclusion </a:t>
            </a:r>
            <a:r>
              <a:rPr lang="en-GB" sz="1200" b="1" i="0" kern="1200" dirty="0">
                <a:solidFill>
                  <a:schemeClr val="tx1"/>
                </a:solidFill>
                <a:effectLst/>
                <a:latin typeface="+mn-lt"/>
                <a:ea typeface="+mn-ea"/>
                <a:cs typeface="+mn-cs"/>
              </a:rPr>
              <a:t>Interpretation</a:t>
            </a:r>
            <a:r>
              <a:rPr lang="en-GB" sz="1200" b="0" i="0" kern="1200" dirty="0">
                <a:solidFill>
                  <a:schemeClr val="tx1"/>
                </a:solidFill>
                <a:effectLst/>
                <a:latin typeface="+mn-lt"/>
                <a:ea typeface="+mn-ea"/>
                <a:cs typeface="+mn-cs"/>
              </a:rPr>
              <a:t> now holds a place.  Therefore, TIES revised definition is </a:t>
            </a:r>
            <a:r>
              <a:rPr lang="en-GB" sz="1200" b="0" i="1" kern="1200" dirty="0">
                <a:solidFill>
                  <a:schemeClr val="tx1"/>
                </a:solidFill>
                <a:effectLst/>
                <a:latin typeface="+mn-lt"/>
                <a:ea typeface="+mn-ea"/>
                <a:cs typeface="+mn-cs"/>
              </a:rPr>
              <a:t>“responsible travel to natural areas that conserves the environment, sustains the well-being of the local people and involves interpretation and education” </a:t>
            </a:r>
            <a:r>
              <a:rPr lang="en-GB" sz="1200" b="0" i="0" kern="1200" dirty="0">
                <a:solidFill>
                  <a:schemeClr val="tx1"/>
                </a:solidFill>
                <a:effectLst/>
                <a:latin typeface="+mn-lt"/>
                <a:ea typeface="+mn-ea"/>
                <a:cs typeface="+mn-cs"/>
              </a:rPr>
              <a:t>with the specification that education is to staff and guests.</a:t>
            </a:r>
          </a:p>
          <a:p>
            <a:pPr fontAlgn="base"/>
            <a:endParaRPr lang="en-GB" sz="1200" b="0" i="0" kern="1200" dirty="0">
              <a:solidFill>
                <a:schemeClr val="tx1"/>
              </a:solidFill>
              <a:effectLst/>
              <a:latin typeface="+mn-lt"/>
              <a:ea typeface="+mn-ea"/>
              <a:cs typeface="+mn-cs"/>
            </a:endParaRPr>
          </a:p>
          <a:p>
            <a:pPr fontAlgn="base"/>
            <a:r>
              <a:rPr lang="en-GB" sz="1200" b="1" i="0" u="none" strike="noStrike" kern="1200" dirty="0">
                <a:solidFill>
                  <a:schemeClr val="tx1"/>
                </a:solidFill>
                <a:effectLst/>
                <a:latin typeface="+mn-lt"/>
                <a:ea typeface="+mn-ea"/>
                <a:cs typeface="+mn-cs"/>
              </a:rPr>
              <a:t>Principles</a:t>
            </a:r>
          </a:p>
          <a:p>
            <a:pPr fontAlgn="base"/>
            <a:r>
              <a:rPr lang="en-GB" sz="1200" b="0" i="0" kern="1200" dirty="0">
                <a:solidFill>
                  <a:schemeClr val="tx1"/>
                </a:solidFill>
                <a:effectLst/>
                <a:latin typeface="+mn-lt"/>
                <a:ea typeface="+mn-ea"/>
                <a:cs typeface="+mn-cs"/>
              </a:rPr>
              <a:t>It has been 25 years since TIES was started, it was important to re-visit three principles found in the literature – that ecotourism:</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	is </a:t>
            </a:r>
            <a:r>
              <a:rPr lang="en-GB" sz="1200" b="1" i="0" kern="1200" dirty="0">
                <a:solidFill>
                  <a:schemeClr val="tx1"/>
                </a:solidFill>
                <a:effectLst/>
                <a:latin typeface="+mn-lt"/>
                <a:ea typeface="+mn-ea"/>
                <a:cs typeface="+mn-cs"/>
              </a:rPr>
              <a:t>non-consumptive / non-extractive</a:t>
            </a: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	creates an ecological </a:t>
            </a:r>
            <a:r>
              <a:rPr lang="en-GB" sz="1200" b="1" i="0" kern="1200" dirty="0">
                <a:solidFill>
                  <a:schemeClr val="tx1"/>
                </a:solidFill>
                <a:effectLst/>
                <a:latin typeface="+mn-lt"/>
                <a:ea typeface="+mn-ea"/>
                <a:cs typeface="+mn-cs"/>
              </a:rPr>
              <a:t>conscience</a:t>
            </a: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	holds eco-centric values and </a:t>
            </a:r>
            <a:r>
              <a:rPr lang="en-GB" sz="1200" b="1" i="0" kern="1200" dirty="0">
                <a:solidFill>
                  <a:schemeClr val="tx1"/>
                </a:solidFill>
                <a:effectLst/>
                <a:latin typeface="+mn-lt"/>
                <a:ea typeface="+mn-ea"/>
                <a:cs typeface="+mn-cs"/>
              </a:rPr>
              <a:t>ethics</a:t>
            </a:r>
            <a:r>
              <a:rPr lang="en-GB" sz="1200" b="0" i="0" kern="1200" dirty="0">
                <a:solidFill>
                  <a:schemeClr val="tx1"/>
                </a:solidFill>
                <a:effectLst/>
                <a:latin typeface="+mn-lt"/>
                <a:ea typeface="+mn-ea"/>
                <a:cs typeface="+mn-cs"/>
              </a:rPr>
              <a:t> in relation to nature</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TIES hopes this gives clarity to those activities that are considered CONSUMPTIVE / EXTRACTIVE  and which cause </a:t>
            </a:r>
            <a:r>
              <a:rPr lang="en-GB" sz="1200" b="0" i="0" kern="1200" dirty="0" err="1">
                <a:solidFill>
                  <a:schemeClr val="tx1"/>
                </a:solidFill>
                <a:effectLst/>
                <a:latin typeface="+mn-lt"/>
                <a:ea typeface="+mn-ea"/>
                <a:cs typeface="+mn-cs"/>
              </a:rPr>
              <a:t>behavioral</a:t>
            </a:r>
            <a:r>
              <a:rPr lang="en-GB" sz="1200" b="0" i="0" kern="1200" dirty="0">
                <a:solidFill>
                  <a:schemeClr val="tx1"/>
                </a:solidFill>
                <a:effectLst/>
                <a:latin typeface="+mn-lt"/>
                <a:ea typeface="+mn-ea"/>
                <a:cs typeface="+mn-cs"/>
              </a:rPr>
              <a:t> and psychological impacts on non-human species.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TIES considers non-consumptive and non-extractive use of resources for and by tourists and minimized impact to the environment and people as major characteristics of </a:t>
            </a:r>
            <a:r>
              <a:rPr lang="en-GB" sz="1200" b="1" i="0" kern="1200" dirty="0">
                <a:solidFill>
                  <a:schemeClr val="tx1"/>
                </a:solidFill>
                <a:effectLst/>
                <a:latin typeface="+mn-lt"/>
                <a:ea typeface="+mn-ea"/>
                <a:cs typeface="+mn-cs"/>
              </a:rPr>
              <a:t>authentic ecotourism.</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With respect to the TIES Principles, since 1990, when TIES first created the principles, we now know much more about the tourism industry through scientific and design related research, and we are also better informed about environmental degradation and impacts on local cultures and non-human species. It is important that this knowledge is reflected by these principles.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Ecotourism is about uniting conservation, communities, and sustainable travel. This means that those who implement, participate in, and market ecotourism activities should adopt the following ecotourism principles: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	Minimize physical, social, </a:t>
            </a:r>
            <a:r>
              <a:rPr lang="en-GB" sz="1200" b="0" i="0" kern="1200" dirty="0" err="1">
                <a:solidFill>
                  <a:schemeClr val="tx1"/>
                </a:solidFill>
                <a:effectLst/>
                <a:latin typeface="+mn-lt"/>
                <a:ea typeface="+mn-ea"/>
                <a:cs typeface="+mn-cs"/>
              </a:rPr>
              <a:t>behavioral</a:t>
            </a:r>
            <a:r>
              <a:rPr lang="en-GB" sz="1200" b="0" i="0" kern="1200" dirty="0">
                <a:solidFill>
                  <a:schemeClr val="tx1"/>
                </a:solidFill>
                <a:effectLst/>
                <a:latin typeface="+mn-lt"/>
                <a:ea typeface="+mn-ea"/>
                <a:cs typeface="+mn-cs"/>
              </a:rPr>
              <a:t>, and psychological impacts.</a:t>
            </a:r>
          </a:p>
          <a:p>
            <a:pPr fontAlgn="base"/>
            <a:r>
              <a:rPr lang="en-GB" sz="1200" b="0" i="0" kern="1200" dirty="0">
                <a:solidFill>
                  <a:schemeClr val="tx1"/>
                </a:solidFill>
                <a:effectLst/>
                <a:latin typeface="+mn-lt"/>
                <a:ea typeface="+mn-ea"/>
                <a:cs typeface="+mn-cs"/>
              </a:rPr>
              <a:t>	Build environmental and cultural awareness, and respect.</a:t>
            </a:r>
          </a:p>
          <a:p>
            <a:pPr fontAlgn="base"/>
            <a:r>
              <a:rPr lang="en-GB" sz="1200" b="0" i="0" kern="1200" dirty="0">
                <a:solidFill>
                  <a:schemeClr val="tx1"/>
                </a:solidFill>
                <a:effectLst/>
                <a:latin typeface="+mn-lt"/>
                <a:ea typeface="+mn-ea"/>
                <a:cs typeface="+mn-cs"/>
              </a:rPr>
              <a:t>	Provide positive experiences for both visitors and hosts.</a:t>
            </a:r>
          </a:p>
          <a:p>
            <a:pPr fontAlgn="base"/>
            <a:r>
              <a:rPr lang="en-GB" sz="1200" b="0" i="0" kern="1200" dirty="0">
                <a:solidFill>
                  <a:schemeClr val="tx1"/>
                </a:solidFill>
                <a:effectLst/>
                <a:latin typeface="+mn-lt"/>
                <a:ea typeface="+mn-ea"/>
                <a:cs typeface="+mn-cs"/>
              </a:rPr>
              <a:t>	Produce direct financial benefits for conservation.</a:t>
            </a:r>
          </a:p>
          <a:p>
            <a:pPr fontAlgn="base"/>
            <a:r>
              <a:rPr lang="en-GB" sz="1200" b="0" i="0" kern="1200" dirty="0">
                <a:solidFill>
                  <a:schemeClr val="tx1"/>
                </a:solidFill>
                <a:effectLst/>
                <a:latin typeface="+mn-lt"/>
                <a:ea typeface="+mn-ea"/>
                <a:cs typeface="+mn-cs"/>
              </a:rPr>
              <a:t>	Generate financial benefits for both local people and private industry.</a:t>
            </a:r>
          </a:p>
          <a:p>
            <a:pPr fontAlgn="base"/>
            <a:r>
              <a:rPr lang="en-GB" sz="1200" b="0" i="0" kern="1200" dirty="0">
                <a:solidFill>
                  <a:schemeClr val="tx1"/>
                </a:solidFill>
                <a:effectLst/>
                <a:latin typeface="+mn-lt"/>
                <a:ea typeface="+mn-ea"/>
                <a:cs typeface="+mn-cs"/>
              </a:rPr>
              <a:t>	Deliver memorable interpretative experiences to visitors that help raise sensitivity to host countries’ political, environmental, and social climates.</a:t>
            </a:r>
          </a:p>
          <a:p>
            <a:pPr fontAlgn="base"/>
            <a:r>
              <a:rPr lang="en-GB" sz="1200" b="0" i="0" kern="1200" dirty="0">
                <a:solidFill>
                  <a:schemeClr val="tx1"/>
                </a:solidFill>
                <a:effectLst/>
                <a:latin typeface="+mn-lt"/>
                <a:ea typeface="+mn-ea"/>
                <a:cs typeface="+mn-cs"/>
              </a:rPr>
              <a:t>	Design, construct and operate low-impact facilities.</a:t>
            </a:r>
          </a:p>
          <a:p>
            <a:pPr fontAlgn="base"/>
            <a:r>
              <a:rPr lang="en-GB" sz="1200" b="0" i="0" kern="1200" dirty="0">
                <a:solidFill>
                  <a:schemeClr val="tx1"/>
                </a:solidFill>
                <a:effectLst/>
                <a:latin typeface="+mn-lt"/>
                <a:ea typeface="+mn-ea"/>
                <a:cs typeface="+mn-cs"/>
              </a:rPr>
              <a:t>	Recognize the rights and spiritual beliefs of the Indigenous People in your community and work in partnership with them to create empowerment.</a:t>
            </a:r>
          </a:p>
          <a:p>
            <a:endParaRPr lang="en-GB" sz="1200" b="1" u="none" strike="noStrike" kern="1200" dirty="0">
              <a:solidFill>
                <a:schemeClr val="tx1"/>
              </a:solidFill>
              <a:effectLst/>
              <a:latin typeface="+mn-lt"/>
              <a:ea typeface="+mn-ea"/>
              <a:cs typeface="+mn-cs"/>
              <a:hlinkClick r:id="rId5"/>
            </a:endParaRPr>
          </a:p>
          <a:p>
            <a:endParaRPr lang="en-GB" dirty="0"/>
          </a:p>
          <a:p>
            <a:endParaRPr lang="en-GB" dirty="0"/>
          </a:p>
        </p:txBody>
      </p:sp>
      <p:sp>
        <p:nvSpPr>
          <p:cNvPr id="4" name="Slide Number Placeholder 3"/>
          <p:cNvSpPr>
            <a:spLocks noGrp="1"/>
          </p:cNvSpPr>
          <p:nvPr>
            <p:ph type="sldNum" sz="quarter" idx="10"/>
          </p:nvPr>
        </p:nvSpPr>
        <p:spPr/>
        <p:txBody>
          <a:bodyPr/>
          <a:lstStyle/>
          <a:p>
            <a:fld id="{55075B18-E01E-4A14-992C-9C76306D9783}" type="slidenum">
              <a:rPr lang="en-GB" smtClean="0"/>
              <a:t>14</a:t>
            </a:fld>
            <a:endParaRPr lang="en-GB"/>
          </a:p>
        </p:txBody>
      </p:sp>
    </p:spTree>
    <p:extLst>
      <p:ext uri="{BB962C8B-B14F-4D97-AF65-F5344CB8AC3E}">
        <p14:creationId xmlns:p14="http://schemas.microsoft.com/office/powerpoint/2010/main" val="4016618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What is Ecotourism?</a:t>
            </a:r>
          </a:p>
          <a:p>
            <a:r>
              <a:rPr lang="en-GB" sz="1200" b="0" i="0" kern="1200" dirty="0">
                <a:solidFill>
                  <a:schemeClr val="tx1"/>
                </a:solidFill>
                <a:effectLst/>
                <a:latin typeface="+mn-lt"/>
                <a:ea typeface="+mn-ea"/>
                <a:cs typeface="+mn-cs"/>
              </a:rPr>
              <a:t>Ecotourism (also called sustainable tourism) can be defined by a </a:t>
            </a:r>
            <a:r>
              <a:rPr lang="en-GB" sz="1200" b="0" i="0" u="none" strike="noStrike" kern="1200" dirty="0">
                <a:solidFill>
                  <a:schemeClr val="tx1"/>
                </a:solidFill>
                <a:effectLst/>
                <a:latin typeface="+mn-lt"/>
                <a:ea typeface="+mn-ea"/>
                <a:cs typeface="+mn-cs"/>
                <a:hlinkClick r:id="rId3"/>
              </a:rPr>
              <a:t>variety of travel practices</a:t>
            </a:r>
            <a:r>
              <a:rPr lang="en-GB" sz="1200" b="0" i="0" kern="1200" dirty="0">
                <a:solidFill>
                  <a:schemeClr val="tx1"/>
                </a:solidFill>
                <a:effectLst/>
                <a:latin typeface="+mn-lt"/>
                <a:ea typeface="+mn-ea"/>
                <a:cs typeface="+mn-cs"/>
              </a:rPr>
              <a:t>, but it all comes down to a general set of ideas. As an eco-tourist, you decide to travel in a way that shows respect to nature and does not contribute to its degradation.</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Additionally, ecotourism is a part of </a:t>
            </a:r>
            <a:r>
              <a:rPr lang="en-GB" sz="1200" b="0" i="0" u="none" strike="noStrike" kern="1200" dirty="0">
                <a:solidFill>
                  <a:schemeClr val="tx1"/>
                </a:solidFill>
                <a:effectLst/>
                <a:latin typeface="+mn-lt"/>
                <a:ea typeface="+mn-ea"/>
                <a:cs typeface="+mn-cs"/>
                <a:hlinkClick r:id="rId4"/>
              </a:rPr>
              <a:t>environmental conservation</a:t>
            </a:r>
            <a:r>
              <a:rPr lang="en-GB" sz="1200" b="0" i="0" kern="1200" dirty="0">
                <a:solidFill>
                  <a:schemeClr val="tx1"/>
                </a:solidFill>
                <a:effectLst/>
                <a:latin typeface="+mn-lt"/>
                <a:ea typeface="+mn-ea"/>
                <a:cs typeface="+mn-cs"/>
              </a:rPr>
              <a:t>, and understanding what the needs of the people are who are local to the area so that you can help to improve their quality of life. It also involves learning more about the history of other cities and preserving the historical landmarks.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As per </a:t>
            </a:r>
            <a:r>
              <a:rPr lang="en-GB" sz="1200" b="0" i="0" u="none" strike="noStrike" kern="1200" dirty="0">
                <a:solidFill>
                  <a:schemeClr val="tx1"/>
                </a:solidFill>
                <a:effectLst/>
                <a:latin typeface="+mn-lt"/>
                <a:ea typeface="+mn-ea"/>
                <a:cs typeface="+mn-cs"/>
                <a:hlinkClick r:id="rId5"/>
              </a:rPr>
              <a:t>The International Ecotourism Society</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a:t>
            </a:r>
            <a:r>
              <a:rPr lang="en-GB" sz="1200" b="0" i="1" kern="1200" dirty="0">
                <a:solidFill>
                  <a:schemeClr val="tx1"/>
                </a:solidFill>
                <a:effectLst/>
                <a:latin typeface="+mn-lt"/>
                <a:ea typeface="+mn-ea"/>
                <a:cs typeface="+mn-cs"/>
              </a:rPr>
              <a:t>Ecotourism is now defined as “responsible travel to natural areas that conserves the environment, sustains the well-being of the local people, and involves interpretation and education” (TIES, 2015).  Education is meant to be inclusive of both staff and guests.</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a:t>
            </a:r>
            <a:r>
              <a:rPr lang="en-GB" sz="1200" b="1" i="0" kern="1200" dirty="0">
                <a:solidFill>
                  <a:schemeClr val="tx1"/>
                </a:solidFill>
                <a:effectLst/>
                <a:latin typeface="+mn-lt"/>
                <a:ea typeface="+mn-ea"/>
                <a:cs typeface="+mn-cs"/>
              </a:rPr>
              <a:t>mportance of Ecotourism</a:t>
            </a:r>
          </a:p>
          <a:p>
            <a:r>
              <a:rPr lang="en-GB" sz="1200" b="0" i="0" kern="1200" dirty="0">
                <a:solidFill>
                  <a:schemeClr val="tx1"/>
                </a:solidFill>
                <a:effectLst/>
                <a:latin typeface="+mn-lt"/>
                <a:ea typeface="+mn-ea"/>
                <a:cs typeface="+mn-cs"/>
              </a:rPr>
              <a:t>When we think of the joys that come with the adventures of traveling, we often envision exciting trips to beautiful places fit for a perfect photograph, unique foods you won’t find at home, and encounters with people who are much different from those we are accustomed to. Tourism allows us to do more than just learn facts about various locations. It allows us to immerse ourselves into the cultures and lifestyles of others and leaves lasting impressions that aren’t likely to be forgotten.</a:t>
            </a:r>
          </a:p>
          <a:p>
            <a:endParaRPr lang="en-GB" sz="1200" b="0" i="0"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Ecotourism is valuable for people and the Planet</a:t>
            </a:r>
          </a:p>
          <a:p>
            <a:r>
              <a:rPr lang="en-GB" sz="1200" b="0" i="0" kern="1200" dirty="0">
                <a:solidFill>
                  <a:schemeClr val="tx1"/>
                </a:solidFill>
                <a:effectLst/>
                <a:latin typeface="+mn-lt"/>
                <a:ea typeface="+mn-ea"/>
                <a:cs typeface="+mn-cs"/>
              </a:rPr>
              <a:t>The rewards that come with the newness and the satisfying learning experiences of travel are irreplaceable, and these benefits can be enhanced through ecotourism. As an eco-tourist, you travel with more than personal satisfaction in mind. You help the planet and you enable people to lead a more fulfilling life.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Local communities, especially those that do not thrive by industrial means, could benefit greatly from tourists who respect their lands while providing additional funding. In unspoilt regions, we are offered a touring experience that reminds us of nature’s enchanting qualities and we are commonly introduced to welcoming residents.</a:t>
            </a:r>
          </a:p>
          <a:p>
            <a:endParaRPr lang="en-GB" sz="1200" b="0" i="0"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Sustainable tourism is a learning experience for everyone involved</a:t>
            </a:r>
          </a:p>
          <a:p>
            <a:r>
              <a:rPr lang="en-GB" sz="1200" b="0" i="0" kern="1200" dirty="0">
                <a:solidFill>
                  <a:schemeClr val="tx1"/>
                </a:solidFill>
                <a:effectLst/>
                <a:latin typeface="+mn-lt"/>
                <a:ea typeface="+mn-ea"/>
                <a:cs typeface="+mn-cs"/>
              </a:rPr>
              <a:t>The more that we know about a place, our love and admiration grows and inspires us to protect it. Tour guides and hosts are educated on a deeper level in order to share knowledge with visitors while tourists come to appreciate the beauty of new surroundings. Adding to the visual appeal is the new perspective that comes with learning the historical and environmental significance of unfamiliar lands and buildings.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As we explore unknown places with a spirit of curiosity and kindness, we begin important discussions with locals and other visitors. Through their stories, we have an inside view of what the needs and desires of the people are.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Unfortunately, tourists are viewed by some as rude visitors who create inconveniences for residents. Locals are often annoyed by the increased traffic, unreasonable demands and the inability of tourists to understand and respect the cultural expectations and dress codes.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When you meet people as you travel sustainably, mutual understanding allows all parties involved to learn about one another. You are able to tell others where you are from and to show them that you would like to tour the area without disturbing their way of life or disrespecting their values. By showing strangers that you care about their feelings and concerns, they view you as a representative of your home and as an ally. This creates a sense of unity and cultural sensitivity.</a:t>
            </a:r>
          </a:p>
          <a:p>
            <a:endParaRPr lang="en-GB" sz="1200" b="0" i="0"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Ecotourism Promotes Economic Stability</a:t>
            </a:r>
          </a:p>
          <a:p>
            <a:r>
              <a:rPr lang="en-GB" sz="1200" b="0" i="0" kern="1200" dirty="0">
                <a:solidFill>
                  <a:schemeClr val="tx1"/>
                </a:solidFill>
                <a:effectLst/>
                <a:latin typeface="+mn-lt"/>
                <a:ea typeface="+mn-ea"/>
                <a:cs typeface="+mn-cs"/>
              </a:rPr>
              <a:t>We live in a very diverse world full of eclectic people who live off the land and depend on what nature provides. Commercial tourist attractions may be placed in a specific area, but that doesn’t mean it gives back to these communities. Instead, large corporations tend to change the way of living for some natives depending on what will be most profitable. When this happens, locals often relocate and are devastated on both a physical and emotional level due to the stresses that come with moving.</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Many of these indigenous cultures have been deluded, or destroyed altogether, to set up for tourism, but it doesn’t have to be that way. Traveling to local attractions offers exciting experiences and the funding you provide to these places is shared amongst the community, contributing to more jobs and a boost in the local economy.</a:t>
            </a:r>
          </a:p>
          <a:p>
            <a:endParaRPr lang="en-GB" sz="1200" b="0" i="0"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We Become More Sensitive Through Ecotourism</a:t>
            </a:r>
          </a:p>
          <a:p>
            <a:r>
              <a:rPr lang="en-GB" sz="1200" b="0" i="0" kern="1200" dirty="0">
                <a:solidFill>
                  <a:schemeClr val="tx1"/>
                </a:solidFill>
                <a:effectLst/>
                <a:latin typeface="+mn-lt"/>
                <a:ea typeface="+mn-ea"/>
                <a:cs typeface="+mn-cs"/>
              </a:rPr>
              <a:t>Unfortunately, many of the travel experiences we take part in do not take into consideration how it affects our planet and the well-being of people. There are many popular attractions that are insensitive to the environment and animals. These places continue to make a large amount of money because many people are unaware of the harm and pain it causes, simply viewing it as amusement. On the other hand, lesser known attractions may not be able to advertise or host a large number of guests at once, but deserve the publicity and funding to help them move forward. When we visit these places and tell others about the experience, we are helping to </a:t>
            </a:r>
            <a:r>
              <a:rPr lang="en-GB" sz="1200" b="0" i="0" u="none" strike="noStrike" kern="1200" dirty="0">
                <a:solidFill>
                  <a:schemeClr val="tx1"/>
                </a:solidFill>
                <a:effectLst/>
                <a:latin typeface="+mn-lt"/>
                <a:ea typeface="+mn-ea"/>
                <a:cs typeface="+mn-cs"/>
                <a:hlinkClick r:id="rId6"/>
              </a:rPr>
              <a:t>promote eco-friendly businesses</a:t>
            </a:r>
            <a:r>
              <a:rPr lang="en-GB" sz="1200" b="0" i="0" kern="1200" dirty="0">
                <a:solidFill>
                  <a:schemeClr val="tx1"/>
                </a:solidFill>
                <a:effectLst/>
                <a:latin typeface="+mn-lt"/>
                <a:ea typeface="+mn-ea"/>
                <a:cs typeface="+mn-cs"/>
              </a:rPr>
              <a:t> and keep them in operation.</a:t>
            </a:r>
          </a:p>
          <a:p>
            <a:endParaRPr lang="en-GB" sz="1200" b="0" i="0"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Ecotourism Reduces our Carbon Footprint</a:t>
            </a:r>
          </a:p>
          <a:p>
            <a:r>
              <a:rPr lang="en-GB" sz="1200" b="0" i="0" kern="1200" dirty="0">
                <a:solidFill>
                  <a:schemeClr val="tx1"/>
                </a:solidFill>
                <a:effectLst/>
                <a:latin typeface="+mn-lt"/>
                <a:ea typeface="+mn-ea"/>
                <a:cs typeface="+mn-cs"/>
              </a:rPr>
              <a:t>When you travel, commuting is a major part of the experience. Some choose to rent cars and drive while others take planes or trains. Commuting is unavoidable when traveling, but there are adventurous ways to cut back on transport that </a:t>
            </a:r>
            <a:r>
              <a:rPr lang="en-GB" sz="1200" b="0" i="0" u="none" strike="noStrike" kern="1200" dirty="0">
                <a:solidFill>
                  <a:schemeClr val="tx1"/>
                </a:solidFill>
                <a:effectLst/>
                <a:latin typeface="+mn-lt"/>
                <a:ea typeface="+mn-ea"/>
                <a:cs typeface="+mn-cs"/>
                <a:hlinkClick r:id="rId7"/>
              </a:rPr>
              <a:t>adds to pollution in the air</a:t>
            </a:r>
            <a:r>
              <a:rPr lang="en-GB" sz="1200" b="0" i="0" kern="1200" dirty="0">
                <a:solidFill>
                  <a:schemeClr val="tx1"/>
                </a:solidFill>
                <a:effectLst/>
                <a:latin typeface="+mn-lt"/>
                <a:ea typeface="+mn-ea"/>
                <a:cs typeface="+mn-cs"/>
              </a:rPr>
              <a:t>. While on a trip, explore guided areas that offer tours on foot. Have fun discovering the unique types of shared transportation that each city provides, such as trolleys and hybrid buses that offer comfortable means of travel for tourists and locals.</a:t>
            </a:r>
          </a:p>
          <a:p>
            <a:endParaRPr lang="en-GB" sz="1200" b="0" i="0"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Animals Suffer When We Don’t Travel Sustainably</a:t>
            </a:r>
          </a:p>
          <a:p>
            <a:r>
              <a:rPr lang="en-GB" sz="1200" b="0" i="0" kern="1200" dirty="0">
                <a:solidFill>
                  <a:schemeClr val="tx1"/>
                </a:solidFill>
                <a:effectLst/>
                <a:latin typeface="+mn-lt"/>
                <a:ea typeface="+mn-ea"/>
                <a:cs typeface="+mn-cs"/>
              </a:rPr>
              <a:t>Small companies are working to save species from extinctions and monetary support helps them in this mission.  At many major attractions, animals are unfairly caged or forced to participate in performances that cause them stress and discomfort. Instead of paying to view animals in captivity, go sightseeing to see them at play in their natural habitats. There are also hiking trails waiting to be explored that offer </a:t>
            </a:r>
            <a:r>
              <a:rPr lang="en-GB" sz="1200" b="0" i="0" kern="1200" dirty="0" err="1">
                <a:solidFill>
                  <a:schemeClr val="tx1"/>
                </a:solidFill>
                <a:effectLst/>
                <a:latin typeface="+mn-lt"/>
                <a:ea typeface="+mn-ea"/>
                <a:cs typeface="+mn-cs"/>
              </a:rPr>
              <a:t>colorful</a:t>
            </a:r>
            <a:r>
              <a:rPr lang="en-GB" sz="1200" b="0" i="0" kern="1200" dirty="0">
                <a:solidFill>
                  <a:schemeClr val="tx1"/>
                </a:solidFill>
                <a:effectLst/>
                <a:latin typeface="+mn-lt"/>
                <a:ea typeface="+mn-ea"/>
                <a:cs typeface="+mn-cs"/>
              </a:rPr>
              <a:t> views of nature and close encounters with diverse species.</a:t>
            </a:r>
          </a:p>
          <a:p>
            <a:endParaRPr lang="en-GB" sz="1200" b="0" i="0"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Planning to Travel Sustainably is Easier Than Ever Before</a:t>
            </a:r>
          </a:p>
          <a:p>
            <a:r>
              <a:rPr lang="en-GB" sz="1200" b="0" i="0" kern="1200" dirty="0">
                <a:solidFill>
                  <a:schemeClr val="tx1"/>
                </a:solidFill>
                <a:effectLst/>
                <a:latin typeface="+mn-lt"/>
                <a:ea typeface="+mn-ea"/>
                <a:cs typeface="+mn-cs"/>
              </a:rPr>
              <a:t>Tourism is amongst, if not </a:t>
            </a:r>
            <a:r>
              <a:rPr lang="en-GB" sz="1200" b="0" i="1" kern="1200" dirty="0">
                <a:solidFill>
                  <a:schemeClr val="tx1"/>
                </a:solidFill>
                <a:effectLst/>
                <a:latin typeface="+mn-lt"/>
                <a:ea typeface="+mn-ea"/>
                <a:cs typeface="+mn-cs"/>
              </a:rPr>
              <a:t>the</a:t>
            </a:r>
            <a:r>
              <a:rPr lang="en-GB" sz="1200" b="0" i="0" kern="1200" dirty="0">
                <a:solidFill>
                  <a:schemeClr val="tx1"/>
                </a:solidFill>
                <a:effectLst/>
                <a:latin typeface="+mn-lt"/>
                <a:ea typeface="+mn-ea"/>
                <a:cs typeface="+mn-cs"/>
              </a:rPr>
              <a:t>, most popular industry in the world. The less sustainably we travel, the more we allow for destructive habits that negatively impact the environment. For example, there are large amounts of litter and waste often left behind when a large number of people congregate at events that do not encourage the use of recycling bins, </a:t>
            </a:r>
            <a:r>
              <a:rPr lang="en-GB" sz="1200" b="0" i="0" u="none" strike="noStrike" kern="1200" dirty="0">
                <a:solidFill>
                  <a:schemeClr val="tx1"/>
                </a:solidFill>
                <a:effectLst/>
                <a:latin typeface="+mn-lt"/>
                <a:ea typeface="+mn-ea"/>
                <a:cs typeface="+mn-cs"/>
                <a:hlinkClick r:id="rId8"/>
              </a:rPr>
              <a:t>contributing greatly to pollution</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Because of its ability to attract and connect people, travel can be especially powerful as a way to preserve the environment instead. Proper planning and research allow tourists to find </a:t>
            </a:r>
            <a:r>
              <a:rPr lang="en-GB" sz="1200" b="0" i="0" u="none" strike="noStrike" kern="1200" dirty="0">
                <a:solidFill>
                  <a:schemeClr val="tx1"/>
                </a:solidFill>
                <a:effectLst/>
                <a:latin typeface="+mn-lt"/>
                <a:ea typeface="+mn-ea"/>
                <a:cs typeface="+mn-cs"/>
                <a:hlinkClick r:id="rId9"/>
              </a:rPr>
              <a:t>eco-friendly alternatives</a:t>
            </a:r>
            <a:r>
              <a:rPr lang="en-GB" sz="1200" b="0" i="0" kern="1200" dirty="0">
                <a:solidFill>
                  <a:schemeClr val="tx1"/>
                </a:solidFill>
                <a:effectLst/>
                <a:latin typeface="+mn-lt"/>
                <a:ea typeface="+mn-ea"/>
                <a:cs typeface="+mn-cs"/>
              </a:rPr>
              <a:t> that are enjoyable for both solo </a:t>
            </a:r>
            <a:r>
              <a:rPr lang="en-GB" sz="1200" b="0" i="0" kern="1200" dirty="0" err="1">
                <a:solidFill>
                  <a:schemeClr val="tx1"/>
                </a:solidFill>
                <a:effectLst/>
                <a:latin typeface="+mn-lt"/>
                <a:ea typeface="+mn-ea"/>
                <a:cs typeface="+mn-cs"/>
              </a:rPr>
              <a:t>travelers</a:t>
            </a:r>
            <a:r>
              <a:rPr lang="en-GB" sz="1200" b="0" i="0" kern="1200" dirty="0">
                <a:solidFill>
                  <a:schemeClr val="tx1"/>
                </a:solidFill>
                <a:effectLst/>
                <a:latin typeface="+mn-lt"/>
                <a:ea typeface="+mn-ea"/>
                <a:cs typeface="+mn-cs"/>
              </a:rPr>
              <a:t> and families. There are lots of online tools and travel companies that can help you to book incredible experiences that are kind to the environment. With so many advancements in technology, you can easily plan your own trips to various destinations in a short amount of time if a travel consultant isn’t a desirable option.</a:t>
            </a:r>
          </a:p>
          <a:p>
            <a:endParaRPr lang="en-GB" sz="1200" b="0" i="0"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Principles of Ecotourism some of these are continued over page</a:t>
            </a:r>
          </a:p>
          <a:p>
            <a:r>
              <a:rPr lang="en-GB" sz="1200" b="0" i="0" kern="1200" dirty="0">
                <a:solidFill>
                  <a:schemeClr val="tx1"/>
                </a:solidFill>
                <a:effectLst/>
                <a:latin typeface="+mn-lt"/>
                <a:ea typeface="+mn-ea"/>
                <a:cs typeface="+mn-cs"/>
              </a:rPr>
              <a:t>Ecotourism is about responsible travel to natural areas that promote conservation, bring harmony among communities, and sustains well being of local people. People who implement and participate in ecotourism activities should adopt the following ecotourism principles: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Minimize physical, social, </a:t>
            </a:r>
            <a:r>
              <a:rPr lang="en-GB" sz="1200" b="0" i="0" kern="1200" dirty="0" err="1">
                <a:solidFill>
                  <a:schemeClr val="tx1"/>
                </a:solidFill>
                <a:effectLst/>
                <a:latin typeface="+mn-lt"/>
                <a:ea typeface="+mn-ea"/>
                <a:cs typeface="+mn-cs"/>
              </a:rPr>
              <a:t>behavioral</a:t>
            </a:r>
            <a:r>
              <a:rPr lang="en-GB" sz="1200" b="0" i="0" kern="1200" dirty="0">
                <a:solidFill>
                  <a:schemeClr val="tx1"/>
                </a:solidFill>
                <a:effectLst/>
                <a:latin typeface="+mn-lt"/>
                <a:ea typeface="+mn-ea"/>
                <a:cs typeface="+mn-cs"/>
              </a:rPr>
              <a:t>, and psychological impacts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Build environmental and cultural awareness and respect</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Provide positive experiences for both visitors and local people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Provide direct financial benefits for environmental conservation</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Generate financial benefits for both local people and private industry</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Deliver memorable interpretative experiences to visitors that help raise sensitivity to host countries’ political, environmental, and social climates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Design, construct and operate low-impact facilities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V</a:t>
            </a:r>
            <a:r>
              <a:rPr lang="en-GB" sz="1200" b="0" i="0" u="sng" kern="1200" dirty="0">
                <a:solidFill>
                  <a:schemeClr val="tx1"/>
                </a:solidFill>
                <a:effectLst/>
                <a:latin typeface="+mn-lt"/>
                <a:ea typeface="+mn-ea"/>
                <a:cs typeface="+mn-cs"/>
              </a:rPr>
              <a:t>ariety of Benefits of Ecotourism</a:t>
            </a:r>
          </a:p>
          <a:p>
            <a:r>
              <a:rPr lang="en-GB" sz="1200" b="0" i="0" kern="1200" dirty="0">
                <a:solidFill>
                  <a:schemeClr val="tx1"/>
                </a:solidFill>
                <a:effectLst/>
                <a:latin typeface="+mn-lt"/>
                <a:ea typeface="+mn-ea"/>
                <a:cs typeface="+mn-cs"/>
              </a:rPr>
              <a:t>As you travel, not only do you learn about others and teach them about your ways of life, you also learn more about yourself than you could imagine. Ecotourism gives us a completely different view of the world and challenges us open our minds to different ways of thinking.</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Enjoy the different varieties of music and styles of dress that you will be introduced to during your travels. People watch to see how intriguing the interactions between locals can be. Many places have live outdoor performances where you can dance and mingle with locals who enjoy sharing stories and meeting tourists. You can spend the day in bathing suits and surfboards or in formal wear at opera performances. You’ll notice that no matter where you travel, there are distinctive experiences to be had.</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Everyone craves a sense of excitement in their lives and eco-travel entertains the thrill seeker in you. There are many sustainable adventures on land and below the water. Go scuba diving and </a:t>
            </a:r>
            <a:r>
              <a:rPr lang="en-GB" sz="1200" b="0" i="0" kern="1200" dirty="0" err="1">
                <a:solidFill>
                  <a:schemeClr val="tx1"/>
                </a:solidFill>
                <a:effectLst/>
                <a:latin typeface="+mn-lt"/>
                <a:ea typeface="+mn-ea"/>
                <a:cs typeface="+mn-cs"/>
              </a:rPr>
              <a:t>snorkeling</a:t>
            </a:r>
            <a:r>
              <a:rPr lang="en-GB" sz="1200" b="0" i="0" kern="1200" dirty="0">
                <a:solidFill>
                  <a:schemeClr val="tx1"/>
                </a:solidFill>
                <a:effectLst/>
                <a:latin typeface="+mn-lt"/>
                <a:ea typeface="+mn-ea"/>
                <a:cs typeface="+mn-cs"/>
              </a:rPr>
              <a:t> to explore the depths of the water without disturbing marine life and coral, or hike and </a:t>
            </a:r>
            <a:r>
              <a:rPr lang="en-GB" sz="1200" b="0" i="0" kern="1200" dirty="0" err="1">
                <a:solidFill>
                  <a:schemeClr val="tx1"/>
                </a:solidFill>
                <a:effectLst/>
                <a:latin typeface="+mn-lt"/>
                <a:ea typeface="+mn-ea"/>
                <a:cs typeface="+mn-cs"/>
              </a:rPr>
              <a:t>zipline</a:t>
            </a:r>
            <a:r>
              <a:rPr lang="en-GB" sz="1200" b="0" i="0" kern="1200" dirty="0">
                <a:solidFill>
                  <a:schemeClr val="tx1"/>
                </a:solidFill>
                <a:effectLst/>
                <a:latin typeface="+mn-lt"/>
                <a:ea typeface="+mn-ea"/>
                <a:cs typeface="+mn-cs"/>
              </a:rPr>
              <a:t> through the forests.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Your vocabulary also increases as you take on different accents and learn terms that you were unfamiliar with, making you a more well-rounded speaker. This can be beneficial in professional settings and adds a sense of excitement when you return home to share the long- lasting memories you’ve made.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History takes on a life of its own for eco-tourists. If you want to feel like you’ve </a:t>
            </a:r>
            <a:r>
              <a:rPr lang="en-GB" sz="1200" b="0" i="0" kern="1200" dirty="0" err="1">
                <a:solidFill>
                  <a:schemeClr val="tx1"/>
                </a:solidFill>
                <a:effectLst/>
                <a:latin typeface="+mn-lt"/>
                <a:ea typeface="+mn-ea"/>
                <a:cs typeface="+mn-cs"/>
              </a:rPr>
              <a:t>traveled</a:t>
            </a:r>
            <a:r>
              <a:rPr lang="en-GB" sz="1200" b="0" i="0" kern="1200" dirty="0">
                <a:solidFill>
                  <a:schemeClr val="tx1"/>
                </a:solidFill>
                <a:effectLst/>
                <a:latin typeface="+mn-lt"/>
                <a:ea typeface="+mn-ea"/>
                <a:cs typeface="+mn-cs"/>
              </a:rPr>
              <a:t> back in time, you can tap into the feeling, the food, and the atmosphere of past places based on where you decide to visit. Take a tour of cities with preserved and restored buildings that have historical and religious value. Castles and landmarks of major events that shaped the history and politics of various places can often be toured, and the architecture and design alone will amaze you.</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Keepsakes are always original and can keep you enlightened on the darkest days. You can create your own souvenirs with photographs you take of incredible places or show the locals that you support their talents by purchasing handcrafted items they’ve made.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impossible doesn’t seem as impossible anymore. There are so many places we see that are beautiful and they seem so far away. When you finally reach that dream destination, you are showing yourself that the impossible can be achieved and you can make your wildest dreams come true.</a:t>
            </a:r>
          </a:p>
          <a:p>
            <a:endParaRPr lang="en-GB" dirty="0"/>
          </a:p>
        </p:txBody>
      </p:sp>
      <p:sp>
        <p:nvSpPr>
          <p:cNvPr id="4" name="Slide Number Placeholder 3"/>
          <p:cNvSpPr>
            <a:spLocks noGrp="1"/>
          </p:cNvSpPr>
          <p:nvPr>
            <p:ph type="sldNum" sz="quarter" idx="10"/>
          </p:nvPr>
        </p:nvSpPr>
        <p:spPr/>
        <p:txBody>
          <a:bodyPr/>
          <a:lstStyle/>
          <a:p>
            <a:fld id="{55075B18-E01E-4A14-992C-9C76306D9783}" type="slidenum">
              <a:rPr lang="en-GB" smtClean="0"/>
              <a:t>15</a:t>
            </a:fld>
            <a:endParaRPr lang="en-GB"/>
          </a:p>
        </p:txBody>
      </p:sp>
    </p:spTree>
    <p:extLst>
      <p:ext uri="{BB962C8B-B14F-4D97-AF65-F5344CB8AC3E}">
        <p14:creationId xmlns:p14="http://schemas.microsoft.com/office/powerpoint/2010/main" val="5221985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charset="0"/>
              </a:defRPr>
            </a:lvl1pPr>
            <a:lvl2pPr marL="742950" indent="-285750" eaLnBrk="0" hangingPunct="0">
              <a:defRPr sz="1400">
                <a:solidFill>
                  <a:schemeClr val="tx1"/>
                </a:solidFill>
                <a:latin typeface="Arial" charset="0"/>
              </a:defRPr>
            </a:lvl2pPr>
            <a:lvl3pPr marL="1143000" indent="-228600" eaLnBrk="0" hangingPunct="0">
              <a:defRPr sz="1400">
                <a:solidFill>
                  <a:schemeClr val="tx1"/>
                </a:solidFill>
                <a:latin typeface="Arial" charset="0"/>
              </a:defRPr>
            </a:lvl3pPr>
            <a:lvl4pPr marL="1600200" indent="-228600" eaLnBrk="0" hangingPunct="0">
              <a:defRPr sz="1400">
                <a:solidFill>
                  <a:schemeClr val="tx1"/>
                </a:solidFill>
                <a:latin typeface="Arial" charset="0"/>
              </a:defRPr>
            </a:lvl4pPr>
            <a:lvl5pPr marL="2057400" indent="-228600" eaLnBrk="0" hangingPunct="0">
              <a:defRPr sz="1400">
                <a:solidFill>
                  <a:schemeClr val="tx1"/>
                </a:solidFill>
                <a:latin typeface="Arial" charset="0"/>
              </a:defRPr>
            </a:lvl5pPr>
            <a:lvl6pPr marL="2514600" indent="-228600" eaLnBrk="0" fontAlgn="base" hangingPunct="0">
              <a:spcBef>
                <a:spcPct val="0"/>
              </a:spcBef>
              <a:spcAft>
                <a:spcPct val="0"/>
              </a:spcAft>
              <a:defRPr sz="1400">
                <a:solidFill>
                  <a:schemeClr val="tx1"/>
                </a:solidFill>
                <a:latin typeface="Arial" charset="0"/>
              </a:defRPr>
            </a:lvl6pPr>
            <a:lvl7pPr marL="2971800" indent="-228600" eaLnBrk="0" fontAlgn="base" hangingPunct="0">
              <a:spcBef>
                <a:spcPct val="0"/>
              </a:spcBef>
              <a:spcAft>
                <a:spcPct val="0"/>
              </a:spcAft>
              <a:defRPr sz="1400">
                <a:solidFill>
                  <a:schemeClr val="tx1"/>
                </a:solidFill>
                <a:latin typeface="Arial" charset="0"/>
              </a:defRPr>
            </a:lvl7pPr>
            <a:lvl8pPr marL="3429000" indent="-228600" eaLnBrk="0" fontAlgn="base" hangingPunct="0">
              <a:spcBef>
                <a:spcPct val="0"/>
              </a:spcBef>
              <a:spcAft>
                <a:spcPct val="0"/>
              </a:spcAft>
              <a:defRPr sz="1400">
                <a:solidFill>
                  <a:schemeClr val="tx1"/>
                </a:solidFill>
                <a:latin typeface="Arial" charset="0"/>
              </a:defRPr>
            </a:lvl8pPr>
            <a:lvl9pPr marL="3886200" indent="-228600" eaLnBrk="0" fontAlgn="base" hangingPunct="0">
              <a:spcBef>
                <a:spcPct val="0"/>
              </a:spcBef>
              <a:spcAft>
                <a:spcPct val="0"/>
              </a:spcAft>
              <a:defRPr sz="1400">
                <a:solidFill>
                  <a:schemeClr val="tx1"/>
                </a:solidFill>
                <a:latin typeface="Arial" charset="0"/>
              </a:defRPr>
            </a:lvl9pPr>
          </a:lstStyle>
          <a:p>
            <a:pPr eaLnBrk="1" hangingPunct="1"/>
            <a:fld id="{27892C06-809B-4E0F-89E1-DB93C6894FA4}" type="slidenum">
              <a:rPr lang="en-GB" sz="1200" smtClean="0"/>
              <a:pPr eaLnBrk="1" hangingPunct="1"/>
              <a:t>17</a:t>
            </a:fld>
            <a:endParaRPr lang="en-GB" sz="120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dirty="0"/>
              <a:t>Bullet one - The application of the concept is in dispute</a:t>
            </a:r>
          </a:p>
          <a:p>
            <a:pPr>
              <a:spcBef>
                <a:spcPct val="0"/>
              </a:spcBef>
            </a:pPr>
            <a:r>
              <a:rPr lang="en-GB" dirty="0"/>
              <a:t>The term essentially contested concepts gives a name to a problematic situation that many people recognize: that in certain kinds of talk there is a variety of meanings employed for key terms in an argument, and there is a feeling that dogmatism ("My answer is right and all others are wrong"), </a:t>
            </a:r>
            <a:r>
              <a:rPr lang="en-GB" dirty="0" err="1"/>
              <a:t>skepticism</a:t>
            </a:r>
            <a:r>
              <a:rPr lang="en-GB" dirty="0"/>
              <a:t> ("All answers)</a:t>
            </a:r>
          </a:p>
          <a:p>
            <a:pPr>
              <a:spcBef>
                <a:spcPct val="0"/>
              </a:spcBef>
            </a:pPr>
            <a:endParaRPr lang="en-GB" dirty="0"/>
          </a:p>
          <a:p>
            <a:pPr>
              <a:spcBef>
                <a:spcPct val="0"/>
              </a:spcBef>
            </a:pPr>
            <a:endParaRPr lang="en-GB" dirty="0"/>
          </a:p>
          <a:p>
            <a:r>
              <a:rPr lang="en-GB" sz="1200" b="0" i="0" kern="1200" dirty="0">
                <a:solidFill>
                  <a:schemeClr val="tx1"/>
                </a:solidFill>
                <a:effectLst/>
                <a:latin typeface="+mn-lt"/>
                <a:ea typeface="+mn-ea"/>
                <a:cs typeface="+mn-cs"/>
              </a:rPr>
              <a:t>Essentially contested concept</a:t>
            </a:r>
          </a:p>
          <a:p>
            <a:r>
              <a:rPr lang="en-GB" sz="1200" b="0" i="0" kern="1200" dirty="0">
                <a:solidFill>
                  <a:schemeClr val="tx1"/>
                </a:solidFill>
                <a:effectLst/>
                <a:latin typeface="+mn-lt"/>
                <a:ea typeface="+mn-ea"/>
                <a:cs typeface="+mn-cs"/>
              </a:rPr>
              <a:t>From Wikipedia, the free </a:t>
            </a:r>
            <a:r>
              <a:rPr lang="en-GB" sz="1200" b="0" i="0" kern="1200" dirty="0" err="1">
                <a:solidFill>
                  <a:schemeClr val="tx1"/>
                </a:solidFill>
                <a:effectLst/>
                <a:latin typeface="+mn-lt"/>
                <a:ea typeface="+mn-ea"/>
                <a:cs typeface="+mn-cs"/>
              </a:rPr>
              <a:t>encyclopedia</a:t>
            </a: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Bullet two - </a:t>
            </a:r>
            <a:r>
              <a:rPr lang="en-GB" dirty="0"/>
              <a:t>Often refers to a ‘balance’- subjective concept reliant on values and ideologies of stakeholders</a:t>
            </a:r>
            <a:endParaRPr lang="en-GB" sz="1200" b="0" i="0" kern="1200" dirty="0">
              <a:solidFill>
                <a:schemeClr val="tx1"/>
              </a:solidFill>
              <a:effectLst/>
              <a:latin typeface="+mn-lt"/>
              <a:ea typeface="+mn-ea"/>
              <a:cs typeface="+mn-cs"/>
            </a:endParaRPr>
          </a:p>
          <a:p>
            <a:pPr rtl="0"/>
            <a:r>
              <a:rPr lang="en-GB" sz="1200" b="0" i="0" u="none" strike="noStrike" kern="1200" dirty="0">
                <a:solidFill>
                  <a:schemeClr val="tx1"/>
                </a:solidFill>
                <a:effectLst/>
                <a:latin typeface="+mn-lt"/>
                <a:ea typeface="+mn-ea"/>
                <a:cs typeface="+mn-cs"/>
                <a:hlinkClick r:id="rId3"/>
              </a:rPr>
              <a:t>Jump to </a:t>
            </a:r>
            <a:r>
              <a:rPr lang="en-GB" sz="1200" b="0" i="0" u="none" strike="noStrike" kern="1200" dirty="0" err="1">
                <a:solidFill>
                  <a:schemeClr val="tx1"/>
                </a:solidFill>
                <a:effectLst/>
                <a:latin typeface="+mn-lt"/>
                <a:ea typeface="+mn-ea"/>
                <a:cs typeface="+mn-cs"/>
                <a:hlinkClick r:id="rId3"/>
              </a:rPr>
              <a:t>navigation</a:t>
            </a:r>
            <a:r>
              <a:rPr lang="en-GB" sz="1200" b="0" i="0" u="none" strike="noStrike" kern="1200" dirty="0" err="1">
                <a:solidFill>
                  <a:schemeClr val="tx1"/>
                </a:solidFill>
                <a:effectLst/>
                <a:latin typeface="+mn-lt"/>
                <a:ea typeface="+mn-ea"/>
                <a:cs typeface="+mn-cs"/>
                <a:hlinkClick r:id="rId4"/>
              </a:rPr>
              <a:t>Jump</a:t>
            </a:r>
            <a:r>
              <a:rPr lang="en-GB" sz="1200" b="0" i="0" u="none" strike="noStrike" kern="1200" dirty="0">
                <a:solidFill>
                  <a:schemeClr val="tx1"/>
                </a:solidFill>
                <a:effectLst/>
                <a:latin typeface="+mn-lt"/>
                <a:ea typeface="+mn-ea"/>
                <a:cs typeface="+mn-cs"/>
                <a:hlinkClick r:id="rId4"/>
              </a:rPr>
              <a:t> to </a:t>
            </a:r>
            <a:r>
              <a:rPr lang="en-GB" sz="1200" b="0" i="0" u="none" strike="noStrike" kern="1200" dirty="0" err="1">
                <a:solidFill>
                  <a:schemeClr val="tx1"/>
                </a:solidFill>
                <a:effectLst/>
                <a:latin typeface="+mn-lt"/>
                <a:ea typeface="+mn-ea"/>
                <a:cs typeface="+mn-cs"/>
                <a:hlinkClick r:id="rId4"/>
              </a:rPr>
              <a:t>search</a:t>
            </a:r>
            <a:r>
              <a:rPr lang="en-GB" sz="1200" b="0" i="0" kern="1200" dirty="0" err="1">
                <a:solidFill>
                  <a:schemeClr val="tx1"/>
                </a:solidFill>
                <a:effectLst/>
                <a:latin typeface="+mn-lt"/>
                <a:ea typeface="+mn-ea"/>
                <a:cs typeface="+mn-cs"/>
              </a:rPr>
              <a:t>In</a:t>
            </a:r>
            <a:r>
              <a:rPr lang="en-GB" sz="1200" b="0" i="0" kern="1200" dirty="0">
                <a:solidFill>
                  <a:schemeClr val="tx1"/>
                </a:solidFill>
                <a:effectLst/>
                <a:latin typeface="+mn-lt"/>
                <a:ea typeface="+mn-ea"/>
                <a:cs typeface="+mn-cs"/>
              </a:rPr>
              <a:t> a paper delivered to the </a:t>
            </a:r>
            <a:r>
              <a:rPr lang="en-GB" sz="1200" b="0" i="0" u="none" strike="noStrike" kern="1200" dirty="0">
                <a:solidFill>
                  <a:schemeClr val="tx1"/>
                </a:solidFill>
                <a:effectLst/>
                <a:latin typeface="+mn-lt"/>
                <a:ea typeface="+mn-ea"/>
                <a:cs typeface="+mn-cs"/>
                <a:hlinkClick r:id="rId5" tooltip="Aristotelian Society"/>
              </a:rPr>
              <a:t>Aristotelian Society</a:t>
            </a:r>
            <a:r>
              <a:rPr lang="en-GB" sz="1200" b="0" i="0" kern="1200" dirty="0">
                <a:solidFill>
                  <a:schemeClr val="tx1"/>
                </a:solidFill>
                <a:effectLst/>
                <a:latin typeface="+mn-lt"/>
                <a:ea typeface="+mn-ea"/>
                <a:cs typeface="+mn-cs"/>
              </a:rPr>
              <a:t> on 12 March 1956,</a:t>
            </a:r>
            <a:r>
              <a:rPr lang="en-GB" sz="1200" b="0" i="0" u="none" strike="noStrike" kern="1200" baseline="30000" dirty="0">
                <a:solidFill>
                  <a:schemeClr val="tx1"/>
                </a:solidFill>
                <a:effectLst/>
                <a:latin typeface="+mn-lt"/>
                <a:ea typeface="+mn-ea"/>
                <a:cs typeface="+mn-cs"/>
                <a:hlinkClick r:id="rId6"/>
              </a:rPr>
              <a:t>[1]</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7" tooltip="W. B. Gallie"/>
              </a:rPr>
              <a:t>Walter Bryce </a:t>
            </a:r>
            <a:r>
              <a:rPr lang="en-GB" sz="1200" b="0" i="0" u="none" strike="noStrike" kern="1200" dirty="0" err="1">
                <a:solidFill>
                  <a:schemeClr val="tx1"/>
                </a:solidFill>
                <a:effectLst/>
                <a:latin typeface="+mn-lt"/>
                <a:ea typeface="+mn-ea"/>
                <a:cs typeface="+mn-cs"/>
                <a:hlinkClick r:id="rId7" tooltip="W. B. Gallie"/>
              </a:rPr>
              <a:t>Gallie</a:t>
            </a:r>
            <a:r>
              <a:rPr lang="en-GB" sz="1200" b="0" i="0" kern="1200" dirty="0">
                <a:solidFill>
                  <a:schemeClr val="tx1"/>
                </a:solidFill>
                <a:effectLst/>
                <a:latin typeface="+mn-lt"/>
                <a:ea typeface="+mn-ea"/>
                <a:cs typeface="+mn-cs"/>
              </a:rPr>
              <a:t> (1912–1998) introduced the term </a:t>
            </a:r>
            <a:r>
              <a:rPr lang="en-GB" sz="1200" b="1" i="0" kern="1200" dirty="0">
                <a:solidFill>
                  <a:schemeClr val="tx1"/>
                </a:solidFill>
                <a:effectLst/>
                <a:latin typeface="+mn-lt"/>
                <a:ea typeface="+mn-ea"/>
                <a:cs typeface="+mn-cs"/>
              </a:rPr>
              <a:t>essentially contested concept</a:t>
            </a:r>
            <a:r>
              <a:rPr lang="en-GB" sz="1200" b="0" i="0" kern="1200" dirty="0">
                <a:solidFill>
                  <a:schemeClr val="tx1"/>
                </a:solidFill>
                <a:effectLst/>
                <a:latin typeface="+mn-lt"/>
                <a:ea typeface="+mn-ea"/>
                <a:cs typeface="+mn-cs"/>
              </a:rPr>
              <a:t> to facilitate an understanding of the different applications or interpretations of the sorts of abstract, </a:t>
            </a:r>
            <a:r>
              <a:rPr lang="en-GB" sz="1200" b="0" i="0" u="none" strike="noStrike" kern="1200" dirty="0">
                <a:solidFill>
                  <a:schemeClr val="tx1"/>
                </a:solidFill>
                <a:effectLst/>
                <a:latin typeface="+mn-lt"/>
                <a:ea typeface="+mn-ea"/>
                <a:cs typeface="+mn-cs"/>
                <a:hlinkClick r:id="rId8" tooltip="Qualitative properties"/>
              </a:rPr>
              <a:t>qualitative</a:t>
            </a:r>
            <a:r>
              <a:rPr lang="en-GB" sz="1200" b="0" i="0" kern="1200" dirty="0">
                <a:solidFill>
                  <a:schemeClr val="tx1"/>
                </a:solidFill>
                <a:effectLst/>
                <a:latin typeface="+mn-lt"/>
                <a:ea typeface="+mn-ea"/>
                <a:cs typeface="+mn-cs"/>
              </a:rPr>
              <a:t>, and </a:t>
            </a:r>
            <a:r>
              <a:rPr lang="en-GB" sz="1200" b="0" i="0" u="none" strike="noStrike" kern="1200" dirty="0">
                <a:solidFill>
                  <a:schemeClr val="tx1"/>
                </a:solidFill>
                <a:effectLst/>
                <a:latin typeface="+mn-lt"/>
                <a:ea typeface="+mn-ea"/>
                <a:cs typeface="+mn-cs"/>
                <a:hlinkClick r:id="rId9" tooltip="Evaluation"/>
              </a:rPr>
              <a:t>evaluative</a:t>
            </a:r>
            <a:r>
              <a:rPr lang="en-GB" sz="1200" b="0" i="0" kern="1200" dirty="0">
                <a:solidFill>
                  <a:schemeClr val="tx1"/>
                </a:solidFill>
                <a:effectLst/>
                <a:latin typeface="+mn-lt"/>
                <a:ea typeface="+mn-ea"/>
                <a:cs typeface="+mn-cs"/>
              </a:rPr>
              <a:t> notions</a:t>
            </a:r>
            <a:r>
              <a:rPr lang="en-GB" sz="1200" b="0" i="0" u="none" strike="noStrike" kern="1200" baseline="30000" dirty="0">
                <a:solidFill>
                  <a:schemeClr val="tx1"/>
                </a:solidFill>
                <a:effectLst/>
                <a:latin typeface="+mn-lt"/>
                <a:ea typeface="+mn-ea"/>
                <a:cs typeface="+mn-cs"/>
                <a:hlinkClick r:id="rId10"/>
              </a:rPr>
              <a:t>[2]</a:t>
            </a:r>
            <a:r>
              <a:rPr lang="en-GB" sz="1200" b="0" i="0" kern="1200" dirty="0">
                <a:solidFill>
                  <a:schemeClr val="tx1"/>
                </a:solidFill>
                <a:effectLst/>
                <a:latin typeface="+mn-lt"/>
                <a:ea typeface="+mn-ea"/>
                <a:cs typeface="+mn-cs"/>
              </a:rPr>
              <a:t>—such as "</a:t>
            </a:r>
            <a:r>
              <a:rPr lang="en-GB" sz="1200" b="0" i="0" u="none" strike="noStrike" kern="1200" dirty="0">
                <a:solidFill>
                  <a:schemeClr val="tx1"/>
                </a:solidFill>
                <a:effectLst/>
                <a:latin typeface="+mn-lt"/>
                <a:ea typeface="+mn-ea"/>
                <a:cs typeface="+mn-cs"/>
                <a:hlinkClick r:id="rId11" tooltip="Art"/>
              </a:rPr>
              <a:t>art</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12" tooltip="Philanthropy"/>
              </a:rPr>
              <a:t>philanthropy</a:t>
            </a:r>
            <a:r>
              <a:rPr lang="en-GB" sz="1200" b="0" i="0" kern="1200" dirty="0">
                <a:solidFill>
                  <a:schemeClr val="tx1"/>
                </a:solidFill>
                <a:effectLst/>
                <a:latin typeface="+mn-lt"/>
                <a:ea typeface="+mn-ea"/>
                <a:cs typeface="+mn-cs"/>
              </a:rPr>
              <a:t>"</a:t>
            </a:r>
            <a:r>
              <a:rPr lang="en-GB" sz="1200" b="0" i="0" u="none" strike="noStrike" kern="1200" baseline="30000" dirty="0">
                <a:solidFill>
                  <a:schemeClr val="tx1"/>
                </a:solidFill>
                <a:effectLst/>
                <a:latin typeface="+mn-lt"/>
                <a:ea typeface="+mn-ea"/>
                <a:cs typeface="+mn-cs"/>
                <a:hlinkClick r:id="rId13"/>
              </a:rPr>
              <a:t>[3]</a:t>
            </a:r>
            <a:r>
              <a:rPr lang="en-GB" sz="1200" b="0" i="0" kern="1200" dirty="0">
                <a:solidFill>
                  <a:schemeClr val="tx1"/>
                </a:solidFill>
                <a:effectLst/>
                <a:latin typeface="+mn-lt"/>
                <a:ea typeface="+mn-ea"/>
                <a:cs typeface="+mn-cs"/>
              </a:rPr>
              <a:t> and "</a:t>
            </a:r>
            <a:r>
              <a:rPr lang="en-GB" sz="1200" b="0" i="0" u="none" strike="noStrike" kern="1200" dirty="0">
                <a:solidFill>
                  <a:schemeClr val="tx1"/>
                </a:solidFill>
                <a:effectLst/>
                <a:latin typeface="+mn-lt"/>
                <a:ea typeface="+mn-ea"/>
                <a:cs typeface="+mn-cs"/>
                <a:hlinkClick r:id="rId14" tooltip="Social justice"/>
              </a:rPr>
              <a:t>social justice</a:t>
            </a:r>
            <a:r>
              <a:rPr lang="en-GB" sz="1200" b="0" i="0" kern="1200" dirty="0">
                <a:solidFill>
                  <a:schemeClr val="tx1"/>
                </a:solidFill>
                <a:effectLst/>
                <a:latin typeface="+mn-lt"/>
                <a:ea typeface="+mn-ea"/>
                <a:cs typeface="+mn-cs"/>
              </a:rPr>
              <a:t>"—used in the domains of </a:t>
            </a:r>
            <a:r>
              <a:rPr lang="en-GB" sz="1200" b="0" i="0" u="none" strike="noStrike" kern="1200" dirty="0">
                <a:solidFill>
                  <a:schemeClr val="tx1"/>
                </a:solidFill>
                <a:effectLst/>
                <a:latin typeface="+mn-lt"/>
                <a:ea typeface="+mn-ea"/>
                <a:cs typeface="+mn-cs"/>
                <a:hlinkClick r:id="rId15" tooltip="Aesthetics"/>
              </a:rPr>
              <a:t>aesthetics</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16" tooltip="Development (disambiguation)"/>
              </a:rPr>
              <a:t>development</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17" tooltip="Political philosophy"/>
              </a:rPr>
              <a:t>political philosophy</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18" tooltip="Philosophy of history"/>
              </a:rPr>
              <a:t>philosophy of history</a:t>
            </a:r>
            <a:r>
              <a:rPr lang="en-GB" sz="1200" b="0" i="0" kern="1200" dirty="0">
                <a:solidFill>
                  <a:schemeClr val="tx1"/>
                </a:solidFill>
                <a:effectLst/>
                <a:latin typeface="+mn-lt"/>
                <a:ea typeface="+mn-ea"/>
                <a:cs typeface="+mn-cs"/>
              </a:rPr>
              <a:t>, and </a:t>
            </a:r>
            <a:r>
              <a:rPr lang="en-GB" sz="1200" b="0" i="0" u="none" strike="noStrike" kern="1200" dirty="0">
                <a:solidFill>
                  <a:schemeClr val="tx1"/>
                </a:solidFill>
                <a:effectLst/>
                <a:latin typeface="+mn-lt"/>
                <a:ea typeface="+mn-ea"/>
                <a:cs typeface="+mn-cs"/>
                <a:hlinkClick r:id="rId19" tooltip="Philosophy of religion"/>
              </a:rPr>
              <a:t>philosophy of religion</a:t>
            </a:r>
            <a:r>
              <a:rPr lang="en-GB" sz="1200" b="0" i="0" kern="1200" dirty="0">
                <a:solidFill>
                  <a:schemeClr val="tx1"/>
                </a:solidFill>
                <a:effectLst/>
                <a:latin typeface="+mn-lt"/>
                <a:ea typeface="+mn-ea"/>
                <a:cs typeface="+mn-cs"/>
              </a:rPr>
              <a:t>.</a:t>
            </a:r>
          </a:p>
          <a:p>
            <a:pPr rtl="0"/>
            <a:r>
              <a:rPr lang="en-GB" sz="1200" b="0" i="0" kern="1200" dirty="0" err="1">
                <a:solidFill>
                  <a:schemeClr val="tx1"/>
                </a:solidFill>
                <a:effectLst/>
                <a:latin typeface="+mn-lt"/>
                <a:ea typeface="+mn-ea"/>
                <a:cs typeface="+mn-cs"/>
              </a:rPr>
              <a:t>Garver</a:t>
            </a:r>
            <a:r>
              <a:rPr lang="en-GB" sz="1200" b="0" i="0" kern="1200" dirty="0">
                <a:solidFill>
                  <a:schemeClr val="tx1"/>
                </a:solidFill>
                <a:effectLst/>
                <a:latin typeface="+mn-lt"/>
                <a:ea typeface="+mn-ea"/>
                <a:cs typeface="+mn-cs"/>
              </a:rPr>
              <a:t> (1978) describes their use as follows:</a:t>
            </a:r>
          </a:p>
          <a:p>
            <a:pPr rtl="0"/>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Bullet three - </a:t>
            </a:r>
            <a:r>
              <a:rPr lang="en-GB" dirty="0"/>
              <a:t>A concept aimed at reconciling different value positions and the perception of an environmental crisis requiring solution</a:t>
            </a:r>
            <a:endParaRPr lang="en-GB" sz="1200" b="0" i="0" kern="1200" dirty="0">
              <a:solidFill>
                <a:schemeClr val="tx1"/>
              </a:solidFill>
              <a:effectLst/>
              <a:latin typeface="+mn-lt"/>
              <a:ea typeface="+mn-ea"/>
              <a:cs typeface="+mn-cs"/>
            </a:endParaRPr>
          </a:p>
          <a:p>
            <a:pPr rtl="0"/>
            <a:r>
              <a:rPr lang="en-GB" sz="1200" b="0" i="0" kern="1200" dirty="0">
                <a:solidFill>
                  <a:schemeClr val="tx1"/>
                </a:solidFill>
                <a:effectLst/>
                <a:latin typeface="+mn-lt"/>
                <a:ea typeface="+mn-ea"/>
                <a:cs typeface="+mn-cs"/>
              </a:rPr>
              <a:t>The term essentially contested concepts gives a name to a problematic situation that many people recognize: that in certain kinds of talk there is a variety of meanings employed for key terms in an argument, and there is a feeling that </a:t>
            </a:r>
            <a:r>
              <a:rPr lang="en-GB" sz="1200" b="0" i="0" u="none" strike="noStrike" kern="1200" dirty="0">
                <a:solidFill>
                  <a:schemeClr val="tx1"/>
                </a:solidFill>
                <a:effectLst/>
                <a:latin typeface="+mn-lt"/>
                <a:ea typeface="+mn-ea"/>
                <a:cs typeface="+mn-cs"/>
                <a:hlinkClick r:id="rId20" tooltip="Dogma"/>
              </a:rPr>
              <a:t>dogmatism</a:t>
            </a:r>
            <a:r>
              <a:rPr lang="en-GB" sz="1200" b="0" i="0" kern="1200" dirty="0">
                <a:solidFill>
                  <a:schemeClr val="tx1"/>
                </a:solidFill>
                <a:effectLst/>
                <a:latin typeface="+mn-lt"/>
                <a:ea typeface="+mn-ea"/>
                <a:cs typeface="+mn-cs"/>
              </a:rPr>
              <a:t> ("My answer is right and all others are wrong"), </a:t>
            </a:r>
            <a:r>
              <a:rPr lang="en-GB" sz="1200" b="0" i="0" u="none" strike="noStrike" kern="1200" dirty="0" err="1">
                <a:solidFill>
                  <a:schemeClr val="tx1"/>
                </a:solidFill>
                <a:effectLst/>
                <a:latin typeface="+mn-lt"/>
                <a:ea typeface="+mn-ea"/>
                <a:cs typeface="+mn-cs"/>
                <a:hlinkClick r:id="rId21" tooltip="Skepticism"/>
              </a:rPr>
              <a:t>skepticism</a:t>
            </a:r>
            <a:r>
              <a:rPr lang="en-GB" sz="1200" b="0" i="0" kern="1200" dirty="0">
                <a:solidFill>
                  <a:schemeClr val="tx1"/>
                </a:solidFill>
                <a:effectLst/>
                <a:latin typeface="+mn-lt"/>
                <a:ea typeface="+mn-ea"/>
                <a:cs typeface="+mn-cs"/>
              </a:rPr>
              <a:t> ("All answers are equally true (or false); everyone has a right to his own truth"), and </a:t>
            </a:r>
            <a:r>
              <a:rPr lang="en-GB" sz="1200" b="0" i="0" u="none" strike="noStrike" kern="1200" dirty="0">
                <a:solidFill>
                  <a:schemeClr val="tx1"/>
                </a:solidFill>
                <a:effectLst/>
                <a:latin typeface="+mn-lt"/>
                <a:ea typeface="+mn-ea"/>
                <a:cs typeface="+mn-cs"/>
                <a:hlinkClick r:id="rId22" tooltip="Eclecticism"/>
              </a:rPr>
              <a:t>eclecticism</a:t>
            </a:r>
            <a:r>
              <a:rPr lang="en-GB" sz="1200" b="0" i="0" kern="1200" dirty="0">
                <a:solidFill>
                  <a:schemeClr val="tx1"/>
                </a:solidFill>
                <a:effectLst/>
                <a:latin typeface="+mn-lt"/>
                <a:ea typeface="+mn-ea"/>
                <a:cs typeface="+mn-cs"/>
              </a:rPr>
              <a:t> ("Each meaning gives a partial view so the more meanings the better") are none of them the appropriate attitude towards that variety of meanings.</a:t>
            </a:r>
            <a:r>
              <a:rPr lang="en-GB" sz="1200" b="0" i="0" u="none" strike="noStrike" kern="1200" baseline="30000" dirty="0">
                <a:solidFill>
                  <a:schemeClr val="tx1"/>
                </a:solidFill>
                <a:effectLst/>
                <a:latin typeface="+mn-lt"/>
                <a:ea typeface="+mn-ea"/>
                <a:cs typeface="+mn-cs"/>
                <a:hlinkClick r:id="rId23"/>
              </a:rPr>
              <a:t>[4]</a:t>
            </a:r>
            <a:endParaRPr lang="en-GB" sz="1200" b="0" i="0" u="none" strike="noStrike" kern="1200" baseline="30000" dirty="0">
              <a:solidFill>
                <a:schemeClr val="tx1"/>
              </a:solidFill>
              <a:effectLst/>
              <a:latin typeface="+mn-lt"/>
              <a:ea typeface="+mn-ea"/>
              <a:cs typeface="+mn-cs"/>
            </a:endParaRPr>
          </a:p>
          <a:p>
            <a:pPr rtl="0"/>
            <a:endParaRPr lang="en-GB" sz="1200" b="0" i="0" kern="1200" dirty="0">
              <a:solidFill>
                <a:schemeClr val="tx1"/>
              </a:solidFill>
              <a:effectLst/>
              <a:latin typeface="+mn-lt"/>
              <a:ea typeface="+mn-ea"/>
              <a:cs typeface="+mn-cs"/>
            </a:endParaRPr>
          </a:p>
          <a:p>
            <a:pPr rtl="0"/>
            <a:r>
              <a:rPr lang="en-GB" sz="1200" b="0" i="0" kern="1200" dirty="0">
                <a:solidFill>
                  <a:schemeClr val="tx1"/>
                </a:solidFill>
                <a:effectLst/>
                <a:latin typeface="+mn-lt"/>
                <a:ea typeface="+mn-ea"/>
                <a:cs typeface="+mn-cs"/>
              </a:rPr>
              <a:t>Essentially contested concepts involve widespread agreement on a </a:t>
            </a:r>
            <a:r>
              <a:rPr lang="en-GB" sz="1200" b="0" i="0" u="none" strike="noStrike" kern="1200" dirty="0">
                <a:solidFill>
                  <a:schemeClr val="tx1"/>
                </a:solidFill>
                <a:effectLst/>
                <a:latin typeface="+mn-lt"/>
                <a:ea typeface="+mn-ea"/>
                <a:cs typeface="+mn-cs"/>
                <a:hlinkClick r:id="rId24" tooltip="Concept"/>
              </a:rPr>
              <a:t>concept</a:t>
            </a:r>
            <a:r>
              <a:rPr lang="en-GB" sz="1200" b="0" i="0" kern="1200" dirty="0">
                <a:solidFill>
                  <a:schemeClr val="tx1"/>
                </a:solidFill>
                <a:effectLst/>
                <a:latin typeface="+mn-lt"/>
                <a:ea typeface="+mn-ea"/>
                <a:cs typeface="+mn-cs"/>
              </a:rPr>
              <a:t> (e.g., "fairness"), but not on the best realization thereof.</a:t>
            </a:r>
            <a:r>
              <a:rPr lang="en-GB" sz="1200" b="0" i="0" u="none" strike="noStrike" kern="1200" baseline="30000" dirty="0">
                <a:solidFill>
                  <a:schemeClr val="tx1"/>
                </a:solidFill>
                <a:effectLst/>
                <a:latin typeface="+mn-lt"/>
                <a:ea typeface="+mn-ea"/>
                <a:cs typeface="+mn-cs"/>
                <a:hlinkClick r:id="rId25"/>
              </a:rPr>
              <a:t>[5]</a:t>
            </a:r>
            <a:r>
              <a:rPr lang="en-GB" sz="1200" b="0" i="0" kern="1200" dirty="0">
                <a:solidFill>
                  <a:schemeClr val="tx1"/>
                </a:solidFill>
                <a:effectLst/>
                <a:latin typeface="+mn-lt"/>
                <a:ea typeface="+mn-ea"/>
                <a:cs typeface="+mn-cs"/>
              </a:rPr>
              <a:t> They are "concepts the proper use of which inevitably involves endless disputes about their proper uses on the part of their users",</a:t>
            </a:r>
            <a:r>
              <a:rPr lang="en-GB" sz="1200" b="0" i="0" u="none" strike="noStrike" kern="1200" baseline="30000" dirty="0">
                <a:solidFill>
                  <a:schemeClr val="tx1"/>
                </a:solidFill>
                <a:effectLst/>
                <a:latin typeface="+mn-lt"/>
                <a:ea typeface="+mn-ea"/>
                <a:cs typeface="+mn-cs"/>
                <a:hlinkClick r:id="rId26"/>
              </a:rPr>
              <a:t>[6]</a:t>
            </a:r>
            <a:r>
              <a:rPr lang="en-GB" sz="1200" b="0" i="0" kern="1200" dirty="0">
                <a:solidFill>
                  <a:schemeClr val="tx1"/>
                </a:solidFill>
                <a:effectLst/>
                <a:latin typeface="+mn-lt"/>
                <a:ea typeface="+mn-ea"/>
                <a:cs typeface="+mn-cs"/>
              </a:rPr>
              <a:t> and these disputes "cannot be settled by appeal to </a:t>
            </a:r>
            <a:r>
              <a:rPr lang="en-GB" sz="1200" b="0" i="0" u="none" strike="noStrike" kern="1200" dirty="0">
                <a:solidFill>
                  <a:schemeClr val="tx1"/>
                </a:solidFill>
                <a:effectLst/>
                <a:latin typeface="+mn-lt"/>
                <a:ea typeface="+mn-ea"/>
                <a:cs typeface="+mn-cs"/>
                <a:hlinkClick r:id="rId27" tooltip="Empirical evidence"/>
              </a:rPr>
              <a:t>empirical evidence</a:t>
            </a:r>
            <a:r>
              <a:rPr lang="en-GB" sz="1200" b="0" i="0" kern="1200" dirty="0">
                <a:solidFill>
                  <a:schemeClr val="tx1"/>
                </a:solidFill>
                <a:effectLst/>
                <a:latin typeface="+mn-lt"/>
                <a:ea typeface="+mn-ea"/>
                <a:cs typeface="+mn-cs"/>
              </a:rPr>
              <a:t>, linguistic usage, or the canons of logic alone"</a:t>
            </a:r>
          </a:p>
          <a:p>
            <a:pPr>
              <a:spcBef>
                <a:spcPct val="0"/>
              </a:spcBef>
            </a:pP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chemeClr val="tx1"/>
                </a:solidFill>
                <a:latin typeface="Arial" charset="0"/>
              </a:defRPr>
            </a:lvl1pPr>
            <a:lvl2pPr marL="742950" indent="-285750" eaLnBrk="0" hangingPunct="0">
              <a:defRPr sz="1400">
                <a:solidFill>
                  <a:schemeClr val="tx1"/>
                </a:solidFill>
                <a:latin typeface="Arial" charset="0"/>
              </a:defRPr>
            </a:lvl2pPr>
            <a:lvl3pPr marL="1143000" indent="-228600" eaLnBrk="0" hangingPunct="0">
              <a:defRPr sz="1400">
                <a:solidFill>
                  <a:schemeClr val="tx1"/>
                </a:solidFill>
                <a:latin typeface="Arial" charset="0"/>
              </a:defRPr>
            </a:lvl3pPr>
            <a:lvl4pPr marL="1600200" indent="-228600" eaLnBrk="0" hangingPunct="0">
              <a:defRPr sz="1400">
                <a:solidFill>
                  <a:schemeClr val="tx1"/>
                </a:solidFill>
                <a:latin typeface="Arial" charset="0"/>
              </a:defRPr>
            </a:lvl4pPr>
            <a:lvl5pPr marL="2057400" indent="-228600" eaLnBrk="0" hangingPunct="0">
              <a:defRPr sz="1400">
                <a:solidFill>
                  <a:schemeClr val="tx1"/>
                </a:solidFill>
                <a:latin typeface="Arial" charset="0"/>
              </a:defRPr>
            </a:lvl5pPr>
            <a:lvl6pPr marL="2514600" indent="-228600" eaLnBrk="0" fontAlgn="base" hangingPunct="0">
              <a:spcBef>
                <a:spcPct val="0"/>
              </a:spcBef>
              <a:spcAft>
                <a:spcPct val="0"/>
              </a:spcAft>
              <a:defRPr sz="1400">
                <a:solidFill>
                  <a:schemeClr val="tx1"/>
                </a:solidFill>
                <a:latin typeface="Arial" charset="0"/>
              </a:defRPr>
            </a:lvl6pPr>
            <a:lvl7pPr marL="2971800" indent="-228600" eaLnBrk="0" fontAlgn="base" hangingPunct="0">
              <a:spcBef>
                <a:spcPct val="0"/>
              </a:spcBef>
              <a:spcAft>
                <a:spcPct val="0"/>
              </a:spcAft>
              <a:defRPr sz="1400">
                <a:solidFill>
                  <a:schemeClr val="tx1"/>
                </a:solidFill>
                <a:latin typeface="Arial" charset="0"/>
              </a:defRPr>
            </a:lvl7pPr>
            <a:lvl8pPr marL="3429000" indent="-228600" eaLnBrk="0" fontAlgn="base" hangingPunct="0">
              <a:spcBef>
                <a:spcPct val="0"/>
              </a:spcBef>
              <a:spcAft>
                <a:spcPct val="0"/>
              </a:spcAft>
              <a:defRPr sz="1400">
                <a:solidFill>
                  <a:schemeClr val="tx1"/>
                </a:solidFill>
                <a:latin typeface="Arial" charset="0"/>
              </a:defRPr>
            </a:lvl8pPr>
            <a:lvl9pPr marL="3886200" indent="-228600" eaLnBrk="0" fontAlgn="base" hangingPunct="0">
              <a:spcBef>
                <a:spcPct val="0"/>
              </a:spcBef>
              <a:spcAft>
                <a:spcPct val="0"/>
              </a:spcAft>
              <a:defRPr sz="1400">
                <a:solidFill>
                  <a:schemeClr val="tx1"/>
                </a:solidFill>
                <a:latin typeface="Arial" charset="0"/>
              </a:defRPr>
            </a:lvl9pPr>
          </a:lstStyle>
          <a:p>
            <a:pPr eaLnBrk="1" hangingPunct="1"/>
            <a:fld id="{0BFDFA40-3143-4E56-89C9-B09D6634C259}" type="slidenum">
              <a:rPr lang="en-GB" sz="1200" smtClean="0"/>
              <a:pPr eaLnBrk="1" hangingPunct="1"/>
              <a:t>18</a:t>
            </a:fld>
            <a:endParaRPr lang="en-GB" sz="1200"/>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sz="1200" b="0" i="0" kern="1200" dirty="0">
                <a:solidFill>
                  <a:schemeClr val="tx1"/>
                </a:solidFill>
                <a:effectLst/>
                <a:latin typeface="+mn-lt"/>
                <a:ea typeface="+mn-ea"/>
                <a:cs typeface="+mn-cs"/>
              </a:rPr>
              <a:t>Richard W. Butler (1999) Sustainable tourism: A state‐of‐the‐art review, Tourism Geographies, 1:1, 7-25, DOI: </a:t>
            </a:r>
            <a:r>
              <a:rPr lang="en-GB" sz="1200" b="0" i="0" u="sng" kern="1200" dirty="0">
                <a:solidFill>
                  <a:schemeClr val="tx1"/>
                </a:solidFill>
                <a:effectLst/>
                <a:latin typeface="+mn-lt"/>
                <a:ea typeface="+mn-ea"/>
                <a:cs typeface="+mn-cs"/>
                <a:hlinkClick r:id="rId3"/>
              </a:rPr>
              <a:t>10.1080/14616689908721291</a:t>
            </a:r>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Applying Ethics to the Tourism Industry</a:t>
            </a:r>
          </a:p>
          <a:p>
            <a:r>
              <a:rPr lang="en-GB" sz="1200" b="0" i="0" u="none" strike="noStrike" kern="1200" dirty="0">
                <a:solidFill>
                  <a:schemeClr val="tx1"/>
                </a:solidFill>
                <a:effectLst/>
                <a:latin typeface="+mn-lt"/>
                <a:ea typeface="+mn-ea"/>
                <a:cs typeface="+mn-cs"/>
                <a:hlinkClick r:id="rId3"/>
              </a:rPr>
              <a:t>Marion Wheeler</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First published: October 1992</a:t>
            </a:r>
          </a:p>
          <a:p>
            <a:r>
              <a:rPr lang="en-GB" dirty="0"/>
              <a:t>Business Ethics - Volume1, Issue4</a:t>
            </a:r>
            <a:r>
              <a:rPr lang="en-GB" baseline="0" dirty="0"/>
              <a:t> </a:t>
            </a:r>
            <a:r>
              <a:rPr lang="en-GB" dirty="0"/>
              <a:t>October 1992</a:t>
            </a:r>
            <a:r>
              <a:rPr lang="en-GB" baseline="0" dirty="0"/>
              <a:t> </a:t>
            </a:r>
            <a:r>
              <a:rPr lang="en-GB" dirty="0"/>
              <a:t>Pages 227-235</a:t>
            </a:r>
          </a:p>
          <a:p>
            <a:endParaRPr lang="en-GB" dirty="0"/>
          </a:p>
          <a:p>
            <a:endParaRPr lang="en-GB" dirty="0"/>
          </a:p>
          <a:p>
            <a:r>
              <a:rPr lang="en-GB" sz="1200" b="1" i="0" kern="1200" dirty="0">
                <a:solidFill>
                  <a:schemeClr val="tx1"/>
                </a:solidFill>
                <a:effectLst/>
                <a:latin typeface="+mn-lt"/>
                <a:ea typeface="+mn-ea"/>
                <a:cs typeface="+mn-cs"/>
              </a:rPr>
              <a:t>An alternative viewpoint of ecotourism – The Paper: Ecotourism or </a:t>
            </a:r>
            <a:r>
              <a:rPr lang="en-GB" sz="1200" b="1" i="0" kern="1200" dirty="0" err="1">
                <a:solidFill>
                  <a:schemeClr val="tx1"/>
                </a:solidFill>
                <a:effectLst/>
                <a:latin typeface="+mn-lt"/>
                <a:ea typeface="+mn-ea"/>
                <a:cs typeface="+mn-cs"/>
              </a:rPr>
              <a:t>egotourism</a:t>
            </a:r>
            <a:r>
              <a:rPr lang="en-GB" sz="1200" b="1" i="0" kern="1200" dirty="0">
                <a:solidFill>
                  <a:schemeClr val="tx1"/>
                </a:solidFill>
                <a:effectLst/>
                <a:latin typeface="+mn-lt"/>
                <a:ea typeface="+mn-ea"/>
                <a:cs typeface="+mn-cs"/>
              </a:rPr>
              <a:t>?</a:t>
            </a:r>
          </a:p>
          <a:p>
            <a:r>
              <a:rPr lang="en-GB" sz="1200" b="1" kern="1200" dirty="0">
                <a:solidFill>
                  <a:schemeClr val="tx1"/>
                </a:solidFill>
                <a:effectLst/>
                <a:latin typeface="+mn-lt"/>
                <a:ea typeface="+mn-ea"/>
                <a:cs typeface="+mn-cs"/>
              </a:rPr>
              <a:t>October 9, 2014 by </a:t>
            </a:r>
            <a:r>
              <a:rPr lang="en-GB" sz="1200" b="1" kern="1200" dirty="0" err="1">
                <a:solidFill>
                  <a:schemeClr val="tx1"/>
                </a:solidFill>
                <a:effectLst/>
                <a:latin typeface="+mn-lt"/>
                <a:ea typeface="+mn-ea"/>
                <a:cs typeface="+mn-cs"/>
              </a:rPr>
              <a:t>whandoodleys</a:t>
            </a:r>
            <a:r>
              <a:rPr lang="en-GB" sz="1200" b="1" kern="1200" dirty="0">
                <a:solidFill>
                  <a:schemeClr val="tx1"/>
                </a:solidFill>
                <a:effectLst/>
                <a:latin typeface="+mn-lt"/>
                <a:ea typeface="+mn-ea"/>
                <a:cs typeface="+mn-cs"/>
              </a:rPr>
              <a:t> · </a:t>
            </a:r>
            <a:r>
              <a:rPr lang="en-GB" sz="1200" b="1" u="none" strike="noStrike" kern="1200" dirty="0">
                <a:solidFill>
                  <a:schemeClr val="tx1"/>
                </a:solidFill>
                <a:effectLst/>
                <a:latin typeface="+mn-lt"/>
                <a:ea typeface="+mn-ea"/>
                <a:cs typeface="+mn-cs"/>
                <a:hlinkClick r:id="rId4"/>
              </a:rPr>
              <a:t>No Comments</a:t>
            </a:r>
            <a:r>
              <a:rPr lang="en-GB" sz="1200" b="1" kern="1200" dirty="0">
                <a:solidFill>
                  <a:schemeClr val="tx1"/>
                </a:solidFill>
                <a:effectLst/>
                <a:latin typeface="+mn-lt"/>
                <a:ea typeface="+mn-ea"/>
                <a:cs typeface="+mn-cs"/>
              </a:rPr>
              <a:t> · </a:t>
            </a:r>
            <a:r>
              <a:rPr lang="en-GB" sz="1200" b="1" u="none" strike="noStrike" kern="1200" dirty="0">
                <a:solidFill>
                  <a:schemeClr val="tx1"/>
                </a:solidFill>
                <a:effectLst/>
                <a:latin typeface="+mn-lt"/>
                <a:ea typeface="+mn-ea"/>
                <a:cs typeface="+mn-cs"/>
                <a:hlinkClick r:id="rId5"/>
              </a:rPr>
              <a:t>Uncategorized</a:t>
            </a:r>
            <a:endParaRPr lang="en-GB" sz="1200" b="1" kern="1200" dirty="0">
              <a:solidFill>
                <a:schemeClr val="tx1"/>
              </a:solidFill>
              <a:effectLst/>
              <a:latin typeface="+mn-lt"/>
              <a:ea typeface="+mn-ea"/>
              <a:cs typeface="+mn-cs"/>
            </a:endParaRPr>
          </a:p>
          <a:p>
            <a:r>
              <a:rPr lang="en-GB" sz="1200" b="1" i="0" kern="1200" dirty="0" err="1">
                <a:solidFill>
                  <a:schemeClr val="tx1"/>
                </a:solidFill>
                <a:effectLst/>
                <a:latin typeface="+mn-lt"/>
                <a:ea typeface="+mn-ea"/>
                <a:cs typeface="+mn-cs"/>
              </a:rPr>
              <a:t>Egotourism</a:t>
            </a:r>
            <a:r>
              <a:rPr lang="en-GB" sz="1200" b="0" i="0" kern="1200" dirty="0">
                <a:solidFill>
                  <a:schemeClr val="tx1"/>
                </a:solidFill>
                <a:effectLst/>
                <a:latin typeface="+mn-lt"/>
                <a:ea typeface="+mn-ea"/>
                <a:cs typeface="+mn-cs"/>
              </a:rPr>
              <a:t> is a recent neologism, based upon the pun between eco- and ego-, which pejoratively refers to </a:t>
            </a:r>
            <a:r>
              <a:rPr lang="en-GB" sz="1200" b="0" i="0" kern="1200" dirty="0" err="1">
                <a:solidFill>
                  <a:schemeClr val="tx1"/>
                </a:solidFill>
                <a:effectLst/>
                <a:latin typeface="+mn-lt"/>
                <a:ea typeface="+mn-ea"/>
                <a:cs typeface="+mn-cs"/>
              </a:rPr>
              <a:t>travelers</a:t>
            </a:r>
            <a:r>
              <a:rPr lang="en-GB" sz="1200" b="0" i="0" kern="1200" dirty="0">
                <a:solidFill>
                  <a:schemeClr val="tx1"/>
                </a:solidFill>
                <a:effectLst/>
                <a:latin typeface="+mn-lt"/>
                <a:ea typeface="+mn-ea"/>
                <a:cs typeface="+mn-cs"/>
              </a:rPr>
              <a:t> more motivated by an egotistical desire to feel they engage in ethical tourism than by a genuine desire to support a local ecology or sustainable development. According to Brian </a:t>
            </a:r>
            <a:r>
              <a:rPr lang="en-GB" sz="1200" b="0" i="0" kern="1200" dirty="0" err="1">
                <a:solidFill>
                  <a:schemeClr val="tx1"/>
                </a:solidFill>
                <a:effectLst/>
                <a:latin typeface="+mn-lt"/>
                <a:ea typeface="+mn-ea"/>
                <a:cs typeface="+mn-cs"/>
              </a:rPr>
              <a:t>Wheeller</a:t>
            </a:r>
            <a:r>
              <a:rPr lang="en-GB" sz="1200" b="0" i="0" kern="1200" dirty="0">
                <a:solidFill>
                  <a:schemeClr val="tx1"/>
                </a:solidFill>
                <a:effectLst/>
                <a:latin typeface="+mn-lt"/>
                <a:ea typeface="+mn-ea"/>
                <a:cs typeface="+mn-cs"/>
              </a:rPr>
              <a:t> (1993), “rather than effectively addressing the complexities of tourism impact, what ecotourism is actually achieving is the considerably easier task of answering the question – ‘How best can we cope with the criticism of tourism impact?’ – as opposed to the impact itself. Thus, the solution has been conjuring up an intellectually appealing concept with little practical application. One that satisfies the immediate short-term wishes of some of the main stakeholders in tourism’s impact debate, avoids sacrifices and enables behaviour in much the same way as before – but with the veneer of respectability and from a higher moral platform. ” This undeniably sparks off an interesting debate: is ecotourism truly eco, or, as </a:t>
            </a:r>
            <a:r>
              <a:rPr lang="en-GB" sz="1200" b="0" i="0" kern="1200" dirty="0" err="1">
                <a:solidFill>
                  <a:schemeClr val="tx1"/>
                </a:solidFill>
                <a:effectLst/>
                <a:latin typeface="+mn-lt"/>
                <a:ea typeface="+mn-ea"/>
                <a:cs typeface="+mn-cs"/>
              </a:rPr>
              <a:t>Wheeller</a:t>
            </a:r>
            <a:r>
              <a:rPr lang="en-GB" sz="1200" b="0" i="0" kern="1200" dirty="0">
                <a:solidFill>
                  <a:schemeClr val="tx1"/>
                </a:solidFill>
                <a:effectLst/>
                <a:latin typeface="+mn-lt"/>
                <a:ea typeface="+mn-ea"/>
                <a:cs typeface="+mn-cs"/>
              </a:rPr>
              <a:t> argues, merely an alternative form of tourism that boosts our ego and removes our guilt?</a:t>
            </a:r>
          </a:p>
          <a:p>
            <a:r>
              <a:rPr lang="en-GB" sz="1200" b="0" i="0" kern="1200" dirty="0">
                <a:solidFill>
                  <a:schemeClr val="tx1"/>
                </a:solidFill>
                <a:effectLst/>
                <a:latin typeface="+mn-lt"/>
                <a:ea typeface="+mn-ea"/>
                <a:cs typeface="+mn-cs"/>
              </a:rPr>
              <a:t>“</a:t>
            </a:r>
            <a:r>
              <a:rPr lang="en-GB" sz="1200" b="0" i="0" kern="1200" dirty="0" err="1">
                <a:solidFill>
                  <a:schemeClr val="tx1"/>
                </a:solidFill>
                <a:effectLst/>
                <a:latin typeface="+mn-lt"/>
                <a:ea typeface="+mn-ea"/>
                <a:cs typeface="+mn-cs"/>
              </a:rPr>
              <a:t>Jost</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Krippendorf</a:t>
            </a:r>
            <a:r>
              <a:rPr lang="en-GB" sz="1200" b="0" i="0" kern="1200" dirty="0">
                <a:solidFill>
                  <a:schemeClr val="tx1"/>
                </a:solidFill>
                <a:effectLst/>
                <a:latin typeface="+mn-lt"/>
                <a:ea typeface="+mn-ea"/>
                <a:cs typeface="+mn-cs"/>
              </a:rPr>
              <a:t> argues that tourism will remain ‘a special form of subservience’, unless the industry and practice of tourism undergoes a dramatic and profound restructuring. It is nothing short of arguing that the widely cited ‘</a:t>
            </a:r>
            <a:r>
              <a:rPr lang="en-GB" sz="1200" b="0" i="0" kern="1200" dirty="0" err="1">
                <a:solidFill>
                  <a:schemeClr val="tx1"/>
                </a:solidFill>
                <a:effectLst/>
                <a:latin typeface="+mn-lt"/>
                <a:ea typeface="+mn-ea"/>
                <a:cs typeface="+mn-cs"/>
              </a:rPr>
              <a:t>Ss</a:t>
            </a:r>
            <a:r>
              <a:rPr lang="en-GB" sz="1200" b="0" i="0" kern="1200" dirty="0">
                <a:solidFill>
                  <a:schemeClr val="tx1"/>
                </a:solidFill>
                <a:effectLst/>
                <a:latin typeface="+mn-lt"/>
                <a:ea typeface="+mn-ea"/>
                <a:cs typeface="+mn-cs"/>
              </a:rPr>
              <a:t>’ of tourism – sun, sea and sand – are matched by the ‘</a:t>
            </a:r>
            <a:r>
              <a:rPr lang="en-GB" sz="1200" b="0" i="0" kern="1200" dirty="0" err="1">
                <a:solidFill>
                  <a:schemeClr val="tx1"/>
                </a:solidFill>
                <a:effectLst/>
                <a:latin typeface="+mn-lt"/>
                <a:ea typeface="+mn-ea"/>
                <a:cs typeface="+mn-cs"/>
              </a:rPr>
              <a:t>Ss</a:t>
            </a:r>
            <a:r>
              <a:rPr lang="en-GB" sz="1200" b="0" i="0" kern="1200" dirty="0">
                <a:solidFill>
                  <a:schemeClr val="tx1"/>
                </a:solidFill>
                <a:effectLst/>
                <a:latin typeface="+mn-lt"/>
                <a:ea typeface="+mn-ea"/>
                <a:cs typeface="+mn-cs"/>
              </a:rPr>
              <a:t>’ of the content and outcome of tourism – subjugation, subservience and servitude.”</a:t>
            </a:r>
          </a:p>
          <a:p>
            <a:r>
              <a:rPr lang="en-GB" sz="1200" b="0" i="0" kern="1200" dirty="0">
                <a:solidFill>
                  <a:schemeClr val="tx1"/>
                </a:solidFill>
                <a:effectLst/>
                <a:latin typeface="+mn-lt"/>
                <a:ea typeface="+mn-ea"/>
                <a:cs typeface="+mn-cs"/>
              </a:rPr>
              <a:t>There have been many who criticise that ecotourism commodifies racism. It is argued that through the media, racism is reproduced and fashioned in such a way that tourists increasingly consume false images of what they are supposed to value, whether is it of the native hill tribes of northern Thailand or Mayan Indians in Guatemala. They are no longer able to transcend or look beyond the ‘smiling faces’ of the natives, or challenge this image-reality. According to Ian Munt (1994), ecotourism gives tourists the idea that they have became more ‘tasteful’ and mindful of environmental issues. New tourisms have begun to be conceived as reflecting personal qualities in the individual, such as strength of character, adaptability, sensitivity or even ‘</a:t>
            </a:r>
            <a:r>
              <a:rPr lang="en-GB" sz="1200" b="0" i="0" kern="1200" dirty="0" err="1">
                <a:solidFill>
                  <a:schemeClr val="tx1"/>
                </a:solidFill>
                <a:effectLst/>
                <a:latin typeface="+mn-lt"/>
                <a:ea typeface="+mn-ea"/>
                <a:cs typeface="+mn-cs"/>
              </a:rPr>
              <a:t>worldiness</a:t>
            </a:r>
            <a:r>
              <a:rPr lang="en-GB" sz="1200" b="0" i="0" kern="1200" dirty="0">
                <a:solidFill>
                  <a:schemeClr val="tx1"/>
                </a:solidFill>
                <a:effectLst/>
                <a:latin typeface="+mn-lt"/>
                <a:ea typeface="+mn-ea"/>
                <a:cs typeface="+mn-cs"/>
              </a:rPr>
              <a:t>’. Yet, does the pursuit of ecotourism truly indicate the presence of such qualities in the tourists? Can these qualities be cultivated simply by going on a tour? Travel has become an increasingly professionalised appendage of the new middle-class lifestyle – a </a:t>
            </a:r>
            <a:r>
              <a:rPr lang="en-GB" sz="1200" b="0" i="0" kern="1200" dirty="0" err="1">
                <a:solidFill>
                  <a:schemeClr val="tx1"/>
                </a:solidFill>
                <a:effectLst/>
                <a:latin typeface="+mn-lt"/>
                <a:ea typeface="+mn-ea"/>
                <a:cs typeface="+mn-cs"/>
              </a:rPr>
              <a:t>Victorianesque</a:t>
            </a:r>
            <a:r>
              <a:rPr lang="en-GB" sz="1200" b="0" i="0" kern="1200" dirty="0">
                <a:solidFill>
                  <a:schemeClr val="tx1"/>
                </a:solidFill>
                <a:effectLst/>
                <a:latin typeface="+mn-lt"/>
                <a:ea typeface="+mn-ea"/>
                <a:cs typeface="+mn-cs"/>
              </a:rPr>
              <a:t> tour that enhances cultural appreciation and which is saturated with the inverted racism and patronisation characteristic of earlier travel habits. </a:t>
            </a:r>
            <a:r>
              <a:rPr lang="en-GB" sz="1200" b="0" i="0" kern="1200" dirty="0" err="1">
                <a:solidFill>
                  <a:schemeClr val="tx1"/>
                </a:solidFill>
                <a:effectLst/>
                <a:latin typeface="+mn-lt"/>
                <a:ea typeface="+mn-ea"/>
                <a:cs typeface="+mn-cs"/>
              </a:rPr>
              <a:t>Ecotourists</a:t>
            </a:r>
            <a:r>
              <a:rPr lang="en-GB" sz="1200" b="0" i="0" kern="1200" dirty="0">
                <a:solidFill>
                  <a:schemeClr val="tx1"/>
                </a:solidFill>
                <a:effectLst/>
                <a:latin typeface="+mn-lt"/>
                <a:ea typeface="+mn-ea"/>
                <a:cs typeface="+mn-cs"/>
              </a:rPr>
              <a:t> search for a style of travel reflective of an ‘alternative’ lifestyle, but does ecotourism truly achieve this or merely creates an illusion of this?</a:t>
            </a:r>
          </a:p>
          <a:p>
            <a:r>
              <a:rPr lang="en-GB" sz="1200" b="0" i="0" kern="1200" dirty="0">
                <a:solidFill>
                  <a:schemeClr val="tx1"/>
                </a:solidFill>
                <a:effectLst/>
                <a:latin typeface="+mn-lt"/>
                <a:ea typeface="+mn-ea"/>
                <a:cs typeface="+mn-cs"/>
              </a:rPr>
              <a:t>There seem to be no correct answer to these questions. At the end of the day, perhaps even the tourists themselves are unclear of their motives of travel: do they consciously want to protect the environment or unconsciously want to boost their own ego? Either way, there is little doubt that ecotourism is booming – regardless of the motives behind it, perhaps even the mere thought of attempting to preserve the environment should be appreciated. What we should hope for is that as the industry booms, more thought and effort will be put into realising the ideals of ecotourism, perhaps by regulating it in such a way to ensure true sustainability.</a:t>
            </a:r>
          </a:p>
          <a:p>
            <a:r>
              <a:rPr lang="en-GB" sz="1200" b="1" i="0" kern="1200" dirty="0">
                <a:solidFill>
                  <a:schemeClr val="tx1"/>
                </a:solidFill>
                <a:effectLst/>
                <a:latin typeface="+mn-lt"/>
                <a:ea typeface="+mn-ea"/>
                <a:cs typeface="+mn-cs"/>
              </a:rPr>
              <a:t>Literature Cited</a:t>
            </a:r>
            <a:endParaRPr lang="en-GB" sz="1200" b="0" i="0" kern="1200" dirty="0">
              <a:solidFill>
                <a:schemeClr val="tx1"/>
              </a:solidFill>
              <a:effectLst/>
              <a:latin typeface="+mn-lt"/>
              <a:ea typeface="+mn-ea"/>
              <a:cs typeface="+mn-cs"/>
            </a:endParaRPr>
          </a:p>
          <a:p>
            <a:r>
              <a:rPr lang="en-GB" sz="1200" b="0" i="0" kern="1200" dirty="0" err="1">
                <a:solidFill>
                  <a:schemeClr val="tx1"/>
                </a:solidFill>
                <a:effectLst/>
                <a:latin typeface="+mn-lt"/>
                <a:ea typeface="+mn-ea"/>
                <a:cs typeface="+mn-cs"/>
              </a:rPr>
              <a:t>Wheeller</a:t>
            </a:r>
            <a:r>
              <a:rPr lang="en-GB" sz="1200" b="0" i="0" kern="1200" dirty="0">
                <a:solidFill>
                  <a:schemeClr val="tx1"/>
                </a:solidFill>
                <a:effectLst/>
                <a:latin typeface="+mn-lt"/>
                <a:ea typeface="+mn-ea"/>
                <a:cs typeface="+mn-cs"/>
              </a:rPr>
              <a:t>, B. (1993). Sustaining the ego. </a:t>
            </a:r>
            <a:r>
              <a:rPr lang="en-GB" sz="1200" b="0" i="1" kern="1200" dirty="0">
                <a:solidFill>
                  <a:schemeClr val="tx1"/>
                </a:solidFill>
                <a:effectLst/>
                <a:latin typeface="+mn-lt"/>
                <a:ea typeface="+mn-ea"/>
                <a:cs typeface="+mn-cs"/>
              </a:rPr>
              <a:t>Journal of sustainable tourism</a:t>
            </a:r>
            <a:r>
              <a:rPr lang="en-GB" sz="1200" b="0" i="0" kern="1200" dirty="0">
                <a:solidFill>
                  <a:schemeClr val="tx1"/>
                </a:solidFill>
                <a:effectLst/>
                <a:latin typeface="+mn-lt"/>
                <a:ea typeface="+mn-ea"/>
                <a:cs typeface="+mn-cs"/>
              </a:rPr>
              <a:t>, </a:t>
            </a:r>
            <a:r>
              <a:rPr lang="en-GB" sz="1200" b="0" i="1" kern="1200" dirty="0">
                <a:solidFill>
                  <a:schemeClr val="tx1"/>
                </a:solidFill>
                <a:effectLst/>
                <a:latin typeface="+mn-lt"/>
                <a:ea typeface="+mn-ea"/>
                <a:cs typeface="+mn-cs"/>
              </a:rPr>
              <a:t>1</a:t>
            </a:r>
            <a:r>
              <a:rPr lang="en-GB" sz="1200" b="0" i="0" kern="1200" dirty="0">
                <a:solidFill>
                  <a:schemeClr val="tx1"/>
                </a:solidFill>
                <a:effectLst/>
                <a:latin typeface="+mn-lt"/>
                <a:ea typeface="+mn-ea"/>
                <a:cs typeface="+mn-cs"/>
              </a:rPr>
              <a:t>(2), 121-129.</a:t>
            </a:r>
          </a:p>
          <a:p>
            <a:r>
              <a:rPr lang="en-GB" sz="1200" b="0" i="0" kern="1200" dirty="0">
                <a:solidFill>
                  <a:schemeClr val="tx1"/>
                </a:solidFill>
                <a:effectLst/>
                <a:latin typeface="+mn-lt"/>
                <a:ea typeface="+mn-ea"/>
                <a:cs typeface="+mn-cs"/>
              </a:rPr>
              <a:t>Munt, I. (1994). Eco-tourism or ego-tourism?</a:t>
            </a:r>
            <a:r>
              <a:rPr lang="en-GB" sz="1200" b="0" i="1" kern="1200" dirty="0">
                <a:solidFill>
                  <a:schemeClr val="tx1"/>
                </a:solidFill>
                <a:effectLst/>
                <a:latin typeface="+mn-lt"/>
                <a:ea typeface="+mn-ea"/>
                <a:cs typeface="+mn-cs"/>
              </a:rPr>
              <a:t> Race and Class, 36</a:t>
            </a:r>
            <a:r>
              <a:rPr lang="en-GB" sz="1200" b="0" i="0" kern="1200" dirty="0">
                <a:solidFill>
                  <a:schemeClr val="tx1"/>
                </a:solidFill>
                <a:effectLst/>
                <a:latin typeface="+mn-lt"/>
                <a:ea typeface="+mn-ea"/>
                <a:cs typeface="+mn-cs"/>
              </a:rPr>
              <a:t>(1), 49-60. Retrieved from http://search.proquest.com/docview/1036444786?accountid=13876</a:t>
            </a:r>
          </a:p>
          <a:p>
            <a:endParaRPr lang="en-GB" dirty="0"/>
          </a:p>
        </p:txBody>
      </p:sp>
      <p:sp>
        <p:nvSpPr>
          <p:cNvPr id="4" name="Slide Number Placeholder 3"/>
          <p:cNvSpPr>
            <a:spLocks noGrp="1"/>
          </p:cNvSpPr>
          <p:nvPr>
            <p:ph type="sldNum" sz="quarter" idx="10"/>
          </p:nvPr>
        </p:nvSpPr>
        <p:spPr/>
        <p:txBody>
          <a:bodyPr/>
          <a:lstStyle/>
          <a:p>
            <a:fld id="{55075B18-E01E-4A14-992C-9C76306D9783}" type="slidenum">
              <a:rPr lang="en-GB" smtClean="0"/>
              <a:t>19</a:t>
            </a:fld>
            <a:endParaRPr lang="en-GB"/>
          </a:p>
        </p:txBody>
      </p:sp>
    </p:spTree>
    <p:extLst>
      <p:ext uri="{BB962C8B-B14F-4D97-AF65-F5344CB8AC3E}">
        <p14:creationId xmlns:p14="http://schemas.microsoft.com/office/powerpoint/2010/main" val="27797010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705600" y="4206240"/>
            <a:ext cx="960120" cy="457200"/>
          </a:xfrm>
        </p:spPr>
        <p:txBody>
          <a:bodyPr/>
          <a:lstStyle/>
          <a:p>
            <a:fld id="{2E91275D-F663-4405-8FA8-D037D09A52F7}" type="datetimeFigureOut">
              <a:rPr lang="en-GB" smtClean="0"/>
              <a:t>23/09/2021</a:t>
            </a:fld>
            <a:endParaRPr lang="en-GB"/>
          </a:p>
        </p:txBody>
      </p:sp>
      <p:sp>
        <p:nvSpPr>
          <p:cNvPr id="17" name="Footer Placeholder 16"/>
          <p:cNvSpPr>
            <a:spLocks noGrp="1"/>
          </p:cNvSpPr>
          <p:nvPr>
            <p:ph type="ftr" sz="quarter" idx="11"/>
          </p:nvPr>
        </p:nvSpPr>
        <p:spPr>
          <a:xfrm>
            <a:off x="5410200" y="4205288"/>
            <a:ext cx="1295400" cy="457200"/>
          </a:xfrm>
        </p:spPr>
        <p:txBody>
          <a:bodyPr/>
          <a:lstStyle/>
          <a:p>
            <a:endParaRPr lang="en-GB"/>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446447BB-DA06-4C0E-BD31-12DF404CEBDD}"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E91275D-F663-4405-8FA8-D037D09A52F7}"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6447BB-DA06-4C0E-BD31-12DF404CEBD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E91275D-F663-4405-8FA8-D037D09A52F7}"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6447BB-DA06-4C0E-BD31-12DF404CEBDD}"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E91275D-F663-4405-8FA8-D037D09A52F7}"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6447BB-DA06-4C0E-BD31-12DF404CEBD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Date Placeholder 25"/>
          <p:cNvSpPr>
            <a:spLocks noGrp="1"/>
          </p:cNvSpPr>
          <p:nvPr>
            <p:ph type="dt" sz="half" idx="10"/>
          </p:nvPr>
        </p:nvSpPr>
        <p:spPr/>
        <p:txBody>
          <a:bodyPr rtlCol="0"/>
          <a:lstStyle/>
          <a:p>
            <a:fld id="{2E91275D-F663-4405-8FA8-D037D09A52F7}" type="datetimeFigureOut">
              <a:rPr lang="en-GB" smtClean="0"/>
              <a:t>23/09/2021</a:t>
            </a:fld>
            <a:endParaRPr lang="en-GB"/>
          </a:p>
        </p:txBody>
      </p:sp>
      <p:sp>
        <p:nvSpPr>
          <p:cNvPr id="27" name="Slide Number Placeholder 26"/>
          <p:cNvSpPr>
            <a:spLocks noGrp="1"/>
          </p:cNvSpPr>
          <p:nvPr>
            <p:ph type="sldNum" sz="quarter" idx="11"/>
          </p:nvPr>
        </p:nvSpPr>
        <p:spPr/>
        <p:txBody>
          <a:bodyPr rtlCol="0"/>
          <a:lstStyle/>
          <a:p>
            <a:fld id="{446447BB-DA06-4C0E-BD31-12DF404CEBDD}" type="slidenum">
              <a:rPr lang="en-GB" smtClean="0"/>
              <a:t>‹#›</a:t>
            </a:fld>
            <a:endParaRPr lang="en-GB"/>
          </a:p>
        </p:txBody>
      </p:sp>
      <p:sp>
        <p:nvSpPr>
          <p:cNvPr id="28" name="Footer Placeholder 27"/>
          <p:cNvSpPr>
            <a:spLocks noGrp="1"/>
          </p:cNvSpPr>
          <p:nvPr>
            <p:ph type="ftr" sz="quarter" idx="12"/>
          </p:nvPr>
        </p:nvSpPr>
        <p:spPr/>
        <p:txBody>
          <a:bodyPr rtlCol="0"/>
          <a:lstStyle/>
          <a:p>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a:t>Click to edit Master title style</a:t>
            </a:r>
          </a:p>
        </p:txBody>
      </p:sp>
      <p:sp>
        <p:nvSpPr>
          <p:cNvPr id="3" name="Date Placeholder 2"/>
          <p:cNvSpPr>
            <a:spLocks noGrp="1"/>
          </p:cNvSpPr>
          <p:nvPr>
            <p:ph type="dt" sz="half" idx="10"/>
          </p:nvPr>
        </p:nvSpPr>
        <p:spPr>
          <a:xfrm>
            <a:off x="6583680" y="612648"/>
            <a:ext cx="957264" cy="457200"/>
          </a:xfrm>
        </p:spPr>
        <p:txBody>
          <a:bodyPr/>
          <a:lstStyle/>
          <a:p>
            <a:fld id="{2E91275D-F663-4405-8FA8-D037D09A52F7}" type="datetimeFigureOut">
              <a:rPr lang="en-GB" smtClean="0"/>
              <a:t>23/09/2021</a:t>
            </a:fld>
            <a:endParaRPr lang="en-GB"/>
          </a:p>
        </p:txBody>
      </p:sp>
      <p:sp>
        <p:nvSpPr>
          <p:cNvPr id="4" name="Footer Placeholder 3"/>
          <p:cNvSpPr>
            <a:spLocks noGrp="1"/>
          </p:cNvSpPr>
          <p:nvPr>
            <p:ph type="ftr" sz="quarter" idx="11"/>
          </p:nvPr>
        </p:nvSpPr>
        <p:spPr>
          <a:xfrm>
            <a:off x="5257800" y="612648"/>
            <a:ext cx="1325880" cy="457200"/>
          </a:xfrm>
        </p:spPr>
        <p:txBody>
          <a:bodyPr/>
          <a:lstStyle/>
          <a:p>
            <a:endParaRPr lang="en-GB"/>
          </a:p>
        </p:txBody>
      </p:sp>
      <p:sp>
        <p:nvSpPr>
          <p:cNvPr id="5" name="Slide Number Placeholder 4"/>
          <p:cNvSpPr>
            <a:spLocks noGrp="1"/>
          </p:cNvSpPr>
          <p:nvPr>
            <p:ph type="sldNum" sz="quarter" idx="12"/>
          </p:nvPr>
        </p:nvSpPr>
        <p:spPr>
          <a:xfrm>
            <a:off x="8174736" y="2272"/>
            <a:ext cx="762000" cy="365760"/>
          </a:xfrm>
        </p:spPr>
        <p:txBody>
          <a:bodyPr/>
          <a:lstStyle/>
          <a:p>
            <a:fld id="{446447BB-DA06-4C0E-BD31-12DF404CEBD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91275D-F663-4405-8FA8-D037D09A52F7}" type="datetimeFigureOut">
              <a:rPr lang="en-GB" smtClean="0"/>
              <a:t>23/09/2021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6447BB-DA06-4C0E-BD31-12DF404CEBD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a:t>Click to edit Master title style</a:t>
            </a:r>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E91275D-F663-4405-8FA8-D037D09A52F7}"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6447BB-DA06-4C0E-BD31-12DF404CEBD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2E91275D-F663-4405-8FA8-D037D09A52F7}" type="datetimeFigureOut">
              <a:rPr lang="en-GB" smtClean="0"/>
              <a:t>23/09/2021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6447BB-DA06-4C0E-BD31-12DF404CEBD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E91275D-F663-4405-8FA8-D037D09A52F7}"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6447BB-DA06-4C0E-BD31-12DF404CEBD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E91275D-F663-4405-8FA8-D037D09A52F7}" type="datetimeFigureOut">
              <a:rPr lang="en-GB" smtClean="0"/>
              <a:t>23/09/2021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6447BB-DA06-4C0E-BD31-12DF404CEBDD}"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FEE49EF-3527-4073-8589-6D316DEC8D13}"/>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Rectangle 4">
            <a:extLst>
              <a:ext uri="{FF2B5EF4-FFF2-40B4-BE49-F238E27FC236}">
                <a16:creationId xmlns:a16="http://schemas.microsoft.com/office/drawing/2014/main" id="{1CF9856A-4A39-4B19-B5A9-F0389687366F}"/>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Rectangle 5">
            <a:extLst>
              <a:ext uri="{FF2B5EF4-FFF2-40B4-BE49-F238E27FC236}">
                <a16:creationId xmlns:a16="http://schemas.microsoft.com/office/drawing/2014/main" id="{A1AF68BB-F5D0-4CA3-9CF0-45A98E1E7D4A}"/>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Rectangle 6">
            <a:extLst>
              <a:ext uri="{FF2B5EF4-FFF2-40B4-BE49-F238E27FC236}">
                <a16:creationId xmlns:a16="http://schemas.microsoft.com/office/drawing/2014/main" id="{650219E4-87C0-4A7D-8FC9-B63B8DEF13E8}"/>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 name="Rectangle 9">
            <a:extLst>
              <a:ext uri="{FF2B5EF4-FFF2-40B4-BE49-F238E27FC236}">
                <a16:creationId xmlns:a16="http://schemas.microsoft.com/office/drawing/2014/main" id="{3CA104F1-C35A-4B09-A82A-CDE56C0D5FC3}"/>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11" name="Rounded Rectangle 25">
            <a:extLst>
              <a:ext uri="{FF2B5EF4-FFF2-40B4-BE49-F238E27FC236}">
                <a16:creationId xmlns:a16="http://schemas.microsoft.com/office/drawing/2014/main" id="{D893BB96-47BD-463D-BAB7-FEAC2CFDF5A9}"/>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12" name="Rounded Rectangle 26">
            <a:extLst>
              <a:ext uri="{FF2B5EF4-FFF2-40B4-BE49-F238E27FC236}">
                <a16:creationId xmlns:a16="http://schemas.microsoft.com/office/drawing/2014/main" id="{75C108AA-27B2-4BBC-8877-11E03AC3ACAD}"/>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3" name="Rectangle 12">
            <a:extLst>
              <a:ext uri="{FF2B5EF4-FFF2-40B4-BE49-F238E27FC236}">
                <a16:creationId xmlns:a16="http://schemas.microsoft.com/office/drawing/2014/main" id="{6142557F-23F8-46EF-9FB0-8FC1495447CF}"/>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4" name="Rectangle 13">
            <a:extLst>
              <a:ext uri="{FF2B5EF4-FFF2-40B4-BE49-F238E27FC236}">
                <a16:creationId xmlns:a16="http://schemas.microsoft.com/office/drawing/2014/main" id="{B88C2228-39B2-4242-911E-327A3921FD34}"/>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5" name="Rectangle 14">
            <a:extLst>
              <a:ext uri="{FF2B5EF4-FFF2-40B4-BE49-F238E27FC236}">
                <a16:creationId xmlns:a16="http://schemas.microsoft.com/office/drawing/2014/main" id="{82EE6AC2-6888-46DC-B748-5044BAC9E317}"/>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6" name="Rectangle 15">
            <a:extLst>
              <a:ext uri="{FF2B5EF4-FFF2-40B4-BE49-F238E27FC236}">
                <a16:creationId xmlns:a16="http://schemas.microsoft.com/office/drawing/2014/main" id="{EDC4AC5D-BB9E-4F63-8147-1A1862ABB853}"/>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7" name="Date Placeholder 27">
            <a:extLst>
              <a:ext uri="{FF2B5EF4-FFF2-40B4-BE49-F238E27FC236}">
                <a16:creationId xmlns:a16="http://schemas.microsoft.com/office/drawing/2014/main" id="{29C080AA-2E37-4759-B82D-E6C0D95ED6E9}"/>
              </a:ext>
            </a:extLst>
          </p:cNvPr>
          <p:cNvSpPr>
            <a:spLocks noGrp="1"/>
          </p:cNvSpPr>
          <p:nvPr>
            <p:ph type="dt" sz="half" idx="10"/>
          </p:nvPr>
        </p:nvSpPr>
        <p:spPr>
          <a:xfrm>
            <a:off x="6705600" y="4206875"/>
            <a:ext cx="960438" cy="457200"/>
          </a:xfrm>
        </p:spPr>
        <p:txBody>
          <a:bodyPr/>
          <a:lstStyle>
            <a:lvl1pPr>
              <a:defRPr/>
            </a:lvl1pPr>
          </a:lstStyle>
          <a:p>
            <a:pPr>
              <a:defRPr/>
            </a:pPr>
            <a:endParaRPr lang="en-GB"/>
          </a:p>
        </p:txBody>
      </p:sp>
      <p:sp>
        <p:nvSpPr>
          <p:cNvPr id="18" name="Footer Placeholder 16">
            <a:extLst>
              <a:ext uri="{FF2B5EF4-FFF2-40B4-BE49-F238E27FC236}">
                <a16:creationId xmlns:a16="http://schemas.microsoft.com/office/drawing/2014/main" id="{A7CDC758-D515-488E-BAC7-EE6BA778BE80}"/>
              </a:ext>
            </a:extLst>
          </p:cNvPr>
          <p:cNvSpPr>
            <a:spLocks noGrp="1"/>
          </p:cNvSpPr>
          <p:nvPr>
            <p:ph type="ftr" sz="quarter" idx="11"/>
          </p:nvPr>
        </p:nvSpPr>
        <p:spPr>
          <a:xfrm>
            <a:off x="5410200" y="4205288"/>
            <a:ext cx="1295400" cy="457200"/>
          </a:xfrm>
        </p:spPr>
        <p:txBody>
          <a:bodyPr/>
          <a:lstStyle>
            <a:lvl1pPr>
              <a:defRPr/>
            </a:lvl1pPr>
          </a:lstStyle>
          <a:p>
            <a:pPr>
              <a:defRPr/>
            </a:pPr>
            <a:endParaRPr lang="en-GB"/>
          </a:p>
        </p:txBody>
      </p:sp>
      <p:sp>
        <p:nvSpPr>
          <p:cNvPr id="19" name="Slide Number Placeholder 28">
            <a:extLst>
              <a:ext uri="{FF2B5EF4-FFF2-40B4-BE49-F238E27FC236}">
                <a16:creationId xmlns:a16="http://schemas.microsoft.com/office/drawing/2014/main" id="{B09FB770-B9DA-4105-B03C-26B7D09CB1B1}"/>
              </a:ext>
            </a:extLst>
          </p:cNvPr>
          <p:cNvSpPr>
            <a:spLocks noGrp="1"/>
          </p:cNvSpPr>
          <p:nvPr>
            <p:ph type="sldNum" sz="quarter" idx="12"/>
          </p:nvPr>
        </p:nvSpPr>
        <p:spPr>
          <a:xfrm>
            <a:off x="8320088" y="1588"/>
            <a:ext cx="747712" cy="365125"/>
          </a:xfrm>
        </p:spPr>
        <p:txBody>
          <a:bodyPr/>
          <a:lstStyle>
            <a:lvl1pPr>
              <a:defRPr>
                <a:solidFill>
                  <a:schemeClr val="bg1"/>
                </a:solidFill>
              </a:defRPr>
            </a:lvl1pPr>
          </a:lstStyle>
          <a:p>
            <a:fld id="{6A032BD9-3E8B-494A-9568-D34EB40DF93D}" type="slidenum">
              <a:rPr lang="en-GB" altLang="en-US"/>
              <a:pPr/>
              <a:t>‹#›</a:t>
            </a:fld>
            <a:endParaRPr lang="en-GB" altLang="en-US"/>
          </a:p>
        </p:txBody>
      </p:sp>
    </p:spTree>
    <p:extLst>
      <p:ext uri="{BB962C8B-B14F-4D97-AF65-F5344CB8AC3E}">
        <p14:creationId xmlns:p14="http://schemas.microsoft.com/office/powerpoint/2010/main" val="5547240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A1013891-80E3-4292-A8C9-6D7AC2CE32AB}"/>
              </a:ext>
            </a:extLst>
          </p:cNvPr>
          <p:cNvSpPr>
            <a:spLocks noGrp="1"/>
          </p:cNvSpPr>
          <p:nvPr>
            <p:ph type="dt" sz="half" idx="10"/>
          </p:nvPr>
        </p:nvSpPr>
        <p:spPr/>
        <p:txBody>
          <a:bodyPr/>
          <a:lstStyle>
            <a:lvl1pPr>
              <a:defRPr/>
            </a:lvl1pPr>
          </a:lstStyle>
          <a:p>
            <a:pPr>
              <a:defRPr/>
            </a:pPr>
            <a:endParaRPr lang="en-GB"/>
          </a:p>
        </p:txBody>
      </p:sp>
      <p:sp>
        <p:nvSpPr>
          <p:cNvPr id="5" name="Footer Placeholder 2">
            <a:extLst>
              <a:ext uri="{FF2B5EF4-FFF2-40B4-BE49-F238E27FC236}">
                <a16:creationId xmlns:a16="http://schemas.microsoft.com/office/drawing/2014/main" id="{20B1DE56-A316-4454-B4C5-B27F2D5B76F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24F79541-BC9A-4E33-BEF2-F523840DB01B}"/>
              </a:ext>
            </a:extLst>
          </p:cNvPr>
          <p:cNvSpPr>
            <a:spLocks noGrp="1"/>
          </p:cNvSpPr>
          <p:nvPr>
            <p:ph type="sldNum" sz="quarter" idx="12"/>
          </p:nvPr>
        </p:nvSpPr>
        <p:spPr/>
        <p:txBody>
          <a:bodyPr/>
          <a:lstStyle>
            <a:lvl1pPr>
              <a:defRPr/>
            </a:lvl1pPr>
          </a:lstStyle>
          <a:p>
            <a:fld id="{ABBF9715-DDD5-43E8-8FC4-236A737DDCF9}" type="slidenum">
              <a:rPr lang="en-GB" altLang="en-US"/>
              <a:pPr/>
              <a:t>‹#›</a:t>
            </a:fld>
            <a:endParaRPr lang="en-GB" altLang="en-US"/>
          </a:p>
        </p:txBody>
      </p:sp>
    </p:spTree>
    <p:extLst>
      <p:ext uri="{BB962C8B-B14F-4D97-AF65-F5344CB8AC3E}">
        <p14:creationId xmlns:p14="http://schemas.microsoft.com/office/powerpoint/2010/main" val="20935829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en-US"/>
              <a:t>Click to edit Master title style</a:t>
            </a:r>
          </a:p>
        </p:txBody>
      </p:sp>
      <p:sp>
        <p:nvSpPr>
          <p:cNvPr id="3" name="Text Placeholder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13">
            <a:extLst>
              <a:ext uri="{FF2B5EF4-FFF2-40B4-BE49-F238E27FC236}">
                <a16:creationId xmlns:a16="http://schemas.microsoft.com/office/drawing/2014/main" id="{510650C4-0BBD-4065-BF6E-46D010791321}"/>
              </a:ext>
            </a:extLst>
          </p:cNvPr>
          <p:cNvSpPr>
            <a:spLocks noGrp="1"/>
          </p:cNvSpPr>
          <p:nvPr>
            <p:ph type="dt" sz="half" idx="10"/>
          </p:nvPr>
        </p:nvSpPr>
        <p:spPr/>
        <p:txBody>
          <a:bodyPr/>
          <a:lstStyle>
            <a:lvl1pPr>
              <a:defRPr/>
            </a:lvl1pPr>
          </a:lstStyle>
          <a:p>
            <a:pPr>
              <a:defRPr/>
            </a:pPr>
            <a:endParaRPr lang="en-GB"/>
          </a:p>
        </p:txBody>
      </p:sp>
      <p:sp>
        <p:nvSpPr>
          <p:cNvPr id="5" name="Footer Placeholder 2">
            <a:extLst>
              <a:ext uri="{FF2B5EF4-FFF2-40B4-BE49-F238E27FC236}">
                <a16:creationId xmlns:a16="http://schemas.microsoft.com/office/drawing/2014/main" id="{4EE43049-12FA-4E4A-A43D-9BC1E7C8D70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7DD0602D-F558-4220-A045-3BC120BBF232}"/>
              </a:ext>
            </a:extLst>
          </p:cNvPr>
          <p:cNvSpPr>
            <a:spLocks noGrp="1"/>
          </p:cNvSpPr>
          <p:nvPr>
            <p:ph type="sldNum" sz="quarter" idx="12"/>
          </p:nvPr>
        </p:nvSpPr>
        <p:spPr/>
        <p:txBody>
          <a:bodyPr/>
          <a:lstStyle>
            <a:lvl1pPr>
              <a:defRPr/>
            </a:lvl1pPr>
          </a:lstStyle>
          <a:p>
            <a:fld id="{E6C14364-E784-4FFF-A9DC-8478D3182C8B}" type="slidenum">
              <a:rPr lang="en-GB" altLang="en-US"/>
              <a:pPr/>
              <a:t>‹#›</a:t>
            </a:fld>
            <a:endParaRPr lang="en-GB" altLang="en-US"/>
          </a:p>
        </p:txBody>
      </p:sp>
    </p:spTree>
    <p:extLst>
      <p:ext uri="{BB962C8B-B14F-4D97-AF65-F5344CB8AC3E}">
        <p14:creationId xmlns:p14="http://schemas.microsoft.com/office/powerpoint/2010/main" val="29662934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2E6F8391-A257-4987-86F1-5D428682D1E9}"/>
              </a:ext>
            </a:extLst>
          </p:cNvPr>
          <p:cNvSpPr>
            <a:spLocks noGrp="1"/>
          </p:cNvSpPr>
          <p:nvPr>
            <p:ph type="dt" sz="half" idx="10"/>
          </p:nvPr>
        </p:nvSpPr>
        <p:spPr/>
        <p:txBody>
          <a:bodyPr/>
          <a:lstStyle>
            <a:lvl1pPr>
              <a:defRPr/>
            </a:lvl1pPr>
          </a:lstStyle>
          <a:p>
            <a:pPr>
              <a:defRPr/>
            </a:pPr>
            <a:endParaRPr lang="en-GB"/>
          </a:p>
        </p:txBody>
      </p:sp>
      <p:sp>
        <p:nvSpPr>
          <p:cNvPr id="6" name="Footer Placeholder 2">
            <a:extLst>
              <a:ext uri="{FF2B5EF4-FFF2-40B4-BE49-F238E27FC236}">
                <a16:creationId xmlns:a16="http://schemas.microsoft.com/office/drawing/2014/main" id="{AE05E566-61AB-4911-8D80-B5AC53D8E29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22">
            <a:extLst>
              <a:ext uri="{FF2B5EF4-FFF2-40B4-BE49-F238E27FC236}">
                <a16:creationId xmlns:a16="http://schemas.microsoft.com/office/drawing/2014/main" id="{788C9D68-EB77-4347-B247-3E1740B73DB4}"/>
              </a:ext>
            </a:extLst>
          </p:cNvPr>
          <p:cNvSpPr>
            <a:spLocks noGrp="1"/>
          </p:cNvSpPr>
          <p:nvPr>
            <p:ph type="sldNum" sz="quarter" idx="12"/>
          </p:nvPr>
        </p:nvSpPr>
        <p:spPr/>
        <p:txBody>
          <a:bodyPr/>
          <a:lstStyle>
            <a:lvl1pPr>
              <a:defRPr/>
            </a:lvl1pPr>
          </a:lstStyle>
          <a:p>
            <a:fld id="{E8D15598-3FE0-4F9E-B127-179F7463344D}" type="slidenum">
              <a:rPr lang="en-GB" altLang="en-US"/>
              <a:pPr/>
              <a:t>‹#›</a:t>
            </a:fld>
            <a:endParaRPr lang="en-GB" altLang="en-US"/>
          </a:p>
        </p:txBody>
      </p:sp>
    </p:spTree>
    <p:extLst>
      <p:ext uri="{BB962C8B-B14F-4D97-AF65-F5344CB8AC3E}">
        <p14:creationId xmlns:p14="http://schemas.microsoft.com/office/powerpoint/2010/main" val="431042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lstStyle>
            <a:lvl1pPr>
              <a:defRPr sz="4000" b="0" i="0" cap="none" baseline="0"/>
            </a:lvl1pPr>
          </a:lstStyle>
          <a:p>
            <a:r>
              <a:rPr lang="en-US"/>
              <a:t>Click to edit Master title style</a:t>
            </a:r>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25">
            <a:extLst>
              <a:ext uri="{FF2B5EF4-FFF2-40B4-BE49-F238E27FC236}">
                <a16:creationId xmlns:a16="http://schemas.microsoft.com/office/drawing/2014/main" id="{FED53197-97D7-44FE-ACE9-1951EA93B9A6}"/>
              </a:ext>
            </a:extLst>
          </p:cNvPr>
          <p:cNvSpPr>
            <a:spLocks noGrp="1"/>
          </p:cNvSpPr>
          <p:nvPr>
            <p:ph type="dt" sz="half" idx="10"/>
          </p:nvPr>
        </p:nvSpPr>
        <p:spPr/>
        <p:txBody>
          <a:bodyPr rtlCol="0"/>
          <a:lstStyle>
            <a:lvl1pPr>
              <a:defRPr/>
            </a:lvl1pPr>
          </a:lstStyle>
          <a:p>
            <a:pPr>
              <a:defRPr/>
            </a:pPr>
            <a:endParaRPr lang="en-GB"/>
          </a:p>
        </p:txBody>
      </p:sp>
      <p:sp>
        <p:nvSpPr>
          <p:cNvPr id="8" name="Slide Number Placeholder 26">
            <a:extLst>
              <a:ext uri="{FF2B5EF4-FFF2-40B4-BE49-F238E27FC236}">
                <a16:creationId xmlns:a16="http://schemas.microsoft.com/office/drawing/2014/main" id="{B0026DE0-29FD-4438-8AED-E61C0F2918C6}"/>
              </a:ext>
            </a:extLst>
          </p:cNvPr>
          <p:cNvSpPr>
            <a:spLocks noGrp="1"/>
          </p:cNvSpPr>
          <p:nvPr>
            <p:ph type="sldNum" sz="quarter" idx="11"/>
          </p:nvPr>
        </p:nvSpPr>
        <p:spPr/>
        <p:txBody>
          <a:bodyPr/>
          <a:lstStyle>
            <a:lvl1pPr>
              <a:defRPr/>
            </a:lvl1pPr>
          </a:lstStyle>
          <a:p>
            <a:fld id="{B439D3F0-6288-4680-923C-233AD2A5E6A7}" type="slidenum">
              <a:rPr lang="en-GB" altLang="en-US"/>
              <a:pPr/>
              <a:t>‹#›</a:t>
            </a:fld>
            <a:endParaRPr lang="en-GB" altLang="en-US"/>
          </a:p>
        </p:txBody>
      </p:sp>
      <p:sp>
        <p:nvSpPr>
          <p:cNvPr id="9" name="Footer Placeholder 27">
            <a:extLst>
              <a:ext uri="{FF2B5EF4-FFF2-40B4-BE49-F238E27FC236}">
                <a16:creationId xmlns:a16="http://schemas.microsoft.com/office/drawing/2014/main" id="{658F3C29-93F7-499A-84F3-794D3A2BB1D1}"/>
              </a:ext>
            </a:extLst>
          </p:cNvPr>
          <p:cNvSpPr>
            <a:spLocks noGrp="1"/>
          </p:cNvSpPr>
          <p:nvPr>
            <p:ph type="ftr" sz="quarter" idx="12"/>
          </p:nvPr>
        </p:nvSpPr>
        <p:spPr/>
        <p:txBody>
          <a:bodyPr rtlCol="0"/>
          <a:lstStyle>
            <a:lvl1pPr>
              <a:defRPr/>
            </a:lvl1pPr>
          </a:lstStyle>
          <a:p>
            <a:pPr>
              <a:defRPr/>
            </a:pPr>
            <a:endParaRPr lang="en-GB"/>
          </a:p>
        </p:txBody>
      </p:sp>
    </p:spTree>
    <p:extLst>
      <p:ext uri="{BB962C8B-B14F-4D97-AF65-F5344CB8AC3E}">
        <p14:creationId xmlns:p14="http://schemas.microsoft.com/office/powerpoint/2010/main" val="40923384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4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3BAFAC5E-2D37-422E-B7D2-539D0EBBCBE4}"/>
              </a:ext>
            </a:extLst>
          </p:cNvPr>
          <p:cNvSpPr>
            <a:spLocks noGrp="1"/>
          </p:cNvSpPr>
          <p:nvPr>
            <p:ph type="dt" sz="half" idx="10"/>
          </p:nvPr>
        </p:nvSpPr>
        <p:spPr>
          <a:xfrm>
            <a:off x="6583363" y="612775"/>
            <a:ext cx="957262" cy="457200"/>
          </a:xfrm>
        </p:spPr>
        <p:txBody>
          <a:bodyPr/>
          <a:lstStyle>
            <a:lvl1pPr>
              <a:defRPr/>
            </a:lvl1pPr>
          </a:lstStyle>
          <a:p>
            <a:pPr>
              <a:defRPr/>
            </a:pPr>
            <a:endParaRPr lang="en-GB"/>
          </a:p>
        </p:txBody>
      </p:sp>
      <p:sp>
        <p:nvSpPr>
          <p:cNvPr id="4" name="Footer Placeholder 3">
            <a:extLst>
              <a:ext uri="{FF2B5EF4-FFF2-40B4-BE49-F238E27FC236}">
                <a16:creationId xmlns:a16="http://schemas.microsoft.com/office/drawing/2014/main" id="{B5D3C509-2873-4A7E-88CA-34ED20EB33F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4">
            <a:extLst>
              <a:ext uri="{FF2B5EF4-FFF2-40B4-BE49-F238E27FC236}">
                <a16:creationId xmlns:a16="http://schemas.microsoft.com/office/drawing/2014/main" id="{DDF6EAB7-A41C-41CA-B6F6-EF6932221270}"/>
              </a:ext>
            </a:extLst>
          </p:cNvPr>
          <p:cNvSpPr>
            <a:spLocks noGrp="1"/>
          </p:cNvSpPr>
          <p:nvPr>
            <p:ph type="sldNum" sz="quarter" idx="12"/>
          </p:nvPr>
        </p:nvSpPr>
        <p:spPr/>
        <p:txBody>
          <a:bodyPr/>
          <a:lstStyle>
            <a:lvl1pPr>
              <a:defRPr/>
            </a:lvl1pPr>
          </a:lstStyle>
          <a:p>
            <a:fld id="{D59FD187-7E0E-4418-A431-9C6719871FEF}" type="slidenum">
              <a:rPr lang="en-GB" altLang="en-US"/>
              <a:pPr/>
              <a:t>‹#›</a:t>
            </a:fld>
            <a:endParaRPr lang="en-GB" altLang="en-US"/>
          </a:p>
        </p:txBody>
      </p:sp>
    </p:spTree>
    <p:extLst>
      <p:ext uri="{BB962C8B-B14F-4D97-AF65-F5344CB8AC3E}">
        <p14:creationId xmlns:p14="http://schemas.microsoft.com/office/powerpoint/2010/main" val="34976615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5D4A4FF1-C426-4EFC-9D25-E3C5ABE2AC68}"/>
              </a:ext>
            </a:extLst>
          </p:cNvPr>
          <p:cNvSpPr>
            <a:spLocks noGrp="1"/>
          </p:cNvSpPr>
          <p:nvPr>
            <p:ph type="dt" sz="half" idx="10"/>
          </p:nvPr>
        </p:nvSpPr>
        <p:spPr/>
        <p:txBody>
          <a:bodyPr/>
          <a:lstStyle>
            <a:lvl1pPr>
              <a:defRPr/>
            </a:lvl1pPr>
          </a:lstStyle>
          <a:p>
            <a:pPr>
              <a:defRPr/>
            </a:pPr>
            <a:endParaRPr lang="en-GB"/>
          </a:p>
        </p:txBody>
      </p:sp>
      <p:sp>
        <p:nvSpPr>
          <p:cNvPr id="3" name="Footer Placeholder 2">
            <a:extLst>
              <a:ext uri="{FF2B5EF4-FFF2-40B4-BE49-F238E27FC236}">
                <a16:creationId xmlns:a16="http://schemas.microsoft.com/office/drawing/2014/main" id="{24F24F90-D5C0-401C-A7EE-0FE2D14546D2}"/>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22">
            <a:extLst>
              <a:ext uri="{FF2B5EF4-FFF2-40B4-BE49-F238E27FC236}">
                <a16:creationId xmlns:a16="http://schemas.microsoft.com/office/drawing/2014/main" id="{2DF34EB6-6D8A-4742-B65E-2A8F3CBF9611}"/>
              </a:ext>
            </a:extLst>
          </p:cNvPr>
          <p:cNvSpPr>
            <a:spLocks noGrp="1"/>
          </p:cNvSpPr>
          <p:nvPr>
            <p:ph type="sldNum" sz="quarter" idx="12"/>
          </p:nvPr>
        </p:nvSpPr>
        <p:spPr/>
        <p:txBody>
          <a:bodyPr/>
          <a:lstStyle>
            <a:lvl1pPr>
              <a:defRPr/>
            </a:lvl1pPr>
          </a:lstStyle>
          <a:p>
            <a:fld id="{A2D220A6-BB04-4D31-8518-43A7CB3B9BB4}" type="slidenum">
              <a:rPr lang="en-GB" altLang="en-US"/>
              <a:pPr/>
              <a:t>‹#›</a:t>
            </a:fld>
            <a:endParaRPr lang="en-GB" altLang="en-US"/>
          </a:p>
        </p:txBody>
      </p:sp>
    </p:spTree>
    <p:extLst>
      <p:ext uri="{BB962C8B-B14F-4D97-AF65-F5344CB8AC3E}">
        <p14:creationId xmlns:p14="http://schemas.microsoft.com/office/powerpoint/2010/main" val="14178848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lang="en-US"/>
              <a:t>Click to edit Master title style</a:t>
            </a:r>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C9B902E2-FFBD-46B0-9261-CBBC37B1EABF}"/>
              </a:ext>
            </a:extLst>
          </p:cNvPr>
          <p:cNvSpPr>
            <a:spLocks noGrp="1"/>
          </p:cNvSpPr>
          <p:nvPr>
            <p:ph type="dt" sz="half" idx="10"/>
          </p:nvPr>
        </p:nvSpPr>
        <p:spPr/>
        <p:txBody>
          <a:bodyPr/>
          <a:lstStyle>
            <a:lvl1pPr>
              <a:defRPr/>
            </a:lvl1pPr>
          </a:lstStyle>
          <a:p>
            <a:pPr>
              <a:defRPr/>
            </a:pPr>
            <a:endParaRPr lang="en-GB"/>
          </a:p>
        </p:txBody>
      </p:sp>
      <p:sp>
        <p:nvSpPr>
          <p:cNvPr id="6" name="Footer Placeholder 2">
            <a:extLst>
              <a:ext uri="{FF2B5EF4-FFF2-40B4-BE49-F238E27FC236}">
                <a16:creationId xmlns:a16="http://schemas.microsoft.com/office/drawing/2014/main" id="{5556985B-4187-4C9A-A510-1A77161D83B7}"/>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22">
            <a:extLst>
              <a:ext uri="{FF2B5EF4-FFF2-40B4-BE49-F238E27FC236}">
                <a16:creationId xmlns:a16="http://schemas.microsoft.com/office/drawing/2014/main" id="{558BC75D-FC37-4760-ABF2-3FA78172F2E2}"/>
              </a:ext>
            </a:extLst>
          </p:cNvPr>
          <p:cNvSpPr>
            <a:spLocks noGrp="1"/>
          </p:cNvSpPr>
          <p:nvPr>
            <p:ph type="sldNum" sz="quarter" idx="12"/>
          </p:nvPr>
        </p:nvSpPr>
        <p:spPr/>
        <p:txBody>
          <a:bodyPr/>
          <a:lstStyle>
            <a:lvl1pPr>
              <a:defRPr/>
            </a:lvl1pPr>
          </a:lstStyle>
          <a:p>
            <a:fld id="{3C8C13BA-745D-4E38-B58D-97BF62B1A120}" type="slidenum">
              <a:rPr lang="en-GB" altLang="en-US"/>
              <a:pPr/>
              <a:t>‹#›</a:t>
            </a:fld>
            <a:endParaRPr lang="en-GB" altLang="en-US"/>
          </a:p>
        </p:txBody>
      </p:sp>
    </p:spTree>
    <p:extLst>
      <p:ext uri="{BB962C8B-B14F-4D97-AF65-F5344CB8AC3E}">
        <p14:creationId xmlns:p14="http://schemas.microsoft.com/office/powerpoint/2010/main" val="41109449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en-US"/>
              <a:t>Click to edit Master text styles</a:t>
            </a:r>
          </a:p>
        </p:txBody>
      </p:sp>
      <p:sp>
        <p:nvSpPr>
          <p:cNvPr id="5" name="Date Placeholder 13">
            <a:extLst>
              <a:ext uri="{FF2B5EF4-FFF2-40B4-BE49-F238E27FC236}">
                <a16:creationId xmlns:a16="http://schemas.microsoft.com/office/drawing/2014/main" id="{8ABE058E-03F8-4853-92AC-A610A3F29468}"/>
              </a:ext>
            </a:extLst>
          </p:cNvPr>
          <p:cNvSpPr>
            <a:spLocks noGrp="1"/>
          </p:cNvSpPr>
          <p:nvPr>
            <p:ph type="dt" sz="half" idx="10"/>
          </p:nvPr>
        </p:nvSpPr>
        <p:spPr/>
        <p:txBody>
          <a:bodyPr/>
          <a:lstStyle>
            <a:lvl1pPr>
              <a:defRPr/>
            </a:lvl1pPr>
          </a:lstStyle>
          <a:p>
            <a:pPr>
              <a:defRPr/>
            </a:pPr>
            <a:endParaRPr lang="en-GB"/>
          </a:p>
        </p:txBody>
      </p:sp>
      <p:sp>
        <p:nvSpPr>
          <p:cNvPr id="6" name="Footer Placeholder 2">
            <a:extLst>
              <a:ext uri="{FF2B5EF4-FFF2-40B4-BE49-F238E27FC236}">
                <a16:creationId xmlns:a16="http://schemas.microsoft.com/office/drawing/2014/main" id="{7607AD69-B940-4F2B-ADEC-78EF097BEDF7}"/>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22">
            <a:extLst>
              <a:ext uri="{FF2B5EF4-FFF2-40B4-BE49-F238E27FC236}">
                <a16:creationId xmlns:a16="http://schemas.microsoft.com/office/drawing/2014/main" id="{3A5E17DD-42ED-497E-B83F-C9E5CD1401E9}"/>
              </a:ext>
            </a:extLst>
          </p:cNvPr>
          <p:cNvSpPr>
            <a:spLocks noGrp="1"/>
          </p:cNvSpPr>
          <p:nvPr>
            <p:ph type="sldNum" sz="quarter" idx="12"/>
          </p:nvPr>
        </p:nvSpPr>
        <p:spPr/>
        <p:txBody>
          <a:bodyPr/>
          <a:lstStyle>
            <a:lvl1pPr>
              <a:defRPr/>
            </a:lvl1pPr>
          </a:lstStyle>
          <a:p>
            <a:fld id="{3BB17042-E972-4592-8A71-37A58A95CC85}" type="slidenum">
              <a:rPr lang="en-GB" altLang="en-US"/>
              <a:pPr/>
              <a:t>‹#›</a:t>
            </a:fld>
            <a:endParaRPr lang="en-GB" altLang="en-US"/>
          </a:p>
        </p:txBody>
      </p:sp>
    </p:spTree>
    <p:extLst>
      <p:ext uri="{BB962C8B-B14F-4D97-AF65-F5344CB8AC3E}">
        <p14:creationId xmlns:p14="http://schemas.microsoft.com/office/powerpoint/2010/main" val="23205007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2CE13441-FAD5-4A14-8993-057717DCDCC5}"/>
              </a:ext>
            </a:extLst>
          </p:cNvPr>
          <p:cNvSpPr>
            <a:spLocks noGrp="1"/>
          </p:cNvSpPr>
          <p:nvPr>
            <p:ph type="dt" sz="half" idx="10"/>
          </p:nvPr>
        </p:nvSpPr>
        <p:spPr/>
        <p:txBody>
          <a:bodyPr/>
          <a:lstStyle>
            <a:lvl1pPr>
              <a:defRPr/>
            </a:lvl1pPr>
          </a:lstStyle>
          <a:p>
            <a:pPr>
              <a:defRPr/>
            </a:pPr>
            <a:endParaRPr lang="en-GB"/>
          </a:p>
        </p:txBody>
      </p:sp>
      <p:sp>
        <p:nvSpPr>
          <p:cNvPr id="5" name="Footer Placeholder 2">
            <a:extLst>
              <a:ext uri="{FF2B5EF4-FFF2-40B4-BE49-F238E27FC236}">
                <a16:creationId xmlns:a16="http://schemas.microsoft.com/office/drawing/2014/main" id="{3F5C98AB-953A-4796-9CB3-098206A880A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91438442-4C85-431A-9053-FA9070E25475}"/>
              </a:ext>
            </a:extLst>
          </p:cNvPr>
          <p:cNvSpPr>
            <a:spLocks noGrp="1"/>
          </p:cNvSpPr>
          <p:nvPr>
            <p:ph type="sldNum" sz="quarter" idx="12"/>
          </p:nvPr>
        </p:nvSpPr>
        <p:spPr/>
        <p:txBody>
          <a:bodyPr/>
          <a:lstStyle>
            <a:lvl1pPr>
              <a:defRPr/>
            </a:lvl1pPr>
          </a:lstStyle>
          <a:p>
            <a:fld id="{93A77085-7B35-47D0-9A11-0084E83DC945}" type="slidenum">
              <a:rPr lang="en-GB" altLang="en-US"/>
              <a:pPr/>
              <a:t>‹#›</a:t>
            </a:fld>
            <a:endParaRPr lang="en-GB" altLang="en-US"/>
          </a:p>
        </p:txBody>
      </p:sp>
    </p:spTree>
    <p:extLst>
      <p:ext uri="{BB962C8B-B14F-4D97-AF65-F5344CB8AC3E}">
        <p14:creationId xmlns:p14="http://schemas.microsoft.com/office/powerpoint/2010/main" val="3206484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143000"/>
            <a:ext cx="62484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18A96E98-0C26-43EA-A031-4E03D05DCB9A}"/>
              </a:ext>
            </a:extLst>
          </p:cNvPr>
          <p:cNvSpPr>
            <a:spLocks noGrp="1"/>
          </p:cNvSpPr>
          <p:nvPr>
            <p:ph type="dt" sz="half" idx="10"/>
          </p:nvPr>
        </p:nvSpPr>
        <p:spPr/>
        <p:txBody>
          <a:bodyPr/>
          <a:lstStyle>
            <a:lvl1pPr>
              <a:defRPr/>
            </a:lvl1pPr>
          </a:lstStyle>
          <a:p>
            <a:pPr>
              <a:defRPr/>
            </a:pPr>
            <a:endParaRPr lang="en-GB"/>
          </a:p>
        </p:txBody>
      </p:sp>
      <p:sp>
        <p:nvSpPr>
          <p:cNvPr id="5" name="Footer Placeholder 2">
            <a:extLst>
              <a:ext uri="{FF2B5EF4-FFF2-40B4-BE49-F238E27FC236}">
                <a16:creationId xmlns:a16="http://schemas.microsoft.com/office/drawing/2014/main" id="{F10AE5A7-E844-4676-8903-98DC1F2BF58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D6AC28FB-F9DA-4F32-9CAF-3D6872F67C90}"/>
              </a:ext>
            </a:extLst>
          </p:cNvPr>
          <p:cNvSpPr>
            <a:spLocks noGrp="1"/>
          </p:cNvSpPr>
          <p:nvPr>
            <p:ph type="sldNum" sz="quarter" idx="12"/>
          </p:nvPr>
        </p:nvSpPr>
        <p:spPr/>
        <p:txBody>
          <a:bodyPr/>
          <a:lstStyle>
            <a:lvl1pPr>
              <a:defRPr/>
            </a:lvl1pPr>
          </a:lstStyle>
          <a:p>
            <a:fld id="{BBD5A4E7-08DB-490F-BA65-E2BD07109673}" type="slidenum">
              <a:rPr lang="en-GB" altLang="en-US"/>
              <a:pPr/>
              <a:t>‹#›</a:t>
            </a:fld>
            <a:endParaRPr lang="en-GB" altLang="en-US"/>
          </a:p>
        </p:txBody>
      </p:sp>
    </p:spTree>
    <p:extLst>
      <p:ext uri="{BB962C8B-B14F-4D97-AF65-F5344CB8AC3E}">
        <p14:creationId xmlns:p14="http://schemas.microsoft.com/office/powerpoint/2010/main" val="15384679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0EA3715-4BBD-4878-80C7-D8FE9AD01D62}"/>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Rectangle 4">
            <a:extLst>
              <a:ext uri="{FF2B5EF4-FFF2-40B4-BE49-F238E27FC236}">
                <a16:creationId xmlns:a16="http://schemas.microsoft.com/office/drawing/2014/main" id="{5C43AEE6-D2BC-4229-AB23-CCC2A018FE1E}"/>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Rectangle 5">
            <a:extLst>
              <a:ext uri="{FF2B5EF4-FFF2-40B4-BE49-F238E27FC236}">
                <a16:creationId xmlns:a16="http://schemas.microsoft.com/office/drawing/2014/main" id="{0BFF3F84-4B17-4AF6-92E2-6689E458B73F}"/>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Rectangle 6">
            <a:extLst>
              <a:ext uri="{FF2B5EF4-FFF2-40B4-BE49-F238E27FC236}">
                <a16:creationId xmlns:a16="http://schemas.microsoft.com/office/drawing/2014/main" id="{F1A54DF1-A3A7-460C-9EA6-A3BF96ACA54F}"/>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 name="Rectangle 9">
            <a:extLst>
              <a:ext uri="{FF2B5EF4-FFF2-40B4-BE49-F238E27FC236}">
                <a16:creationId xmlns:a16="http://schemas.microsoft.com/office/drawing/2014/main" id="{CD0A179C-58F5-4D9E-BEA1-D3273B913D55}"/>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11" name="Rounded Rectangle 25">
            <a:extLst>
              <a:ext uri="{FF2B5EF4-FFF2-40B4-BE49-F238E27FC236}">
                <a16:creationId xmlns:a16="http://schemas.microsoft.com/office/drawing/2014/main" id="{E4913C42-8FCA-4AA8-97F2-25D66DBE0345}"/>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12" name="Rounded Rectangle 26">
            <a:extLst>
              <a:ext uri="{FF2B5EF4-FFF2-40B4-BE49-F238E27FC236}">
                <a16:creationId xmlns:a16="http://schemas.microsoft.com/office/drawing/2014/main" id="{AE6F7858-B7DD-45F7-94A8-0225C2FC466D}"/>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3" name="Rectangle 12">
            <a:extLst>
              <a:ext uri="{FF2B5EF4-FFF2-40B4-BE49-F238E27FC236}">
                <a16:creationId xmlns:a16="http://schemas.microsoft.com/office/drawing/2014/main" id="{6EBEE521-9BB2-47C9-B3D7-60BAE1E42E84}"/>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4" name="Rectangle 13">
            <a:extLst>
              <a:ext uri="{FF2B5EF4-FFF2-40B4-BE49-F238E27FC236}">
                <a16:creationId xmlns:a16="http://schemas.microsoft.com/office/drawing/2014/main" id="{7461B68F-43F1-4316-A4B3-AD2E9C425D99}"/>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5" name="Rectangle 14">
            <a:extLst>
              <a:ext uri="{FF2B5EF4-FFF2-40B4-BE49-F238E27FC236}">
                <a16:creationId xmlns:a16="http://schemas.microsoft.com/office/drawing/2014/main" id="{6597083F-DD17-42AA-B59F-08848767F935}"/>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6" name="Rectangle 15">
            <a:extLst>
              <a:ext uri="{FF2B5EF4-FFF2-40B4-BE49-F238E27FC236}">
                <a16:creationId xmlns:a16="http://schemas.microsoft.com/office/drawing/2014/main" id="{15965197-1F80-4F3F-8405-70AE83544398}"/>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7" name="Date Placeholder 27">
            <a:extLst>
              <a:ext uri="{FF2B5EF4-FFF2-40B4-BE49-F238E27FC236}">
                <a16:creationId xmlns:a16="http://schemas.microsoft.com/office/drawing/2014/main" id="{A6E65E17-709A-48DC-826F-D5BF04688DD3}"/>
              </a:ext>
            </a:extLst>
          </p:cNvPr>
          <p:cNvSpPr>
            <a:spLocks noGrp="1"/>
          </p:cNvSpPr>
          <p:nvPr>
            <p:ph type="dt" sz="half" idx="10"/>
          </p:nvPr>
        </p:nvSpPr>
        <p:spPr>
          <a:xfrm>
            <a:off x="6705600" y="4206875"/>
            <a:ext cx="960438" cy="457200"/>
          </a:xfrm>
        </p:spPr>
        <p:txBody>
          <a:bodyPr/>
          <a:lstStyle>
            <a:lvl1pPr>
              <a:defRPr/>
            </a:lvl1pPr>
          </a:lstStyle>
          <a:p>
            <a:pPr>
              <a:defRPr/>
            </a:pPr>
            <a:endParaRPr lang="en-GB"/>
          </a:p>
        </p:txBody>
      </p:sp>
      <p:sp>
        <p:nvSpPr>
          <p:cNvPr id="18" name="Footer Placeholder 16">
            <a:extLst>
              <a:ext uri="{FF2B5EF4-FFF2-40B4-BE49-F238E27FC236}">
                <a16:creationId xmlns:a16="http://schemas.microsoft.com/office/drawing/2014/main" id="{CE5069FD-AD11-437F-96FD-15E9741ECB52}"/>
              </a:ext>
            </a:extLst>
          </p:cNvPr>
          <p:cNvSpPr>
            <a:spLocks noGrp="1"/>
          </p:cNvSpPr>
          <p:nvPr>
            <p:ph type="ftr" sz="quarter" idx="11"/>
          </p:nvPr>
        </p:nvSpPr>
        <p:spPr>
          <a:xfrm>
            <a:off x="5410200" y="4205288"/>
            <a:ext cx="1295400" cy="457200"/>
          </a:xfrm>
        </p:spPr>
        <p:txBody>
          <a:bodyPr/>
          <a:lstStyle>
            <a:lvl1pPr>
              <a:defRPr/>
            </a:lvl1pPr>
          </a:lstStyle>
          <a:p>
            <a:pPr>
              <a:defRPr/>
            </a:pPr>
            <a:endParaRPr lang="en-GB"/>
          </a:p>
        </p:txBody>
      </p:sp>
      <p:sp>
        <p:nvSpPr>
          <p:cNvPr id="19" name="Slide Number Placeholder 28">
            <a:extLst>
              <a:ext uri="{FF2B5EF4-FFF2-40B4-BE49-F238E27FC236}">
                <a16:creationId xmlns:a16="http://schemas.microsoft.com/office/drawing/2014/main" id="{F720C0AC-A4B7-4640-AA96-33E5B139B69D}"/>
              </a:ext>
            </a:extLst>
          </p:cNvPr>
          <p:cNvSpPr>
            <a:spLocks noGrp="1"/>
          </p:cNvSpPr>
          <p:nvPr>
            <p:ph type="sldNum" sz="quarter" idx="12"/>
          </p:nvPr>
        </p:nvSpPr>
        <p:spPr>
          <a:xfrm>
            <a:off x="8320088" y="1588"/>
            <a:ext cx="747712" cy="365125"/>
          </a:xfrm>
        </p:spPr>
        <p:txBody>
          <a:bodyPr/>
          <a:lstStyle>
            <a:lvl1pPr>
              <a:defRPr smtClean="0">
                <a:solidFill>
                  <a:schemeClr val="bg1"/>
                </a:solidFill>
              </a:defRPr>
            </a:lvl1pPr>
          </a:lstStyle>
          <a:p>
            <a:pPr>
              <a:defRPr/>
            </a:pPr>
            <a:fld id="{C3EF9AD7-437F-41D3-9F5E-B4244A4D0714}" type="slidenum">
              <a:rPr lang="en-GB" altLang="en-US"/>
              <a:pPr>
                <a:defRPr/>
              </a:pPr>
              <a:t>‹#›</a:t>
            </a:fld>
            <a:endParaRPr lang="en-GB" altLang="en-US"/>
          </a:p>
        </p:txBody>
      </p:sp>
    </p:spTree>
    <p:extLst>
      <p:ext uri="{BB962C8B-B14F-4D97-AF65-F5344CB8AC3E}">
        <p14:creationId xmlns:p14="http://schemas.microsoft.com/office/powerpoint/2010/main" val="30848167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97F1D12B-9AF5-4C46-B067-4852EB3776B8}"/>
              </a:ext>
            </a:extLst>
          </p:cNvPr>
          <p:cNvSpPr>
            <a:spLocks noGrp="1"/>
          </p:cNvSpPr>
          <p:nvPr>
            <p:ph type="dt" sz="half" idx="10"/>
          </p:nvPr>
        </p:nvSpPr>
        <p:spPr/>
        <p:txBody>
          <a:bodyPr/>
          <a:lstStyle>
            <a:lvl1pPr>
              <a:defRPr/>
            </a:lvl1pPr>
          </a:lstStyle>
          <a:p>
            <a:pPr>
              <a:defRPr/>
            </a:pPr>
            <a:endParaRPr lang="en-GB"/>
          </a:p>
        </p:txBody>
      </p:sp>
      <p:sp>
        <p:nvSpPr>
          <p:cNvPr id="5" name="Footer Placeholder 2">
            <a:extLst>
              <a:ext uri="{FF2B5EF4-FFF2-40B4-BE49-F238E27FC236}">
                <a16:creationId xmlns:a16="http://schemas.microsoft.com/office/drawing/2014/main" id="{2E71B94B-5E00-4054-A566-2510B732670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505ED010-62B8-43A5-8619-DC76FC03BBB3}"/>
              </a:ext>
            </a:extLst>
          </p:cNvPr>
          <p:cNvSpPr>
            <a:spLocks noGrp="1"/>
          </p:cNvSpPr>
          <p:nvPr>
            <p:ph type="sldNum" sz="quarter" idx="12"/>
          </p:nvPr>
        </p:nvSpPr>
        <p:spPr/>
        <p:txBody>
          <a:bodyPr/>
          <a:lstStyle>
            <a:lvl1pPr>
              <a:defRPr/>
            </a:lvl1pPr>
          </a:lstStyle>
          <a:p>
            <a:pPr>
              <a:defRPr/>
            </a:pPr>
            <a:fld id="{E8FD62E5-07E2-45A2-B396-661850D02E0B}" type="slidenum">
              <a:rPr lang="en-GB" altLang="en-US"/>
              <a:pPr>
                <a:defRPr/>
              </a:pPr>
              <a:t>‹#›</a:t>
            </a:fld>
            <a:endParaRPr lang="en-GB" altLang="en-US"/>
          </a:p>
        </p:txBody>
      </p:sp>
    </p:spTree>
    <p:extLst>
      <p:ext uri="{BB962C8B-B14F-4D97-AF65-F5344CB8AC3E}">
        <p14:creationId xmlns:p14="http://schemas.microsoft.com/office/powerpoint/2010/main" val="14427180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en-US"/>
              <a:t>Click to edit Master title style</a:t>
            </a:r>
          </a:p>
        </p:txBody>
      </p:sp>
      <p:sp>
        <p:nvSpPr>
          <p:cNvPr id="3" name="Text Placeholder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13">
            <a:extLst>
              <a:ext uri="{FF2B5EF4-FFF2-40B4-BE49-F238E27FC236}">
                <a16:creationId xmlns:a16="http://schemas.microsoft.com/office/drawing/2014/main" id="{42C6603D-0BDF-4C85-A883-EEC9D49D81F0}"/>
              </a:ext>
            </a:extLst>
          </p:cNvPr>
          <p:cNvSpPr>
            <a:spLocks noGrp="1"/>
          </p:cNvSpPr>
          <p:nvPr>
            <p:ph type="dt" sz="half" idx="10"/>
          </p:nvPr>
        </p:nvSpPr>
        <p:spPr/>
        <p:txBody>
          <a:bodyPr/>
          <a:lstStyle>
            <a:lvl1pPr>
              <a:defRPr/>
            </a:lvl1pPr>
          </a:lstStyle>
          <a:p>
            <a:pPr>
              <a:defRPr/>
            </a:pPr>
            <a:endParaRPr lang="en-GB"/>
          </a:p>
        </p:txBody>
      </p:sp>
      <p:sp>
        <p:nvSpPr>
          <p:cNvPr id="5" name="Footer Placeholder 2">
            <a:extLst>
              <a:ext uri="{FF2B5EF4-FFF2-40B4-BE49-F238E27FC236}">
                <a16:creationId xmlns:a16="http://schemas.microsoft.com/office/drawing/2014/main" id="{664CD9D8-A960-4422-AE41-470D305A5AE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7D4728D9-2680-4D5D-80AD-CB61EC5DB894}"/>
              </a:ext>
            </a:extLst>
          </p:cNvPr>
          <p:cNvSpPr>
            <a:spLocks noGrp="1"/>
          </p:cNvSpPr>
          <p:nvPr>
            <p:ph type="sldNum" sz="quarter" idx="12"/>
          </p:nvPr>
        </p:nvSpPr>
        <p:spPr/>
        <p:txBody>
          <a:bodyPr/>
          <a:lstStyle>
            <a:lvl1pPr>
              <a:defRPr/>
            </a:lvl1pPr>
          </a:lstStyle>
          <a:p>
            <a:pPr>
              <a:defRPr/>
            </a:pPr>
            <a:fld id="{AEF4AF58-2A6E-4ECD-9B6B-4C2165A3A3F7}" type="slidenum">
              <a:rPr lang="en-GB" altLang="en-US"/>
              <a:pPr>
                <a:defRPr/>
              </a:pPr>
              <a:t>‹#›</a:t>
            </a:fld>
            <a:endParaRPr lang="en-GB" altLang="en-US"/>
          </a:p>
        </p:txBody>
      </p:sp>
    </p:spTree>
    <p:extLst>
      <p:ext uri="{BB962C8B-B14F-4D97-AF65-F5344CB8AC3E}">
        <p14:creationId xmlns:p14="http://schemas.microsoft.com/office/powerpoint/2010/main" val="32035637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9CEEB2D8-8919-4E59-B472-3FC946B8F49D}"/>
              </a:ext>
            </a:extLst>
          </p:cNvPr>
          <p:cNvSpPr>
            <a:spLocks noGrp="1"/>
          </p:cNvSpPr>
          <p:nvPr>
            <p:ph type="dt" sz="half" idx="10"/>
          </p:nvPr>
        </p:nvSpPr>
        <p:spPr/>
        <p:txBody>
          <a:bodyPr/>
          <a:lstStyle>
            <a:lvl1pPr>
              <a:defRPr/>
            </a:lvl1pPr>
          </a:lstStyle>
          <a:p>
            <a:pPr>
              <a:defRPr/>
            </a:pPr>
            <a:endParaRPr lang="en-GB"/>
          </a:p>
        </p:txBody>
      </p:sp>
      <p:sp>
        <p:nvSpPr>
          <p:cNvPr id="6" name="Footer Placeholder 2">
            <a:extLst>
              <a:ext uri="{FF2B5EF4-FFF2-40B4-BE49-F238E27FC236}">
                <a16:creationId xmlns:a16="http://schemas.microsoft.com/office/drawing/2014/main" id="{880ED29A-1588-4AD8-B859-0AA26C617C7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22">
            <a:extLst>
              <a:ext uri="{FF2B5EF4-FFF2-40B4-BE49-F238E27FC236}">
                <a16:creationId xmlns:a16="http://schemas.microsoft.com/office/drawing/2014/main" id="{0367323B-8034-49CF-A271-202DA17DDB0C}"/>
              </a:ext>
            </a:extLst>
          </p:cNvPr>
          <p:cNvSpPr>
            <a:spLocks noGrp="1"/>
          </p:cNvSpPr>
          <p:nvPr>
            <p:ph type="sldNum" sz="quarter" idx="12"/>
          </p:nvPr>
        </p:nvSpPr>
        <p:spPr/>
        <p:txBody>
          <a:bodyPr/>
          <a:lstStyle>
            <a:lvl1pPr>
              <a:defRPr/>
            </a:lvl1pPr>
          </a:lstStyle>
          <a:p>
            <a:pPr>
              <a:defRPr/>
            </a:pPr>
            <a:fld id="{D29A5C72-5F0F-4F0F-8E05-61F81455A83D}" type="slidenum">
              <a:rPr lang="en-GB" altLang="en-US"/>
              <a:pPr>
                <a:defRPr/>
              </a:pPr>
              <a:t>‹#›</a:t>
            </a:fld>
            <a:endParaRPr lang="en-GB" altLang="en-US"/>
          </a:p>
        </p:txBody>
      </p:sp>
    </p:spTree>
    <p:extLst>
      <p:ext uri="{BB962C8B-B14F-4D97-AF65-F5344CB8AC3E}">
        <p14:creationId xmlns:p14="http://schemas.microsoft.com/office/powerpoint/2010/main" val="10274651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lstStyle>
            <a:lvl1pPr>
              <a:defRPr sz="4000" b="0" i="0" cap="none" baseline="0"/>
            </a:lvl1pPr>
          </a:lstStyle>
          <a:p>
            <a:r>
              <a:rPr lang="en-US"/>
              <a:t>Click to edit Master title style</a:t>
            </a:r>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25">
            <a:extLst>
              <a:ext uri="{FF2B5EF4-FFF2-40B4-BE49-F238E27FC236}">
                <a16:creationId xmlns:a16="http://schemas.microsoft.com/office/drawing/2014/main" id="{891B2FA4-6621-4C23-8795-F0630307B4C0}"/>
              </a:ext>
            </a:extLst>
          </p:cNvPr>
          <p:cNvSpPr>
            <a:spLocks noGrp="1"/>
          </p:cNvSpPr>
          <p:nvPr>
            <p:ph type="dt" sz="half" idx="10"/>
          </p:nvPr>
        </p:nvSpPr>
        <p:spPr/>
        <p:txBody>
          <a:bodyPr rtlCol="0"/>
          <a:lstStyle>
            <a:lvl1pPr>
              <a:defRPr/>
            </a:lvl1pPr>
          </a:lstStyle>
          <a:p>
            <a:pPr>
              <a:defRPr/>
            </a:pPr>
            <a:endParaRPr lang="en-GB"/>
          </a:p>
        </p:txBody>
      </p:sp>
      <p:sp>
        <p:nvSpPr>
          <p:cNvPr id="8" name="Slide Number Placeholder 26">
            <a:extLst>
              <a:ext uri="{FF2B5EF4-FFF2-40B4-BE49-F238E27FC236}">
                <a16:creationId xmlns:a16="http://schemas.microsoft.com/office/drawing/2014/main" id="{FC92DBE6-8ED7-4937-AEAB-0A00F010D8D8}"/>
              </a:ext>
            </a:extLst>
          </p:cNvPr>
          <p:cNvSpPr>
            <a:spLocks noGrp="1"/>
          </p:cNvSpPr>
          <p:nvPr>
            <p:ph type="sldNum" sz="quarter" idx="11"/>
          </p:nvPr>
        </p:nvSpPr>
        <p:spPr/>
        <p:txBody>
          <a:bodyPr/>
          <a:lstStyle>
            <a:lvl1pPr>
              <a:defRPr smtClean="0"/>
            </a:lvl1pPr>
          </a:lstStyle>
          <a:p>
            <a:pPr>
              <a:defRPr/>
            </a:pPr>
            <a:fld id="{3425E5D4-0FC2-4D27-ABE6-13AD3FED955B}" type="slidenum">
              <a:rPr lang="en-GB" altLang="en-US"/>
              <a:pPr>
                <a:defRPr/>
              </a:pPr>
              <a:t>‹#›</a:t>
            </a:fld>
            <a:endParaRPr lang="en-GB" altLang="en-US"/>
          </a:p>
        </p:txBody>
      </p:sp>
      <p:sp>
        <p:nvSpPr>
          <p:cNvPr id="9" name="Footer Placeholder 27">
            <a:extLst>
              <a:ext uri="{FF2B5EF4-FFF2-40B4-BE49-F238E27FC236}">
                <a16:creationId xmlns:a16="http://schemas.microsoft.com/office/drawing/2014/main" id="{6D506BBC-82C1-4BD7-B95B-4FD9B38790CA}"/>
              </a:ext>
            </a:extLst>
          </p:cNvPr>
          <p:cNvSpPr>
            <a:spLocks noGrp="1"/>
          </p:cNvSpPr>
          <p:nvPr>
            <p:ph type="ftr" sz="quarter" idx="12"/>
          </p:nvPr>
        </p:nvSpPr>
        <p:spPr/>
        <p:txBody>
          <a:bodyPr rtlCol="0"/>
          <a:lstStyle>
            <a:lvl1pPr>
              <a:defRPr/>
            </a:lvl1pPr>
          </a:lstStyle>
          <a:p>
            <a:pPr>
              <a:defRPr/>
            </a:pPr>
            <a:endParaRPr lang="en-GB"/>
          </a:p>
        </p:txBody>
      </p:sp>
    </p:spTree>
    <p:extLst>
      <p:ext uri="{BB962C8B-B14F-4D97-AF65-F5344CB8AC3E}">
        <p14:creationId xmlns:p14="http://schemas.microsoft.com/office/powerpoint/2010/main" val="14566836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4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E33F5024-FB23-4764-BA21-A492F438A974}"/>
              </a:ext>
            </a:extLst>
          </p:cNvPr>
          <p:cNvSpPr>
            <a:spLocks noGrp="1"/>
          </p:cNvSpPr>
          <p:nvPr>
            <p:ph type="dt" sz="half" idx="10"/>
          </p:nvPr>
        </p:nvSpPr>
        <p:spPr>
          <a:xfrm>
            <a:off x="6583363" y="612775"/>
            <a:ext cx="957262" cy="457200"/>
          </a:xfrm>
        </p:spPr>
        <p:txBody>
          <a:bodyPr/>
          <a:lstStyle>
            <a:lvl1pPr>
              <a:defRPr/>
            </a:lvl1pPr>
          </a:lstStyle>
          <a:p>
            <a:pPr>
              <a:defRPr/>
            </a:pPr>
            <a:endParaRPr lang="en-GB"/>
          </a:p>
        </p:txBody>
      </p:sp>
      <p:sp>
        <p:nvSpPr>
          <p:cNvPr id="4" name="Footer Placeholder 3">
            <a:extLst>
              <a:ext uri="{FF2B5EF4-FFF2-40B4-BE49-F238E27FC236}">
                <a16:creationId xmlns:a16="http://schemas.microsoft.com/office/drawing/2014/main" id="{7ABD9845-9F98-411D-887D-60DC646DD5E8}"/>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4">
            <a:extLst>
              <a:ext uri="{FF2B5EF4-FFF2-40B4-BE49-F238E27FC236}">
                <a16:creationId xmlns:a16="http://schemas.microsoft.com/office/drawing/2014/main" id="{677852B8-FF88-488F-A7AE-E06F92CD9935}"/>
              </a:ext>
            </a:extLst>
          </p:cNvPr>
          <p:cNvSpPr>
            <a:spLocks noGrp="1"/>
          </p:cNvSpPr>
          <p:nvPr>
            <p:ph type="sldNum" sz="quarter" idx="12"/>
          </p:nvPr>
        </p:nvSpPr>
        <p:spPr/>
        <p:txBody>
          <a:bodyPr/>
          <a:lstStyle>
            <a:lvl1pPr>
              <a:defRPr smtClean="0"/>
            </a:lvl1pPr>
          </a:lstStyle>
          <a:p>
            <a:pPr>
              <a:defRPr/>
            </a:pPr>
            <a:fld id="{8651BF48-D7E1-4FB0-8EB0-8D9CA74FDD24}" type="slidenum">
              <a:rPr lang="en-GB" altLang="en-US"/>
              <a:pPr>
                <a:defRPr/>
              </a:pPr>
              <a:t>‹#›</a:t>
            </a:fld>
            <a:endParaRPr lang="en-GB" altLang="en-US"/>
          </a:p>
        </p:txBody>
      </p:sp>
    </p:spTree>
    <p:extLst>
      <p:ext uri="{BB962C8B-B14F-4D97-AF65-F5344CB8AC3E}">
        <p14:creationId xmlns:p14="http://schemas.microsoft.com/office/powerpoint/2010/main" val="32023045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269D9444-A638-4D72-BC92-7659C9BFEE43}"/>
              </a:ext>
            </a:extLst>
          </p:cNvPr>
          <p:cNvSpPr>
            <a:spLocks noGrp="1"/>
          </p:cNvSpPr>
          <p:nvPr>
            <p:ph type="dt" sz="half" idx="10"/>
          </p:nvPr>
        </p:nvSpPr>
        <p:spPr/>
        <p:txBody>
          <a:bodyPr/>
          <a:lstStyle>
            <a:lvl1pPr>
              <a:defRPr/>
            </a:lvl1pPr>
          </a:lstStyle>
          <a:p>
            <a:pPr>
              <a:defRPr/>
            </a:pPr>
            <a:endParaRPr lang="en-GB"/>
          </a:p>
        </p:txBody>
      </p:sp>
      <p:sp>
        <p:nvSpPr>
          <p:cNvPr id="3" name="Footer Placeholder 2">
            <a:extLst>
              <a:ext uri="{FF2B5EF4-FFF2-40B4-BE49-F238E27FC236}">
                <a16:creationId xmlns:a16="http://schemas.microsoft.com/office/drawing/2014/main" id="{8F532E37-2673-4077-B14B-E0F37170E952}"/>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22">
            <a:extLst>
              <a:ext uri="{FF2B5EF4-FFF2-40B4-BE49-F238E27FC236}">
                <a16:creationId xmlns:a16="http://schemas.microsoft.com/office/drawing/2014/main" id="{A4E3F1B4-95BA-425C-8907-02689736EC5E}"/>
              </a:ext>
            </a:extLst>
          </p:cNvPr>
          <p:cNvSpPr>
            <a:spLocks noGrp="1"/>
          </p:cNvSpPr>
          <p:nvPr>
            <p:ph type="sldNum" sz="quarter" idx="12"/>
          </p:nvPr>
        </p:nvSpPr>
        <p:spPr/>
        <p:txBody>
          <a:bodyPr/>
          <a:lstStyle>
            <a:lvl1pPr>
              <a:defRPr/>
            </a:lvl1pPr>
          </a:lstStyle>
          <a:p>
            <a:pPr>
              <a:defRPr/>
            </a:pPr>
            <a:fld id="{0908EE72-CBC5-453A-87F0-7183E86BCAD7}" type="slidenum">
              <a:rPr lang="en-GB" altLang="en-US"/>
              <a:pPr>
                <a:defRPr/>
              </a:pPr>
              <a:t>‹#›</a:t>
            </a:fld>
            <a:endParaRPr lang="en-GB" altLang="en-US"/>
          </a:p>
        </p:txBody>
      </p:sp>
    </p:spTree>
    <p:extLst>
      <p:ext uri="{BB962C8B-B14F-4D97-AF65-F5344CB8AC3E}">
        <p14:creationId xmlns:p14="http://schemas.microsoft.com/office/powerpoint/2010/main" val="40612296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lang="en-US"/>
              <a:t>Click to edit Master title style</a:t>
            </a:r>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135C1774-2571-4DD7-9BF2-AFBC7FD35FD0}"/>
              </a:ext>
            </a:extLst>
          </p:cNvPr>
          <p:cNvSpPr>
            <a:spLocks noGrp="1"/>
          </p:cNvSpPr>
          <p:nvPr>
            <p:ph type="dt" sz="half" idx="10"/>
          </p:nvPr>
        </p:nvSpPr>
        <p:spPr/>
        <p:txBody>
          <a:bodyPr/>
          <a:lstStyle>
            <a:lvl1pPr>
              <a:defRPr/>
            </a:lvl1pPr>
          </a:lstStyle>
          <a:p>
            <a:pPr>
              <a:defRPr/>
            </a:pPr>
            <a:endParaRPr lang="en-GB"/>
          </a:p>
        </p:txBody>
      </p:sp>
      <p:sp>
        <p:nvSpPr>
          <p:cNvPr id="6" name="Footer Placeholder 2">
            <a:extLst>
              <a:ext uri="{FF2B5EF4-FFF2-40B4-BE49-F238E27FC236}">
                <a16:creationId xmlns:a16="http://schemas.microsoft.com/office/drawing/2014/main" id="{37CD8427-FB85-43B1-80FC-881579E1655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22">
            <a:extLst>
              <a:ext uri="{FF2B5EF4-FFF2-40B4-BE49-F238E27FC236}">
                <a16:creationId xmlns:a16="http://schemas.microsoft.com/office/drawing/2014/main" id="{44D92231-E47E-4E04-A21D-3BD70C9D8A6E}"/>
              </a:ext>
            </a:extLst>
          </p:cNvPr>
          <p:cNvSpPr>
            <a:spLocks noGrp="1"/>
          </p:cNvSpPr>
          <p:nvPr>
            <p:ph type="sldNum" sz="quarter" idx="12"/>
          </p:nvPr>
        </p:nvSpPr>
        <p:spPr/>
        <p:txBody>
          <a:bodyPr/>
          <a:lstStyle>
            <a:lvl1pPr>
              <a:defRPr/>
            </a:lvl1pPr>
          </a:lstStyle>
          <a:p>
            <a:pPr>
              <a:defRPr/>
            </a:pPr>
            <a:fld id="{20CCB684-38DD-40A5-9F52-43E21FDDD81E}" type="slidenum">
              <a:rPr lang="en-GB" altLang="en-US"/>
              <a:pPr>
                <a:defRPr/>
              </a:pPr>
              <a:t>‹#›</a:t>
            </a:fld>
            <a:endParaRPr lang="en-GB" altLang="en-US"/>
          </a:p>
        </p:txBody>
      </p:sp>
    </p:spTree>
    <p:extLst>
      <p:ext uri="{BB962C8B-B14F-4D97-AF65-F5344CB8AC3E}">
        <p14:creationId xmlns:p14="http://schemas.microsoft.com/office/powerpoint/2010/main" val="34985100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en-US"/>
              <a:t>Click to edit Master text styles</a:t>
            </a:r>
          </a:p>
        </p:txBody>
      </p:sp>
      <p:sp>
        <p:nvSpPr>
          <p:cNvPr id="5" name="Date Placeholder 13">
            <a:extLst>
              <a:ext uri="{FF2B5EF4-FFF2-40B4-BE49-F238E27FC236}">
                <a16:creationId xmlns:a16="http://schemas.microsoft.com/office/drawing/2014/main" id="{B043EACD-C590-4910-93EB-E76AA38D6C85}"/>
              </a:ext>
            </a:extLst>
          </p:cNvPr>
          <p:cNvSpPr>
            <a:spLocks noGrp="1"/>
          </p:cNvSpPr>
          <p:nvPr>
            <p:ph type="dt" sz="half" idx="10"/>
          </p:nvPr>
        </p:nvSpPr>
        <p:spPr/>
        <p:txBody>
          <a:bodyPr/>
          <a:lstStyle>
            <a:lvl1pPr>
              <a:defRPr/>
            </a:lvl1pPr>
          </a:lstStyle>
          <a:p>
            <a:pPr>
              <a:defRPr/>
            </a:pPr>
            <a:endParaRPr lang="en-GB"/>
          </a:p>
        </p:txBody>
      </p:sp>
      <p:sp>
        <p:nvSpPr>
          <p:cNvPr id="6" name="Footer Placeholder 2">
            <a:extLst>
              <a:ext uri="{FF2B5EF4-FFF2-40B4-BE49-F238E27FC236}">
                <a16:creationId xmlns:a16="http://schemas.microsoft.com/office/drawing/2014/main" id="{B4FE06A0-2714-410D-97B0-2D4C054FBFB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22">
            <a:extLst>
              <a:ext uri="{FF2B5EF4-FFF2-40B4-BE49-F238E27FC236}">
                <a16:creationId xmlns:a16="http://schemas.microsoft.com/office/drawing/2014/main" id="{ED33C679-A79A-4BF3-AF45-4D97DF3F9316}"/>
              </a:ext>
            </a:extLst>
          </p:cNvPr>
          <p:cNvSpPr>
            <a:spLocks noGrp="1"/>
          </p:cNvSpPr>
          <p:nvPr>
            <p:ph type="sldNum" sz="quarter" idx="12"/>
          </p:nvPr>
        </p:nvSpPr>
        <p:spPr/>
        <p:txBody>
          <a:bodyPr/>
          <a:lstStyle>
            <a:lvl1pPr>
              <a:defRPr/>
            </a:lvl1pPr>
          </a:lstStyle>
          <a:p>
            <a:pPr>
              <a:defRPr/>
            </a:pPr>
            <a:fld id="{096CBB06-4E89-4BA8-B72D-84C44C9BD03F}" type="slidenum">
              <a:rPr lang="en-GB" altLang="en-US"/>
              <a:pPr>
                <a:defRPr/>
              </a:pPr>
              <a:t>‹#›</a:t>
            </a:fld>
            <a:endParaRPr lang="en-GB" altLang="en-US"/>
          </a:p>
        </p:txBody>
      </p:sp>
    </p:spTree>
    <p:extLst>
      <p:ext uri="{BB962C8B-B14F-4D97-AF65-F5344CB8AC3E}">
        <p14:creationId xmlns:p14="http://schemas.microsoft.com/office/powerpoint/2010/main" val="143354958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E521AB5F-990E-4F9A-AEAF-B2645FED6F07}"/>
              </a:ext>
            </a:extLst>
          </p:cNvPr>
          <p:cNvSpPr>
            <a:spLocks noGrp="1"/>
          </p:cNvSpPr>
          <p:nvPr>
            <p:ph type="dt" sz="half" idx="10"/>
          </p:nvPr>
        </p:nvSpPr>
        <p:spPr/>
        <p:txBody>
          <a:bodyPr/>
          <a:lstStyle>
            <a:lvl1pPr>
              <a:defRPr/>
            </a:lvl1pPr>
          </a:lstStyle>
          <a:p>
            <a:pPr>
              <a:defRPr/>
            </a:pPr>
            <a:endParaRPr lang="en-GB"/>
          </a:p>
        </p:txBody>
      </p:sp>
      <p:sp>
        <p:nvSpPr>
          <p:cNvPr id="5" name="Footer Placeholder 2">
            <a:extLst>
              <a:ext uri="{FF2B5EF4-FFF2-40B4-BE49-F238E27FC236}">
                <a16:creationId xmlns:a16="http://schemas.microsoft.com/office/drawing/2014/main" id="{E401F369-D129-4E83-9479-7BC9BA1E70A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D00515DF-7FF8-43A3-9679-29995B856A40}"/>
              </a:ext>
            </a:extLst>
          </p:cNvPr>
          <p:cNvSpPr>
            <a:spLocks noGrp="1"/>
          </p:cNvSpPr>
          <p:nvPr>
            <p:ph type="sldNum" sz="quarter" idx="12"/>
          </p:nvPr>
        </p:nvSpPr>
        <p:spPr/>
        <p:txBody>
          <a:bodyPr/>
          <a:lstStyle>
            <a:lvl1pPr>
              <a:defRPr/>
            </a:lvl1pPr>
          </a:lstStyle>
          <a:p>
            <a:pPr>
              <a:defRPr/>
            </a:pPr>
            <a:fld id="{1D65EB06-1C9A-49A4-9E18-D8A08B3615A8}" type="slidenum">
              <a:rPr lang="en-GB" altLang="en-US"/>
              <a:pPr>
                <a:defRPr/>
              </a:pPr>
              <a:t>‹#›</a:t>
            </a:fld>
            <a:endParaRPr lang="en-GB" altLang="en-US"/>
          </a:p>
        </p:txBody>
      </p:sp>
    </p:spTree>
    <p:extLst>
      <p:ext uri="{BB962C8B-B14F-4D97-AF65-F5344CB8AC3E}">
        <p14:creationId xmlns:p14="http://schemas.microsoft.com/office/powerpoint/2010/main" val="6970287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143000"/>
            <a:ext cx="62484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C5BA8C53-96B4-43EE-98E6-C5C65531672C}"/>
              </a:ext>
            </a:extLst>
          </p:cNvPr>
          <p:cNvSpPr>
            <a:spLocks noGrp="1"/>
          </p:cNvSpPr>
          <p:nvPr>
            <p:ph type="dt" sz="half" idx="10"/>
          </p:nvPr>
        </p:nvSpPr>
        <p:spPr/>
        <p:txBody>
          <a:bodyPr/>
          <a:lstStyle>
            <a:lvl1pPr>
              <a:defRPr/>
            </a:lvl1pPr>
          </a:lstStyle>
          <a:p>
            <a:pPr>
              <a:defRPr/>
            </a:pPr>
            <a:endParaRPr lang="en-GB"/>
          </a:p>
        </p:txBody>
      </p:sp>
      <p:sp>
        <p:nvSpPr>
          <p:cNvPr id="5" name="Footer Placeholder 2">
            <a:extLst>
              <a:ext uri="{FF2B5EF4-FFF2-40B4-BE49-F238E27FC236}">
                <a16:creationId xmlns:a16="http://schemas.microsoft.com/office/drawing/2014/main" id="{EF6F9574-2A89-4546-9244-F7633CE9AC0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07FAAC80-6CBB-4BCA-B466-0FEF2B7B6E13}"/>
              </a:ext>
            </a:extLst>
          </p:cNvPr>
          <p:cNvSpPr>
            <a:spLocks noGrp="1"/>
          </p:cNvSpPr>
          <p:nvPr>
            <p:ph type="sldNum" sz="quarter" idx="12"/>
          </p:nvPr>
        </p:nvSpPr>
        <p:spPr/>
        <p:txBody>
          <a:bodyPr/>
          <a:lstStyle>
            <a:lvl1pPr>
              <a:defRPr/>
            </a:lvl1pPr>
          </a:lstStyle>
          <a:p>
            <a:pPr>
              <a:defRPr/>
            </a:pPr>
            <a:fld id="{6B68FDAF-E54D-4C9D-874A-96A3AB7CB7A0}" type="slidenum">
              <a:rPr lang="en-GB" altLang="en-US"/>
              <a:pPr>
                <a:defRPr/>
              </a:pPr>
              <a:t>‹#›</a:t>
            </a:fld>
            <a:endParaRPr lang="en-GB" altLang="en-US"/>
          </a:p>
        </p:txBody>
      </p:sp>
    </p:spTree>
    <p:extLst>
      <p:ext uri="{BB962C8B-B14F-4D97-AF65-F5344CB8AC3E}">
        <p14:creationId xmlns:p14="http://schemas.microsoft.com/office/powerpoint/2010/main" val="2293638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2E91275D-F663-4405-8FA8-D037D09A52F7}" type="datetimeFigureOut">
              <a:rPr lang="en-GB" smtClean="0"/>
              <a:t>23/09/2021</a:t>
            </a:fld>
            <a:endParaRPr lang="en-GB"/>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GB"/>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446447BB-DA06-4C0E-BD31-12DF404CEBDD}"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4FA91FC-E610-4330-ADCE-A3C2B06F92BB}"/>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9" name="Rectangle 28">
            <a:extLst>
              <a:ext uri="{FF2B5EF4-FFF2-40B4-BE49-F238E27FC236}">
                <a16:creationId xmlns:a16="http://schemas.microsoft.com/office/drawing/2014/main" id="{9CC7A245-3669-4FF7-AB19-9C62F83DAF30}"/>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0" name="Rectangle 29">
            <a:extLst>
              <a:ext uri="{FF2B5EF4-FFF2-40B4-BE49-F238E27FC236}">
                <a16:creationId xmlns:a16="http://schemas.microsoft.com/office/drawing/2014/main" id="{4EFBB6B6-9484-4E70-92F2-0B06F65D5EC2}"/>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1" name="Rectangle 30">
            <a:extLst>
              <a:ext uri="{FF2B5EF4-FFF2-40B4-BE49-F238E27FC236}">
                <a16:creationId xmlns:a16="http://schemas.microsoft.com/office/drawing/2014/main" id="{88B774FE-8FD5-4DED-9B39-4622B503D34B}"/>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2" name="Rectangle 31">
            <a:extLst>
              <a:ext uri="{FF2B5EF4-FFF2-40B4-BE49-F238E27FC236}">
                <a16:creationId xmlns:a16="http://schemas.microsoft.com/office/drawing/2014/main" id="{D2DC8BCA-84B4-4346-A8CF-31C02A7142A7}"/>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33" name="Rounded Rectangle 32">
            <a:extLst>
              <a:ext uri="{FF2B5EF4-FFF2-40B4-BE49-F238E27FC236}">
                <a16:creationId xmlns:a16="http://schemas.microsoft.com/office/drawing/2014/main" id="{7FC3B5BA-F362-4480-BA24-031F4468192D}"/>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34" name="Rounded Rectangle 33">
            <a:extLst>
              <a:ext uri="{FF2B5EF4-FFF2-40B4-BE49-F238E27FC236}">
                <a16:creationId xmlns:a16="http://schemas.microsoft.com/office/drawing/2014/main" id="{EDEAF279-3D10-46A5-944A-A6BF51BB0B66}"/>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5" name="Rectangle 34">
            <a:extLst>
              <a:ext uri="{FF2B5EF4-FFF2-40B4-BE49-F238E27FC236}">
                <a16:creationId xmlns:a16="http://schemas.microsoft.com/office/drawing/2014/main" id="{2C4D1B0A-FF44-494E-B06E-8CA2848C1E15}"/>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36" name="Rectangle 35">
            <a:extLst>
              <a:ext uri="{FF2B5EF4-FFF2-40B4-BE49-F238E27FC236}">
                <a16:creationId xmlns:a16="http://schemas.microsoft.com/office/drawing/2014/main" id="{6A4F9451-F96A-4550-9B43-2DA4B0B1FA7F}"/>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37" name="Rectangle 36">
            <a:extLst>
              <a:ext uri="{FF2B5EF4-FFF2-40B4-BE49-F238E27FC236}">
                <a16:creationId xmlns:a16="http://schemas.microsoft.com/office/drawing/2014/main" id="{E7C4E1CA-4647-4A74-B472-12A2A40D64C0}"/>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8" name="Rectangle 37">
            <a:extLst>
              <a:ext uri="{FF2B5EF4-FFF2-40B4-BE49-F238E27FC236}">
                <a16:creationId xmlns:a16="http://schemas.microsoft.com/office/drawing/2014/main" id="{327EC39C-8EF4-4EDD-8C3C-F8CF357F0705}"/>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9" name="Rectangle 38">
            <a:extLst>
              <a:ext uri="{FF2B5EF4-FFF2-40B4-BE49-F238E27FC236}">
                <a16:creationId xmlns:a16="http://schemas.microsoft.com/office/drawing/2014/main" id="{17413434-4BE3-440D-8BD5-1A46D40EE1F5}"/>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40" name="Rectangle 39">
            <a:extLst>
              <a:ext uri="{FF2B5EF4-FFF2-40B4-BE49-F238E27FC236}">
                <a16:creationId xmlns:a16="http://schemas.microsoft.com/office/drawing/2014/main" id="{95D1298D-D506-44E7-8594-95C3834D50CD}"/>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039" name="Title Placeholder 21">
            <a:extLst>
              <a:ext uri="{FF2B5EF4-FFF2-40B4-BE49-F238E27FC236}">
                <a16:creationId xmlns:a16="http://schemas.microsoft.com/office/drawing/2014/main" id="{D977B052-C07F-48CD-84F4-E2BA2491E09E}"/>
              </a:ext>
            </a:extLst>
          </p:cNvPr>
          <p:cNvSpPr>
            <a:spLocks noGrp="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40" name="Text Placeholder 12">
            <a:extLst>
              <a:ext uri="{FF2B5EF4-FFF2-40B4-BE49-F238E27FC236}">
                <a16:creationId xmlns:a16="http://schemas.microsoft.com/office/drawing/2014/main" id="{FFBFA61A-2C5F-46DC-88BC-A88DA521B0E9}"/>
              </a:ext>
            </a:extLst>
          </p:cNvPr>
          <p:cNvSpPr>
            <a:spLocks noGrp="1"/>
          </p:cNvSpPr>
          <p:nvPr>
            <p:ph type="body" idx="1"/>
          </p:nvPr>
        </p:nvSpPr>
        <p:spPr bwMode="auto">
          <a:xfrm>
            <a:off x="457200" y="2249488"/>
            <a:ext cx="82296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a:extLst>
              <a:ext uri="{FF2B5EF4-FFF2-40B4-BE49-F238E27FC236}">
                <a16:creationId xmlns:a16="http://schemas.microsoft.com/office/drawing/2014/main" id="{76470B8A-46C7-4093-BFBF-E0B998481AEA}"/>
              </a:ext>
            </a:extLst>
          </p:cNvPr>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endParaRPr lang="en-GB"/>
          </a:p>
        </p:txBody>
      </p:sp>
      <p:sp>
        <p:nvSpPr>
          <p:cNvPr id="3" name="Footer Placeholder 2">
            <a:extLst>
              <a:ext uri="{FF2B5EF4-FFF2-40B4-BE49-F238E27FC236}">
                <a16:creationId xmlns:a16="http://schemas.microsoft.com/office/drawing/2014/main" id="{AE071B69-DFFB-4FDF-9D52-4CC5312A4AB0}"/>
              </a:ext>
            </a:extLst>
          </p:cNvPr>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en-GB"/>
          </a:p>
        </p:txBody>
      </p:sp>
      <p:sp>
        <p:nvSpPr>
          <p:cNvPr id="23" name="Slide Number Placeholder 22">
            <a:extLst>
              <a:ext uri="{FF2B5EF4-FFF2-40B4-BE49-F238E27FC236}">
                <a16:creationId xmlns:a16="http://schemas.microsoft.com/office/drawing/2014/main" id="{721DD43E-0A75-456F-B64B-781007541FE6}"/>
              </a:ext>
            </a:extLst>
          </p:cNvPr>
          <p:cNvSpPr>
            <a:spLocks noGrp="1"/>
          </p:cNvSpPr>
          <p:nvPr>
            <p:ph type="sldNum" sz="quarter" idx="4"/>
          </p:nvPr>
        </p:nvSpPr>
        <p:spPr>
          <a:xfrm>
            <a:off x="8174038" y="1588"/>
            <a:ext cx="762000" cy="366712"/>
          </a:xfrm>
          <a:prstGeom prst="rect">
            <a:avLst/>
          </a:prstGeom>
        </p:spPr>
        <p:txBody>
          <a:bodyPr vert="horz" wrap="square" lIns="91440" tIns="45720" rIns="91440" bIns="45720" numCol="1" anchor="b" anchorCtr="0" compatLnSpc="1">
            <a:prstTxWarp prst="textNoShape">
              <a:avLst/>
            </a:prstTxWarp>
          </a:bodyPr>
          <a:lstStyle>
            <a:lvl1pPr algn="r" eaLnBrk="1" hangingPunct="1">
              <a:defRPr>
                <a:solidFill>
                  <a:srgbClr val="FFFFFF"/>
                </a:solidFill>
              </a:defRPr>
            </a:lvl1pPr>
          </a:lstStyle>
          <a:p>
            <a:fld id="{8772AB78-E544-4827-BA80-2E314A96964C}" type="slidenum">
              <a:rPr lang="en-GB" altLang="en-US"/>
              <a:pPr/>
              <a:t>‹#›</a:t>
            </a:fld>
            <a:endParaRPr lang="en-GB" altLang="en-US"/>
          </a:p>
        </p:txBody>
      </p:sp>
    </p:spTree>
    <p:extLst>
      <p:ext uri="{BB962C8B-B14F-4D97-AF65-F5344CB8AC3E}">
        <p14:creationId xmlns:p14="http://schemas.microsoft.com/office/powerpoint/2010/main" val="3091453762"/>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anose="02040502050405020303"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anose="02040502050405020303"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anose="05020102010507070707"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anose="05020102010507070707"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anose="02040502050405020303"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FF579C7-E905-45F1-A19E-8A2FEEA91DD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9" name="Rectangle 28">
            <a:extLst>
              <a:ext uri="{FF2B5EF4-FFF2-40B4-BE49-F238E27FC236}">
                <a16:creationId xmlns:a16="http://schemas.microsoft.com/office/drawing/2014/main" id="{A0E1DE5A-DE3C-4A12-B82C-A07A9A420AB6}"/>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0" name="Rectangle 29">
            <a:extLst>
              <a:ext uri="{FF2B5EF4-FFF2-40B4-BE49-F238E27FC236}">
                <a16:creationId xmlns:a16="http://schemas.microsoft.com/office/drawing/2014/main" id="{8CB9F61E-EAE9-4CB8-9817-918BD3DE5CE0}"/>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1" name="Rectangle 30">
            <a:extLst>
              <a:ext uri="{FF2B5EF4-FFF2-40B4-BE49-F238E27FC236}">
                <a16:creationId xmlns:a16="http://schemas.microsoft.com/office/drawing/2014/main" id="{06282516-CACA-4563-B8AE-8B85F552E4AE}"/>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2" name="Rectangle 31">
            <a:extLst>
              <a:ext uri="{FF2B5EF4-FFF2-40B4-BE49-F238E27FC236}">
                <a16:creationId xmlns:a16="http://schemas.microsoft.com/office/drawing/2014/main" id="{C8F493C5-67F9-4A77-ADC6-4C587787594D}"/>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33" name="Rounded Rectangle 32">
            <a:extLst>
              <a:ext uri="{FF2B5EF4-FFF2-40B4-BE49-F238E27FC236}">
                <a16:creationId xmlns:a16="http://schemas.microsoft.com/office/drawing/2014/main" id="{BC58D5E7-2F2D-4C9D-AEBA-8BB74C926611}"/>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34" name="Rounded Rectangle 33">
            <a:extLst>
              <a:ext uri="{FF2B5EF4-FFF2-40B4-BE49-F238E27FC236}">
                <a16:creationId xmlns:a16="http://schemas.microsoft.com/office/drawing/2014/main" id="{300CFB4F-D32D-4CF6-8088-91C36A96645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5" name="Rectangle 34">
            <a:extLst>
              <a:ext uri="{FF2B5EF4-FFF2-40B4-BE49-F238E27FC236}">
                <a16:creationId xmlns:a16="http://schemas.microsoft.com/office/drawing/2014/main" id="{60832872-2120-41F1-90C1-6E7352F308D6}"/>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36" name="Rectangle 35">
            <a:extLst>
              <a:ext uri="{FF2B5EF4-FFF2-40B4-BE49-F238E27FC236}">
                <a16:creationId xmlns:a16="http://schemas.microsoft.com/office/drawing/2014/main" id="{35CF208B-7922-4A78-9F4A-6CB7064496B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37" name="Rectangle 36">
            <a:extLst>
              <a:ext uri="{FF2B5EF4-FFF2-40B4-BE49-F238E27FC236}">
                <a16:creationId xmlns:a16="http://schemas.microsoft.com/office/drawing/2014/main" id="{30704F39-7919-4311-AF1B-B3BCC55323AF}"/>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8" name="Rectangle 37">
            <a:extLst>
              <a:ext uri="{FF2B5EF4-FFF2-40B4-BE49-F238E27FC236}">
                <a16:creationId xmlns:a16="http://schemas.microsoft.com/office/drawing/2014/main" id="{7DAA7E32-605D-48AA-8EE1-D5D8434D5F58}"/>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9" name="Rectangle 38">
            <a:extLst>
              <a:ext uri="{FF2B5EF4-FFF2-40B4-BE49-F238E27FC236}">
                <a16:creationId xmlns:a16="http://schemas.microsoft.com/office/drawing/2014/main" id="{4A434644-485A-499A-B770-CA3D5B5D75A2}"/>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40" name="Rectangle 39">
            <a:extLst>
              <a:ext uri="{FF2B5EF4-FFF2-40B4-BE49-F238E27FC236}">
                <a16:creationId xmlns:a16="http://schemas.microsoft.com/office/drawing/2014/main" id="{7D8F3DE8-F896-4260-BAC4-8B02CC685CEB}"/>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039" name="Title Placeholder 21">
            <a:extLst>
              <a:ext uri="{FF2B5EF4-FFF2-40B4-BE49-F238E27FC236}">
                <a16:creationId xmlns:a16="http://schemas.microsoft.com/office/drawing/2014/main" id="{0624E0C3-34F2-44E5-9C24-A5F75E95B81F}"/>
              </a:ext>
            </a:extLst>
          </p:cNvPr>
          <p:cNvSpPr>
            <a:spLocks noGrp="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40" name="Text Placeholder 12">
            <a:extLst>
              <a:ext uri="{FF2B5EF4-FFF2-40B4-BE49-F238E27FC236}">
                <a16:creationId xmlns:a16="http://schemas.microsoft.com/office/drawing/2014/main" id="{B652DEFE-69D1-4004-A1D9-C673845BEF28}"/>
              </a:ext>
            </a:extLst>
          </p:cNvPr>
          <p:cNvSpPr>
            <a:spLocks noGrp="1"/>
          </p:cNvSpPr>
          <p:nvPr>
            <p:ph type="body" idx="1"/>
          </p:nvPr>
        </p:nvSpPr>
        <p:spPr bwMode="auto">
          <a:xfrm>
            <a:off x="457200" y="2249488"/>
            <a:ext cx="82296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a:extLst>
              <a:ext uri="{FF2B5EF4-FFF2-40B4-BE49-F238E27FC236}">
                <a16:creationId xmlns:a16="http://schemas.microsoft.com/office/drawing/2014/main" id="{C67A5912-6F2D-47BE-AC5F-DAB593F2F1C9}"/>
              </a:ext>
            </a:extLst>
          </p:cNvPr>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endParaRPr lang="en-GB"/>
          </a:p>
        </p:txBody>
      </p:sp>
      <p:sp>
        <p:nvSpPr>
          <p:cNvPr id="3" name="Footer Placeholder 2">
            <a:extLst>
              <a:ext uri="{FF2B5EF4-FFF2-40B4-BE49-F238E27FC236}">
                <a16:creationId xmlns:a16="http://schemas.microsoft.com/office/drawing/2014/main" id="{93B306A5-3618-4A8B-8918-D081FD067B21}"/>
              </a:ext>
            </a:extLst>
          </p:cNvPr>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en-GB"/>
          </a:p>
        </p:txBody>
      </p:sp>
      <p:sp>
        <p:nvSpPr>
          <p:cNvPr id="23" name="Slide Number Placeholder 22">
            <a:extLst>
              <a:ext uri="{FF2B5EF4-FFF2-40B4-BE49-F238E27FC236}">
                <a16:creationId xmlns:a16="http://schemas.microsoft.com/office/drawing/2014/main" id="{F8C007CA-4E0A-4C63-916E-B46380919A45}"/>
              </a:ext>
            </a:extLst>
          </p:cNvPr>
          <p:cNvSpPr>
            <a:spLocks noGrp="1"/>
          </p:cNvSpPr>
          <p:nvPr>
            <p:ph type="sldNum" sz="quarter" idx="4"/>
          </p:nvPr>
        </p:nvSpPr>
        <p:spPr>
          <a:xfrm>
            <a:off x="8174038" y="1588"/>
            <a:ext cx="762000" cy="366712"/>
          </a:xfrm>
          <a:prstGeom prst="rect">
            <a:avLst/>
          </a:prstGeom>
        </p:spPr>
        <p:txBody>
          <a:bodyPr vert="horz" wrap="square" lIns="91440" tIns="45720" rIns="91440" bIns="45720" numCol="1" anchor="b" anchorCtr="0" compatLnSpc="1">
            <a:prstTxWarp prst="textNoShape">
              <a:avLst/>
            </a:prstTxWarp>
          </a:bodyPr>
          <a:lstStyle>
            <a:lvl1pPr algn="r" eaLnBrk="1" hangingPunct="1">
              <a:defRPr smtClean="0">
                <a:solidFill>
                  <a:srgbClr val="FFFFFF"/>
                </a:solidFill>
              </a:defRPr>
            </a:lvl1pPr>
          </a:lstStyle>
          <a:p>
            <a:pPr>
              <a:defRPr/>
            </a:pPr>
            <a:fld id="{2AC80BE2-550E-4308-B4B5-F78D9C355C85}" type="slidenum">
              <a:rPr lang="en-GB" altLang="en-US"/>
              <a:pPr>
                <a:defRPr/>
              </a:pPr>
              <a:t>‹#›</a:t>
            </a:fld>
            <a:endParaRPr lang="en-GB" altLang="en-US"/>
          </a:p>
        </p:txBody>
      </p:sp>
    </p:spTree>
    <p:extLst>
      <p:ext uri="{BB962C8B-B14F-4D97-AF65-F5344CB8AC3E}">
        <p14:creationId xmlns:p14="http://schemas.microsoft.com/office/powerpoint/2010/main" val="2345473485"/>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anose="02040502050405020303"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anose="02040502050405020303"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anose="05020102010507070707"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anose="05020102010507070707"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anose="02040502050405020303"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13.xml"/><Relationship Id="rId1" Type="http://schemas.openxmlformats.org/officeDocument/2006/relationships/video" Target="https://www.youtube.com/embed/0XTBYMfZyrM?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dashboards.sdgindex.org/rankings" TargetMode="External"/><Relationship Id="rId2" Type="http://schemas.openxmlformats.org/officeDocument/2006/relationships/hyperlink" Target="https://sdg-tracker.org/" TargetMode="Externa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ecotourism.org/news/ties-announces-ecotourism-principles-revision/" TargetMode="External"/><Relationship Id="rId2" Type="http://schemas.openxmlformats.org/officeDocument/2006/relationships/hyperlink" Target="http://www.un-documents.net/our-common-future.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916833"/>
            <a:ext cx="8458200" cy="1955080"/>
          </a:xfrm>
        </p:spPr>
        <p:txBody>
          <a:bodyPr>
            <a:normAutofit fontScale="90000"/>
          </a:bodyPr>
          <a:lstStyle/>
          <a:p>
            <a:r>
              <a:rPr lang="en-GB" dirty="0"/>
              <a:t>SHSS6082</a:t>
            </a:r>
            <a:br>
              <a:rPr lang="en-GB" dirty="0"/>
            </a:br>
            <a:r>
              <a:rPr lang="en-GB" dirty="0"/>
              <a:t>Landscape and Sustainable Recreation</a:t>
            </a:r>
            <a:br>
              <a:rPr lang="en-GB" dirty="0"/>
            </a:br>
            <a:endParaRPr lang="en-GB" dirty="0"/>
          </a:p>
        </p:txBody>
      </p:sp>
      <p:sp>
        <p:nvSpPr>
          <p:cNvPr id="3" name="Subtitle 2"/>
          <p:cNvSpPr>
            <a:spLocks noGrp="1"/>
          </p:cNvSpPr>
          <p:nvPr>
            <p:ph type="subTitle" idx="1"/>
          </p:nvPr>
        </p:nvSpPr>
        <p:spPr/>
        <p:txBody>
          <a:bodyPr/>
          <a:lstStyle/>
          <a:p>
            <a:r>
              <a:rPr lang="en-US" sz="3200" dirty="0"/>
              <a:t>Sustainable Tourism and Recreation</a:t>
            </a:r>
            <a:endParaRPr lang="en-GB" sz="3200" dirty="0"/>
          </a:p>
        </p:txBody>
      </p:sp>
      <p:pic>
        <p:nvPicPr>
          <p:cNvPr id="4" name="Picture 5" descr="TSD_logo20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72125" y="4572000"/>
            <a:ext cx="2889250" cy="118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49773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752" y="493466"/>
            <a:ext cx="8229600" cy="1445096"/>
          </a:xfrm>
        </p:spPr>
        <p:txBody>
          <a:bodyPr>
            <a:normAutofit fontScale="90000"/>
          </a:bodyPr>
          <a:lstStyle/>
          <a:p>
            <a:r>
              <a:rPr lang="en-GB" dirty="0"/>
              <a:t>Ecotourism – tourism and recreation underpinned by sustainable thinking</a:t>
            </a:r>
          </a:p>
        </p:txBody>
      </p:sp>
      <p:sp>
        <p:nvSpPr>
          <p:cNvPr id="3" name="Content Placeholder 2"/>
          <p:cNvSpPr>
            <a:spLocks noGrp="1"/>
          </p:cNvSpPr>
          <p:nvPr>
            <p:ph idx="1"/>
          </p:nvPr>
        </p:nvSpPr>
        <p:spPr/>
        <p:txBody>
          <a:bodyPr/>
          <a:lstStyle/>
          <a:p>
            <a:endParaRPr lang="en-GB" dirty="0"/>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024" y="2515948"/>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752" y="4390086"/>
            <a:ext cx="5960753" cy="2384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35503" y="2489660"/>
            <a:ext cx="3735532" cy="2798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71800" y="2515948"/>
            <a:ext cx="2937874"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1348" y="4886625"/>
            <a:ext cx="2583404" cy="200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79512" y="1723548"/>
            <a:ext cx="18218024" cy="738664"/>
          </a:xfrm>
          <a:prstGeom prst="rect">
            <a:avLst/>
          </a:prstGeom>
          <a:noFill/>
        </p:spPr>
        <p:txBody>
          <a:bodyPr wrap="square" rtlCol="0">
            <a:spAutoFit/>
          </a:bodyPr>
          <a:lstStyle/>
          <a:p>
            <a:r>
              <a:rPr lang="en-GB" sz="1400" dirty="0"/>
              <a:t>“Sustainability principles refer to the environmental, economic and socio-cultural aspects of tourism </a:t>
            </a:r>
          </a:p>
          <a:p>
            <a:r>
              <a:rPr lang="en-GB" sz="1400" dirty="0"/>
              <a:t>development. A suitable balance must be established between these three dimensions to guarantee its long term</a:t>
            </a:r>
          </a:p>
          <a:p>
            <a:r>
              <a:rPr lang="en-GB" sz="1400" dirty="0"/>
              <a:t> sustainability” </a:t>
            </a:r>
          </a:p>
        </p:txBody>
      </p:sp>
    </p:spTree>
    <p:extLst>
      <p:ext uri="{BB962C8B-B14F-4D97-AF65-F5344CB8AC3E}">
        <p14:creationId xmlns:p14="http://schemas.microsoft.com/office/powerpoint/2010/main" val="1417884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0B0B6EBD-FFE9-4257-A669-37522829F854}"/>
              </a:ext>
            </a:extLst>
          </p:cNvPr>
          <p:cNvSpPr>
            <a:spLocks noGrp="1" noChangeArrowheads="1"/>
          </p:cNvSpPr>
          <p:nvPr>
            <p:ph type="title"/>
          </p:nvPr>
        </p:nvSpPr>
        <p:spPr>
          <a:xfrm>
            <a:off x="395288" y="692150"/>
            <a:ext cx="8229600" cy="1066800"/>
          </a:xfrm>
        </p:spPr>
        <p:txBody>
          <a:bodyPr>
            <a:normAutofit fontScale="90000"/>
          </a:bodyPr>
          <a:lstStyle/>
          <a:p>
            <a:pPr algn="ctr" eaLnBrk="1" fontAlgn="auto" hangingPunct="1">
              <a:spcAft>
                <a:spcPts val="0"/>
              </a:spcAft>
              <a:defRPr/>
            </a:pPr>
            <a:r>
              <a:rPr lang="en-GB" dirty="0"/>
              <a:t>Origins of the Sustainable Development Concept</a:t>
            </a:r>
          </a:p>
        </p:txBody>
      </p:sp>
      <p:sp>
        <p:nvSpPr>
          <p:cNvPr id="4099" name="Rectangle 3">
            <a:extLst>
              <a:ext uri="{FF2B5EF4-FFF2-40B4-BE49-F238E27FC236}">
                <a16:creationId xmlns:a16="http://schemas.microsoft.com/office/drawing/2014/main" id="{355B89F0-81CA-4827-BF52-2C3A9723A1B5}"/>
              </a:ext>
            </a:extLst>
          </p:cNvPr>
          <p:cNvSpPr>
            <a:spLocks noGrp="1" noChangeArrowheads="1"/>
          </p:cNvSpPr>
          <p:nvPr>
            <p:ph type="body" idx="1"/>
          </p:nvPr>
        </p:nvSpPr>
        <p:spPr>
          <a:xfrm>
            <a:off x="457200" y="1916113"/>
            <a:ext cx="5338763" cy="4753247"/>
          </a:xfrm>
        </p:spPr>
        <p:txBody>
          <a:bodyPr>
            <a:normAutofit fontScale="77500" lnSpcReduction="20000"/>
          </a:bodyPr>
          <a:lstStyle/>
          <a:p>
            <a:pPr marL="365760" indent="-256032" eaLnBrk="1" fontAlgn="auto" hangingPunct="1">
              <a:spcAft>
                <a:spcPts val="0"/>
              </a:spcAft>
              <a:buClr>
                <a:schemeClr val="accent3"/>
              </a:buClr>
              <a:buFont typeface="Georgia"/>
              <a:buChar char="•"/>
              <a:defRPr/>
            </a:pPr>
            <a:r>
              <a:rPr lang="en-GB" dirty="0">
                <a:solidFill>
                  <a:srgbClr val="C00000"/>
                </a:solidFill>
              </a:rPr>
              <a:t>World Conservation Strategy 1980</a:t>
            </a:r>
          </a:p>
          <a:p>
            <a:pPr marL="109728" indent="0" eaLnBrk="1" fontAlgn="auto" hangingPunct="1">
              <a:spcAft>
                <a:spcPts val="0"/>
              </a:spcAft>
              <a:buClr>
                <a:schemeClr val="accent3"/>
              </a:buClr>
              <a:buFont typeface="Georgia"/>
              <a:buNone/>
              <a:defRPr/>
            </a:pPr>
            <a:endParaRPr lang="en-GB" dirty="0"/>
          </a:p>
          <a:p>
            <a:pPr marL="365760" indent="-256032" eaLnBrk="1" fontAlgn="auto" hangingPunct="1">
              <a:spcAft>
                <a:spcPts val="0"/>
              </a:spcAft>
              <a:buClr>
                <a:schemeClr val="accent3"/>
              </a:buClr>
              <a:buFont typeface="Georgia"/>
              <a:buChar char="•"/>
              <a:defRPr/>
            </a:pPr>
            <a:r>
              <a:rPr lang="en-GB" dirty="0">
                <a:solidFill>
                  <a:srgbClr val="0070C0"/>
                </a:solidFill>
              </a:rPr>
              <a:t>World Commission on Environment and Development (WCED) created 1983 </a:t>
            </a:r>
          </a:p>
          <a:p>
            <a:pPr marL="365760" indent="-256032" eaLnBrk="1" fontAlgn="auto" hangingPunct="1">
              <a:spcAft>
                <a:spcPts val="0"/>
              </a:spcAft>
              <a:buClr>
                <a:schemeClr val="accent3"/>
              </a:buClr>
              <a:buFont typeface="Georgia"/>
              <a:buChar char="•"/>
              <a:defRPr/>
            </a:pPr>
            <a:endParaRPr lang="en-GB" dirty="0"/>
          </a:p>
          <a:p>
            <a:pPr marL="365760" indent="-256032" eaLnBrk="1" fontAlgn="auto" hangingPunct="1">
              <a:spcAft>
                <a:spcPts val="0"/>
              </a:spcAft>
              <a:buClr>
                <a:schemeClr val="accent3"/>
              </a:buClr>
              <a:buFont typeface="Georgia"/>
              <a:buChar char="•"/>
              <a:defRPr/>
            </a:pPr>
            <a:r>
              <a:rPr lang="en-GB" dirty="0">
                <a:solidFill>
                  <a:srgbClr val="FFC000"/>
                </a:solidFill>
              </a:rPr>
              <a:t>WCED publish ‘Our Common Future’ 1987</a:t>
            </a:r>
          </a:p>
          <a:p>
            <a:pPr marL="365760" indent="-256032" eaLnBrk="1" fontAlgn="auto" hangingPunct="1">
              <a:spcAft>
                <a:spcPts val="0"/>
              </a:spcAft>
              <a:buClr>
                <a:schemeClr val="accent3"/>
              </a:buClr>
              <a:buFont typeface="Georgia"/>
              <a:buChar char="•"/>
              <a:defRPr/>
            </a:pPr>
            <a:endParaRPr lang="en-GB" dirty="0"/>
          </a:p>
          <a:p>
            <a:pPr marL="365760" indent="-256032" eaLnBrk="1" fontAlgn="auto" hangingPunct="1">
              <a:spcAft>
                <a:spcPts val="0"/>
              </a:spcAft>
              <a:buClr>
                <a:schemeClr val="accent3"/>
              </a:buClr>
              <a:buFont typeface="Georgia"/>
              <a:buChar char="•"/>
              <a:defRPr/>
            </a:pPr>
            <a:r>
              <a:rPr lang="en-GB" dirty="0">
                <a:solidFill>
                  <a:srgbClr val="7030A0"/>
                </a:solidFill>
              </a:rPr>
              <a:t>UN Conference on Environment and Development in Rio de Janeiro 1992</a:t>
            </a:r>
          </a:p>
          <a:p>
            <a:pPr marL="365760" indent="-256032" eaLnBrk="1" fontAlgn="auto" hangingPunct="1">
              <a:spcAft>
                <a:spcPts val="0"/>
              </a:spcAft>
              <a:buClr>
                <a:schemeClr val="accent3"/>
              </a:buClr>
              <a:buFont typeface="Georgia"/>
              <a:buChar char="•"/>
              <a:defRPr/>
            </a:pPr>
            <a:endParaRPr lang="en-GB" dirty="0">
              <a:solidFill>
                <a:srgbClr val="7030A0"/>
              </a:solidFill>
            </a:endParaRPr>
          </a:p>
          <a:p>
            <a:pPr marL="365760" indent="-256032" eaLnBrk="1" fontAlgn="auto" hangingPunct="1">
              <a:spcAft>
                <a:spcPts val="0"/>
              </a:spcAft>
              <a:buClr>
                <a:schemeClr val="accent3"/>
              </a:buClr>
              <a:buFont typeface="Georgia"/>
              <a:buChar char="•"/>
              <a:defRPr/>
            </a:pPr>
            <a:r>
              <a:rPr lang="en-GB" dirty="0">
                <a:solidFill>
                  <a:srgbClr val="7030A0"/>
                </a:solidFill>
              </a:rPr>
              <a:t>UN Sustainable Development Goals</a:t>
            </a:r>
          </a:p>
        </p:txBody>
      </p:sp>
      <p:pic>
        <p:nvPicPr>
          <p:cNvPr id="8196" name="Picture 2">
            <a:extLst>
              <a:ext uri="{FF2B5EF4-FFF2-40B4-BE49-F238E27FC236}">
                <a16:creationId xmlns:a16="http://schemas.microsoft.com/office/drawing/2014/main" id="{83ED33B2-73BC-4788-B078-79F51CAD9C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989138"/>
            <a:ext cx="1524000" cy="209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3">
            <a:extLst>
              <a:ext uri="{FF2B5EF4-FFF2-40B4-BE49-F238E27FC236}">
                <a16:creationId xmlns:a16="http://schemas.microsoft.com/office/drawing/2014/main" id="{9D6DDF16-789B-4A5B-AEC4-3A86ABEEE0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488" y="3644900"/>
            <a:ext cx="1762125" cy="260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4C46B-142D-4E84-899C-B6CC33CADF1F}"/>
              </a:ext>
            </a:extLst>
          </p:cNvPr>
          <p:cNvSpPr>
            <a:spLocks noGrp="1"/>
          </p:cNvSpPr>
          <p:nvPr>
            <p:ph type="title"/>
          </p:nvPr>
        </p:nvSpPr>
        <p:spPr/>
        <p:txBody>
          <a:bodyPr/>
          <a:lstStyle/>
          <a:p>
            <a:r>
              <a:rPr lang="en-GB" dirty="0"/>
              <a:t>UN </a:t>
            </a:r>
            <a:r>
              <a:rPr lang="en-GB" dirty="0" err="1"/>
              <a:t>Sustinable</a:t>
            </a:r>
            <a:r>
              <a:rPr lang="en-GB" dirty="0"/>
              <a:t> Development Goals</a:t>
            </a:r>
          </a:p>
        </p:txBody>
      </p:sp>
      <p:pic>
        <p:nvPicPr>
          <p:cNvPr id="40964" name="Picture 4" descr="Sustainable Development Goals kick off with start of new year – United  Nations Sustainable Development">
            <a:extLst>
              <a:ext uri="{FF2B5EF4-FFF2-40B4-BE49-F238E27FC236}">
                <a16:creationId xmlns:a16="http://schemas.microsoft.com/office/drawing/2014/main" id="{2E16209E-2209-4D64-B6B2-124ADF29DB3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04900" y="2263775"/>
            <a:ext cx="6934200" cy="429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6027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046FE-1BBC-4089-8355-47121189537F}"/>
              </a:ext>
            </a:extLst>
          </p:cNvPr>
          <p:cNvSpPr>
            <a:spLocks noGrp="1"/>
          </p:cNvSpPr>
          <p:nvPr>
            <p:ph type="title"/>
          </p:nvPr>
        </p:nvSpPr>
        <p:spPr/>
        <p:txBody>
          <a:bodyPr/>
          <a:lstStyle/>
          <a:p>
            <a:r>
              <a:rPr lang="en-GB" dirty="0"/>
              <a:t>Un Sustainable Development </a:t>
            </a:r>
          </a:p>
        </p:txBody>
      </p:sp>
      <p:pic>
        <p:nvPicPr>
          <p:cNvPr id="4" name="Online Media 3" title="Do you know all 17 SDGs?">
            <a:hlinkClick r:id="" action="ppaction://media"/>
            <a:extLst>
              <a:ext uri="{FF2B5EF4-FFF2-40B4-BE49-F238E27FC236}">
                <a16:creationId xmlns:a16="http://schemas.microsoft.com/office/drawing/2014/main" id="{D50088B7-7F21-44ED-8E59-77D7CCDDEB55}"/>
              </a:ext>
            </a:extLst>
          </p:cNvPr>
          <p:cNvPicPr>
            <a:picLocks noGrp="1" noRot="1" noChangeAspect="1"/>
          </p:cNvPicPr>
          <p:nvPr>
            <p:ph idx="1"/>
            <a:videoFile r:link="rId1"/>
          </p:nvPr>
        </p:nvPicPr>
        <p:blipFill>
          <a:blip r:embed="rId3"/>
          <a:stretch>
            <a:fillRect/>
          </a:stretch>
        </p:blipFill>
        <p:spPr>
          <a:xfrm>
            <a:off x="746125" y="2249488"/>
            <a:ext cx="7653338" cy="4324350"/>
          </a:xfrm>
          <a:prstGeom prst="rect">
            <a:avLst/>
          </a:prstGeom>
        </p:spPr>
      </p:pic>
    </p:spTree>
    <p:extLst>
      <p:ext uri="{BB962C8B-B14F-4D97-AF65-F5344CB8AC3E}">
        <p14:creationId xmlns:p14="http://schemas.microsoft.com/office/powerpoint/2010/main" val="171281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32AE1-EB57-43BC-973F-0DBE69B374F8}"/>
              </a:ext>
            </a:extLst>
          </p:cNvPr>
          <p:cNvSpPr>
            <a:spLocks noGrp="1"/>
          </p:cNvSpPr>
          <p:nvPr>
            <p:ph type="title"/>
          </p:nvPr>
        </p:nvSpPr>
        <p:spPr/>
        <p:txBody>
          <a:bodyPr/>
          <a:lstStyle/>
          <a:p>
            <a:r>
              <a:rPr lang="en-GB" dirty="0"/>
              <a:t>UN Sustainable Development Goals</a:t>
            </a:r>
          </a:p>
        </p:txBody>
      </p:sp>
      <p:sp>
        <p:nvSpPr>
          <p:cNvPr id="3" name="Content Placeholder 2">
            <a:extLst>
              <a:ext uri="{FF2B5EF4-FFF2-40B4-BE49-F238E27FC236}">
                <a16:creationId xmlns:a16="http://schemas.microsoft.com/office/drawing/2014/main" id="{644C596C-D111-4C09-97B2-D8E6A2D47130}"/>
              </a:ext>
            </a:extLst>
          </p:cNvPr>
          <p:cNvSpPr>
            <a:spLocks noGrp="1"/>
          </p:cNvSpPr>
          <p:nvPr>
            <p:ph idx="1"/>
          </p:nvPr>
        </p:nvSpPr>
        <p:spPr/>
        <p:txBody>
          <a:bodyPr/>
          <a:lstStyle/>
          <a:p>
            <a:r>
              <a:rPr lang="en-GB" dirty="0"/>
              <a:t>SDG Tracker- </a:t>
            </a:r>
            <a:r>
              <a:rPr lang="en-GB" dirty="0">
                <a:hlinkClick r:id="rId2"/>
              </a:rPr>
              <a:t>https://sdg-tracker.org/</a:t>
            </a:r>
            <a:endParaRPr lang="en-GB" dirty="0"/>
          </a:p>
          <a:p>
            <a:pPr marL="109537" indent="0">
              <a:buNone/>
            </a:pPr>
            <a:endParaRPr lang="en-GB" dirty="0"/>
          </a:p>
          <a:p>
            <a:r>
              <a:rPr lang="en-GB" dirty="0"/>
              <a:t>SDG Index Dashboard Report – Country Performance - </a:t>
            </a:r>
            <a:r>
              <a:rPr lang="en-GB" dirty="0">
                <a:hlinkClick r:id="rId3"/>
              </a:rPr>
              <a:t>https://dashboards.sdgindex.org/rankings</a:t>
            </a:r>
            <a:endParaRPr lang="en-GB" dirty="0"/>
          </a:p>
          <a:p>
            <a:endParaRPr lang="en-GB" dirty="0"/>
          </a:p>
        </p:txBody>
      </p:sp>
    </p:spTree>
    <p:extLst>
      <p:ext uri="{BB962C8B-B14F-4D97-AF65-F5344CB8AC3E}">
        <p14:creationId xmlns:p14="http://schemas.microsoft.com/office/powerpoint/2010/main" val="91207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dirty="0"/>
              <a:t>Definition</a:t>
            </a:r>
          </a:p>
        </p:txBody>
      </p:sp>
      <p:sp>
        <p:nvSpPr>
          <p:cNvPr id="5123" name="Rectangle 3"/>
          <p:cNvSpPr>
            <a:spLocks noGrp="1" noChangeArrowheads="1"/>
          </p:cNvSpPr>
          <p:nvPr>
            <p:ph type="body" idx="1"/>
          </p:nvPr>
        </p:nvSpPr>
        <p:spPr/>
        <p:txBody>
          <a:bodyPr/>
          <a:lstStyle/>
          <a:p>
            <a:pPr eaLnBrk="1" hangingPunct="1"/>
            <a:r>
              <a:rPr lang="en-GB" sz="2800" dirty="0"/>
              <a:t>WCED (1987, p43):</a:t>
            </a:r>
          </a:p>
          <a:p>
            <a:pPr eaLnBrk="1" hangingPunct="1">
              <a:buFont typeface="Wingdings" pitchFamily="2" charset="2"/>
              <a:buNone/>
            </a:pPr>
            <a:endParaRPr lang="en-GB" sz="2800" dirty="0"/>
          </a:p>
          <a:p>
            <a:pPr lvl="1" eaLnBrk="1" hangingPunct="1">
              <a:buFont typeface="Wingdings" pitchFamily="2" charset="2"/>
              <a:buNone/>
            </a:pPr>
            <a:r>
              <a:rPr lang="en-GB" dirty="0">
                <a:solidFill>
                  <a:schemeClr val="tx1"/>
                </a:solidFill>
              </a:rPr>
              <a:t>Sustainable Development is development that </a:t>
            </a:r>
            <a:r>
              <a:rPr lang="en-GB" dirty="0">
                <a:solidFill>
                  <a:srgbClr val="C00000"/>
                </a:solidFill>
              </a:rPr>
              <a:t>‘meets the needs of the present without compromising the ability of future generations to meet their own needs.’</a:t>
            </a:r>
          </a:p>
        </p:txBody>
      </p:sp>
    </p:spTree>
    <p:extLst>
      <p:ext uri="{BB962C8B-B14F-4D97-AF65-F5344CB8AC3E}">
        <p14:creationId xmlns:p14="http://schemas.microsoft.com/office/powerpoint/2010/main" val="42487020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67544" y="548680"/>
            <a:ext cx="8229600" cy="1066800"/>
          </a:xfrm>
        </p:spPr>
        <p:txBody>
          <a:bodyPr/>
          <a:lstStyle/>
          <a:p>
            <a:pPr eaLnBrk="1" hangingPunct="1"/>
            <a:r>
              <a:rPr lang="en-GB" dirty="0"/>
              <a:t>Why?</a:t>
            </a:r>
          </a:p>
        </p:txBody>
      </p:sp>
      <p:sp>
        <p:nvSpPr>
          <p:cNvPr id="6147" name="Rectangle 3"/>
          <p:cNvSpPr>
            <a:spLocks noGrp="1" noChangeArrowheads="1"/>
          </p:cNvSpPr>
          <p:nvPr>
            <p:ph type="body" idx="1"/>
          </p:nvPr>
        </p:nvSpPr>
        <p:spPr>
          <a:xfrm>
            <a:off x="457200" y="1412777"/>
            <a:ext cx="8229600" cy="5111848"/>
          </a:xfrm>
        </p:spPr>
        <p:txBody>
          <a:bodyPr>
            <a:normAutofit/>
          </a:bodyPr>
          <a:lstStyle/>
          <a:p>
            <a:pPr marL="109728" indent="0">
              <a:lnSpc>
                <a:spcPct val="80000"/>
              </a:lnSpc>
              <a:buNone/>
            </a:pPr>
            <a:r>
              <a:rPr lang="en-GB" sz="3200" dirty="0"/>
              <a:t>World’s population increased from 1600 million in 1900 to just over 5000 million 1987</a:t>
            </a:r>
            <a:r>
              <a:rPr lang="en-GB" sz="2400" dirty="0"/>
              <a:t>– World pollution now 7 billion – forecast 9 billion 2043</a:t>
            </a:r>
          </a:p>
          <a:p>
            <a:pPr marL="109728" indent="0" eaLnBrk="1" hangingPunct="1">
              <a:lnSpc>
                <a:spcPct val="80000"/>
              </a:lnSpc>
              <a:buNone/>
            </a:pPr>
            <a:endParaRPr lang="en-GB" sz="3200" dirty="0"/>
          </a:p>
          <a:p>
            <a:pPr marL="109728" indent="0" eaLnBrk="1" hangingPunct="1">
              <a:lnSpc>
                <a:spcPct val="80000"/>
              </a:lnSpc>
              <a:buNone/>
            </a:pPr>
            <a:endParaRPr lang="en-GB" sz="2800" dirty="0"/>
          </a:p>
          <a:p>
            <a:pPr marL="109728" indent="0" eaLnBrk="1" hangingPunct="1">
              <a:lnSpc>
                <a:spcPct val="80000"/>
              </a:lnSpc>
              <a:buNone/>
            </a:pPr>
            <a:endParaRPr lang="en-GB" sz="2800" dirty="0"/>
          </a:p>
          <a:p>
            <a:pPr eaLnBrk="1" hangingPunct="1">
              <a:lnSpc>
                <a:spcPct val="80000"/>
              </a:lnSpc>
              <a:buFont typeface="Wingdings" pitchFamily="2" charset="2"/>
              <a:buNone/>
            </a:pPr>
            <a:endParaRPr lang="en-GB" sz="2800"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968314"/>
            <a:ext cx="5174998" cy="3876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6670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764704"/>
            <a:ext cx="8229600" cy="5809832"/>
          </a:xfrm>
        </p:spPr>
        <p:txBody>
          <a:bodyPr/>
          <a:lstStyle/>
          <a:p>
            <a:pPr marL="109728" indent="0">
              <a:buNone/>
            </a:pPr>
            <a:r>
              <a:rPr lang="en-GB" sz="3200" dirty="0"/>
              <a:t>50% of world’s rainforests destroyed post 1950</a:t>
            </a:r>
          </a:p>
          <a:p>
            <a:pPr marL="109728" indent="0">
              <a:buNone/>
            </a:pPr>
            <a:endParaRPr lang="en-GB" dirty="0"/>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1157" y="2420888"/>
            <a:ext cx="6421685" cy="3853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08961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620688"/>
            <a:ext cx="8229600" cy="5521800"/>
          </a:xfrm>
        </p:spPr>
        <p:txBody>
          <a:bodyPr/>
          <a:lstStyle/>
          <a:p>
            <a:pPr marL="109728" indent="0">
              <a:buNone/>
            </a:pPr>
            <a:r>
              <a:rPr lang="en-GB" sz="3200" dirty="0"/>
              <a:t>Use of CFCs rose from 100 tons in 1931 to 650,000 tons by 1980s </a:t>
            </a:r>
            <a:r>
              <a:rPr lang="en-GB" sz="2400" dirty="0"/>
              <a:t>- 1987 Montreal agreement 27 countries signed now 148 have signed</a:t>
            </a:r>
          </a:p>
          <a:p>
            <a:pPr marL="109728" indent="0">
              <a:buNone/>
            </a:pPr>
            <a:endParaRPr lang="en-GB" sz="3200" dirty="0"/>
          </a:p>
          <a:p>
            <a:pPr marL="109728" indent="0">
              <a:buNone/>
            </a:pPr>
            <a:endParaRPr lang="en-GB" sz="3200" dirty="0"/>
          </a:p>
          <a:p>
            <a:pPr marL="109728" indent="0">
              <a:buNone/>
            </a:pPr>
            <a:endParaRPr lang="en-GB"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708920"/>
            <a:ext cx="6792663" cy="3987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70535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5759" y="692696"/>
            <a:ext cx="8229600" cy="5593808"/>
          </a:xfrm>
        </p:spPr>
        <p:txBody>
          <a:bodyPr/>
          <a:lstStyle/>
          <a:p>
            <a:pPr marL="109728" indent="0">
              <a:buNone/>
            </a:pPr>
            <a:r>
              <a:rPr lang="en-GB" sz="3200" dirty="0"/>
              <a:t>Over 50% of total increase in CO2 between 1750 and 1990 occurred after 1950 - </a:t>
            </a:r>
            <a:r>
              <a:rPr lang="en-GB" sz="2000" dirty="0"/>
              <a:t>1988 is the year in which the scientific evidence for and risks of human-caused climate change became widely known</a:t>
            </a:r>
          </a:p>
          <a:p>
            <a:pPr marL="109728" indent="0">
              <a:buNone/>
            </a:pPr>
            <a:endParaRPr lang="en-GB" dirty="0"/>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712" y="2492896"/>
            <a:ext cx="7343694" cy="4112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7244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91880" y="980728"/>
            <a:ext cx="5194920" cy="5593808"/>
          </a:xfrm>
        </p:spPr>
        <p:txBody>
          <a:bodyPr/>
          <a:lstStyle/>
          <a:p>
            <a:pPr marL="109728" indent="0">
              <a:buNone/>
            </a:pPr>
            <a:r>
              <a:rPr lang="en-GB" sz="3200" dirty="0"/>
              <a:t>Proportion of people suffering with chronic malnutrition remains high over 870 million – but has declined from when records began 1930s</a:t>
            </a:r>
          </a:p>
          <a:p>
            <a:pPr marL="109728" indent="0">
              <a:buNone/>
            </a:pPr>
            <a:endParaRPr lang="en-GB" dirty="0"/>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412776"/>
            <a:ext cx="2875083"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6657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51520" y="476672"/>
            <a:ext cx="8229600" cy="1066800"/>
          </a:xfrm>
        </p:spPr>
        <p:txBody>
          <a:bodyPr/>
          <a:lstStyle/>
          <a:p>
            <a:pPr eaLnBrk="1" hangingPunct="1"/>
            <a:r>
              <a:rPr lang="en-GB" dirty="0"/>
              <a:t>A New Concept?</a:t>
            </a:r>
          </a:p>
        </p:txBody>
      </p:sp>
      <p:sp>
        <p:nvSpPr>
          <p:cNvPr id="7171" name="Rectangle 3"/>
          <p:cNvSpPr>
            <a:spLocks noGrp="1" noChangeArrowheads="1"/>
          </p:cNvSpPr>
          <p:nvPr>
            <p:ph type="body" idx="1"/>
          </p:nvPr>
        </p:nvSpPr>
        <p:spPr>
          <a:xfrm>
            <a:off x="504056" y="1543472"/>
            <a:ext cx="3538736" cy="5017744"/>
          </a:xfrm>
        </p:spPr>
        <p:txBody>
          <a:bodyPr>
            <a:normAutofit/>
          </a:bodyPr>
          <a:lstStyle/>
          <a:p>
            <a:r>
              <a:rPr lang="en-GB" dirty="0"/>
              <a:t>Thomas Malthus ‘An Essay on the Principle of Population’ 1798</a:t>
            </a:r>
          </a:p>
          <a:p>
            <a:pPr marL="109728" indent="0" eaLnBrk="1" hangingPunct="1">
              <a:buNone/>
            </a:pPr>
            <a:endParaRPr lang="en-GB" dirty="0"/>
          </a:p>
          <a:p>
            <a:pPr eaLnBrk="1" hangingPunct="1"/>
            <a:r>
              <a:rPr lang="en-GB" dirty="0"/>
              <a:t>George Perkins Marsh ‘Man and Nature’ 1864</a:t>
            </a:r>
          </a:p>
          <a:p>
            <a:pPr marL="109728" indent="0" eaLnBrk="1" hangingPunct="1">
              <a:buNone/>
            </a:pPr>
            <a:endParaRPr lang="en-GB" dirty="0"/>
          </a:p>
          <a:p>
            <a:pPr eaLnBrk="1" hangingPunct="1"/>
            <a:r>
              <a:rPr lang="en-GB" dirty="0"/>
              <a:t>Rachel Carson ‘Silent Spring’1962</a:t>
            </a:r>
          </a:p>
        </p:txBody>
      </p:sp>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5232" y="1268760"/>
            <a:ext cx="1323975" cy="177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2708920"/>
            <a:ext cx="1376669"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32240" y="4293096"/>
            <a:ext cx="1476671"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370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24744"/>
            <a:ext cx="8229600" cy="5449792"/>
          </a:xfrm>
        </p:spPr>
        <p:txBody>
          <a:bodyPr/>
          <a:lstStyle/>
          <a:p>
            <a:pPr marL="109728" indent="0">
              <a:buNone/>
            </a:pPr>
            <a:r>
              <a:rPr lang="en-GB" dirty="0"/>
              <a:t>The International Ecotourism Society defines Ecotourism as:</a:t>
            </a:r>
          </a:p>
          <a:p>
            <a:pPr marL="109728" indent="0">
              <a:buNone/>
            </a:pPr>
            <a:endParaRPr lang="en-GB" dirty="0"/>
          </a:p>
          <a:p>
            <a:pPr marL="109728" indent="0">
              <a:buNone/>
            </a:pPr>
            <a:r>
              <a:rPr lang="en-GB" dirty="0">
                <a:solidFill>
                  <a:srgbClr val="C00000"/>
                </a:solidFill>
              </a:rPr>
              <a:t>"responsible travel to natural areas that conserves the environment, sustains the well-being of the local people, and involves interpretation and education" (TIES, 2015). </a:t>
            </a:r>
          </a:p>
          <a:p>
            <a:pPr marL="109728" indent="0">
              <a:buNone/>
            </a:pPr>
            <a:endParaRPr lang="en-GB" dirty="0">
              <a:solidFill>
                <a:srgbClr val="C00000"/>
              </a:solidFill>
            </a:endParaRPr>
          </a:p>
          <a:p>
            <a:pPr marL="109728" indent="0">
              <a:buNone/>
            </a:pPr>
            <a:r>
              <a:rPr lang="en-GB">
                <a:solidFill>
                  <a:srgbClr val="C00000"/>
                </a:solidFill>
              </a:rPr>
              <a:t>The International Ecotourism Society (TIES) </a:t>
            </a:r>
            <a:endParaRPr lang="en-GB" dirty="0">
              <a:solidFill>
                <a:srgbClr val="C00000"/>
              </a:solidFill>
            </a:endParaRPr>
          </a:p>
          <a:p>
            <a:pPr marL="109728" indent="0">
              <a:buNone/>
            </a:pPr>
            <a:endParaRPr lang="en-GB" dirty="0"/>
          </a:p>
        </p:txBody>
      </p:sp>
    </p:spTree>
    <p:extLst>
      <p:ext uri="{BB962C8B-B14F-4D97-AF65-F5344CB8AC3E}">
        <p14:creationId xmlns:p14="http://schemas.microsoft.com/office/powerpoint/2010/main" val="9951128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48680"/>
            <a:ext cx="8229600" cy="648072"/>
          </a:xfrm>
        </p:spPr>
        <p:txBody>
          <a:bodyPr>
            <a:normAutofit fontScale="90000"/>
          </a:bodyPr>
          <a:lstStyle/>
          <a:p>
            <a:r>
              <a:rPr lang="en-GB" dirty="0">
                <a:solidFill>
                  <a:srgbClr val="0070C0"/>
                </a:solidFill>
              </a:rPr>
              <a:t>Principles of Ecotourism</a:t>
            </a:r>
          </a:p>
        </p:txBody>
      </p:sp>
      <p:sp>
        <p:nvSpPr>
          <p:cNvPr id="3" name="Content Placeholder 2"/>
          <p:cNvSpPr>
            <a:spLocks noGrp="1"/>
          </p:cNvSpPr>
          <p:nvPr>
            <p:ph idx="1"/>
          </p:nvPr>
        </p:nvSpPr>
        <p:spPr>
          <a:xfrm>
            <a:off x="457200" y="1196752"/>
            <a:ext cx="8229600" cy="5377784"/>
          </a:xfrm>
        </p:spPr>
        <p:txBody>
          <a:bodyPr>
            <a:normAutofit fontScale="92500" lnSpcReduction="10000"/>
          </a:bodyPr>
          <a:lstStyle/>
          <a:p>
            <a:pPr marL="109728" indent="0">
              <a:buNone/>
            </a:pPr>
            <a:r>
              <a:rPr lang="en-GB" dirty="0"/>
              <a:t>Ecotourism is about uniting conservation, communities, and sustainable travel. This means that those who implement, participate in and market ecotourism activities should adopt the following ecotourism principles:</a:t>
            </a:r>
          </a:p>
          <a:p>
            <a:pPr marL="109728" indent="0">
              <a:buNone/>
            </a:pPr>
            <a:endParaRPr lang="en-GB" dirty="0"/>
          </a:p>
          <a:p>
            <a:r>
              <a:rPr lang="en-GB" dirty="0">
                <a:solidFill>
                  <a:srgbClr val="C00000"/>
                </a:solidFill>
              </a:rPr>
              <a:t>Minimize physical, social, behavioural, and psychological impacts.</a:t>
            </a:r>
          </a:p>
          <a:p>
            <a:r>
              <a:rPr lang="en-GB" dirty="0">
                <a:solidFill>
                  <a:srgbClr val="00B050"/>
                </a:solidFill>
              </a:rPr>
              <a:t>Build environmental and cultural awareness and respect.</a:t>
            </a:r>
          </a:p>
          <a:p>
            <a:r>
              <a:rPr lang="en-GB" dirty="0">
                <a:solidFill>
                  <a:srgbClr val="0070C0"/>
                </a:solidFill>
              </a:rPr>
              <a:t>Provide positive experiences for both visitors and hosts.</a:t>
            </a:r>
          </a:p>
          <a:p>
            <a:r>
              <a:rPr lang="en-GB" dirty="0">
                <a:solidFill>
                  <a:srgbClr val="FF0000"/>
                </a:solidFill>
              </a:rPr>
              <a:t>Provide direct financial benefits for conservation.</a:t>
            </a:r>
          </a:p>
          <a:p>
            <a:endParaRPr lang="en-GB" dirty="0"/>
          </a:p>
        </p:txBody>
      </p:sp>
    </p:spTree>
    <p:extLst>
      <p:ext uri="{BB962C8B-B14F-4D97-AF65-F5344CB8AC3E}">
        <p14:creationId xmlns:p14="http://schemas.microsoft.com/office/powerpoint/2010/main" val="2311736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52736"/>
            <a:ext cx="8229600" cy="5521800"/>
          </a:xfrm>
        </p:spPr>
        <p:txBody>
          <a:bodyPr/>
          <a:lstStyle/>
          <a:p>
            <a:r>
              <a:rPr lang="en-GB" dirty="0">
                <a:solidFill>
                  <a:srgbClr val="C00000"/>
                </a:solidFill>
              </a:rPr>
              <a:t>Generate financial benefits for both local people and private industry.</a:t>
            </a:r>
          </a:p>
          <a:p>
            <a:r>
              <a:rPr lang="en-GB" dirty="0">
                <a:solidFill>
                  <a:srgbClr val="0070C0"/>
                </a:solidFill>
              </a:rPr>
              <a:t>Deliver memorable interpretative experiences to visitors that help raise sensitivity to host countries' political, environmental, and social climates.</a:t>
            </a:r>
          </a:p>
          <a:p>
            <a:r>
              <a:rPr lang="en-GB" dirty="0">
                <a:solidFill>
                  <a:srgbClr val="00B050"/>
                </a:solidFill>
              </a:rPr>
              <a:t>Design, construct and operate low-impact facilities.</a:t>
            </a:r>
          </a:p>
          <a:p>
            <a:r>
              <a:rPr lang="en-GB" dirty="0">
                <a:solidFill>
                  <a:srgbClr val="FFC000"/>
                </a:solidFill>
              </a:rPr>
              <a:t>Recognize the rights and spiritual beliefs of the Indigenous People in your community and work in partnership with them to create empowerment.</a:t>
            </a:r>
          </a:p>
          <a:p>
            <a:endParaRPr lang="en-GB" dirty="0"/>
          </a:p>
        </p:txBody>
      </p:sp>
    </p:spTree>
    <p:extLst>
      <p:ext uri="{BB962C8B-B14F-4D97-AF65-F5344CB8AC3E}">
        <p14:creationId xmlns:p14="http://schemas.microsoft.com/office/powerpoint/2010/main" val="20673345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36912"/>
            <a:ext cx="4326047"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4" name="Rectangle 2"/>
          <p:cNvSpPr>
            <a:spLocks noGrp="1" noChangeArrowheads="1"/>
          </p:cNvSpPr>
          <p:nvPr>
            <p:ph type="title"/>
          </p:nvPr>
        </p:nvSpPr>
        <p:spPr>
          <a:xfrm>
            <a:off x="467544" y="836712"/>
            <a:ext cx="8229600" cy="1066800"/>
          </a:xfrm>
        </p:spPr>
        <p:txBody>
          <a:bodyPr/>
          <a:lstStyle/>
          <a:p>
            <a:pPr eaLnBrk="1" hangingPunct="1"/>
            <a:r>
              <a:rPr lang="en-GB" dirty="0"/>
              <a:t>A Contested Concept</a:t>
            </a:r>
          </a:p>
        </p:txBody>
      </p:sp>
      <p:sp>
        <p:nvSpPr>
          <p:cNvPr id="13315" name="Rectangle 3"/>
          <p:cNvSpPr>
            <a:spLocks noGrp="1" noChangeArrowheads="1"/>
          </p:cNvSpPr>
          <p:nvPr>
            <p:ph type="body" idx="1"/>
          </p:nvPr>
        </p:nvSpPr>
        <p:spPr>
          <a:xfrm>
            <a:off x="2987824" y="2249424"/>
            <a:ext cx="5698976" cy="4325112"/>
          </a:xfrm>
        </p:spPr>
        <p:txBody>
          <a:bodyPr>
            <a:normAutofit fontScale="92500" lnSpcReduction="10000"/>
          </a:bodyPr>
          <a:lstStyle/>
          <a:p>
            <a:pPr eaLnBrk="1" hangingPunct="1">
              <a:lnSpc>
                <a:spcPct val="90000"/>
              </a:lnSpc>
            </a:pPr>
            <a:r>
              <a:rPr lang="en-GB" dirty="0"/>
              <a:t>The application of the concept is in dispute</a:t>
            </a:r>
          </a:p>
          <a:p>
            <a:pPr eaLnBrk="1" hangingPunct="1">
              <a:lnSpc>
                <a:spcPct val="90000"/>
              </a:lnSpc>
            </a:pPr>
            <a:endParaRPr lang="en-GB" dirty="0"/>
          </a:p>
          <a:p>
            <a:pPr eaLnBrk="1" hangingPunct="1">
              <a:lnSpc>
                <a:spcPct val="90000"/>
              </a:lnSpc>
            </a:pPr>
            <a:r>
              <a:rPr lang="en-GB" dirty="0"/>
              <a:t>Often refers to a ‘balance’- subjective concept reliant on values and ideologies of stakeholders</a:t>
            </a:r>
          </a:p>
          <a:p>
            <a:pPr eaLnBrk="1" hangingPunct="1">
              <a:lnSpc>
                <a:spcPct val="90000"/>
              </a:lnSpc>
            </a:pPr>
            <a:endParaRPr lang="en-GB" dirty="0"/>
          </a:p>
          <a:p>
            <a:pPr eaLnBrk="1" hangingPunct="1">
              <a:lnSpc>
                <a:spcPct val="90000"/>
              </a:lnSpc>
            </a:pPr>
            <a:r>
              <a:rPr lang="en-GB" dirty="0"/>
              <a:t>A concept aimed at reconciling different value positions and the perception of an environmental crisis requiring solution</a:t>
            </a:r>
          </a:p>
        </p:txBody>
      </p:sp>
    </p:spTree>
    <p:extLst>
      <p:ext uri="{BB962C8B-B14F-4D97-AF65-F5344CB8AC3E}">
        <p14:creationId xmlns:p14="http://schemas.microsoft.com/office/powerpoint/2010/main" val="738813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457200" y="476250"/>
            <a:ext cx="8229600" cy="5654675"/>
          </a:xfrm>
        </p:spPr>
        <p:txBody>
          <a:bodyPr/>
          <a:lstStyle/>
          <a:p>
            <a:pPr eaLnBrk="1" hangingPunct="1"/>
            <a:endParaRPr lang="en-GB" sz="2800" dirty="0"/>
          </a:p>
          <a:p>
            <a:pPr eaLnBrk="1" hangingPunct="1"/>
            <a:r>
              <a:rPr lang="en-GB" sz="2800" dirty="0"/>
              <a:t>Butler (1999, p26) believes:</a:t>
            </a:r>
          </a:p>
          <a:p>
            <a:pPr lvl="1" eaLnBrk="1" hangingPunct="1">
              <a:buFont typeface="Wingdings" pitchFamily="2" charset="2"/>
              <a:buNone/>
            </a:pPr>
            <a:r>
              <a:rPr lang="en-GB" dirty="0">
                <a:solidFill>
                  <a:srgbClr val="C00000"/>
                </a:solidFill>
              </a:rPr>
              <a:t>‘overall sympathy for the goals of the concept does not necessarily translate into acceptance of costs and sacrifices that actual application may entail.’</a:t>
            </a:r>
          </a:p>
          <a:p>
            <a:pPr lvl="1" eaLnBrk="1" hangingPunct="1">
              <a:buFont typeface="Wingdings" pitchFamily="2" charset="2"/>
              <a:buNone/>
            </a:pPr>
            <a:endParaRPr lang="en-GB" dirty="0"/>
          </a:p>
          <a:p>
            <a:pPr lvl="1" eaLnBrk="1" hangingPunct="1"/>
            <a:r>
              <a:rPr lang="en-GB" dirty="0"/>
              <a:t>Believes that where the term has been adopted it has been for 3 reasons:</a:t>
            </a:r>
          </a:p>
          <a:p>
            <a:pPr lvl="2" eaLnBrk="1" hangingPunct="1"/>
            <a:r>
              <a:rPr lang="en-GB" sz="3200" dirty="0">
                <a:solidFill>
                  <a:srgbClr val="C00000"/>
                </a:solidFill>
              </a:rPr>
              <a:t>Economics</a:t>
            </a:r>
          </a:p>
          <a:p>
            <a:pPr lvl="2" eaLnBrk="1" hangingPunct="1"/>
            <a:r>
              <a:rPr lang="en-GB" sz="3200" dirty="0">
                <a:solidFill>
                  <a:srgbClr val="C00000"/>
                </a:solidFill>
              </a:rPr>
              <a:t>Public relations</a:t>
            </a:r>
          </a:p>
          <a:p>
            <a:pPr lvl="2" eaLnBrk="1" hangingPunct="1"/>
            <a:r>
              <a:rPr lang="en-GB" sz="3200" dirty="0">
                <a:solidFill>
                  <a:srgbClr val="C00000"/>
                </a:solidFill>
              </a:rPr>
              <a:t>Marketing </a:t>
            </a:r>
          </a:p>
        </p:txBody>
      </p:sp>
    </p:spTree>
    <p:extLst>
      <p:ext uri="{BB962C8B-B14F-4D97-AF65-F5344CB8AC3E}">
        <p14:creationId xmlns:p14="http://schemas.microsoft.com/office/powerpoint/2010/main" val="7956711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457200" y="620713"/>
            <a:ext cx="8229600" cy="5510212"/>
          </a:xfrm>
        </p:spPr>
        <p:txBody>
          <a:bodyPr/>
          <a:lstStyle/>
          <a:p>
            <a:pPr eaLnBrk="1" hangingPunct="1"/>
            <a:r>
              <a:rPr lang="en-GB" sz="2800" dirty="0"/>
              <a:t>Wheeler (1993) – ‘Ego-tourism’</a:t>
            </a:r>
          </a:p>
          <a:p>
            <a:pPr eaLnBrk="1" hangingPunct="1"/>
            <a:endParaRPr lang="en-GB" sz="2800" dirty="0"/>
          </a:p>
          <a:p>
            <a:pPr eaLnBrk="1" hangingPunct="1"/>
            <a:r>
              <a:rPr lang="en-GB" sz="2800" dirty="0"/>
              <a:t>Tourism and recreation gains in acceptability by being labelled as sustainable – ‘greenwashing’</a:t>
            </a:r>
          </a:p>
          <a:p>
            <a:pPr marL="109728" indent="0" eaLnBrk="1" hangingPunct="1">
              <a:buNone/>
            </a:pPr>
            <a:endParaRPr lang="en-GB" dirty="0"/>
          </a:p>
          <a:p>
            <a:pPr marL="109728" indent="0">
              <a:buNone/>
            </a:pPr>
            <a:endParaRPr lang="en-GB" sz="2800" dirty="0"/>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2492896"/>
            <a:ext cx="3240360" cy="3433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0343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a:bodyPr>
          <a:lstStyle/>
          <a:p>
            <a:r>
              <a:rPr lang="en-GB" sz="1800" dirty="0" err="1"/>
              <a:t>Brundtland</a:t>
            </a:r>
            <a:r>
              <a:rPr lang="en-GB" sz="1800" dirty="0"/>
              <a:t> Report 1987 Our Common Future. (1987). Retrieved 4 September 2019, from </a:t>
            </a:r>
            <a:r>
              <a:rPr lang="en-GB" sz="1800" dirty="0">
                <a:hlinkClick r:id="rId2"/>
              </a:rPr>
              <a:t>http://www.un-documents.net/our-common-future.pdf</a:t>
            </a:r>
            <a:endParaRPr lang="en-GB" sz="1800" dirty="0"/>
          </a:p>
          <a:p>
            <a:r>
              <a:rPr lang="en-GB" sz="1800" dirty="0"/>
              <a:t>Malthus, T (1798) An Essay on the Principle of Population</a:t>
            </a:r>
          </a:p>
          <a:p>
            <a:r>
              <a:rPr lang="en-GB" sz="1800" dirty="0"/>
              <a:t>Perkins. G (1864) Man and Nature: Or, Physical Geography as Modified by Human Action</a:t>
            </a:r>
          </a:p>
          <a:p>
            <a:r>
              <a:rPr lang="en-GB" sz="1800" dirty="0"/>
              <a:t>Carson, R (1962) Silent Spring, Houghton Mifflin Company</a:t>
            </a:r>
          </a:p>
          <a:p>
            <a:r>
              <a:rPr lang="en-GB" sz="1800" dirty="0"/>
              <a:t>The International Ecotourism Society. (2019). Retrieved 4 September 2019, from </a:t>
            </a:r>
            <a:r>
              <a:rPr lang="en-GB" sz="1800" dirty="0">
                <a:hlinkClick r:id="rId3"/>
              </a:rPr>
              <a:t>https://ecotourism.org/news/ties-announces-ecotourism-principles-revision/</a:t>
            </a:r>
            <a:endParaRPr lang="en-GB" sz="1800" dirty="0"/>
          </a:p>
          <a:p>
            <a:r>
              <a:rPr lang="en-GB" sz="1800" dirty="0"/>
              <a:t>Richard W. Butler (1999) Sustainable tourism: A state‐of‐the‐art review, Tourism Geographies</a:t>
            </a:r>
          </a:p>
          <a:p>
            <a:r>
              <a:rPr lang="en-GB" sz="1800" dirty="0"/>
              <a:t>Wheeler, M (1992) Applying ethics to the tourism industry</a:t>
            </a:r>
          </a:p>
          <a:p>
            <a:r>
              <a:rPr lang="en-GB" sz="1800" dirty="0"/>
              <a:t>Business Ethics: A European Review, 1 (4) (1992), pp. 227-235</a:t>
            </a:r>
          </a:p>
          <a:p>
            <a:endParaRPr lang="en-GB" sz="1800" dirty="0"/>
          </a:p>
          <a:p>
            <a:endParaRPr lang="en-GB" sz="1800" dirty="0"/>
          </a:p>
          <a:p>
            <a:endParaRPr lang="en-GB" sz="1800" dirty="0"/>
          </a:p>
          <a:p>
            <a:endParaRPr lang="en-GB" sz="1800" dirty="0"/>
          </a:p>
          <a:p>
            <a:endParaRPr lang="en-GB" sz="1800" dirty="0"/>
          </a:p>
          <a:p>
            <a:endParaRPr lang="en-GB" sz="1800" dirty="0"/>
          </a:p>
          <a:p>
            <a:endParaRPr lang="en-GB" dirty="0"/>
          </a:p>
        </p:txBody>
      </p:sp>
    </p:spTree>
    <p:extLst>
      <p:ext uri="{BB962C8B-B14F-4D97-AF65-F5344CB8AC3E}">
        <p14:creationId xmlns:p14="http://schemas.microsoft.com/office/powerpoint/2010/main" val="33564272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1_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3.xml><?xml version="1.0" encoding="utf-8"?>
<a:theme xmlns:a="http://schemas.openxmlformats.org/drawingml/2006/main" name="2_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2128</TotalTime>
  <Words>20580</Words>
  <Application>Microsoft Office PowerPoint</Application>
  <PresentationFormat>On-screen Show (4:3)</PresentationFormat>
  <Paragraphs>741</Paragraphs>
  <Slides>20</Slides>
  <Notes>16</Notes>
  <HiddenSlides>0</HiddenSlides>
  <MMClips>1</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20</vt:i4>
      </vt:variant>
    </vt:vector>
  </HeadingPairs>
  <TitlesOfParts>
    <vt:vector size="29" baseType="lpstr">
      <vt:lpstr>Arial</vt:lpstr>
      <vt:lpstr>Calibri</vt:lpstr>
      <vt:lpstr>Georgia</vt:lpstr>
      <vt:lpstr>Trebuchet MS</vt:lpstr>
      <vt:lpstr>Wingdings</vt:lpstr>
      <vt:lpstr>Wingdings 2</vt:lpstr>
      <vt:lpstr>Urban</vt:lpstr>
      <vt:lpstr>1_Urban</vt:lpstr>
      <vt:lpstr>2_Urban</vt:lpstr>
      <vt:lpstr>SHSS6082 Landscape and Sustainable Recreation </vt:lpstr>
      <vt:lpstr>Ecotourism – tourism and recreation underpinned by sustainable thinking</vt:lpstr>
      <vt:lpstr>Origins of the Sustainable Development Concept</vt:lpstr>
      <vt:lpstr>UN Sustinable Development Goals</vt:lpstr>
      <vt:lpstr>Un Sustainable Development </vt:lpstr>
      <vt:lpstr>UN Sustainable Development Goals</vt:lpstr>
      <vt:lpstr>Definition</vt:lpstr>
      <vt:lpstr>Why?</vt:lpstr>
      <vt:lpstr>PowerPoint Presentation</vt:lpstr>
      <vt:lpstr>PowerPoint Presentation</vt:lpstr>
      <vt:lpstr>PowerPoint Presentation</vt:lpstr>
      <vt:lpstr>PowerPoint Presentation</vt:lpstr>
      <vt:lpstr>A New Concept?</vt:lpstr>
      <vt:lpstr>PowerPoint Presentation</vt:lpstr>
      <vt:lpstr>Principles of Ecotourism</vt:lpstr>
      <vt:lpstr>PowerPoint Presentation</vt:lpstr>
      <vt:lpstr>A Contested Concept</vt:lpstr>
      <vt:lpstr>PowerPoint Presentation</vt:lpstr>
      <vt:lpstr>PowerPoint Presentation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M3X9082 Developing Niche Markets</dc:title>
  <dc:creator>Louise Emanuel</dc:creator>
  <cp:lastModifiedBy>Anthony Burns</cp:lastModifiedBy>
  <cp:revision>100</cp:revision>
  <dcterms:created xsi:type="dcterms:W3CDTF">2014-12-18T11:36:24Z</dcterms:created>
  <dcterms:modified xsi:type="dcterms:W3CDTF">2021-09-23T12:43:19Z</dcterms:modified>
</cp:coreProperties>
</file>