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1" r:id="rId16"/>
    <p:sldId id="272" r:id="rId17"/>
    <p:sldId id="275" r:id="rId18"/>
    <p:sldId id="274" r:id="rId19"/>
    <p:sldId id="273" r:id="rId20"/>
    <p:sldId id="276" r:id="rId21"/>
    <p:sldId id="280" r:id="rId22"/>
    <p:sldId id="277" r:id="rId23"/>
    <p:sldId id="283" r:id="rId24"/>
    <p:sldId id="281" r:id="rId25"/>
    <p:sldId id="270" r:id="rId26"/>
    <p:sldId id="282" r:id="rId27"/>
    <p:sldId id="279"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7" d="100"/>
          <a:sy n="97" d="100"/>
        </p:scale>
        <p:origin x="68" y="4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851606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277056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47F98-FB6F-43D6-98BC-DE9FACAE689C}" type="datetimeFigureOut">
              <a:rPr lang="en-GB" smtClean="0"/>
              <a:t>30/04/2025</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343F8BB-2E5B-47D9-99AD-6ACA35A8ACAF}" type="slidenum">
              <a:rPr lang="en-GB" smtClean="0"/>
              <a:t>‹#›</a:t>
            </a:fld>
            <a:endParaRPr lang="en-GB"/>
          </a:p>
        </p:txBody>
      </p:sp>
    </p:spTree>
    <p:extLst>
      <p:ext uri="{BB962C8B-B14F-4D97-AF65-F5344CB8AC3E}">
        <p14:creationId xmlns:p14="http://schemas.microsoft.com/office/powerpoint/2010/main" val="302809210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47F98-FB6F-43D6-98BC-DE9FACAE689C}" type="datetimeFigureOut">
              <a:rPr lang="en-GB" smtClean="0"/>
              <a:t>30/04/2025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160342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47F98-FB6F-43D6-98BC-DE9FACAE689C}" type="datetimeFigureOut">
              <a:rPr lang="en-GB" smtClean="0"/>
              <a:t>30/04/2025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613289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47F98-FB6F-43D6-98BC-DE9FACAE689C}" type="datetimeFigureOut">
              <a:rPr lang="en-GB" smtClean="0"/>
              <a:t>30/04/2025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10014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47F98-FB6F-43D6-98BC-DE9FACAE689C}" type="datetimeFigureOut">
              <a:rPr lang="en-GB" smtClean="0"/>
              <a:t>30/04/2025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500102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47F98-FB6F-43D6-98BC-DE9FACAE689C}" type="datetimeFigureOut">
              <a:rPr lang="en-GB" smtClean="0"/>
              <a:t>30/04/2025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54388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47F98-FB6F-43D6-98BC-DE9FACAE689C}" type="datetimeFigureOut">
              <a:rPr lang="en-GB" smtClean="0"/>
              <a:t>30/04/2025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778105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47F98-FB6F-43D6-98BC-DE9FACAE689C}" type="datetimeFigureOut">
              <a:rPr lang="en-GB" smtClean="0"/>
              <a:t>30/04/2025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3009472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6D47F98-FB6F-43D6-98BC-DE9FACAE689C}" type="datetimeFigureOut">
              <a:rPr lang="en-GB" smtClean="0"/>
              <a:t>30/04/2025</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E343F8BB-2E5B-47D9-99AD-6ACA35A8ACAF}" type="slidenum">
              <a:rPr lang="en-GB" smtClean="0"/>
              <a:t>‹#›</a:t>
            </a:fld>
            <a:endParaRPr lang="en-GB"/>
          </a:p>
        </p:txBody>
      </p:sp>
    </p:spTree>
    <p:extLst>
      <p:ext uri="{BB962C8B-B14F-4D97-AF65-F5344CB8AC3E}">
        <p14:creationId xmlns:p14="http://schemas.microsoft.com/office/powerpoint/2010/main" val="298183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47F98-FB6F-43D6-98BC-DE9FACAE689C}" type="datetimeFigureOut">
              <a:rPr lang="en-GB" smtClean="0"/>
              <a:t>30/04/2025</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E343F8BB-2E5B-47D9-99AD-6ACA35A8ACAF}" type="slidenum">
              <a:rPr lang="en-GB" smtClean="0"/>
              <a:t>‹#›</a:t>
            </a:fld>
            <a:endParaRPr lang="en-GB"/>
          </a:p>
        </p:txBody>
      </p:sp>
    </p:spTree>
    <p:extLst>
      <p:ext uri="{BB962C8B-B14F-4D97-AF65-F5344CB8AC3E}">
        <p14:creationId xmlns:p14="http://schemas.microsoft.com/office/powerpoint/2010/main" val="390832422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UEFA CHAMPIONS LEAGUE</a:t>
            </a:r>
            <a:br>
              <a:rPr lang="en-GB" dirty="0"/>
            </a:br>
            <a:r>
              <a:rPr lang="en-GB" dirty="0"/>
              <a:t>CARDIFF</a:t>
            </a:r>
          </a:p>
        </p:txBody>
      </p:sp>
      <p:sp>
        <p:nvSpPr>
          <p:cNvPr id="3" name="Subtitle 2"/>
          <p:cNvSpPr>
            <a:spLocks noGrp="1"/>
          </p:cNvSpPr>
          <p:nvPr>
            <p:ph type="subTitle" idx="1"/>
          </p:nvPr>
        </p:nvSpPr>
        <p:spPr/>
        <p:txBody>
          <a:bodyPr/>
          <a:lstStyle/>
          <a:p>
            <a:r>
              <a:rPr lang="en-GB" dirty="0"/>
              <a:t>GLOBAL SPORTS EVENTS MANAGEMENT</a:t>
            </a:r>
          </a:p>
        </p:txBody>
      </p:sp>
    </p:spTree>
    <p:extLst>
      <p:ext uri="{BB962C8B-B14F-4D97-AF65-F5344CB8AC3E}">
        <p14:creationId xmlns:p14="http://schemas.microsoft.com/office/powerpoint/2010/main" val="97616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Champions League Final</a:t>
            </a:r>
          </a:p>
        </p:txBody>
      </p:sp>
      <p:sp>
        <p:nvSpPr>
          <p:cNvPr id="3" name="Content Placeholder 2"/>
          <p:cNvSpPr>
            <a:spLocks noGrp="1"/>
          </p:cNvSpPr>
          <p:nvPr>
            <p:ph idx="1"/>
          </p:nvPr>
        </p:nvSpPr>
        <p:spPr>
          <a:xfrm>
            <a:off x="321972" y="2446986"/>
            <a:ext cx="10665027" cy="3770934"/>
          </a:xfrm>
        </p:spPr>
        <p:txBody>
          <a:bodyPr>
            <a:normAutofit/>
          </a:bodyPr>
          <a:lstStyle/>
          <a:p>
            <a:r>
              <a:rPr lang="en-GB" sz="4400" dirty="0"/>
              <a:t>Biggest annual Sporting Event in the World</a:t>
            </a:r>
          </a:p>
          <a:p>
            <a:r>
              <a:rPr lang="en-GB" sz="4400" dirty="0" err="1"/>
              <a:t>Ist</a:t>
            </a:r>
            <a:r>
              <a:rPr lang="en-GB" sz="4400" dirty="0"/>
              <a:t> Final in Wales and 12</a:t>
            </a:r>
            <a:r>
              <a:rPr lang="en-GB" sz="4400" baseline="30000" dirty="0"/>
              <a:t>th</a:t>
            </a:r>
            <a:r>
              <a:rPr lang="en-GB" sz="4400" dirty="0"/>
              <a:t> in the UK</a:t>
            </a:r>
          </a:p>
          <a:p>
            <a:r>
              <a:rPr lang="en-GB" sz="4400" dirty="0"/>
              <a:t>Real Madrid v Juventus</a:t>
            </a:r>
          </a:p>
        </p:txBody>
      </p:sp>
    </p:spTree>
    <p:extLst>
      <p:ext uri="{BB962C8B-B14F-4D97-AF65-F5344CB8AC3E}">
        <p14:creationId xmlns:p14="http://schemas.microsoft.com/office/powerpoint/2010/main" val="743647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Team Wales</a:t>
            </a:r>
          </a:p>
        </p:txBody>
      </p:sp>
      <p:sp>
        <p:nvSpPr>
          <p:cNvPr id="3" name="Content Placeholder 2"/>
          <p:cNvSpPr>
            <a:spLocks noGrp="1"/>
          </p:cNvSpPr>
          <p:nvPr>
            <p:ph idx="1"/>
          </p:nvPr>
        </p:nvSpPr>
        <p:spPr>
          <a:xfrm>
            <a:off x="206062" y="2011680"/>
            <a:ext cx="11809927" cy="4206240"/>
          </a:xfrm>
        </p:spPr>
        <p:txBody>
          <a:bodyPr>
            <a:noAutofit/>
          </a:bodyPr>
          <a:lstStyle/>
          <a:p>
            <a:r>
              <a:rPr lang="en-GB" sz="3200" dirty="0"/>
              <a:t>FAW, Cardiff City Council  and Wales Government Host City Bid</a:t>
            </a:r>
          </a:p>
          <a:p>
            <a:r>
              <a:rPr lang="en-GB" sz="3200" dirty="0"/>
              <a:t>“It’s a real team effort!” </a:t>
            </a:r>
            <a:r>
              <a:rPr lang="en-GB" sz="3200" dirty="0" err="1"/>
              <a:t>Carwyn</a:t>
            </a:r>
            <a:r>
              <a:rPr lang="en-GB" sz="3200" dirty="0"/>
              <a:t> Jones 1</a:t>
            </a:r>
            <a:r>
              <a:rPr lang="en-GB" sz="3200" baseline="30000" dirty="0"/>
              <a:t>st</a:t>
            </a:r>
            <a:r>
              <a:rPr lang="en-GB" sz="3200" dirty="0"/>
              <a:t> Minister 2017</a:t>
            </a:r>
          </a:p>
          <a:p>
            <a:r>
              <a:rPr lang="en-GB" sz="3200" dirty="0"/>
              <a:t>“Staging the UEFA Champions League in Cardiff would prove a legacy throughout the Country of Wales due to the passion for football across the nation” </a:t>
            </a:r>
            <a:r>
              <a:rPr lang="en-GB" sz="3200" dirty="0" err="1"/>
              <a:t>Carwyn</a:t>
            </a:r>
            <a:r>
              <a:rPr lang="en-GB" sz="3200" dirty="0"/>
              <a:t> Jones 1</a:t>
            </a:r>
            <a:r>
              <a:rPr lang="en-GB" sz="3200" baseline="30000" dirty="0"/>
              <a:t>st</a:t>
            </a:r>
            <a:r>
              <a:rPr lang="en-GB" sz="3200" dirty="0"/>
              <a:t> Minister 2011</a:t>
            </a:r>
          </a:p>
          <a:p>
            <a:r>
              <a:rPr lang="en-GB" sz="3200" dirty="0"/>
              <a:t>“Team Wales approach has provided such fantastic achievements organising successful FA Cup Finals, RWC’s and The Ryder Cup fills me with confidence that UEFA should consider Cardiff and Wales a most suitable venue” </a:t>
            </a:r>
            <a:r>
              <a:rPr lang="en-GB" sz="3200" dirty="0" err="1"/>
              <a:t>Carwyn</a:t>
            </a:r>
            <a:r>
              <a:rPr lang="en-GB" sz="3200" dirty="0"/>
              <a:t> Jones 1</a:t>
            </a:r>
            <a:r>
              <a:rPr lang="en-GB" sz="3200" baseline="30000" dirty="0"/>
              <a:t>st</a:t>
            </a:r>
            <a:r>
              <a:rPr lang="en-GB" sz="3200" dirty="0"/>
              <a:t> Minister 2011</a:t>
            </a:r>
          </a:p>
        </p:txBody>
      </p:sp>
    </p:spTree>
    <p:extLst>
      <p:ext uri="{BB962C8B-B14F-4D97-AF65-F5344CB8AC3E}">
        <p14:creationId xmlns:p14="http://schemas.microsoft.com/office/powerpoint/2010/main" val="4097406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BID</a:t>
            </a:r>
          </a:p>
        </p:txBody>
      </p:sp>
      <p:sp>
        <p:nvSpPr>
          <p:cNvPr id="3" name="Content Placeholder 2"/>
          <p:cNvSpPr>
            <a:spLocks noGrp="1"/>
          </p:cNvSpPr>
          <p:nvPr>
            <p:ph idx="1"/>
          </p:nvPr>
        </p:nvSpPr>
        <p:spPr/>
        <p:txBody>
          <a:bodyPr>
            <a:noAutofit/>
          </a:bodyPr>
          <a:lstStyle/>
          <a:p>
            <a:r>
              <a:rPr lang="en-GB" sz="4000" dirty="0"/>
              <a:t>1</a:t>
            </a:r>
            <a:r>
              <a:rPr lang="en-GB" sz="4000" baseline="30000" dirty="0"/>
              <a:t>ST</a:t>
            </a:r>
            <a:r>
              <a:rPr lang="en-GB" sz="4000" dirty="0"/>
              <a:t> CLASS  STADIUM, INFRASTRUCTURE AND HOTELS</a:t>
            </a:r>
          </a:p>
          <a:p>
            <a:r>
              <a:rPr lang="en-GB" sz="4000" dirty="0"/>
              <a:t>ICONIC PLAYERS </a:t>
            </a:r>
          </a:p>
          <a:p>
            <a:r>
              <a:rPr lang="en-GB" sz="4000" dirty="0"/>
              <a:t>Plan in place in Welsh football for this event since 1999</a:t>
            </a:r>
          </a:p>
          <a:p>
            <a:r>
              <a:rPr lang="en-GB" sz="4000" dirty="0"/>
              <a:t>Whilst Wembley was re developed Cardiff was used for football finals</a:t>
            </a:r>
          </a:p>
          <a:p>
            <a:endParaRPr lang="en-GB" sz="4000" dirty="0"/>
          </a:p>
        </p:txBody>
      </p:sp>
    </p:spTree>
    <p:extLst>
      <p:ext uri="{BB962C8B-B14F-4D97-AF65-F5344CB8AC3E}">
        <p14:creationId xmlns:p14="http://schemas.microsoft.com/office/powerpoint/2010/main" val="97324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ISSUES</a:t>
            </a:r>
          </a:p>
        </p:txBody>
      </p:sp>
      <p:sp>
        <p:nvSpPr>
          <p:cNvPr id="3" name="Content Placeholder 2"/>
          <p:cNvSpPr>
            <a:spLocks noGrp="1"/>
          </p:cNvSpPr>
          <p:nvPr>
            <p:ph idx="1"/>
          </p:nvPr>
        </p:nvSpPr>
        <p:spPr/>
        <p:txBody>
          <a:bodyPr>
            <a:noAutofit/>
          </a:bodyPr>
          <a:lstStyle/>
          <a:p>
            <a:r>
              <a:rPr lang="en-GB" sz="3200" dirty="0"/>
              <a:t>TRANSPORT</a:t>
            </a:r>
          </a:p>
          <a:p>
            <a:r>
              <a:rPr lang="en-GB" sz="3200" dirty="0"/>
              <a:t>SIZE OF CARDIFF AIRPORT </a:t>
            </a:r>
          </a:p>
          <a:p>
            <a:r>
              <a:rPr lang="en-GB" sz="3200" dirty="0"/>
              <a:t>LACK OF FLIGHTS</a:t>
            </a:r>
          </a:p>
          <a:p>
            <a:r>
              <a:rPr lang="en-GB" sz="3200" dirty="0"/>
              <a:t>LIMITED AIRLINES</a:t>
            </a:r>
          </a:p>
          <a:p>
            <a:r>
              <a:rPr lang="en-GB" sz="3200" dirty="0"/>
              <a:t>SIZE OF TERMINAL</a:t>
            </a:r>
          </a:p>
          <a:p>
            <a:r>
              <a:rPr lang="en-GB" sz="3200" dirty="0"/>
              <a:t>LIKELY TO RELY ON LHR</a:t>
            </a:r>
          </a:p>
          <a:p>
            <a:r>
              <a:rPr lang="en-GB" sz="3200" dirty="0"/>
              <a:t>BRISTOL, BIRMINGHAM AND LHR WITHIN 2 HOURS</a:t>
            </a:r>
          </a:p>
          <a:p>
            <a:r>
              <a:rPr lang="en-GB" sz="3200" dirty="0"/>
              <a:t>TRANSPORT DURING 2015 RWC</a:t>
            </a:r>
          </a:p>
        </p:txBody>
      </p:sp>
    </p:spTree>
    <p:extLst>
      <p:ext uri="{BB962C8B-B14F-4D97-AF65-F5344CB8AC3E}">
        <p14:creationId xmlns:p14="http://schemas.microsoft.com/office/powerpoint/2010/main" val="3719635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LACK OF INFRASTUCTURE</a:t>
            </a:r>
          </a:p>
        </p:txBody>
      </p:sp>
      <p:sp>
        <p:nvSpPr>
          <p:cNvPr id="3" name="Content Placeholder 2"/>
          <p:cNvSpPr>
            <a:spLocks noGrp="1"/>
          </p:cNvSpPr>
          <p:nvPr>
            <p:ph idx="1"/>
          </p:nvPr>
        </p:nvSpPr>
        <p:spPr/>
        <p:txBody>
          <a:bodyPr>
            <a:normAutofit fontScale="92500" lnSpcReduction="10000"/>
          </a:bodyPr>
          <a:lstStyle/>
          <a:p>
            <a:r>
              <a:rPr lang="en-GB" dirty="0"/>
              <a:t>INSUFFICIENT ACCOMODATION?</a:t>
            </a:r>
          </a:p>
          <a:p>
            <a:r>
              <a:rPr lang="en-GB" dirty="0"/>
              <a:t>LIMITED HOTEL BED SPACE</a:t>
            </a:r>
          </a:p>
          <a:p>
            <a:r>
              <a:rPr lang="en-GB" dirty="0"/>
              <a:t>POP UP POP DOWN HOTELS</a:t>
            </a:r>
          </a:p>
          <a:p>
            <a:r>
              <a:rPr lang="en-GB" dirty="0"/>
              <a:t>REGIONAL PROVISION</a:t>
            </a:r>
          </a:p>
          <a:p>
            <a:r>
              <a:rPr lang="en-GB" dirty="0"/>
              <a:t>LIMITED SPACE IN THE CITY FOR HOSPITALITY AREAS</a:t>
            </a:r>
          </a:p>
          <a:p>
            <a:r>
              <a:rPr lang="en-GB" dirty="0"/>
              <a:t>CITY CENTRE LOCATION</a:t>
            </a:r>
          </a:p>
          <a:p>
            <a:r>
              <a:rPr lang="en-GB" dirty="0"/>
              <a:t>LACK OF EXPERTISE AT FAW</a:t>
            </a:r>
          </a:p>
          <a:p>
            <a:r>
              <a:rPr lang="en-GB" dirty="0"/>
              <a:t>LACK OF EXPERIENCE AS INTERNATIONAL FOOTBALL HOST VENUE</a:t>
            </a:r>
          </a:p>
          <a:p>
            <a:r>
              <a:rPr lang="en-GB" dirty="0"/>
              <a:t>WG invested in initial stakeholders guarantees</a:t>
            </a:r>
          </a:p>
          <a:p>
            <a:r>
              <a:rPr lang="en-GB" dirty="0"/>
              <a:t>ESTIMATED £45M IN RETURN TO CARDIFF AND WELSH ECONOMY</a:t>
            </a:r>
          </a:p>
        </p:txBody>
      </p:sp>
    </p:spTree>
    <p:extLst>
      <p:ext uri="{BB962C8B-B14F-4D97-AF65-F5344CB8AC3E}">
        <p14:creationId xmlns:p14="http://schemas.microsoft.com/office/powerpoint/2010/main" val="867852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UEFA STATEMENT </a:t>
            </a:r>
            <a:br>
              <a:rPr lang="en-GB" dirty="0"/>
            </a:br>
            <a:r>
              <a:rPr lang="en-GB" dirty="0"/>
              <a:t>GIORGIO MARCHETTI   Deputy General Secretary </a:t>
            </a:r>
          </a:p>
        </p:txBody>
      </p:sp>
      <p:sp>
        <p:nvSpPr>
          <p:cNvPr id="3" name="Content Placeholder 2"/>
          <p:cNvSpPr>
            <a:spLocks noGrp="1"/>
          </p:cNvSpPr>
          <p:nvPr>
            <p:ph idx="1"/>
          </p:nvPr>
        </p:nvSpPr>
        <p:spPr/>
        <p:txBody>
          <a:bodyPr>
            <a:normAutofit/>
          </a:bodyPr>
          <a:lstStyle/>
          <a:p>
            <a:r>
              <a:rPr lang="en-GB" sz="2400" dirty="0"/>
              <a:t>“Cardiff has got a magnificent stadium, Cardiff is a football city, that has never hosted the Champions League final </a:t>
            </a:r>
            <a:r>
              <a:rPr lang="en-GB" sz="2400" dirty="0" err="1"/>
              <a:t>abd</a:t>
            </a:r>
            <a:r>
              <a:rPr lang="en-GB" sz="2400" dirty="0"/>
              <a:t> we are very proud of taking it to as many cities in Europe as possible. Wales may be a small nation but it is a big football country and we are very happy Cardiff can host this game”</a:t>
            </a:r>
          </a:p>
          <a:p>
            <a:r>
              <a:rPr lang="en-GB" sz="2400" dirty="0"/>
              <a:t>“Their success in Europe showed their ambition. Football in Europe is rich because it is not just about a few countries, it’s about everyone. Wales played extremely well and the results they achieved in the Euro’s was outstanding. This for us is very good news because it means success is not for the few”</a:t>
            </a:r>
          </a:p>
          <a:p>
            <a:r>
              <a:rPr lang="en-GB" sz="2400" dirty="0"/>
              <a:t>“I am sure the final will be a very good event and Cardiff can be part of the family of European football </a:t>
            </a:r>
            <a:r>
              <a:rPr lang="en-GB" sz="2400" dirty="0" err="1"/>
              <a:t>competiions</a:t>
            </a:r>
            <a:r>
              <a:rPr lang="en-GB" dirty="0"/>
              <a:t>”</a:t>
            </a:r>
          </a:p>
        </p:txBody>
      </p:sp>
    </p:spTree>
    <p:extLst>
      <p:ext uri="{BB962C8B-B14F-4D97-AF65-F5344CB8AC3E}">
        <p14:creationId xmlns:p14="http://schemas.microsoft.com/office/powerpoint/2010/main" val="84784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FAW</a:t>
            </a:r>
          </a:p>
        </p:txBody>
      </p:sp>
      <p:sp>
        <p:nvSpPr>
          <p:cNvPr id="3" name="Content Placeholder 2"/>
          <p:cNvSpPr>
            <a:spLocks noGrp="1"/>
          </p:cNvSpPr>
          <p:nvPr>
            <p:ph idx="1"/>
          </p:nvPr>
        </p:nvSpPr>
        <p:spPr/>
        <p:txBody>
          <a:bodyPr>
            <a:normAutofit/>
          </a:bodyPr>
          <a:lstStyle/>
          <a:p>
            <a:r>
              <a:rPr lang="en-GB" dirty="0"/>
              <a:t>2010 FAW MODERNISED</a:t>
            </a:r>
          </a:p>
          <a:p>
            <a:r>
              <a:rPr lang="en-GB" dirty="0"/>
              <a:t>CHIEF EXEC JONATHAN FORD</a:t>
            </a:r>
          </a:p>
          <a:p>
            <a:r>
              <a:rPr lang="en-GB" dirty="0"/>
              <a:t>NEW STRATEGIC PLAN</a:t>
            </a:r>
          </a:p>
          <a:p>
            <a:r>
              <a:rPr lang="en-GB" dirty="0"/>
              <a:t>AIM TO BID AND HOST A MAJOR EVENT</a:t>
            </a:r>
          </a:p>
          <a:p>
            <a:r>
              <a:rPr lang="en-GB" dirty="0"/>
              <a:t>NO PREVIOUS HISTORY OF HOSTING UEFA OR FIFA EVENTS</a:t>
            </a:r>
          </a:p>
          <a:p>
            <a:r>
              <a:rPr lang="en-GB" dirty="0"/>
              <a:t>FAW LOOKED AT BIDDING FOR BOTH TO SHOW THEIR INTENT AND TO LEARN FROM THE EXPERIENCE FOR THE FUTURE</a:t>
            </a:r>
          </a:p>
          <a:p>
            <a:r>
              <a:rPr lang="en-GB" dirty="0"/>
              <a:t>“Aim to promote football and the ideal way of doing this was for our sides to go to the world by qualifying for a major tournament…If we could not be successful in doing that, let’s bring the world to our country.” Jonathan Ford</a:t>
            </a:r>
          </a:p>
          <a:p>
            <a:endParaRPr lang="en-GB" dirty="0"/>
          </a:p>
          <a:p>
            <a:endParaRPr lang="en-GB" dirty="0"/>
          </a:p>
        </p:txBody>
      </p:sp>
    </p:spTree>
    <p:extLst>
      <p:ext uri="{BB962C8B-B14F-4D97-AF65-F5344CB8AC3E}">
        <p14:creationId xmlns:p14="http://schemas.microsoft.com/office/powerpoint/2010/main" val="2761800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VISION</a:t>
            </a:r>
          </a:p>
        </p:txBody>
      </p:sp>
      <p:sp>
        <p:nvSpPr>
          <p:cNvPr id="3" name="Content Placeholder 2"/>
          <p:cNvSpPr>
            <a:spLocks noGrp="1"/>
          </p:cNvSpPr>
          <p:nvPr>
            <p:ph idx="1"/>
          </p:nvPr>
        </p:nvSpPr>
        <p:spPr/>
        <p:txBody>
          <a:bodyPr>
            <a:normAutofit/>
          </a:bodyPr>
          <a:lstStyle/>
          <a:p>
            <a:r>
              <a:rPr lang="en-GB" sz="3600" dirty="0"/>
              <a:t>FAW took </a:t>
            </a:r>
            <a:r>
              <a:rPr lang="en-GB" sz="3600" dirty="0" err="1"/>
              <a:t>Platini</a:t>
            </a:r>
            <a:r>
              <a:rPr lang="en-GB" sz="3600" dirty="0"/>
              <a:t> out informally to a café before the Super Cup Final to outline their vision</a:t>
            </a:r>
          </a:p>
          <a:p>
            <a:r>
              <a:rPr lang="en-GB" sz="3600" dirty="0"/>
              <a:t>Failed to convince </a:t>
            </a:r>
            <a:r>
              <a:rPr lang="en-GB" sz="3600" dirty="0" err="1"/>
              <a:t>Platini</a:t>
            </a:r>
            <a:r>
              <a:rPr lang="en-GB" sz="3600" dirty="0"/>
              <a:t> and UEFA</a:t>
            </a:r>
          </a:p>
          <a:p>
            <a:r>
              <a:rPr lang="en-GB" sz="3600" dirty="0"/>
              <a:t>At the final </a:t>
            </a:r>
            <a:r>
              <a:rPr lang="en-GB" sz="3600" dirty="0" err="1"/>
              <a:t>Platini</a:t>
            </a:r>
            <a:r>
              <a:rPr lang="en-GB" sz="3600" dirty="0"/>
              <a:t> explained to reporters that Cardiff still had an  infrastructure problem effecting staging major events</a:t>
            </a:r>
          </a:p>
          <a:p>
            <a:r>
              <a:rPr lang="en-GB" sz="3600" dirty="0"/>
              <a:t>Major setback</a:t>
            </a:r>
          </a:p>
        </p:txBody>
      </p:sp>
    </p:spTree>
    <p:extLst>
      <p:ext uri="{BB962C8B-B14F-4D97-AF65-F5344CB8AC3E}">
        <p14:creationId xmlns:p14="http://schemas.microsoft.com/office/powerpoint/2010/main" val="79571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BIDS</a:t>
            </a:r>
          </a:p>
        </p:txBody>
      </p:sp>
      <p:sp>
        <p:nvSpPr>
          <p:cNvPr id="3" name="Content Placeholder 2"/>
          <p:cNvSpPr>
            <a:spLocks noGrp="1"/>
          </p:cNvSpPr>
          <p:nvPr>
            <p:ph idx="1"/>
          </p:nvPr>
        </p:nvSpPr>
        <p:spPr/>
        <p:txBody>
          <a:bodyPr>
            <a:normAutofit/>
          </a:bodyPr>
          <a:lstStyle/>
          <a:p>
            <a:r>
              <a:rPr lang="en-GB" dirty="0"/>
              <a:t>MILLENNIUM STADIUM HOSTED OLYMPIC FOOTBALL</a:t>
            </a:r>
          </a:p>
          <a:p>
            <a:r>
              <a:rPr lang="en-GB" dirty="0"/>
              <a:t>BID TO HOST UNDER 21’S EUROS FAILED</a:t>
            </a:r>
          </a:p>
          <a:p>
            <a:r>
              <a:rPr lang="en-GB" dirty="0"/>
              <a:t>WALES SECURED WOMENS UNDER 19’S TOURNAMENT</a:t>
            </a:r>
          </a:p>
          <a:p>
            <a:r>
              <a:rPr lang="en-GB" dirty="0"/>
              <a:t>IMPRESSED UEFA BY PROFESSIONALISM AND ENTHUSIASM</a:t>
            </a:r>
          </a:p>
          <a:p>
            <a:r>
              <a:rPr lang="en-GB" dirty="0"/>
              <a:t>BID TO HOST 2020 EUROPEAN CHAMPIONSHIPS</a:t>
            </a:r>
          </a:p>
          <a:p>
            <a:r>
              <a:rPr lang="en-GB" dirty="0"/>
              <a:t>FAW APPOINTED ALAN HAMER (EX GLAMORGAN CRICKET CEO)WHO HAD SECURED 1</a:t>
            </a:r>
            <a:r>
              <a:rPr lang="en-GB" baseline="30000" dirty="0"/>
              <a:t>ST</a:t>
            </a:r>
            <a:r>
              <a:rPr lang="en-GB" dirty="0"/>
              <a:t> ASHES TEST MATCH TO MANAGE THE BID</a:t>
            </a:r>
          </a:p>
          <a:p>
            <a:r>
              <a:rPr lang="en-GB" dirty="0"/>
              <a:t>2012 SECURED HOSTING UEFA SUPER CUP FOR 2014 – ANNUAL CLASH BETWEEN WINNERS OF CHAMPIONS LEAGUE AND EUROPA LEAGUE WINNERS</a:t>
            </a:r>
          </a:p>
          <a:p>
            <a:endParaRPr lang="en-GB" dirty="0"/>
          </a:p>
        </p:txBody>
      </p:sp>
    </p:spTree>
    <p:extLst>
      <p:ext uri="{BB962C8B-B14F-4D97-AF65-F5344CB8AC3E}">
        <p14:creationId xmlns:p14="http://schemas.microsoft.com/office/powerpoint/2010/main" val="142381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EURO 2020 BID</a:t>
            </a:r>
          </a:p>
        </p:txBody>
      </p:sp>
      <p:sp>
        <p:nvSpPr>
          <p:cNvPr id="3" name="Content Placeholder 2"/>
          <p:cNvSpPr>
            <a:spLocks noGrp="1"/>
          </p:cNvSpPr>
          <p:nvPr>
            <p:ph idx="1"/>
          </p:nvPr>
        </p:nvSpPr>
        <p:spPr>
          <a:xfrm>
            <a:off x="244699" y="2011679"/>
            <a:ext cx="11513712" cy="4582303"/>
          </a:xfrm>
        </p:spPr>
        <p:txBody>
          <a:bodyPr>
            <a:normAutofit/>
          </a:bodyPr>
          <a:lstStyle/>
          <a:p>
            <a:r>
              <a:rPr lang="en-GB" dirty="0"/>
              <a:t>Submitted April 2014</a:t>
            </a:r>
          </a:p>
          <a:p>
            <a:r>
              <a:rPr lang="en-GB" dirty="0"/>
              <a:t>Glossy bid with Gareth Bale front cover</a:t>
            </a:r>
          </a:p>
          <a:p>
            <a:r>
              <a:rPr lang="en-GB" dirty="0"/>
              <a:t>Detail</a:t>
            </a:r>
          </a:p>
          <a:p>
            <a:r>
              <a:rPr lang="en-GB" dirty="0"/>
              <a:t>Cooperation agreements between Wales and Westminster </a:t>
            </a:r>
            <a:r>
              <a:rPr lang="en-GB" dirty="0" err="1"/>
              <a:t>Govts</a:t>
            </a:r>
            <a:r>
              <a:rPr lang="en-GB" dirty="0"/>
              <a:t> and local stakeholders</a:t>
            </a:r>
          </a:p>
          <a:p>
            <a:r>
              <a:rPr lang="en-GB" dirty="0"/>
              <a:t>Detailed Transport Plans</a:t>
            </a:r>
          </a:p>
          <a:p>
            <a:r>
              <a:rPr lang="en-GB" dirty="0"/>
              <a:t>Cardiff and Bristol Airports to cooperate with each other</a:t>
            </a:r>
          </a:p>
          <a:p>
            <a:r>
              <a:rPr lang="en-GB" dirty="0"/>
              <a:t>Hospitality issues overcome through cooperation with WRU and Cardiff Castle and Parks using a temporary footbridge as used in London 2012</a:t>
            </a:r>
          </a:p>
          <a:p>
            <a:r>
              <a:rPr lang="en-GB" dirty="0"/>
              <a:t>Cardiff Arms Park to become Media Compound</a:t>
            </a:r>
          </a:p>
          <a:p>
            <a:r>
              <a:rPr lang="en-GB" dirty="0"/>
              <a:t>Vital preparation and answered all issues likely to be raised</a:t>
            </a:r>
          </a:p>
        </p:txBody>
      </p:sp>
    </p:spTree>
    <p:extLst>
      <p:ext uri="{BB962C8B-B14F-4D97-AF65-F5344CB8AC3E}">
        <p14:creationId xmlns:p14="http://schemas.microsoft.com/office/powerpoint/2010/main" val="35722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SUPER CUP FINAL SUCCESS</a:t>
            </a:r>
          </a:p>
        </p:txBody>
      </p:sp>
      <p:sp>
        <p:nvSpPr>
          <p:cNvPr id="3" name="Content Placeholder 2"/>
          <p:cNvSpPr>
            <a:spLocks noGrp="1"/>
          </p:cNvSpPr>
          <p:nvPr>
            <p:ph idx="1"/>
          </p:nvPr>
        </p:nvSpPr>
        <p:spPr>
          <a:xfrm>
            <a:off x="167425" y="1825624"/>
            <a:ext cx="12024575" cy="4845631"/>
          </a:xfrm>
        </p:spPr>
        <p:txBody>
          <a:bodyPr>
            <a:normAutofit fontScale="85000" lnSpcReduction="20000"/>
          </a:bodyPr>
          <a:lstStyle/>
          <a:p>
            <a:r>
              <a:rPr lang="en-GB" dirty="0"/>
              <a:t>NORMALLY LOW KEY</a:t>
            </a:r>
          </a:p>
          <a:p>
            <a:r>
              <a:rPr lang="en-GB" dirty="0"/>
              <a:t>CARDIFF IMPACT</a:t>
            </a:r>
          </a:p>
          <a:p>
            <a:r>
              <a:rPr lang="en-GB" dirty="0"/>
              <a:t>WELSH PASSION</a:t>
            </a:r>
          </a:p>
          <a:p>
            <a:r>
              <a:rPr lang="en-GB" dirty="0"/>
              <a:t>GALA DINNER AT NATIONAL MUSUEM</a:t>
            </a:r>
          </a:p>
          <a:p>
            <a:r>
              <a:rPr lang="en-GB" dirty="0"/>
              <a:t>WELSH DIGNITARIES</a:t>
            </a:r>
          </a:p>
          <a:p>
            <a:r>
              <a:rPr lang="en-GB" dirty="0"/>
              <a:t>STADIUM FACTOR</a:t>
            </a:r>
          </a:p>
          <a:p>
            <a:r>
              <a:rPr lang="en-GB" dirty="0"/>
              <a:t>2020 SERIOUS COMPETITION FOR THE BID AND FOR POLITICAL REASONS WALES WERE NOT GIVEN 2020</a:t>
            </a:r>
          </a:p>
          <a:p>
            <a:r>
              <a:rPr lang="en-GB" dirty="0"/>
              <a:t>BACK UP PLAN CHAMPIONS LEAGUE 2017</a:t>
            </a:r>
          </a:p>
          <a:p>
            <a:r>
              <a:rPr lang="en-GB" dirty="0"/>
              <a:t>BID DOCUMENTS ALMOST IDENTICAL</a:t>
            </a:r>
          </a:p>
          <a:p>
            <a:r>
              <a:rPr lang="en-GB" dirty="0"/>
              <a:t>UEFA AIMS FOR CHAMPIONS LEAGUE WAS TO TAKE IT TO NATIONS THAT WERE NOT TRADITIONAL FOOTBALL POWERHOUSES</a:t>
            </a:r>
          </a:p>
          <a:p>
            <a:r>
              <a:rPr lang="en-GB" dirty="0"/>
              <a:t>PROMOTED THE IDEA OF AN IMPRESSICE TROPHY TOUR TO INCLUDE NATION</a:t>
            </a:r>
          </a:p>
          <a:p>
            <a:r>
              <a:rPr lang="en-GB" dirty="0"/>
              <a:t>JUNE 2015 AWARDED CHAMPIONS LEAGUE</a:t>
            </a:r>
          </a:p>
        </p:txBody>
      </p:sp>
    </p:spTree>
    <p:extLst>
      <p:ext uri="{BB962C8B-B14F-4D97-AF65-F5344CB8AC3E}">
        <p14:creationId xmlns:p14="http://schemas.microsoft.com/office/powerpoint/2010/main" val="1126241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DELIVERY</a:t>
            </a:r>
          </a:p>
        </p:txBody>
      </p:sp>
      <p:sp>
        <p:nvSpPr>
          <p:cNvPr id="3" name="Content Placeholder 2"/>
          <p:cNvSpPr>
            <a:spLocks noGrp="1"/>
          </p:cNvSpPr>
          <p:nvPr>
            <p:ph idx="1"/>
          </p:nvPr>
        </p:nvSpPr>
        <p:spPr>
          <a:xfrm>
            <a:off x="128789" y="2011680"/>
            <a:ext cx="11809926" cy="4620940"/>
          </a:xfrm>
        </p:spPr>
        <p:txBody>
          <a:bodyPr>
            <a:normAutofit fontScale="92500" lnSpcReduction="10000"/>
          </a:bodyPr>
          <a:lstStyle/>
          <a:p>
            <a:r>
              <a:rPr lang="en-GB" dirty="0"/>
              <a:t>CHAMPIONS LEAGUE 2017</a:t>
            </a:r>
          </a:p>
          <a:p>
            <a:r>
              <a:rPr lang="en-GB" dirty="0"/>
              <a:t>WOMENS FINAL AT CARDIFF CITY STADIUM</a:t>
            </a:r>
          </a:p>
          <a:p>
            <a:r>
              <a:rPr lang="en-GB" dirty="0"/>
              <a:t>FAW HOST ASSOCIATION</a:t>
            </a:r>
          </a:p>
          <a:p>
            <a:r>
              <a:rPr lang="en-GB" dirty="0"/>
              <a:t>LOCAL ORGANISING COMMITTEE SET UP 62 CONTRACTS WITH STAKEHOLDERS WHICH HAD TO BE AGREED BEFORE BID</a:t>
            </a:r>
          </a:p>
          <a:p>
            <a:r>
              <a:rPr lang="en-GB" dirty="0"/>
              <a:t>AIRPORT AGREEMENTS FOR SCHEDULED FLIGHTS FOR UP TO 200K FLIGHTS</a:t>
            </a:r>
          </a:p>
          <a:p>
            <a:r>
              <a:rPr lang="en-GB" dirty="0"/>
              <a:t>EXTRA TRAINS</a:t>
            </a:r>
          </a:p>
          <a:p>
            <a:r>
              <a:rPr lang="en-GB" dirty="0"/>
              <a:t>HOTELIERS</a:t>
            </a:r>
          </a:p>
          <a:p>
            <a:r>
              <a:rPr lang="en-GB" dirty="0"/>
              <a:t>CITY ORGANISATION</a:t>
            </a:r>
          </a:p>
          <a:p>
            <a:r>
              <a:rPr lang="en-GB" dirty="0"/>
              <a:t>STAKEHOLDER GROUPS SET UP INCLUDED STADIUM, POLIC, COMMUNICATIONS AND SPECIALISTS</a:t>
            </a:r>
          </a:p>
          <a:p>
            <a:r>
              <a:rPr lang="en-GB" dirty="0"/>
              <a:t>KEY ISSUE TIME FRAME – SHORT NOTICE FOR FINAL TEAMS</a:t>
            </a:r>
          </a:p>
          <a:p>
            <a:endParaRPr lang="en-GB" dirty="0"/>
          </a:p>
        </p:txBody>
      </p:sp>
    </p:spTree>
    <p:extLst>
      <p:ext uri="{BB962C8B-B14F-4D97-AF65-F5344CB8AC3E}">
        <p14:creationId xmlns:p14="http://schemas.microsoft.com/office/powerpoint/2010/main" val="1495028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CARDIFF</a:t>
            </a:r>
          </a:p>
        </p:txBody>
      </p:sp>
      <p:sp>
        <p:nvSpPr>
          <p:cNvPr id="3" name="Content Placeholder 2"/>
          <p:cNvSpPr>
            <a:spLocks noGrp="1"/>
          </p:cNvSpPr>
          <p:nvPr>
            <p:ph idx="1"/>
          </p:nvPr>
        </p:nvSpPr>
        <p:spPr>
          <a:xfrm>
            <a:off x="579549" y="2011680"/>
            <a:ext cx="10407450" cy="4711092"/>
          </a:xfrm>
        </p:spPr>
        <p:txBody>
          <a:bodyPr>
            <a:normAutofit/>
          </a:bodyPr>
          <a:lstStyle/>
          <a:p>
            <a:r>
              <a:rPr lang="en-GB" dirty="0"/>
              <a:t>SMALLEST NATION AND SMALLEST CITY TO HOST</a:t>
            </a:r>
          </a:p>
          <a:p>
            <a:r>
              <a:rPr lang="en-GB" dirty="0"/>
              <a:t>BRANDING DREAM FOR CARDIFFSECURITY</a:t>
            </a:r>
          </a:p>
          <a:p>
            <a:r>
              <a:rPr lang="en-GB" dirty="0"/>
              <a:t>FANZONES</a:t>
            </a:r>
          </a:p>
          <a:p>
            <a:r>
              <a:rPr lang="en-GB" dirty="0"/>
              <a:t>POLICE RIOT TRAINING</a:t>
            </a:r>
          </a:p>
          <a:p>
            <a:r>
              <a:rPr lang="en-GB" dirty="0"/>
              <a:t>FACIAL RECOGNITION SOFTWARE @STADIUM AND RAILWAY STATION</a:t>
            </a:r>
          </a:p>
          <a:p>
            <a:r>
              <a:rPr lang="en-GB" dirty="0"/>
              <a:t>UP TO 170K FANS</a:t>
            </a:r>
          </a:p>
          <a:p>
            <a:r>
              <a:rPr lang="en-GB" dirty="0"/>
              <a:t>WORLDS MEDIA</a:t>
            </a:r>
          </a:p>
          <a:p>
            <a:r>
              <a:rPr lang="en-GB" dirty="0"/>
              <a:t>EXPERIENCE OF THE NATO SUMMIT – GLASS WALL</a:t>
            </a:r>
          </a:p>
          <a:p>
            <a:r>
              <a:rPr lang="en-GB" dirty="0"/>
              <a:t>VIEWING FIGURES ESTIMATED TO EXCEED SUPERBOWL (111.5M) </a:t>
            </a:r>
          </a:p>
        </p:txBody>
      </p:sp>
    </p:spTree>
    <p:extLst>
      <p:ext uri="{BB962C8B-B14F-4D97-AF65-F5344CB8AC3E}">
        <p14:creationId xmlns:p14="http://schemas.microsoft.com/office/powerpoint/2010/main" val="352439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78544" cy="1325563"/>
          </a:xfrm>
        </p:spPr>
        <p:txBody>
          <a:bodyPr/>
          <a:lstStyle/>
          <a:p>
            <a:r>
              <a:rPr lang="en-GB" dirty="0"/>
              <a:t>EXPECTED CARDIFF IMPACT / REASON FOR BID</a:t>
            </a:r>
          </a:p>
        </p:txBody>
      </p:sp>
      <p:sp>
        <p:nvSpPr>
          <p:cNvPr id="3" name="Content Placeholder 2"/>
          <p:cNvSpPr>
            <a:spLocks noGrp="1"/>
          </p:cNvSpPr>
          <p:nvPr>
            <p:ph idx="1"/>
          </p:nvPr>
        </p:nvSpPr>
        <p:spPr/>
        <p:txBody>
          <a:bodyPr>
            <a:normAutofit fontScale="92500" lnSpcReduction="20000"/>
          </a:bodyPr>
          <a:lstStyle/>
          <a:p>
            <a:r>
              <a:rPr lang="en-GB" dirty="0"/>
              <a:t>CARDIFF EXPECTED £45M IN DIRECT SPEND IN THE CITY AND VICINITY</a:t>
            </a:r>
          </a:p>
          <a:p>
            <a:r>
              <a:rPr lang="en-GB" dirty="0"/>
              <a:t>ADDED VALUE DIFFICULT TO MEASURE</a:t>
            </a:r>
          </a:p>
          <a:p>
            <a:r>
              <a:rPr lang="en-GB" dirty="0"/>
              <a:t>OPPORTUNITY TO MARKET CARDIFF AS CENTRE OF BUSINESS, CULTURE AND CREATIVITY</a:t>
            </a:r>
          </a:p>
          <a:p>
            <a:r>
              <a:rPr lang="en-GB" dirty="0"/>
              <a:t>PLACE MARKETING – ATTRACTIVENESS TO INTERNATIONAL BUSINESS</a:t>
            </a:r>
          </a:p>
          <a:p>
            <a:r>
              <a:rPr lang="en-GB" dirty="0"/>
              <a:t>ENGENDER INDIGENOUS DEVELOPMENT</a:t>
            </a:r>
          </a:p>
          <a:p>
            <a:r>
              <a:rPr lang="en-GB" dirty="0"/>
              <a:t>RE DEVELOPMENT OF CARDIFF</a:t>
            </a:r>
          </a:p>
          <a:p>
            <a:r>
              <a:rPr lang="en-GB" dirty="0"/>
              <a:t>ISSUES OF RAILWAY STATION</a:t>
            </a:r>
          </a:p>
          <a:p>
            <a:r>
              <a:rPr lang="en-GB" dirty="0"/>
              <a:t>SPORTS STARS AND BRANDS ATTRACT ATTENTION</a:t>
            </a:r>
          </a:p>
          <a:p>
            <a:r>
              <a:rPr lang="en-GB" dirty="0"/>
              <a:t>TURN THE ENTIRE HOST ENVIRONMENT INTO A STAGE</a:t>
            </a:r>
          </a:p>
          <a:p>
            <a:r>
              <a:rPr lang="en-GB" dirty="0"/>
              <a:t>CARDIFF CASTLE - IMAGE</a:t>
            </a:r>
          </a:p>
        </p:txBody>
      </p:sp>
    </p:spTree>
    <p:extLst>
      <p:ext uri="{BB962C8B-B14F-4D97-AF65-F5344CB8AC3E}">
        <p14:creationId xmlns:p14="http://schemas.microsoft.com/office/powerpoint/2010/main" val="1491583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TICKETING</a:t>
            </a:r>
          </a:p>
        </p:txBody>
      </p:sp>
      <p:sp>
        <p:nvSpPr>
          <p:cNvPr id="3" name="Content Placeholder 2"/>
          <p:cNvSpPr>
            <a:spLocks noGrp="1"/>
          </p:cNvSpPr>
          <p:nvPr>
            <p:ph idx="1"/>
          </p:nvPr>
        </p:nvSpPr>
        <p:spPr/>
        <p:txBody>
          <a:bodyPr>
            <a:normAutofit fontScale="92500" lnSpcReduction="10000"/>
          </a:bodyPr>
          <a:lstStyle/>
          <a:p>
            <a:r>
              <a:rPr lang="en-GB" sz="3600" dirty="0"/>
              <a:t>TIMESCALES</a:t>
            </a:r>
          </a:p>
          <a:p>
            <a:r>
              <a:rPr lang="en-GB" sz="3600" dirty="0"/>
              <a:t>66K TICKETS AVAILABLE</a:t>
            </a:r>
          </a:p>
          <a:p>
            <a:r>
              <a:rPr lang="en-GB" sz="3600" dirty="0"/>
              <a:t>24500 ALLOCATED TO LOCAL ORGANISING COMMITTEES, UEFA, NATIONAL ASSOCIATIONS AND COMMERCIAL PARTNERS</a:t>
            </a:r>
          </a:p>
          <a:p>
            <a:r>
              <a:rPr lang="en-GB" sz="3600" dirty="0"/>
              <a:t>CLUBS 18K EACH</a:t>
            </a:r>
          </a:p>
          <a:p>
            <a:r>
              <a:rPr lang="en-GB" sz="3600" dirty="0"/>
              <a:t>REMAINDER TO ASSOCIATED CORPORATE HOSPITALITY PROVIDERS</a:t>
            </a:r>
          </a:p>
        </p:txBody>
      </p:sp>
    </p:spTree>
    <p:extLst>
      <p:ext uri="{BB962C8B-B14F-4D97-AF65-F5344CB8AC3E}">
        <p14:creationId xmlns:p14="http://schemas.microsoft.com/office/powerpoint/2010/main" val="1133125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EVENT IMPACTS</a:t>
            </a:r>
          </a:p>
        </p:txBody>
      </p:sp>
      <p:sp>
        <p:nvSpPr>
          <p:cNvPr id="3" name="Content Placeholder 2"/>
          <p:cNvSpPr>
            <a:spLocks noGrp="1"/>
          </p:cNvSpPr>
          <p:nvPr>
            <p:ph idx="1"/>
          </p:nvPr>
        </p:nvSpPr>
        <p:spPr/>
        <p:txBody>
          <a:bodyPr>
            <a:normAutofit fontScale="92500" lnSpcReduction="10000"/>
          </a:bodyPr>
          <a:lstStyle/>
          <a:p>
            <a:r>
              <a:rPr lang="en-GB" dirty="0"/>
              <a:t>170K TO CARDIFF</a:t>
            </a:r>
          </a:p>
          <a:p>
            <a:r>
              <a:rPr lang="en-GB" dirty="0"/>
              <a:t>MAJORITY FROM SPAIN AND ITALY</a:t>
            </a:r>
          </a:p>
          <a:p>
            <a:r>
              <a:rPr lang="en-GB" dirty="0"/>
              <a:t>FANZONE AT CARDIFF BAY</a:t>
            </a:r>
          </a:p>
          <a:p>
            <a:r>
              <a:rPr lang="en-GB" dirty="0"/>
              <a:t>CLOSED DURING MATCH</a:t>
            </a:r>
          </a:p>
          <a:p>
            <a:r>
              <a:rPr lang="en-GB" dirty="0"/>
              <a:t>FLOATING PITCH HOSTED ULTIMATE CHAMPIONS MATCH</a:t>
            </a:r>
          </a:p>
          <a:p>
            <a:r>
              <a:rPr lang="en-GB" dirty="0"/>
              <a:t>CARDIFF BAY LEGACY PITCHES</a:t>
            </a:r>
          </a:p>
          <a:p>
            <a:r>
              <a:rPr lang="en-GB" dirty="0"/>
              <a:t>CITY SPLIT</a:t>
            </a:r>
          </a:p>
          <a:p>
            <a:r>
              <a:rPr lang="en-GB" dirty="0"/>
              <a:t>ACCOMODATION ISSUES £1K+ PER NIGHT</a:t>
            </a:r>
          </a:p>
          <a:p>
            <a:r>
              <a:rPr lang="en-GB" dirty="0"/>
              <a:t>MEDIA ZONE</a:t>
            </a:r>
          </a:p>
          <a:p>
            <a:r>
              <a:rPr lang="en-GB" dirty="0"/>
              <a:t>HOSPITALITY ZONES</a:t>
            </a:r>
          </a:p>
          <a:p>
            <a:endParaRPr lang="en-GB" dirty="0"/>
          </a:p>
        </p:txBody>
      </p:sp>
    </p:spTree>
    <p:extLst>
      <p:ext uri="{BB962C8B-B14F-4D97-AF65-F5344CB8AC3E}">
        <p14:creationId xmlns:p14="http://schemas.microsoft.com/office/powerpoint/2010/main" val="598378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Sponsorship Theory</a:t>
            </a:r>
          </a:p>
        </p:txBody>
      </p:sp>
      <p:sp>
        <p:nvSpPr>
          <p:cNvPr id="3" name="Content Placeholder 2"/>
          <p:cNvSpPr>
            <a:spLocks noGrp="1"/>
          </p:cNvSpPr>
          <p:nvPr>
            <p:ph idx="1"/>
          </p:nvPr>
        </p:nvSpPr>
        <p:spPr/>
        <p:txBody>
          <a:bodyPr/>
          <a:lstStyle/>
          <a:p>
            <a:r>
              <a:rPr lang="en-GB" dirty="0"/>
              <a:t>Sporting experience delivers the consumer to the advertiser in precisely the right state of mind to be receptive to persuasion and constant presence</a:t>
            </a:r>
          </a:p>
          <a:p>
            <a:r>
              <a:rPr lang="en-GB" dirty="0"/>
              <a:t>Affinity</a:t>
            </a:r>
          </a:p>
          <a:p>
            <a:r>
              <a:rPr lang="en-GB" dirty="0"/>
              <a:t>Human Experience</a:t>
            </a:r>
          </a:p>
          <a:p>
            <a:r>
              <a:rPr lang="en-GB" dirty="0"/>
              <a:t>Hosts Cities aim to do the same</a:t>
            </a:r>
          </a:p>
          <a:p>
            <a:r>
              <a:rPr lang="en-GB" dirty="0"/>
              <a:t>City publicity</a:t>
            </a:r>
          </a:p>
          <a:p>
            <a:r>
              <a:rPr lang="en-GB" dirty="0"/>
              <a:t>City images</a:t>
            </a:r>
          </a:p>
        </p:txBody>
      </p:sp>
    </p:spTree>
    <p:extLst>
      <p:ext uri="{BB962C8B-B14F-4D97-AF65-F5344CB8AC3E}">
        <p14:creationId xmlns:p14="http://schemas.microsoft.com/office/powerpoint/2010/main" val="3748567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FOOTBALL SPONSORSHIP</a:t>
            </a:r>
          </a:p>
        </p:txBody>
      </p:sp>
      <p:sp>
        <p:nvSpPr>
          <p:cNvPr id="3" name="Content Placeholder 2"/>
          <p:cNvSpPr>
            <a:spLocks noGrp="1"/>
          </p:cNvSpPr>
          <p:nvPr>
            <p:ph idx="1"/>
          </p:nvPr>
        </p:nvSpPr>
        <p:spPr>
          <a:xfrm>
            <a:off x="167425" y="1825625"/>
            <a:ext cx="11784169" cy="4351338"/>
          </a:xfrm>
        </p:spPr>
        <p:txBody>
          <a:bodyPr>
            <a:normAutofit/>
          </a:bodyPr>
          <a:lstStyle/>
          <a:p>
            <a:r>
              <a:rPr lang="en-GB" dirty="0"/>
              <a:t>UEFA Partners – Heineken, Sony, Nissan, Pepsi and Master Card</a:t>
            </a:r>
          </a:p>
          <a:p>
            <a:r>
              <a:rPr lang="en-GB" dirty="0"/>
              <a:t>Estimated that Heineken (23 years sponsoring)cost £44m in 2013</a:t>
            </a:r>
          </a:p>
          <a:p>
            <a:endParaRPr lang="en-GB" dirty="0"/>
          </a:p>
          <a:p>
            <a:r>
              <a:rPr lang="en-GB" dirty="0"/>
              <a:t>FIFA – 3 TIER COMMERCIAL HIERACHY OF SPONSORSHIP</a:t>
            </a:r>
          </a:p>
          <a:p>
            <a:r>
              <a:rPr lang="en-GB" dirty="0"/>
              <a:t>6 OFFICIAL PARTNERS – ADIDAS, COKE, HYUNDAI, EMIRATES, SONY AND VISA</a:t>
            </a:r>
          </a:p>
          <a:p>
            <a:r>
              <a:rPr lang="en-GB" dirty="0"/>
              <a:t>Annual fee of between $24 and $44m each for Global rights in World Cup Year</a:t>
            </a:r>
          </a:p>
          <a:p>
            <a:r>
              <a:rPr lang="en-GB" dirty="0"/>
              <a:t>8 WC Sponsors – $10-25m for rights to the </a:t>
            </a:r>
            <a:r>
              <a:rPr lang="en-GB" dirty="0" err="1"/>
              <a:t>eventon</a:t>
            </a:r>
            <a:r>
              <a:rPr lang="en-GB" dirty="0"/>
              <a:t> a global basis </a:t>
            </a:r>
            <a:r>
              <a:rPr lang="en-GB" dirty="0" err="1"/>
              <a:t>incuding</a:t>
            </a:r>
            <a:r>
              <a:rPr lang="en-GB" dirty="0"/>
              <a:t> exclusivity and media exposure</a:t>
            </a:r>
          </a:p>
          <a:p>
            <a:r>
              <a:rPr lang="en-GB" dirty="0"/>
              <a:t>6 national supporters $4.5-7.5m p/a for privilege of promotion and association with tournament</a:t>
            </a:r>
          </a:p>
        </p:txBody>
      </p:sp>
    </p:spTree>
    <p:extLst>
      <p:ext uri="{BB962C8B-B14F-4D97-AF65-F5344CB8AC3E}">
        <p14:creationId xmlns:p14="http://schemas.microsoft.com/office/powerpoint/2010/main" val="549901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SECURITY ISSUES</a:t>
            </a:r>
          </a:p>
        </p:txBody>
      </p:sp>
      <p:sp>
        <p:nvSpPr>
          <p:cNvPr id="3" name="Content Placeholder 2"/>
          <p:cNvSpPr>
            <a:spLocks noGrp="1"/>
          </p:cNvSpPr>
          <p:nvPr>
            <p:ph idx="1"/>
          </p:nvPr>
        </p:nvSpPr>
        <p:spPr/>
        <p:txBody>
          <a:bodyPr>
            <a:normAutofit fontScale="70000" lnSpcReduction="20000"/>
          </a:bodyPr>
          <a:lstStyle/>
          <a:p>
            <a:r>
              <a:rPr lang="en-GB" dirty="0"/>
              <a:t>TIMESCALES</a:t>
            </a:r>
          </a:p>
          <a:p>
            <a:r>
              <a:rPr lang="en-GB" dirty="0"/>
              <a:t>ISSUES 3 TICKET TOUTS ARRESTED – ONE ITALIAN</a:t>
            </a:r>
          </a:p>
          <a:p>
            <a:r>
              <a:rPr lang="en-GB" dirty="0"/>
              <a:t>SMALL NUMBER OF TICKETS STOLEN</a:t>
            </a:r>
          </a:p>
          <a:p>
            <a:r>
              <a:rPr lang="en-GB" dirty="0"/>
              <a:t>TERRORISM THREATS</a:t>
            </a:r>
          </a:p>
          <a:p>
            <a:r>
              <a:rPr lang="en-GB" dirty="0"/>
              <a:t>ADDITIONAL STOP AND SEARCH POLICIES</a:t>
            </a:r>
          </a:p>
          <a:p>
            <a:r>
              <a:rPr lang="en-GB" dirty="0"/>
              <a:t>RIOT TRAINING</a:t>
            </a:r>
          </a:p>
          <a:p>
            <a:r>
              <a:rPr lang="en-GB" dirty="0"/>
              <a:t>CITY SECURITY</a:t>
            </a:r>
          </a:p>
          <a:p>
            <a:r>
              <a:rPr lang="en-GB" dirty="0"/>
              <a:t>CONTROL OF WESTGATE ST</a:t>
            </a:r>
          </a:p>
          <a:p>
            <a:r>
              <a:rPr lang="en-GB" dirty="0"/>
              <a:t>2K POLICE</a:t>
            </a:r>
          </a:p>
          <a:p>
            <a:r>
              <a:rPr lang="en-GB" dirty="0"/>
              <a:t>CITY CENTRE CLOSED FROM MIDNIGHT UNTIL 3.30AM</a:t>
            </a:r>
          </a:p>
          <a:p>
            <a:r>
              <a:rPr lang="en-GB" dirty="0"/>
              <a:t>ROAD CLOSURES</a:t>
            </a:r>
          </a:p>
          <a:p>
            <a:r>
              <a:rPr lang="en-GB" dirty="0"/>
              <a:t>ACCESS AROUND THE STADIUM TO SPECTATORS WITH TICKETS AND RESIDENTS ONLY</a:t>
            </a:r>
          </a:p>
          <a:p>
            <a:pPr marL="0" indent="0">
              <a:buNone/>
            </a:pPr>
            <a:endParaRPr lang="en-GB" dirty="0"/>
          </a:p>
        </p:txBody>
      </p:sp>
    </p:spTree>
    <p:extLst>
      <p:ext uri="{BB962C8B-B14F-4D97-AF65-F5344CB8AC3E}">
        <p14:creationId xmlns:p14="http://schemas.microsoft.com/office/powerpoint/2010/main" val="285804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Security</a:t>
            </a:r>
          </a:p>
        </p:txBody>
      </p:sp>
      <p:sp>
        <p:nvSpPr>
          <p:cNvPr id="3" name="Content Placeholder 2"/>
          <p:cNvSpPr>
            <a:spLocks noGrp="1"/>
          </p:cNvSpPr>
          <p:nvPr>
            <p:ph idx="1"/>
          </p:nvPr>
        </p:nvSpPr>
        <p:spPr>
          <a:xfrm>
            <a:off x="830091" y="2127590"/>
            <a:ext cx="10529735" cy="4206240"/>
          </a:xfrm>
        </p:spPr>
        <p:txBody>
          <a:bodyPr>
            <a:normAutofit fontScale="85000" lnSpcReduction="20000"/>
          </a:bodyPr>
          <a:lstStyle/>
          <a:p>
            <a:r>
              <a:rPr lang="en-GB" dirty="0"/>
              <a:t>Biggest Security Operation in Cardiff</a:t>
            </a:r>
          </a:p>
          <a:p>
            <a:r>
              <a:rPr lang="en-GB" dirty="0"/>
              <a:t>Impacts of Manchester Concert Attack</a:t>
            </a:r>
          </a:p>
          <a:p>
            <a:r>
              <a:rPr lang="en-GB" dirty="0"/>
              <a:t>Significant disruption</a:t>
            </a:r>
          </a:p>
          <a:p>
            <a:r>
              <a:rPr lang="en-GB" dirty="0"/>
              <a:t>Euro 2016 – Frequent security searches and armed police on streets</a:t>
            </a:r>
          </a:p>
          <a:p>
            <a:r>
              <a:rPr lang="en-GB" dirty="0"/>
              <a:t>Cardiff – security perimeter</a:t>
            </a:r>
          </a:p>
          <a:p>
            <a:r>
              <a:rPr lang="en-GB" dirty="0"/>
              <a:t>Entry for ticket holders and those with valid accreditation only</a:t>
            </a:r>
          </a:p>
          <a:p>
            <a:r>
              <a:rPr lang="en-GB" dirty="0"/>
              <a:t>Increased Police presence</a:t>
            </a:r>
          </a:p>
          <a:p>
            <a:r>
              <a:rPr lang="en-GB" dirty="0"/>
              <a:t>Risk of unprecedented security operation with a focus on hostile vehicle mitigation</a:t>
            </a:r>
          </a:p>
          <a:p>
            <a:r>
              <a:rPr lang="en-GB" dirty="0"/>
              <a:t>Restrictions on water travel</a:t>
            </a:r>
          </a:p>
          <a:p>
            <a:r>
              <a:rPr lang="en-GB" dirty="0"/>
              <a:t>Cardiff Bay Impact 1-4</a:t>
            </a:r>
            <a:r>
              <a:rPr lang="en-GB" baseline="30000" dirty="0"/>
              <a:t>th</a:t>
            </a:r>
            <a:r>
              <a:rPr lang="en-GB" dirty="0"/>
              <a:t> June</a:t>
            </a:r>
          </a:p>
          <a:p>
            <a:r>
              <a:rPr lang="en-GB" dirty="0"/>
              <a:t>Cycle Parking, public car parks and public transport effected</a:t>
            </a:r>
          </a:p>
          <a:p>
            <a:endParaRPr lang="en-GB" dirty="0"/>
          </a:p>
        </p:txBody>
      </p:sp>
    </p:spTree>
    <p:extLst>
      <p:ext uri="{BB962C8B-B14F-4D97-AF65-F5344CB8AC3E}">
        <p14:creationId xmlns:p14="http://schemas.microsoft.com/office/powerpoint/2010/main" val="216238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TRANSPORT </a:t>
            </a:r>
          </a:p>
        </p:txBody>
      </p:sp>
      <p:sp>
        <p:nvSpPr>
          <p:cNvPr id="3" name="Content Placeholder 2"/>
          <p:cNvSpPr>
            <a:spLocks noGrp="1"/>
          </p:cNvSpPr>
          <p:nvPr>
            <p:ph idx="1"/>
          </p:nvPr>
        </p:nvSpPr>
        <p:spPr/>
        <p:txBody>
          <a:bodyPr>
            <a:normAutofit/>
          </a:bodyPr>
          <a:lstStyle/>
          <a:p>
            <a:r>
              <a:rPr lang="en-GB" sz="4400" dirty="0"/>
              <a:t>TRAIN QUEING SYSTEM</a:t>
            </a:r>
          </a:p>
          <a:p>
            <a:r>
              <a:rPr lang="en-GB" sz="4400" dirty="0"/>
              <a:t>50K ADDITIONAL PLACES</a:t>
            </a:r>
          </a:p>
          <a:p>
            <a:r>
              <a:rPr lang="en-GB" sz="4400" dirty="0"/>
              <a:t>82 ADDITIONAL SERVICES</a:t>
            </a:r>
          </a:p>
          <a:p>
            <a:r>
              <a:rPr lang="en-GB" sz="4400" dirty="0"/>
              <a:t>AIRPORT</a:t>
            </a:r>
          </a:p>
          <a:p>
            <a:r>
              <a:rPr lang="en-GB" sz="4400" dirty="0"/>
              <a:t>AIRPORT LINKS</a:t>
            </a:r>
          </a:p>
        </p:txBody>
      </p:sp>
    </p:spTree>
    <p:extLst>
      <p:ext uri="{BB962C8B-B14F-4D97-AF65-F5344CB8AC3E}">
        <p14:creationId xmlns:p14="http://schemas.microsoft.com/office/powerpoint/2010/main" val="1989534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Raising the profile of </a:t>
            </a:r>
            <a:r>
              <a:rPr lang="en-GB" dirty="0" err="1"/>
              <a:t>cardiff</a:t>
            </a:r>
            <a:endParaRPr lang="en-GB" dirty="0"/>
          </a:p>
        </p:txBody>
      </p:sp>
      <p:sp>
        <p:nvSpPr>
          <p:cNvPr id="3" name="Content Placeholder 2"/>
          <p:cNvSpPr>
            <a:spLocks noGrp="1"/>
          </p:cNvSpPr>
          <p:nvPr>
            <p:ph idx="1"/>
          </p:nvPr>
        </p:nvSpPr>
        <p:spPr/>
        <p:txBody>
          <a:bodyPr>
            <a:normAutofit fontScale="62500" lnSpcReduction="20000"/>
          </a:bodyPr>
          <a:lstStyle/>
          <a:p>
            <a:r>
              <a:rPr lang="en-GB" dirty="0"/>
              <a:t>Worth £15m advertising for the City in European Markets</a:t>
            </a:r>
          </a:p>
          <a:p>
            <a:r>
              <a:rPr lang="en-GB" dirty="0"/>
              <a:t>Coverage in print and media</a:t>
            </a:r>
          </a:p>
          <a:p>
            <a:r>
              <a:rPr lang="en-GB" dirty="0"/>
              <a:t>Round 16 onwards becomes the Road to Cardiff</a:t>
            </a:r>
          </a:p>
          <a:p>
            <a:r>
              <a:rPr lang="en-GB" dirty="0" err="1"/>
              <a:t>Pitchside</a:t>
            </a:r>
            <a:r>
              <a:rPr lang="en-GB" dirty="0"/>
              <a:t> LED  Cardiff 2017 Branding Signage</a:t>
            </a:r>
          </a:p>
          <a:p>
            <a:r>
              <a:rPr lang="en-GB" dirty="0"/>
              <a:t>Visit Wales profile raising</a:t>
            </a:r>
          </a:p>
          <a:p>
            <a:r>
              <a:rPr lang="en-GB" dirty="0"/>
              <a:t>Football Image </a:t>
            </a:r>
          </a:p>
          <a:p>
            <a:r>
              <a:rPr lang="en-GB" dirty="0"/>
              <a:t>Social Media</a:t>
            </a:r>
          </a:p>
          <a:p>
            <a:r>
              <a:rPr lang="en-GB" dirty="0"/>
              <a:t>Reaching Millions Daily</a:t>
            </a:r>
          </a:p>
          <a:p>
            <a:r>
              <a:rPr lang="en-GB" dirty="0"/>
              <a:t>Twitter reached 25m+ on March 8</a:t>
            </a:r>
            <a:r>
              <a:rPr lang="en-GB" baseline="30000" dirty="0"/>
              <a:t>th</a:t>
            </a:r>
            <a:r>
              <a:rPr lang="en-GB" dirty="0"/>
              <a:t> alone</a:t>
            </a:r>
          </a:p>
          <a:p>
            <a:r>
              <a:rPr lang="en-GB" dirty="0"/>
              <a:t>2,500 world press</a:t>
            </a:r>
          </a:p>
          <a:p>
            <a:r>
              <a:rPr lang="en-GB" dirty="0"/>
              <a:t>Showcase Millennium Stadium</a:t>
            </a:r>
          </a:p>
          <a:p>
            <a:r>
              <a:rPr lang="en-GB" dirty="0"/>
              <a:t>Welsh Food and Drink – 16k Hospitality Meals</a:t>
            </a:r>
          </a:p>
          <a:p>
            <a:r>
              <a:rPr lang="en-GB" dirty="0"/>
              <a:t>Culture and Entertainment impacts</a:t>
            </a:r>
          </a:p>
          <a:p>
            <a:endParaRPr lang="en-GB" dirty="0"/>
          </a:p>
        </p:txBody>
      </p:sp>
    </p:spTree>
    <p:extLst>
      <p:ext uri="{BB962C8B-B14F-4D97-AF65-F5344CB8AC3E}">
        <p14:creationId xmlns:p14="http://schemas.microsoft.com/office/powerpoint/2010/main" val="2198326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Impacts – CARDIFF</a:t>
            </a:r>
          </a:p>
        </p:txBody>
      </p:sp>
      <p:sp>
        <p:nvSpPr>
          <p:cNvPr id="3" name="Content Placeholder 2"/>
          <p:cNvSpPr>
            <a:spLocks noGrp="1"/>
          </p:cNvSpPr>
          <p:nvPr>
            <p:ph idx="1"/>
          </p:nvPr>
        </p:nvSpPr>
        <p:spPr>
          <a:xfrm>
            <a:off x="180304" y="2011680"/>
            <a:ext cx="11758411" cy="4206240"/>
          </a:xfrm>
        </p:spPr>
        <p:txBody>
          <a:bodyPr>
            <a:normAutofit fontScale="92500" lnSpcReduction="20000"/>
          </a:bodyPr>
          <a:lstStyle/>
          <a:p>
            <a:r>
              <a:rPr lang="en-GB" dirty="0"/>
              <a:t>London Paddington – Billboard advertising for Cardiff attractions</a:t>
            </a:r>
          </a:p>
          <a:p>
            <a:r>
              <a:rPr lang="en-GB" dirty="0"/>
              <a:t>Buildings covered in banners</a:t>
            </a:r>
          </a:p>
          <a:p>
            <a:r>
              <a:rPr lang="en-GB" dirty="0"/>
              <a:t>Street entertainment</a:t>
            </a:r>
          </a:p>
          <a:p>
            <a:r>
              <a:rPr lang="en-GB" dirty="0"/>
              <a:t>Cardiff Bay </a:t>
            </a:r>
            <a:r>
              <a:rPr lang="en-GB" dirty="0" err="1"/>
              <a:t>Fanzone</a:t>
            </a:r>
            <a:r>
              <a:rPr lang="en-GB" dirty="0"/>
              <a:t> Festival</a:t>
            </a:r>
          </a:p>
          <a:p>
            <a:r>
              <a:rPr lang="en-GB" dirty="0"/>
              <a:t>Agenda – City Developments</a:t>
            </a:r>
          </a:p>
          <a:p>
            <a:r>
              <a:rPr lang="en-GB" dirty="0"/>
              <a:t>6% growth in employment in Cardiff greater than any of the Core Cities UK group </a:t>
            </a:r>
            <a:r>
              <a:rPr lang="en-GB" dirty="0" err="1"/>
              <a:t>ie</a:t>
            </a:r>
            <a:r>
              <a:rPr lang="en-GB" dirty="0"/>
              <a:t> Glasgow and England’s 8 biggest cities excluding London</a:t>
            </a:r>
          </a:p>
          <a:p>
            <a:r>
              <a:rPr lang="en-GB" dirty="0"/>
              <a:t>2016 strongest year for business lettings</a:t>
            </a:r>
          </a:p>
          <a:p>
            <a:r>
              <a:rPr lang="en-GB" dirty="0"/>
              <a:t>Population 1.1m estimated to grow by 1/5thby 2036 (fastest city growth other than London)</a:t>
            </a:r>
          </a:p>
          <a:p>
            <a:r>
              <a:rPr lang="en-GB" dirty="0"/>
              <a:t>Planned 40k more jobs, 41k more homes, improvements to infrastructure including new city, regional and national rail links</a:t>
            </a:r>
          </a:p>
          <a:p>
            <a:endParaRPr lang="en-GB" dirty="0"/>
          </a:p>
        </p:txBody>
      </p:sp>
    </p:spTree>
    <p:extLst>
      <p:ext uri="{BB962C8B-B14F-4D97-AF65-F5344CB8AC3E}">
        <p14:creationId xmlns:p14="http://schemas.microsoft.com/office/powerpoint/2010/main" val="16819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WEMBLEY </a:t>
            </a:r>
          </a:p>
        </p:txBody>
      </p:sp>
      <p:sp>
        <p:nvSpPr>
          <p:cNvPr id="3" name="Content Placeholder 2"/>
          <p:cNvSpPr>
            <a:spLocks noGrp="1"/>
          </p:cNvSpPr>
          <p:nvPr>
            <p:ph idx="1"/>
          </p:nvPr>
        </p:nvSpPr>
        <p:spPr>
          <a:xfrm>
            <a:off x="1202919" y="2011680"/>
            <a:ext cx="10671402" cy="4206240"/>
          </a:xfrm>
        </p:spPr>
        <p:txBody>
          <a:bodyPr>
            <a:noAutofit/>
          </a:bodyPr>
          <a:lstStyle/>
          <a:p>
            <a:r>
              <a:rPr lang="en-GB" sz="3600" dirty="0"/>
              <a:t>2011 Estimated £43m</a:t>
            </a:r>
          </a:p>
          <a:p>
            <a:r>
              <a:rPr lang="en-GB" sz="3600" dirty="0"/>
              <a:t>2013 BAYERN MUNICH V BURUSSIA DORTMUND </a:t>
            </a:r>
          </a:p>
          <a:p>
            <a:r>
              <a:rPr lang="en-GB" sz="3600" dirty="0"/>
              <a:t>BROADCAST IN OVER 200 COUNTRIES</a:t>
            </a:r>
          </a:p>
          <a:p>
            <a:r>
              <a:rPr lang="en-GB" sz="3600" dirty="0"/>
              <a:t>ESTIMATED GLOBAL AUDIENCE OF 150M WITH A PROJECTED GLOBAL UNIQUE REACH OF MORE THAN 360M</a:t>
            </a:r>
          </a:p>
          <a:p>
            <a:r>
              <a:rPr lang="en-GB" sz="3600" dirty="0"/>
              <a:t>MASS EXPOSURE</a:t>
            </a:r>
          </a:p>
          <a:p>
            <a:r>
              <a:rPr lang="en-GB" sz="3600" dirty="0"/>
              <a:t>INFLUX OF FANS</a:t>
            </a:r>
          </a:p>
        </p:txBody>
      </p:sp>
    </p:spTree>
    <p:extLst>
      <p:ext uri="{BB962C8B-B14F-4D97-AF65-F5344CB8AC3E}">
        <p14:creationId xmlns:p14="http://schemas.microsoft.com/office/powerpoint/2010/main" val="266196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LISBON 2014</a:t>
            </a:r>
          </a:p>
        </p:txBody>
      </p:sp>
      <p:sp>
        <p:nvSpPr>
          <p:cNvPr id="3" name="Content Placeholder 2"/>
          <p:cNvSpPr>
            <a:spLocks noGrp="1"/>
          </p:cNvSpPr>
          <p:nvPr>
            <p:ph idx="1"/>
          </p:nvPr>
        </p:nvSpPr>
        <p:spPr/>
        <p:txBody>
          <a:bodyPr/>
          <a:lstStyle/>
          <a:p>
            <a:r>
              <a:rPr lang="en-GB" dirty="0"/>
              <a:t>DIRECT IMPACT ESTIMATED 45M Euros</a:t>
            </a:r>
          </a:p>
          <a:p>
            <a:r>
              <a:rPr lang="en-GB" dirty="0"/>
              <a:t>54% overnight stays</a:t>
            </a:r>
          </a:p>
          <a:p>
            <a:r>
              <a:rPr lang="en-GB" dirty="0"/>
              <a:t>22% in restaurants and bars</a:t>
            </a:r>
          </a:p>
          <a:p>
            <a:r>
              <a:rPr lang="en-GB" dirty="0"/>
              <a:t>7% Tourist Activities</a:t>
            </a:r>
          </a:p>
        </p:txBody>
      </p:sp>
    </p:spTree>
    <p:extLst>
      <p:ext uri="{BB962C8B-B14F-4D97-AF65-F5344CB8AC3E}">
        <p14:creationId xmlns:p14="http://schemas.microsoft.com/office/powerpoint/2010/main" val="78836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ROYAL WEDDING EFFECT</a:t>
            </a:r>
          </a:p>
        </p:txBody>
      </p:sp>
      <p:sp>
        <p:nvSpPr>
          <p:cNvPr id="3" name="Content Placeholder 2"/>
          <p:cNvSpPr>
            <a:spLocks noGrp="1"/>
          </p:cNvSpPr>
          <p:nvPr>
            <p:ph idx="1"/>
          </p:nvPr>
        </p:nvSpPr>
        <p:spPr/>
        <p:txBody>
          <a:bodyPr/>
          <a:lstStyle/>
          <a:p>
            <a:r>
              <a:rPr lang="en-GB" dirty="0" err="1"/>
              <a:t>Mastercard</a:t>
            </a:r>
            <a:r>
              <a:rPr lang="en-GB" dirty="0"/>
              <a:t> expected 300% increase in card use based on previous Champions League in other cities</a:t>
            </a:r>
          </a:p>
          <a:p>
            <a:r>
              <a:rPr lang="en-GB" dirty="0"/>
              <a:t>Wally’s Deli –record lows – fans on streets overestimated and locals stayed away</a:t>
            </a:r>
          </a:p>
          <a:p>
            <a:r>
              <a:rPr lang="en-GB" dirty="0"/>
              <a:t>Cardiff Licensee Forum – Not the trade expected</a:t>
            </a:r>
          </a:p>
          <a:p>
            <a:r>
              <a:rPr lang="en-GB" dirty="0"/>
              <a:t>Message – Don’t come to Cardiff and Security Fears</a:t>
            </a:r>
          </a:p>
          <a:p>
            <a:endParaRPr lang="en-GB" dirty="0"/>
          </a:p>
        </p:txBody>
      </p:sp>
    </p:spTree>
    <p:extLst>
      <p:ext uri="{BB962C8B-B14F-4D97-AF65-F5344CB8AC3E}">
        <p14:creationId xmlns:p14="http://schemas.microsoft.com/office/powerpoint/2010/main" val="3687873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FUTURE ?</a:t>
            </a:r>
          </a:p>
        </p:txBody>
      </p:sp>
      <p:sp>
        <p:nvSpPr>
          <p:cNvPr id="3" name="Content Placeholder 2"/>
          <p:cNvSpPr>
            <a:spLocks noGrp="1"/>
          </p:cNvSpPr>
          <p:nvPr>
            <p:ph idx="1"/>
          </p:nvPr>
        </p:nvSpPr>
        <p:spPr>
          <a:xfrm>
            <a:off x="90152" y="1944710"/>
            <a:ext cx="12101848" cy="4273210"/>
          </a:xfrm>
        </p:spPr>
        <p:txBody>
          <a:bodyPr>
            <a:normAutofit fontScale="85000" lnSpcReduction="10000"/>
          </a:bodyPr>
          <a:lstStyle/>
          <a:p>
            <a:r>
              <a:rPr lang="en-GB" sz="3200" dirty="0"/>
              <a:t>Wales to step in for </a:t>
            </a:r>
            <a:r>
              <a:rPr lang="en-GB" sz="3200" dirty="0" err="1"/>
              <a:t>Brussells</a:t>
            </a:r>
            <a:r>
              <a:rPr lang="en-GB" sz="3200" dirty="0"/>
              <a:t> to host Euro 2020 after success of Champions League</a:t>
            </a:r>
          </a:p>
          <a:p>
            <a:r>
              <a:rPr lang="en-GB" sz="3200" dirty="0" err="1"/>
              <a:t>Anderlech</a:t>
            </a:r>
            <a:r>
              <a:rPr lang="en-GB" sz="3200" dirty="0"/>
              <a:t> withdraw from Euro Stadium</a:t>
            </a:r>
          </a:p>
          <a:p>
            <a:r>
              <a:rPr lang="en-GB" sz="3200" dirty="0"/>
              <a:t>13 countries named as hosts to celebrate 60</a:t>
            </a:r>
            <a:r>
              <a:rPr lang="en-GB" sz="3200" baseline="30000" dirty="0"/>
              <a:t>th</a:t>
            </a:r>
            <a:r>
              <a:rPr lang="en-GB" sz="3200" dirty="0"/>
              <a:t> anniversary of European Championships</a:t>
            </a:r>
          </a:p>
          <a:p>
            <a:r>
              <a:rPr lang="en-GB" sz="3200" dirty="0"/>
              <a:t>Political decision v Hampden Park lost by 1 vote</a:t>
            </a:r>
          </a:p>
          <a:p>
            <a:r>
              <a:rPr lang="en-GB" sz="3200" dirty="0"/>
              <a:t>Bid against Wembley and Stockholm to potentially take over from </a:t>
            </a:r>
            <a:r>
              <a:rPr lang="en-GB" sz="3200" dirty="0" err="1"/>
              <a:t>Brussells</a:t>
            </a:r>
            <a:endParaRPr lang="en-GB" sz="3200" dirty="0"/>
          </a:p>
          <a:p>
            <a:r>
              <a:rPr lang="en-GB" sz="3200" dirty="0"/>
              <a:t>13 hosts – London, Glasgow, Dublin, Munich, Rome, Copenhagen, Amsterdam, Budapest, St Petersburg, </a:t>
            </a:r>
            <a:r>
              <a:rPr lang="en-GB" sz="3200" dirty="0" err="1"/>
              <a:t>Brussells</a:t>
            </a:r>
            <a:r>
              <a:rPr lang="en-GB" sz="3200" dirty="0"/>
              <a:t>, Bilbao, Bucharest, and Baku</a:t>
            </a:r>
          </a:p>
          <a:p>
            <a:r>
              <a:rPr lang="en-GB" sz="3200" dirty="0"/>
              <a:t>Decision December 2017</a:t>
            </a:r>
          </a:p>
          <a:p>
            <a:endParaRPr lang="en-GB" sz="3200" dirty="0"/>
          </a:p>
          <a:p>
            <a:endParaRPr lang="en-GB" sz="3200" dirty="0"/>
          </a:p>
        </p:txBody>
      </p:sp>
    </p:spTree>
    <p:extLst>
      <p:ext uri="{BB962C8B-B14F-4D97-AF65-F5344CB8AC3E}">
        <p14:creationId xmlns:p14="http://schemas.microsoft.com/office/powerpoint/2010/main" val="14918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TM03090430[[fn=Banded]]</Template>
  <TotalTime>0</TotalTime>
  <Words>1682</Words>
  <Application>Microsoft Office PowerPoint</Application>
  <PresentationFormat>Widescreen</PresentationFormat>
  <Paragraphs>229</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Corbel</vt:lpstr>
      <vt:lpstr>Wingdings</vt:lpstr>
      <vt:lpstr>Banded</vt:lpstr>
      <vt:lpstr>UEFA CHAMPIONS LEAGUE CARDIFF</vt:lpstr>
      <vt:lpstr>                Champions League Final</vt:lpstr>
      <vt:lpstr>                         Team Wales</vt:lpstr>
      <vt:lpstr>      BID</vt:lpstr>
      <vt:lpstr>                             ISSUES</vt:lpstr>
      <vt:lpstr>                   LACK OF INFRASTUCTURE</vt:lpstr>
      <vt:lpstr>                         UEFA STATEMENT  GIORGIO MARCHETTI   Deputy General Secretary </vt:lpstr>
      <vt:lpstr>                                FAW</vt:lpstr>
      <vt:lpstr>                        VISION</vt:lpstr>
      <vt:lpstr>                          BIDS</vt:lpstr>
      <vt:lpstr>                    EURO 2020 BID</vt:lpstr>
      <vt:lpstr>      SUPER CUP FINAL SUCCESS</vt:lpstr>
      <vt:lpstr>                      DELIVERY</vt:lpstr>
      <vt:lpstr>                  CARDIFF</vt:lpstr>
      <vt:lpstr>EXPECTED CARDIFF IMPACT / REASON FOR BID</vt:lpstr>
      <vt:lpstr>           TICKETING</vt:lpstr>
      <vt:lpstr>            EVENT IMPACTS</vt:lpstr>
      <vt:lpstr>                Sponsorship Theory</vt:lpstr>
      <vt:lpstr>  FOOTBALL SPONSORSHIP</vt:lpstr>
      <vt:lpstr>           SECURITY ISSUES</vt:lpstr>
      <vt:lpstr> Security</vt:lpstr>
      <vt:lpstr>                     TRANSPORT </vt:lpstr>
      <vt:lpstr>Raising the profile of cardiff</vt:lpstr>
      <vt:lpstr>Impacts – CARDIFF</vt:lpstr>
      <vt:lpstr>                 WEMBLEY </vt:lpstr>
      <vt:lpstr>LISBON 2014</vt:lpstr>
      <vt:lpstr>ROYAL WEDDING EFFECT</vt:lpstr>
      <vt:lpstr> FUTURE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UEFA CHAMPIONS LEAGUE CARDIFF</dc:title>
  <dc:creator>Emma Morgan</dc:creator>
  <cp:lastModifiedBy>Jacqui Jones</cp:lastModifiedBy>
  <cp:revision>18</cp:revision>
  <dcterms:created xsi:type="dcterms:W3CDTF">2017-10-23T16:50:28Z</dcterms:created>
  <dcterms:modified xsi:type="dcterms:W3CDTF">2025-04-30T09:08:47Z</dcterms:modified>
</cp:coreProperties>
</file>