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7"/>
  </p:notesMasterIdLst>
  <p:sldIdLst>
    <p:sldId id="256" r:id="rId3"/>
    <p:sldId id="281" r:id="rId4"/>
    <p:sldId id="282" r:id="rId5"/>
    <p:sldId id="283" r:id="rId6"/>
    <p:sldId id="284" r:id="rId7"/>
    <p:sldId id="287" r:id="rId8"/>
    <p:sldId id="288" r:id="rId9"/>
    <p:sldId id="289" r:id="rId10"/>
    <p:sldId id="290" r:id="rId11"/>
    <p:sldId id="291" r:id="rId12"/>
    <p:sldId id="292" r:id="rId13"/>
    <p:sldId id="293" r:id="rId14"/>
    <p:sldId id="294" r:id="rId15"/>
    <p:sldId id="295" r:id="rId16"/>
    <p:sldId id="296" r:id="rId17"/>
    <p:sldId id="297" r:id="rId18"/>
    <p:sldId id="298" r:id="rId19"/>
    <p:sldId id="299" r:id="rId20"/>
    <p:sldId id="300" r:id="rId21"/>
    <p:sldId id="301" r:id="rId22"/>
    <p:sldId id="302" r:id="rId23"/>
    <p:sldId id="303" r:id="rId24"/>
    <p:sldId id="305" r:id="rId25"/>
    <p:sldId id="306"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34" d="100"/>
          <a:sy n="34" d="100"/>
        </p:scale>
        <p:origin x="-924" y="-7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76DD1E-E886-4092-BE1F-78A732469B0D}" type="datetimeFigureOut">
              <a:rPr lang="en-GB" smtClean="0"/>
              <a:t>16/11/2017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D593BD-B7F5-450B-B644-1334345A5FF4}" type="slidenum">
              <a:rPr lang="en-GB" smtClean="0"/>
              <a:t>‹#›</a:t>
            </a:fld>
            <a:endParaRPr lang="en-GB"/>
          </a:p>
        </p:txBody>
      </p:sp>
    </p:spTree>
    <p:extLst>
      <p:ext uri="{BB962C8B-B14F-4D97-AF65-F5344CB8AC3E}">
        <p14:creationId xmlns:p14="http://schemas.microsoft.com/office/powerpoint/2010/main" val="1247255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91C6536-58B6-411F-B092-45DA58BC6F77}" type="datetimeFigureOut">
              <a:rPr lang="en-GB" smtClean="0"/>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2804295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91C6536-58B6-411F-B092-45DA58BC6F77}" type="datetimeFigureOut">
              <a:rPr lang="en-GB" smtClean="0"/>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1999430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91C6536-58B6-411F-B092-45DA58BC6F77}" type="datetimeFigureOut">
              <a:rPr lang="en-GB" smtClean="0"/>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1915132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91C6536-58B6-411F-B092-45DA58BC6F77}" type="datetimeFigureOut">
              <a:rPr lang="en-GB" smtClean="0"/>
              <a:t>16/11/2017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2831186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91C6536-58B6-411F-B092-45DA58BC6F77}" type="datetimeFigureOut">
              <a:rPr lang="en-GB" smtClean="0"/>
              <a:t>16/11/2017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478642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91C6536-58B6-411F-B092-45DA58BC6F77}" type="datetimeFigureOut">
              <a:rPr lang="en-GB" smtClean="0"/>
              <a:t>16/11/2017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246231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1C6536-58B6-411F-B092-45DA58BC6F77}" type="datetimeFigureOut">
              <a:rPr lang="en-GB" smtClean="0"/>
              <a:t>16/11/2017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191648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1C6536-58B6-411F-B092-45DA58BC6F77}" type="datetimeFigureOut">
              <a:rPr lang="en-GB" smtClean="0"/>
              <a:t>16/11/2017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2046214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1C6536-58B6-411F-B092-45DA58BC6F77}" type="datetimeFigureOut">
              <a:rPr lang="en-GB" smtClean="0"/>
              <a:t>16/11/2017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137389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91C6536-58B6-411F-B092-45DA58BC6F77}" type="datetimeFigureOut">
              <a:rPr lang="en-GB" smtClean="0"/>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3815934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91C6536-58B6-411F-B092-45DA58BC6F77}" type="datetimeFigureOut">
              <a:rPr lang="en-GB" smtClean="0"/>
              <a:t>16/11/2017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0075E7-5DBB-4350-A019-AD7A148ED54B}" type="slidenum">
              <a:rPr lang="en-GB" smtClean="0"/>
              <a:t>‹#›</a:t>
            </a:fld>
            <a:endParaRPr lang="en-GB"/>
          </a:p>
        </p:txBody>
      </p:sp>
    </p:spTree>
    <p:extLst>
      <p:ext uri="{BB962C8B-B14F-4D97-AF65-F5344CB8AC3E}">
        <p14:creationId xmlns:p14="http://schemas.microsoft.com/office/powerpoint/2010/main" val="5934429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5" descr="banner_buss_school"/>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241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304800" y="304800"/>
            <a:ext cx="8534400" cy="762000"/>
          </a:xfrm>
        </p:spPr>
        <p:txBody>
          <a:bodyPr/>
          <a:lstStyle/>
          <a:p>
            <a:r>
              <a:rPr lang="en-US" smtClean="0"/>
              <a:t>Click to edit Master title style</a:t>
            </a:r>
            <a:endParaRPr lang="en-US"/>
          </a:p>
        </p:txBody>
      </p:sp>
      <p:sp>
        <p:nvSpPr>
          <p:cNvPr id="3" name="Subtitle 2"/>
          <p:cNvSpPr>
            <a:spLocks noGrp="1"/>
          </p:cNvSpPr>
          <p:nvPr>
            <p:ph type="subTitle" idx="1"/>
          </p:nvPr>
        </p:nvSpPr>
        <p:spPr>
          <a:xfrm>
            <a:off x="304800" y="1143000"/>
            <a:ext cx="8534400" cy="4343400"/>
          </a:xfrm>
        </p:spPr>
        <p:txBody>
          <a:bodyPr/>
          <a:lstStyle>
            <a:lvl1pPr marL="0" indent="0" algn="l">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Tree>
    <p:extLst>
      <p:ext uri="{BB962C8B-B14F-4D97-AF65-F5344CB8AC3E}">
        <p14:creationId xmlns:p14="http://schemas.microsoft.com/office/powerpoint/2010/main" val="2389216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noChangeArrowheads="1"/>
          </p:cNvSpPr>
          <p:nvPr>
            <p:ph type="dt" sz="half" idx="10"/>
          </p:nvPr>
        </p:nvSpPr>
        <p:spPr>
          <a:xfrm>
            <a:off x="533400" y="5257800"/>
            <a:ext cx="20574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5" name="Footer Placeholder 4"/>
          <p:cNvSpPr>
            <a:spLocks noGrp="1" noChangeArrowheads="1"/>
          </p:cNvSpPr>
          <p:nvPr>
            <p:ph type="ftr" sz="quarter" idx="11"/>
          </p:nvPr>
        </p:nvSpPr>
        <p:spPr>
          <a:xfrm>
            <a:off x="3124200" y="5257800"/>
            <a:ext cx="28956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6" name="Slide Number Placeholder 5"/>
          <p:cNvSpPr>
            <a:spLocks noGrp="1" noChangeArrowheads="1"/>
          </p:cNvSpPr>
          <p:nvPr>
            <p:ph type="sldNum" sz="quarter" idx="12"/>
          </p:nvPr>
        </p:nvSpPr>
        <p:spPr>
          <a:xfrm>
            <a:off x="6553200" y="5257800"/>
            <a:ext cx="2209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eaLnBrk="0" fontAlgn="base" hangingPunct="0">
              <a:spcBef>
                <a:spcPct val="0"/>
              </a:spcBef>
              <a:spcAft>
                <a:spcPct val="0"/>
              </a:spcAft>
              <a:defRPr/>
            </a:pPr>
            <a:fld id="{6C5390C2-1128-49CA-8FAA-D3AC6657D5EB}" type="slidenum">
              <a:rPr lang="en-US" altLang="en-US" sz="2400">
                <a:solidFill>
                  <a:srgbClr val="000000"/>
                </a:solidFill>
              </a:rPr>
              <a:pPr eaLnBrk="0" fontAlgn="base" hangingPunct="0">
                <a:spcBef>
                  <a:spcPct val="0"/>
                </a:spcBef>
                <a:spcAft>
                  <a:spcPct val="0"/>
                </a:spcAft>
                <a:defRPr/>
              </a:pPr>
              <a:t>‹#›</a:t>
            </a:fld>
            <a:endParaRPr lang="en-US" altLang="en-US" sz="2400" dirty="0">
              <a:solidFill>
                <a:srgbClr val="000000"/>
              </a:solidFill>
            </a:endParaRPr>
          </a:p>
        </p:txBody>
      </p:sp>
    </p:spTree>
    <p:extLst>
      <p:ext uri="{BB962C8B-B14F-4D97-AF65-F5344CB8AC3E}">
        <p14:creationId xmlns:p14="http://schemas.microsoft.com/office/powerpoint/2010/main" val="17540082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noChangeArrowheads="1"/>
          </p:cNvSpPr>
          <p:nvPr>
            <p:ph type="dt" sz="half" idx="10"/>
          </p:nvPr>
        </p:nvSpPr>
        <p:spPr>
          <a:xfrm>
            <a:off x="533400" y="5257800"/>
            <a:ext cx="20574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5" name="Footer Placeholder 4"/>
          <p:cNvSpPr>
            <a:spLocks noGrp="1" noChangeArrowheads="1"/>
          </p:cNvSpPr>
          <p:nvPr>
            <p:ph type="ftr" sz="quarter" idx="11"/>
          </p:nvPr>
        </p:nvSpPr>
        <p:spPr>
          <a:xfrm>
            <a:off x="3124200" y="5257800"/>
            <a:ext cx="28956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6" name="Slide Number Placeholder 5"/>
          <p:cNvSpPr>
            <a:spLocks noGrp="1" noChangeArrowheads="1"/>
          </p:cNvSpPr>
          <p:nvPr>
            <p:ph type="sldNum" sz="quarter" idx="12"/>
          </p:nvPr>
        </p:nvSpPr>
        <p:spPr>
          <a:xfrm>
            <a:off x="6553200" y="5257800"/>
            <a:ext cx="2209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eaLnBrk="0" fontAlgn="base" hangingPunct="0">
              <a:spcBef>
                <a:spcPct val="0"/>
              </a:spcBef>
              <a:spcAft>
                <a:spcPct val="0"/>
              </a:spcAft>
              <a:defRPr/>
            </a:pPr>
            <a:fld id="{8DCBC86C-CD2E-468C-BD70-638DDB916717}" type="slidenum">
              <a:rPr lang="en-US" altLang="en-US" sz="2400">
                <a:solidFill>
                  <a:srgbClr val="000000"/>
                </a:solidFill>
              </a:rPr>
              <a:pPr eaLnBrk="0" fontAlgn="base" hangingPunct="0">
                <a:spcBef>
                  <a:spcPct val="0"/>
                </a:spcBef>
                <a:spcAft>
                  <a:spcPct val="0"/>
                </a:spcAft>
                <a:defRPr/>
              </a:pPr>
              <a:t>‹#›</a:t>
            </a:fld>
            <a:endParaRPr lang="en-US" altLang="en-US" sz="2400" dirty="0">
              <a:solidFill>
                <a:srgbClr val="000000"/>
              </a:solidFill>
            </a:endParaRPr>
          </a:p>
        </p:txBody>
      </p:sp>
    </p:spTree>
    <p:extLst>
      <p:ext uri="{BB962C8B-B14F-4D97-AF65-F5344CB8AC3E}">
        <p14:creationId xmlns:p14="http://schemas.microsoft.com/office/powerpoint/2010/main" val="35054541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33400" y="1752600"/>
            <a:ext cx="4038600" cy="335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24400" y="1752600"/>
            <a:ext cx="4038600" cy="3352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noChangeArrowheads="1"/>
          </p:cNvSpPr>
          <p:nvPr>
            <p:ph type="dt" sz="half" idx="10"/>
          </p:nvPr>
        </p:nvSpPr>
        <p:spPr>
          <a:xfrm>
            <a:off x="533400" y="5257800"/>
            <a:ext cx="20574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6" name="Footer Placeholder 5"/>
          <p:cNvSpPr>
            <a:spLocks noGrp="1" noChangeArrowheads="1"/>
          </p:cNvSpPr>
          <p:nvPr>
            <p:ph type="ftr" sz="quarter" idx="11"/>
          </p:nvPr>
        </p:nvSpPr>
        <p:spPr>
          <a:xfrm>
            <a:off x="3124200" y="5257800"/>
            <a:ext cx="28956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7" name="Slide Number Placeholder 6"/>
          <p:cNvSpPr>
            <a:spLocks noGrp="1" noChangeArrowheads="1"/>
          </p:cNvSpPr>
          <p:nvPr>
            <p:ph type="sldNum" sz="quarter" idx="12"/>
          </p:nvPr>
        </p:nvSpPr>
        <p:spPr>
          <a:xfrm>
            <a:off x="6553200" y="5257800"/>
            <a:ext cx="2209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eaLnBrk="0" fontAlgn="base" hangingPunct="0">
              <a:spcBef>
                <a:spcPct val="0"/>
              </a:spcBef>
              <a:spcAft>
                <a:spcPct val="0"/>
              </a:spcAft>
              <a:defRPr/>
            </a:pPr>
            <a:fld id="{662840FF-2AA3-4873-AE33-7ED52293FF03}" type="slidenum">
              <a:rPr lang="en-US" altLang="en-US" sz="2400">
                <a:solidFill>
                  <a:srgbClr val="000000"/>
                </a:solidFill>
              </a:rPr>
              <a:pPr eaLnBrk="0" fontAlgn="base" hangingPunct="0">
                <a:spcBef>
                  <a:spcPct val="0"/>
                </a:spcBef>
                <a:spcAft>
                  <a:spcPct val="0"/>
                </a:spcAft>
                <a:defRPr/>
              </a:pPr>
              <a:t>‹#›</a:t>
            </a:fld>
            <a:endParaRPr lang="en-US" altLang="en-US" sz="2400" dirty="0">
              <a:solidFill>
                <a:srgbClr val="000000"/>
              </a:solidFill>
            </a:endParaRPr>
          </a:p>
        </p:txBody>
      </p:sp>
    </p:spTree>
    <p:extLst>
      <p:ext uri="{BB962C8B-B14F-4D97-AF65-F5344CB8AC3E}">
        <p14:creationId xmlns:p14="http://schemas.microsoft.com/office/powerpoint/2010/main" val="3228904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noChangeArrowheads="1"/>
          </p:cNvSpPr>
          <p:nvPr>
            <p:ph type="dt" sz="half" idx="10"/>
          </p:nvPr>
        </p:nvSpPr>
        <p:spPr>
          <a:xfrm>
            <a:off x="533400" y="5257800"/>
            <a:ext cx="20574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8" name="Footer Placeholder 7"/>
          <p:cNvSpPr>
            <a:spLocks noGrp="1" noChangeArrowheads="1"/>
          </p:cNvSpPr>
          <p:nvPr>
            <p:ph type="ftr" sz="quarter" idx="11"/>
          </p:nvPr>
        </p:nvSpPr>
        <p:spPr>
          <a:xfrm>
            <a:off x="3124200" y="5257800"/>
            <a:ext cx="28956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9" name="Slide Number Placeholder 8"/>
          <p:cNvSpPr>
            <a:spLocks noGrp="1" noChangeArrowheads="1"/>
          </p:cNvSpPr>
          <p:nvPr>
            <p:ph type="sldNum" sz="quarter" idx="12"/>
          </p:nvPr>
        </p:nvSpPr>
        <p:spPr>
          <a:xfrm>
            <a:off x="6553200" y="5257800"/>
            <a:ext cx="2209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eaLnBrk="0" fontAlgn="base" hangingPunct="0">
              <a:spcBef>
                <a:spcPct val="0"/>
              </a:spcBef>
              <a:spcAft>
                <a:spcPct val="0"/>
              </a:spcAft>
              <a:defRPr/>
            </a:pPr>
            <a:fld id="{E4023214-627E-46DE-94C2-5155980BD906}" type="slidenum">
              <a:rPr lang="en-US" altLang="en-US" sz="2400">
                <a:solidFill>
                  <a:srgbClr val="000000"/>
                </a:solidFill>
              </a:rPr>
              <a:pPr eaLnBrk="0" fontAlgn="base" hangingPunct="0">
                <a:spcBef>
                  <a:spcPct val="0"/>
                </a:spcBef>
                <a:spcAft>
                  <a:spcPct val="0"/>
                </a:spcAft>
                <a:defRPr/>
              </a:pPr>
              <a:t>‹#›</a:t>
            </a:fld>
            <a:endParaRPr lang="en-US" altLang="en-US" sz="2400" dirty="0">
              <a:solidFill>
                <a:srgbClr val="000000"/>
              </a:solidFill>
            </a:endParaRPr>
          </a:p>
        </p:txBody>
      </p:sp>
    </p:spTree>
    <p:extLst>
      <p:ext uri="{BB962C8B-B14F-4D97-AF65-F5344CB8AC3E}">
        <p14:creationId xmlns:p14="http://schemas.microsoft.com/office/powerpoint/2010/main" val="802654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noChangeArrowheads="1"/>
          </p:cNvSpPr>
          <p:nvPr>
            <p:ph type="dt" sz="half" idx="10"/>
          </p:nvPr>
        </p:nvSpPr>
        <p:spPr>
          <a:xfrm>
            <a:off x="533400" y="5257800"/>
            <a:ext cx="20574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4" name="Footer Placeholder 3"/>
          <p:cNvSpPr>
            <a:spLocks noGrp="1" noChangeArrowheads="1"/>
          </p:cNvSpPr>
          <p:nvPr>
            <p:ph type="ftr" sz="quarter" idx="11"/>
          </p:nvPr>
        </p:nvSpPr>
        <p:spPr>
          <a:xfrm>
            <a:off x="3124200" y="5257800"/>
            <a:ext cx="28956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5" name="Slide Number Placeholder 4"/>
          <p:cNvSpPr>
            <a:spLocks noGrp="1" noChangeArrowheads="1"/>
          </p:cNvSpPr>
          <p:nvPr>
            <p:ph type="sldNum" sz="quarter" idx="12"/>
          </p:nvPr>
        </p:nvSpPr>
        <p:spPr>
          <a:xfrm>
            <a:off x="6553200" y="5257800"/>
            <a:ext cx="2209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eaLnBrk="0" fontAlgn="base" hangingPunct="0">
              <a:spcBef>
                <a:spcPct val="0"/>
              </a:spcBef>
              <a:spcAft>
                <a:spcPct val="0"/>
              </a:spcAft>
              <a:defRPr/>
            </a:pPr>
            <a:fld id="{D69FA335-CB2E-4B56-B174-BBAFE4DDE6F5}" type="slidenum">
              <a:rPr lang="en-US" altLang="en-US" sz="2400">
                <a:solidFill>
                  <a:srgbClr val="000000"/>
                </a:solidFill>
              </a:rPr>
              <a:pPr eaLnBrk="0" fontAlgn="base" hangingPunct="0">
                <a:spcBef>
                  <a:spcPct val="0"/>
                </a:spcBef>
                <a:spcAft>
                  <a:spcPct val="0"/>
                </a:spcAft>
                <a:defRPr/>
              </a:pPr>
              <a:t>‹#›</a:t>
            </a:fld>
            <a:endParaRPr lang="en-US" altLang="en-US" sz="2400" dirty="0">
              <a:solidFill>
                <a:srgbClr val="000000"/>
              </a:solidFill>
            </a:endParaRPr>
          </a:p>
        </p:txBody>
      </p:sp>
    </p:spTree>
    <p:extLst>
      <p:ext uri="{BB962C8B-B14F-4D97-AF65-F5344CB8AC3E}">
        <p14:creationId xmlns:p14="http://schemas.microsoft.com/office/powerpoint/2010/main" val="34117171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ChangeArrowheads="1"/>
          </p:cNvSpPr>
          <p:nvPr>
            <p:ph type="dt" sz="half" idx="10"/>
          </p:nvPr>
        </p:nvSpPr>
        <p:spPr>
          <a:xfrm>
            <a:off x="533400" y="5257800"/>
            <a:ext cx="20574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3" name="Footer Placeholder 2"/>
          <p:cNvSpPr>
            <a:spLocks noGrp="1" noChangeArrowheads="1"/>
          </p:cNvSpPr>
          <p:nvPr>
            <p:ph type="ftr" sz="quarter" idx="11"/>
          </p:nvPr>
        </p:nvSpPr>
        <p:spPr>
          <a:xfrm>
            <a:off x="3124200" y="5257800"/>
            <a:ext cx="28956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4" name="Slide Number Placeholder 3"/>
          <p:cNvSpPr>
            <a:spLocks noGrp="1" noChangeArrowheads="1"/>
          </p:cNvSpPr>
          <p:nvPr>
            <p:ph type="sldNum" sz="quarter" idx="12"/>
          </p:nvPr>
        </p:nvSpPr>
        <p:spPr>
          <a:xfrm>
            <a:off x="6553200" y="5257800"/>
            <a:ext cx="2209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eaLnBrk="0" fontAlgn="base" hangingPunct="0">
              <a:spcBef>
                <a:spcPct val="0"/>
              </a:spcBef>
              <a:spcAft>
                <a:spcPct val="0"/>
              </a:spcAft>
              <a:defRPr/>
            </a:pPr>
            <a:fld id="{105C6979-A8F5-4B02-AD4F-FB2AF331270C}" type="slidenum">
              <a:rPr lang="en-US" altLang="en-US" sz="2400">
                <a:solidFill>
                  <a:srgbClr val="000000"/>
                </a:solidFill>
              </a:rPr>
              <a:pPr eaLnBrk="0" fontAlgn="base" hangingPunct="0">
                <a:spcBef>
                  <a:spcPct val="0"/>
                </a:spcBef>
                <a:spcAft>
                  <a:spcPct val="0"/>
                </a:spcAft>
                <a:defRPr/>
              </a:pPr>
              <a:t>‹#›</a:t>
            </a:fld>
            <a:endParaRPr lang="en-US" altLang="en-US" sz="2400" dirty="0">
              <a:solidFill>
                <a:srgbClr val="000000"/>
              </a:solidFill>
            </a:endParaRPr>
          </a:p>
        </p:txBody>
      </p:sp>
    </p:spTree>
    <p:extLst>
      <p:ext uri="{BB962C8B-B14F-4D97-AF65-F5344CB8AC3E}">
        <p14:creationId xmlns:p14="http://schemas.microsoft.com/office/powerpoint/2010/main" val="30205289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noChangeArrowheads="1"/>
          </p:cNvSpPr>
          <p:nvPr>
            <p:ph type="dt" sz="half" idx="10"/>
          </p:nvPr>
        </p:nvSpPr>
        <p:spPr>
          <a:xfrm>
            <a:off x="533400" y="5257800"/>
            <a:ext cx="20574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6" name="Footer Placeholder 5"/>
          <p:cNvSpPr>
            <a:spLocks noGrp="1" noChangeArrowheads="1"/>
          </p:cNvSpPr>
          <p:nvPr>
            <p:ph type="ftr" sz="quarter" idx="11"/>
          </p:nvPr>
        </p:nvSpPr>
        <p:spPr>
          <a:xfrm>
            <a:off x="3124200" y="5257800"/>
            <a:ext cx="28956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7" name="Slide Number Placeholder 6"/>
          <p:cNvSpPr>
            <a:spLocks noGrp="1" noChangeArrowheads="1"/>
          </p:cNvSpPr>
          <p:nvPr>
            <p:ph type="sldNum" sz="quarter" idx="12"/>
          </p:nvPr>
        </p:nvSpPr>
        <p:spPr>
          <a:xfrm>
            <a:off x="6553200" y="5257800"/>
            <a:ext cx="2209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eaLnBrk="0" fontAlgn="base" hangingPunct="0">
              <a:spcBef>
                <a:spcPct val="0"/>
              </a:spcBef>
              <a:spcAft>
                <a:spcPct val="0"/>
              </a:spcAft>
              <a:defRPr/>
            </a:pPr>
            <a:fld id="{8F99F73C-28CB-4D1C-85AB-1C83485B8C48}" type="slidenum">
              <a:rPr lang="en-US" altLang="en-US" sz="2400">
                <a:solidFill>
                  <a:srgbClr val="000000"/>
                </a:solidFill>
              </a:rPr>
              <a:pPr eaLnBrk="0" fontAlgn="base" hangingPunct="0">
                <a:spcBef>
                  <a:spcPct val="0"/>
                </a:spcBef>
                <a:spcAft>
                  <a:spcPct val="0"/>
                </a:spcAft>
                <a:defRPr/>
              </a:pPr>
              <a:t>‹#›</a:t>
            </a:fld>
            <a:endParaRPr lang="en-US" altLang="en-US" sz="2400" dirty="0">
              <a:solidFill>
                <a:srgbClr val="000000"/>
              </a:solidFill>
            </a:endParaRPr>
          </a:p>
        </p:txBody>
      </p:sp>
    </p:spTree>
    <p:extLst>
      <p:ext uri="{BB962C8B-B14F-4D97-AF65-F5344CB8AC3E}">
        <p14:creationId xmlns:p14="http://schemas.microsoft.com/office/powerpoint/2010/main" val="2253808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noChangeArrowheads="1"/>
          </p:cNvSpPr>
          <p:nvPr>
            <p:ph type="dt" sz="half" idx="10"/>
          </p:nvPr>
        </p:nvSpPr>
        <p:spPr>
          <a:xfrm>
            <a:off x="533400" y="5257800"/>
            <a:ext cx="20574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6" name="Footer Placeholder 5"/>
          <p:cNvSpPr>
            <a:spLocks noGrp="1" noChangeArrowheads="1"/>
          </p:cNvSpPr>
          <p:nvPr>
            <p:ph type="ftr" sz="quarter" idx="11"/>
          </p:nvPr>
        </p:nvSpPr>
        <p:spPr>
          <a:xfrm>
            <a:off x="3124200" y="5257800"/>
            <a:ext cx="28956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7" name="Slide Number Placeholder 6"/>
          <p:cNvSpPr>
            <a:spLocks noGrp="1" noChangeArrowheads="1"/>
          </p:cNvSpPr>
          <p:nvPr>
            <p:ph type="sldNum" sz="quarter" idx="12"/>
          </p:nvPr>
        </p:nvSpPr>
        <p:spPr>
          <a:xfrm>
            <a:off x="6553200" y="5257800"/>
            <a:ext cx="2209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eaLnBrk="0" fontAlgn="base" hangingPunct="0">
              <a:spcBef>
                <a:spcPct val="0"/>
              </a:spcBef>
              <a:spcAft>
                <a:spcPct val="0"/>
              </a:spcAft>
              <a:defRPr/>
            </a:pPr>
            <a:fld id="{253EA75B-4582-424F-B664-3942CAA0F308}" type="slidenum">
              <a:rPr lang="en-US" altLang="en-US" sz="2400">
                <a:solidFill>
                  <a:srgbClr val="000000"/>
                </a:solidFill>
              </a:rPr>
              <a:pPr eaLnBrk="0" fontAlgn="base" hangingPunct="0">
                <a:spcBef>
                  <a:spcPct val="0"/>
                </a:spcBef>
                <a:spcAft>
                  <a:spcPct val="0"/>
                </a:spcAft>
                <a:defRPr/>
              </a:pPr>
              <a:t>‹#›</a:t>
            </a:fld>
            <a:endParaRPr lang="en-US" altLang="en-US" sz="2400" dirty="0">
              <a:solidFill>
                <a:srgbClr val="000000"/>
              </a:solidFill>
            </a:endParaRPr>
          </a:p>
        </p:txBody>
      </p:sp>
    </p:spTree>
    <p:extLst>
      <p:ext uri="{BB962C8B-B14F-4D97-AF65-F5344CB8AC3E}">
        <p14:creationId xmlns:p14="http://schemas.microsoft.com/office/powerpoint/2010/main" val="24232295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noChangeArrowheads="1"/>
          </p:cNvSpPr>
          <p:nvPr>
            <p:ph type="dt" sz="half" idx="10"/>
          </p:nvPr>
        </p:nvSpPr>
        <p:spPr>
          <a:xfrm>
            <a:off x="533400" y="5257800"/>
            <a:ext cx="20574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5" name="Footer Placeholder 4"/>
          <p:cNvSpPr>
            <a:spLocks noGrp="1" noChangeArrowheads="1"/>
          </p:cNvSpPr>
          <p:nvPr>
            <p:ph type="ftr" sz="quarter" idx="11"/>
          </p:nvPr>
        </p:nvSpPr>
        <p:spPr>
          <a:xfrm>
            <a:off x="3124200" y="5257800"/>
            <a:ext cx="28956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6" name="Slide Number Placeholder 5"/>
          <p:cNvSpPr>
            <a:spLocks noGrp="1" noChangeArrowheads="1"/>
          </p:cNvSpPr>
          <p:nvPr>
            <p:ph type="sldNum" sz="quarter" idx="12"/>
          </p:nvPr>
        </p:nvSpPr>
        <p:spPr>
          <a:xfrm>
            <a:off x="6553200" y="5257800"/>
            <a:ext cx="2209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eaLnBrk="0" fontAlgn="base" hangingPunct="0">
              <a:spcBef>
                <a:spcPct val="0"/>
              </a:spcBef>
              <a:spcAft>
                <a:spcPct val="0"/>
              </a:spcAft>
              <a:defRPr/>
            </a:pPr>
            <a:fld id="{24043744-7109-4A05-9C65-43ABBC30577F}" type="slidenum">
              <a:rPr lang="en-US" altLang="en-US" sz="2400">
                <a:solidFill>
                  <a:srgbClr val="000000"/>
                </a:solidFill>
              </a:rPr>
              <a:pPr eaLnBrk="0" fontAlgn="base" hangingPunct="0">
                <a:spcBef>
                  <a:spcPct val="0"/>
                </a:spcBef>
                <a:spcAft>
                  <a:spcPct val="0"/>
                </a:spcAft>
                <a:defRPr/>
              </a:pPr>
              <a:t>‹#›</a:t>
            </a:fld>
            <a:endParaRPr lang="en-US" altLang="en-US" sz="2400" dirty="0">
              <a:solidFill>
                <a:srgbClr val="000000"/>
              </a:solidFill>
            </a:endParaRPr>
          </a:p>
        </p:txBody>
      </p:sp>
    </p:spTree>
    <p:extLst>
      <p:ext uri="{BB962C8B-B14F-4D97-AF65-F5344CB8AC3E}">
        <p14:creationId xmlns:p14="http://schemas.microsoft.com/office/powerpoint/2010/main" val="21283240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05600" y="609600"/>
            <a:ext cx="2057400" cy="4495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33400" y="609600"/>
            <a:ext cx="6019800" cy="4495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noChangeArrowheads="1"/>
          </p:cNvSpPr>
          <p:nvPr>
            <p:ph type="dt" sz="half" idx="10"/>
          </p:nvPr>
        </p:nvSpPr>
        <p:spPr>
          <a:xfrm>
            <a:off x="533400" y="5257800"/>
            <a:ext cx="20574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5" name="Footer Placeholder 4"/>
          <p:cNvSpPr>
            <a:spLocks noGrp="1" noChangeArrowheads="1"/>
          </p:cNvSpPr>
          <p:nvPr>
            <p:ph type="ftr" sz="quarter" idx="11"/>
          </p:nvPr>
        </p:nvSpPr>
        <p:spPr>
          <a:xfrm>
            <a:off x="3124200" y="5257800"/>
            <a:ext cx="2895600" cy="457200"/>
          </a:xfrm>
          <a:prstGeom prst="rect">
            <a:avLst/>
          </a:prstGeom>
        </p:spPr>
        <p:txBody>
          <a:bodyPr/>
          <a:lstStyle>
            <a:lvl1pPr>
              <a:defRPr>
                <a:ea typeface="ＭＳ Ｐゴシック" charset="-128"/>
              </a:defRPr>
            </a:lvl1pPr>
          </a:lstStyle>
          <a:p>
            <a:pPr eaLnBrk="0" fontAlgn="base" hangingPunct="0">
              <a:spcBef>
                <a:spcPct val="0"/>
              </a:spcBef>
              <a:spcAft>
                <a:spcPct val="0"/>
              </a:spcAft>
              <a:defRPr/>
            </a:pPr>
            <a:endParaRPr lang="en-US" altLang="en-US" sz="2400">
              <a:solidFill>
                <a:srgbClr val="000000"/>
              </a:solidFill>
            </a:endParaRPr>
          </a:p>
        </p:txBody>
      </p:sp>
      <p:sp>
        <p:nvSpPr>
          <p:cNvPr id="6" name="Slide Number Placeholder 5"/>
          <p:cNvSpPr>
            <a:spLocks noGrp="1" noChangeArrowheads="1"/>
          </p:cNvSpPr>
          <p:nvPr>
            <p:ph type="sldNum" sz="quarter" idx="12"/>
          </p:nvPr>
        </p:nvSpPr>
        <p:spPr>
          <a:xfrm>
            <a:off x="6553200" y="5257800"/>
            <a:ext cx="2209800" cy="457200"/>
          </a:xfrm>
          <a:prstGeom prst="rect">
            <a:avLst/>
          </a:prstGeom>
        </p:spPr>
        <p:txBody>
          <a:bodyPr vert="horz" wrap="square" lIns="91440" tIns="45720" rIns="91440" bIns="45720" numCol="1" anchor="t" anchorCtr="0" compatLnSpc="1">
            <a:prstTxWarp prst="textNoShape">
              <a:avLst/>
            </a:prstTxWarp>
          </a:bodyPr>
          <a:lstStyle>
            <a:lvl1pPr>
              <a:defRPr/>
            </a:lvl1pPr>
          </a:lstStyle>
          <a:p>
            <a:pPr eaLnBrk="0" fontAlgn="base" hangingPunct="0">
              <a:spcBef>
                <a:spcPct val="0"/>
              </a:spcBef>
              <a:spcAft>
                <a:spcPct val="0"/>
              </a:spcAft>
              <a:defRPr/>
            </a:pPr>
            <a:fld id="{1D26407F-8640-41A6-AF2E-7C8B290F499A}" type="slidenum">
              <a:rPr lang="en-US" altLang="en-US" sz="2400">
                <a:solidFill>
                  <a:srgbClr val="000000"/>
                </a:solidFill>
              </a:rPr>
              <a:pPr eaLnBrk="0" fontAlgn="base" hangingPunct="0">
                <a:spcBef>
                  <a:spcPct val="0"/>
                </a:spcBef>
                <a:spcAft>
                  <a:spcPct val="0"/>
                </a:spcAft>
                <a:defRPr/>
              </a:pPr>
              <a:t>‹#›</a:t>
            </a:fld>
            <a:endParaRPr lang="en-US" altLang="en-US" sz="2400" dirty="0">
              <a:solidFill>
                <a:srgbClr val="000000"/>
              </a:solidFill>
            </a:endParaRPr>
          </a:p>
        </p:txBody>
      </p:sp>
    </p:spTree>
    <p:extLst>
      <p:ext uri="{BB962C8B-B14F-4D97-AF65-F5344CB8AC3E}">
        <p14:creationId xmlns:p14="http://schemas.microsoft.com/office/powerpoint/2010/main" val="28108962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8534400" cy="762000"/>
          </a:xfrm>
        </p:spPr>
        <p:txBody>
          <a:bodyPr/>
          <a:lstStyle/>
          <a:p>
            <a:r>
              <a:rPr lang="en-US" smtClean="0"/>
              <a:t>Click to edit Master title style</a:t>
            </a:r>
            <a:endParaRPr lang="en-AU"/>
          </a:p>
        </p:txBody>
      </p:sp>
      <p:sp>
        <p:nvSpPr>
          <p:cNvPr id="3" name="Content Placeholder 2"/>
          <p:cNvSpPr>
            <a:spLocks noGrp="1"/>
          </p:cNvSpPr>
          <p:nvPr>
            <p:ph idx="1"/>
          </p:nvPr>
        </p:nvSpPr>
        <p:spPr>
          <a:xfrm>
            <a:off x="304800" y="1143000"/>
            <a:ext cx="8534400" cy="4343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Tree>
    <p:extLst>
      <p:ext uri="{BB962C8B-B14F-4D97-AF65-F5344CB8AC3E}">
        <p14:creationId xmlns:p14="http://schemas.microsoft.com/office/powerpoint/2010/main" val="4142989391"/>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8534400" cy="762000"/>
          </a:xfrm>
        </p:spPr>
        <p:txBody>
          <a:bodyPr/>
          <a:lstStyle/>
          <a:p>
            <a:r>
              <a:rPr lang="en-US" smtClean="0"/>
              <a:t>Click to edit Master title style</a:t>
            </a:r>
            <a:endParaRPr lang="en-AU"/>
          </a:p>
        </p:txBody>
      </p:sp>
      <p:sp>
        <p:nvSpPr>
          <p:cNvPr id="3" name="Content Placeholder 2"/>
          <p:cNvSpPr>
            <a:spLocks noGrp="1"/>
          </p:cNvSpPr>
          <p:nvPr>
            <p:ph sz="half" idx="1"/>
          </p:nvPr>
        </p:nvSpPr>
        <p:spPr>
          <a:xfrm>
            <a:off x="304800" y="1143000"/>
            <a:ext cx="41910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Content Placeholder 3"/>
          <p:cNvSpPr>
            <a:spLocks noGrp="1"/>
          </p:cNvSpPr>
          <p:nvPr>
            <p:ph sz="half" idx="2"/>
          </p:nvPr>
        </p:nvSpPr>
        <p:spPr>
          <a:xfrm>
            <a:off x="4648200" y="1143000"/>
            <a:ext cx="41910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Tree>
    <p:extLst>
      <p:ext uri="{BB962C8B-B14F-4D97-AF65-F5344CB8AC3E}">
        <p14:creationId xmlns:p14="http://schemas.microsoft.com/office/powerpoint/2010/main" val="1528351052"/>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8747799"/>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image" Target="../media/image1.jpe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1C6536-58B6-411F-B092-45DA58BC6F77}" type="datetimeFigureOut">
              <a:rPr lang="en-GB" smtClean="0"/>
              <a:t>16/11/2017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075E7-5DBB-4350-A019-AD7A148ED54B}" type="slidenum">
              <a:rPr lang="en-GB" smtClean="0"/>
              <a:t>‹#›</a:t>
            </a:fld>
            <a:endParaRPr lang="en-GB"/>
          </a:p>
        </p:txBody>
      </p:sp>
    </p:spTree>
    <p:extLst>
      <p:ext uri="{BB962C8B-B14F-4D97-AF65-F5344CB8AC3E}">
        <p14:creationId xmlns:p14="http://schemas.microsoft.com/office/powerpoint/2010/main" val="937363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04800" y="304800"/>
            <a:ext cx="85344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304800" y="1143000"/>
            <a:ext cx="85344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a:t>
            </a:r>
          </a:p>
          <a:p>
            <a:pPr lvl="0"/>
            <a:endParaRPr lang="en-US" altLang="en-US" smtClean="0"/>
          </a:p>
        </p:txBody>
      </p:sp>
      <p:pic>
        <p:nvPicPr>
          <p:cNvPr id="1028" name="Picture 4" descr="SHO 438 PPT template RGB_v2.jpg"/>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0" y="5776913"/>
            <a:ext cx="9144000" cy="1081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69387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hf hdr="0" ftr="0" dt="0"/>
  <p:txStyles>
    <p:titleStyle>
      <a:lvl1pPr algn="l" rtl="0" eaLnBrk="0" fontAlgn="base" hangingPunct="0">
        <a:spcBef>
          <a:spcPct val="0"/>
        </a:spcBef>
        <a:spcAft>
          <a:spcPct val="0"/>
        </a:spcAft>
        <a:defRPr sz="3200" b="1">
          <a:solidFill>
            <a:schemeClr val="tx2"/>
          </a:solidFill>
          <a:latin typeface="+mj-lt"/>
          <a:ea typeface="+mj-ea"/>
          <a:cs typeface="+mj-cs"/>
        </a:defRPr>
      </a:lvl1pPr>
      <a:lvl2pPr algn="l" rtl="0" eaLnBrk="0" fontAlgn="base" hangingPunct="0">
        <a:spcBef>
          <a:spcPct val="0"/>
        </a:spcBef>
        <a:spcAft>
          <a:spcPct val="0"/>
        </a:spcAft>
        <a:defRPr sz="3200" b="1">
          <a:solidFill>
            <a:schemeClr val="tx2"/>
          </a:solidFill>
          <a:latin typeface="Arial" charset="0"/>
          <a:ea typeface="ＭＳ Ｐゴシック" charset="-128"/>
          <a:cs typeface="ＭＳ Ｐゴシック" charset="-128"/>
        </a:defRPr>
      </a:lvl2pPr>
      <a:lvl3pPr algn="l" rtl="0" eaLnBrk="0" fontAlgn="base" hangingPunct="0">
        <a:spcBef>
          <a:spcPct val="0"/>
        </a:spcBef>
        <a:spcAft>
          <a:spcPct val="0"/>
        </a:spcAft>
        <a:defRPr sz="3200" b="1">
          <a:solidFill>
            <a:schemeClr val="tx2"/>
          </a:solidFill>
          <a:latin typeface="Arial" charset="0"/>
          <a:ea typeface="ＭＳ Ｐゴシック" charset="-128"/>
          <a:cs typeface="ＭＳ Ｐゴシック" charset="-128"/>
        </a:defRPr>
      </a:lvl3pPr>
      <a:lvl4pPr algn="l" rtl="0" eaLnBrk="0" fontAlgn="base" hangingPunct="0">
        <a:spcBef>
          <a:spcPct val="0"/>
        </a:spcBef>
        <a:spcAft>
          <a:spcPct val="0"/>
        </a:spcAft>
        <a:defRPr sz="3200" b="1">
          <a:solidFill>
            <a:schemeClr val="tx2"/>
          </a:solidFill>
          <a:latin typeface="Arial" charset="0"/>
          <a:ea typeface="ＭＳ Ｐゴシック" charset="-128"/>
          <a:cs typeface="ＭＳ Ｐゴシック" charset="-128"/>
        </a:defRPr>
      </a:lvl4pPr>
      <a:lvl5pPr algn="l" rtl="0" eaLnBrk="0" fontAlgn="base" hangingPunct="0">
        <a:spcBef>
          <a:spcPct val="0"/>
        </a:spcBef>
        <a:spcAft>
          <a:spcPct val="0"/>
        </a:spcAft>
        <a:defRPr sz="3200" b="1">
          <a:solidFill>
            <a:schemeClr val="tx2"/>
          </a:solidFill>
          <a:latin typeface="Arial" charset="0"/>
          <a:ea typeface="ＭＳ Ｐゴシック" charset="-128"/>
          <a:cs typeface="ＭＳ Ｐゴシック" charset="-128"/>
        </a:defRPr>
      </a:lvl5pPr>
      <a:lvl6pPr marL="457200" algn="ctr" rtl="0" eaLnBrk="1" fontAlgn="base" hangingPunct="1">
        <a:spcBef>
          <a:spcPct val="0"/>
        </a:spcBef>
        <a:spcAft>
          <a:spcPct val="0"/>
        </a:spcAft>
        <a:defRPr sz="4400">
          <a:solidFill>
            <a:schemeClr val="tx2"/>
          </a:solidFill>
          <a:latin typeface="Arial" charset="0"/>
          <a:ea typeface="ＭＳ Ｐゴシック" charset="-128"/>
          <a:cs typeface="ＭＳ Ｐゴシック" charset="-128"/>
        </a:defRPr>
      </a:lvl6pPr>
      <a:lvl7pPr marL="914400" algn="ctr" rtl="0" eaLnBrk="1" fontAlgn="base" hangingPunct="1">
        <a:spcBef>
          <a:spcPct val="0"/>
        </a:spcBef>
        <a:spcAft>
          <a:spcPct val="0"/>
        </a:spcAft>
        <a:defRPr sz="4400">
          <a:solidFill>
            <a:schemeClr val="tx2"/>
          </a:solidFill>
          <a:latin typeface="Arial" charset="0"/>
          <a:ea typeface="ＭＳ Ｐゴシック" charset="-128"/>
          <a:cs typeface="ＭＳ Ｐゴシック" charset="-128"/>
        </a:defRPr>
      </a:lvl7pPr>
      <a:lvl8pPr marL="1371600" algn="ctr" rtl="0" eaLnBrk="1" fontAlgn="base" hangingPunct="1">
        <a:spcBef>
          <a:spcPct val="0"/>
        </a:spcBef>
        <a:spcAft>
          <a:spcPct val="0"/>
        </a:spcAft>
        <a:defRPr sz="4400">
          <a:solidFill>
            <a:schemeClr val="tx2"/>
          </a:solidFill>
          <a:latin typeface="Arial" charset="0"/>
          <a:ea typeface="ＭＳ Ｐゴシック" charset="-128"/>
          <a:cs typeface="ＭＳ Ｐゴシック" charset="-128"/>
        </a:defRPr>
      </a:lvl8pPr>
      <a:lvl9pPr marL="1828800" algn="ctr" rtl="0" eaLnBrk="1" fontAlgn="base" hangingPunct="1">
        <a:spcBef>
          <a:spcPct val="0"/>
        </a:spcBef>
        <a:spcAft>
          <a:spcPct val="0"/>
        </a:spcAft>
        <a:defRPr sz="4400">
          <a:solidFill>
            <a:schemeClr val="tx2"/>
          </a:solidFill>
          <a:latin typeface="Arial" charset="0"/>
          <a:ea typeface="ＭＳ Ｐゴシック" charset="-128"/>
          <a:cs typeface="ＭＳ Ｐゴシック" charset="-128"/>
        </a:defRPr>
      </a:lvl9pPr>
    </p:titleStyle>
    <p:bodyStyle>
      <a:lvl1pPr marL="342900" indent="-342900" algn="l" rtl="0" eaLnBrk="0" fontAlgn="base" hangingPunct="0">
        <a:spcBef>
          <a:spcPct val="20000"/>
        </a:spcBef>
        <a:spcAft>
          <a:spcPct val="0"/>
        </a:spcAft>
        <a:buFont typeface="Lucida Grande"/>
        <a:buChar char="&gt;"/>
        <a:defRPr sz="2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eaLnBrk="1" fontAlgn="base" hangingPunct="1">
        <a:spcBef>
          <a:spcPct val="20000"/>
        </a:spcBef>
        <a:spcAft>
          <a:spcPct val="0"/>
        </a:spcAft>
        <a:buChar char="»"/>
        <a:defRPr sz="2000">
          <a:solidFill>
            <a:schemeClr val="tx1"/>
          </a:solidFill>
          <a:latin typeface="+mn-lt"/>
          <a:ea typeface="+mn-ea"/>
        </a:defRPr>
      </a:lvl6pPr>
      <a:lvl7pPr marL="2971800" indent="-228600" algn="l" rtl="0" eaLnBrk="1" fontAlgn="base" hangingPunct="1">
        <a:spcBef>
          <a:spcPct val="20000"/>
        </a:spcBef>
        <a:spcAft>
          <a:spcPct val="0"/>
        </a:spcAft>
        <a:buChar char="»"/>
        <a:defRPr sz="2000">
          <a:solidFill>
            <a:schemeClr val="tx1"/>
          </a:solidFill>
          <a:latin typeface="+mn-lt"/>
          <a:ea typeface="+mn-ea"/>
        </a:defRPr>
      </a:lvl7pPr>
      <a:lvl8pPr marL="3429000" indent="-228600" algn="l" rtl="0" eaLnBrk="1" fontAlgn="base" hangingPunct="1">
        <a:spcBef>
          <a:spcPct val="20000"/>
        </a:spcBef>
        <a:spcAft>
          <a:spcPct val="0"/>
        </a:spcAft>
        <a:buChar char="»"/>
        <a:defRPr sz="2000">
          <a:solidFill>
            <a:schemeClr val="tx1"/>
          </a:solidFill>
          <a:latin typeface="+mn-lt"/>
          <a:ea typeface="+mn-ea"/>
        </a:defRPr>
      </a:lvl8pPr>
      <a:lvl9pPr marL="3886200" indent="-228600" algn="l" rtl="0" eaLnBrk="1" fontAlgn="base" hangingPunct="1">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EMPLO4013</a:t>
            </a:r>
            <a:br>
              <a:rPr lang="en-GB" dirty="0" smtClean="0"/>
            </a:br>
            <a:r>
              <a:rPr lang="en-GB" dirty="0" smtClean="0"/>
              <a:t>CSR and Sustainability</a:t>
            </a:r>
            <a:endParaRPr lang="en-GB" dirty="0"/>
          </a:p>
        </p:txBody>
      </p:sp>
      <p:sp>
        <p:nvSpPr>
          <p:cNvPr id="3" name="Subtitle 2"/>
          <p:cNvSpPr>
            <a:spLocks noGrp="1"/>
          </p:cNvSpPr>
          <p:nvPr>
            <p:ph type="subTitle" idx="1"/>
          </p:nvPr>
        </p:nvSpPr>
        <p:spPr/>
        <p:txBody>
          <a:bodyPr/>
          <a:lstStyle/>
          <a:p>
            <a:r>
              <a:rPr lang="en-GB" dirty="0" smtClean="0"/>
              <a:t>Week 6 </a:t>
            </a:r>
            <a:endParaRPr lang="en-GB" dirty="0"/>
          </a:p>
        </p:txBody>
      </p:sp>
    </p:spTree>
    <p:extLst>
      <p:ext uri="{BB962C8B-B14F-4D97-AF65-F5344CB8AC3E}">
        <p14:creationId xmlns:p14="http://schemas.microsoft.com/office/powerpoint/2010/main" val="3004542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Four Pillars of Corporate Sustainability Concept</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According to Wilson (2003) Corporate Sustainability1 includes:</a:t>
            </a:r>
          </a:p>
          <a:p>
            <a:endParaRPr lang="en-GB" dirty="0" smtClean="0"/>
          </a:p>
          <a:p>
            <a:r>
              <a:rPr lang="en-GB" dirty="0" smtClean="0"/>
              <a:t>Sustainable development</a:t>
            </a:r>
          </a:p>
          <a:p>
            <a:r>
              <a:rPr lang="en-GB" dirty="0" smtClean="0"/>
              <a:t>Corporate Social Responsibility</a:t>
            </a:r>
          </a:p>
          <a:p>
            <a:r>
              <a:rPr lang="en-GB" dirty="0" smtClean="0"/>
              <a:t>Stakeholder Theory</a:t>
            </a:r>
          </a:p>
          <a:p>
            <a:r>
              <a:rPr lang="en-GB" dirty="0" smtClean="0"/>
              <a:t>Accountability</a:t>
            </a:r>
          </a:p>
          <a:p>
            <a:endParaRPr lang="en-GB" dirty="0"/>
          </a:p>
        </p:txBody>
      </p:sp>
    </p:spTree>
    <p:extLst>
      <p:ext uri="{BB962C8B-B14F-4D97-AF65-F5344CB8AC3E}">
        <p14:creationId xmlns:p14="http://schemas.microsoft.com/office/powerpoint/2010/main" val="1012731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Definition of Corporate Sustainability </a:t>
            </a:r>
            <a:endParaRPr lang="en-GB" b="1" dirty="0"/>
          </a:p>
        </p:txBody>
      </p:sp>
      <p:sp>
        <p:nvSpPr>
          <p:cNvPr id="3" name="Content Placeholder 2"/>
          <p:cNvSpPr>
            <a:spLocks noGrp="1"/>
          </p:cNvSpPr>
          <p:nvPr>
            <p:ph idx="1"/>
          </p:nvPr>
        </p:nvSpPr>
        <p:spPr/>
        <p:txBody>
          <a:bodyPr>
            <a:normAutofit fontScale="85000" lnSpcReduction="10000"/>
          </a:bodyPr>
          <a:lstStyle/>
          <a:p>
            <a:r>
              <a:rPr lang="en-GB" dirty="0" smtClean="0"/>
              <a:t>Managers consider the traditional business model as one that fits with Growth and Profit Maximisation.</a:t>
            </a:r>
          </a:p>
          <a:p>
            <a:endParaRPr lang="en-GB" dirty="0" smtClean="0"/>
          </a:p>
          <a:p>
            <a:r>
              <a:rPr lang="en-GB" dirty="0" smtClean="0"/>
              <a:t>However a new and evolving corporate management paradigm has emerged  that which includes the economic (growth and profit maximisation ) together with the social and environmental issues. Thus the ideology is to sustain profit maximisation, together with sustaining environment for intergenerational purposes as well as sustaining socially responsible to the community at large.</a:t>
            </a:r>
          </a:p>
          <a:p>
            <a:endParaRPr lang="en-GB" dirty="0"/>
          </a:p>
        </p:txBody>
      </p:sp>
    </p:spTree>
    <p:extLst>
      <p:ext uri="{BB962C8B-B14F-4D97-AF65-F5344CB8AC3E}">
        <p14:creationId xmlns:p14="http://schemas.microsoft.com/office/powerpoint/2010/main" val="739423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Sustainability includes</a:t>
            </a:r>
            <a:endParaRPr lang="en-GB" b="1" dirty="0"/>
          </a:p>
        </p:txBody>
      </p:sp>
      <p:sp>
        <p:nvSpPr>
          <p:cNvPr id="3" name="Content Placeholder 2"/>
          <p:cNvSpPr>
            <a:spLocks noGrp="1"/>
          </p:cNvSpPr>
          <p:nvPr>
            <p:ph idx="1"/>
          </p:nvPr>
        </p:nvSpPr>
        <p:spPr/>
        <p:txBody>
          <a:bodyPr/>
          <a:lstStyle/>
          <a:p>
            <a:r>
              <a:rPr lang="en-GB" dirty="0" smtClean="0"/>
              <a:t>Corporate Societal goals</a:t>
            </a:r>
          </a:p>
          <a:p>
            <a:r>
              <a:rPr lang="en-GB" dirty="0" smtClean="0"/>
              <a:t>Environmental protection</a:t>
            </a:r>
          </a:p>
          <a:p>
            <a:r>
              <a:rPr lang="en-GB" dirty="0" smtClean="0"/>
              <a:t>Social justice and equity</a:t>
            </a:r>
          </a:p>
          <a:p>
            <a:r>
              <a:rPr lang="en-GB" dirty="0" smtClean="0"/>
              <a:t>Economic development</a:t>
            </a:r>
          </a:p>
          <a:p>
            <a:endParaRPr lang="en-GB" dirty="0"/>
          </a:p>
        </p:txBody>
      </p:sp>
    </p:spTree>
    <p:extLst>
      <p:ext uri="{BB962C8B-B14F-4D97-AF65-F5344CB8AC3E}">
        <p14:creationId xmlns:p14="http://schemas.microsoft.com/office/powerpoint/2010/main" val="1868879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Sustainable Development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Sustainable development is a broad concept that combines:</a:t>
            </a:r>
          </a:p>
          <a:p>
            <a:r>
              <a:rPr lang="en-GB" dirty="0" smtClean="0"/>
              <a:t>Economic</a:t>
            </a:r>
          </a:p>
          <a:p>
            <a:r>
              <a:rPr lang="en-GB" dirty="0" smtClean="0"/>
              <a:t>Social Justice</a:t>
            </a:r>
          </a:p>
          <a:p>
            <a:r>
              <a:rPr lang="en-GB" dirty="0" smtClean="0"/>
              <a:t>Environmental Science</a:t>
            </a:r>
          </a:p>
          <a:p>
            <a:r>
              <a:rPr lang="en-GB" dirty="0" smtClean="0"/>
              <a:t>Environmental Management</a:t>
            </a:r>
          </a:p>
          <a:p>
            <a:r>
              <a:rPr lang="en-GB" dirty="0" smtClean="0"/>
              <a:t>Business Management</a:t>
            </a:r>
          </a:p>
          <a:p>
            <a:r>
              <a:rPr lang="en-GB" dirty="0" smtClean="0"/>
              <a:t>Politics and</a:t>
            </a:r>
          </a:p>
          <a:p>
            <a:r>
              <a:rPr lang="en-GB" dirty="0" smtClean="0"/>
              <a:t>Law</a:t>
            </a:r>
          </a:p>
          <a:p>
            <a:endParaRPr lang="en-GB" dirty="0"/>
          </a:p>
        </p:txBody>
      </p:sp>
    </p:spTree>
    <p:extLst>
      <p:ext uri="{BB962C8B-B14F-4D97-AF65-F5344CB8AC3E}">
        <p14:creationId xmlns:p14="http://schemas.microsoft.com/office/powerpoint/2010/main" val="1106061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of Sustainable Development</a:t>
            </a:r>
            <a:endParaRPr lang="en-GB" dirty="0"/>
          </a:p>
        </p:txBody>
      </p:sp>
      <p:sp>
        <p:nvSpPr>
          <p:cNvPr id="3" name="Content Placeholder 2"/>
          <p:cNvSpPr>
            <a:spLocks noGrp="1"/>
          </p:cNvSpPr>
          <p:nvPr>
            <p:ph idx="1"/>
          </p:nvPr>
        </p:nvSpPr>
        <p:spPr/>
        <p:txBody>
          <a:bodyPr/>
          <a:lstStyle/>
          <a:p>
            <a:r>
              <a:rPr lang="en-GB" dirty="0" smtClean="0"/>
              <a:t>Not to be left in the exclusive hands of government regulators and policy makers</a:t>
            </a:r>
          </a:p>
          <a:p>
            <a:r>
              <a:rPr lang="en-GB" dirty="0" smtClean="0"/>
              <a:t>Industry has a significant  role to play in achieving sustainable development.</a:t>
            </a:r>
          </a:p>
          <a:p>
            <a:r>
              <a:rPr lang="en-GB" dirty="0" smtClean="0"/>
              <a:t>Industry needs to be more proactive role in balancing the economics with social equity and environmental protection</a:t>
            </a:r>
            <a:endParaRPr lang="en-GB" dirty="0"/>
          </a:p>
        </p:txBody>
      </p:sp>
    </p:spTree>
    <p:extLst>
      <p:ext uri="{BB962C8B-B14F-4D97-AF65-F5344CB8AC3E}">
        <p14:creationId xmlns:p14="http://schemas.microsoft.com/office/powerpoint/2010/main" val="3187107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Supporting Sustainable Development</a:t>
            </a:r>
            <a:endParaRPr lang="en-GB" dirty="0"/>
          </a:p>
        </p:txBody>
      </p:sp>
      <p:sp>
        <p:nvSpPr>
          <p:cNvPr id="3" name="Content Placeholder 2"/>
          <p:cNvSpPr>
            <a:spLocks noGrp="1"/>
          </p:cNvSpPr>
          <p:nvPr>
            <p:ph idx="1"/>
          </p:nvPr>
        </p:nvSpPr>
        <p:spPr/>
        <p:txBody>
          <a:bodyPr/>
          <a:lstStyle/>
          <a:p>
            <a:r>
              <a:rPr lang="en-GB" dirty="0" smtClean="0"/>
              <a:t>Sustainable Development is as much an economic necessity as it is an </a:t>
            </a:r>
          </a:p>
          <a:p>
            <a:r>
              <a:rPr lang="en-GB" dirty="0" smtClean="0"/>
              <a:t>environmental and </a:t>
            </a:r>
          </a:p>
          <a:p>
            <a:r>
              <a:rPr lang="en-GB" dirty="0" smtClean="0"/>
              <a:t>social necessity</a:t>
            </a:r>
          </a:p>
          <a:p>
            <a:endParaRPr lang="en-GB" dirty="0"/>
          </a:p>
        </p:txBody>
      </p:sp>
    </p:spTree>
    <p:extLst>
      <p:ext uri="{BB962C8B-B14F-4D97-AF65-F5344CB8AC3E}">
        <p14:creationId xmlns:p14="http://schemas.microsoft.com/office/powerpoint/2010/main" val="1726686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Sustainable Development contributes to Corporate Sustainability in TWO ways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Sets out areas that corporation should focus:</a:t>
            </a:r>
          </a:p>
          <a:p>
            <a:r>
              <a:rPr lang="en-GB" dirty="0" smtClean="0"/>
              <a:t>Environmental</a:t>
            </a:r>
          </a:p>
          <a:p>
            <a:r>
              <a:rPr lang="en-GB" dirty="0" smtClean="0"/>
              <a:t>Social</a:t>
            </a:r>
          </a:p>
          <a:p>
            <a:r>
              <a:rPr lang="en-GB" dirty="0" smtClean="0"/>
              <a:t>Economic performance</a:t>
            </a:r>
          </a:p>
          <a:p>
            <a:endParaRPr lang="en-GB" dirty="0" smtClean="0"/>
          </a:p>
          <a:p>
            <a:r>
              <a:rPr lang="en-GB" dirty="0" smtClean="0"/>
              <a:t>Provides common societal goals for:</a:t>
            </a:r>
          </a:p>
          <a:p>
            <a:r>
              <a:rPr lang="en-GB" dirty="0" smtClean="0"/>
              <a:t>Corporations</a:t>
            </a:r>
          </a:p>
          <a:p>
            <a:r>
              <a:rPr lang="en-GB" dirty="0" smtClean="0"/>
              <a:t>Governments</a:t>
            </a:r>
          </a:p>
          <a:p>
            <a:r>
              <a:rPr lang="en-GB" dirty="0" smtClean="0"/>
              <a:t>Civil Society</a:t>
            </a:r>
          </a:p>
          <a:p>
            <a:r>
              <a:rPr lang="en-GB" dirty="0" smtClean="0"/>
              <a:t>To work towards ecological, social &amp; economic sustainability</a:t>
            </a:r>
          </a:p>
          <a:p>
            <a:endParaRPr lang="en-GB" dirty="0"/>
          </a:p>
        </p:txBody>
      </p:sp>
    </p:spTree>
    <p:extLst>
      <p:ext uri="{BB962C8B-B14F-4D97-AF65-F5344CB8AC3E}">
        <p14:creationId xmlns:p14="http://schemas.microsoft.com/office/powerpoint/2010/main" val="3658264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Corporate Social Responsibility and Sustainable Strategic Management (SSM)</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Whether Corporations care about SSM is determined by their levels of Corporate Social Responsibility (CSR) and stakeholder consideration and salience.</a:t>
            </a:r>
          </a:p>
          <a:p>
            <a:r>
              <a:rPr lang="en-GB" dirty="0" smtClean="0"/>
              <a:t> </a:t>
            </a:r>
          </a:p>
          <a:p>
            <a:r>
              <a:rPr lang="en-GB" dirty="0" smtClean="0"/>
              <a:t>CSR: deals with the role of business in society</a:t>
            </a:r>
          </a:p>
          <a:p>
            <a:endParaRPr lang="en-GB" dirty="0" smtClean="0"/>
          </a:p>
          <a:p>
            <a:r>
              <a:rPr lang="en-GB" dirty="0" smtClean="0"/>
              <a:t>Premise of CSR: Corporate managers have an ethical obligation to consider and address needs of society not just to act in the interests of shareholders or their own self-interest</a:t>
            </a:r>
          </a:p>
          <a:p>
            <a:endParaRPr lang="en-GB" dirty="0"/>
          </a:p>
        </p:txBody>
      </p:sp>
    </p:spTree>
    <p:extLst>
      <p:ext uri="{BB962C8B-B14F-4D97-AF65-F5344CB8AC3E}">
        <p14:creationId xmlns:p14="http://schemas.microsoft.com/office/powerpoint/2010/main" val="4287411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CSR is based on four philosophical theories</a:t>
            </a:r>
            <a:endParaRPr lang="en-GB" dirty="0"/>
          </a:p>
        </p:txBody>
      </p:sp>
      <p:sp>
        <p:nvSpPr>
          <p:cNvPr id="3" name="Content Placeholder 2"/>
          <p:cNvSpPr>
            <a:spLocks noGrp="1"/>
          </p:cNvSpPr>
          <p:nvPr>
            <p:ph idx="1"/>
          </p:nvPr>
        </p:nvSpPr>
        <p:spPr/>
        <p:txBody>
          <a:bodyPr/>
          <a:lstStyle/>
          <a:p>
            <a:r>
              <a:rPr lang="en-GB" dirty="0" smtClean="0"/>
              <a:t>Social Contract theory</a:t>
            </a:r>
          </a:p>
          <a:p>
            <a:r>
              <a:rPr lang="en-GB" dirty="0" smtClean="0"/>
              <a:t>Social Justice theory</a:t>
            </a:r>
          </a:p>
          <a:p>
            <a:r>
              <a:rPr lang="en-GB" dirty="0" smtClean="0"/>
              <a:t>Rights Theory</a:t>
            </a:r>
          </a:p>
          <a:p>
            <a:r>
              <a:rPr lang="en-GB" dirty="0" smtClean="0"/>
              <a:t>Deontological Theory</a:t>
            </a:r>
          </a:p>
          <a:p>
            <a:r>
              <a:rPr lang="en-GB" dirty="0" smtClean="0"/>
              <a:t>(</a:t>
            </a:r>
            <a:r>
              <a:rPr lang="en-GB" dirty="0" err="1" smtClean="0"/>
              <a:t>Wlison</a:t>
            </a:r>
            <a:r>
              <a:rPr lang="en-GB" dirty="0" smtClean="0"/>
              <a:t>, 20031)</a:t>
            </a:r>
          </a:p>
          <a:p>
            <a:endParaRPr lang="en-GB" dirty="0"/>
          </a:p>
        </p:txBody>
      </p:sp>
    </p:spTree>
    <p:extLst>
      <p:ext uri="{BB962C8B-B14F-4D97-AF65-F5344CB8AC3E}">
        <p14:creationId xmlns:p14="http://schemas.microsoft.com/office/powerpoint/2010/main" val="825351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Stakeholder Issues in Business Strategies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Consider stakeholder theory:</a:t>
            </a:r>
          </a:p>
          <a:p>
            <a:endParaRPr lang="en-GB" dirty="0" smtClean="0"/>
          </a:p>
          <a:p>
            <a:r>
              <a:rPr lang="en-GB" dirty="0" smtClean="0"/>
              <a:t>Go beyond shareholder concerns which includes profit maximisation, economic reductionism objectives of the firm to include all stakeholders of the firm.</a:t>
            </a:r>
          </a:p>
          <a:p>
            <a:r>
              <a:rPr lang="en-GB" dirty="0" smtClean="0"/>
              <a:t>Stakeholders have been defined (Freeman 1984, in Wilson, 20031) in past work and more recent times as.</a:t>
            </a:r>
          </a:p>
          <a:p>
            <a:r>
              <a:rPr lang="en-GB" dirty="0" smtClean="0"/>
              <a:t>“any group or individual who can affect or is affected by the achievement of the organisation’s objectives”</a:t>
            </a:r>
          </a:p>
          <a:p>
            <a:endParaRPr lang="en-GB" dirty="0"/>
          </a:p>
        </p:txBody>
      </p:sp>
    </p:spTree>
    <p:extLst>
      <p:ext uri="{BB962C8B-B14F-4D97-AF65-F5344CB8AC3E}">
        <p14:creationId xmlns:p14="http://schemas.microsoft.com/office/powerpoint/2010/main" val="701916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 of Stakeholder Theory</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To help corporation strengthen relationships with external groups in order to develop a competitive advantage</a:t>
            </a:r>
          </a:p>
          <a:p>
            <a:r>
              <a:rPr lang="en-GB" dirty="0" smtClean="0"/>
              <a:t>Stakeholders include:</a:t>
            </a:r>
          </a:p>
          <a:p>
            <a:r>
              <a:rPr lang="en-GB" dirty="0" smtClean="0"/>
              <a:t>shareholders</a:t>
            </a:r>
          </a:p>
          <a:p>
            <a:r>
              <a:rPr lang="en-GB" dirty="0" smtClean="0"/>
              <a:t>Investors</a:t>
            </a:r>
          </a:p>
          <a:p>
            <a:r>
              <a:rPr lang="en-GB" dirty="0" smtClean="0"/>
              <a:t>Employees</a:t>
            </a:r>
          </a:p>
          <a:p>
            <a:r>
              <a:rPr lang="en-GB" dirty="0" smtClean="0"/>
              <a:t>Customers</a:t>
            </a:r>
          </a:p>
          <a:p>
            <a:r>
              <a:rPr lang="en-GB" dirty="0" smtClean="0"/>
              <a:t>Suppliers </a:t>
            </a:r>
          </a:p>
          <a:p>
            <a:r>
              <a:rPr lang="en-GB" dirty="0" smtClean="0"/>
              <a:t>The article Wilson (20031) in this weeks readings falls short in including what he sees as primary stakeholders. </a:t>
            </a:r>
            <a:endParaRPr lang="en-GB" dirty="0"/>
          </a:p>
        </p:txBody>
      </p:sp>
    </p:spTree>
    <p:extLst>
      <p:ext uri="{BB962C8B-B14F-4D97-AF65-F5344CB8AC3E}">
        <p14:creationId xmlns:p14="http://schemas.microsoft.com/office/powerpoint/2010/main" val="3951904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Corporate Governance/Accountability and SSM</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Definition of Corporate Accountability:</a:t>
            </a:r>
          </a:p>
          <a:p>
            <a:r>
              <a:rPr lang="en-GB" dirty="0" smtClean="0"/>
              <a:t>	“Accountability is the legal or ethical responsibility to provide an account or reckoning of the actions for which one is held responsible…..referring to ones duty to explain, justify or report on his or her actions” (Wilson, 20031, p. 4).</a:t>
            </a:r>
          </a:p>
          <a:p>
            <a:r>
              <a:rPr lang="en-GB" dirty="0" smtClean="0"/>
              <a:t>This definition is based on the principal and agent contract relationship where the shareholders are the principals and the corporate manager is the agent.  Sometimes called Agency theory / agency law.</a:t>
            </a:r>
          </a:p>
          <a:p>
            <a:endParaRPr lang="en-GB" dirty="0"/>
          </a:p>
        </p:txBody>
      </p:sp>
    </p:spTree>
    <p:extLst>
      <p:ext uri="{BB962C8B-B14F-4D97-AF65-F5344CB8AC3E}">
        <p14:creationId xmlns:p14="http://schemas.microsoft.com/office/powerpoint/2010/main" val="2102129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Contracts</a:t>
            </a:r>
            <a:endParaRPr lang="en-GB" dirty="0"/>
          </a:p>
        </p:txBody>
      </p:sp>
      <p:sp>
        <p:nvSpPr>
          <p:cNvPr id="3" name="Content Placeholder 2"/>
          <p:cNvSpPr>
            <a:spLocks noGrp="1"/>
          </p:cNvSpPr>
          <p:nvPr>
            <p:ph idx="1"/>
          </p:nvPr>
        </p:nvSpPr>
        <p:spPr/>
        <p:txBody>
          <a:bodyPr/>
          <a:lstStyle/>
          <a:p>
            <a:r>
              <a:rPr lang="en-GB" dirty="0" smtClean="0"/>
              <a:t>Explicit and implicit contracts are entered into by the corporations with other stakeholder groups and these contracts for the basis of corporate accountability relationships.</a:t>
            </a:r>
          </a:p>
          <a:p>
            <a:r>
              <a:rPr lang="en-GB" dirty="0" smtClean="0"/>
              <a:t>It is the nature of the relationship between corporate managers and  society at large that defines corporate accountability theory. </a:t>
            </a:r>
          </a:p>
          <a:p>
            <a:endParaRPr lang="en-GB" dirty="0"/>
          </a:p>
        </p:txBody>
      </p:sp>
    </p:spTree>
    <p:extLst>
      <p:ext uri="{BB962C8B-B14F-4D97-AF65-F5344CB8AC3E}">
        <p14:creationId xmlns:p14="http://schemas.microsoft.com/office/powerpoint/2010/main" val="2934442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Sustainability John Elkington (1997) </a:t>
            </a:r>
            <a:endParaRPr lang="en-GB" dirty="0"/>
          </a:p>
        </p:txBody>
      </p:sp>
      <p:sp>
        <p:nvSpPr>
          <p:cNvPr id="3" name="Content Placeholder 2"/>
          <p:cNvSpPr>
            <a:spLocks noGrp="1"/>
          </p:cNvSpPr>
          <p:nvPr>
            <p:ph idx="1"/>
          </p:nvPr>
        </p:nvSpPr>
        <p:spPr/>
        <p:txBody>
          <a:bodyPr>
            <a:normAutofit fontScale="92500" lnSpcReduction="20000"/>
          </a:bodyPr>
          <a:lstStyle/>
          <a:p>
            <a:r>
              <a:rPr lang="en-GB" dirty="0" err="1" smtClean="0"/>
              <a:t>Elkiington</a:t>
            </a:r>
            <a:r>
              <a:rPr lang="en-GB" dirty="0" smtClean="0"/>
              <a:t> (1997, in Wilson,20031) UK consulting argues that:</a:t>
            </a:r>
          </a:p>
          <a:p>
            <a:r>
              <a:rPr lang="en-GB" dirty="0" smtClean="0"/>
              <a:t>“..companies should report on their environmental, social, and economic performance not just financial performance”</a:t>
            </a:r>
          </a:p>
          <a:p>
            <a:r>
              <a:rPr lang="en-GB" dirty="0" smtClean="0"/>
              <a:t>Elkington3 suggest that this is accounting on:</a:t>
            </a:r>
          </a:p>
          <a:p>
            <a:r>
              <a:rPr lang="en-GB" dirty="0" smtClean="0"/>
              <a:t>Environmental</a:t>
            </a:r>
          </a:p>
          <a:p>
            <a:r>
              <a:rPr lang="en-GB" dirty="0" smtClean="0"/>
              <a:t>Social</a:t>
            </a:r>
          </a:p>
          <a:p>
            <a:r>
              <a:rPr lang="en-GB" dirty="0" smtClean="0"/>
              <a:t>Economic performance</a:t>
            </a:r>
          </a:p>
          <a:p>
            <a:r>
              <a:rPr lang="en-GB" dirty="0" smtClean="0"/>
              <a:t>As a “Triple Bottom Line” reporting:</a:t>
            </a:r>
          </a:p>
          <a:p>
            <a:endParaRPr lang="en-GB" dirty="0"/>
          </a:p>
        </p:txBody>
      </p:sp>
    </p:spTree>
    <p:extLst>
      <p:ext uri="{BB962C8B-B14F-4D97-AF65-F5344CB8AC3E}">
        <p14:creationId xmlns:p14="http://schemas.microsoft.com/office/powerpoint/2010/main" val="12738473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Sustainable Strategic Management: An Evolutionary Perspective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“..bringing the concept of ecological and social sustainability into the lexicon of management in general and strategic management..” (Stead and Stead, 20082).</a:t>
            </a:r>
          </a:p>
          <a:p>
            <a:endParaRPr lang="en-GB" dirty="0" smtClean="0"/>
          </a:p>
          <a:p>
            <a:r>
              <a:rPr lang="en-GB" dirty="0" smtClean="0"/>
              <a:t>Second half of the 19th century and the 20th century through ideas of Smith, Taylor and Weber, ideas of Effectiveness and efficiency were the prime success factors in management focus for manufacturing activities. These were narrow and economic in nature.</a:t>
            </a:r>
          </a:p>
          <a:p>
            <a:endParaRPr lang="en-GB" dirty="0"/>
          </a:p>
        </p:txBody>
      </p:sp>
    </p:spTree>
    <p:extLst>
      <p:ext uri="{BB962C8B-B14F-4D97-AF65-F5344CB8AC3E}">
        <p14:creationId xmlns:p14="http://schemas.microsoft.com/office/powerpoint/2010/main" val="39166738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Sustainable Strategic Management: An 	Evolutionary Perspective (continued)</a:t>
            </a:r>
            <a:endParaRPr lang="en-GB" dirty="0"/>
          </a:p>
        </p:txBody>
      </p:sp>
      <p:sp>
        <p:nvSpPr>
          <p:cNvPr id="3" name="Content Placeholder 2"/>
          <p:cNvSpPr>
            <a:spLocks noGrp="1"/>
          </p:cNvSpPr>
          <p:nvPr>
            <p:ph idx="1"/>
          </p:nvPr>
        </p:nvSpPr>
        <p:spPr/>
        <p:txBody>
          <a:bodyPr>
            <a:normAutofit lnSpcReduction="10000"/>
          </a:bodyPr>
          <a:lstStyle/>
          <a:p>
            <a:r>
              <a:rPr lang="en-GB" dirty="0" smtClean="0"/>
              <a:t>Strategic management evolved in the beginning with internally focused concept of business policy 1960s. With an emphasis on efficient use of resources, functional activities of the firm to earn a profit. </a:t>
            </a:r>
          </a:p>
          <a:p>
            <a:r>
              <a:rPr lang="en-GB" dirty="0" smtClean="0"/>
              <a:t>Strategic planning in the 1970’s was a process of defining a firms mission, vision, goals and formulating strategies to maximise stockholder  and corporate returns (profits).</a:t>
            </a:r>
          </a:p>
          <a:p>
            <a:endParaRPr lang="en-GB" dirty="0"/>
          </a:p>
        </p:txBody>
      </p:sp>
    </p:spTree>
    <p:extLst>
      <p:ext uri="{BB962C8B-B14F-4D97-AF65-F5344CB8AC3E}">
        <p14:creationId xmlns:p14="http://schemas.microsoft.com/office/powerpoint/2010/main" val="443018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Sustainable Strategic Management: An 	Evolutionary Perspective (continued)</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In the 1980’s environment become more turbulent with a myriad of stakeholders emerging, and a new management stakeholder paradigm emerged: “no firm can prosper without serving the needs of its stakeholders.</a:t>
            </a:r>
          </a:p>
          <a:p>
            <a:r>
              <a:rPr lang="en-GB" dirty="0" smtClean="0"/>
              <a:t>It is the dynamic (not static) relationship between corporations and the environment and society in which it interacts that inevitably creates an evolutionary change to a sustainable focus. It is the relationship with the business and society and the changing needs of the planet, involving concerns for long-term health and welfare of mankind  which drive organisations to SSM which has emerged in the 21st century</a:t>
            </a:r>
          </a:p>
          <a:p>
            <a:endParaRPr lang="en-GB" dirty="0"/>
          </a:p>
        </p:txBody>
      </p:sp>
    </p:spTree>
    <p:extLst>
      <p:ext uri="{BB962C8B-B14F-4D97-AF65-F5344CB8AC3E}">
        <p14:creationId xmlns:p14="http://schemas.microsoft.com/office/powerpoint/2010/main" val="2588475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Sustainable Strategic Management: An 	Evolutionary Perspective (continued)</a:t>
            </a:r>
            <a:endParaRPr lang="en-GB" dirty="0"/>
          </a:p>
        </p:txBody>
      </p:sp>
      <p:sp>
        <p:nvSpPr>
          <p:cNvPr id="3" name="Content Placeholder 2"/>
          <p:cNvSpPr>
            <a:spLocks noGrp="1"/>
          </p:cNvSpPr>
          <p:nvPr>
            <p:ph idx="1"/>
          </p:nvPr>
        </p:nvSpPr>
        <p:spPr/>
        <p:txBody>
          <a:bodyPr>
            <a:normAutofit lnSpcReduction="10000"/>
          </a:bodyPr>
          <a:lstStyle/>
          <a:p>
            <a:r>
              <a:rPr lang="en-GB" dirty="0" smtClean="0"/>
              <a:t>Emergence and Growth of SSM</a:t>
            </a:r>
          </a:p>
          <a:p>
            <a:r>
              <a:rPr lang="en-GB" dirty="0" smtClean="0"/>
              <a:t>Neo classical economic assumption is that the economy is a closed one with respect to Social and Ecological systems. Refer to figure 1 page 67 in Stead &amp; Stead2.</a:t>
            </a:r>
          </a:p>
          <a:p>
            <a:r>
              <a:rPr lang="en-GB" dirty="0" smtClean="0"/>
              <a:t>It is what it ignores that is significant.</a:t>
            </a:r>
          </a:p>
          <a:p>
            <a:r>
              <a:rPr lang="en-GB" dirty="0" smtClean="0"/>
              <a:t>Shift to SSM required a paradigm shift </a:t>
            </a:r>
          </a:p>
          <a:p>
            <a:r>
              <a:rPr lang="en-GB" dirty="0" smtClean="0"/>
              <a:t>Sustaining economic activity is economic reductionism</a:t>
            </a:r>
          </a:p>
          <a:p>
            <a:endParaRPr lang="en-GB" dirty="0"/>
          </a:p>
        </p:txBody>
      </p:sp>
    </p:spTree>
    <p:extLst>
      <p:ext uri="{BB962C8B-B14F-4D97-AF65-F5344CB8AC3E}">
        <p14:creationId xmlns:p14="http://schemas.microsoft.com/office/powerpoint/2010/main" val="3451459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Emergence and Growth of SSM continued</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Move towards a new sustainability paradigm in figure 2, p.68.</a:t>
            </a:r>
          </a:p>
          <a:p>
            <a:r>
              <a:rPr lang="en-GB" dirty="0" smtClean="0"/>
              <a:t>Move towards sustainability strategies: “a firm with a vision to develop strategies designed to enhance long-run profitability” (Stead and Stead 20082).</a:t>
            </a:r>
          </a:p>
          <a:p>
            <a:r>
              <a:rPr lang="en-GB" dirty="0" smtClean="0"/>
              <a:t>This is NOT simply a strategy designed to make a profit while doing as little ecological damage as possible. More so a firm need to develop instrumental value systems to serve sustainability needs of various stakeholders.</a:t>
            </a:r>
          </a:p>
          <a:p>
            <a:r>
              <a:rPr lang="en-GB" dirty="0" smtClean="0"/>
              <a:t>Organisations should be strategically ecologically designed to reduce: resource depletion, materials use, energy consumption, emissions and effluents.</a:t>
            </a:r>
          </a:p>
          <a:p>
            <a:endParaRPr lang="en-GB" dirty="0"/>
          </a:p>
        </p:txBody>
      </p:sp>
    </p:spTree>
    <p:extLst>
      <p:ext uri="{BB962C8B-B14F-4D97-AF65-F5344CB8AC3E}">
        <p14:creationId xmlns:p14="http://schemas.microsoft.com/office/powerpoint/2010/main" val="3976977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Emergence and Growth of SSM continued</a:t>
            </a:r>
            <a:endParaRPr lang="en-GB" dirty="0"/>
          </a:p>
        </p:txBody>
      </p:sp>
      <p:sp>
        <p:nvSpPr>
          <p:cNvPr id="3" name="Content Placeholder 2"/>
          <p:cNvSpPr>
            <a:spLocks noGrp="1"/>
          </p:cNvSpPr>
          <p:nvPr>
            <p:ph idx="1"/>
          </p:nvPr>
        </p:nvSpPr>
        <p:spPr/>
        <p:txBody>
          <a:bodyPr/>
          <a:lstStyle/>
          <a:p>
            <a:r>
              <a:rPr lang="en-GB" dirty="0" smtClean="0"/>
              <a:t>Sustainable competitive advantage:</a:t>
            </a:r>
          </a:p>
          <a:p>
            <a:r>
              <a:rPr lang="en-GB" dirty="0" smtClean="0"/>
              <a:t>Market driven strategies allowing firms to ecologically differentiate their products from their competitors in the market place.</a:t>
            </a:r>
          </a:p>
          <a:p>
            <a:r>
              <a:rPr lang="en-GB" dirty="0" err="1" smtClean="0"/>
              <a:t>Eg</a:t>
            </a:r>
            <a:r>
              <a:rPr lang="en-GB" dirty="0" smtClean="0"/>
              <a:t>-minimise environmental hazards and life cycle costs</a:t>
            </a:r>
          </a:p>
          <a:p>
            <a:r>
              <a:rPr lang="en-GB" dirty="0" smtClean="0"/>
              <a:t>	-any other environmental friendly claim/ploy on product.</a:t>
            </a:r>
          </a:p>
          <a:p>
            <a:endParaRPr lang="en-GB" dirty="0"/>
          </a:p>
        </p:txBody>
      </p:sp>
    </p:spTree>
    <p:extLst>
      <p:ext uri="{BB962C8B-B14F-4D97-AF65-F5344CB8AC3E}">
        <p14:creationId xmlns:p14="http://schemas.microsoft.com/office/powerpoint/2010/main" val="3776219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SSM Strategy Formulation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Strategic management formulation needs to be more inclusive of stakeholder needs and wants as well as the societal and ecological/biological sectors.</a:t>
            </a:r>
          </a:p>
          <a:p>
            <a:r>
              <a:rPr lang="en-GB" dirty="0" smtClean="0"/>
              <a:t>It is an expansion of the neoclassical model to an open system as depicted in figure 3. (Stead and Stead, 20082, p. 74).</a:t>
            </a:r>
          </a:p>
          <a:p>
            <a:r>
              <a:rPr lang="en-GB" dirty="0" smtClean="0"/>
              <a:t>Included here is stakeholder needs, society and Biological nutrients as well as the neoclassical economic activities.</a:t>
            </a:r>
          </a:p>
          <a:p>
            <a:endParaRPr lang="en-GB" dirty="0"/>
          </a:p>
        </p:txBody>
      </p:sp>
    </p:spTree>
    <p:extLst>
      <p:ext uri="{BB962C8B-B14F-4D97-AF65-F5344CB8AC3E}">
        <p14:creationId xmlns:p14="http://schemas.microsoft.com/office/powerpoint/2010/main" val="26762295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 Enterprise Strategy Perspective on SSM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Summary version of a model is provided in figure 4 (Stead &amp; Stead, 20082, p. 78).</a:t>
            </a:r>
          </a:p>
          <a:p>
            <a:r>
              <a:rPr lang="en-GB" dirty="0" smtClean="0"/>
              <a:t>Key sustainable centred stakeholders should be considered by managers in strategic decisions made about economic, social and ecological issue they face.</a:t>
            </a:r>
          </a:p>
          <a:p>
            <a:r>
              <a:rPr lang="en-GB" dirty="0" smtClean="0"/>
              <a:t>It is suggested that firms that apply the model will by definition be consistent with the tenets of SSM as the corporate competitive and functional levels and “stand for sustainability”</a:t>
            </a:r>
          </a:p>
          <a:p>
            <a:endParaRPr lang="en-GB" dirty="0"/>
          </a:p>
        </p:txBody>
      </p:sp>
    </p:spTree>
    <p:extLst>
      <p:ext uri="{BB962C8B-B14F-4D97-AF65-F5344CB8AC3E}">
        <p14:creationId xmlns:p14="http://schemas.microsoft.com/office/powerpoint/2010/main" val="1735576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Wilson (2003) “Corporate Sustainability: What is it and Where does it come from” Ivey Business Journal, pp 1-5, March/April 2003</a:t>
            </a:r>
          </a:p>
          <a:p>
            <a:r>
              <a:rPr lang="en-GB" dirty="0" smtClean="0"/>
              <a:t>Stead, J, G and Stead E., (2008)  Sustainable Strategic Management: an evolutionary perspective”, International Journal Sustainable Strategic Management. Vol. 1, No. 1. pp. 62-81</a:t>
            </a:r>
          </a:p>
          <a:p>
            <a:r>
              <a:rPr lang="en-GB" dirty="0" smtClean="0"/>
              <a:t>Elkington, J. (2004). Enter the triple bottom line. The triple bottom line: Does it all add up, pp. 1-16. http://kmhassociates.ca/resources/1/Triple%20Bottom%20Line%20a%20history%201961-2001.pdf</a:t>
            </a:r>
          </a:p>
          <a:p>
            <a:endParaRPr lang="en-GB" dirty="0"/>
          </a:p>
        </p:txBody>
      </p:sp>
    </p:spTree>
    <p:extLst>
      <p:ext uri="{BB962C8B-B14F-4D97-AF65-F5344CB8AC3E}">
        <p14:creationId xmlns:p14="http://schemas.microsoft.com/office/powerpoint/2010/main" val="15325689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e1">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ＭＳ Ｐゴシック"/>
        <a:cs typeface="ＭＳ Ｐゴシック"/>
      </a:majorFont>
      <a:minorFont>
        <a:latin typeface="Arial"/>
        <a:ea typeface="ＭＳ Ｐゴシック"/>
        <a:cs typeface="ＭＳ Ｐゴシック"/>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Arial" charset="0"/>
            <a:ea typeface="ＭＳ Ｐゴシック" charset="-128"/>
            <a:cs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xmlns="" name="Theme1" id="{8739D742-D7E0-4982-820D-0A92A6E5C2F5}" vid="{0E8625BB-E0B5-4DEC-ACA6-7D3417EEFD7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TotalTime>
  <Words>1282</Words>
  <Application>Microsoft Office PowerPoint</Application>
  <PresentationFormat>On-screen Show (4:3)</PresentationFormat>
  <Paragraphs>127</Paragraphs>
  <Slides>24</Slides>
  <Notes>0</Notes>
  <HiddenSlides>0</HiddenSlides>
  <MMClips>0</MMClips>
  <ScaleCrop>false</ScaleCrop>
  <HeadingPairs>
    <vt:vector size="4" baseType="variant">
      <vt:variant>
        <vt:lpstr>Theme</vt:lpstr>
      </vt:variant>
      <vt:variant>
        <vt:i4>2</vt:i4>
      </vt:variant>
      <vt:variant>
        <vt:lpstr>Slide Titles</vt:lpstr>
      </vt:variant>
      <vt:variant>
        <vt:i4>24</vt:i4>
      </vt:variant>
    </vt:vector>
  </HeadingPairs>
  <TitlesOfParts>
    <vt:vector size="26" baseType="lpstr">
      <vt:lpstr>Office Theme</vt:lpstr>
      <vt:lpstr>Theme1</vt:lpstr>
      <vt:lpstr>EMPLO4013 CSR and Sustainability</vt:lpstr>
      <vt:lpstr>Four Pillars of Corporate Sustainability Concept</vt:lpstr>
      <vt:lpstr>Definition of Corporate Sustainability </vt:lpstr>
      <vt:lpstr>Sustainability includes</vt:lpstr>
      <vt:lpstr> Sustainable Development</vt:lpstr>
      <vt:lpstr>Role of Sustainable Development</vt:lpstr>
      <vt:lpstr>Supporting Sustainable Development</vt:lpstr>
      <vt:lpstr>Sustainable Development contributes to Corporate Sustainability in TWO ways</vt:lpstr>
      <vt:lpstr>Corporate Social Responsibility and Sustainable Strategic Management (SSM)</vt:lpstr>
      <vt:lpstr>CSR is based on four philosophical theories</vt:lpstr>
      <vt:lpstr>Stakeholder Issues in Business Strategies</vt:lpstr>
      <vt:lpstr>Goal of Stakeholder Theory</vt:lpstr>
      <vt:lpstr>Corporate Governance/Accountability and SSM</vt:lpstr>
      <vt:lpstr>Corporate Contracts</vt:lpstr>
      <vt:lpstr>Sustainability John Elkington (1997) </vt:lpstr>
      <vt:lpstr>Sustainable Strategic Management: An Evolutionary Perspective</vt:lpstr>
      <vt:lpstr>Sustainable Strategic Management: An  Evolutionary Perspective (continued)</vt:lpstr>
      <vt:lpstr>Sustainable Strategic Management: An  Evolutionary Perspective (continued)</vt:lpstr>
      <vt:lpstr>Sustainable Strategic Management: An  Evolutionary Perspective (continued)</vt:lpstr>
      <vt:lpstr>Emergence and Growth of SSM continued</vt:lpstr>
      <vt:lpstr>Emergence and Growth of SSM continued</vt:lpstr>
      <vt:lpstr>SSM Strategy Formulation</vt:lpstr>
      <vt:lpstr>An Enterprise Strategy Perspective on SSM</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Classroom</dc:creator>
  <cp:lastModifiedBy>Classroom</cp:lastModifiedBy>
  <cp:revision>3</cp:revision>
  <dcterms:created xsi:type="dcterms:W3CDTF">2017-11-16T18:16:03Z</dcterms:created>
  <dcterms:modified xsi:type="dcterms:W3CDTF">2017-11-16T18:39:29Z</dcterms:modified>
</cp:coreProperties>
</file>