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4" r:id="rId1"/>
  </p:sldMasterIdLst>
  <p:notesMasterIdLst>
    <p:notesMasterId r:id="rId11"/>
  </p:notesMasterIdLst>
  <p:sldIdLst>
    <p:sldId id="257" r:id="rId2"/>
    <p:sldId id="258" r:id="rId3"/>
    <p:sldId id="259" r:id="rId4"/>
    <p:sldId id="260" r:id="rId5"/>
    <p:sldId id="265"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DA0FBC07-A3AB-4C18-BFEE-97D6EF0CCCA2}">
          <p14:sldIdLst>
            <p14:sldId id="257"/>
            <p14:sldId id="258"/>
            <p14:sldId id="259"/>
            <p14:sldId id="260"/>
            <p14:sldId id="265"/>
            <p14:sldId id="261"/>
            <p14:sldId id="262"/>
            <p14:sldId id="263"/>
            <p14:sldId id="26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82949" autoAdjust="0"/>
  </p:normalViewPr>
  <p:slideViewPr>
    <p:cSldViewPr snapToGrid="0">
      <p:cViewPr varScale="1">
        <p:scale>
          <a:sx n="70" d="100"/>
          <a:sy n="70" d="100"/>
        </p:scale>
        <p:origin x="53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9C0712-870D-46FE-A2A9-47D91BE7E814}" type="datetimeFigureOut">
              <a:rPr lang="en-IN" smtClean="0"/>
              <a:t>12-06-2023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F094E8-BC05-4686-B6C6-0F28B491297D}" type="slidenum">
              <a:rPr lang="en-IN" smtClean="0"/>
              <a:t>‹#›</a:t>
            </a:fld>
            <a:endParaRPr lang="en-IN"/>
          </a:p>
        </p:txBody>
      </p:sp>
    </p:spTree>
    <p:extLst>
      <p:ext uri="{BB962C8B-B14F-4D97-AF65-F5344CB8AC3E}">
        <p14:creationId xmlns:p14="http://schemas.microsoft.com/office/powerpoint/2010/main" val="14413216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r>
              <a:rPr lang="en-IN" sz="1200" kern="1200" dirty="0" smtClean="0">
                <a:solidFill>
                  <a:schemeClr val="tx1"/>
                </a:solidFill>
                <a:effectLst/>
                <a:latin typeface="+mn-lt"/>
                <a:ea typeface="+mn-ea"/>
                <a:cs typeface="+mn-cs"/>
              </a:rPr>
              <a:t>The portfolio will provide a self-introduction followed by a room reservation conversation recording. The conversation will show how an individual can book a room. It will be followed by a poster which will be an advertisement from the hotel named Sunny Beach Hotel, regarding an event. Additionally, the portfolio will also highlight the hotel restaurant's breakfast service, including the range of breakfast options offered and the prices for them. Moreover, the portfolio will highlight various methods by which the foreign language can be used by a potential hotel staff to converse appropriately with the customers.</a:t>
            </a:r>
          </a:p>
          <a:p>
            <a:endParaRPr lang="en-IN" dirty="0"/>
          </a:p>
        </p:txBody>
      </p:sp>
      <p:sp>
        <p:nvSpPr>
          <p:cNvPr id="4" name="Slide Number Placeholder 3"/>
          <p:cNvSpPr>
            <a:spLocks noGrp="1"/>
          </p:cNvSpPr>
          <p:nvPr>
            <p:ph type="sldNum" sz="quarter" idx="5"/>
          </p:nvPr>
        </p:nvSpPr>
        <p:spPr/>
        <p:txBody>
          <a:bodyPr/>
          <a:lstStyle/>
          <a:p>
            <a:fld id="{21F094E8-BC05-4686-B6C6-0F28B491297D}" type="slidenum">
              <a:rPr lang="en-IN" smtClean="0"/>
              <a:t>2</a:t>
            </a:fld>
            <a:endParaRPr lang="en-IN"/>
          </a:p>
        </p:txBody>
      </p:sp>
    </p:spTree>
    <p:extLst>
      <p:ext uri="{BB962C8B-B14F-4D97-AF65-F5344CB8AC3E}">
        <p14:creationId xmlns:p14="http://schemas.microsoft.com/office/powerpoint/2010/main" val="33943511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r>
              <a:rPr lang="en-IN" sz="1200" kern="1200" dirty="0" smtClean="0">
                <a:solidFill>
                  <a:schemeClr val="tx1"/>
                </a:solidFill>
                <a:effectLst/>
                <a:latin typeface="+mn-lt"/>
                <a:ea typeface="+mn-ea"/>
                <a:cs typeface="+mn-cs"/>
              </a:rPr>
              <a:t>I am Maria Rodriguez, and am currently a student at the University of Wales, pursuing a degree in Hotel Management. I decided to study hotel management since I have forever been captivated by the hospitality industry and the craft of making uncommon visitor encounters. I accept that a career in hotel management will permit me to join my energy for hospitality with my normal tendency towards the organisation and tender loving care. The thing that propels me to seek this degree is the chance to have a beneficial outcome in individuals' lives. I track down euphoria by establishing inviting and agreeable conditions where visitors can unwind and partake in their visit (</a:t>
            </a:r>
            <a:r>
              <a:rPr lang="en-IN" sz="1200" kern="1200" dirty="0" err="1" smtClean="0">
                <a:solidFill>
                  <a:schemeClr val="tx1"/>
                </a:solidFill>
                <a:effectLst/>
                <a:latin typeface="+mn-lt"/>
                <a:ea typeface="+mn-ea"/>
                <a:cs typeface="+mn-cs"/>
              </a:rPr>
              <a:t>Elhoushy</a:t>
            </a:r>
            <a:r>
              <a:rPr lang="en-IN" sz="1200" kern="1200" dirty="0" smtClean="0">
                <a:solidFill>
                  <a:schemeClr val="tx1"/>
                </a:solidFill>
                <a:effectLst/>
                <a:latin typeface="+mn-lt"/>
                <a:ea typeface="+mn-ea"/>
                <a:cs typeface="+mn-cs"/>
              </a:rPr>
              <a:t> et. al., 2020). I am driven by the craving to surpass visitors' assumptions and guarantee that their time at a hotel is essential. In my ongoing module on foreign languages, my point is to upgrade my linguistic abilities and foster areas of strength for a second language. I comprehend that effective communication is essential in the hospitality industry, as it permits us to interface with visitors from various cultural backgrounds and offer customised support. By concentrating on foreign languages, I desire to widen how I might interpret various cultures and work on my capacity to speak with different visitors. My desires in the field of hotel management are tremendous. I seek to turn into an effective hotel manager, driving a team that reliably conveys remarkable guest experiences. I plan to establish a climate where employees feel roused, esteemed, and propelled to give the most significant level of service (</a:t>
            </a:r>
            <a:r>
              <a:rPr lang="en-IN" sz="1200" kern="1200" dirty="0" err="1" smtClean="0">
                <a:solidFill>
                  <a:schemeClr val="tx1"/>
                </a:solidFill>
                <a:effectLst/>
                <a:latin typeface="+mn-lt"/>
                <a:ea typeface="+mn-ea"/>
                <a:cs typeface="+mn-cs"/>
              </a:rPr>
              <a:t>Kacetl</a:t>
            </a:r>
            <a:r>
              <a:rPr lang="en-IN" sz="1200" kern="1200" dirty="0" smtClean="0">
                <a:solidFill>
                  <a:schemeClr val="tx1"/>
                </a:solidFill>
                <a:effectLst/>
                <a:latin typeface="+mn-lt"/>
                <a:ea typeface="+mn-ea"/>
                <a:cs typeface="+mn-cs"/>
              </a:rPr>
              <a:t> and </a:t>
            </a:r>
            <a:r>
              <a:rPr lang="en-IN" sz="1200" kern="1200" dirty="0" err="1" smtClean="0">
                <a:solidFill>
                  <a:schemeClr val="tx1"/>
                </a:solidFill>
                <a:effectLst/>
                <a:latin typeface="+mn-lt"/>
                <a:ea typeface="+mn-ea"/>
                <a:cs typeface="+mn-cs"/>
              </a:rPr>
              <a:t>Klímová</a:t>
            </a:r>
            <a:r>
              <a:rPr lang="en-IN" sz="1200" kern="1200" dirty="0" smtClean="0">
                <a:solidFill>
                  <a:schemeClr val="tx1"/>
                </a:solidFill>
                <a:effectLst/>
                <a:latin typeface="+mn-lt"/>
                <a:ea typeface="+mn-ea"/>
                <a:cs typeface="+mn-cs"/>
              </a:rPr>
              <a:t>, 2019). Moreover, I am enthused about investigating chances to work in worldwide settings, as it will empower me to additionally extend my social information and gain significant bits of knowledge into worldwide hospitality practices.</a:t>
            </a:r>
          </a:p>
          <a:p>
            <a:endParaRPr lang="en-IN" dirty="0"/>
          </a:p>
        </p:txBody>
      </p:sp>
      <p:sp>
        <p:nvSpPr>
          <p:cNvPr id="4" name="Slide Number Placeholder 3"/>
          <p:cNvSpPr>
            <a:spLocks noGrp="1"/>
          </p:cNvSpPr>
          <p:nvPr>
            <p:ph type="sldNum" sz="quarter" idx="5"/>
          </p:nvPr>
        </p:nvSpPr>
        <p:spPr/>
        <p:txBody>
          <a:bodyPr/>
          <a:lstStyle/>
          <a:p>
            <a:fld id="{21F094E8-BC05-4686-B6C6-0F28B491297D}" type="slidenum">
              <a:rPr lang="en-IN" smtClean="0"/>
              <a:t>3</a:t>
            </a:fld>
            <a:endParaRPr lang="en-IN"/>
          </a:p>
        </p:txBody>
      </p:sp>
    </p:spTree>
    <p:extLst>
      <p:ext uri="{BB962C8B-B14F-4D97-AF65-F5344CB8AC3E}">
        <p14:creationId xmlns:p14="http://schemas.microsoft.com/office/powerpoint/2010/main" val="3496193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r>
              <a:rPr lang="en-IN" sz="1200" kern="1200" dirty="0" smtClean="0">
                <a:solidFill>
                  <a:schemeClr val="tx1"/>
                </a:solidFill>
                <a:effectLst/>
                <a:latin typeface="+mn-lt"/>
                <a:ea typeface="+mn-ea"/>
                <a:cs typeface="+mn-cs"/>
              </a:rPr>
              <a:t>Receptionist: Good morning! Much obliged to you for calling Sunny Beach Hotel. How might I help you today?</a:t>
            </a:r>
          </a:p>
          <a:p>
            <a:r>
              <a:rPr lang="en-IN" sz="1200" kern="1200" dirty="0" smtClean="0">
                <a:solidFill>
                  <a:schemeClr val="tx1"/>
                </a:solidFill>
                <a:effectLst/>
                <a:latin typeface="+mn-lt"/>
                <a:ea typeface="+mn-ea"/>
                <a:cs typeface="+mn-cs"/>
              </a:rPr>
              <a:t>Guest: Good morning! I would like to make a room booking for my forthcoming outing to your wonderful city.</a:t>
            </a:r>
          </a:p>
          <a:p>
            <a:r>
              <a:rPr lang="en-IN" sz="1200" kern="1200" dirty="0" smtClean="0">
                <a:solidFill>
                  <a:schemeClr val="tx1"/>
                </a:solidFill>
                <a:effectLst/>
                <a:latin typeface="+mn-lt"/>
                <a:ea typeface="+mn-ea"/>
                <a:cs typeface="+mn-cs"/>
              </a:rPr>
              <a:t>Receptionist: Positively! We would be more than happy to oblige you. May I have your name and the dates of your visit, please?</a:t>
            </a:r>
          </a:p>
          <a:p>
            <a:r>
              <a:rPr lang="en-IN" sz="1200" kern="1200" dirty="0" smtClean="0">
                <a:solidFill>
                  <a:schemeClr val="tx1"/>
                </a:solidFill>
                <a:effectLst/>
                <a:latin typeface="+mn-lt"/>
                <a:ea typeface="+mn-ea"/>
                <a:cs typeface="+mn-cs"/>
              </a:rPr>
              <a:t>Guest: My name is Elsa Lewis, and I will be arriving on July 15th and departing by July 20th.</a:t>
            </a:r>
          </a:p>
          <a:p>
            <a:r>
              <a:rPr lang="en-IN" sz="1200" kern="1200" dirty="0" smtClean="0">
                <a:solidFill>
                  <a:schemeClr val="tx1"/>
                </a:solidFill>
                <a:effectLst/>
                <a:latin typeface="+mn-lt"/>
                <a:ea typeface="+mn-ea"/>
                <a:cs typeface="+mn-cs"/>
              </a:rPr>
              <a:t>Receptionist: Thank you, Ms Lewis. What number of children and adults will stay with us?</a:t>
            </a:r>
          </a:p>
          <a:p>
            <a:r>
              <a:rPr lang="en-IN" sz="1200" kern="1200" dirty="0" smtClean="0">
                <a:solidFill>
                  <a:schemeClr val="tx1"/>
                </a:solidFill>
                <a:effectLst/>
                <a:latin typeface="+mn-lt"/>
                <a:ea typeface="+mn-ea"/>
                <a:cs typeface="+mn-cs"/>
              </a:rPr>
              <a:t>Guest: It will be simply me, so you will be dealing with a single adult.</a:t>
            </a:r>
          </a:p>
          <a:p>
            <a:r>
              <a:rPr lang="en-IN" sz="1200" kern="1200" dirty="0" smtClean="0">
                <a:solidFill>
                  <a:schemeClr val="tx1"/>
                </a:solidFill>
                <a:effectLst/>
                <a:latin typeface="+mn-lt"/>
                <a:ea typeface="+mn-ea"/>
                <a:cs typeface="+mn-cs"/>
              </a:rPr>
              <a:t>Receptionist: Amazing. We have an assortment of room types accessible. Could you lean toward a single, double, or family room?</a:t>
            </a:r>
          </a:p>
          <a:p>
            <a:r>
              <a:rPr lang="en-IN" sz="1200" kern="1200" dirty="0" smtClean="0">
                <a:solidFill>
                  <a:schemeClr val="tx1"/>
                </a:solidFill>
                <a:effectLst/>
                <a:latin typeface="+mn-lt"/>
                <a:ea typeface="+mn-ea"/>
                <a:cs typeface="+mn-cs"/>
              </a:rPr>
              <a:t>Guest: I would like a single room, please.</a:t>
            </a:r>
          </a:p>
          <a:p>
            <a:r>
              <a:rPr lang="en-IN" sz="1200" kern="1200" dirty="0" smtClean="0">
                <a:solidFill>
                  <a:schemeClr val="tx1"/>
                </a:solidFill>
                <a:effectLst/>
                <a:latin typeface="+mn-lt"/>
                <a:ea typeface="+mn-ea"/>
                <a:cs typeface="+mn-cs"/>
              </a:rPr>
              <a:t>Receptionist: Noted. Our single rooms accompany an agreeable queen-sized bed and a private bathroom. Is there a particular view you could like from your room?</a:t>
            </a:r>
          </a:p>
          <a:p>
            <a:r>
              <a:rPr lang="en-IN" sz="1200" kern="1200" dirty="0" smtClean="0">
                <a:solidFill>
                  <a:schemeClr val="tx1"/>
                </a:solidFill>
                <a:effectLst/>
                <a:latin typeface="+mn-lt"/>
                <a:ea typeface="+mn-ea"/>
                <a:cs typeface="+mn-cs"/>
              </a:rPr>
              <a:t>Guest: I would cherish a room with a sea view, if conceivable.</a:t>
            </a:r>
          </a:p>
          <a:p>
            <a:r>
              <a:rPr lang="en-IN" sz="1200" kern="1200" dirty="0" smtClean="0">
                <a:solidFill>
                  <a:schemeClr val="tx1"/>
                </a:solidFill>
                <a:effectLst/>
                <a:latin typeface="+mn-lt"/>
                <a:ea typeface="+mn-ea"/>
                <a:cs typeface="+mn-cs"/>
              </a:rPr>
              <a:t>Receptionist: Unquestionably, we can orchestrate that for you. Presently, do you have any exceptional necessities or inclinations for your room?</a:t>
            </a:r>
          </a:p>
          <a:p>
            <a:r>
              <a:rPr lang="en-IN" sz="1200" kern="1200" dirty="0" smtClean="0">
                <a:solidFill>
                  <a:schemeClr val="tx1"/>
                </a:solidFill>
                <a:effectLst/>
                <a:latin typeface="+mn-lt"/>
                <a:ea typeface="+mn-ea"/>
                <a:cs typeface="+mn-cs"/>
              </a:rPr>
              <a:t>Guest: Indeed, I have a couple of requests. I want a non-smoking room as I am susceptible to smoke. Moreover, it would be perfect if the room is situated on a higher floor for a superior view (</a:t>
            </a:r>
            <a:r>
              <a:rPr lang="en-IN" sz="1200" kern="1200" dirty="0" err="1" smtClean="0">
                <a:solidFill>
                  <a:schemeClr val="tx1"/>
                </a:solidFill>
                <a:effectLst/>
                <a:latin typeface="+mn-lt"/>
                <a:ea typeface="+mn-ea"/>
                <a:cs typeface="+mn-cs"/>
              </a:rPr>
              <a:t>Faliha</a:t>
            </a:r>
            <a:r>
              <a:rPr lang="en-IN" sz="1200" kern="1200" dirty="0" smtClean="0">
                <a:solidFill>
                  <a:schemeClr val="tx1"/>
                </a:solidFill>
                <a:effectLst/>
                <a:latin typeface="+mn-lt"/>
                <a:ea typeface="+mn-ea"/>
                <a:cs typeface="+mn-cs"/>
              </a:rPr>
              <a:t> et. al., 2021).</a:t>
            </a:r>
          </a:p>
          <a:p>
            <a:r>
              <a:rPr lang="en-IN" sz="1200" kern="1200" dirty="0" smtClean="0">
                <a:solidFill>
                  <a:schemeClr val="tx1"/>
                </a:solidFill>
                <a:effectLst/>
                <a:latin typeface="+mn-lt"/>
                <a:ea typeface="+mn-ea"/>
                <a:cs typeface="+mn-cs"/>
              </a:rPr>
              <a:t>Receptionist: Noted, Ms. Rodriguez. We will try to relegate you to a non-smoking room on the upper floor with a sea view. Is there something else you might want to add?</a:t>
            </a:r>
          </a:p>
          <a:p>
            <a:r>
              <a:rPr lang="en-IN" sz="1200" kern="1200" dirty="0" smtClean="0">
                <a:solidFill>
                  <a:schemeClr val="tx1"/>
                </a:solidFill>
                <a:effectLst/>
                <a:latin typeface="+mn-lt"/>
                <a:ea typeface="+mn-ea"/>
                <a:cs typeface="+mn-cs"/>
              </a:rPr>
              <a:t>Guest: Indeed, I might want to ask about the conveniences remembered for the room. Does the room accompany breakfast?</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1F094E8-BC05-4686-B6C6-0F28B491297D}" type="slidenum">
              <a:rPr lang="en-IN" smtClean="0"/>
              <a:t>4</a:t>
            </a:fld>
            <a:endParaRPr lang="en-IN"/>
          </a:p>
        </p:txBody>
      </p:sp>
    </p:spTree>
    <p:extLst>
      <p:ext uri="{BB962C8B-B14F-4D97-AF65-F5344CB8AC3E}">
        <p14:creationId xmlns:p14="http://schemas.microsoft.com/office/powerpoint/2010/main" val="15265839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Notes:</a:t>
            </a:r>
          </a:p>
          <a:p>
            <a:r>
              <a:rPr lang="en-IN" sz="1200" kern="1200" dirty="0" smtClean="0">
                <a:solidFill>
                  <a:schemeClr val="tx1"/>
                </a:solidFill>
                <a:effectLst/>
                <a:latin typeface="+mn-lt"/>
                <a:ea typeface="+mn-ea"/>
                <a:cs typeface="+mn-cs"/>
              </a:rPr>
              <a:t>Receptionist: Totally! Our room rates incorporate a free breakfast served at our on-location restaurant. You can partake in a flavourful spread of continental and local delicacies to begin your day.</a:t>
            </a:r>
          </a:p>
          <a:p>
            <a:r>
              <a:rPr lang="en-IN" sz="1200" kern="1200" dirty="0" smtClean="0">
                <a:solidFill>
                  <a:schemeClr val="tx1"/>
                </a:solidFill>
                <a:effectLst/>
                <a:latin typeface="+mn-lt"/>
                <a:ea typeface="+mn-ea"/>
                <a:cs typeface="+mn-cs"/>
              </a:rPr>
              <a:t>Guest: That sounds superb. I might likewise want to be aware that there are any extra feasting choices accessible, like dinner at the hotel.</a:t>
            </a:r>
          </a:p>
          <a:p>
            <a:r>
              <a:rPr lang="en-IN" sz="1200" kern="1200" dirty="0" smtClean="0">
                <a:solidFill>
                  <a:schemeClr val="tx1"/>
                </a:solidFill>
                <a:effectLst/>
                <a:latin typeface="+mn-lt"/>
                <a:ea typeface="+mn-ea"/>
                <a:cs typeface="+mn-cs"/>
              </a:rPr>
              <a:t>Receptionist: Positively, Ms. Rodriguez. Our hotel offers different dining choices for your benefit. We have a restaurant serving heavenly meals over the course of the day, including lunch and dinner. You can decide to dine at our restaurant or explore the local culinary scene close by.</a:t>
            </a:r>
          </a:p>
          <a:p>
            <a:r>
              <a:rPr lang="en-IN" sz="1200" kern="1200" dirty="0" smtClean="0">
                <a:solidFill>
                  <a:schemeClr val="tx1"/>
                </a:solidFill>
                <a:effectLst/>
                <a:latin typeface="+mn-lt"/>
                <a:ea typeface="+mn-ea"/>
                <a:cs typeface="+mn-cs"/>
              </a:rPr>
              <a:t>Guest: That is perfect to be aware of. I figure I might want to have breakfast and dinner included for my stay. Can you at any point kindly give me the corresponding costs?</a:t>
            </a:r>
          </a:p>
          <a:p>
            <a:r>
              <a:rPr lang="en-IN" sz="1200" kern="1200" dirty="0" smtClean="0">
                <a:solidFill>
                  <a:schemeClr val="tx1"/>
                </a:solidFill>
                <a:effectLst/>
                <a:latin typeface="+mn-lt"/>
                <a:ea typeface="+mn-ea"/>
                <a:cs typeface="+mn-cs"/>
              </a:rPr>
              <a:t>Receptionist: Unquestionably. For a single room with breakfast included, the cost is $150 per night. Assuming you might want to have both breakfast and dinner included, the cost is $200 per night (</a:t>
            </a:r>
            <a:r>
              <a:rPr lang="en-IN" sz="1200" kern="1200" dirty="0" err="1" smtClean="0">
                <a:solidFill>
                  <a:schemeClr val="tx1"/>
                </a:solidFill>
                <a:effectLst/>
                <a:latin typeface="+mn-lt"/>
                <a:ea typeface="+mn-ea"/>
                <a:cs typeface="+mn-cs"/>
              </a:rPr>
              <a:t>Jandt</a:t>
            </a:r>
            <a:r>
              <a:rPr lang="en-IN" sz="1200" kern="1200" dirty="0" smtClean="0">
                <a:solidFill>
                  <a:schemeClr val="tx1"/>
                </a:solidFill>
                <a:effectLst/>
                <a:latin typeface="+mn-lt"/>
                <a:ea typeface="+mn-ea"/>
                <a:cs typeface="+mn-cs"/>
              </a:rPr>
              <a:t>, 2016).</a:t>
            </a:r>
          </a:p>
          <a:p>
            <a:r>
              <a:rPr lang="en-IN" sz="1200" kern="1200" dirty="0" smtClean="0">
                <a:solidFill>
                  <a:schemeClr val="tx1"/>
                </a:solidFill>
                <a:effectLst/>
                <a:latin typeface="+mn-lt"/>
                <a:ea typeface="+mn-ea"/>
                <a:cs typeface="+mn-cs"/>
              </a:rPr>
              <a:t>Guest: That sounds sensible. I might want to book a single room with breakfast and dinner included for the duration of my stay.</a:t>
            </a:r>
          </a:p>
          <a:p>
            <a:r>
              <a:rPr lang="en-IN" sz="1200" kern="1200" dirty="0" smtClean="0">
                <a:solidFill>
                  <a:schemeClr val="tx1"/>
                </a:solidFill>
                <a:effectLst/>
                <a:latin typeface="+mn-lt"/>
                <a:ea typeface="+mn-ea"/>
                <a:cs typeface="+mn-cs"/>
              </a:rPr>
              <a:t>Receptionist: Phenomenal, Ms. Rodriguez! Your booking is affirmed for a single non-smoking room on an upper floor with a sea view. You will have breakfast and dinner included for every night of your visit, from 15th July to 20th July. Is there something else I can help you with?</a:t>
            </a:r>
          </a:p>
          <a:p>
            <a:r>
              <a:rPr lang="en-IN" sz="1200" kern="1200" dirty="0" smtClean="0">
                <a:solidFill>
                  <a:schemeClr val="tx1"/>
                </a:solidFill>
                <a:effectLst/>
                <a:latin typeface="+mn-lt"/>
                <a:ea typeface="+mn-ea"/>
                <a:cs typeface="+mn-cs"/>
              </a:rPr>
              <a:t>Guest: That covers everything until further notice. Many thanks for your assistance.</a:t>
            </a:r>
          </a:p>
          <a:p>
            <a:r>
              <a:rPr lang="en-IN" sz="1200" kern="1200" dirty="0" smtClean="0">
                <a:solidFill>
                  <a:schemeClr val="tx1"/>
                </a:solidFill>
                <a:effectLst/>
                <a:latin typeface="+mn-lt"/>
                <a:ea typeface="+mn-ea"/>
                <a:cs typeface="+mn-cs"/>
              </a:rPr>
              <a:t>Receptionist: You are most welcome, Ms Rodriguez. We anticipate inviting you to Sunny Beach Hotel. Assuming that you have any further inquiries or need any help before your appearance, kindly feel free to us. Have a great day!</a:t>
            </a:r>
          </a:p>
          <a:p>
            <a:r>
              <a:rPr lang="en-IN" sz="1200" kern="1200" dirty="0" smtClean="0">
                <a:solidFill>
                  <a:schemeClr val="tx1"/>
                </a:solidFill>
                <a:effectLst/>
                <a:latin typeface="+mn-lt"/>
                <a:ea typeface="+mn-ea"/>
                <a:cs typeface="+mn-cs"/>
              </a:rPr>
              <a:t>Guest: Much obliged. Goodbye (Moran, 2018).</a:t>
            </a:r>
          </a:p>
          <a:p>
            <a:r>
              <a:rPr lang="en-IN" sz="1200" kern="1200" dirty="0" smtClean="0">
                <a:solidFill>
                  <a:schemeClr val="tx1"/>
                </a:solidFill>
                <a:effectLst/>
                <a:latin typeface="+mn-lt"/>
                <a:ea typeface="+mn-ea"/>
                <a:cs typeface="+mn-cs"/>
              </a:rPr>
              <a:t>Receptionist: Goodbye and take care!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1F094E8-BC05-4686-B6C6-0F28B491297D}" type="slidenum">
              <a:rPr lang="en-IN" smtClean="0"/>
              <a:t>5</a:t>
            </a:fld>
            <a:endParaRPr lang="en-IN"/>
          </a:p>
        </p:txBody>
      </p:sp>
    </p:spTree>
    <p:extLst>
      <p:ext uri="{BB962C8B-B14F-4D97-AF65-F5344CB8AC3E}">
        <p14:creationId xmlns:p14="http://schemas.microsoft.com/office/powerpoint/2010/main" val="41346284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pPr algn="just">
              <a:lnSpc>
                <a:spcPct val="200000"/>
              </a:lnSpc>
              <a:spcAft>
                <a:spcPts val="800"/>
              </a:spcAft>
            </a:pP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Sunny Beach Hotel is a prestigious beachfront establishment situated in a stunning coastal town. Renowned for its impeccable service, breathtaking views, and top-notch amenities, Sunny Beach Hotel is the ultimate destination for discerning travellers. The customers will immerse themselves in a serene and rejuvenating atmosphere while revelling in the warm hospitality of their attentive staff.</a:t>
            </a:r>
          </a:p>
          <a:p>
            <a:pPr algn="just">
              <a:lnSpc>
                <a:spcPct val="200000"/>
              </a:lnSpc>
              <a:spcAft>
                <a:spcPts val="800"/>
              </a:spcAft>
            </a:pPr>
            <a:r>
              <a:rPr lang="en-IN" sz="1800" b="1" kern="0" dirty="0">
                <a:effectLst/>
                <a:latin typeface="Times New Roman" panose="02020603050405020304" pitchFamily="18" charset="0"/>
                <a:ea typeface="Times New Roman" panose="02020603050405020304" pitchFamily="18" charset="0"/>
                <a:cs typeface="Times New Roman" panose="02020603050405020304" pitchFamily="18" charset="0"/>
              </a:rPr>
              <a:t>Event:</a:t>
            </a:r>
            <a:r>
              <a:rPr lang="en-IN"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Sunny Beach Hotel is eager to introduce the profoundly expected "Serenade by the Sea" function, an extreme night of polish and tropical appeal. This captivating occasion will happen on Saturday, 12th August, beginning from 7:00 PM onwards, at their stunning Sunset Terrace. The terrace offers unmatched perspectives on the perfect ocean side, giving a staggering setting to a remarkable encounter (Samovar, 2009). The dress code for the event is smart casual, permitting visitors to embrace the casual seaside climate while adding a bit of style to their clothing.</a:t>
            </a:r>
          </a:p>
          <a:p>
            <a:pPr algn="just">
              <a:lnSpc>
                <a:spcPct val="200000"/>
              </a:lnSpc>
              <a:spcAft>
                <a:spcPts val="800"/>
              </a:spcAft>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Types of Rooms and Prices:</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At Sunny Beach Hotel, the company offer different luxurious room choice custom-made to meet customer's inclinations and necessities:</a:t>
            </a:r>
          </a:p>
          <a:p>
            <a:pPr marL="342900" lvl="0" indent="-342900" algn="just">
              <a:lnSpc>
                <a:spcPct val="200000"/>
              </a:lnSpc>
              <a:buFont typeface="Symbol" panose="05050102010706020507" pitchFamily="18" charset="2"/>
              <a:buChar char=""/>
            </a:pPr>
            <a:r>
              <a:rPr lang="en-IN" sz="1800" b="1" i="1" kern="100" dirty="0">
                <a:effectLst/>
                <a:latin typeface="Times New Roman" panose="02020603050405020304" pitchFamily="18" charset="0"/>
                <a:ea typeface="Calibri" panose="020F0502020204030204" pitchFamily="34" charset="0"/>
                <a:cs typeface="Times New Roman" panose="02020603050405020304" pitchFamily="18" charset="0"/>
              </a:rPr>
              <a:t>Double Room: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Experience extensive comfort with a rich queen sized-bed and a private balcony offering sensational views of the sea. Costs for the double room start at $200 per night, including breakfast. For an upgraded insight, the visitors can pick the morning meal and dinner, evaluated at $250 per night.</a:t>
            </a:r>
          </a:p>
          <a:p>
            <a:pPr marL="342900" lvl="0" indent="-342900" algn="just">
              <a:lnSpc>
                <a:spcPct val="200000"/>
              </a:lnSpc>
              <a:buFont typeface="Symbol" panose="05050102010706020507" pitchFamily="18" charset="2"/>
              <a:buChar char=""/>
            </a:pPr>
            <a:r>
              <a:rPr lang="en-IN" sz="1800" b="1" i="1" kern="100" dirty="0">
                <a:effectLst/>
                <a:latin typeface="Times New Roman" panose="02020603050405020304" pitchFamily="18" charset="0"/>
                <a:ea typeface="Calibri" panose="020F0502020204030204" pitchFamily="34" charset="0"/>
                <a:cs typeface="Times New Roman" panose="02020603050405020304" pitchFamily="18" charset="0"/>
              </a:rPr>
              <a:t>Single Room:</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Enjoy in a comfortable and agreeable retreat highlighting a twin-sized bed and a fractional sea view from the window. Costs for the single room start at $150 per night, including breakfast. The morning meal and dinner is accessible for $200 per night.</a:t>
            </a:r>
          </a:p>
          <a:p>
            <a:pPr marL="342900" lvl="0" indent="-342900" algn="just">
              <a:lnSpc>
                <a:spcPct val="200000"/>
              </a:lnSpc>
              <a:spcAft>
                <a:spcPts val="800"/>
              </a:spcAft>
              <a:buFont typeface="Symbol" panose="05050102010706020507" pitchFamily="18" charset="2"/>
              <a:buChar char=""/>
            </a:pPr>
            <a:r>
              <a:rPr lang="en-IN" sz="1800" b="1" i="1" kern="100" dirty="0">
                <a:effectLst/>
                <a:latin typeface="Times New Roman" panose="02020603050405020304" pitchFamily="18" charset="0"/>
                <a:ea typeface="Calibri" panose="020F0502020204030204" pitchFamily="34" charset="0"/>
                <a:cs typeface="Times New Roman" panose="02020603050405020304" pitchFamily="18" charset="0"/>
              </a:rPr>
              <a:t>Family Suite:</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Ideal for those going with friends and family, our family suite furnishes adequate space with a different room and living region. Loosen up in the king-sized bed in the room, while the living room offers a helpful couch bed for extra visitors. The suite flaunts stunning sea views from the balcony (Timm, 2011). Costs for the family suite start at $300 per night, including breakfast, and $350 per night for the breakfast and dinner package.</a:t>
            </a:r>
          </a:p>
          <a:p>
            <a:pPr algn="just">
              <a:lnSpc>
                <a:spcPct val="200000"/>
              </a:lnSpc>
              <a:spcAft>
                <a:spcPts val="800"/>
              </a:spcAft>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Special Considerations:</a:t>
            </a:r>
            <a:endParaRPr lang="en-IN" sz="18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IN" sz="1800" b="1" i="1" kern="100" dirty="0">
                <a:effectLst/>
                <a:latin typeface="Times New Roman" panose="02020603050405020304" pitchFamily="18" charset="0"/>
                <a:ea typeface="Calibri" panose="020F0502020204030204" pitchFamily="34" charset="0"/>
                <a:cs typeface="Times New Roman" panose="02020603050405020304" pitchFamily="18" charset="0"/>
              </a:rPr>
              <a:t>Music: </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Take pleasure in enamouring live performances by an eminent jazz gathering, as their musical tunes make a mitigating and refined feeling all through the night.</a:t>
            </a:r>
          </a:p>
          <a:p>
            <a:pPr marL="342900" lvl="0" indent="-342900" algn="just">
              <a:lnSpc>
                <a:spcPct val="200000"/>
              </a:lnSpc>
              <a:buFont typeface="Symbol" panose="05050102010706020507" pitchFamily="18" charset="2"/>
              <a:buChar char=""/>
            </a:pPr>
            <a:r>
              <a:rPr lang="en-IN" sz="1800" b="1" i="1" kern="100" dirty="0">
                <a:effectLst/>
                <a:latin typeface="Times New Roman" panose="02020603050405020304" pitchFamily="18" charset="0"/>
                <a:ea typeface="Calibri" panose="020F0502020204030204" pitchFamily="34" charset="0"/>
                <a:cs typeface="Times New Roman" panose="02020603050405020304" pitchFamily="18" charset="0"/>
              </a:rPr>
              <a:t>Food:</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Enjoy a sense of taste in an impeccable buffet dinner, fastidiously ready by their skilled gourmet chefs. The hotel's culinary contributions envelop a wide cluster of local and international dishes, including fresh fish, delicious barbecued meats, and enticing desserts.</a:t>
            </a:r>
          </a:p>
          <a:p>
            <a:pPr marL="342900" lvl="0" indent="-342900" algn="just">
              <a:lnSpc>
                <a:spcPct val="200000"/>
              </a:lnSpc>
              <a:spcAft>
                <a:spcPts val="800"/>
              </a:spcAft>
              <a:buFont typeface="Symbol" panose="05050102010706020507" pitchFamily="18" charset="2"/>
              <a:buChar char=""/>
            </a:pPr>
            <a:r>
              <a:rPr lang="en-IN" sz="1800" b="1" i="1" kern="100" dirty="0">
                <a:effectLst/>
                <a:latin typeface="Times New Roman" panose="02020603050405020304" pitchFamily="18" charset="0"/>
                <a:ea typeface="Calibri" panose="020F0502020204030204" pitchFamily="34" charset="0"/>
                <a:cs typeface="Times New Roman" panose="02020603050405020304" pitchFamily="18" charset="0"/>
              </a:rPr>
              <a:t>Theme:</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The occasion will radiate a tropical coastal theme, with elegantly enhanced tables highlighting shells, starfish, and lively decorative designs. Delicate, encompassing lighting will additionally improve the captivating environment, making a significant and heartfelt setting.</a:t>
            </a:r>
          </a:p>
          <a:p>
            <a:pPr algn="just">
              <a:lnSpc>
                <a:spcPct val="200000"/>
              </a:lnSpc>
              <a:spcAft>
                <a:spcPts val="800"/>
              </a:spcAft>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Cultural Considerations:</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In light of the nearby culture and customs, humble dressing standards in this geological area are significant. Visitors are urged to stick to the smart casual clothing regulation while consolidating components of coastal elegance (Cooper et. al., 2007). Moreover, the hotel's culinary determinations will consolidate nearby fixings and culinary practices, offering a socially comprehensive feasting experience.</a:t>
            </a:r>
          </a:p>
          <a:p>
            <a:pPr algn="just">
              <a:lnSpc>
                <a:spcPct val="200000"/>
              </a:lnSpc>
              <a:spcAft>
                <a:spcPts val="800"/>
              </a:spcAft>
            </a:pPr>
            <a:r>
              <a:rPr lang="en-IN" sz="1800" b="1" kern="100" dirty="0">
                <a:effectLst/>
                <a:latin typeface="Times New Roman" panose="02020603050405020304" pitchFamily="18" charset="0"/>
                <a:ea typeface="Calibri" panose="020F0502020204030204" pitchFamily="34" charset="0"/>
                <a:cs typeface="Times New Roman" panose="02020603050405020304" pitchFamily="18" charset="0"/>
              </a:rPr>
              <a:t>Geographical Location:</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Sunny Beach Hotel is settled in a beautiful seaside town, known for its dazzling sea shores, completely clear waters, and dynamic local culture. The locale is prestigious for its warm and welcoming environment, giving the ideal setting for a vital beachside experience (</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Methan</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2001). Visitors can savour amazing dusks, take part in water sports, investigate close-by attractions, and drench themselves in the rich social legacy of the area.</a:t>
            </a:r>
          </a:p>
          <a:p>
            <a:endParaRPr lang="en-IN" dirty="0"/>
          </a:p>
        </p:txBody>
      </p:sp>
      <p:sp>
        <p:nvSpPr>
          <p:cNvPr id="4" name="Slide Number Placeholder 3"/>
          <p:cNvSpPr>
            <a:spLocks noGrp="1"/>
          </p:cNvSpPr>
          <p:nvPr>
            <p:ph type="sldNum" sz="quarter" idx="5"/>
          </p:nvPr>
        </p:nvSpPr>
        <p:spPr/>
        <p:txBody>
          <a:bodyPr/>
          <a:lstStyle/>
          <a:p>
            <a:fld id="{21F094E8-BC05-4686-B6C6-0F28B491297D}" type="slidenum">
              <a:rPr lang="en-IN" smtClean="0"/>
              <a:t>6</a:t>
            </a:fld>
            <a:endParaRPr lang="en-IN"/>
          </a:p>
        </p:txBody>
      </p:sp>
    </p:spTree>
    <p:extLst>
      <p:ext uri="{BB962C8B-B14F-4D97-AF65-F5344CB8AC3E}">
        <p14:creationId xmlns:p14="http://schemas.microsoft.com/office/powerpoint/2010/main" val="19937606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r>
              <a:rPr lang="en-IN" sz="1200" kern="1200" dirty="0" smtClean="0">
                <a:solidFill>
                  <a:schemeClr val="tx1"/>
                </a:solidFill>
                <a:effectLst/>
                <a:latin typeface="+mn-lt"/>
                <a:ea typeface="+mn-ea"/>
                <a:cs typeface="+mn-cs"/>
              </a:rPr>
              <a:t>Bright Ocean Side Lodging is glad to offer its customers a remarkable eating experience at their famous restaurant, "Sunrise Cafe". With its dazzling views of the sea and snazzy contemporary decor, the restaurant gives the ideal setting for a wonderful breakfast.</a:t>
            </a:r>
          </a:p>
          <a:p>
            <a:r>
              <a:rPr lang="en-IN" sz="1200" kern="1200" dirty="0" smtClean="0">
                <a:solidFill>
                  <a:schemeClr val="tx1"/>
                </a:solidFill>
                <a:effectLst/>
                <a:latin typeface="+mn-lt"/>
                <a:ea typeface="+mn-ea"/>
                <a:cs typeface="+mn-cs"/>
              </a:rPr>
              <a:t>Breakfast Service:</a:t>
            </a:r>
          </a:p>
          <a:p>
            <a:pPr lvl="0"/>
            <a:r>
              <a:rPr lang="en-IN" sz="1200" kern="1200" dirty="0" smtClean="0">
                <a:solidFill>
                  <a:schemeClr val="tx1"/>
                </a:solidFill>
                <a:effectLst/>
                <a:latin typeface="+mn-lt"/>
                <a:ea typeface="+mn-ea"/>
                <a:cs typeface="+mn-cs"/>
              </a:rPr>
              <a:t>Breakfast is served daily from 7:00 AM to 10:00 AM.</a:t>
            </a:r>
          </a:p>
          <a:p>
            <a:r>
              <a:rPr lang="en-IN" sz="1200" kern="1200" dirty="0" smtClean="0">
                <a:solidFill>
                  <a:schemeClr val="tx1"/>
                </a:solidFill>
                <a:effectLst/>
                <a:latin typeface="+mn-lt"/>
                <a:ea typeface="+mn-ea"/>
                <a:cs typeface="+mn-cs"/>
              </a:rPr>
              <a:t>Breakfast Options:</a:t>
            </a:r>
          </a:p>
          <a:p>
            <a:r>
              <a:rPr lang="en-IN" sz="1200" kern="1200" dirty="0" smtClean="0">
                <a:solidFill>
                  <a:schemeClr val="tx1"/>
                </a:solidFill>
                <a:effectLst/>
                <a:latin typeface="+mn-lt"/>
                <a:ea typeface="+mn-ea"/>
                <a:cs typeface="+mn-cs"/>
              </a:rPr>
              <a:t>1. Cold Buffet:</a:t>
            </a:r>
          </a:p>
          <a:p>
            <a:pPr lvl="0"/>
            <a:r>
              <a:rPr lang="en-IN" sz="1200" kern="1200" dirty="0" smtClean="0">
                <a:solidFill>
                  <a:schemeClr val="tx1"/>
                </a:solidFill>
                <a:effectLst/>
                <a:latin typeface="+mn-lt"/>
                <a:ea typeface="+mn-ea"/>
                <a:cs typeface="+mn-cs"/>
              </a:rPr>
              <a:t>Price: £15 per person</a:t>
            </a:r>
          </a:p>
          <a:p>
            <a:pPr lvl="0"/>
            <a:r>
              <a:rPr lang="en-IN" sz="1200" kern="1200" dirty="0" smtClean="0">
                <a:solidFill>
                  <a:schemeClr val="tx1"/>
                </a:solidFill>
                <a:effectLst/>
                <a:latin typeface="+mn-lt"/>
                <a:ea typeface="+mn-ea"/>
                <a:cs typeface="+mn-cs"/>
              </a:rPr>
              <a:t>Description: Enjoy a refreshing combination of chilled things, including a determination of new organic products, yoghurts, cereals, baked goods, and various cold cuts and cheeses (Brown, 2013).</a:t>
            </a:r>
          </a:p>
          <a:p>
            <a:r>
              <a:rPr lang="en-IN" sz="1200" kern="1200" dirty="0" smtClean="0">
                <a:solidFill>
                  <a:schemeClr val="tx1"/>
                </a:solidFill>
                <a:effectLst/>
                <a:latin typeface="+mn-lt"/>
                <a:ea typeface="+mn-ea"/>
                <a:cs typeface="+mn-cs"/>
              </a:rPr>
              <a:t>2. Hot Buffet:</a:t>
            </a:r>
          </a:p>
          <a:p>
            <a:pPr lvl="0"/>
            <a:r>
              <a:rPr lang="en-IN" sz="1200" kern="1200" dirty="0" smtClean="0">
                <a:solidFill>
                  <a:schemeClr val="tx1"/>
                </a:solidFill>
                <a:effectLst/>
                <a:latin typeface="+mn-lt"/>
                <a:ea typeface="+mn-ea"/>
                <a:cs typeface="+mn-cs"/>
              </a:rPr>
              <a:t>Price: £20 per person</a:t>
            </a:r>
          </a:p>
          <a:p>
            <a:pPr lvl="0"/>
            <a:r>
              <a:rPr lang="en-IN" sz="1200" kern="1200" dirty="0" smtClean="0">
                <a:solidFill>
                  <a:schemeClr val="tx1"/>
                </a:solidFill>
                <a:effectLst/>
                <a:latin typeface="+mn-lt"/>
                <a:ea typeface="+mn-ea"/>
                <a:cs typeface="+mn-cs"/>
              </a:rPr>
              <a:t>Description: Enjoy a delightful hot breakfast with a variety of choices, including fried eggs, firm bacon, sausage, roasted potatoes, barbecued tomatoes, and a determination of baked bread.</a:t>
            </a:r>
          </a:p>
          <a:p>
            <a:r>
              <a:rPr lang="en-IN" sz="1200" kern="1200" dirty="0" smtClean="0">
                <a:solidFill>
                  <a:schemeClr val="tx1"/>
                </a:solidFill>
                <a:effectLst/>
                <a:latin typeface="+mn-lt"/>
                <a:ea typeface="+mn-ea"/>
                <a:cs typeface="+mn-cs"/>
              </a:rPr>
              <a:t>3. Vegan/Vegetarian:</a:t>
            </a:r>
          </a:p>
          <a:p>
            <a:pPr lvl="0"/>
            <a:r>
              <a:rPr lang="en-IN" sz="1200" kern="1200" dirty="0" smtClean="0">
                <a:solidFill>
                  <a:schemeClr val="tx1"/>
                </a:solidFill>
                <a:effectLst/>
                <a:latin typeface="+mn-lt"/>
                <a:ea typeface="+mn-ea"/>
                <a:cs typeface="+mn-cs"/>
              </a:rPr>
              <a:t>Price: £18 per person</a:t>
            </a:r>
          </a:p>
          <a:p>
            <a:pPr lvl="0"/>
            <a:r>
              <a:rPr lang="en-IN" sz="1200" kern="1200" dirty="0" smtClean="0">
                <a:solidFill>
                  <a:schemeClr val="tx1"/>
                </a:solidFill>
                <a:effectLst/>
                <a:latin typeface="+mn-lt"/>
                <a:ea typeface="+mn-ea"/>
                <a:cs typeface="+mn-cs"/>
              </a:rPr>
              <a:t>Description: The café takes care of vegan and veggie lover visitors with a different plant-based choices, for example, tofu scramble, sautéed vegetables, avocado toast, vegetarian flapjacks, and an assortment of plant-based milks for espresso and tea.</a:t>
            </a:r>
          </a:p>
          <a:p>
            <a:r>
              <a:rPr lang="en-IN" sz="1200" kern="1200" dirty="0" smtClean="0">
                <a:solidFill>
                  <a:schemeClr val="tx1"/>
                </a:solidFill>
                <a:effectLst/>
                <a:latin typeface="+mn-lt"/>
                <a:ea typeface="+mn-ea"/>
                <a:cs typeface="+mn-cs"/>
              </a:rPr>
              <a:t>Room Service:</a:t>
            </a:r>
          </a:p>
          <a:p>
            <a:pPr lvl="0"/>
            <a:r>
              <a:rPr lang="en-IN" sz="1200" kern="1200" dirty="0" smtClean="0">
                <a:solidFill>
                  <a:schemeClr val="tx1"/>
                </a:solidFill>
                <a:effectLst/>
                <a:latin typeface="+mn-lt"/>
                <a:ea typeface="+mn-ea"/>
                <a:cs typeface="+mn-cs"/>
              </a:rPr>
              <a:t>For visitors who favour the accommodation of dining in their rooms, the restaurant offers breakfast room service at an extra expense (Drake, 2011).</a:t>
            </a:r>
          </a:p>
          <a:p>
            <a:r>
              <a:rPr lang="en-IN" sz="1200" kern="1200" dirty="0" smtClean="0">
                <a:solidFill>
                  <a:schemeClr val="tx1"/>
                </a:solidFill>
                <a:effectLst/>
                <a:latin typeface="+mn-lt"/>
                <a:ea typeface="+mn-ea"/>
                <a:cs typeface="+mn-cs"/>
              </a:rPr>
              <a:t>Room Service Breakfast Options:</a:t>
            </a:r>
          </a:p>
          <a:p>
            <a:r>
              <a:rPr lang="en-IN" sz="1200" kern="1200" dirty="0" smtClean="0">
                <a:solidFill>
                  <a:schemeClr val="tx1"/>
                </a:solidFill>
                <a:effectLst/>
                <a:latin typeface="+mn-lt"/>
                <a:ea typeface="+mn-ea"/>
                <a:cs typeface="+mn-cs"/>
              </a:rPr>
              <a:t>1. Continental Breakfast:</a:t>
            </a:r>
          </a:p>
          <a:p>
            <a:pPr lvl="0"/>
            <a:r>
              <a:rPr lang="en-IN" sz="1200" kern="1200" dirty="0" smtClean="0">
                <a:solidFill>
                  <a:schemeClr val="tx1"/>
                </a:solidFill>
                <a:effectLst/>
                <a:latin typeface="+mn-lt"/>
                <a:ea typeface="+mn-ea"/>
                <a:cs typeface="+mn-cs"/>
              </a:rPr>
              <a:t>Price: £20 per person</a:t>
            </a:r>
          </a:p>
          <a:p>
            <a:pPr lvl="0"/>
            <a:r>
              <a:rPr lang="en-IN" sz="1200" kern="1200" dirty="0" smtClean="0">
                <a:solidFill>
                  <a:schemeClr val="tx1"/>
                </a:solidFill>
                <a:effectLst/>
                <a:latin typeface="+mn-lt"/>
                <a:ea typeface="+mn-ea"/>
                <a:cs typeface="+mn-cs"/>
              </a:rPr>
              <a:t>Description: Enjoy newly prepared baked pastries, occasional organic products, yoghurts, and a selection of juices conveyed straightforwardly to the room.</a:t>
            </a:r>
          </a:p>
          <a:p>
            <a:r>
              <a:rPr lang="en-IN" sz="1200" kern="1200" dirty="0" smtClean="0">
                <a:solidFill>
                  <a:schemeClr val="tx1"/>
                </a:solidFill>
                <a:effectLst/>
                <a:latin typeface="+mn-lt"/>
                <a:ea typeface="+mn-ea"/>
                <a:cs typeface="+mn-cs"/>
              </a:rPr>
              <a:t>2. Full American Breakfast:</a:t>
            </a:r>
          </a:p>
          <a:p>
            <a:pPr lvl="0"/>
            <a:r>
              <a:rPr lang="en-IN" sz="1200" kern="1200" dirty="0" smtClean="0">
                <a:solidFill>
                  <a:schemeClr val="tx1"/>
                </a:solidFill>
                <a:effectLst/>
                <a:latin typeface="+mn-lt"/>
                <a:ea typeface="+mn-ea"/>
                <a:cs typeface="+mn-cs"/>
              </a:rPr>
              <a:t>Price: £25 per person</a:t>
            </a:r>
          </a:p>
          <a:p>
            <a:pPr lvl="0"/>
            <a:r>
              <a:rPr lang="en-IN" sz="1200" kern="1200" dirty="0" smtClean="0">
                <a:solidFill>
                  <a:schemeClr val="tx1"/>
                </a:solidFill>
                <a:effectLst/>
                <a:latin typeface="+mn-lt"/>
                <a:ea typeface="+mn-ea"/>
                <a:cs typeface="+mn-cs"/>
              </a:rPr>
              <a:t>Description: Enjoy a complete breakfast insight with a selection of eggs (mixed, broiled, or omelette), bacon, hotdog, simmered potatoes, and an assortment of baked bread.</a:t>
            </a:r>
          </a:p>
          <a:p>
            <a:r>
              <a:rPr lang="en-IN" sz="1200" kern="1200" dirty="0" smtClean="0">
                <a:solidFill>
                  <a:schemeClr val="tx1"/>
                </a:solidFill>
                <a:effectLst/>
                <a:latin typeface="+mn-lt"/>
                <a:ea typeface="+mn-ea"/>
                <a:cs typeface="+mn-cs"/>
              </a:rPr>
              <a:t>Please note that all morning meal choices incorporate free tea, espresso, and a determination of juices.</a:t>
            </a:r>
          </a:p>
          <a:p>
            <a:r>
              <a:rPr lang="en-IN" sz="1200" kern="1200" dirty="0" smtClean="0">
                <a:solidFill>
                  <a:schemeClr val="tx1"/>
                </a:solidFill>
                <a:effectLst/>
                <a:latin typeface="+mn-lt"/>
                <a:ea typeface="+mn-ea"/>
                <a:cs typeface="+mn-cs"/>
              </a:rPr>
              <a:t>The restaurant invests wholeheartedly in obliging dietary limitations and inclinations, and experienced chefs are glad to customise dishes to address explicit issues whenever the situation allows. The restaurant benevolently demands that visitors illuminate us ahead of time regarding any exceptional dietary necessities, the restaurant gives a wonderful breakfast experience custom fitted to their requirements.</a:t>
            </a:r>
          </a:p>
          <a:p>
            <a:r>
              <a:rPr lang="en-IN" sz="1200" kern="1200" dirty="0" smtClean="0">
                <a:solidFill>
                  <a:schemeClr val="tx1"/>
                </a:solidFill>
                <a:effectLst/>
                <a:latin typeface="+mn-lt"/>
                <a:ea typeface="+mn-ea"/>
                <a:cs typeface="+mn-cs"/>
              </a:rPr>
              <a:t>For visitors with specific allergies or dietary limitations, the restaurant prescribes contacting staff to examine further choices and guarantee a protected and pleasant eating experience.</a:t>
            </a:r>
          </a:p>
          <a:p>
            <a:r>
              <a:rPr lang="en-IN" sz="1200" kern="1200" dirty="0" smtClean="0">
                <a:solidFill>
                  <a:schemeClr val="tx1"/>
                </a:solidFill>
                <a:effectLst/>
                <a:latin typeface="+mn-lt"/>
                <a:ea typeface="+mn-ea"/>
                <a:cs typeface="+mn-cs"/>
              </a:rPr>
              <a:t>At Sunny Beach Hotel, they give customers excellent help and a significant culinary excursion. The customers can start their day with a tasty and feeding breakfast at Sunrise Cafe or enjoy the comfort of room service (Mackay, 2011). The hotel anticipates charming taste buds and gives a genuinely fulfilling breakfast insight during the visit.</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1F094E8-BC05-4686-B6C6-0F28B491297D}" type="slidenum">
              <a:rPr lang="en-IN" smtClean="0"/>
              <a:t>7</a:t>
            </a:fld>
            <a:endParaRPr lang="en-IN"/>
          </a:p>
        </p:txBody>
      </p:sp>
    </p:spTree>
    <p:extLst>
      <p:ext uri="{BB962C8B-B14F-4D97-AF65-F5344CB8AC3E}">
        <p14:creationId xmlns:p14="http://schemas.microsoft.com/office/powerpoint/2010/main" val="17909911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dirty="0"/>
              <a:t>Notes:</a:t>
            </a:r>
          </a:p>
          <a:p>
            <a:r>
              <a:rPr lang="en-IN" sz="1200" kern="1200" dirty="0" smtClean="0">
                <a:solidFill>
                  <a:schemeClr val="tx1"/>
                </a:solidFill>
                <a:effectLst/>
                <a:latin typeface="+mn-lt"/>
                <a:ea typeface="+mn-ea"/>
                <a:cs typeface="+mn-cs"/>
              </a:rPr>
              <a:t>A self-introduction, presented in this portfolio has highlighted how own capture on the foreign language and the conversation of hotel room booking has highlighted how a foreign language can be used fluently and easily to communicate with customers. The advertisement of Sunny Beach Hotel has shown a welcoming poster for a special event at the hotel. The advertisement is informative and attractive which can help to grab the attention of many guests. The breakfast order with prices show how a foreign language can used in a simple way to inform customers about the specifications of a menu.</a:t>
            </a:r>
          </a:p>
          <a:p>
            <a:endParaRPr lang="en-IN" dirty="0"/>
          </a:p>
        </p:txBody>
      </p:sp>
      <p:sp>
        <p:nvSpPr>
          <p:cNvPr id="4" name="Slide Number Placeholder 3"/>
          <p:cNvSpPr>
            <a:spLocks noGrp="1"/>
          </p:cNvSpPr>
          <p:nvPr>
            <p:ph type="sldNum" sz="quarter" idx="5"/>
          </p:nvPr>
        </p:nvSpPr>
        <p:spPr/>
        <p:txBody>
          <a:bodyPr/>
          <a:lstStyle/>
          <a:p>
            <a:fld id="{21F094E8-BC05-4686-B6C6-0F28B491297D}" type="slidenum">
              <a:rPr lang="en-IN" smtClean="0"/>
              <a:t>8</a:t>
            </a:fld>
            <a:endParaRPr lang="en-IN"/>
          </a:p>
        </p:txBody>
      </p:sp>
    </p:spTree>
    <p:extLst>
      <p:ext uri="{BB962C8B-B14F-4D97-AF65-F5344CB8AC3E}">
        <p14:creationId xmlns:p14="http://schemas.microsoft.com/office/powerpoint/2010/main" val="37395030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75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accent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B246D15B-6EF5-4C70-8DC6-18EA21099B83}" type="datetimeFigureOut">
              <a:rPr lang="en-IN" smtClean="0"/>
              <a:t>12-06-2023</a:t>
            </a:fld>
            <a:endParaRPr lang="en-IN"/>
          </a:p>
        </p:txBody>
      </p:sp>
      <p:sp>
        <p:nvSpPr>
          <p:cNvPr id="5" name="Footer Placeholder 4"/>
          <p:cNvSpPr>
            <a:spLocks noGrp="1"/>
          </p:cNvSpPr>
          <p:nvPr>
            <p:ph type="ftr" sz="quarter" idx="11"/>
          </p:nvPr>
        </p:nvSpPr>
        <p:spPr>
          <a:xfrm>
            <a:off x="1876424" y="5410201"/>
            <a:ext cx="5124886" cy="365125"/>
          </a:xfrm>
        </p:spPr>
        <p:txBody>
          <a:bodyPr/>
          <a:lstStyle/>
          <a:p>
            <a:endParaRPr lang="en-IN"/>
          </a:p>
        </p:txBody>
      </p:sp>
      <p:sp>
        <p:nvSpPr>
          <p:cNvPr id="6" name="Slide Number Placeholder 5"/>
          <p:cNvSpPr>
            <a:spLocks noGrp="1"/>
          </p:cNvSpPr>
          <p:nvPr>
            <p:ph type="sldNum" sz="quarter" idx="12"/>
          </p:nvPr>
        </p:nvSpPr>
        <p:spPr>
          <a:xfrm>
            <a:off x="9896911" y="5410199"/>
            <a:ext cx="771089" cy="365125"/>
          </a:xfrm>
        </p:spPr>
        <p:txBody>
          <a:bodyPr/>
          <a:lstStyle/>
          <a:p>
            <a:fld id="{69A641B3-DB2B-4728-B9FC-94F5DAFFEDA8}" type="slidenum">
              <a:rPr lang="en-IN" smtClean="0"/>
              <a:t>‹#›</a:t>
            </a:fld>
            <a:endParaRPr lang="en-IN"/>
          </a:p>
        </p:txBody>
      </p:sp>
    </p:spTree>
    <p:extLst>
      <p:ext uri="{BB962C8B-B14F-4D97-AF65-F5344CB8AC3E}">
        <p14:creationId xmlns:p14="http://schemas.microsoft.com/office/powerpoint/2010/main" val="1739086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46D15B-6EF5-4C70-8DC6-18EA21099B83}" type="datetimeFigureOut">
              <a:rPr lang="en-IN" smtClean="0"/>
              <a:t>12-06-2023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A641B3-DB2B-4728-B9FC-94F5DAFFEDA8}" type="slidenum">
              <a:rPr lang="en-IN" smtClean="0"/>
              <a:t>‹#›</a:t>
            </a:fld>
            <a:endParaRPr lang="en-IN"/>
          </a:p>
        </p:txBody>
      </p:sp>
    </p:spTree>
    <p:extLst>
      <p:ext uri="{BB962C8B-B14F-4D97-AF65-F5344CB8AC3E}">
        <p14:creationId xmlns:p14="http://schemas.microsoft.com/office/powerpoint/2010/main" val="2650345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246D15B-6EF5-4C70-8DC6-18EA21099B83}" type="datetimeFigureOut">
              <a:rPr lang="en-IN" smtClean="0"/>
              <a:t>12-06-2023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A641B3-DB2B-4728-B9FC-94F5DAFFEDA8}" type="slidenum">
              <a:rPr lang="en-IN" smtClean="0"/>
              <a:t>‹#›</a:t>
            </a:fld>
            <a:endParaRPr lang="en-IN"/>
          </a:p>
        </p:txBody>
      </p:sp>
    </p:spTree>
    <p:extLst>
      <p:ext uri="{BB962C8B-B14F-4D97-AF65-F5344CB8AC3E}">
        <p14:creationId xmlns:p14="http://schemas.microsoft.com/office/powerpoint/2010/main" val="1561975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246D15B-6EF5-4C70-8DC6-18EA21099B83}" type="datetimeFigureOut">
              <a:rPr lang="en-IN" smtClean="0"/>
              <a:t>12-06-2023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A641B3-DB2B-4728-B9FC-94F5DAFFEDA8}" type="slidenum">
              <a:rPr lang="en-IN" smtClean="0"/>
              <a:t>‹#›</a:t>
            </a:fld>
            <a:endParaRPr lang="en-IN"/>
          </a:p>
        </p:txBody>
      </p:sp>
    </p:spTree>
    <p:extLst>
      <p:ext uri="{BB962C8B-B14F-4D97-AF65-F5344CB8AC3E}">
        <p14:creationId xmlns:p14="http://schemas.microsoft.com/office/powerpoint/2010/main" val="4275173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246D15B-6EF5-4C70-8DC6-18EA21099B83}" type="datetimeFigureOut">
              <a:rPr lang="en-IN" smtClean="0"/>
              <a:t>12-06-2023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9A641B3-DB2B-4728-B9FC-94F5DAFFEDA8}" type="slidenum">
              <a:rPr lang="en-IN" smtClean="0"/>
              <a:t>‹#›</a:t>
            </a:fld>
            <a:endParaRPr lang="en-IN"/>
          </a:p>
        </p:txBody>
      </p:sp>
    </p:spTree>
    <p:extLst>
      <p:ext uri="{BB962C8B-B14F-4D97-AF65-F5344CB8AC3E}">
        <p14:creationId xmlns:p14="http://schemas.microsoft.com/office/powerpoint/2010/main" val="108434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246D15B-6EF5-4C70-8DC6-18EA21099B83}" type="datetimeFigureOut">
              <a:rPr lang="en-IN" smtClean="0"/>
              <a:t>12-06-2023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9A641B3-DB2B-4728-B9FC-94F5DAFFEDA8}" type="slidenum">
              <a:rPr lang="en-IN" smtClean="0"/>
              <a:t>‹#›</a:t>
            </a:fld>
            <a:endParaRPr lang="en-IN"/>
          </a:p>
        </p:txBody>
      </p:sp>
    </p:spTree>
    <p:extLst>
      <p:ext uri="{BB962C8B-B14F-4D97-AF65-F5344CB8AC3E}">
        <p14:creationId xmlns:p14="http://schemas.microsoft.com/office/powerpoint/2010/main" val="33207805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6D15B-6EF5-4C70-8DC6-18EA21099B83}" type="datetimeFigureOut">
              <a:rPr lang="en-IN" smtClean="0"/>
              <a:t>12-06-2023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9A641B3-DB2B-4728-B9FC-94F5DAFFEDA8}" type="slidenum">
              <a:rPr lang="en-IN" smtClean="0"/>
              <a:t>‹#›</a:t>
            </a:fld>
            <a:endParaRPr lang="en-IN"/>
          </a:p>
        </p:txBody>
      </p:sp>
    </p:spTree>
    <p:extLst>
      <p:ext uri="{BB962C8B-B14F-4D97-AF65-F5344CB8AC3E}">
        <p14:creationId xmlns:p14="http://schemas.microsoft.com/office/powerpoint/2010/main" val="20390623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6D15B-6EF5-4C70-8DC6-18EA21099B83}" type="datetimeFigureOut">
              <a:rPr lang="en-IN" smtClean="0"/>
              <a:t>12-06-2023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A641B3-DB2B-4728-B9FC-94F5DAFFEDA8}" type="slidenum">
              <a:rPr lang="en-IN" smtClean="0"/>
              <a:t>‹#›</a:t>
            </a:fld>
            <a:endParaRPr lang="en-IN"/>
          </a:p>
        </p:txBody>
      </p:sp>
    </p:spTree>
    <p:extLst>
      <p:ext uri="{BB962C8B-B14F-4D97-AF65-F5344CB8AC3E}">
        <p14:creationId xmlns:p14="http://schemas.microsoft.com/office/powerpoint/2010/main" val="1664586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6D15B-6EF5-4C70-8DC6-18EA21099B83}" type="datetimeFigureOut">
              <a:rPr lang="en-IN" smtClean="0"/>
              <a:t>12-06-2023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A641B3-DB2B-4728-B9FC-94F5DAFFEDA8}" type="slidenum">
              <a:rPr lang="en-IN" smtClean="0"/>
              <a:t>‹#›</a:t>
            </a:fld>
            <a:endParaRPr lang="en-IN"/>
          </a:p>
        </p:txBody>
      </p:sp>
    </p:spTree>
    <p:extLst>
      <p:ext uri="{BB962C8B-B14F-4D97-AF65-F5344CB8AC3E}">
        <p14:creationId xmlns:p14="http://schemas.microsoft.com/office/powerpoint/2010/main" val="2347489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6D15B-6EF5-4C70-8DC6-18EA21099B83}" type="datetimeFigureOut">
              <a:rPr lang="en-IN" smtClean="0"/>
              <a:t>12-06-2023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A641B3-DB2B-4728-B9FC-94F5DAFFEDA8}" type="slidenum">
              <a:rPr lang="en-IN" smtClean="0"/>
              <a:t>‹#›</a:t>
            </a:fld>
            <a:endParaRPr lang="en-IN"/>
          </a:p>
        </p:txBody>
      </p:sp>
    </p:spTree>
    <p:extLst>
      <p:ext uri="{BB962C8B-B14F-4D97-AF65-F5344CB8AC3E}">
        <p14:creationId xmlns:p14="http://schemas.microsoft.com/office/powerpoint/2010/main" val="2244573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6D15B-6EF5-4C70-8DC6-18EA21099B83}" type="datetimeFigureOut">
              <a:rPr lang="en-IN" smtClean="0"/>
              <a:t>12-06-2023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A641B3-DB2B-4728-B9FC-94F5DAFFEDA8}" type="slidenum">
              <a:rPr lang="en-IN" smtClean="0"/>
              <a:t>‹#›</a:t>
            </a:fld>
            <a:endParaRPr lang="en-IN"/>
          </a:p>
        </p:txBody>
      </p:sp>
    </p:spTree>
    <p:extLst>
      <p:ext uri="{BB962C8B-B14F-4D97-AF65-F5344CB8AC3E}">
        <p14:creationId xmlns:p14="http://schemas.microsoft.com/office/powerpoint/2010/main" val="17464513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6D15B-6EF5-4C70-8DC6-18EA21099B83}" type="datetimeFigureOut">
              <a:rPr lang="en-IN" smtClean="0"/>
              <a:t>12-06-2023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A641B3-DB2B-4728-B9FC-94F5DAFFEDA8}" type="slidenum">
              <a:rPr lang="en-IN" smtClean="0"/>
              <a:t>‹#›</a:t>
            </a:fld>
            <a:endParaRPr lang="en-IN"/>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516363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246D15B-6EF5-4C70-8DC6-18EA21099B83}" type="datetimeFigureOut">
              <a:rPr lang="en-IN" smtClean="0"/>
              <a:t>12-06-2023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A641B3-DB2B-4728-B9FC-94F5DAFFEDA8}" type="slidenum">
              <a:rPr lang="en-IN" smtClean="0"/>
              <a:t>‹#›</a:t>
            </a:fld>
            <a:endParaRPr lang="en-IN"/>
          </a:p>
        </p:txBody>
      </p:sp>
    </p:spTree>
    <p:extLst>
      <p:ext uri="{BB962C8B-B14F-4D97-AF65-F5344CB8AC3E}">
        <p14:creationId xmlns:p14="http://schemas.microsoft.com/office/powerpoint/2010/main" val="32113073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246D15B-6EF5-4C70-8DC6-18EA21099B83}" type="datetimeFigureOut">
              <a:rPr lang="en-IN" smtClean="0"/>
              <a:t>12-06-2023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9A641B3-DB2B-4728-B9FC-94F5DAFFEDA8}" type="slidenum">
              <a:rPr lang="en-IN" smtClean="0"/>
              <a:t>‹#›</a:t>
            </a:fld>
            <a:endParaRPr lang="en-IN"/>
          </a:p>
        </p:txBody>
      </p:sp>
    </p:spTree>
    <p:extLst>
      <p:ext uri="{BB962C8B-B14F-4D97-AF65-F5344CB8AC3E}">
        <p14:creationId xmlns:p14="http://schemas.microsoft.com/office/powerpoint/2010/main" val="3775206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B246D15B-6EF5-4C70-8DC6-18EA21099B83}" type="datetimeFigureOut">
              <a:rPr lang="en-IN" smtClean="0"/>
              <a:t>12-06-2023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9A641B3-DB2B-4728-B9FC-94F5DAFFEDA8}" type="slidenum">
              <a:rPr lang="en-IN" smtClean="0"/>
              <a:t>‹#›</a:t>
            </a:fld>
            <a:endParaRPr lang="en-IN"/>
          </a:p>
        </p:txBody>
      </p:sp>
    </p:spTree>
    <p:extLst>
      <p:ext uri="{BB962C8B-B14F-4D97-AF65-F5344CB8AC3E}">
        <p14:creationId xmlns:p14="http://schemas.microsoft.com/office/powerpoint/2010/main" val="33773141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46D15B-6EF5-4C70-8DC6-18EA21099B83}" type="datetimeFigureOut">
              <a:rPr lang="en-IN" smtClean="0"/>
              <a:t>12-06-2023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A641B3-DB2B-4728-B9FC-94F5DAFFEDA8}" type="slidenum">
              <a:rPr lang="en-IN" smtClean="0"/>
              <a:t>‹#›</a:t>
            </a:fld>
            <a:endParaRPr lang="en-IN"/>
          </a:p>
        </p:txBody>
      </p:sp>
    </p:spTree>
    <p:extLst>
      <p:ext uri="{BB962C8B-B14F-4D97-AF65-F5344CB8AC3E}">
        <p14:creationId xmlns:p14="http://schemas.microsoft.com/office/powerpoint/2010/main" val="21809908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246D15B-6EF5-4C70-8DC6-18EA21099B83}" type="datetimeFigureOut">
              <a:rPr lang="en-IN" smtClean="0"/>
              <a:t>12-06-2023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A641B3-DB2B-4728-B9FC-94F5DAFFEDA8}" type="slidenum">
              <a:rPr lang="en-IN" smtClean="0"/>
              <a:t>‹#›</a:t>
            </a:fld>
            <a:endParaRPr lang="en-IN"/>
          </a:p>
        </p:txBody>
      </p:sp>
    </p:spTree>
    <p:extLst>
      <p:ext uri="{BB962C8B-B14F-4D97-AF65-F5344CB8AC3E}">
        <p14:creationId xmlns:p14="http://schemas.microsoft.com/office/powerpoint/2010/main" val="2768366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246D15B-6EF5-4C70-8DC6-18EA21099B83}" type="datetimeFigureOut">
              <a:rPr lang="en-IN" smtClean="0"/>
              <a:t>12-06-2023</a:t>
            </a:fld>
            <a:endParaRPr lang="en-IN"/>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9A641B3-DB2B-4728-B9FC-94F5DAFFEDA8}" type="slidenum">
              <a:rPr lang="en-IN" smtClean="0"/>
              <a:t>‹#›</a:t>
            </a:fld>
            <a:endParaRPr lang="en-IN"/>
          </a:p>
        </p:txBody>
      </p:sp>
    </p:spTree>
    <p:extLst>
      <p:ext uri="{BB962C8B-B14F-4D97-AF65-F5344CB8AC3E}">
        <p14:creationId xmlns:p14="http://schemas.microsoft.com/office/powerpoint/2010/main" val="1554340101"/>
      </p:ext>
    </p:extLst>
  </p:cSld>
  <p:clrMap bg1="dk1" tx1="lt1" bg2="dk2" tx2="lt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 id="2147483796" r:id="rId12"/>
    <p:sldLayoutId id="2147483797" r:id="rId13"/>
    <p:sldLayoutId id="2147483798" r:id="rId14"/>
    <p:sldLayoutId id="2147483799" r:id="rId15"/>
    <p:sldLayoutId id="2147483800" r:id="rId16"/>
    <p:sldLayoutId id="2147483801"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 Id="rId9" Type="http://schemas.openxmlformats.org/officeDocument/2006/relationships/image" Target="../media/image14.jpeg"/></Relationships>
</file>

<file path=ppt/slides/_rels/slide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aradigms | Ser y Estar">
            <a:extLst>
              <a:ext uri="{FF2B5EF4-FFF2-40B4-BE49-F238E27FC236}">
                <a16:creationId xmlns:a16="http://schemas.microsoft.com/office/drawing/2014/main" xmlns="" id="{984A0A46-0372-8CD0-25C9-7951ECAA8799}"/>
              </a:ext>
            </a:extLst>
          </p:cNvPr>
          <p:cNvPicPr>
            <a:picLocks noChangeAspect="1" noChangeArrowheads="1"/>
          </p:cNvPicPr>
          <p:nvPr/>
        </p:nvPicPr>
        <p:blipFill rotWithShape="1">
          <a:blip r:embed="rId2">
            <a:alphaModFix amt="70000"/>
            <a:extLst>
              <a:ext uri="{28A0092B-C50C-407E-A947-70E740481C1C}">
                <a14:useLocalDpi xmlns:a14="http://schemas.microsoft.com/office/drawing/2010/main" val="0"/>
              </a:ext>
            </a:extLst>
          </a:blip>
          <a:srcRect b="15794"/>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xmlns="" id="{520A7919-9DA1-4717-0170-B5F99D45A69A}"/>
              </a:ext>
            </a:extLst>
          </p:cNvPr>
          <p:cNvSpPr>
            <a:spLocks noGrp="1"/>
          </p:cNvSpPr>
          <p:nvPr>
            <p:ph type="title"/>
          </p:nvPr>
        </p:nvSpPr>
        <p:spPr>
          <a:xfrm>
            <a:off x="862304" y="1688841"/>
            <a:ext cx="10467392" cy="2717055"/>
          </a:xfrm>
        </p:spPr>
        <p:txBody>
          <a:bodyPr>
            <a:normAutofit fontScale="90000"/>
          </a:bodyPr>
          <a:lstStyle/>
          <a:p>
            <a:pPr algn="ctr"/>
            <a:r>
              <a:rPr lang="en-IN" sz="6600" b="1" kern="100" dirty="0">
                <a:effectLst/>
                <a:latin typeface="Times New Roman" panose="02020603050405020304" pitchFamily="18" charset="0"/>
                <a:ea typeface="Calibri" panose="020F0502020204030204" pitchFamily="34" charset="0"/>
                <a:cs typeface="Times New Roman" panose="02020603050405020304" pitchFamily="18" charset="0"/>
              </a:rPr>
              <a:t>Foreign Languages and Cultural Awareness</a:t>
            </a:r>
            <a:endParaRPr lang="en-IN" sz="16600" dirty="0"/>
          </a:p>
        </p:txBody>
      </p:sp>
    </p:spTree>
    <p:extLst>
      <p:ext uri="{BB962C8B-B14F-4D97-AF65-F5344CB8AC3E}">
        <p14:creationId xmlns:p14="http://schemas.microsoft.com/office/powerpoint/2010/main" val="22095819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407E729-7BD0-416C-36FF-E5AC6E3B070B}"/>
              </a:ext>
            </a:extLst>
          </p:cNvPr>
          <p:cNvSpPr>
            <a:spLocks noGrp="1"/>
          </p:cNvSpPr>
          <p:nvPr>
            <p:ph type="title"/>
          </p:nvPr>
        </p:nvSpPr>
        <p:spPr/>
        <p:txBody>
          <a:bodyPr>
            <a:normAutofit/>
          </a:bodyPr>
          <a:lstStyle/>
          <a:p>
            <a:r>
              <a:rPr lang="en-IN" b="1" kern="10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IN" sz="6000" dirty="0"/>
          </a:p>
        </p:txBody>
      </p:sp>
      <p:sp>
        <p:nvSpPr>
          <p:cNvPr id="3" name="Content Placeholder 2">
            <a:extLst>
              <a:ext uri="{FF2B5EF4-FFF2-40B4-BE49-F238E27FC236}">
                <a16:creationId xmlns:a16="http://schemas.microsoft.com/office/drawing/2014/main" xmlns="" id="{6DB3A0BA-BC0D-8DA9-44E5-DCC575FA9858}"/>
              </a:ext>
            </a:extLst>
          </p:cNvPr>
          <p:cNvSpPr>
            <a:spLocks noGrp="1"/>
          </p:cNvSpPr>
          <p:nvPr>
            <p:ph idx="1"/>
          </p:nvPr>
        </p:nvSpPr>
        <p:spPr>
          <a:xfrm>
            <a:off x="541421" y="2249487"/>
            <a:ext cx="3690338" cy="3541714"/>
          </a:xfrm>
        </p:spPr>
        <p:txBody>
          <a:bodyPr>
            <a:noAutofit/>
          </a:bodyPr>
          <a:lstStyle/>
          <a:p>
            <a:r>
              <a:rPr lang="en-IN" sz="1800" dirty="0">
                <a:effectLst/>
                <a:latin typeface="Times New Roman" panose="02020603050405020304" pitchFamily="18" charset="0"/>
                <a:cs typeface="Times New Roman" panose="02020603050405020304" pitchFamily="18" charset="0"/>
              </a:rPr>
              <a:t>The portfolio will provide a self-introduction followed by a room reservation conversation recording. </a:t>
            </a:r>
          </a:p>
          <a:p>
            <a:r>
              <a:rPr lang="en-IN" sz="1800" dirty="0">
                <a:effectLst/>
                <a:latin typeface="Times New Roman" panose="02020603050405020304" pitchFamily="18" charset="0"/>
                <a:cs typeface="Times New Roman" panose="02020603050405020304" pitchFamily="18" charset="0"/>
              </a:rPr>
              <a:t>It will be followed by a poster which will be an advertisement from the hotel named Sunny Beach Hotel, regarding an event. </a:t>
            </a:r>
            <a:endParaRPr lang="en-IN" sz="1800" dirty="0" smtClean="0">
              <a:effectLst/>
              <a:latin typeface="Times New Roman" panose="02020603050405020304" pitchFamily="18" charset="0"/>
              <a:cs typeface="Times New Roman" panose="02020603050405020304" pitchFamily="18" charset="0"/>
            </a:endParaRPr>
          </a:p>
          <a:p>
            <a:r>
              <a:rPr lang="en-IN" sz="1800" dirty="0" smtClean="0">
                <a:effectLst/>
                <a:latin typeface="Times New Roman" panose="02020603050405020304" pitchFamily="18" charset="0"/>
                <a:cs typeface="Times New Roman" panose="02020603050405020304" pitchFamily="18" charset="0"/>
              </a:rPr>
              <a:t>Additionally</a:t>
            </a:r>
            <a:r>
              <a:rPr lang="en-IN" sz="1800" dirty="0">
                <a:effectLst/>
                <a:latin typeface="Times New Roman" panose="02020603050405020304" pitchFamily="18" charset="0"/>
                <a:cs typeface="Times New Roman" panose="02020603050405020304" pitchFamily="18" charset="0"/>
              </a:rPr>
              <a:t>, the portfolio will also highlight the hotel restaurant's breakfast service, </a:t>
            </a:r>
            <a:r>
              <a:rPr lang="en-IN" sz="1800" dirty="0" smtClean="0">
                <a:effectLst/>
                <a:latin typeface="Times New Roman" panose="02020603050405020304" pitchFamily="18" charset="0"/>
                <a:cs typeface="Times New Roman" panose="02020603050405020304" pitchFamily="18" charset="0"/>
              </a:rPr>
              <a:t>with prices.</a:t>
            </a:r>
            <a:endParaRPr lang="en-IN" sz="1800" dirty="0">
              <a:effectLst/>
              <a:latin typeface="Times New Roman" panose="02020603050405020304" pitchFamily="18" charset="0"/>
              <a:cs typeface="Times New Roman" panose="02020603050405020304" pitchFamily="18" charset="0"/>
            </a:endParaRPr>
          </a:p>
        </p:txBody>
      </p:sp>
      <p:pic>
        <p:nvPicPr>
          <p:cNvPr id="2050" name="Picture 2" descr="Intercultural learning - Wikipedia">
            <a:extLst>
              <a:ext uri="{FF2B5EF4-FFF2-40B4-BE49-F238E27FC236}">
                <a16:creationId xmlns:a16="http://schemas.microsoft.com/office/drawing/2014/main" xmlns="" id="{7883C2C6-0578-25D5-444B-530176E532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3842" y="196545"/>
            <a:ext cx="7555262" cy="623948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xmlns="" id="{393113D0-6E81-6A49-D508-5FB35125C446}"/>
              </a:ext>
            </a:extLst>
          </p:cNvPr>
          <p:cNvSpPr txBox="1"/>
          <p:nvPr/>
        </p:nvSpPr>
        <p:spPr>
          <a:xfrm>
            <a:off x="4943173" y="6436027"/>
            <a:ext cx="6104238" cy="369332"/>
          </a:xfrm>
          <a:prstGeom prst="rect">
            <a:avLst/>
          </a:prstGeom>
          <a:noFill/>
        </p:spPr>
        <p:txBody>
          <a:bodyPr wrap="square">
            <a:spAutoFit/>
          </a:bodyPr>
          <a:lstStyle/>
          <a:p>
            <a:pPr algn="ct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IN" sz="1800" kern="100" dirty="0" err="1">
                <a:effectLst/>
                <a:latin typeface="Times New Roman" panose="02020603050405020304" pitchFamily="18" charset="0"/>
                <a:ea typeface="Calibri" panose="020F0502020204030204" pitchFamily="34" charset="0"/>
                <a:cs typeface="Times New Roman" panose="02020603050405020304" pitchFamily="18" charset="0"/>
              </a:rPr>
              <a:t>Elhoushy</a:t>
            </a: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 et. al., 2020)</a:t>
            </a:r>
            <a:endParaRPr lang="en-IN" dirty="0"/>
          </a:p>
        </p:txBody>
      </p:sp>
    </p:spTree>
    <p:extLst>
      <p:ext uri="{BB962C8B-B14F-4D97-AF65-F5344CB8AC3E}">
        <p14:creationId xmlns:p14="http://schemas.microsoft.com/office/powerpoint/2010/main" val="3789743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407E729-7BD0-416C-36FF-E5AC6E3B070B}"/>
              </a:ext>
            </a:extLst>
          </p:cNvPr>
          <p:cNvSpPr>
            <a:spLocks noGrp="1"/>
          </p:cNvSpPr>
          <p:nvPr>
            <p:ph type="title"/>
          </p:nvPr>
        </p:nvSpPr>
        <p:spPr/>
        <p:txBody>
          <a:bodyPr>
            <a:normAutofit/>
          </a:bodyPr>
          <a:lstStyle/>
          <a:p>
            <a:r>
              <a:rPr lang="en-IN" b="1" kern="100" dirty="0">
                <a:effectLst/>
                <a:latin typeface="Times New Roman" panose="02020603050405020304" pitchFamily="18" charset="0"/>
                <a:ea typeface="Times New Roman" panose="02020603050405020304" pitchFamily="18" charset="0"/>
                <a:cs typeface="Times New Roman" panose="02020603050405020304" pitchFamily="18" charset="0"/>
              </a:rPr>
              <a:t>Introduction Video</a:t>
            </a:r>
            <a:endParaRPr lang="en-IN" sz="6000" dirty="0"/>
          </a:p>
        </p:txBody>
      </p:sp>
      <p:sp>
        <p:nvSpPr>
          <p:cNvPr id="3" name="Content Placeholder 2">
            <a:extLst>
              <a:ext uri="{FF2B5EF4-FFF2-40B4-BE49-F238E27FC236}">
                <a16:creationId xmlns:a16="http://schemas.microsoft.com/office/drawing/2014/main" xmlns="" id="{6DB3A0BA-BC0D-8DA9-44E5-DCC575FA9858}"/>
              </a:ext>
            </a:extLst>
          </p:cNvPr>
          <p:cNvSpPr>
            <a:spLocks noGrp="1"/>
          </p:cNvSpPr>
          <p:nvPr>
            <p:ph idx="1"/>
          </p:nvPr>
        </p:nvSpPr>
        <p:spPr>
          <a:xfrm>
            <a:off x="372979" y="2097088"/>
            <a:ext cx="5053356" cy="3694113"/>
          </a:xfrm>
        </p:spPr>
        <p:txBody>
          <a:bodyPr>
            <a:normAutofit/>
          </a:bodyPr>
          <a:lstStyle/>
          <a:p>
            <a:r>
              <a:rPr lang="en-IN" sz="1800" dirty="0">
                <a:effectLst/>
                <a:latin typeface="Times New Roman" panose="02020603050405020304" pitchFamily="18" charset="0"/>
                <a:cs typeface="Times New Roman" panose="02020603050405020304" pitchFamily="18" charset="0"/>
              </a:rPr>
              <a:t>I am Maria Rodriguez, and am currently a student at the University of Wales, pursuing a degree in Hotel Management. </a:t>
            </a:r>
          </a:p>
          <a:p>
            <a:r>
              <a:rPr lang="en-IN" sz="1800" dirty="0">
                <a:effectLst/>
                <a:latin typeface="Times New Roman" panose="02020603050405020304" pitchFamily="18" charset="0"/>
                <a:cs typeface="Times New Roman" panose="02020603050405020304" pitchFamily="18" charset="0"/>
              </a:rPr>
              <a:t>The </a:t>
            </a:r>
            <a:r>
              <a:rPr lang="en-IN" sz="1800" dirty="0" smtClean="0">
                <a:effectLst/>
                <a:latin typeface="Times New Roman" panose="02020603050405020304" pitchFamily="18" charset="0"/>
                <a:cs typeface="Times New Roman" panose="02020603050405020304" pitchFamily="18" charset="0"/>
              </a:rPr>
              <a:t>thing that </a:t>
            </a:r>
            <a:r>
              <a:rPr lang="en-IN" sz="1800" dirty="0">
                <a:effectLst/>
                <a:latin typeface="Times New Roman" panose="02020603050405020304" pitchFamily="18" charset="0"/>
                <a:cs typeface="Times New Roman" panose="02020603050405020304" pitchFamily="18" charset="0"/>
              </a:rPr>
              <a:t>propels me to seek this degree is the chance to have a beneficial outcome in individuals' lives. </a:t>
            </a:r>
          </a:p>
          <a:p>
            <a:r>
              <a:rPr lang="en-IN" sz="1800" dirty="0">
                <a:effectLst/>
                <a:latin typeface="Times New Roman" panose="02020603050405020304" pitchFamily="18" charset="0"/>
                <a:cs typeface="Times New Roman" panose="02020603050405020304" pitchFamily="18" charset="0"/>
              </a:rPr>
              <a:t>By concentrating on foreign languages, I desire to widen how I might interpret various cultures and work on my capacity to speak with different visitors. </a:t>
            </a:r>
          </a:p>
        </p:txBody>
      </p:sp>
      <p:pic>
        <p:nvPicPr>
          <p:cNvPr id="3074" name="Picture 2" descr="Sustainable Food System in Hospitality | FoodNotify Hospitality Blog">
            <a:extLst>
              <a:ext uri="{FF2B5EF4-FFF2-40B4-BE49-F238E27FC236}">
                <a16:creationId xmlns:a16="http://schemas.microsoft.com/office/drawing/2014/main" xmlns="" id="{466016B3-3CED-2B15-9222-0492DAD788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66874" y="2097088"/>
            <a:ext cx="5973062" cy="331367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xmlns="" id="{B05888DE-30D6-92E1-1FD1-654F91EBD536}"/>
              </a:ext>
            </a:extLst>
          </p:cNvPr>
          <p:cNvSpPr txBox="1"/>
          <p:nvPr/>
        </p:nvSpPr>
        <p:spPr>
          <a:xfrm>
            <a:off x="5426335" y="5606535"/>
            <a:ext cx="6104238" cy="369332"/>
          </a:xfrm>
          <a:prstGeom prst="rect">
            <a:avLst/>
          </a:prstGeom>
          <a:noFill/>
        </p:spPr>
        <p:txBody>
          <a:bodyPr wrap="square">
            <a:spAutoFit/>
          </a:bodyPr>
          <a:lstStyle/>
          <a:p>
            <a:pPr algn="ct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(Moran, 2018)</a:t>
            </a:r>
            <a:endParaRPr lang="en-IN" dirty="0"/>
          </a:p>
        </p:txBody>
      </p:sp>
    </p:spTree>
    <p:extLst>
      <p:ext uri="{BB962C8B-B14F-4D97-AF65-F5344CB8AC3E}">
        <p14:creationId xmlns:p14="http://schemas.microsoft.com/office/powerpoint/2010/main" val="1331401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407E729-7BD0-416C-36FF-E5AC6E3B070B}"/>
              </a:ext>
            </a:extLst>
          </p:cNvPr>
          <p:cNvSpPr>
            <a:spLocks noGrp="1"/>
          </p:cNvSpPr>
          <p:nvPr>
            <p:ph type="title"/>
          </p:nvPr>
        </p:nvSpPr>
        <p:spPr>
          <a:xfrm>
            <a:off x="1141413" y="254241"/>
            <a:ext cx="9905998" cy="508387"/>
          </a:xfrm>
        </p:spPr>
        <p:txBody>
          <a:bodyPr>
            <a:normAutofit fontScale="90000"/>
          </a:bodyPr>
          <a:lstStyle/>
          <a:p>
            <a:r>
              <a:rPr lang="en-IN" sz="3200" b="1" kern="100" dirty="0">
                <a:effectLst/>
                <a:latin typeface="Times New Roman" panose="02020603050405020304" pitchFamily="18" charset="0"/>
                <a:ea typeface="Times New Roman" panose="02020603050405020304" pitchFamily="18" charset="0"/>
                <a:cs typeface="Times New Roman" panose="02020603050405020304" pitchFamily="18" charset="0"/>
              </a:rPr>
              <a:t>Room Reservation Recording</a:t>
            </a:r>
            <a:endParaRPr lang="en-IN" sz="5400" dirty="0"/>
          </a:p>
        </p:txBody>
      </p:sp>
      <p:pic>
        <p:nvPicPr>
          <p:cNvPr id="5126" name="Picture 6" descr="5 Things To Consider When Choosing A Hotel Management Company">
            <a:extLst>
              <a:ext uri="{FF2B5EF4-FFF2-40B4-BE49-F238E27FC236}">
                <a16:creationId xmlns:a16="http://schemas.microsoft.com/office/drawing/2014/main" xmlns="" id="{80BB94AD-926D-F42E-1432-281C08A8B9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7389" y="4036123"/>
            <a:ext cx="5433115" cy="2392109"/>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xmlns="" id="{5D60B1E9-291D-56DA-9EF8-10D5971CD468}"/>
              </a:ext>
            </a:extLst>
          </p:cNvPr>
          <p:cNvSpPr txBox="1"/>
          <p:nvPr/>
        </p:nvSpPr>
        <p:spPr>
          <a:xfrm>
            <a:off x="-90854" y="6436528"/>
            <a:ext cx="6104238" cy="323165"/>
          </a:xfrm>
          <a:prstGeom prst="rect">
            <a:avLst/>
          </a:prstGeom>
          <a:noFill/>
        </p:spPr>
        <p:txBody>
          <a:bodyPr wrap="square">
            <a:spAutoFit/>
          </a:bodyPr>
          <a:lstStyle/>
          <a:p>
            <a:pPr algn="ctr"/>
            <a:r>
              <a:rPr lang="en-IN" sz="1500" kern="100" dirty="0">
                <a:effectLst/>
                <a:latin typeface="Times New Roman" panose="02020603050405020304" pitchFamily="18" charset="0"/>
                <a:ea typeface="Calibri" panose="020F0502020204030204" pitchFamily="34" charset="0"/>
                <a:cs typeface="Times New Roman" panose="02020603050405020304" pitchFamily="18" charset="0"/>
              </a:rPr>
              <a:t>(Moran, 2018)</a:t>
            </a:r>
            <a:endParaRPr lang="en-IN" sz="1500" dirty="0"/>
          </a:p>
        </p:txBody>
      </p:sp>
      <p:sp>
        <p:nvSpPr>
          <p:cNvPr id="5" name="Rectangle 4"/>
          <p:cNvSpPr/>
          <p:nvPr/>
        </p:nvSpPr>
        <p:spPr>
          <a:xfrm>
            <a:off x="193193" y="762628"/>
            <a:ext cx="5536143" cy="3211135"/>
          </a:xfrm>
          <a:prstGeom prst="rect">
            <a:avLst/>
          </a:prstGeom>
        </p:spPr>
        <p:txBody>
          <a:bodyPr wrap="square">
            <a:spAutoFit/>
          </a:bodyPr>
          <a:lstStyle/>
          <a:p>
            <a:pPr marL="171450" indent="-171450" algn="just">
              <a:spcAft>
                <a:spcPts val="800"/>
              </a:spcAft>
              <a:buFont typeface="Arial" panose="020B0604020202020204" pitchFamily="34" charset="0"/>
              <a:buChar char="•"/>
            </a:pPr>
            <a:r>
              <a:rPr lang="en-IN" sz="1600" kern="100" dirty="0">
                <a:latin typeface="Times New Roman" panose="02020603050405020304" pitchFamily="18" charset="0"/>
                <a:ea typeface="Calibri" panose="020F0502020204030204" pitchFamily="34" charset="0"/>
                <a:cs typeface="Times New Roman" panose="02020603050405020304" pitchFamily="18" charset="0"/>
              </a:rPr>
              <a:t>Receptionist: Good morning! Much obliged to you for calling Sunny Beach Hotel. How might I help you today?</a:t>
            </a:r>
          </a:p>
          <a:p>
            <a:pPr marL="171450" indent="-171450" algn="just">
              <a:spcAft>
                <a:spcPts val="800"/>
              </a:spcAft>
              <a:buFont typeface="Arial" panose="020B0604020202020204" pitchFamily="34" charset="0"/>
              <a:buChar char="•"/>
            </a:pPr>
            <a:r>
              <a:rPr lang="en-IN" sz="1600" kern="100" dirty="0">
                <a:latin typeface="Times New Roman" panose="02020603050405020304" pitchFamily="18" charset="0"/>
                <a:ea typeface="Calibri" panose="020F0502020204030204" pitchFamily="34" charset="0"/>
                <a:cs typeface="Times New Roman" panose="02020603050405020304" pitchFamily="18" charset="0"/>
              </a:rPr>
              <a:t>Guest: Good morning! I would like to make a room booking for my forthcoming outing to your wonderful city.</a:t>
            </a:r>
          </a:p>
          <a:p>
            <a:pPr marL="171450" indent="-171450" algn="just">
              <a:spcAft>
                <a:spcPts val="800"/>
              </a:spcAft>
              <a:buFont typeface="Arial" panose="020B0604020202020204" pitchFamily="34" charset="0"/>
              <a:buChar char="•"/>
            </a:pPr>
            <a:r>
              <a:rPr lang="en-IN" sz="1600" kern="100" dirty="0">
                <a:latin typeface="Times New Roman" panose="02020603050405020304" pitchFamily="18" charset="0"/>
                <a:ea typeface="Calibri" panose="020F0502020204030204" pitchFamily="34" charset="0"/>
                <a:cs typeface="Times New Roman" panose="02020603050405020304" pitchFamily="18" charset="0"/>
              </a:rPr>
              <a:t>Receptionist: Positively! We would be more than happy to oblige you. May I have your name and the dates of your visit, please?</a:t>
            </a:r>
          </a:p>
          <a:p>
            <a:pPr marL="171450" indent="-171450" algn="just">
              <a:spcAft>
                <a:spcPts val="800"/>
              </a:spcAft>
              <a:buFont typeface="Arial" panose="020B0604020202020204" pitchFamily="34" charset="0"/>
              <a:buChar char="•"/>
            </a:pPr>
            <a:r>
              <a:rPr lang="en-IN" sz="1600" kern="100" dirty="0">
                <a:latin typeface="Times New Roman" panose="02020603050405020304" pitchFamily="18" charset="0"/>
                <a:ea typeface="Calibri" panose="020F0502020204030204" pitchFamily="34" charset="0"/>
                <a:cs typeface="Times New Roman" panose="02020603050405020304" pitchFamily="18" charset="0"/>
              </a:rPr>
              <a:t>Guest: My name is Elsa Lewis, and I will be arriving on July 15th and departing by July 20th.</a:t>
            </a:r>
          </a:p>
          <a:p>
            <a:pPr marL="171450" indent="-171450" algn="just">
              <a:spcAft>
                <a:spcPts val="800"/>
              </a:spcAft>
              <a:buFont typeface="Arial" panose="020B0604020202020204" pitchFamily="34" charset="0"/>
              <a:buChar char="•"/>
            </a:pPr>
            <a:r>
              <a:rPr lang="en-IN" sz="1600" kern="100" dirty="0">
                <a:latin typeface="Times New Roman" panose="02020603050405020304" pitchFamily="18" charset="0"/>
                <a:ea typeface="Calibri" panose="020F0502020204030204" pitchFamily="34" charset="0"/>
                <a:cs typeface="Times New Roman" panose="02020603050405020304" pitchFamily="18" charset="0"/>
              </a:rPr>
              <a:t>Receptionist: Thank you, Ms Lewis. What number of children and adults will stay with us</a:t>
            </a:r>
            <a:r>
              <a:rPr lang="en-IN" sz="1600" kern="100" dirty="0" smtClean="0">
                <a:latin typeface="Times New Roman" panose="02020603050405020304" pitchFamily="18" charset="0"/>
                <a:ea typeface="Calibri" panose="020F0502020204030204" pitchFamily="34" charset="0"/>
                <a:cs typeface="Times New Roman" panose="02020603050405020304" pitchFamily="18" charset="0"/>
              </a:rPr>
              <a:t>?</a:t>
            </a:r>
            <a:endParaRPr lang="en-IN" sz="1600" kern="1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p:cNvSpPr/>
          <p:nvPr/>
        </p:nvSpPr>
        <p:spPr>
          <a:xfrm>
            <a:off x="6013384" y="680831"/>
            <a:ext cx="6165127" cy="5837495"/>
          </a:xfrm>
          <a:prstGeom prst="rect">
            <a:avLst/>
          </a:prstGeom>
        </p:spPr>
        <p:txBody>
          <a:bodyPr wrap="square">
            <a:spAutoFit/>
          </a:bodyPr>
          <a:lstStyle/>
          <a:p>
            <a:pPr marL="171450" indent="-171450" algn="just">
              <a:spcAft>
                <a:spcPts val="800"/>
              </a:spcAft>
              <a:buFont typeface="Arial" panose="020B0604020202020204" pitchFamily="34" charset="0"/>
              <a:buChar char="•"/>
            </a:pPr>
            <a:r>
              <a:rPr lang="en-IN" sz="1600" kern="100" dirty="0">
                <a:latin typeface="Times New Roman" panose="02020603050405020304" pitchFamily="18" charset="0"/>
                <a:ea typeface="Calibri" panose="020F0502020204030204" pitchFamily="34" charset="0"/>
                <a:cs typeface="Times New Roman" panose="02020603050405020304" pitchFamily="18" charset="0"/>
              </a:rPr>
              <a:t>Guest: It will be simply me, so you will be dealing with a single adult.</a:t>
            </a:r>
          </a:p>
          <a:p>
            <a:pPr marL="171450" indent="-171450" algn="just">
              <a:spcAft>
                <a:spcPts val="800"/>
              </a:spcAft>
              <a:buFont typeface="Arial" panose="020B0604020202020204" pitchFamily="34" charset="0"/>
              <a:buChar char="•"/>
            </a:pPr>
            <a:r>
              <a:rPr lang="en-IN" sz="1600" kern="100" dirty="0">
                <a:latin typeface="Times New Roman" panose="02020603050405020304" pitchFamily="18" charset="0"/>
                <a:ea typeface="Calibri" panose="020F0502020204030204" pitchFamily="34" charset="0"/>
                <a:cs typeface="Times New Roman" panose="02020603050405020304" pitchFamily="18" charset="0"/>
              </a:rPr>
              <a:t>Receptionist: Amazing. We have an assortment of room types accessible. Could you lean toward a single, double, or family room?</a:t>
            </a:r>
          </a:p>
          <a:p>
            <a:pPr marL="171450" indent="-171450" algn="just">
              <a:spcAft>
                <a:spcPts val="800"/>
              </a:spcAft>
              <a:buFont typeface="Arial" panose="020B0604020202020204" pitchFamily="34" charset="0"/>
              <a:buChar char="•"/>
            </a:pPr>
            <a:r>
              <a:rPr lang="en-IN" sz="1600" kern="100" dirty="0">
                <a:latin typeface="Times New Roman" panose="02020603050405020304" pitchFamily="18" charset="0"/>
                <a:ea typeface="Calibri" panose="020F0502020204030204" pitchFamily="34" charset="0"/>
                <a:cs typeface="Times New Roman" panose="02020603050405020304" pitchFamily="18" charset="0"/>
              </a:rPr>
              <a:t>Guest: I would like a single room, please.</a:t>
            </a:r>
          </a:p>
          <a:p>
            <a:pPr marL="171450" indent="-171450" algn="just">
              <a:spcAft>
                <a:spcPts val="800"/>
              </a:spcAft>
              <a:buFont typeface="Arial" panose="020B0604020202020204" pitchFamily="34" charset="0"/>
              <a:buChar char="•"/>
            </a:pPr>
            <a:r>
              <a:rPr lang="en-IN" sz="1600" kern="100" dirty="0">
                <a:latin typeface="Times New Roman" panose="02020603050405020304" pitchFamily="18" charset="0"/>
                <a:ea typeface="Calibri" panose="020F0502020204030204" pitchFamily="34" charset="0"/>
                <a:cs typeface="Times New Roman" panose="02020603050405020304" pitchFamily="18" charset="0"/>
              </a:rPr>
              <a:t>Receptionist: Noted. Our single rooms accompany an agreeable queen-sized bed and a private bathroom. Is there a particular view you could like from your room?</a:t>
            </a:r>
          </a:p>
          <a:p>
            <a:pPr marL="171450" indent="-171450" algn="just">
              <a:spcAft>
                <a:spcPts val="800"/>
              </a:spcAft>
              <a:buFont typeface="Arial" panose="020B0604020202020204" pitchFamily="34" charset="0"/>
              <a:buChar char="•"/>
            </a:pPr>
            <a:r>
              <a:rPr lang="en-IN" sz="1600" kern="100" dirty="0">
                <a:latin typeface="Times New Roman" panose="02020603050405020304" pitchFamily="18" charset="0"/>
                <a:ea typeface="Calibri" panose="020F0502020204030204" pitchFamily="34" charset="0"/>
                <a:cs typeface="Times New Roman" panose="02020603050405020304" pitchFamily="18" charset="0"/>
              </a:rPr>
              <a:t>Guest: I would cherish a room with a sea view, if conceivable.</a:t>
            </a:r>
          </a:p>
          <a:p>
            <a:pPr marL="171450" indent="-171450" algn="just">
              <a:spcAft>
                <a:spcPts val="800"/>
              </a:spcAft>
              <a:buFont typeface="Arial" panose="020B0604020202020204" pitchFamily="34" charset="0"/>
              <a:buChar char="•"/>
            </a:pPr>
            <a:r>
              <a:rPr lang="en-IN" sz="1600" kern="100" dirty="0">
                <a:latin typeface="Times New Roman" panose="02020603050405020304" pitchFamily="18" charset="0"/>
                <a:ea typeface="Calibri" panose="020F0502020204030204" pitchFamily="34" charset="0"/>
                <a:cs typeface="Times New Roman" panose="02020603050405020304" pitchFamily="18" charset="0"/>
              </a:rPr>
              <a:t>Receptionist: Unquestionably, we can orchestrate that for you. Presently, do you have any exceptional necessities or inclinations for your room?</a:t>
            </a:r>
          </a:p>
          <a:p>
            <a:pPr marL="171450" indent="-171450" algn="just">
              <a:spcAft>
                <a:spcPts val="800"/>
              </a:spcAft>
              <a:buFont typeface="Arial" panose="020B0604020202020204" pitchFamily="34" charset="0"/>
              <a:buChar char="•"/>
            </a:pPr>
            <a:r>
              <a:rPr lang="en-IN" sz="1600" kern="100" dirty="0">
                <a:latin typeface="Times New Roman" panose="02020603050405020304" pitchFamily="18" charset="0"/>
                <a:ea typeface="Calibri" panose="020F0502020204030204" pitchFamily="34" charset="0"/>
                <a:cs typeface="Times New Roman" panose="02020603050405020304" pitchFamily="18" charset="0"/>
              </a:rPr>
              <a:t>Guest: Indeed, I have a couple of requests. I want a non-smoking room as I am susceptible to smoke. Moreover, it would be perfect if the room is situated on a higher floor for a superior view (</a:t>
            </a:r>
            <a:r>
              <a:rPr lang="en-IN" sz="1600" kern="100" dirty="0" err="1">
                <a:latin typeface="Times New Roman" panose="02020603050405020304" pitchFamily="18" charset="0"/>
                <a:ea typeface="Calibri" panose="020F0502020204030204" pitchFamily="34" charset="0"/>
                <a:cs typeface="Times New Roman" panose="02020603050405020304" pitchFamily="18" charset="0"/>
              </a:rPr>
              <a:t>Faliha</a:t>
            </a:r>
            <a:r>
              <a:rPr lang="en-IN" sz="1600" kern="100" dirty="0">
                <a:latin typeface="Times New Roman" panose="02020603050405020304" pitchFamily="18" charset="0"/>
                <a:ea typeface="Calibri" panose="020F0502020204030204" pitchFamily="34" charset="0"/>
                <a:cs typeface="Times New Roman" panose="02020603050405020304" pitchFamily="18" charset="0"/>
              </a:rPr>
              <a:t> et. al., 2021).</a:t>
            </a:r>
          </a:p>
          <a:p>
            <a:pPr marL="171450" indent="-171450" algn="just">
              <a:spcAft>
                <a:spcPts val="800"/>
              </a:spcAft>
              <a:buFont typeface="Arial" panose="020B0604020202020204" pitchFamily="34" charset="0"/>
              <a:buChar char="•"/>
            </a:pPr>
            <a:r>
              <a:rPr lang="en-IN" sz="1600" kern="100" dirty="0">
                <a:latin typeface="Times New Roman" panose="02020603050405020304" pitchFamily="18" charset="0"/>
                <a:ea typeface="Calibri" panose="020F0502020204030204" pitchFamily="34" charset="0"/>
                <a:cs typeface="Times New Roman" panose="02020603050405020304" pitchFamily="18" charset="0"/>
              </a:rPr>
              <a:t>Receptionist: Noted, Ms. </a:t>
            </a:r>
            <a:r>
              <a:rPr lang="en-IN" sz="1600" kern="100" dirty="0" smtClean="0">
                <a:latin typeface="Times New Roman" panose="02020603050405020304" pitchFamily="18" charset="0"/>
                <a:ea typeface="Calibri" panose="020F0502020204030204" pitchFamily="34" charset="0"/>
                <a:cs typeface="Times New Roman" panose="02020603050405020304" pitchFamily="18" charset="0"/>
              </a:rPr>
              <a:t>Lewis. </a:t>
            </a:r>
            <a:r>
              <a:rPr lang="en-IN" sz="1600" kern="100" dirty="0">
                <a:latin typeface="Times New Roman" panose="02020603050405020304" pitchFamily="18" charset="0"/>
                <a:ea typeface="Calibri" panose="020F0502020204030204" pitchFamily="34" charset="0"/>
                <a:cs typeface="Times New Roman" panose="02020603050405020304" pitchFamily="18" charset="0"/>
              </a:rPr>
              <a:t>We will try to relegate you to a non-smoking room on the upper floor with a sea view. Is there something else you might want to add?</a:t>
            </a:r>
          </a:p>
          <a:p>
            <a:pPr marL="171450" indent="-171450" algn="just">
              <a:spcAft>
                <a:spcPts val="800"/>
              </a:spcAft>
              <a:buFont typeface="Arial" panose="020B0604020202020204" pitchFamily="34" charset="0"/>
              <a:buChar char="•"/>
            </a:pPr>
            <a:r>
              <a:rPr lang="en-IN" sz="1600" kern="100" dirty="0">
                <a:latin typeface="Times New Roman" panose="02020603050405020304" pitchFamily="18" charset="0"/>
                <a:ea typeface="Calibri" panose="020F0502020204030204" pitchFamily="34" charset="0"/>
                <a:cs typeface="Times New Roman" panose="02020603050405020304" pitchFamily="18" charset="0"/>
              </a:rPr>
              <a:t>Guest: Indeed, I might want to ask about the conveniences remembered for the room. Does the room accompany breakfast?</a:t>
            </a:r>
            <a:endParaRPr lang="en-IN" sz="1600" kern="1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400311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1852" y="0"/>
            <a:ext cx="9905998" cy="515338"/>
          </a:xfrm>
        </p:spPr>
        <p:txBody>
          <a:bodyPr>
            <a:normAutofit fontScale="90000"/>
          </a:bodyPr>
          <a:lstStyle/>
          <a:p>
            <a:r>
              <a:rPr lang="en-US" dirty="0" err="1" smtClean="0"/>
              <a:t>Contd</a:t>
            </a:r>
            <a:r>
              <a:rPr lang="en-US" dirty="0" smtClean="0"/>
              <a:t>…</a:t>
            </a:r>
            <a:endParaRPr lang="en-IN" dirty="0"/>
          </a:p>
        </p:txBody>
      </p:sp>
      <p:sp>
        <p:nvSpPr>
          <p:cNvPr id="5" name="Rectangle 4"/>
          <p:cNvSpPr/>
          <p:nvPr/>
        </p:nvSpPr>
        <p:spPr>
          <a:xfrm>
            <a:off x="819816" y="812830"/>
            <a:ext cx="5814124" cy="5180905"/>
          </a:xfrm>
          <a:prstGeom prst="rect">
            <a:avLst/>
          </a:prstGeom>
        </p:spPr>
        <p:txBody>
          <a:bodyPr wrap="square">
            <a:spAutoFit/>
          </a:bodyPr>
          <a:lstStyle/>
          <a:p>
            <a:pPr marL="171450" indent="-171450" algn="just">
              <a:spcAft>
                <a:spcPts val="800"/>
              </a:spcAft>
              <a:buFont typeface="Arial" panose="020B0604020202020204" pitchFamily="34" charset="0"/>
              <a:buChar char="•"/>
            </a:pPr>
            <a:r>
              <a:rPr lang="en-IN" sz="1600" kern="100" dirty="0">
                <a:latin typeface="Times New Roman" panose="02020603050405020304" pitchFamily="18" charset="0"/>
                <a:ea typeface="Calibri" panose="020F0502020204030204" pitchFamily="34" charset="0"/>
                <a:cs typeface="Times New Roman" panose="02020603050405020304" pitchFamily="18" charset="0"/>
              </a:rPr>
              <a:t>Receptionist: Totally! Our room rates incorporate a free breakfast served at our on-location restaurant. You can partake in a flavourful spread of continental and local delicacies to begin your day.</a:t>
            </a:r>
          </a:p>
          <a:p>
            <a:pPr marL="171450" indent="-171450" algn="just">
              <a:spcAft>
                <a:spcPts val="800"/>
              </a:spcAft>
              <a:buFont typeface="Arial" panose="020B0604020202020204" pitchFamily="34" charset="0"/>
              <a:buChar char="•"/>
            </a:pPr>
            <a:r>
              <a:rPr lang="en-IN" sz="1600" kern="100" dirty="0">
                <a:latin typeface="Times New Roman" panose="02020603050405020304" pitchFamily="18" charset="0"/>
                <a:ea typeface="Calibri" panose="020F0502020204030204" pitchFamily="34" charset="0"/>
                <a:cs typeface="Times New Roman" panose="02020603050405020304" pitchFamily="18" charset="0"/>
              </a:rPr>
              <a:t>Guest: That sounds superb. I might likewise want to be aware that there are any extra feasting choices accessible, like dinner at the hotel.</a:t>
            </a:r>
          </a:p>
          <a:p>
            <a:pPr marL="171450" indent="-171450" algn="just">
              <a:spcAft>
                <a:spcPts val="800"/>
              </a:spcAft>
              <a:buFont typeface="Arial" panose="020B0604020202020204" pitchFamily="34" charset="0"/>
              <a:buChar char="•"/>
            </a:pPr>
            <a:r>
              <a:rPr lang="en-IN" sz="1600" kern="100" dirty="0">
                <a:latin typeface="Times New Roman" panose="02020603050405020304" pitchFamily="18" charset="0"/>
                <a:ea typeface="Calibri" panose="020F0502020204030204" pitchFamily="34" charset="0"/>
                <a:cs typeface="Times New Roman" panose="02020603050405020304" pitchFamily="18" charset="0"/>
              </a:rPr>
              <a:t>Receptionist: Positively, Ms. </a:t>
            </a:r>
            <a:r>
              <a:rPr lang="en-IN" sz="1600" kern="100" dirty="0" smtClean="0">
                <a:latin typeface="Times New Roman" panose="02020603050405020304" pitchFamily="18" charset="0"/>
                <a:ea typeface="Calibri" panose="020F0502020204030204" pitchFamily="34" charset="0"/>
                <a:cs typeface="Times New Roman" panose="02020603050405020304" pitchFamily="18" charset="0"/>
              </a:rPr>
              <a:t>Lewis. </a:t>
            </a:r>
            <a:r>
              <a:rPr lang="en-IN" sz="1600" kern="100" dirty="0">
                <a:latin typeface="Times New Roman" panose="02020603050405020304" pitchFamily="18" charset="0"/>
                <a:ea typeface="Calibri" panose="020F0502020204030204" pitchFamily="34" charset="0"/>
                <a:cs typeface="Times New Roman" panose="02020603050405020304" pitchFamily="18" charset="0"/>
              </a:rPr>
              <a:t>Our hotel offers different dining choices for your benefit. We have a restaurant serving heavenly meals over the course of the day, including lunch and dinner. You can decide to dine at our restaurant or explore the local culinary scene close by.</a:t>
            </a:r>
          </a:p>
          <a:p>
            <a:pPr marL="171450" indent="-171450" algn="just">
              <a:spcAft>
                <a:spcPts val="800"/>
              </a:spcAft>
              <a:buFont typeface="Arial" panose="020B0604020202020204" pitchFamily="34" charset="0"/>
              <a:buChar char="•"/>
            </a:pPr>
            <a:r>
              <a:rPr lang="en-IN" sz="1600" kern="100" dirty="0">
                <a:latin typeface="Times New Roman" panose="02020603050405020304" pitchFamily="18" charset="0"/>
                <a:ea typeface="Calibri" panose="020F0502020204030204" pitchFamily="34" charset="0"/>
                <a:cs typeface="Times New Roman" panose="02020603050405020304" pitchFamily="18" charset="0"/>
              </a:rPr>
              <a:t>Guest: That is perfect to be aware of. I figure I might want to have breakfast and dinner included for my stay. Can you at any point kindly give me the corresponding costs?</a:t>
            </a:r>
          </a:p>
          <a:p>
            <a:pPr marL="171450" indent="-171450" algn="just">
              <a:spcAft>
                <a:spcPts val="800"/>
              </a:spcAft>
              <a:buFont typeface="Arial" panose="020B0604020202020204" pitchFamily="34" charset="0"/>
              <a:buChar char="•"/>
            </a:pPr>
            <a:r>
              <a:rPr lang="en-IN" sz="1600" kern="100" dirty="0">
                <a:latin typeface="Times New Roman" panose="02020603050405020304" pitchFamily="18" charset="0"/>
                <a:ea typeface="Calibri" panose="020F0502020204030204" pitchFamily="34" charset="0"/>
                <a:cs typeface="Times New Roman" panose="02020603050405020304" pitchFamily="18" charset="0"/>
              </a:rPr>
              <a:t>Receptionist: Unquestionably. For a single room with breakfast included, the cost is $150 per night. Assuming you might want to have both breakfast and dinner included, the cost is $200 per night (</a:t>
            </a:r>
            <a:r>
              <a:rPr lang="en-IN" sz="1600" kern="100" dirty="0" err="1">
                <a:latin typeface="Times New Roman" panose="02020603050405020304" pitchFamily="18" charset="0"/>
                <a:ea typeface="Calibri" panose="020F0502020204030204" pitchFamily="34" charset="0"/>
                <a:cs typeface="Times New Roman" panose="02020603050405020304" pitchFamily="18" charset="0"/>
              </a:rPr>
              <a:t>Jandt</a:t>
            </a:r>
            <a:r>
              <a:rPr lang="en-IN" sz="1600" kern="100" dirty="0">
                <a:latin typeface="Times New Roman" panose="02020603050405020304" pitchFamily="18" charset="0"/>
                <a:ea typeface="Calibri" panose="020F0502020204030204" pitchFamily="34" charset="0"/>
                <a:cs typeface="Times New Roman" panose="02020603050405020304" pitchFamily="18" charset="0"/>
              </a:rPr>
              <a:t>, 2016</a:t>
            </a:r>
            <a:r>
              <a:rPr lang="en-IN" sz="1600" kern="100" dirty="0" smtClean="0">
                <a:latin typeface="Times New Roman" panose="02020603050405020304" pitchFamily="18" charset="0"/>
                <a:ea typeface="Calibri" panose="020F0502020204030204" pitchFamily="34" charset="0"/>
                <a:cs typeface="Times New Roman" panose="02020603050405020304" pitchFamily="18" charset="0"/>
              </a:rPr>
              <a:t>).</a:t>
            </a:r>
            <a:endParaRPr lang="en-IN" sz="1600" kern="1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p:cNvSpPr/>
          <p:nvPr/>
        </p:nvSpPr>
        <p:spPr>
          <a:xfrm>
            <a:off x="6885432" y="2731357"/>
            <a:ext cx="5148071" cy="3836948"/>
          </a:xfrm>
          <a:prstGeom prst="rect">
            <a:avLst/>
          </a:prstGeom>
        </p:spPr>
        <p:txBody>
          <a:bodyPr wrap="square">
            <a:spAutoFit/>
          </a:bodyPr>
          <a:lstStyle/>
          <a:p>
            <a:pPr marL="171450" indent="-171450" algn="just">
              <a:spcAft>
                <a:spcPts val="800"/>
              </a:spcAft>
              <a:buFont typeface="Arial" panose="020B0604020202020204" pitchFamily="34" charset="0"/>
              <a:buChar char="•"/>
            </a:pPr>
            <a:r>
              <a:rPr lang="en-IN" sz="1400" kern="100" dirty="0">
                <a:latin typeface="Times New Roman" panose="02020603050405020304" pitchFamily="18" charset="0"/>
                <a:ea typeface="Calibri" panose="020F0502020204030204" pitchFamily="34" charset="0"/>
                <a:cs typeface="Times New Roman" panose="02020603050405020304" pitchFamily="18" charset="0"/>
              </a:rPr>
              <a:t>Guest: That sounds sensible. I might want to book a single room with breakfast and dinner included for the duration of my stay.</a:t>
            </a:r>
          </a:p>
          <a:p>
            <a:pPr marL="171450" indent="-171450" algn="just">
              <a:spcAft>
                <a:spcPts val="800"/>
              </a:spcAft>
              <a:buFont typeface="Arial" panose="020B0604020202020204" pitchFamily="34" charset="0"/>
              <a:buChar char="•"/>
            </a:pPr>
            <a:r>
              <a:rPr lang="en-IN" sz="1400" kern="100" dirty="0">
                <a:latin typeface="Times New Roman" panose="02020603050405020304" pitchFamily="18" charset="0"/>
                <a:ea typeface="Calibri" panose="020F0502020204030204" pitchFamily="34" charset="0"/>
                <a:cs typeface="Times New Roman" panose="02020603050405020304" pitchFamily="18" charset="0"/>
              </a:rPr>
              <a:t>Receptionist: Phenomenal, Ms. </a:t>
            </a:r>
            <a:r>
              <a:rPr lang="en-IN" sz="1400" kern="100" dirty="0" smtClean="0">
                <a:latin typeface="Times New Roman" panose="02020603050405020304" pitchFamily="18" charset="0"/>
                <a:ea typeface="Calibri" panose="020F0502020204030204" pitchFamily="34" charset="0"/>
                <a:cs typeface="Times New Roman" panose="02020603050405020304" pitchFamily="18" charset="0"/>
              </a:rPr>
              <a:t>Lewis! </a:t>
            </a:r>
            <a:r>
              <a:rPr lang="en-IN" sz="1400" kern="100" dirty="0">
                <a:latin typeface="Times New Roman" panose="02020603050405020304" pitchFamily="18" charset="0"/>
                <a:ea typeface="Calibri" panose="020F0502020204030204" pitchFamily="34" charset="0"/>
                <a:cs typeface="Times New Roman" panose="02020603050405020304" pitchFamily="18" charset="0"/>
              </a:rPr>
              <a:t>Your booking is affirmed for a single non-smoking room on an upper floor with a sea view. You will have breakfast and dinner included for every night of your visit, from 15th July to 20th July. Is there something else I can help you with?</a:t>
            </a:r>
          </a:p>
          <a:p>
            <a:pPr marL="171450" indent="-171450" algn="just">
              <a:spcAft>
                <a:spcPts val="800"/>
              </a:spcAft>
              <a:buFont typeface="Arial" panose="020B0604020202020204" pitchFamily="34" charset="0"/>
              <a:buChar char="•"/>
            </a:pPr>
            <a:r>
              <a:rPr lang="en-IN" sz="1400" kern="100" dirty="0">
                <a:latin typeface="Times New Roman" panose="02020603050405020304" pitchFamily="18" charset="0"/>
                <a:ea typeface="Calibri" panose="020F0502020204030204" pitchFamily="34" charset="0"/>
                <a:cs typeface="Times New Roman" panose="02020603050405020304" pitchFamily="18" charset="0"/>
              </a:rPr>
              <a:t>Guest: That covers everything until further notice. Many thanks for your assistance.</a:t>
            </a:r>
          </a:p>
          <a:p>
            <a:pPr marL="171450" indent="-171450" algn="just">
              <a:spcAft>
                <a:spcPts val="800"/>
              </a:spcAft>
              <a:buFont typeface="Arial" panose="020B0604020202020204" pitchFamily="34" charset="0"/>
              <a:buChar char="•"/>
            </a:pPr>
            <a:r>
              <a:rPr lang="en-IN" sz="1400" kern="100" dirty="0">
                <a:latin typeface="Times New Roman" panose="02020603050405020304" pitchFamily="18" charset="0"/>
                <a:ea typeface="Calibri" panose="020F0502020204030204" pitchFamily="34" charset="0"/>
                <a:cs typeface="Times New Roman" panose="02020603050405020304" pitchFamily="18" charset="0"/>
              </a:rPr>
              <a:t>Receptionist: You are most welcome, Ms </a:t>
            </a:r>
            <a:r>
              <a:rPr lang="en-IN" sz="1400" kern="100" dirty="0" smtClean="0">
                <a:latin typeface="Times New Roman" panose="02020603050405020304" pitchFamily="18" charset="0"/>
                <a:ea typeface="Calibri" panose="020F0502020204030204" pitchFamily="34" charset="0"/>
                <a:cs typeface="Times New Roman" panose="02020603050405020304" pitchFamily="18" charset="0"/>
              </a:rPr>
              <a:t>Lewis. </a:t>
            </a:r>
            <a:r>
              <a:rPr lang="en-IN" sz="1400" kern="100" dirty="0">
                <a:latin typeface="Times New Roman" panose="02020603050405020304" pitchFamily="18" charset="0"/>
                <a:ea typeface="Calibri" panose="020F0502020204030204" pitchFamily="34" charset="0"/>
                <a:cs typeface="Times New Roman" panose="02020603050405020304" pitchFamily="18" charset="0"/>
              </a:rPr>
              <a:t>We anticipate inviting you to Sunny Beach Hotel. Assuming that you have any further inquiries or need any help before your appearance, kindly feel free to us. Have a great day!</a:t>
            </a:r>
          </a:p>
          <a:p>
            <a:pPr marL="171450" indent="-171450" algn="just">
              <a:spcAft>
                <a:spcPts val="800"/>
              </a:spcAft>
              <a:buFont typeface="Arial" panose="020B0604020202020204" pitchFamily="34" charset="0"/>
              <a:buChar char="•"/>
            </a:pPr>
            <a:r>
              <a:rPr lang="en-IN" sz="1400" kern="100" dirty="0">
                <a:latin typeface="Times New Roman" panose="02020603050405020304" pitchFamily="18" charset="0"/>
                <a:ea typeface="Calibri" panose="020F0502020204030204" pitchFamily="34" charset="0"/>
                <a:cs typeface="Times New Roman" panose="02020603050405020304" pitchFamily="18" charset="0"/>
              </a:rPr>
              <a:t>Guest: Much obliged. </a:t>
            </a:r>
            <a:r>
              <a:rPr lang="en-IN" sz="1400" kern="100" dirty="0" smtClean="0">
                <a:latin typeface="Times New Roman" panose="02020603050405020304" pitchFamily="18" charset="0"/>
                <a:ea typeface="Calibri" panose="020F0502020204030204" pitchFamily="34" charset="0"/>
                <a:cs typeface="Times New Roman" panose="02020603050405020304" pitchFamily="18" charset="0"/>
              </a:rPr>
              <a:t>Goodbye.</a:t>
            </a:r>
            <a:endParaRPr lang="en-IN" sz="1400" kern="100" dirty="0">
              <a:latin typeface="Times New Roman" panose="02020603050405020304" pitchFamily="18" charset="0"/>
              <a:ea typeface="Calibri" panose="020F0502020204030204" pitchFamily="34" charset="0"/>
              <a:cs typeface="Times New Roman" panose="02020603050405020304" pitchFamily="18" charset="0"/>
            </a:endParaRPr>
          </a:p>
          <a:p>
            <a:pPr marL="171450" indent="-171450" algn="just">
              <a:spcAft>
                <a:spcPts val="800"/>
              </a:spcAft>
              <a:buFont typeface="Arial" panose="020B0604020202020204" pitchFamily="34" charset="0"/>
              <a:buChar char="•"/>
            </a:pPr>
            <a:r>
              <a:rPr lang="en-IN" sz="1400" kern="100" dirty="0">
                <a:latin typeface="Times New Roman" panose="02020603050405020304" pitchFamily="18" charset="0"/>
                <a:ea typeface="Calibri" panose="020F0502020204030204" pitchFamily="34" charset="0"/>
                <a:cs typeface="Times New Roman" panose="02020603050405020304" pitchFamily="18" charset="0"/>
              </a:rPr>
              <a:t>Receptionist: Goodbye and take care!</a:t>
            </a:r>
            <a:endParaRPr lang="en-IN" sz="1400" kern="1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026" name="Picture 2" descr="Receptionist Answering Phone at Hotel Front Desk Stock Image - Image of  ecommerce, booking: 16553046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9792" y="257669"/>
            <a:ext cx="3983672" cy="208536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8930454" y="2398694"/>
            <a:ext cx="1082348" cy="276999"/>
          </a:xfrm>
          <a:prstGeom prst="rect">
            <a:avLst/>
          </a:prstGeom>
        </p:spPr>
        <p:txBody>
          <a:bodyPr wrap="none">
            <a:spAutoFit/>
          </a:bodyPr>
          <a:lstStyle/>
          <a:p>
            <a:r>
              <a:rPr lang="en-IN" sz="1200" kern="100" dirty="0">
                <a:latin typeface="Times New Roman" panose="02020603050405020304" pitchFamily="18" charset="0"/>
                <a:ea typeface="Calibri" panose="020F0502020204030204" pitchFamily="34" charset="0"/>
                <a:cs typeface="Times New Roman" panose="02020603050405020304" pitchFamily="18" charset="0"/>
              </a:rPr>
              <a:t>(Moran, 2018)</a:t>
            </a:r>
            <a:endParaRPr lang="en-IN" sz="1200" dirty="0"/>
          </a:p>
        </p:txBody>
      </p:sp>
    </p:spTree>
    <p:extLst>
      <p:ext uri="{BB962C8B-B14F-4D97-AF65-F5344CB8AC3E}">
        <p14:creationId xmlns:p14="http://schemas.microsoft.com/office/powerpoint/2010/main" val="659240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xmlns="" id="{0D93D8CF-F876-1CDF-B545-6CC8387B5E84}"/>
              </a:ext>
            </a:extLst>
          </p:cNvPr>
          <p:cNvSpPr/>
          <p:nvPr/>
        </p:nvSpPr>
        <p:spPr>
          <a:xfrm>
            <a:off x="1403538" y="0"/>
            <a:ext cx="9643872" cy="790868"/>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IN"/>
          </a:p>
        </p:txBody>
      </p:sp>
      <p:sp>
        <p:nvSpPr>
          <p:cNvPr id="2" name="Title 1">
            <a:extLst>
              <a:ext uri="{FF2B5EF4-FFF2-40B4-BE49-F238E27FC236}">
                <a16:creationId xmlns:a16="http://schemas.microsoft.com/office/drawing/2014/main" xmlns="" id="{7407E729-7BD0-416C-36FF-E5AC6E3B070B}"/>
              </a:ext>
            </a:extLst>
          </p:cNvPr>
          <p:cNvSpPr>
            <a:spLocks noGrp="1"/>
          </p:cNvSpPr>
          <p:nvPr>
            <p:ph type="title"/>
          </p:nvPr>
        </p:nvSpPr>
        <p:spPr>
          <a:xfrm>
            <a:off x="2150076" y="0"/>
            <a:ext cx="8328454" cy="853440"/>
          </a:xfrm>
        </p:spPr>
        <p:txBody>
          <a:bodyPr>
            <a:normAutofit/>
          </a:bodyPr>
          <a:lstStyle/>
          <a:p>
            <a:pPr algn="ctr"/>
            <a:r>
              <a:rPr lang="en-IN" b="1" kern="10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Hotel Event Advertisement</a:t>
            </a:r>
            <a:endParaRPr lang="en-IN" sz="6000" dirty="0">
              <a:solidFill>
                <a:schemeClr val="bg1"/>
              </a:solidFill>
            </a:endParaRPr>
          </a:p>
        </p:txBody>
      </p:sp>
      <p:sp>
        <p:nvSpPr>
          <p:cNvPr id="5" name="Rectangle 4">
            <a:extLst>
              <a:ext uri="{FF2B5EF4-FFF2-40B4-BE49-F238E27FC236}">
                <a16:creationId xmlns:a16="http://schemas.microsoft.com/office/drawing/2014/main" xmlns="" id="{04B9CA89-3D60-79FB-50EE-9C4837E979A6}"/>
              </a:ext>
            </a:extLst>
          </p:cNvPr>
          <p:cNvSpPr/>
          <p:nvPr/>
        </p:nvSpPr>
        <p:spPr>
          <a:xfrm>
            <a:off x="1403538" y="790868"/>
            <a:ext cx="9643872" cy="916012"/>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just"/>
            <a:endParaRPr lang="en-IN" sz="1400" kern="1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Sunny Beach Hotel is a prestigious beachfront establishment situated in a stunning coastal town. Renowned for its impeccable service, breathtaking views, and top-notch amenities, Sunny Beach Hotel is the ultimate destination for discerning travellers. The customers will immerse themselves in a serene and rejuvenating atmosphere while revelling in the warm hospitality of their attentive staff.</a:t>
            </a:r>
          </a:p>
          <a:p>
            <a:pPr algn="ctr"/>
            <a:endParaRPr lang="en-IN" sz="1100" dirty="0"/>
          </a:p>
        </p:txBody>
      </p:sp>
      <p:sp>
        <p:nvSpPr>
          <p:cNvPr id="6" name="Rectangle 5">
            <a:extLst>
              <a:ext uri="{FF2B5EF4-FFF2-40B4-BE49-F238E27FC236}">
                <a16:creationId xmlns:a16="http://schemas.microsoft.com/office/drawing/2014/main" xmlns="" id="{3B27DF84-26F2-E537-B026-3B3DD9D7DC4B}"/>
              </a:ext>
            </a:extLst>
          </p:cNvPr>
          <p:cNvSpPr/>
          <p:nvPr/>
        </p:nvSpPr>
        <p:spPr>
          <a:xfrm>
            <a:off x="2202147" y="1702752"/>
            <a:ext cx="3807660" cy="2009034"/>
          </a:xfrm>
          <a:prstGeom prst="rect">
            <a:avLst/>
          </a:prstGeom>
        </p:spPr>
        <p:style>
          <a:lnRef idx="0">
            <a:schemeClr val="accent1"/>
          </a:lnRef>
          <a:fillRef idx="3">
            <a:schemeClr val="accent1"/>
          </a:fillRef>
          <a:effectRef idx="3">
            <a:schemeClr val="accent1"/>
          </a:effectRef>
          <a:fontRef idx="minor">
            <a:schemeClr val="lt1"/>
          </a:fontRef>
        </p:style>
        <p:txBody>
          <a:bodyPr rtlCol="0" anchor="ctr"/>
          <a:lstStyle/>
          <a:p>
            <a:pPr algn="just"/>
            <a:r>
              <a:rPr lang="en-IN" sz="12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Event:</a:t>
            </a:r>
            <a:r>
              <a:rPr lang="en-IN" sz="1200"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IN" sz="12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Sunny Beach Hotel is eager to introduce the profoundly expected "Serenade by the Sea" function, an extreme night of polish and tropical appeal. This captivating occasion will happen on Saturday, 12th August, beginning from 7:00 PM onwards, at their stunning Sunset Terrace. The terrace offers unmatched perspectives on the perfect ocean side, giving a staggering setting to a remarkable encounter (Samovar, 2009). The dress code for the event is smart casual, permitting visitors to embrace the casual seaside climate while adding a bit of style to their clothing</a:t>
            </a:r>
            <a:r>
              <a:rPr lang="en-IN" sz="1200" kern="100" dirty="0" smtClean="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1000" dirty="0">
              <a:solidFill>
                <a:schemeClr val="bg1"/>
              </a:solidFill>
            </a:endParaRPr>
          </a:p>
        </p:txBody>
      </p:sp>
      <p:sp>
        <p:nvSpPr>
          <p:cNvPr id="7" name="Rectangle 6">
            <a:extLst>
              <a:ext uri="{FF2B5EF4-FFF2-40B4-BE49-F238E27FC236}">
                <a16:creationId xmlns:a16="http://schemas.microsoft.com/office/drawing/2014/main" xmlns="" id="{3378743C-F597-3926-EAA7-265F00187764}"/>
              </a:ext>
            </a:extLst>
          </p:cNvPr>
          <p:cNvSpPr/>
          <p:nvPr/>
        </p:nvSpPr>
        <p:spPr>
          <a:xfrm>
            <a:off x="8009294" y="1713880"/>
            <a:ext cx="4182705" cy="200550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Aft>
                <a:spcPts val="800"/>
              </a:spcAft>
            </a:pPr>
            <a:r>
              <a:rPr lang="en-IN" sz="8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Types of Rooms and Prices:</a:t>
            </a:r>
            <a:r>
              <a:rPr lang="en-IN" sz="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At Sunny Beach Hotel, the company offer different luxurious room choice custom-made to meet customer's inclinations and necessities:</a:t>
            </a:r>
          </a:p>
          <a:p>
            <a:pPr marL="342900" lvl="0" indent="-342900" algn="just">
              <a:buFont typeface="Symbol" panose="05050102010706020507" pitchFamily="18" charset="2"/>
              <a:buChar char=""/>
            </a:pPr>
            <a:r>
              <a:rPr lang="en-IN" sz="800" b="1"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Double Room: </a:t>
            </a:r>
            <a:r>
              <a:rPr lang="en-IN" sz="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Experience extensive comfort with a rich queen sized-bed and a private balcony offering sensational views of the sea. Costs for the double room start at $200 per night, including breakfast. For an upgraded insight, the visitors can pick the morning meal and dinner, evaluated at $250 per night.</a:t>
            </a:r>
          </a:p>
          <a:p>
            <a:pPr marL="342900" lvl="0" indent="-342900" algn="just">
              <a:buFont typeface="Symbol" panose="05050102010706020507" pitchFamily="18" charset="2"/>
              <a:buChar char=""/>
            </a:pPr>
            <a:r>
              <a:rPr lang="en-IN" sz="800" b="1"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Single Room:</a:t>
            </a:r>
            <a:r>
              <a:rPr lang="en-IN" sz="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Enjoy in a comfortable and agreeable retreat highlighting a twin-sized bed and a fractional sea view from the window. Costs for the single room start at $150 per night, including breakfast. The morning meal and dinner is accessible for $200 per night.</a:t>
            </a:r>
          </a:p>
          <a:p>
            <a:pPr marL="342900" lvl="0" indent="-342900" algn="just">
              <a:spcAft>
                <a:spcPts val="800"/>
              </a:spcAft>
              <a:buFont typeface="Symbol" panose="05050102010706020507" pitchFamily="18" charset="2"/>
              <a:buChar char=""/>
            </a:pPr>
            <a:r>
              <a:rPr lang="en-IN" sz="800" b="1"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Family Suite:</a:t>
            </a:r>
            <a:r>
              <a:rPr lang="en-IN" sz="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Ideal for those going with friends and family, our family suite furnishes adequate space with a different room and living region. Loosen up in the king-sized bed in the room, while the living room offers a helpful couch bed for extra visitors. The suite flaunts stunning sea views from the balcony (Timm, 2011). Costs for the family suite start at $300 per night, including breakfast, and $350 per night for the breakfast and dinner package.</a:t>
            </a:r>
          </a:p>
        </p:txBody>
      </p:sp>
      <p:sp>
        <p:nvSpPr>
          <p:cNvPr id="9" name="Rectangle 8">
            <a:extLst>
              <a:ext uri="{FF2B5EF4-FFF2-40B4-BE49-F238E27FC236}">
                <a16:creationId xmlns:a16="http://schemas.microsoft.com/office/drawing/2014/main" xmlns="" id="{4F40E23B-CFD5-2388-A791-C81E321421E4}"/>
              </a:ext>
            </a:extLst>
          </p:cNvPr>
          <p:cNvSpPr/>
          <p:nvPr/>
        </p:nvSpPr>
        <p:spPr>
          <a:xfrm>
            <a:off x="4164810" y="3704786"/>
            <a:ext cx="3844485" cy="315321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Aft>
                <a:spcPts val="800"/>
              </a:spcAft>
            </a:pPr>
            <a:r>
              <a:rPr lang="en-IN" sz="11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Special Considerations:</a:t>
            </a:r>
            <a:endParaRPr lang="en-IN"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buFont typeface="Symbol" panose="05050102010706020507" pitchFamily="18" charset="2"/>
              <a:buChar char=""/>
            </a:pPr>
            <a:r>
              <a:rPr lang="en-IN" sz="1100" b="1"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Music: </a:t>
            </a:r>
            <a:r>
              <a:rPr lang="en-IN"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Take pleasure in enamouring live performances by an eminent jazz gathering, as their musical tunes make a mitigating and refined feeling all through the night.</a:t>
            </a:r>
          </a:p>
          <a:p>
            <a:pPr marL="342900" lvl="0" indent="-342900" algn="just">
              <a:buFont typeface="Symbol" panose="05050102010706020507" pitchFamily="18" charset="2"/>
              <a:buChar char=""/>
            </a:pPr>
            <a:r>
              <a:rPr lang="en-IN" sz="1100" b="1"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Food:</a:t>
            </a:r>
            <a:r>
              <a:rPr lang="en-IN"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Enjoy a sense of taste in an impeccable buffet dinner, fastidiously ready by their skilled gourmet chefs. The hotel's culinary contributions envelop a wide cluster of local and international dishes, including fresh fish, delicious barbecued meats, and enticing desserts.</a:t>
            </a:r>
          </a:p>
          <a:p>
            <a:pPr marL="342900" lvl="0" indent="-342900" algn="just">
              <a:spcAft>
                <a:spcPts val="800"/>
              </a:spcAft>
              <a:buFont typeface="Symbol" panose="05050102010706020507" pitchFamily="18" charset="2"/>
              <a:buChar char=""/>
            </a:pPr>
            <a:r>
              <a:rPr lang="en-IN" sz="1100" b="1" i="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Theme:</a:t>
            </a:r>
            <a:r>
              <a:rPr lang="en-IN" sz="11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 The occasion will radiate a tropical coastal theme, with elegantly enhanced tables highlighting shells, starfish, and lively decorative designs. Delicate, encompassing lighting will additionally improve the captivating environment, making a significant and heartfelt setting.</a:t>
            </a:r>
          </a:p>
          <a:p>
            <a:pPr algn="ctr"/>
            <a:endParaRPr lang="en-IN" sz="1100" dirty="0">
              <a:solidFill>
                <a:schemeClr val="bg1"/>
              </a:solidFill>
            </a:endParaRPr>
          </a:p>
        </p:txBody>
      </p:sp>
      <p:sp>
        <p:nvSpPr>
          <p:cNvPr id="10" name="Rectangle 9">
            <a:extLst>
              <a:ext uri="{FF2B5EF4-FFF2-40B4-BE49-F238E27FC236}">
                <a16:creationId xmlns:a16="http://schemas.microsoft.com/office/drawing/2014/main" xmlns="" id="{ADCE4A6E-C7D8-F50E-EFB5-90E28FE822C4}"/>
              </a:ext>
            </a:extLst>
          </p:cNvPr>
          <p:cNvSpPr/>
          <p:nvPr/>
        </p:nvSpPr>
        <p:spPr>
          <a:xfrm>
            <a:off x="0" y="3726384"/>
            <a:ext cx="1999488" cy="3131616"/>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just"/>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Cultural Considerations:</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1100" kern="100" dirty="0" smtClean="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IN" sz="1100" kern="100" dirty="0" smtClean="0">
                <a:effectLst/>
                <a:latin typeface="Times New Roman" panose="02020603050405020304" pitchFamily="18" charset="0"/>
                <a:ea typeface="Calibri" panose="020F0502020204030204" pitchFamily="34" charset="0"/>
                <a:cs typeface="Times New Roman" panose="02020603050405020304" pitchFamily="18" charset="0"/>
              </a:rPr>
              <a:t>In </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light of the nearby culture and customs, humble dressing standards in this geological area are significant. Visitors are urged to stick to the smart casual clothing regulation while consolidating components of coastal elegance (Cooper et. al., 2007). Moreover, the hotel's culinary determinations will consolidate nearby fixings and culinary practices, offering a socially comprehensive feasting experience.</a:t>
            </a:r>
          </a:p>
          <a:p>
            <a:pPr algn="just"/>
            <a:endParaRPr lang="en-IN" sz="1100" dirty="0"/>
          </a:p>
        </p:txBody>
      </p:sp>
      <p:sp>
        <p:nvSpPr>
          <p:cNvPr id="11" name="Rectangle 10">
            <a:extLst>
              <a:ext uri="{FF2B5EF4-FFF2-40B4-BE49-F238E27FC236}">
                <a16:creationId xmlns:a16="http://schemas.microsoft.com/office/drawing/2014/main" xmlns="" id="{BF69BA48-0FF5-C1D6-0051-D66E81C5D665}"/>
              </a:ext>
            </a:extLst>
          </p:cNvPr>
          <p:cNvSpPr/>
          <p:nvPr/>
        </p:nvSpPr>
        <p:spPr>
          <a:xfrm>
            <a:off x="10192512" y="3707027"/>
            <a:ext cx="1999488" cy="3131616"/>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just"/>
            <a:r>
              <a:rPr lang="en-IN" sz="1100" b="1" kern="100" dirty="0">
                <a:effectLst/>
                <a:latin typeface="Times New Roman" panose="02020603050405020304" pitchFamily="18" charset="0"/>
                <a:ea typeface="Calibri" panose="020F0502020204030204" pitchFamily="34" charset="0"/>
                <a:cs typeface="Times New Roman" panose="02020603050405020304" pitchFamily="18" charset="0"/>
              </a:rPr>
              <a:t>Geographical Location</a:t>
            </a:r>
            <a:r>
              <a:rPr lang="en-IN" sz="1100" b="1" kern="100" dirty="0" smtClean="0">
                <a:effectLst/>
                <a:latin typeface="Times New Roman" panose="02020603050405020304" pitchFamily="18" charset="0"/>
                <a:ea typeface="Calibri" panose="020F0502020204030204" pitchFamily="34" charset="0"/>
                <a:cs typeface="Times New Roman" panose="02020603050405020304" pitchFamily="18" charset="0"/>
              </a:rPr>
              <a:t>:</a:t>
            </a:r>
          </a:p>
          <a:p>
            <a:pPr algn="just"/>
            <a:r>
              <a:rPr lang="en-IN" sz="1100" kern="100" dirty="0" smtClean="0">
                <a:effectLst/>
                <a:latin typeface="Times New Roman" panose="02020603050405020304" pitchFamily="18" charset="0"/>
                <a:ea typeface="Calibri" panose="020F0502020204030204" pitchFamily="34" charset="0"/>
                <a:cs typeface="Times New Roman" panose="02020603050405020304" pitchFamily="18" charset="0"/>
              </a:rPr>
              <a:t>Sunny </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Beach Hotel is settled in a beautiful seaside town, known for its dazzling sea shores, completely clear waters, and dynamic local culture. The locale is prestigious for its warm and welcoming environment, giving the ideal setting for a vital beachside experience (</a:t>
            </a:r>
            <a:r>
              <a:rPr lang="en-IN" sz="1100" kern="100" dirty="0" err="1">
                <a:effectLst/>
                <a:latin typeface="Times New Roman" panose="02020603050405020304" pitchFamily="18" charset="0"/>
                <a:ea typeface="Calibri" panose="020F0502020204030204" pitchFamily="34" charset="0"/>
                <a:cs typeface="Times New Roman" panose="02020603050405020304" pitchFamily="18" charset="0"/>
              </a:rPr>
              <a:t>Methan</a:t>
            </a:r>
            <a:r>
              <a:rPr lang="en-IN" sz="1100" kern="100" dirty="0">
                <a:effectLst/>
                <a:latin typeface="Times New Roman" panose="02020603050405020304" pitchFamily="18" charset="0"/>
                <a:ea typeface="Calibri" panose="020F0502020204030204" pitchFamily="34" charset="0"/>
                <a:cs typeface="Times New Roman" panose="02020603050405020304" pitchFamily="18" charset="0"/>
              </a:rPr>
              <a:t>, 2001). Visitors can savour amazing dusks, take part in water sports, investigate close-by attractions, and drench themselves in the rich social legacy of the area.</a:t>
            </a:r>
          </a:p>
          <a:p>
            <a:pPr algn="just"/>
            <a:endParaRPr lang="en-IN" sz="1100" dirty="0"/>
          </a:p>
        </p:txBody>
      </p:sp>
      <p:pic>
        <p:nvPicPr>
          <p:cNvPr id="4098" name="Picture 2" descr="O Hotel Pune">
            <a:extLst>
              <a:ext uri="{FF2B5EF4-FFF2-40B4-BE49-F238E27FC236}">
                <a16:creationId xmlns:a16="http://schemas.microsoft.com/office/drawing/2014/main" xmlns="" id="{3CC6FA36-47E2-3E4B-2D7B-7AAEA5DDA512}"/>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4342"/>
          <a:stretch/>
        </p:blipFill>
        <p:spPr bwMode="auto">
          <a:xfrm>
            <a:off x="6041748" y="1702752"/>
            <a:ext cx="1967545" cy="2000147"/>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UK hospitality industry calls for 'urgent' support - BBC News">
            <a:extLst>
              <a:ext uri="{FF2B5EF4-FFF2-40B4-BE49-F238E27FC236}">
                <a16:creationId xmlns:a16="http://schemas.microsoft.com/office/drawing/2014/main" xmlns="" id="{477A92A6-FCF2-A851-FF6A-B0004040D108}"/>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035278" y="3740385"/>
            <a:ext cx="2093741" cy="3150501"/>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100+ Music Pictures [HQ] | Download Free Images on Unsplash">
            <a:extLst>
              <a:ext uri="{FF2B5EF4-FFF2-40B4-BE49-F238E27FC236}">
                <a16:creationId xmlns:a16="http://schemas.microsoft.com/office/drawing/2014/main" xmlns="" id="{8097E6F6-C6E1-C92C-C918-2DE86CF185A2}"/>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991399" y="3711786"/>
            <a:ext cx="2219008" cy="1432334"/>
          </a:xfrm>
          <a:prstGeom prst="rect">
            <a:avLst/>
          </a:prstGeom>
          <a:noFill/>
          <a:extLst>
            <a:ext uri="{909E8E84-426E-40DD-AFC4-6F175D3DCCD1}">
              <a14:hiddenFill xmlns:a14="http://schemas.microsoft.com/office/drawing/2010/main">
                <a:solidFill>
                  <a:srgbClr val="FFFFFF"/>
                </a:solidFill>
              </a14:hiddenFill>
            </a:ext>
          </a:extLst>
        </p:spPr>
      </p:pic>
      <p:pic>
        <p:nvPicPr>
          <p:cNvPr id="4106" name="Picture 10" descr="Food you must eat in Pune">
            <a:extLst>
              <a:ext uri="{FF2B5EF4-FFF2-40B4-BE49-F238E27FC236}">
                <a16:creationId xmlns:a16="http://schemas.microsoft.com/office/drawing/2014/main" xmlns="" id="{98A3AD5A-920E-F044-44C9-6B5714F9B858}"/>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990369" y="5147894"/>
            <a:ext cx="2166352" cy="1703106"/>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Sea side | Beautiful scenery photography, Beautiful beaches, Beautiful  nature">
            <a:extLst>
              <a:ext uri="{FF2B5EF4-FFF2-40B4-BE49-F238E27FC236}">
                <a16:creationId xmlns:a16="http://schemas.microsoft.com/office/drawing/2014/main" xmlns="" id="{F78598F5-3F95-C1DF-B8D8-18FCF80E2543}"/>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1079351" y="19357"/>
            <a:ext cx="1112649" cy="1694523"/>
          </a:xfrm>
          <a:prstGeom prst="rect">
            <a:avLst/>
          </a:prstGeom>
          <a:noFill/>
          <a:extLst>
            <a:ext uri="{909E8E84-426E-40DD-AFC4-6F175D3DCCD1}">
              <a14:hiddenFill xmlns:a14="http://schemas.microsoft.com/office/drawing/2010/main">
                <a:solidFill>
                  <a:srgbClr val="FFFFFF"/>
                </a:solidFill>
              </a14:hiddenFill>
            </a:ext>
          </a:extLst>
        </p:spPr>
      </p:pic>
      <p:pic>
        <p:nvPicPr>
          <p:cNvPr id="4110" name="Picture 14" descr="4 Hotels By The Sea Side For An Exotic Gateway With Your Loved Ones">
            <a:extLst>
              <a:ext uri="{FF2B5EF4-FFF2-40B4-BE49-F238E27FC236}">
                <a16:creationId xmlns:a16="http://schemas.microsoft.com/office/drawing/2014/main" xmlns="" id="{FB9C9DD6-7226-1527-AD2E-57F92265DC6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1"/>
            <a:ext cx="1403538" cy="171388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Article Image"/>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16141" y="1713880"/>
            <a:ext cx="2186005" cy="20195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67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407E729-7BD0-416C-36FF-E5AC6E3B070B}"/>
              </a:ext>
            </a:extLst>
          </p:cNvPr>
          <p:cNvSpPr>
            <a:spLocks noGrp="1"/>
          </p:cNvSpPr>
          <p:nvPr>
            <p:ph type="title"/>
          </p:nvPr>
        </p:nvSpPr>
        <p:spPr>
          <a:xfrm>
            <a:off x="1005489" y="0"/>
            <a:ext cx="9905998" cy="1478570"/>
          </a:xfrm>
        </p:spPr>
        <p:txBody>
          <a:bodyPr>
            <a:normAutofit/>
          </a:bodyPr>
          <a:lstStyle/>
          <a:p>
            <a:r>
              <a:rPr lang="en-IN" sz="4000" b="1" kern="100" dirty="0">
                <a:effectLst/>
                <a:latin typeface="Times New Roman" panose="02020603050405020304" pitchFamily="18" charset="0"/>
                <a:ea typeface="Times New Roman" panose="02020603050405020304" pitchFamily="18" charset="0"/>
                <a:cs typeface="Times New Roman" panose="02020603050405020304" pitchFamily="18" charset="0"/>
              </a:rPr>
              <a:t>Hotel Breakfast Board</a:t>
            </a:r>
            <a:endParaRPr lang="en-IN" sz="6600" dirty="0"/>
          </a:p>
        </p:txBody>
      </p:sp>
      <p:sp>
        <p:nvSpPr>
          <p:cNvPr id="4" name="Rectangle 3">
            <a:extLst>
              <a:ext uri="{FF2B5EF4-FFF2-40B4-BE49-F238E27FC236}">
                <a16:creationId xmlns:a16="http://schemas.microsoft.com/office/drawing/2014/main" xmlns="" id="{3C7EBDBC-014C-C36F-E4BE-B4FF59F70E0A}"/>
              </a:ext>
            </a:extLst>
          </p:cNvPr>
          <p:cNvSpPr/>
          <p:nvPr/>
        </p:nvSpPr>
        <p:spPr>
          <a:xfrm>
            <a:off x="91440" y="932688"/>
            <a:ext cx="7827181" cy="575157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spcAft>
                <a:spcPts val="800"/>
              </a:spcAft>
            </a:pPr>
            <a:r>
              <a:rPr lang="en-IN" sz="1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Breakfast Service:</a:t>
            </a:r>
          </a:p>
          <a:p>
            <a:pPr marL="342900" lvl="0" indent="-342900" algn="just">
              <a:spcAft>
                <a:spcPts val="800"/>
              </a:spcAft>
              <a:buFont typeface="Symbol" panose="05050102010706020507" pitchFamily="18" charset="2"/>
              <a:buChar char=""/>
            </a:pPr>
            <a:r>
              <a:rPr lang="en-IN"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Breakfast is served daily from 7:00 AM to 10:00 AM.</a:t>
            </a:r>
          </a:p>
          <a:p>
            <a:pPr algn="just">
              <a:spcAft>
                <a:spcPts val="800"/>
              </a:spcAft>
            </a:pPr>
            <a:r>
              <a:rPr lang="en-IN" sz="1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Breakfast Options:</a:t>
            </a:r>
          </a:p>
          <a:p>
            <a:pPr algn="just">
              <a:spcAft>
                <a:spcPts val="800"/>
              </a:spcAft>
            </a:pPr>
            <a:r>
              <a:rPr lang="en-IN"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 Cold Buffet:</a:t>
            </a:r>
          </a:p>
          <a:p>
            <a:pPr marL="342900" lvl="0" indent="-342900" algn="just">
              <a:buFont typeface="Symbol" panose="05050102010706020507" pitchFamily="18" charset="2"/>
              <a:buChar char=""/>
            </a:pPr>
            <a:r>
              <a:rPr lang="en-IN"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Price: $15 per person</a:t>
            </a:r>
          </a:p>
          <a:p>
            <a:pPr marL="342900" lvl="0" indent="-342900" algn="just">
              <a:spcAft>
                <a:spcPts val="800"/>
              </a:spcAft>
              <a:buFont typeface="Symbol" panose="05050102010706020507" pitchFamily="18" charset="2"/>
              <a:buChar char=""/>
            </a:pPr>
            <a:r>
              <a:rPr lang="en-IN"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Description: Enjoy a refreshing combination of chilled things, including a determination of new organic products, yoghurts, cereals, baked goods, and various cold cuts and cheeses (Brown, 2013).</a:t>
            </a:r>
          </a:p>
          <a:p>
            <a:pPr algn="just">
              <a:spcAft>
                <a:spcPts val="800"/>
              </a:spcAft>
            </a:pPr>
            <a:r>
              <a:rPr lang="en-IN"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2. Hot Buffet:</a:t>
            </a:r>
          </a:p>
          <a:p>
            <a:pPr marL="342900" lvl="0" indent="-342900" algn="just">
              <a:buFont typeface="Symbol" panose="05050102010706020507" pitchFamily="18" charset="2"/>
              <a:buChar char=""/>
            </a:pPr>
            <a:r>
              <a:rPr lang="en-IN"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Price: $20 per person</a:t>
            </a:r>
          </a:p>
          <a:p>
            <a:pPr marL="342900" lvl="0" indent="-342900" algn="just">
              <a:spcAft>
                <a:spcPts val="800"/>
              </a:spcAft>
              <a:buFont typeface="Symbol" panose="05050102010706020507" pitchFamily="18" charset="2"/>
              <a:buChar char=""/>
            </a:pPr>
            <a:r>
              <a:rPr lang="en-IN"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Description: Enjoy a delightful hot breakfast with a variety of choices, including fried eggs, firm bacon, sausage, roasted potatoes, barbecued tomatoes, and a determination of baked bread.</a:t>
            </a:r>
          </a:p>
          <a:p>
            <a:pPr algn="just">
              <a:spcAft>
                <a:spcPts val="800"/>
              </a:spcAft>
            </a:pPr>
            <a:r>
              <a:rPr lang="en-IN"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3. Vegan/Vegetarian:</a:t>
            </a:r>
          </a:p>
          <a:p>
            <a:pPr marL="342900" lvl="0" indent="-342900" algn="just">
              <a:buFont typeface="Symbol" panose="05050102010706020507" pitchFamily="18" charset="2"/>
              <a:buChar char=""/>
            </a:pPr>
            <a:r>
              <a:rPr lang="en-IN"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Price: $18 per person</a:t>
            </a:r>
          </a:p>
          <a:p>
            <a:pPr marL="342900" lvl="0" indent="-342900" algn="just">
              <a:spcAft>
                <a:spcPts val="800"/>
              </a:spcAft>
              <a:buFont typeface="Symbol" panose="05050102010706020507" pitchFamily="18" charset="2"/>
              <a:buChar char=""/>
            </a:pPr>
            <a:r>
              <a:rPr lang="en-IN"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Description: The café takes care of vegan and veggie lover visitors with a different plant-based choices, for example, tofu scramble, sautéed vegetables, avocado toast, vegetarian flapjacks, and an assortment of plant-based milks for espresso and tea.</a:t>
            </a:r>
          </a:p>
          <a:p>
            <a:pPr algn="just">
              <a:spcAft>
                <a:spcPts val="800"/>
              </a:spcAft>
            </a:pPr>
            <a:r>
              <a:rPr lang="en-IN" sz="1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Room Service:</a:t>
            </a:r>
          </a:p>
          <a:p>
            <a:pPr marL="342900" lvl="0" indent="-342900" algn="just">
              <a:spcAft>
                <a:spcPts val="800"/>
              </a:spcAft>
              <a:buFont typeface="Symbol" panose="05050102010706020507" pitchFamily="18" charset="2"/>
              <a:buChar char=""/>
            </a:pPr>
            <a:r>
              <a:rPr lang="en-IN"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For visitors who favour the accommodation of dining in their rooms, the restaurant offers breakfast room service at an extra expense (Drake, 2011).</a:t>
            </a:r>
          </a:p>
          <a:p>
            <a:pPr algn="just">
              <a:spcAft>
                <a:spcPts val="800"/>
              </a:spcAft>
            </a:pPr>
            <a:r>
              <a:rPr lang="en-IN" sz="1000" b="1"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Room Service Breakfast Options:</a:t>
            </a:r>
          </a:p>
          <a:p>
            <a:pPr algn="just">
              <a:spcAft>
                <a:spcPts val="800"/>
              </a:spcAft>
            </a:pPr>
            <a:r>
              <a:rPr lang="en-IN"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1. Continental Breakfast:</a:t>
            </a:r>
          </a:p>
          <a:p>
            <a:pPr marL="342900" lvl="0" indent="-342900" algn="just">
              <a:buFont typeface="Symbol" panose="05050102010706020507" pitchFamily="18" charset="2"/>
              <a:buChar char=""/>
            </a:pPr>
            <a:r>
              <a:rPr lang="en-IN"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Price: $20 per person</a:t>
            </a:r>
          </a:p>
          <a:p>
            <a:pPr marL="342900" lvl="0" indent="-342900" algn="just">
              <a:spcAft>
                <a:spcPts val="800"/>
              </a:spcAft>
              <a:buFont typeface="Symbol" panose="05050102010706020507" pitchFamily="18" charset="2"/>
              <a:buChar char=""/>
            </a:pPr>
            <a:r>
              <a:rPr lang="en-IN"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Description: Enjoy newly prepared baked pastries, occasional organic products, yoghurts, and a selection of juices conveyed straightforwardly to the room.</a:t>
            </a:r>
          </a:p>
          <a:p>
            <a:pPr algn="just">
              <a:spcAft>
                <a:spcPts val="800"/>
              </a:spcAft>
            </a:pPr>
            <a:r>
              <a:rPr lang="en-IN"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2. Full American Breakfast:</a:t>
            </a:r>
          </a:p>
          <a:p>
            <a:pPr marL="342900" lvl="0" indent="-342900" algn="just">
              <a:buFont typeface="Symbol" panose="05050102010706020507" pitchFamily="18" charset="2"/>
              <a:buChar char=""/>
            </a:pPr>
            <a:r>
              <a:rPr lang="en-IN"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Price: $25 per person</a:t>
            </a:r>
          </a:p>
          <a:p>
            <a:pPr marL="342900" lvl="0" indent="-342900" algn="just">
              <a:spcAft>
                <a:spcPts val="800"/>
              </a:spcAft>
              <a:buFont typeface="Symbol" panose="05050102010706020507" pitchFamily="18" charset="2"/>
              <a:buChar char=""/>
            </a:pPr>
            <a:r>
              <a:rPr lang="en-IN" sz="10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Description: Enjoy a complete breakfast insight with a selection of eggs (mixed, broiled, or omelette), bacon, hotdog, simmered potatoes, and an assortment of baked bread</a:t>
            </a:r>
            <a:r>
              <a:rPr lang="en-IN" sz="1000" kern="100" dirty="0" smtClean="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1000" dirty="0">
              <a:solidFill>
                <a:schemeClr val="bg1"/>
              </a:solidFill>
            </a:endParaRPr>
          </a:p>
        </p:txBody>
      </p:sp>
      <p:pic>
        <p:nvPicPr>
          <p:cNvPr id="6146" name="Picture 2" descr="Breakfast mistakes: Going low on protein to saying no to carbs, blunders  you should avoid | Breakfast News – India TV">
            <a:extLst>
              <a:ext uri="{FF2B5EF4-FFF2-40B4-BE49-F238E27FC236}">
                <a16:creationId xmlns:a16="http://schemas.microsoft.com/office/drawing/2014/main" xmlns="" id="{F20CA8DE-271E-2CDF-0BAE-16CCF7C50E6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18622" y="1363491"/>
            <a:ext cx="3672016" cy="2065509"/>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Breakfast Table Stock Photo - Download Image Now - Breakfast, Brunch, Hotel  - iStock">
            <a:extLst>
              <a:ext uri="{FF2B5EF4-FFF2-40B4-BE49-F238E27FC236}">
                <a16:creationId xmlns:a16="http://schemas.microsoft.com/office/drawing/2014/main" xmlns="" id="{3EFDB323-0277-3C4D-BE8A-28C05D7DF1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18622" y="3429000"/>
            <a:ext cx="3672016" cy="228338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xmlns="" id="{8A3D7299-962D-8B20-F1F9-A99AC48B725E}"/>
              </a:ext>
            </a:extLst>
          </p:cNvPr>
          <p:cNvSpPr txBox="1"/>
          <p:nvPr/>
        </p:nvSpPr>
        <p:spPr>
          <a:xfrm>
            <a:off x="6702511" y="5708822"/>
            <a:ext cx="6104238" cy="369332"/>
          </a:xfrm>
          <a:prstGeom prst="rect">
            <a:avLst/>
          </a:prstGeom>
          <a:noFill/>
        </p:spPr>
        <p:txBody>
          <a:bodyPr wrap="square">
            <a:spAutoFit/>
          </a:bodyPr>
          <a:lstStyle/>
          <a:p>
            <a:pPr algn="ct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(Drake, 2011)</a:t>
            </a:r>
            <a:endParaRPr lang="en-IN" dirty="0"/>
          </a:p>
        </p:txBody>
      </p:sp>
    </p:spTree>
    <p:extLst>
      <p:ext uri="{BB962C8B-B14F-4D97-AF65-F5344CB8AC3E}">
        <p14:creationId xmlns:p14="http://schemas.microsoft.com/office/powerpoint/2010/main" val="165005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407E729-7BD0-416C-36FF-E5AC6E3B070B}"/>
              </a:ext>
            </a:extLst>
          </p:cNvPr>
          <p:cNvSpPr>
            <a:spLocks noGrp="1"/>
          </p:cNvSpPr>
          <p:nvPr>
            <p:ph type="title"/>
          </p:nvPr>
        </p:nvSpPr>
        <p:spPr/>
        <p:txBody>
          <a:bodyPr>
            <a:normAutofit/>
          </a:bodyPr>
          <a:lstStyle/>
          <a:p>
            <a:pPr algn="just">
              <a:lnSpc>
                <a:spcPct val="200000"/>
              </a:lnSpc>
              <a:spcBef>
                <a:spcPts val="1200"/>
              </a:spcBef>
            </a:pPr>
            <a:r>
              <a:rPr lang="en-IN" sz="4000" b="1" kern="10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xmlns="" id="{6DB3A0BA-BC0D-8DA9-44E5-DCC575FA9858}"/>
              </a:ext>
            </a:extLst>
          </p:cNvPr>
          <p:cNvSpPr>
            <a:spLocks noGrp="1"/>
          </p:cNvSpPr>
          <p:nvPr>
            <p:ph idx="1"/>
          </p:nvPr>
        </p:nvSpPr>
        <p:spPr>
          <a:xfrm>
            <a:off x="429768" y="2249486"/>
            <a:ext cx="4426437" cy="3989995"/>
          </a:xfrm>
        </p:spPr>
        <p:txBody>
          <a:bodyPr>
            <a:normAutofit fontScale="92500" lnSpcReduction="20000"/>
          </a:bodyPr>
          <a:lstStyle/>
          <a:p>
            <a:r>
              <a:rPr lang="en-IN" sz="1800" dirty="0">
                <a:latin typeface="Times New Roman" panose="02020603050405020304" pitchFamily="18" charset="0"/>
                <a:cs typeface="Times New Roman" panose="02020603050405020304" pitchFamily="18" charset="0"/>
              </a:rPr>
              <a:t>A self-introduction, presented in this portfolio has highlighted how own capture on the foreign language and the conversation of hotel room booking has highlighted how a foreign language can be used fluently and easily to communicate with customers. </a:t>
            </a:r>
          </a:p>
          <a:p>
            <a:r>
              <a:rPr lang="en-IN" sz="1800" dirty="0">
                <a:latin typeface="Times New Roman" panose="02020603050405020304" pitchFamily="18" charset="0"/>
                <a:cs typeface="Times New Roman" panose="02020603050405020304" pitchFamily="18" charset="0"/>
              </a:rPr>
              <a:t>The advertisement of Sunny Beach Hotel has shown a welcoming poster for a special event at the hotel. </a:t>
            </a:r>
          </a:p>
          <a:p>
            <a:r>
              <a:rPr lang="en-IN" sz="1800" dirty="0">
                <a:latin typeface="Times New Roman" panose="02020603050405020304" pitchFamily="18" charset="0"/>
                <a:cs typeface="Times New Roman" panose="02020603050405020304" pitchFamily="18" charset="0"/>
              </a:rPr>
              <a:t>The breakfast order with prices show how a foreign language can used in a simple way to inform customers about the specifications of a menu.</a:t>
            </a:r>
          </a:p>
        </p:txBody>
      </p:sp>
      <p:pic>
        <p:nvPicPr>
          <p:cNvPr id="7170" name="Picture 2" descr="What Is the Hospitality Industry? Your Complete Guide | Cvent Blog">
            <a:extLst>
              <a:ext uri="{FF2B5EF4-FFF2-40B4-BE49-F238E27FC236}">
                <a16:creationId xmlns:a16="http://schemas.microsoft.com/office/drawing/2014/main" xmlns="" id="{962A456A-E0AE-17C1-6625-6BE260EE08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9772" y="1692875"/>
            <a:ext cx="6830540" cy="384217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xmlns="" id="{6A4B41D7-EA7D-9D67-887C-36509198C332}"/>
              </a:ext>
            </a:extLst>
          </p:cNvPr>
          <p:cNvSpPr txBox="1"/>
          <p:nvPr/>
        </p:nvSpPr>
        <p:spPr>
          <a:xfrm>
            <a:off x="5342923" y="5634681"/>
            <a:ext cx="6104238" cy="369332"/>
          </a:xfrm>
          <a:prstGeom prst="rect">
            <a:avLst/>
          </a:prstGeom>
          <a:noFill/>
        </p:spPr>
        <p:txBody>
          <a:bodyPr wrap="square">
            <a:spAutoFit/>
          </a:bodyPr>
          <a:lstStyle/>
          <a:p>
            <a:pPr algn="ctr"/>
            <a:r>
              <a:rPr lang="en-IN" sz="1800" kern="100" dirty="0">
                <a:effectLst/>
                <a:latin typeface="Times New Roman" panose="02020603050405020304" pitchFamily="18" charset="0"/>
                <a:ea typeface="Calibri" panose="020F0502020204030204" pitchFamily="34" charset="0"/>
                <a:cs typeface="Times New Roman" panose="02020603050405020304" pitchFamily="18" charset="0"/>
              </a:rPr>
              <a:t>(Drake, 2011)</a:t>
            </a:r>
            <a:endParaRPr lang="en-IN" dirty="0"/>
          </a:p>
        </p:txBody>
      </p:sp>
    </p:spTree>
    <p:extLst>
      <p:ext uri="{BB962C8B-B14F-4D97-AF65-F5344CB8AC3E}">
        <p14:creationId xmlns:p14="http://schemas.microsoft.com/office/powerpoint/2010/main" val="3192581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407E729-7BD0-416C-36FF-E5AC6E3B070B}"/>
              </a:ext>
            </a:extLst>
          </p:cNvPr>
          <p:cNvSpPr>
            <a:spLocks noGrp="1"/>
          </p:cNvSpPr>
          <p:nvPr>
            <p:ph type="title"/>
          </p:nvPr>
        </p:nvSpPr>
        <p:spPr>
          <a:xfrm>
            <a:off x="914400" y="123569"/>
            <a:ext cx="9905998" cy="754255"/>
          </a:xfrm>
        </p:spPr>
        <p:txBody>
          <a:bodyPr>
            <a:normAutofit fontScale="90000"/>
          </a:bodyPr>
          <a:lstStyle/>
          <a:p>
            <a:pPr algn="just">
              <a:lnSpc>
                <a:spcPct val="200000"/>
              </a:lnSpc>
              <a:spcBef>
                <a:spcPts val="1200"/>
              </a:spcBef>
            </a:pPr>
            <a:r>
              <a:rPr lang="en-IN" sz="4000" b="1" kern="10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xmlns="" id="{6DB3A0BA-BC0D-8DA9-44E5-DCC575FA9858}"/>
              </a:ext>
            </a:extLst>
          </p:cNvPr>
          <p:cNvSpPr>
            <a:spLocks noGrp="1"/>
          </p:cNvSpPr>
          <p:nvPr>
            <p:ph idx="1"/>
          </p:nvPr>
        </p:nvSpPr>
        <p:spPr>
          <a:xfrm>
            <a:off x="395127" y="1090075"/>
            <a:ext cx="10944544" cy="5255861"/>
          </a:xfrm>
        </p:spPr>
        <p:txBody>
          <a:bodyPr>
            <a:noAutofit/>
          </a:bodyPr>
          <a:lstStyle/>
          <a:p>
            <a:pPr algn="just">
              <a:lnSpc>
                <a:spcPct val="100000"/>
              </a:lnSpc>
              <a:spcAft>
                <a:spcPts val="800"/>
              </a:spcAft>
            </a:pP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Brown, K. (2013) Contemporary China, Palgrave Macmillan.</a:t>
            </a:r>
          </a:p>
          <a:p>
            <a:pPr algn="just">
              <a:lnSpc>
                <a:spcPct val="100000"/>
              </a:lnSpc>
              <a:spcAft>
                <a:spcPts val="800"/>
              </a:spcAft>
            </a:pP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Cooper, C. and Wahab, S., (eds.) (2007) Tourism in the Age of Globalisation. London: Routledge.</a:t>
            </a:r>
          </a:p>
          <a:p>
            <a:pPr algn="just">
              <a:lnSpc>
                <a:spcPct val="100000"/>
              </a:lnSpc>
              <a:spcAft>
                <a:spcPts val="800"/>
              </a:spcAft>
            </a:pP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Drake, H. (2011) Contemporary France, Macmillan.</a:t>
            </a:r>
          </a:p>
          <a:p>
            <a:pPr algn="just">
              <a:lnSpc>
                <a:spcPct val="100000"/>
              </a:lnSpc>
              <a:spcAft>
                <a:spcPts val="800"/>
              </a:spcAft>
            </a:pPr>
            <a:r>
              <a:rPr lang="en-IN" sz="1400" kern="100" dirty="0" err="1">
                <a:effectLst/>
                <a:latin typeface="Times New Roman" panose="02020603050405020304" pitchFamily="18" charset="0"/>
                <a:ea typeface="Calibri" panose="020F0502020204030204" pitchFamily="34" charset="0"/>
                <a:cs typeface="Times New Roman" panose="02020603050405020304" pitchFamily="18" charset="0"/>
              </a:rPr>
              <a:t>Elhoushy</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S., Salem, I.E. and Agag, G., 2020. The impact of perceived benefits and risks on current and desired levels of outsourcing: Hotel managers’ perspective. </a:t>
            </a:r>
            <a:r>
              <a:rPr lang="en-IN" sz="14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kern="100" dirty="0">
                <a:effectLst/>
                <a:latin typeface="Times New Roman" panose="02020603050405020304" pitchFamily="18" charset="0"/>
                <a:ea typeface="Calibri" panose="020F0502020204030204" pitchFamily="34" charset="0"/>
                <a:cs typeface="Times New Roman" panose="02020603050405020304" pitchFamily="18" charset="0"/>
              </a:rPr>
              <a:t>91</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p.102419.</a:t>
            </a:r>
          </a:p>
          <a:p>
            <a:pPr algn="just">
              <a:lnSpc>
                <a:spcPct val="100000"/>
              </a:lnSpc>
              <a:spcAft>
                <a:spcPts val="800"/>
              </a:spcAft>
            </a:pPr>
            <a:r>
              <a:rPr lang="en-IN" sz="1400" kern="100" dirty="0" err="1">
                <a:effectLst/>
                <a:latin typeface="Times New Roman" panose="02020603050405020304" pitchFamily="18" charset="0"/>
                <a:ea typeface="Calibri" panose="020F0502020204030204" pitchFamily="34" charset="0"/>
                <a:cs typeface="Times New Roman" panose="02020603050405020304" pitchFamily="18" charset="0"/>
              </a:rPr>
              <a:t>Faliha</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N., Siti, A.E., </a:t>
            </a:r>
            <a:r>
              <a:rPr lang="en-IN" sz="1400" kern="100" dirty="0" err="1">
                <a:effectLst/>
                <a:latin typeface="Times New Roman" panose="02020603050405020304" pitchFamily="18" charset="0"/>
                <a:ea typeface="Calibri" panose="020F0502020204030204" pitchFamily="34" charset="0"/>
                <a:cs typeface="Times New Roman" panose="02020603050405020304" pitchFamily="18" charset="0"/>
              </a:rPr>
              <a:t>Kusdi</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R. and </a:t>
            </a:r>
            <a:r>
              <a:rPr lang="en-IN" sz="1400" kern="100" dirty="0" err="1">
                <a:effectLst/>
                <a:latin typeface="Times New Roman" panose="02020603050405020304" pitchFamily="18" charset="0"/>
                <a:ea typeface="Calibri" panose="020F0502020204030204" pitchFamily="34" charset="0"/>
                <a:cs typeface="Times New Roman" panose="02020603050405020304" pitchFamily="18" charset="0"/>
              </a:rPr>
              <a:t>Andriani</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K., 2021. Online Reservation System and Online Customer Review: Its Impact on Brand Image, Trust and Hotel Booking Decision. </a:t>
            </a:r>
            <a:r>
              <a:rPr lang="en-IN" sz="14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Economics, Business and Accounting Research (IJEBAR)</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kern="100" dirty="0">
                <a:effectLst/>
                <a:latin typeface="Times New Roman" panose="02020603050405020304" pitchFamily="18" charset="0"/>
                <a:ea typeface="Calibri" panose="020F0502020204030204" pitchFamily="34" charset="0"/>
                <a:cs typeface="Times New Roman" panose="02020603050405020304" pitchFamily="18" charset="0"/>
              </a:rPr>
              <a:t>5</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(4).</a:t>
            </a:r>
          </a:p>
          <a:p>
            <a:pPr algn="just">
              <a:lnSpc>
                <a:spcPct val="100000"/>
              </a:lnSpc>
              <a:spcAft>
                <a:spcPts val="800"/>
              </a:spcAft>
            </a:pPr>
            <a:r>
              <a:rPr lang="en-IN" sz="1400" kern="100" dirty="0" err="1">
                <a:effectLst/>
                <a:latin typeface="Times New Roman" panose="02020603050405020304" pitchFamily="18" charset="0"/>
                <a:ea typeface="Calibri" panose="020F0502020204030204" pitchFamily="34" charset="0"/>
                <a:cs typeface="Times New Roman" panose="02020603050405020304" pitchFamily="18" charset="0"/>
              </a:rPr>
              <a:t>Jandt</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F (2016) An Introduction to Intercultural Communication, 8th edition, Sage: San Bernadino.</a:t>
            </a:r>
          </a:p>
          <a:p>
            <a:pPr algn="just">
              <a:lnSpc>
                <a:spcPct val="100000"/>
              </a:lnSpc>
              <a:spcAft>
                <a:spcPts val="800"/>
              </a:spcAft>
            </a:pPr>
            <a:r>
              <a:rPr lang="en-IN" sz="1400" kern="100" dirty="0" err="1">
                <a:effectLst/>
                <a:latin typeface="Times New Roman" panose="02020603050405020304" pitchFamily="18" charset="0"/>
                <a:ea typeface="Calibri" panose="020F0502020204030204" pitchFamily="34" charset="0"/>
                <a:cs typeface="Times New Roman" panose="02020603050405020304" pitchFamily="18" charset="0"/>
              </a:rPr>
              <a:t>Kacetl</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J. and </a:t>
            </a:r>
            <a:r>
              <a:rPr lang="en-IN" sz="1400" kern="100" dirty="0" err="1">
                <a:effectLst/>
                <a:latin typeface="Times New Roman" panose="02020603050405020304" pitchFamily="18" charset="0"/>
                <a:ea typeface="Calibri" panose="020F0502020204030204" pitchFamily="34" charset="0"/>
                <a:cs typeface="Times New Roman" panose="02020603050405020304" pitchFamily="18" charset="0"/>
              </a:rPr>
              <a:t>Klímová</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B., 2019. Use of smartphone applications in </a:t>
            </a:r>
            <a:r>
              <a:rPr lang="en-IN" sz="1400" kern="100" dirty="0" err="1">
                <a:effectLst/>
                <a:latin typeface="Times New Roman" panose="02020603050405020304" pitchFamily="18" charset="0"/>
                <a:ea typeface="Calibri" panose="020F0502020204030204" pitchFamily="34" charset="0"/>
                <a:cs typeface="Times New Roman" panose="02020603050405020304" pitchFamily="18" charset="0"/>
              </a:rPr>
              <a:t>english</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language learning—A challenge for foreign language education. </a:t>
            </a:r>
            <a:r>
              <a:rPr lang="en-IN" sz="1400" i="1" kern="100" dirty="0">
                <a:effectLst/>
                <a:latin typeface="Times New Roman" panose="02020603050405020304" pitchFamily="18" charset="0"/>
                <a:ea typeface="Calibri" panose="020F0502020204030204" pitchFamily="34" charset="0"/>
                <a:cs typeface="Times New Roman" panose="02020603050405020304" pitchFamily="18" charset="0"/>
              </a:rPr>
              <a:t>Education Sciences</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400" i="1" kern="100" dirty="0">
                <a:effectLst/>
                <a:latin typeface="Times New Roman" panose="02020603050405020304" pitchFamily="18" charset="0"/>
                <a:ea typeface="Calibri" panose="020F0502020204030204" pitchFamily="34" charset="0"/>
                <a:cs typeface="Times New Roman" panose="02020603050405020304" pitchFamily="18" charset="0"/>
              </a:rPr>
              <a:t>9</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(3), p.179.</a:t>
            </a:r>
          </a:p>
          <a:p>
            <a:pPr algn="just">
              <a:lnSpc>
                <a:spcPct val="100000"/>
              </a:lnSpc>
              <a:spcAft>
                <a:spcPts val="800"/>
              </a:spcAft>
            </a:pPr>
            <a:r>
              <a:rPr lang="en-IN" sz="1400" kern="100" dirty="0" err="1">
                <a:effectLst/>
                <a:latin typeface="Times New Roman" panose="02020603050405020304" pitchFamily="18" charset="0"/>
                <a:ea typeface="Calibri" panose="020F0502020204030204" pitchFamily="34" charset="0"/>
                <a:cs typeface="Times New Roman" panose="02020603050405020304" pitchFamily="18" charset="0"/>
              </a:rPr>
              <a:t>Methan</a:t>
            </a: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 K. (2001) Tourism in a Global Society: Place, Culture, Consumption. London: Macmillan.</a:t>
            </a:r>
          </a:p>
          <a:p>
            <a:pPr algn="just">
              <a:lnSpc>
                <a:spcPct val="100000"/>
              </a:lnSpc>
              <a:spcAft>
                <a:spcPts val="800"/>
              </a:spcAft>
            </a:pP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Moran, R. (2018) Managing Cultural Differences, 10th edition, Routledge: Abingdon.</a:t>
            </a:r>
          </a:p>
          <a:p>
            <a:pPr algn="just">
              <a:lnSpc>
                <a:spcPct val="100000"/>
              </a:lnSpc>
              <a:spcAft>
                <a:spcPts val="800"/>
              </a:spcAft>
            </a:pP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Samovar, L.(2009) Communication Between Cultures, Wadsworth, London.</a:t>
            </a:r>
          </a:p>
          <a:p>
            <a:pPr algn="just">
              <a:lnSpc>
                <a:spcPct val="100000"/>
              </a:lnSpc>
              <a:spcAft>
                <a:spcPts val="800"/>
              </a:spcAft>
            </a:pPr>
            <a:r>
              <a:rPr lang="en-IN" sz="1400" kern="100" dirty="0">
                <a:effectLst/>
                <a:latin typeface="Times New Roman" panose="02020603050405020304" pitchFamily="18" charset="0"/>
                <a:ea typeface="Calibri" panose="020F0502020204030204" pitchFamily="34" charset="0"/>
                <a:cs typeface="Times New Roman" panose="02020603050405020304" pitchFamily="18" charset="0"/>
              </a:rPr>
              <a:t>Timm, A. (2011) Intercultural Problems in the Tourism Industry, GRIN Verlag.</a:t>
            </a:r>
          </a:p>
          <a:p>
            <a:pPr>
              <a:lnSpc>
                <a:spcPct val="100000"/>
              </a:lnSpc>
            </a:pPr>
            <a:endParaRPr lang="en-IN" sz="1400" dirty="0"/>
          </a:p>
        </p:txBody>
      </p:sp>
    </p:spTree>
    <p:extLst>
      <p:ext uri="{BB962C8B-B14F-4D97-AF65-F5344CB8AC3E}">
        <p14:creationId xmlns:p14="http://schemas.microsoft.com/office/powerpoint/2010/main" val="302017864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8D1E14"/>
      </a:dk2>
      <a:lt2>
        <a:srgbClr val="FF744E"/>
      </a:lt2>
      <a:accent1>
        <a:srgbClr val="E9B758"/>
      </a:accent1>
      <a:accent2>
        <a:srgbClr val="FE8943"/>
      </a:accent2>
      <a:accent3>
        <a:srgbClr val="AEA27C"/>
      </a:accent3>
      <a:accent4>
        <a:srgbClr val="90B46E"/>
      </a:accent4>
      <a:accent5>
        <a:srgbClr val="71AEC1"/>
      </a:accent5>
      <a:accent6>
        <a:srgbClr val="C98DE7"/>
      </a:accent6>
      <a:hlink>
        <a:srgbClr val="FF7A22"/>
      </a:hlink>
      <a:folHlink>
        <a:srgbClr val="FDCD86"/>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88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2000"/>
                <a:satMod val="150000"/>
                <a:lumMod val="15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971C58-AB76-4A2A-B231-5F8CA03CF49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95</TotalTime>
  <Words>4411</Words>
  <Application>Microsoft Office PowerPoint</Application>
  <PresentationFormat>Widescreen</PresentationFormat>
  <Paragraphs>176</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Symbol</vt:lpstr>
      <vt:lpstr>Times New Roman</vt:lpstr>
      <vt:lpstr>Trebuchet MS</vt:lpstr>
      <vt:lpstr>Tw Cen MT</vt:lpstr>
      <vt:lpstr>Circuit</vt:lpstr>
      <vt:lpstr>Foreign Languages and Cultural Awareness</vt:lpstr>
      <vt:lpstr>Introduction</vt:lpstr>
      <vt:lpstr>Introduction Video</vt:lpstr>
      <vt:lpstr>Room Reservation Recording</vt:lpstr>
      <vt:lpstr>Contd…</vt:lpstr>
      <vt:lpstr>Hotel Event Advertisement</vt:lpstr>
      <vt:lpstr>Hotel Breakfast Board</vt:lpstr>
      <vt:lpstr>Conclusion</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Foreign Languages and Cultural Awareness</dc:title>
  <dc:creator/>
  <cp:lastModifiedBy>Admin</cp:lastModifiedBy>
  <cp:revision>13</cp:revision>
  <dcterms:created xsi:type="dcterms:W3CDTF">2023-06-11T14:21:14Z</dcterms:created>
  <dcterms:modified xsi:type="dcterms:W3CDTF">2023-06-11T19:33:59Z</dcterms:modified>
</cp:coreProperties>
</file>