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9" r:id="rId4"/>
    <p:sldId id="266" r:id="rId5"/>
    <p:sldId id="265" r:id="rId6"/>
    <p:sldId id="273" r:id="rId7"/>
    <p:sldId id="264" r:id="rId8"/>
    <p:sldId id="260" r:id="rId9"/>
    <p:sldId id="261" r:id="rId10"/>
    <p:sldId id="262" r:id="rId11"/>
    <p:sldId id="258" r:id="rId12"/>
    <p:sldId id="267" r:id="rId13"/>
    <p:sldId id="263" r:id="rId14"/>
    <p:sldId id="274" r:id="rId15"/>
    <p:sldId id="270" r:id="rId16"/>
    <p:sldId id="271" r:id="rId17"/>
    <p:sldId id="268" r:id="rId18"/>
    <p:sldId id="275" r:id="rId19"/>
    <p:sldId id="276" r:id="rId20"/>
    <p:sldId id="277" r:id="rId21"/>
    <p:sldId id="278" r:id="rId2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>
        <p:scale>
          <a:sx n="111" d="100"/>
          <a:sy n="111" d="100"/>
        </p:scale>
        <p:origin x="634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8572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9B858-72FE-2C25-0476-131587C2B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CAF9EF-6372-9A4E-AFF8-8D5C0FF07C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82C882-9503-974F-3EB6-6456AD1068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10FD8D-7656-6A73-BD13-41805D4768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0449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C525E-D6D6-D681-0327-50C8139D0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BC16A0-29FC-BD2A-58D2-046C3E382E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A3F99B-E5A2-4292-498D-8E651E0C91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E586D9-9C62-3959-B945-AE8031B519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799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E8AF3-76CD-0228-C43D-895CD37E7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A0CBBE-6571-0E53-6110-0A8AB9352B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F1A46A-F281-A8A7-63C7-8352A661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DCC74E-37D8-D5F8-B7E6-74F49D8ED33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67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345D2-56B7-E0F6-5B55-5E424FBA0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C2DE3C-B368-39C4-9948-7908F1EC84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AB4FBE-7120-696D-FF48-A7E58FCA2C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B6FFAD-60B6-2054-5965-CCC1E8A9E5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09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59250-E656-0B46-2C55-6B1DCD77EF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F7C1BF-AF9F-99EF-5379-E254867A1A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46B3B3-629C-5CAB-237F-40AA018841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4B03D-83DC-8CDF-E227-E3EB0ADD0C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425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B5764-2DB3-C22E-3A01-8B1EC6344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3603C6-5F6D-08D7-021C-EA5668ADC7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46C966-18FD-B9BD-7EEF-C5D81C3532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B4196-8A0A-B6AC-EE38-E180BC3DB1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2251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FCCDF-B44D-1280-6A99-C47AA6E30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E870B6-516D-7E56-824D-F66A44A53F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7DD55D-93AA-A324-D52E-B3CA84608D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B0B9A4-EDEE-0458-F07F-E4837D2066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629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4.png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3A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37160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457200" y="274320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90CA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DHARMIK PATEL 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90CA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2506712</a:t>
            </a:r>
          </a:p>
          <a:p>
            <a:pPr marL="0" indent="0" algn="ctr">
              <a:buNone/>
            </a:pPr>
            <a:endParaRPr lang="en-US" sz="1800" dirty="0">
              <a:solidFill>
                <a:srgbClr val="90CAE0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 algn="ctr">
              <a:buNone/>
            </a:pPr>
            <a:r>
              <a:rPr lang="en-US" sz="1800" dirty="0">
                <a:solidFill>
                  <a:srgbClr val="90CA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MSc Cybersecurity and Digital Forensics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90CA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Renuga Jayakumar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 Overview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199" y="1188720"/>
            <a:ext cx="835620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interconnected domains: SWANSEA.ACCA (parent) and LONDON.SWANSEA.ACCA (child)</a:t>
            </a:r>
            <a:endParaRPr lang="en-US" sz="1800"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Hierarchical domain structure reflects real-world multi-site enterprise deployments</a:t>
            </a:r>
            <a:endParaRPr lang="en-US" sz="1800"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Directory (AD DS) provides centralised identity, authentication and access control</a:t>
            </a:r>
            <a:endParaRPr lang="en-US" sz="1800"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ensures reliable name resolution across both domains and services</a:t>
            </a:r>
            <a:endParaRPr lang="en-US" sz="1800"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DHCP automates IP assignment; IIS hosts internal web applications for testing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</a:t>
            </a:r>
            <a:r>
              <a:rPr lang="en-US" sz="28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</a:t>
            </a: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Configuration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4572000" cy="30386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600" b="1" dirty="0" err="1"/>
              <a:t>SmartConsole</a:t>
            </a:r>
            <a:r>
              <a:rPr lang="en-US" sz="1600" b="1" dirty="0"/>
              <a:t> Configuration</a:t>
            </a:r>
          </a:p>
          <a:p>
            <a:r>
              <a:rPr lang="en-US" sz="1600" dirty="0" err="1"/>
              <a:t>SmartConsole</a:t>
            </a:r>
            <a:r>
              <a:rPr lang="en-US" sz="1600" dirty="0"/>
              <a:t> was installed on the A-GUI system to manage all security operations </a:t>
            </a:r>
          </a:p>
          <a:p>
            <a:r>
              <a:rPr lang="en-US" sz="1600" dirty="0"/>
              <a:t>It provides a simple and user-friendly interface for handling firewall policies </a:t>
            </a:r>
          </a:p>
          <a:p>
            <a:r>
              <a:rPr lang="en-US" sz="1600" dirty="0"/>
              <a:t>Helps in monitoring network traffic and checking logs in real time </a:t>
            </a:r>
          </a:p>
          <a:p>
            <a:r>
              <a:rPr lang="en-US" sz="1600" dirty="0"/>
              <a:t>Makes it easy for administrators to update and apply security rules </a:t>
            </a:r>
          </a:p>
          <a:p>
            <a:r>
              <a:rPr lang="en-US" sz="1600" dirty="0"/>
              <a:t>Gives a clear view of overall network activity and security status </a:t>
            </a:r>
          </a:p>
          <a:p>
            <a:br>
              <a:rPr lang="en-US" sz="1600" dirty="0"/>
            </a:br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9BF246-EC59-F61D-E66B-F700087670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9887" y="1510517"/>
            <a:ext cx="4026899" cy="227369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58CBC-3341-AB13-D6DC-E8DECFE36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CEB546F-C62E-128D-4836-396A340F20F9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1B0E879-6703-940A-2C3B-E8643EC7383D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GAIA OS Configuration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07C372E-CE1C-2FA5-9E07-A10CA65A560B}"/>
              </a:ext>
            </a:extLst>
          </p:cNvPr>
          <p:cNvSpPr/>
          <p:nvPr/>
        </p:nvSpPr>
        <p:spPr>
          <a:xfrm>
            <a:off x="457199" y="1188720"/>
            <a:ext cx="4431323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600" b="1" dirty="0"/>
              <a:t>🔹 GAIA OS Configuration</a:t>
            </a:r>
          </a:p>
          <a:p>
            <a:r>
              <a:rPr lang="en-US" sz="1600" dirty="0"/>
              <a:t>GAIA OS installation was started by mounting the ISO file in the virtual machine </a:t>
            </a:r>
          </a:p>
          <a:p>
            <a:r>
              <a:rPr lang="en-US" sz="1600" dirty="0"/>
              <a:t>The system was booted to begin the installation process </a:t>
            </a:r>
          </a:p>
          <a:p>
            <a:r>
              <a:rPr lang="en-US" sz="1600" dirty="0"/>
              <a:t>Basic setup like disk configuration and system settings was completed </a:t>
            </a:r>
          </a:p>
          <a:p>
            <a:r>
              <a:rPr lang="en-US" sz="1600" dirty="0"/>
              <a:t>An administrator account was created for secure access </a:t>
            </a:r>
          </a:p>
          <a:p>
            <a:r>
              <a:rPr lang="en-US" sz="1600" dirty="0"/>
              <a:t>After installation, the system was ready for further security configuration</a:t>
            </a:r>
          </a:p>
          <a:p>
            <a:pPr>
              <a:buSzPct val="100000"/>
            </a:pPr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77E1CA-9EE7-C7E2-760C-0818AD398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796" y="1477107"/>
            <a:ext cx="3971163" cy="234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591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8D9DF-E961-9723-0F5A-16F6F0ED06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3A87849D-BA4D-F0CB-2DCB-5C0FCB0A6EBB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52E2281-4035-2DD7-A15C-76869BDC5D87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CTF Security Findings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04E1E505-AE32-2E56-96ED-F9A396A40427}"/>
              </a:ext>
            </a:extLst>
          </p:cNvPr>
          <p:cNvSpPr/>
          <p:nvPr/>
        </p:nvSpPr>
        <p:spPr>
          <a:xfrm>
            <a:off x="457200" y="1188720"/>
            <a:ext cx="8246788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credentials found stored in plaintext in system directories and config files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IIS[internet information service] web server exposed restricted directories due to misconfigured access controls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Privilege escalation vulnerabilities allowed users to gain higher access than intended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vulnerabilities caused by misconfigurations, not inherent system flaws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Highlights the need for regular vulnerability assessments and ongoing monitoring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69488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8;g3d9ead7d832_0_30">
            <a:extLst>
              <a:ext uri="{FF2B5EF4-FFF2-40B4-BE49-F238E27FC236}">
                <a16:creationId xmlns:a16="http://schemas.microsoft.com/office/drawing/2014/main" id="{F23A4612-1B28-A39F-09CE-95E6764FEF74}"/>
              </a:ext>
            </a:extLst>
          </p:cNvPr>
          <p:cNvSpPr/>
          <p:nvPr/>
        </p:nvSpPr>
        <p:spPr>
          <a:xfrm>
            <a:off x="0" y="6875"/>
            <a:ext cx="9144000" cy="914400"/>
          </a:xfrm>
          <a:prstGeom prst="rect">
            <a:avLst/>
          </a:prstGeom>
          <a:solidFill>
            <a:srgbClr val="1E3A5F"/>
          </a:solidFill>
          <a:ln w="12700" cap="flat" cmpd="sng">
            <a:solidFill>
              <a:srgbClr val="1E3A5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Google Shape;29;g3d9ead7d832_0_30">
            <a:extLst>
              <a:ext uri="{FF2B5EF4-FFF2-40B4-BE49-F238E27FC236}">
                <a16:creationId xmlns:a16="http://schemas.microsoft.com/office/drawing/2014/main" id="{21E7D65B-0A02-3067-F77D-0009D9F559CF}"/>
              </a:ext>
            </a:extLst>
          </p:cNvPr>
          <p:cNvSpPr/>
          <p:nvPr/>
        </p:nvSpPr>
        <p:spPr>
          <a:xfrm>
            <a:off x="274320" y="6875"/>
            <a:ext cx="85953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Intrusion Prevention System (IPS)</a:t>
            </a:r>
            <a:endParaRPr sz="2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30;g3d9ead7d832_0_30">
            <a:extLst>
              <a:ext uri="{FF2B5EF4-FFF2-40B4-BE49-F238E27FC236}">
                <a16:creationId xmlns:a16="http://schemas.microsoft.com/office/drawing/2014/main" id="{F5744B8F-A645-82B5-D4DD-F61C80EEBC22}"/>
              </a:ext>
            </a:extLst>
          </p:cNvPr>
          <p:cNvSpPr/>
          <p:nvPr/>
        </p:nvSpPr>
        <p:spPr>
          <a:xfrm>
            <a:off x="457199" y="1195600"/>
            <a:ext cx="8219287" cy="355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0" indent="-32385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500"/>
              <a:buFont typeface="Calibri"/>
              <a:buChar char="●"/>
            </a:pP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IPS monitors live network traffic using signature-based detection and </a:t>
            </a:r>
            <a:r>
              <a:rPr lang="en-US" sz="1500" b="0" i="0" u="none" strike="noStrike" cap="none" dirty="0" err="1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behavioural</a:t>
            </a: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 analysis</a:t>
            </a:r>
            <a:endParaRPr sz="15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385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500"/>
              <a:buFont typeface="Calibri"/>
              <a:buChar char="●"/>
            </a:pP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Signature-based detection identifies known attack patterns such as SQL injection and buffer overflows (Lamdakkar et al. 2024)</a:t>
            </a:r>
            <a:endParaRPr sz="15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385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500"/>
              <a:buFont typeface="Calibri"/>
              <a:buChar char="●"/>
            </a:pPr>
            <a:r>
              <a:rPr lang="en-US" sz="1500" b="0" i="0" u="none" strike="noStrike" cap="none" dirty="0" err="1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Behavioural</a:t>
            </a: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 analysis flags deviations from normal traffic to catch zero-day and unknown threats</a:t>
            </a:r>
            <a:endParaRPr sz="15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385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500"/>
              <a:buFont typeface="Calibri"/>
              <a:buChar char="●"/>
            </a:pP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Operates proactively — threats are blocked before they can reach internal systems or services</a:t>
            </a:r>
            <a:endParaRPr sz="15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385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500"/>
              <a:buFont typeface="Calibri"/>
              <a:buChar char="●"/>
            </a:pP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Requires regular signature updates and fine-tuning to </a:t>
            </a:r>
            <a:r>
              <a:rPr lang="en-US" sz="1500" b="0" i="0" u="none" strike="noStrike" cap="none" dirty="0" err="1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minimise</a:t>
            </a:r>
            <a:r>
              <a:rPr lang="en-US" sz="1500" b="0" i="0" u="none" strike="noStrike" cap="none" dirty="0">
                <a:solidFill>
                  <a:srgbClr val="222222"/>
                </a:solidFill>
                <a:latin typeface="Calibri"/>
                <a:ea typeface="Calibri"/>
                <a:cs typeface="Calibri"/>
                <a:sym typeface="Calibri"/>
              </a:rPr>
              <a:t> false positives on legitimate traffic</a:t>
            </a:r>
            <a:endParaRPr sz="15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642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DE886-63C6-BEAE-3ADE-801BA4EF5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164F6B5B-E229-EC78-DEFA-84B17606E90E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A0157CB-6771-FAE5-1568-2793FD863F0C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configuration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5436483-7215-9381-2593-7D1ABD79620D}"/>
              </a:ext>
            </a:extLst>
          </p:cNvPr>
          <p:cNvSpPr/>
          <p:nvPr/>
        </p:nvSpPr>
        <p:spPr>
          <a:xfrm>
            <a:off x="457199" y="1188720"/>
            <a:ext cx="3812345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600" dirty="0"/>
              <a:t>Set up network settings so all systems can communicate smoothly </a:t>
            </a:r>
          </a:p>
          <a:p>
            <a:r>
              <a:rPr lang="en-US" sz="1600" dirty="0"/>
              <a:t>Configured DNS to make sure domain names are resolved correctly </a:t>
            </a:r>
          </a:p>
          <a:p>
            <a:r>
              <a:rPr lang="en-US" sz="1600" dirty="0"/>
              <a:t>Added a default gateway to allow access beyond the local network </a:t>
            </a:r>
          </a:p>
          <a:p>
            <a:r>
              <a:rPr lang="en-US" sz="1600" dirty="0"/>
              <a:t>Tested connectivity to confirm all machines are properly connected </a:t>
            </a:r>
          </a:p>
          <a:p>
            <a:r>
              <a:rPr lang="en-US" sz="1600" dirty="0"/>
              <a:t>Adjusted system time to keep logs accurate and consistent </a:t>
            </a:r>
          </a:p>
          <a:p>
            <a:r>
              <a:rPr lang="en-US" sz="1600" dirty="0"/>
              <a:t>Completed the setup to make the server ready for security management </a:t>
            </a:r>
          </a:p>
          <a:p>
            <a:pPr marL="342900" indent="-342900">
              <a:buSzPct val="100000"/>
              <a:buChar char="•"/>
            </a:pPr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9D952F-6E0B-4373-20E3-65939D2B5D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6167" y="1394459"/>
            <a:ext cx="4620577" cy="2625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06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GAIA Security Architecture (CheckPoint)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3482454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(Security Gateway) filters traffic and enforces firewall policies at the perimeter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(Security Management Server) provides centralised policy management and logging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 (SmartConsole) is the admin interface for configuring and deploying security rules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Permanent licenses activated to enable IPS, Anti-Malware, VPN, and Identity Awareness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Connectivity verified via ping tests, policy installation checks, and gateway status review</a:t>
            </a: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4B4BC2-F6B5-C4CF-2982-5B8B0F2C94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166" y="1815152"/>
            <a:ext cx="4291120" cy="241081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Rules &amp; Advanced Security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3414215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built on least privilege: HTTPS 443 allowed, Telnet blocked, SSH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detects and blocks threats like SQL injection and buffer overflow attacks in real-time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VPN tunnels encrypt communication between Swansea and London domains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Awareness ties access control to individual users and roles via Active Directory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model applied: all access requires authentication regardless of network location</a:t>
            </a: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C4B085-F4D8-D876-71E5-118528FC8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318" y="1669575"/>
            <a:ext cx="4226482" cy="237546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Verification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4069307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tests confirmed host-to-host communication across both domains — passed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resolution validated: domain names correctly mapped to IP addresses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access to IIS confirmed; Telnet connection blocked by firewall as expected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access successfully restricted to authorised administrators only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policies verified via SmartConsole logs — all rules actively enforced</a:t>
            </a:r>
            <a:endParaRPr lang="en-US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66680B-B9DE-8221-8453-51EAB2250B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801" y="1551295"/>
            <a:ext cx="3926999" cy="220714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Service Configuration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4114800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domain controller set up for SWANSEA.ACCA; child domain created and linked via trust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DHCP scopes defined per subnet with IP ranges, gateways, and DNS server addresses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configured with forward and reverse lookup zones; integrated with Active Directory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systems joined to domain and managed via Group Policy Objects (GPOs)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GPOs enforce security policies, software configs and access restrictions across the network[it allows to push security updates &amp; restrictions to all client system at once]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05DB2E-7B6A-9901-E942-A7C54DE65B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774209"/>
            <a:ext cx="4469305" cy="251194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2F109-50C6-C7CF-6FE7-1D0006208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68D1C66-DF79-89B9-DB36-1798C2E57ABD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EEFCD6A-5C0C-BA12-68C0-F9E643429B81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Gateway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3AB4949-87E8-2204-6B78-1B7FAE8EB645}"/>
              </a:ext>
            </a:extLst>
          </p:cNvPr>
          <p:cNvSpPr/>
          <p:nvPr/>
        </p:nvSpPr>
        <p:spPr>
          <a:xfrm>
            <a:off x="52753" y="1160585"/>
            <a:ext cx="8683283" cy="32074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600" b="1" dirty="0"/>
              <a:t>🔹 Security Gateway</a:t>
            </a:r>
          </a:p>
          <a:p>
            <a:r>
              <a:rPr lang="en-US" sz="1600" dirty="0"/>
              <a:t>Acts as the central point of security between internal and external networks </a:t>
            </a:r>
          </a:p>
          <a:p>
            <a:r>
              <a:rPr lang="en-US" sz="1600" dirty="0"/>
              <a:t>Inspects all traffic passing through the network to detect threats </a:t>
            </a:r>
          </a:p>
          <a:p>
            <a:r>
              <a:rPr lang="en-US" sz="1600" dirty="0"/>
              <a:t>Filters traffic based on defined firewall rules and policies </a:t>
            </a:r>
          </a:p>
          <a:p>
            <a:r>
              <a:rPr lang="en-US" sz="1600" dirty="0"/>
              <a:t>Blocks unauthorized users and suspicious activities in real time </a:t>
            </a:r>
          </a:p>
          <a:p>
            <a:r>
              <a:rPr lang="en-US" sz="1600" dirty="0"/>
              <a:t>Supports advanced features like intrusion prevention and threat detection </a:t>
            </a:r>
          </a:p>
          <a:p>
            <a:r>
              <a:rPr lang="en-US" sz="1600" dirty="0"/>
              <a:t>Maintains logs of network activity for monitoring and analysis </a:t>
            </a:r>
          </a:p>
          <a:p>
            <a:r>
              <a:rPr lang="en-US" sz="1600" dirty="0"/>
              <a:t>Helps enforce security policies across the entire network </a:t>
            </a:r>
          </a:p>
          <a:p>
            <a:r>
              <a:rPr lang="en-US" sz="1600" dirty="0"/>
              <a:t>Ensures secure communication between different network segments </a:t>
            </a:r>
          </a:p>
          <a:p>
            <a:r>
              <a:rPr lang="en-US" sz="1600" dirty="0"/>
              <a:t>Can be configured to allow or deny traffic based on user, application, or service </a:t>
            </a:r>
          </a:p>
          <a:p>
            <a:br>
              <a:rPr lang="en-US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9479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r>
              <a:rPr lang="en-IN" sz="3200" dirty="0">
                <a:solidFill>
                  <a:schemeClr val="bg1"/>
                </a:solidFill>
              </a:rPr>
              <a:t>                               Object Management</a:t>
            </a:r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168813" y="1097279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endParaRPr lang="en-US" sz="1600" dirty="0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37198C0D-3B71-7867-2C26-4653225C4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52" y="791033"/>
            <a:ext cx="886968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Used to define and manage items like users, devices, servers, and services within the network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Makes firewall rules easier by using objects instead of typing IP addresses repeatedly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Allows multiple items (such as users or IPs) to be grouped together for simpler handling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Keeps security policies more clear, structured, and easy to understand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Lets the same object be used in different rules, avoiding repetition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Includes different types like network objects, host objects, services, and user groups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Any change in an object is automatically updated wherever it is used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manage large networks more efficiently and with less effort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 better visibility and control over network resources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1B2209D6-B100-53CD-5A5E-7AFB55030120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Policy</a:t>
            </a:r>
            <a:r>
              <a:rPr lang="en-US" sz="3200" b="1" dirty="0">
                <a:solidFill>
                  <a:schemeClr val="bg1"/>
                </a:solidFill>
              </a:rPr>
              <a:t> Installation &amp; Blade Installation</a:t>
            </a:r>
            <a:endParaRPr lang="en-IN" sz="3200" b="1" dirty="0">
              <a:solidFill>
                <a:schemeClr val="bg1"/>
              </a:solidFill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8731044B-C792-2449-6792-9F30FF60661C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800" dirty="0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93F4B10A-5F2A-FDD5-083B-D2DEFA5D63C9}"/>
              </a:ext>
            </a:extLst>
          </p:cNvPr>
          <p:cNvSpPr/>
          <p:nvPr/>
        </p:nvSpPr>
        <p:spPr>
          <a:xfrm>
            <a:off x="168813" y="1097279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endParaRPr lang="en-US" sz="1600" dirty="0"/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EEE62EFA-2A18-C1EB-393A-DB73A793EB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52" y="1052899"/>
            <a:ext cx="886968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Policy Installation</a:t>
            </a:r>
            <a:endParaRPr lang="en-US" dirty="0"/>
          </a:p>
          <a:p>
            <a:r>
              <a:rPr lang="en-US" dirty="0"/>
              <a:t>Security rules are first created on the management server </a:t>
            </a:r>
          </a:p>
          <a:p>
            <a:r>
              <a:rPr lang="en-US" dirty="0"/>
              <a:t>These rules are then deployed to the gateway </a:t>
            </a:r>
          </a:p>
          <a:p>
            <a:r>
              <a:rPr lang="en-US" dirty="0"/>
              <a:t>They only become active after installation on the gateway </a:t>
            </a:r>
          </a:p>
          <a:p>
            <a:r>
              <a:rPr lang="en-US" dirty="0"/>
              <a:t>Policies control which network traffic is allowed or denied </a:t>
            </a:r>
          </a:p>
          <a:p>
            <a:r>
              <a:rPr lang="en-US" dirty="0"/>
              <a:t>Without applying the policy, the rules will not function </a:t>
            </a:r>
          </a:p>
          <a:p>
            <a:endParaRPr lang="en-US" dirty="0"/>
          </a:p>
          <a:p>
            <a:r>
              <a:rPr lang="en-US" b="1" dirty="0"/>
              <a:t>Security Blade Installation</a:t>
            </a:r>
            <a:endParaRPr lang="en-US" dirty="0"/>
          </a:p>
          <a:p>
            <a:r>
              <a:rPr lang="en-US" dirty="0"/>
              <a:t>Security blades such as Firewall, IPS, and Anti-malware provide different types of protection </a:t>
            </a:r>
          </a:p>
          <a:p>
            <a:r>
              <a:rPr lang="en-US" dirty="0"/>
              <a:t>Each blade focuses on a specific security function with its own set of rules </a:t>
            </a:r>
          </a:p>
          <a:p>
            <a:r>
              <a:rPr lang="en-US" dirty="0"/>
              <a:t>These blades must also be installed on the gateway to operate </a:t>
            </a:r>
          </a:p>
          <a:p>
            <a:r>
              <a:rPr lang="en-US" dirty="0"/>
              <a:t>Together, they create multiple layers of security within the network</a:t>
            </a:r>
          </a:p>
        </p:txBody>
      </p:sp>
    </p:spTree>
    <p:extLst>
      <p:ext uri="{BB962C8B-B14F-4D97-AF65-F5344CB8AC3E}">
        <p14:creationId xmlns:p14="http://schemas.microsoft.com/office/powerpoint/2010/main" val="2544525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CAC6CE-B96E-1594-1833-65186FFD4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FE5848E-D88F-5DE9-4F93-BEC992CDB035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F138D67-E68F-5CE4-8BCE-3FA5FAB97609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Blade Installation Issue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0AE7944-6B56-3285-BE7E-5D7265DA5390}"/>
              </a:ext>
            </a:extLst>
          </p:cNvPr>
          <p:cNvSpPr/>
          <p:nvPr/>
        </p:nvSpPr>
        <p:spPr>
          <a:xfrm>
            <a:off x="133642" y="1012874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400" b="1" dirty="0"/>
              <a:t>🔹 Policy Installation Issue</a:t>
            </a:r>
          </a:p>
          <a:p>
            <a:r>
              <a:rPr lang="en-US" sz="1400" dirty="0"/>
              <a:t>Happens when the security policy is not properly installed on the gateway </a:t>
            </a:r>
          </a:p>
          <a:p>
            <a:r>
              <a:rPr lang="en-US" sz="1400" dirty="0"/>
              <a:t>Because of this, some security features may not work as expected </a:t>
            </a:r>
          </a:p>
          <a:p>
            <a:r>
              <a:rPr lang="en-US" sz="1400" dirty="0"/>
              <a:t>Without installation rules policy will not work</a:t>
            </a:r>
          </a:p>
          <a:p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🔹 Possible Causes</a:t>
            </a:r>
          </a:p>
          <a:p>
            <a:r>
              <a:rPr lang="en-US" sz="1400" dirty="0"/>
              <a:t>Connectivity problem between the gateway and the management server </a:t>
            </a:r>
          </a:p>
          <a:p>
            <a:r>
              <a:rPr lang="en-US" sz="1400" dirty="0"/>
              <a:t>License may be missing, incorrect, or expired </a:t>
            </a:r>
          </a:p>
          <a:p>
            <a:r>
              <a:rPr lang="en-US" sz="1400" dirty="0"/>
              <a:t>Errors or missing values in configuration settings </a:t>
            </a:r>
          </a:p>
          <a:p>
            <a:r>
              <a:rPr lang="en-US" sz="1400" dirty="0"/>
              <a:t>Issue in secure communication (SIC) setup (create trust btw gateway and server/use users activation key). Without this the communication is not trustworthy</a:t>
            </a:r>
          </a:p>
          <a:p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🔹 Effects on System</a:t>
            </a:r>
          </a:p>
          <a:p>
            <a:r>
              <a:rPr lang="en-US" sz="1400" dirty="0"/>
              <a:t>Security protections may not be fully active </a:t>
            </a:r>
          </a:p>
          <a:p>
            <a:r>
              <a:rPr lang="en-US" sz="1400" dirty="0"/>
              <a:t>The network can become partially vulnerable to threats </a:t>
            </a:r>
          </a:p>
          <a:p>
            <a:r>
              <a:rPr lang="en-US" sz="1400" dirty="0"/>
              <a:t>Policies may fail to apply or work correctly </a:t>
            </a:r>
          </a:p>
        </p:txBody>
      </p:sp>
    </p:spTree>
    <p:extLst>
      <p:ext uri="{BB962C8B-B14F-4D97-AF65-F5344CB8AC3E}">
        <p14:creationId xmlns:p14="http://schemas.microsoft.com/office/powerpoint/2010/main" val="2373736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7F2BB-E077-36F1-3A30-06BB0CEFB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4251B9D8-658A-63DA-54A5-880D73CB146B}"/>
              </a:ext>
            </a:extLst>
          </p:cNvPr>
          <p:cNvSpPr/>
          <p:nvPr/>
        </p:nvSpPr>
        <p:spPr>
          <a:xfrm>
            <a:off x="-1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A7A91BB-5900-BC42-2870-A5C3EE74B3FB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Role-Based Installation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4145F66-8F7E-BBB6-5D30-507BC1F79066}"/>
              </a:ext>
            </a:extLst>
          </p:cNvPr>
          <p:cNvSpPr/>
          <p:nvPr/>
        </p:nvSpPr>
        <p:spPr>
          <a:xfrm>
            <a:off x="274319" y="1141097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400" b="1" dirty="0"/>
              <a:t>Role-Based Access Control</a:t>
            </a:r>
          </a:p>
          <a:p>
            <a:r>
              <a:rPr lang="en-US" sz="1400" dirty="0"/>
              <a:t>Access is decided based on the user’s role or identity, not just their IP address </a:t>
            </a:r>
          </a:p>
          <a:p>
            <a:r>
              <a:rPr lang="en-US" sz="1400" dirty="0"/>
              <a:t>Each user gets permissions according to their job responsibilities </a:t>
            </a:r>
          </a:p>
          <a:p>
            <a:r>
              <a:rPr lang="en-US" sz="1400" dirty="0"/>
              <a:t>Uses identity awareness to identify and manage users within the network </a:t>
            </a:r>
          </a:p>
          <a:p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🔹 Examples</a:t>
            </a:r>
          </a:p>
          <a:p>
            <a:r>
              <a:rPr lang="en-US" sz="1400" b="1" dirty="0"/>
              <a:t>Admin</a:t>
            </a:r>
            <a:r>
              <a:rPr lang="en-US" sz="1400" dirty="0"/>
              <a:t> → Has full control over the system </a:t>
            </a:r>
          </a:p>
          <a:p>
            <a:r>
              <a:rPr lang="en-US" sz="1400" b="1" dirty="0"/>
              <a:t>Employee</a:t>
            </a:r>
            <a:r>
              <a:rPr lang="en-US" sz="1400" dirty="0"/>
              <a:t> → Gets access only to what is required for their work </a:t>
            </a:r>
          </a:p>
          <a:p>
            <a:r>
              <a:rPr lang="en-US" sz="1400" b="1" dirty="0"/>
              <a:t>Guest</a:t>
            </a:r>
            <a:r>
              <a:rPr lang="en-US" sz="1400" dirty="0"/>
              <a:t> → Given limited or restricted access </a:t>
            </a:r>
          </a:p>
          <a:p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🔹 Advantages</a:t>
            </a:r>
          </a:p>
          <a:p>
            <a:r>
              <a:rPr lang="en-US" sz="1400" dirty="0"/>
              <a:t>More flexible than traditional IP-based access control </a:t>
            </a:r>
          </a:p>
          <a:p>
            <a:r>
              <a:rPr lang="en-US" sz="1400" dirty="0"/>
              <a:t>Gives better control over who can access what </a:t>
            </a:r>
          </a:p>
          <a:p>
            <a:r>
              <a:rPr lang="en-US" sz="1400" dirty="0"/>
              <a:t>Makes it easier to monitor and manage users </a:t>
            </a:r>
          </a:p>
          <a:p>
            <a:r>
              <a:rPr lang="en-US" sz="1400" dirty="0"/>
              <a:t>Improves overall network security </a:t>
            </a:r>
          </a:p>
        </p:txBody>
      </p:sp>
    </p:spTree>
    <p:extLst>
      <p:ext uri="{BB962C8B-B14F-4D97-AF65-F5344CB8AC3E}">
        <p14:creationId xmlns:p14="http://schemas.microsoft.com/office/powerpoint/2010/main" val="34912683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6C671-EFEB-5A08-EF88-F9B4D2E9F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08E27B4-2BD5-69DF-162F-41D53A8A1A7E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D153F8D-EB60-3534-AE69-51DD2563CE35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0300FFA4-74BD-133A-C1F2-CDBE3AE26772}"/>
              </a:ext>
            </a:extLst>
          </p:cNvPr>
          <p:cNvSpPr/>
          <p:nvPr/>
        </p:nvSpPr>
        <p:spPr>
          <a:xfrm>
            <a:off x="457199" y="1188720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Multi-domain network with AD, DNS, DHCP and IIS reflects real enterprise architecture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CTF exercise revealed critical misconfigurations that attackers could exploit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 err="1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CheckPoint</a:t>
            </a: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GAIA architecture provides scalable, </a:t>
            </a:r>
            <a:r>
              <a:rPr lang="en-US" sz="1600" dirty="0" err="1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</a:t>
            </a: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security enforcement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 err="1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</a:t>
            </a: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-in-depth approach (IPS, VPN, RBAC, Zero Trust) reduces overall attack surface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Cybersecurity is an ongoing process — continuous monitoring and updates are essential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73420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BC074C52-04CE-A0B4-8BD8-473EC8EF66C7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Screenshots</a:t>
            </a:r>
            <a:endParaRPr lang="en-US" sz="28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DC4F09C-B4BC-4348-59C4-1ACE72B65BFC}"/>
              </a:ext>
            </a:extLst>
          </p:cNvPr>
          <p:cNvSpPr/>
          <p:nvPr/>
        </p:nvSpPr>
        <p:spPr>
          <a:xfrm>
            <a:off x="274320" y="0"/>
            <a:ext cx="85953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FE89884E-F883-FB8D-9BE8-81FB12E27434}"/>
              </a:ext>
            </a:extLst>
          </p:cNvPr>
          <p:cNvSpPr/>
          <p:nvPr/>
        </p:nvSpPr>
        <p:spPr>
          <a:xfrm>
            <a:off x="457199" y="1188720"/>
            <a:ext cx="8595359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endParaRPr lang="en-US" sz="1600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2B840CFF-87F6-F29D-A76B-D2576D036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639" y="1130620"/>
            <a:ext cx="2294209" cy="1289446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C210153-5D1F-7D2C-A1FE-9DEE2F100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2515" y="1130620"/>
            <a:ext cx="2294209" cy="1289446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4B86264F-3DD4-A63F-9D10-EC7E1F92A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9391" y="1130620"/>
            <a:ext cx="2294209" cy="1289446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5FF71493-872E-219A-E9C4-1D3D0B48B5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639" y="2723435"/>
            <a:ext cx="2294208" cy="1285857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E1D35F54-C5A3-7DCD-6ABA-438904D13D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2515" y="2723435"/>
            <a:ext cx="2294209" cy="1289446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E9709723-1905-2E7C-93D2-656C9A7D19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91" y="2723435"/>
            <a:ext cx="2327211" cy="130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816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B40B4B82-3E8E-1959-7BCC-F2F74EFEE635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Screenshots</a:t>
            </a:r>
            <a:endParaRPr lang="en-US" sz="2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77F86B2-A4D6-042A-CCB7-16DA5B7BB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9" y="1292535"/>
            <a:ext cx="2276006" cy="12792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07DB07F-6A7E-505A-3FC0-4DC473407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778" y="1292535"/>
            <a:ext cx="2276005" cy="12792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177FB75-655A-1ACB-57E7-C6EE849B4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2586" y="1288975"/>
            <a:ext cx="2276005" cy="127565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A74115A-B97C-B677-B83A-B8EA2B909A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410" y="2871005"/>
            <a:ext cx="2276006" cy="12792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01FA2B-3EFB-C557-B301-6359BC304F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1208" y="2871005"/>
            <a:ext cx="2314576" cy="130089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8FFF917-4F3C-CBB4-E24F-CB4705FE3B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586" y="2869798"/>
            <a:ext cx="2314576" cy="129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107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9EB59330-848A-C4EC-594B-C11576D0E7E9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Screenshots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29363-C739-02D3-77B6-75998D71D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86" y="1237224"/>
            <a:ext cx="2577342" cy="14485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400CEA-3BC4-2F45-3F17-2192F1C253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112" y="1237224"/>
            <a:ext cx="2577342" cy="14504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98C019-4038-E632-D6B5-78EE7D1829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6339" y="1248041"/>
            <a:ext cx="2564810" cy="14396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360B18-2E37-E546-767B-9FB875AFC9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886" y="2933216"/>
            <a:ext cx="2578390" cy="1448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DDAC416-F229-C7C8-A9E3-0BB818C3F2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2791" y="2933216"/>
            <a:ext cx="2580786" cy="14485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3E7B00-C23A-AEA8-82B6-91212049D0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694" y="2962126"/>
            <a:ext cx="2580786" cy="145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6229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FF60984-6E14-202B-AF70-0760205F5B34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3A5F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Screenshots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4997F3-B5D9-2A2C-E720-2714D67F68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19" y="1244408"/>
            <a:ext cx="2389857" cy="13404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C25709-CE09-F184-6677-313E3C9DD8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797" y="1244409"/>
            <a:ext cx="2389857" cy="13432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968A27-2BC0-DA85-34CE-BBFEEEDD0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375" y="1244801"/>
            <a:ext cx="2389857" cy="13428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B84C4F2-69F2-0FD4-67B0-B48C0D29D9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219" y="2846329"/>
            <a:ext cx="2389857" cy="13509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A376DF-8BD8-C137-6416-FE4CFDE9F8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2815" y="2846329"/>
            <a:ext cx="2389581" cy="1343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485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676</TotalTime>
  <Words>1323</Words>
  <Application>Microsoft Office PowerPoint</Application>
  <PresentationFormat>On-screen Show (16:9)</PresentationFormat>
  <Paragraphs>163</Paragraphs>
  <Slides>21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Daxsh Vasantbhai Patel</cp:lastModifiedBy>
  <cp:revision>14</cp:revision>
  <dcterms:created xsi:type="dcterms:W3CDTF">2026-04-25T16:21:20Z</dcterms:created>
  <dcterms:modified xsi:type="dcterms:W3CDTF">2026-04-28T21:35:08Z</dcterms:modified>
</cp:coreProperties>
</file>