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14" r:id="rId2"/>
    <p:sldId id="316" r:id="rId3"/>
    <p:sldId id="317" r:id="rId4"/>
    <p:sldId id="259" r:id="rId5"/>
    <p:sldId id="260" r:id="rId6"/>
    <p:sldId id="31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amh McAuliffe (2503286)" userId="e461b64d-90bf-40ce-b35a-8e59e56c1ed3" providerId="ADAL" clId="{50D6FAE3-5F80-4D6C-8138-0B5E889E9E42}"/>
    <pc:docChg chg="addSld delSld sldOrd">
      <pc:chgData name="Niamh McAuliffe (2503286)" userId="e461b64d-90bf-40ce-b35a-8e59e56c1ed3" providerId="ADAL" clId="{50D6FAE3-5F80-4D6C-8138-0B5E889E9E42}" dt="2026-01-12T19:45:26.368" v="9" actId="22"/>
      <pc:docMkLst>
        <pc:docMk/>
      </pc:docMkLst>
      <pc:sldChg chg="del">
        <pc:chgData name="Niamh McAuliffe (2503286)" userId="e461b64d-90bf-40ce-b35a-8e59e56c1ed3" providerId="ADAL" clId="{50D6FAE3-5F80-4D6C-8138-0B5E889E9E42}" dt="2026-01-12T19:43:08.466" v="1" actId="21"/>
        <pc:sldMkLst>
          <pc:docMk/>
          <pc:sldMk cId="1775608701" sldId="256"/>
        </pc:sldMkLst>
      </pc:sldChg>
      <pc:sldChg chg="add">
        <pc:chgData name="Niamh McAuliffe (2503286)" userId="e461b64d-90bf-40ce-b35a-8e59e56c1ed3" providerId="ADAL" clId="{50D6FAE3-5F80-4D6C-8138-0B5E889E9E42}" dt="2026-01-12T19:44:37.008" v="7" actId="22"/>
        <pc:sldMkLst>
          <pc:docMk/>
          <pc:sldMk cId="0" sldId="259"/>
        </pc:sldMkLst>
      </pc:sldChg>
      <pc:sldChg chg="add">
        <pc:chgData name="Niamh McAuliffe (2503286)" userId="e461b64d-90bf-40ce-b35a-8e59e56c1ed3" providerId="ADAL" clId="{50D6FAE3-5F80-4D6C-8138-0B5E889E9E42}" dt="2026-01-12T19:45:03.676" v="8" actId="22"/>
        <pc:sldMkLst>
          <pc:docMk/>
          <pc:sldMk cId="0" sldId="260"/>
        </pc:sldMkLst>
      </pc:sldChg>
      <pc:sldChg chg="add">
        <pc:chgData name="Niamh McAuliffe (2503286)" userId="e461b64d-90bf-40ce-b35a-8e59e56c1ed3" providerId="ADAL" clId="{50D6FAE3-5F80-4D6C-8138-0B5E889E9E42}" dt="2026-01-12T19:43:03.963" v="0" actId="22"/>
        <pc:sldMkLst>
          <pc:docMk/>
          <pc:sldMk cId="2358290698" sldId="314"/>
        </pc:sldMkLst>
      </pc:sldChg>
      <pc:sldChg chg="new del">
        <pc:chgData name="Niamh McAuliffe (2503286)" userId="e461b64d-90bf-40ce-b35a-8e59e56c1ed3" providerId="ADAL" clId="{50D6FAE3-5F80-4D6C-8138-0B5E889E9E42}" dt="2026-01-12T19:43:40.044" v="4" actId="21"/>
        <pc:sldMkLst>
          <pc:docMk/>
          <pc:sldMk cId="2324656283" sldId="315"/>
        </pc:sldMkLst>
      </pc:sldChg>
      <pc:sldChg chg="add">
        <pc:chgData name="Niamh McAuliffe (2503286)" userId="e461b64d-90bf-40ce-b35a-8e59e56c1ed3" providerId="ADAL" clId="{50D6FAE3-5F80-4D6C-8138-0B5E889E9E42}" dt="2026-01-12T19:43:35.847" v="3" actId="22"/>
        <pc:sldMkLst>
          <pc:docMk/>
          <pc:sldMk cId="1123597205" sldId="316"/>
        </pc:sldMkLst>
      </pc:sldChg>
      <pc:sldChg chg="add ord">
        <pc:chgData name="Niamh McAuliffe (2503286)" userId="e461b64d-90bf-40ce-b35a-8e59e56c1ed3" providerId="ADAL" clId="{50D6FAE3-5F80-4D6C-8138-0B5E889E9E42}" dt="2026-01-12T19:44:09.217" v="6" actId="1076"/>
        <pc:sldMkLst>
          <pc:docMk/>
          <pc:sldMk cId="2393190000" sldId="317"/>
        </pc:sldMkLst>
      </pc:sldChg>
      <pc:sldChg chg="add">
        <pc:chgData name="Niamh McAuliffe (2503286)" userId="e461b64d-90bf-40ce-b35a-8e59e56c1ed3" providerId="ADAL" clId="{50D6FAE3-5F80-4D6C-8138-0B5E889E9E42}" dt="2026-01-12T19:45:26.368" v="9" actId="22"/>
        <pc:sldMkLst>
          <pc:docMk/>
          <pc:sldMk cId="3703678390" sldId="31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A8442-2EB3-DCA2-9219-9E44C71BAD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5CF16-3FF8-894F-2F1D-8F33682C2C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359919-5A00-4236-E888-6172C0C58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EC637-8E77-154C-8D38-D57F89808B9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FAFC83-89CB-3095-C8D8-56C06A8707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853A69-9874-C8D0-B48B-F3777A930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1A15C-7FF6-894D-AEE4-DAF638E87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918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A0C46-24BD-1836-F932-DFD8D529A9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A36FF-A6B0-48FE-F6BE-D63BF7962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0C0A1-A139-030E-CC32-990859759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EC637-8E77-154C-8D38-D57F89808B9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A3491-7A86-C43F-7DE9-BB84912E1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4509D1-49E4-2200-4812-8A93EAF99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1A15C-7FF6-894D-AEE4-DAF638E87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202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B5C5E-9DD2-9731-C2D5-36407A601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895F15-53C9-B728-63FF-A84EDF2F51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E11AB-48E7-A869-1AE6-6FDD0E8163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EC637-8E77-154C-8D38-D57F89808B9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D00C47-D8E3-BAFD-70DB-380DDEB113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54E1D-31A7-3EAB-5EA4-30AA7B3D1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1A15C-7FF6-894D-AEE4-DAF638E87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46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2A63D-3B6E-A0E4-7DD1-6424FA9D0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35084-BA4A-A040-B00F-0DDA8ED5CF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CE9458-1F42-6447-7CD2-C0FDB07866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4C7466-67A0-D4EF-0421-72D2E4C12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EC637-8E77-154C-8D38-D57F89808B9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AEC2DC-4A88-97AA-A58B-BB4D8BBFC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D9F907-084B-F000-F036-109886512C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1A15C-7FF6-894D-AEE4-DAF638E87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073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3CF38-29DA-CC46-2C38-0468288C7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7E406E-CAD9-A228-0B33-BEAAC8EB3D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122386-4130-C25F-0330-D46B25CE70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C6CCB9-2E98-0573-513B-28D7E76D14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0824BB-AA2C-EDE7-826F-45B66F5E99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89E1CF-11E1-9559-8E13-59D9BF870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EC637-8E77-154C-8D38-D57F89808B9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2B969B-A4A3-DF90-4E5B-18B30B7B6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FE6DCD-E94E-9A4E-246C-1243AA0DF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1A15C-7FF6-894D-AEE4-DAF638E87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384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42F59-87A7-77ED-6C96-BE7EF6340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76DC4B-04E8-50F0-DFF6-34FF1EEBBF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EC637-8E77-154C-8D38-D57F89808B9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1B6D9A-45BF-A99A-6312-B776598DF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F101C9-B6B7-B505-9CE2-D365EBD1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1A15C-7FF6-894D-AEE4-DAF638E87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79CF19-8B60-10D3-D2BB-3CA8D5EF3C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EC637-8E77-154C-8D38-D57F89808B9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6FDAE7-3467-AB18-CFB6-D101FA5CDB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1A3D8E-5FDE-FFAA-9DA0-6D5AD57E1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1A15C-7FF6-894D-AEE4-DAF638E87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820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F2538-1455-422E-9FEC-72F3EEB19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66287-8DD2-2605-7779-86C544715D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8D8614-FD5E-C313-FC62-A2F7C1D5AE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CA8E88-BABA-7519-D8E6-81476039A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EC637-8E77-154C-8D38-D57F89808B9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AE0B72-CD4B-E802-16EE-5D91720D2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872A5E-C5C9-C036-3E3E-6D63E6F72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1A15C-7FF6-894D-AEE4-DAF638E87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7430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FDAA6-EA11-C9ED-7A3B-A38902101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2A9F77-FDC7-8CA4-3D32-B06D8D04C5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9FB42C-ADA3-CAC4-862E-1A1FB865F0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4A42D5-A3FA-C69E-117D-7EDD1FA33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EC637-8E77-154C-8D38-D57F89808B9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539E4C-3E53-31A5-55D5-8F2F685BC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7FB0F6-3408-D6D2-317B-B1A66891D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1A15C-7FF6-894D-AEE4-DAF638E87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900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A5CAD-CCB9-1A51-C159-6DD3F07F1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01E697-6DAE-5AD1-5615-1BE051AD9D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54F3D-0D23-E61A-10D1-CC21C72D4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EC637-8E77-154C-8D38-D57F89808B9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8B207-9C2C-BE20-0533-BEE92914C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FFACEA-C0C2-BF6C-47EC-DCCC88148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1A15C-7FF6-894D-AEE4-DAF638E87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395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2DDB41-58FB-1BD9-8651-64994024AB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31CFF6-81D4-A13A-6014-9377A7AD15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91442-0BC3-3349-083F-48B02CC3CD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EC637-8E77-154C-8D38-D57F89808B9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6B782-96C1-86A3-5793-5D68988B9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0E4CE-B415-4E78-3B3C-801F6807B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1A15C-7FF6-894D-AEE4-DAF638E87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324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3CFFF0-74E3-FEDD-4355-D1CA82A6F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E362C-939E-92C0-62FA-C1A153207D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A62DAB-4F13-6B9E-BBA1-9ED9F9C3BF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9EC637-8E77-154C-8D38-D57F89808B9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FFF72-41FF-CE25-65EB-0BE151749F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C838AE-504E-0F99-7054-E20937F151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951A15C-7FF6-894D-AEE4-DAF638E87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8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sv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sv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10" Type="http://schemas.openxmlformats.org/officeDocument/2006/relationships/image" Target="../media/image10.svg"/><Relationship Id="rId4" Type="http://schemas.openxmlformats.org/officeDocument/2006/relationships/image" Target="../media/image13.svg"/><Relationship Id="rId9" Type="http://schemas.openxmlformats.org/officeDocument/2006/relationships/image" Target="../media/image9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8.svg"/><Relationship Id="rId7" Type="http://schemas.openxmlformats.org/officeDocument/2006/relationships/image" Target="../media/image15.png"/><Relationship Id="rId12" Type="http://schemas.openxmlformats.org/officeDocument/2006/relationships/image" Target="../media/image10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9.svg"/><Relationship Id="rId5" Type="http://schemas.openxmlformats.org/officeDocument/2006/relationships/image" Target="../media/image3.svg"/><Relationship Id="rId10" Type="http://schemas.openxmlformats.org/officeDocument/2006/relationships/image" Target="../media/image8.png"/><Relationship Id="rId4" Type="http://schemas.openxmlformats.org/officeDocument/2006/relationships/image" Target="../media/image1.png"/><Relationship Id="rId9" Type="http://schemas.openxmlformats.org/officeDocument/2006/relationships/image" Target="../media/image20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13.svg"/><Relationship Id="rId7" Type="http://schemas.openxmlformats.org/officeDocument/2006/relationships/image" Target="../media/image8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svg"/><Relationship Id="rId5" Type="http://schemas.openxmlformats.org/officeDocument/2006/relationships/image" Target="../media/image15.png"/><Relationship Id="rId4" Type="http://schemas.openxmlformats.org/officeDocument/2006/relationships/image" Target="../media/image21.jpeg"/><Relationship Id="rId9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3.svg"/><Relationship Id="rId7" Type="http://schemas.openxmlformats.org/officeDocument/2006/relationships/image" Target="../media/image9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3.svg"/><Relationship Id="rId10" Type="http://schemas.openxmlformats.org/officeDocument/2006/relationships/image" Target="../media/image22.jpeg"/><Relationship Id="rId4" Type="http://schemas.openxmlformats.org/officeDocument/2006/relationships/image" Target="../media/image1.png"/><Relationship Id="rId9" Type="http://schemas.openxmlformats.org/officeDocument/2006/relationships/image" Target="../media/image20.sv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305918" y="-1097767"/>
            <a:ext cx="4343957" cy="4254785"/>
          </a:xfrm>
          <a:custGeom>
            <a:avLst/>
            <a:gdLst/>
            <a:ahLst/>
            <a:cxnLst/>
            <a:rect l="l" t="t" r="r" b="b"/>
            <a:pathLst>
              <a:path w="6515936" h="6382178">
                <a:moveTo>
                  <a:pt x="0" y="0"/>
                </a:moveTo>
                <a:lnTo>
                  <a:pt x="6515936" y="0"/>
                </a:lnTo>
                <a:lnTo>
                  <a:pt x="6515936" y="6382179"/>
                </a:lnTo>
                <a:lnTo>
                  <a:pt x="0" y="638217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sp>
        <p:nvSpPr>
          <p:cNvPr id="5" name="Freeform 5"/>
          <p:cNvSpPr/>
          <p:nvPr/>
        </p:nvSpPr>
        <p:spPr>
          <a:xfrm rot="-500325">
            <a:off x="-177717" y="988413"/>
            <a:ext cx="3087869" cy="3024482"/>
          </a:xfrm>
          <a:custGeom>
            <a:avLst/>
            <a:gdLst/>
            <a:ahLst/>
            <a:cxnLst/>
            <a:rect l="l" t="t" r="r" b="b"/>
            <a:pathLst>
              <a:path w="4631804" h="4536723">
                <a:moveTo>
                  <a:pt x="0" y="0"/>
                </a:moveTo>
                <a:lnTo>
                  <a:pt x="4631804" y="0"/>
                </a:lnTo>
                <a:lnTo>
                  <a:pt x="4631804" y="4536722"/>
                </a:lnTo>
                <a:lnTo>
                  <a:pt x="0" y="45367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grpSp>
        <p:nvGrpSpPr>
          <p:cNvPr id="6" name="Group 6"/>
          <p:cNvGrpSpPr/>
          <p:nvPr/>
        </p:nvGrpSpPr>
        <p:grpSpPr>
          <a:xfrm>
            <a:off x="0" y="3604795"/>
            <a:ext cx="12252363" cy="3256187"/>
            <a:chOff x="0" y="0"/>
            <a:chExt cx="3046694" cy="81369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046693" cy="813698"/>
            </a:xfrm>
            <a:custGeom>
              <a:avLst/>
              <a:gdLst/>
              <a:ahLst/>
              <a:cxnLst/>
              <a:rect l="l" t="t" r="r" b="b"/>
              <a:pathLst>
                <a:path w="3046693" h="813698">
                  <a:moveTo>
                    <a:pt x="10583" y="0"/>
                  </a:moveTo>
                  <a:lnTo>
                    <a:pt x="3036110" y="0"/>
                  </a:lnTo>
                  <a:cubicBezTo>
                    <a:pt x="3041955" y="0"/>
                    <a:pt x="3046693" y="4738"/>
                    <a:pt x="3046693" y="10583"/>
                  </a:cubicBezTo>
                  <a:lnTo>
                    <a:pt x="3046693" y="803114"/>
                  </a:lnTo>
                  <a:cubicBezTo>
                    <a:pt x="3046693" y="805921"/>
                    <a:pt x="3045578" y="808613"/>
                    <a:pt x="3043594" y="810598"/>
                  </a:cubicBezTo>
                  <a:cubicBezTo>
                    <a:pt x="3041609" y="812583"/>
                    <a:pt x="3038917" y="813698"/>
                    <a:pt x="3036110" y="813698"/>
                  </a:cubicBezTo>
                  <a:lnTo>
                    <a:pt x="10583" y="813698"/>
                  </a:lnTo>
                  <a:cubicBezTo>
                    <a:pt x="7776" y="813698"/>
                    <a:pt x="5085" y="812583"/>
                    <a:pt x="3100" y="810598"/>
                  </a:cubicBezTo>
                  <a:cubicBezTo>
                    <a:pt x="1115" y="808613"/>
                    <a:pt x="0" y="805921"/>
                    <a:pt x="0" y="803114"/>
                  </a:cubicBezTo>
                  <a:lnTo>
                    <a:pt x="0" y="10583"/>
                  </a:lnTo>
                  <a:cubicBezTo>
                    <a:pt x="0" y="7776"/>
                    <a:pt x="1115" y="5085"/>
                    <a:pt x="3100" y="3100"/>
                  </a:cubicBezTo>
                  <a:cubicBezTo>
                    <a:pt x="5085" y="1115"/>
                    <a:pt x="7776" y="0"/>
                    <a:pt x="10583" y="0"/>
                  </a:cubicBezTo>
                  <a:close/>
                </a:path>
              </a:pathLst>
            </a:custGeom>
            <a:solidFill>
              <a:srgbClr val="888860"/>
            </a:solidFill>
            <a:ln w="12700">
              <a:solidFill>
                <a:srgbClr val="000000"/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302621" y="3448050"/>
            <a:ext cx="4001492" cy="935828"/>
            <a:chOff x="0" y="0"/>
            <a:chExt cx="1580836" cy="36971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80836" cy="369710"/>
            </a:xfrm>
            <a:custGeom>
              <a:avLst/>
              <a:gdLst/>
              <a:ahLst/>
              <a:cxnLst/>
              <a:rect l="l" t="t" r="r" b="b"/>
              <a:pathLst>
                <a:path w="1580836" h="369710">
                  <a:moveTo>
                    <a:pt x="32246" y="0"/>
                  </a:moveTo>
                  <a:lnTo>
                    <a:pt x="1548590" y="0"/>
                  </a:lnTo>
                  <a:cubicBezTo>
                    <a:pt x="1566399" y="0"/>
                    <a:pt x="1580836" y="14437"/>
                    <a:pt x="1580836" y="32246"/>
                  </a:cubicBezTo>
                  <a:lnTo>
                    <a:pt x="1580836" y="337464"/>
                  </a:lnTo>
                  <a:cubicBezTo>
                    <a:pt x="1580836" y="346016"/>
                    <a:pt x="1577439" y="354218"/>
                    <a:pt x="1571392" y="360265"/>
                  </a:cubicBezTo>
                  <a:cubicBezTo>
                    <a:pt x="1565344" y="366313"/>
                    <a:pt x="1557142" y="369710"/>
                    <a:pt x="1548590" y="369710"/>
                  </a:cubicBezTo>
                  <a:lnTo>
                    <a:pt x="32246" y="369710"/>
                  </a:lnTo>
                  <a:cubicBezTo>
                    <a:pt x="14437" y="369710"/>
                    <a:pt x="0" y="355273"/>
                    <a:pt x="0" y="337464"/>
                  </a:cubicBezTo>
                  <a:lnTo>
                    <a:pt x="0" y="32246"/>
                  </a:lnTo>
                  <a:cubicBezTo>
                    <a:pt x="0" y="14437"/>
                    <a:pt x="14437" y="0"/>
                    <a:pt x="32246" y="0"/>
                  </a:cubicBezTo>
                  <a:close/>
                </a:path>
              </a:pathLst>
            </a:custGeom>
            <a:solidFill>
              <a:srgbClr val="50742A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1580836" cy="426860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147"/>
                </a:lnSpc>
              </a:pPr>
              <a:endParaRPr sz="800"/>
            </a:p>
          </p:txBody>
        </p:sp>
      </p:grpSp>
      <p:sp>
        <p:nvSpPr>
          <p:cNvPr id="11" name="Freeform 11"/>
          <p:cNvSpPr/>
          <p:nvPr/>
        </p:nvSpPr>
        <p:spPr>
          <a:xfrm>
            <a:off x="3944300" y="3757000"/>
            <a:ext cx="317929" cy="317929"/>
          </a:xfrm>
          <a:custGeom>
            <a:avLst/>
            <a:gdLst/>
            <a:ahLst/>
            <a:cxnLst/>
            <a:rect l="l" t="t" r="r" b="b"/>
            <a:pathLst>
              <a:path w="476894" h="476894">
                <a:moveTo>
                  <a:pt x="0" y="0"/>
                </a:moveTo>
                <a:lnTo>
                  <a:pt x="476893" y="0"/>
                </a:lnTo>
                <a:lnTo>
                  <a:pt x="476893" y="476894"/>
                </a:lnTo>
                <a:lnTo>
                  <a:pt x="0" y="47689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sp>
        <p:nvSpPr>
          <p:cNvPr id="12" name="AutoShape 12"/>
          <p:cNvSpPr/>
          <p:nvPr/>
        </p:nvSpPr>
        <p:spPr>
          <a:xfrm flipV="1">
            <a:off x="3585858" y="2169625"/>
            <a:ext cx="5141011" cy="0"/>
          </a:xfrm>
          <a:prstGeom prst="line">
            <a:avLst/>
          </a:prstGeom>
          <a:ln w="28575" cap="rnd">
            <a:solidFill>
              <a:srgbClr val="50742A"/>
            </a:solidFill>
            <a:prstDash val="solid"/>
            <a:headEnd type="none" w="sm" len="sm"/>
            <a:tailEnd type="none" w="sm" len="sm"/>
          </a:ln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grpSp>
        <p:nvGrpSpPr>
          <p:cNvPr id="13" name="Group 13"/>
          <p:cNvGrpSpPr/>
          <p:nvPr/>
        </p:nvGrpSpPr>
        <p:grpSpPr>
          <a:xfrm rot="414385">
            <a:off x="8706677" y="4718815"/>
            <a:ext cx="2696861" cy="1761907"/>
            <a:chOff x="0" y="0"/>
            <a:chExt cx="517450" cy="338059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517450" cy="338059"/>
            </a:xfrm>
            <a:custGeom>
              <a:avLst/>
              <a:gdLst/>
              <a:ahLst/>
              <a:cxnLst/>
              <a:rect l="l" t="t" r="r" b="b"/>
              <a:pathLst>
                <a:path w="517450" h="338059">
                  <a:moveTo>
                    <a:pt x="0" y="0"/>
                  </a:moveTo>
                  <a:lnTo>
                    <a:pt x="517450" y="0"/>
                  </a:lnTo>
                  <a:lnTo>
                    <a:pt x="517450" y="338059"/>
                  </a:lnTo>
                  <a:lnTo>
                    <a:pt x="0" y="338059"/>
                  </a:lnTo>
                  <a:close/>
                </a:path>
              </a:pathLst>
            </a:custGeom>
            <a:blipFill>
              <a:blip r:embed="rId7"/>
              <a:stretch>
                <a:fillRect l="-8072" r="-8072"/>
              </a:stretch>
            </a:blipFill>
            <a:ln w="142875" cap="sq">
              <a:solidFill>
                <a:srgbClr val="EFE7B9"/>
              </a:solidFill>
              <a:prstDash val="solid"/>
              <a:miter/>
            </a:ln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</p:grpSp>
      <p:grpSp>
        <p:nvGrpSpPr>
          <p:cNvPr id="17" name="Group 17"/>
          <p:cNvGrpSpPr/>
          <p:nvPr/>
        </p:nvGrpSpPr>
        <p:grpSpPr>
          <a:xfrm rot="414385">
            <a:off x="8927502" y="2895727"/>
            <a:ext cx="2696861" cy="1761907"/>
            <a:chOff x="0" y="0"/>
            <a:chExt cx="517450" cy="338059"/>
          </a:xfrm>
        </p:grpSpPr>
        <p:sp>
          <p:nvSpPr>
            <p:cNvPr id="18" name="Freeform 18"/>
            <p:cNvSpPr/>
            <p:nvPr/>
          </p:nvSpPr>
          <p:spPr>
            <a:xfrm rot="450801">
              <a:off x="-19881" y="-32379"/>
              <a:ext cx="557211" cy="402817"/>
            </a:xfrm>
            <a:custGeom>
              <a:avLst/>
              <a:gdLst/>
              <a:ahLst/>
              <a:cxnLst/>
              <a:rect l="l" t="t" r="r" b="b"/>
              <a:pathLst>
                <a:path w="557211" h="402817">
                  <a:moveTo>
                    <a:pt x="0" y="67660"/>
                  </a:moveTo>
                  <a:lnTo>
                    <a:pt x="513008" y="0"/>
                  </a:lnTo>
                  <a:lnTo>
                    <a:pt x="557212" y="335157"/>
                  </a:lnTo>
                  <a:lnTo>
                    <a:pt x="44204" y="402817"/>
                  </a:lnTo>
                  <a:close/>
                </a:path>
              </a:pathLst>
            </a:custGeom>
            <a:blipFill>
              <a:blip r:embed="rId8"/>
              <a:stretch>
                <a:fillRect l="-14244" r="-14244"/>
              </a:stretch>
            </a:blipFill>
            <a:ln w="142875" cap="sq">
              <a:solidFill>
                <a:srgbClr val="EFE7B9"/>
              </a:solidFill>
              <a:prstDash val="solid"/>
              <a:miter/>
            </a:ln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</p:grpSp>
      <p:sp>
        <p:nvSpPr>
          <p:cNvPr id="19" name="Freeform 19"/>
          <p:cNvSpPr/>
          <p:nvPr/>
        </p:nvSpPr>
        <p:spPr>
          <a:xfrm flipV="1">
            <a:off x="155167" y="6077511"/>
            <a:ext cx="889075" cy="758318"/>
          </a:xfrm>
          <a:custGeom>
            <a:avLst/>
            <a:gdLst/>
            <a:ahLst/>
            <a:cxnLst/>
            <a:rect l="l" t="t" r="r" b="b"/>
            <a:pathLst>
              <a:path w="1916598" h="1938878">
                <a:moveTo>
                  <a:pt x="0" y="0"/>
                </a:moveTo>
                <a:lnTo>
                  <a:pt x="1916597" y="0"/>
                </a:lnTo>
                <a:lnTo>
                  <a:pt x="1916597" y="1938878"/>
                </a:lnTo>
                <a:lnTo>
                  <a:pt x="0" y="193887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18000"/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r="-26139" b="-25145"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sp>
        <p:nvSpPr>
          <p:cNvPr id="20" name="Freeform 20"/>
          <p:cNvSpPr/>
          <p:nvPr/>
        </p:nvSpPr>
        <p:spPr>
          <a:xfrm>
            <a:off x="10474086" y="1877095"/>
            <a:ext cx="1611725" cy="585060"/>
          </a:xfrm>
          <a:custGeom>
            <a:avLst/>
            <a:gdLst/>
            <a:ahLst/>
            <a:cxnLst/>
            <a:rect l="l" t="t" r="r" b="b"/>
            <a:pathLst>
              <a:path w="2417587" h="877590">
                <a:moveTo>
                  <a:pt x="0" y="0"/>
                </a:moveTo>
                <a:lnTo>
                  <a:pt x="2417586" y="0"/>
                </a:lnTo>
                <a:lnTo>
                  <a:pt x="2417586" y="877590"/>
                </a:lnTo>
                <a:lnTo>
                  <a:pt x="0" y="87759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18000"/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b="-176485"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sp>
        <p:nvSpPr>
          <p:cNvPr id="21" name="TextBox 21"/>
          <p:cNvSpPr txBox="1"/>
          <p:nvPr/>
        </p:nvSpPr>
        <p:spPr>
          <a:xfrm>
            <a:off x="1044242" y="3428480"/>
            <a:ext cx="2900058" cy="6667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35"/>
              </a:lnSpc>
            </a:pPr>
            <a:r>
              <a:rPr lang="en-US" sz="1882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Social and Community Impacts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412565" y="1181687"/>
            <a:ext cx="7487598" cy="7803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347"/>
              </a:lnSpc>
            </a:pPr>
            <a:r>
              <a:rPr lang="en-US" sz="4534" b="1">
                <a:solidFill>
                  <a:srgbClr val="50742A"/>
                </a:solidFill>
                <a:latin typeface="Agrandir Bold"/>
                <a:ea typeface="Agrandir Bold"/>
                <a:cs typeface="Agrandir Bold"/>
                <a:sym typeface="Agrandir Bold"/>
              </a:rPr>
              <a:t>A </a:t>
            </a:r>
            <a:r>
              <a:rPr lang="en-GB" sz="4534" b="1">
                <a:solidFill>
                  <a:srgbClr val="50742A"/>
                </a:solidFill>
                <a:latin typeface="Agrandir Bold"/>
                <a:ea typeface="Agrandir Bold"/>
                <a:cs typeface="Agrandir Bold"/>
                <a:sym typeface="Agrandir Bold"/>
              </a:rPr>
              <a:t>New start for </a:t>
            </a:r>
            <a:r>
              <a:rPr lang="en-GB" sz="4534" b="1" err="1">
                <a:solidFill>
                  <a:srgbClr val="50742A"/>
                </a:solidFill>
                <a:latin typeface="Agrandir Bold"/>
                <a:ea typeface="Agrandir Bold"/>
                <a:cs typeface="Agrandir Bold"/>
                <a:sym typeface="Agrandir Bold"/>
              </a:rPr>
              <a:t>Kilvey</a:t>
            </a:r>
            <a:r>
              <a:rPr lang="en-GB" sz="4534" b="1">
                <a:solidFill>
                  <a:srgbClr val="50742A"/>
                </a:solidFill>
                <a:latin typeface="Agrandir Bold"/>
                <a:ea typeface="Agrandir Bold"/>
                <a:cs typeface="Agrandir Bold"/>
                <a:sym typeface="Agrandir Bold"/>
              </a:rPr>
              <a:t> Hill </a:t>
            </a:r>
            <a:endParaRPr lang="en-US" sz="4534" b="1">
              <a:solidFill>
                <a:srgbClr val="50742A"/>
              </a:solidFill>
              <a:latin typeface="Agrandir Bold"/>
              <a:ea typeface="Agrandir Bold"/>
              <a:cs typeface="Agrandir Bold"/>
              <a:sym typeface="Agrandir Bold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708214-D1C6-E1ED-0468-0F0AC6D838AC}"/>
              </a:ext>
            </a:extLst>
          </p:cNvPr>
          <p:cNvSpPr txBox="1"/>
          <p:nvPr/>
        </p:nvSpPr>
        <p:spPr>
          <a:xfrm>
            <a:off x="4179265" y="2166118"/>
            <a:ext cx="3335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/>
              <a:t>By Niamh McAuliffe(2503286)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358290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682553" y="-246530"/>
            <a:ext cx="4296268" cy="4070605"/>
          </a:xfrm>
          <a:custGeom>
            <a:avLst/>
            <a:gdLst/>
            <a:ahLst/>
            <a:cxnLst/>
            <a:rect l="l" t="t" r="r" b="b"/>
            <a:pathLst>
              <a:path w="6444402" h="6105908">
                <a:moveTo>
                  <a:pt x="0" y="0"/>
                </a:moveTo>
                <a:lnTo>
                  <a:pt x="6444402" y="0"/>
                </a:lnTo>
                <a:lnTo>
                  <a:pt x="6444402" y="6105908"/>
                </a:lnTo>
                <a:lnTo>
                  <a:pt x="0" y="61059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sp>
        <p:nvSpPr>
          <p:cNvPr id="3" name="Freeform 3"/>
          <p:cNvSpPr/>
          <p:nvPr/>
        </p:nvSpPr>
        <p:spPr>
          <a:xfrm rot="1705731">
            <a:off x="-460656" y="4235109"/>
            <a:ext cx="5082467" cy="4815509"/>
          </a:xfrm>
          <a:custGeom>
            <a:avLst/>
            <a:gdLst/>
            <a:ahLst/>
            <a:cxnLst/>
            <a:rect l="l" t="t" r="r" b="b"/>
            <a:pathLst>
              <a:path w="7623701" h="7223264">
                <a:moveTo>
                  <a:pt x="0" y="0"/>
                </a:moveTo>
                <a:lnTo>
                  <a:pt x="7623701" y="0"/>
                </a:lnTo>
                <a:lnTo>
                  <a:pt x="7623701" y="7223265"/>
                </a:lnTo>
                <a:lnTo>
                  <a:pt x="0" y="722326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grpSp>
        <p:nvGrpSpPr>
          <p:cNvPr id="4" name="Group 4"/>
          <p:cNvGrpSpPr/>
          <p:nvPr/>
        </p:nvGrpSpPr>
        <p:grpSpPr>
          <a:xfrm>
            <a:off x="1284778" y="1125565"/>
            <a:ext cx="4694201" cy="4606871"/>
            <a:chOff x="0" y="0"/>
            <a:chExt cx="1069836" cy="10499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69836" cy="1049933"/>
            </a:xfrm>
            <a:custGeom>
              <a:avLst/>
              <a:gdLst/>
              <a:ahLst/>
              <a:cxnLst/>
              <a:rect l="l" t="t" r="r" b="b"/>
              <a:pathLst>
                <a:path w="1069836" h="1049933">
                  <a:moveTo>
                    <a:pt x="57174" y="0"/>
                  </a:moveTo>
                  <a:lnTo>
                    <a:pt x="1012662" y="0"/>
                  </a:lnTo>
                  <a:cubicBezTo>
                    <a:pt x="1027826" y="0"/>
                    <a:pt x="1042368" y="6024"/>
                    <a:pt x="1053090" y="16746"/>
                  </a:cubicBezTo>
                  <a:cubicBezTo>
                    <a:pt x="1063813" y="27468"/>
                    <a:pt x="1069836" y="42011"/>
                    <a:pt x="1069836" y="57174"/>
                  </a:cubicBezTo>
                  <a:lnTo>
                    <a:pt x="1069836" y="992759"/>
                  </a:lnTo>
                  <a:cubicBezTo>
                    <a:pt x="1069836" y="1007923"/>
                    <a:pt x="1063813" y="1022465"/>
                    <a:pt x="1053090" y="1033187"/>
                  </a:cubicBezTo>
                  <a:cubicBezTo>
                    <a:pt x="1042368" y="1043909"/>
                    <a:pt x="1027826" y="1049933"/>
                    <a:pt x="1012662" y="1049933"/>
                  </a:cubicBezTo>
                  <a:lnTo>
                    <a:pt x="57174" y="1049933"/>
                  </a:lnTo>
                  <a:cubicBezTo>
                    <a:pt x="42011" y="1049933"/>
                    <a:pt x="27468" y="1043909"/>
                    <a:pt x="16746" y="1033187"/>
                  </a:cubicBezTo>
                  <a:cubicBezTo>
                    <a:pt x="6024" y="1022465"/>
                    <a:pt x="0" y="1007923"/>
                    <a:pt x="0" y="992759"/>
                  </a:cubicBezTo>
                  <a:lnTo>
                    <a:pt x="0" y="57174"/>
                  </a:lnTo>
                  <a:cubicBezTo>
                    <a:pt x="0" y="42011"/>
                    <a:pt x="6024" y="27468"/>
                    <a:pt x="16746" y="16746"/>
                  </a:cubicBezTo>
                  <a:cubicBezTo>
                    <a:pt x="27468" y="6024"/>
                    <a:pt x="42011" y="0"/>
                    <a:pt x="57174" y="0"/>
                  </a:cubicBezTo>
                  <a:close/>
                </a:path>
              </a:pathLst>
            </a:custGeom>
            <a:blipFill>
              <a:blip r:embed="rId5"/>
              <a:stretch>
                <a:fillRect l="-16626" r="-16626"/>
              </a:stretch>
            </a:blip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</p:grpSp>
      <p:sp>
        <p:nvSpPr>
          <p:cNvPr id="6" name="Freeform 6"/>
          <p:cNvSpPr/>
          <p:nvPr/>
        </p:nvSpPr>
        <p:spPr>
          <a:xfrm>
            <a:off x="6569355" y="3505624"/>
            <a:ext cx="206982" cy="206982"/>
          </a:xfrm>
          <a:custGeom>
            <a:avLst/>
            <a:gdLst/>
            <a:ahLst/>
            <a:cxnLst/>
            <a:rect l="l" t="t" r="r" b="b"/>
            <a:pathLst>
              <a:path w="310473" h="310473">
                <a:moveTo>
                  <a:pt x="0" y="0"/>
                </a:moveTo>
                <a:lnTo>
                  <a:pt x="310473" y="0"/>
                </a:lnTo>
                <a:lnTo>
                  <a:pt x="310473" y="310473"/>
                </a:lnTo>
                <a:lnTo>
                  <a:pt x="0" y="31047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grpSp>
        <p:nvGrpSpPr>
          <p:cNvPr id="7" name="Group 7"/>
          <p:cNvGrpSpPr/>
          <p:nvPr/>
        </p:nvGrpSpPr>
        <p:grpSpPr>
          <a:xfrm>
            <a:off x="317568" y="6354735"/>
            <a:ext cx="11556865" cy="1026268"/>
            <a:chOff x="0" y="0"/>
            <a:chExt cx="4565675" cy="40543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565675" cy="405439"/>
            </a:xfrm>
            <a:custGeom>
              <a:avLst/>
              <a:gdLst/>
              <a:ahLst/>
              <a:cxnLst/>
              <a:rect l="l" t="t" r="r" b="b"/>
              <a:pathLst>
                <a:path w="4565675" h="405439">
                  <a:moveTo>
                    <a:pt x="16524" y="0"/>
                  </a:moveTo>
                  <a:lnTo>
                    <a:pt x="4549151" y="0"/>
                  </a:lnTo>
                  <a:cubicBezTo>
                    <a:pt x="4553533" y="0"/>
                    <a:pt x="4557736" y="1741"/>
                    <a:pt x="4560835" y="4840"/>
                  </a:cubicBezTo>
                  <a:cubicBezTo>
                    <a:pt x="4563934" y="7939"/>
                    <a:pt x="4565675" y="12142"/>
                    <a:pt x="4565675" y="16524"/>
                  </a:cubicBezTo>
                  <a:lnTo>
                    <a:pt x="4565675" y="388915"/>
                  </a:lnTo>
                  <a:cubicBezTo>
                    <a:pt x="4565675" y="393298"/>
                    <a:pt x="4563934" y="397501"/>
                    <a:pt x="4560835" y="400599"/>
                  </a:cubicBezTo>
                  <a:cubicBezTo>
                    <a:pt x="4557736" y="403698"/>
                    <a:pt x="4553533" y="405439"/>
                    <a:pt x="4549151" y="405439"/>
                  </a:cubicBezTo>
                  <a:lnTo>
                    <a:pt x="16524" y="405439"/>
                  </a:lnTo>
                  <a:cubicBezTo>
                    <a:pt x="12142" y="405439"/>
                    <a:pt x="7939" y="403698"/>
                    <a:pt x="4840" y="400599"/>
                  </a:cubicBezTo>
                  <a:cubicBezTo>
                    <a:pt x="1741" y="397501"/>
                    <a:pt x="0" y="393298"/>
                    <a:pt x="0" y="388915"/>
                  </a:cubicBezTo>
                  <a:lnTo>
                    <a:pt x="0" y="16524"/>
                  </a:lnTo>
                  <a:cubicBezTo>
                    <a:pt x="0" y="12142"/>
                    <a:pt x="1741" y="7939"/>
                    <a:pt x="4840" y="4840"/>
                  </a:cubicBezTo>
                  <a:cubicBezTo>
                    <a:pt x="7939" y="1741"/>
                    <a:pt x="12142" y="0"/>
                    <a:pt x="16524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147138"/>
              </a:solidFill>
              <a:prstDash val="solid"/>
              <a:round/>
            </a:ln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85725"/>
              <a:ext cx="4565675" cy="4911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493"/>
                </a:lnSpc>
              </a:pPr>
              <a:endParaRPr sz="8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17568" y="-521388"/>
            <a:ext cx="11556865" cy="1024653"/>
            <a:chOff x="0" y="0"/>
            <a:chExt cx="4565675" cy="404801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565675" cy="404801"/>
            </a:xfrm>
            <a:custGeom>
              <a:avLst/>
              <a:gdLst/>
              <a:ahLst/>
              <a:cxnLst/>
              <a:rect l="l" t="t" r="r" b="b"/>
              <a:pathLst>
                <a:path w="4565675" h="404801">
                  <a:moveTo>
                    <a:pt x="16524" y="0"/>
                  </a:moveTo>
                  <a:lnTo>
                    <a:pt x="4549151" y="0"/>
                  </a:lnTo>
                  <a:cubicBezTo>
                    <a:pt x="4553533" y="0"/>
                    <a:pt x="4557736" y="1741"/>
                    <a:pt x="4560835" y="4840"/>
                  </a:cubicBezTo>
                  <a:cubicBezTo>
                    <a:pt x="4563934" y="7939"/>
                    <a:pt x="4565675" y="12142"/>
                    <a:pt x="4565675" y="16524"/>
                  </a:cubicBezTo>
                  <a:lnTo>
                    <a:pt x="4565675" y="388277"/>
                  </a:lnTo>
                  <a:cubicBezTo>
                    <a:pt x="4565675" y="392660"/>
                    <a:pt x="4563934" y="396863"/>
                    <a:pt x="4560835" y="399962"/>
                  </a:cubicBezTo>
                  <a:cubicBezTo>
                    <a:pt x="4557736" y="403060"/>
                    <a:pt x="4553533" y="404801"/>
                    <a:pt x="4549151" y="404801"/>
                  </a:cubicBezTo>
                  <a:lnTo>
                    <a:pt x="16524" y="404801"/>
                  </a:lnTo>
                  <a:cubicBezTo>
                    <a:pt x="12142" y="404801"/>
                    <a:pt x="7939" y="403060"/>
                    <a:pt x="4840" y="399962"/>
                  </a:cubicBezTo>
                  <a:cubicBezTo>
                    <a:pt x="1741" y="396863"/>
                    <a:pt x="0" y="392660"/>
                    <a:pt x="0" y="388277"/>
                  </a:cubicBezTo>
                  <a:lnTo>
                    <a:pt x="0" y="16524"/>
                  </a:lnTo>
                  <a:cubicBezTo>
                    <a:pt x="0" y="12142"/>
                    <a:pt x="1741" y="7939"/>
                    <a:pt x="4840" y="4840"/>
                  </a:cubicBezTo>
                  <a:cubicBezTo>
                    <a:pt x="7939" y="1741"/>
                    <a:pt x="12142" y="0"/>
                    <a:pt x="16524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147138"/>
              </a:solidFill>
              <a:prstDash val="solid"/>
              <a:round/>
            </a:ln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85725"/>
              <a:ext cx="4565675" cy="490526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493"/>
                </a:lnSpc>
              </a:pPr>
              <a:endParaRPr sz="800"/>
            </a:p>
          </p:txBody>
        </p:sp>
      </p:grpSp>
      <p:sp>
        <p:nvSpPr>
          <p:cNvPr id="13" name="Freeform 13"/>
          <p:cNvSpPr/>
          <p:nvPr/>
        </p:nvSpPr>
        <p:spPr>
          <a:xfrm>
            <a:off x="-469204" y="1788773"/>
            <a:ext cx="1277732" cy="1292585"/>
          </a:xfrm>
          <a:custGeom>
            <a:avLst/>
            <a:gdLst/>
            <a:ahLst/>
            <a:cxnLst/>
            <a:rect l="l" t="t" r="r" b="b"/>
            <a:pathLst>
              <a:path w="1916598" h="1938878">
                <a:moveTo>
                  <a:pt x="0" y="0"/>
                </a:moveTo>
                <a:lnTo>
                  <a:pt x="1916598" y="0"/>
                </a:lnTo>
                <a:lnTo>
                  <a:pt x="1916598" y="1938878"/>
                </a:lnTo>
                <a:lnTo>
                  <a:pt x="0" y="19388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18000"/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r="-26139" b="-25145"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sp>
        <p:nvSpPr>
          <p:cNvPr id="14" name="Freeform 14"/>
          <p:cNvSpPr/>
          <p:nvPr/>
        </p:nvSpPr>
        <p:spPr>
          <a:xfrm>
            <a:off x="10504238" y="2590684"/>
            <a:ext cx="1611725" cy="585060"/>
          </a:xfrm>
          <a:custGeom>
            <a:avLst/>
            <a:gdLst/>
            <a:ahLst/>
            <a:cxnLst/>
            <a:rect l="l" t="t" r="r" b="b"/>
            <a:pathLst>
              <a:path w="2417587" h="877590">
                <a:moveTo>
                  <a:pt x="0" y="0"/>
                </a:moveTo>
                <a:lnTo>
                  <a:pt x="2417587" y="0"/>
                </a:lnTo>
                <a:lnTo>
                  <a:pt x="2417587" y="877590"/>
                </a:lnTo>
                <a:lnTo>
                  <a:pt x="0" y="87759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18000"/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b="-176485"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sp>
        <p:nvSpPr>
          <p:cNvPr id="15" name="TextBox 15"/>
          <p:cNvSpPr txBox="1"/>
          <p:nvPr/>
        </p:nvSpPr>
        <p:spPr>
          <a:xfrm>
            <a:off x="6218788" y="737571"/>
            <a:ext cx="5274437" cy="56570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05318" lvl="1" indent="-202659" algn="l">
              <a:lnSpc>
                <a:spcPts val="2628"/>
              </a:lnSpc>
              <a:buFont typeface="Arial"/>
              <a:buChar char="•"/>
            </a:pPr>
            <a:r>
              <a:rPr lang="en-US" sz="1877" b="1" err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Kilvey</a:t>
            </a:r>
            <a:r>
              <a:rPr lang="en-US" sz="1877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 </a:t>
            </a:r>
            <a:r>
              <a:rPr lang="en-US" sz="1877" b="1" err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Hil</a:t>
            </a:r>
            <a:r>
              <a:rPr lang="en-GB" sz="1877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l</a:t>
            </a:r>
            <a:r>
              <a:rPr lang="en-US" sz="1877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 was once a by product of industrial damage, however is ready for it’s new chapter as the peoples park for the 21st Century.</a:t>
            </a:r>
          </a:p>
          <a:p>
            <a:pPr algn="l">
              <a:lnSpc>
                <a:spcPts val="2628"/>
              </a:lnSpc>
            </a:pPr>
            <a:endParaRPr lang="en-US" sz="1877" b="1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405318" lvl="1" indent="-202659" algn="l">
              <a:lnSpc>
                <a:spcPts val="2628"/>
              </a:lnSpc>
              <a:buFont typeface="Arial"/>
              <a:buChar char="•"/>
            </a:pPr>
            <a:r>
              <a:rPr lang="en-US" sz="1877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Social Equity: The development will be beneficially to those that are</a:t>
            </a:r>
            <a:r>
              <a:rPr lang="en-GB" sz="1877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n’t just</a:t>
            </a:r>
            <a:r>
              <a:rPr lang="en-US" sz="1877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 physically fit to make the journey up the hill </a:t>
            </a:r>
            <a:r>
              <a:rPr lang="en-GB" sz="1877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but for</a:t>
            </a:r>
            <a:r>
              <a:rPr lang="en-US" sz="1877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 those who have been </a:t>
            </a:r>
            <a:r>
              <a:rPr lang="en-GB" sz="1877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restricted for doing so.</a:t>
            </a:r>
            <a:endParaRPr lang="en-US" sz="1877" b="1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2628"/>
              </a:lnSpc>
            </a:pPr>
            <a:endParaRPr lang="en-US" sz="1877" b="1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405318" lvl="1" indent="-202659" algn="l">
              <a:lnSpc>
                <a:spcPts val="2628"/>
              </a:lnSpc>
              <a:buFont typeface="Arial"/>
              <a:buChar char="•"/>
            </a:pPr>
            <a:r>
              <a:rPr lang="en-US" sz="1877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Skyline Enterprises previous development in Rotorua(Skyline, 2017b) and</a:t>
            </a:r>
            <a:r>
              <a:rPr lang="en-GB" sz="1877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 Queenstown</a:t>
            </a:r>
            <a:r>
              <a:rPr lang="en-US" sz="1877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 (Skyline, 2017a) that has been there for 50 years have turned into the beating hearts of those communities.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210EAE0-E110-F0CC-EC1C-24AF751E2C83}"/>
              </a:ext>
            </a:extLst>
          </p:cNvPr>
          <p:cNvSpPr txBox="1"/>
          <p:nvPr/>
        </p:nvSpPr>
        <p:spPr>
          <a:xfrm>
            <a:off x="685799" y="737571"/>
            <a:ext cx="3061945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597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4053637" y="4052499"/>
            <a:ext cx="1713983" cy="2627040"/>
          </a:xfrm>
          <a:custGeom>
            <a:avLst/>
            <a:gdLst/>
            <a:ahLst/>
            <a:cxnLst/>
            <a:rect l="l" t="t" r="r" b="b"/>
            <a:pathLst>
              <a:path w="2570975" h="3940560">
                <a:moveTo>
                  <a:pt x="2570976" y="0"/>
                </a:moveTo>
                <a:lnTo>
                  <a:pt x="0" y="0"/>
                </a:lnTo>
                <a:lnTo>
                  <a:pt x="0" y="3940561"/>
                </a:lnTo>
                <a:lnTo>
                  <a:pt x="2570976" y="3940561"/>
                </a:lnTo>
                <a:lnTo>
                  <a:pt x="2570976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sp>
        <p:nvSpPr>
          <p:cNvPr id="3" name="Freeform 3"/>
          <p:cNvSpPr/>
          <p:nvPr/>
        </p:nvSpPr>
        <p:spPr>
          <a:xfrm>
            <a:off x="4255520" y="2790966"/>
            <a:ext cx="4343957" cy="4254785"/>
          </a:xfrm>
          <a:custGeom>
            <a:avLst/>
            <a:gdLst/>
            <a:ahLst/>
            <a:cxnLst/>
            <a:rect l="l" t="t" r="r" b="b"/>
            <a:pathLst>
              <a:path w="6515936" h="6382178">
                <a:moveTo>
                  <a:pt x="0" y="0"/>
                </a:moveTo>
                <a:lnTo>
                  <a:pt x="6515937" y="0"/>
                </a:lnTo>
                <a:lnTo>
                  <a:pt x="6515937" y="6382178"/>
                </a:lnTo>
                <a:lnTo>
                  <a:pt x="0" y="638217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999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sp>
        <p:nvSpPr>
          <p:cNvPr id="4" name="Freeform 4"/>
          <p:cNvSpPr/>
          <p:nvPr/>
        </p:nvSpPr>
        <p:spPr>
          <a:xfrm rot="-500325">
            <a:off x="343337" y="207922"/>
            <a:ext cx="3087869" cy="3024482"/>
          </a:xfrm>
          <a:custGeom>
            <a:avLst/>
            <a:gdLst/>
            <a:ahLst/>
            <a:cxnLst/>
            <a:rect l="l" t="t" r="r" b="b"/>
            <a:pathLst>
              <a:path w="4631804" h="4536723">
                <a:moveTo>
                  <a:pt x="0" y="0"/>
                </a:moveTo>
                <a:lnTo>
                  <a:pt x="4631803" y="0"/>
                </a:lnTo>
                <a:lnTo>
                  <a:pt x="4631803" y="4536723"/>
                </a:lnTo>
                <a:lnTo>
                  <a:pt x="0" y="453672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999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grpSp>
        <p:nvGrpSpPr>
          <p:cNvPr id="5" name="Group 5"/>
          <p:cNvGrpSpPr/>
          <p:nvPr/>
        </p:nvGrpSpPr>
        <p:grpSpPr>
          <a:xfrm>
            <a:off x="7740392" y="-241222"/>
            <a:ext cx="4515064" cy="7404575"/>
            <a:chOff x="0" y="0"/>
            <a:chExt cx="1049252" cy="172074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49252" cy="1720744"/>
            </a:xfrm>
            <a:custGeom>
              <a:avLst/>
              <a:gdLst/>
              <a:ahLst/>
              <a:cxnLst/>
              <a:rect l="l" t="t" r="r" b="b"/>
              <a:pathLst>
                <a:path w="1049252" h="1720744">
                  <a:moveTo>
                    <a:pt x="57156" y="0"/>
                  </a:moveTo>
                  <a:lnTo>
                    <a:pt x="992096" y="0"/>
                  </a:lnTo>
                  <a:cubicBezTo>
                    <a:pt x="1007255" y="0"/>
                    <a:pt x="1021793" y="6022"/>
                    <a:pt x="1032512" y="16741"/>
                  </a:cubicBezTo>
                  <a:cubicBezTo>
                    <a:pt x="1043231" y="27460"/>
                    <a:pt x="1049252" y="41997"/>
                    <a:pt x="1049252" y="57156"/>
                  </a:cubicBezTo>
                  <a:lnTo>
                    <a:pt x="1049252" y="1663587"/>
                  </a:lnTo>
                  <a:cubicBezTo>
                    <a:pt x="1049252" y="1695154"/>
                    <a:pt x="1023663" y="1720744"/>
                    <a:pt x="992096" y="1720744"/>
                  </a:cubicBezTo>
                  <a:lnTo>
                    <a:pt x="57156" y="1720744"/>
                  </a:lnTo>
                  <a:cubicBezTo>
                    <a:pt x="41997" y="1720744"/>
                    <a:pt x="27460" y="1714722"/>
                    <a:pt x="16741" y="1704003"/>
                  </a:cubicBezTo>
                  <a:cubicBezTo>
                    <a:pt x="6022" y="1693284"/>
                    <a:pt x="0" y="1678746"/>
                    <a:pt x="0" y="1663587"/>
                  </a:cubicBezTo>
                  <a:lnTo>
                    <a:pt x="0" y="57156"/>
                  </a:lnTo>
                  <a:cubicBezTo>
                    <a:pt x="0" y="41997"/>
                    <a:pt x="6022" y="27460"/>
                    <a:pt x="16741" y="16741"/>
                  </a:cubicBezTo>
                  <a:cubicBezTo>
                    <a:pt x="27460" y="6022"/>
                    <a:pt x="41997" y="0"/>
                    <a:pt x="57156" y="0"/>
                  </a:cubicBezTo>
                  <a:close/>
                </a:path>
              </a:pathLst>
            </a:custGeom>
            <a:blipFill>
              <a:blip r:embed="rId6"/>
              <a:stretch>
                <a:fillRect t="-3004" r="-35822" b="-3004"/>
              </a:stretch>
            </a:blip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193140" y="2649005"/>
            <a:ext cx="547521" cy="547521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0742A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493"/>
                </a:lnSpc>
              </a:pPr>
              <a:endParaRPr sz="800"/>
            </a:p>
          </p:txBody>
        </p:sp>
      </p:grpSp>
      <p:sp>
        <p:nvSpPr>
          <p:cNvPr id="10" name="Freeform 10"/>
          <p:cNvSpPr/>
          <p:nvPr/>
        </p:nvSpPr>
        <p:spPr>
          <a:xfrm>
            <a:off x="1335101" y="2790966"/>
            <a:ext cx="263600" cy="263600"/>
          </a:xfrm>
          <a:custGeom>
            <a:avLst/>
            <a:gdLst/>
            <a:ahLst/>
            <a:cxnLst/>
            <a:rect l="l" t="t" r="r" b="b"/>
            <a:pathLst>
              <a:path w="395400" h="395400">
                <a:moveTo>
                  <a:pt x="0" y="0"/>
                </a:moveTo>
                <a:lnTo>
                  <a:pt x="395400" y="0"/>
                </a:lnTo>
                <a:lnTo>
                  <a:pt x="395400" y="395399"/>
                </a:lnTo>
                <a:lnTo>
                  <a:pt x="0" y="39539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grpSp>
        <p:nvGrpSpPr>
          <p:cNvPr id="11" name="Group 11"/>
          <p:cNvGrpSpPr/>
          <p:nvPr/>
        </p:nvGrpSpPr>
        <p:grpSpPr>
          <a:xfrm>
            <a:off x="4768668" y="2649005"/>
            <a:ext cx="547521" cy="547521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0742A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493"/>
                </a:lnSpc>
              </a:pPr>
              <a:endParaRPr sz="800"/>
            </a:p>
          </p:txBody>
        </p:sp>
      </p:grpSp>
      <p:sp>
        <p:nvSpPr>
          <p:cNvPr id="14" name="Freeform 14"/>
          <p:cNvSpPr/>
          <p:nvPr/>
        </p:nvSpPr>
        <p:spPr>
          <a:xfrm>
            <a:off x="4910628" y="2790966"/>
            <a:ext cx="263600" cy="263600"/>
          </a:xfrm>
          <a:custGeom>
            <a:avLst/>
            <a:gdLst/>
            <a:ahLst/>
            <a:cxnLst/>
            <a:rect l="l" t="t" r="r" b="b"/>
            <a:pathLst>
              <a:path w="395400" h="395400">
                <a:moveTo>
                  <a:pt x="0" y="0"/>
                </a:moveTo>
                <a:lnTo>
                  <a:pt x="395400" y="0"/>
                </a:lnTo>
                <a:lnTo>
                  <a:pt x="395400" y="395399"/>
                </a:lnTo>
                <a:lnTo>
                  <a:pt x="0" y="39539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grpSp>
        <p:nvGrpSpPr>
          <p:cNvPr id="15" name="Group 15"/>
          <p:cNvGrpSpPr/>
          <p:nvPr/>
        </p:nvGrpSpPr>
        <p:grpSpPr>
          <a:xfrm>
            <a:off x="1193140" y="1544894"/>
            <a:ext cx="547521" cy="547521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0742A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493"/>
                </a:lnSpc>
              </a:pPr>
              <a:endParaRPr sz="800"/>
            </a:p>
          </p:txBody>
        </p:sp>
      </p:grpSp>
      <p:sp>
        <p:nvSpPr>
          <p:cNvPr id="18" name="Freeform 18"/>
          <p:cNvSpPr/>
          <p:nvPr/>
        </p:nvSpPr>
        <p:spPr>
          <a:xfrm>
            <a:off x="1335101" y="1686855"/>
            <a:ext cx="263600" cy="263600"/>
          </a:xfrm>
          <a:custGeom>
            <a:avLst/>
            <a:gdLst/>
            <a:ahLst/>
            <a:cxnLst/>
            <a:rect l="l" t="t" r="r" b="b"/>
            <a:pathLst>
              <a:path w="395400" h="395400">
                <a:moveTo>
                  <a:pt x="0" y="0"/>
                </a:moveTo>
                <a:lnTo>
                  <a:pt x="395400" y="0"/>
                </a:lnTo>
                <a:lnTo>
                  <a:pt x="395400" y="395400"/>
                </a:lnTo>
                <a:lnTo>
                  <a:pt x="0" y="39540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grpSp>
        <p:nvGrpSpPr>
          <p:cNvPr id="19" name="Group 19"/>
          <p:cNvGrpSpPr/>
          <p:nvPr/>
        </p:nvGrpSpPr>
        <p:grpSpPr>
          <a:xfrm>
            <a:off x="4768668" y="1544894"/>
            <a:ext cx="547521" cy="547521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0742A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493"/>
                </a:lnSpc>
              </a:pPr>
              <a:endParaRPr sz="800"/>
            </a:p>
          </p:txBody>
        </p:sp>
      </p:grpSp>
      <p:sp>
        <p:nvSpPr>
          <p:cNvPr id="22" name="Freeform 22"/>
          <p:cNvSpPr/>
          <p:nvPr/>
        </p:nvSpPr>
        <p:spPr>
          <a:xfrm>
            <a:off x="4910628" y="1686855"/>
            <a:ext cx="263600" cy="263600"/>
          </a:xfrm>
          <a:custGeom>
            <a:avLst/>
            <a:gdLst/>
            <a:ahLst/>
            <a:cxnLst/>
            <a:rect l="l" t="t" r="r" b="b"/>
            <a:pathLst>
              <a:path w="395400" h="395400">
                <a:moveTo>
                  <a:pt x="0" y="0"/>
                </a:moveTo>
                <a:lnTo>
                  <a:pt x="395400" y="0"/>
                </a:lnTo>
                <a:lnTo>
                  <a:pt x="395400" y="395400"/>
                </a:lnTo>
                <a:lnTo>
                  <a:pt x="0" y="39540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grpSp>
        <p:nvGrpSpPr>
          <p:cNvPr id="23" name="Group 23"/>
          <p:cNvGrpSpPr/>
          <p:nvPr/>
        </p:nvGrpSpPr>
        <p:grpSpPr>
          <a:xfrm>
            <a:off x="-458840" y="268026"/>
            <a:ext cx="857290" cy="6321949"/>
            <a:chOff x="0" y="0"/>
            <a:chExt cx="338682" cy="249756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338682" cy="2497560"/>
            </a:xfrm>
            <a:custGeom>
              <a:avLst/>
              <a:gdLst/>
              <a:ahLst/>
              <a:cxnLst/>
              <a:rect l="l" t="t" r="r" b="b"/>
              <a:pathLst>
                <a:path w="338682" h="2497560">
                  <a:moveTo>
                    <a:pt x="169341" y="0"/>
                  </a:moveTo>
                  <a:lnTo>
                    <a:pt x="169341" y="0"/>
                  </a:lnTo>
                  <a:cubicBezTo>
                    <a:pt x="262866" y="0"/>
                    <a:pt x="338682" y="75817"/>
                    <a:pt x="338682" y="169341"/>
                  </a:cubicBezTo>
                  <a:lnTo>
                    <a:pt x="338682" y="2328219"/>
                  </a:lnTo>
                  <a:cubicBezTo>
                    <a:pt x="338682" y="2421744"/>
                    <a:pt x="262866" y="2497560"/>
                    <a:pt x="169341" y="2497560"/>
                  </a:cubicBezTo>
                  <a:lnTo>
                    <a:pt x="169341" y="2497560"/>
                  </a:lnTo>
                  <a:cubicBezTo>
                    <a:pt x="75817" y="2497560"/>
                    <a:pt x="0" y="2421744"/>
                    <a:pt x="0" y="2328219"/>
                  </a:cubicBezTo>
                  <a:lnTo>
                    <a:pt x="0" y="169341"/>
                  </a:lnTo>
                  <a:cubicBezTo>
                    <a:pt x="0" y="75817"/>
                    <a:pt x="75817" y="0"/>
                    <a:pt x="16934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147138"/>
              </a:solidFill>
              <a:prstDash val="solid"/>
              <a:round/>
            </a:ln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85725"/>
              <a:ext cx="338682" cy="258328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493"/>
                </a:lnSpc>
              </a:pPr>
              <a:endParaRPr sz="800"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011854" y="3982649"/>
            <a:ext cx="4246179" cy="23384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4534"/>
              </a:lnSpc>
              <a:spcBef>
                <a:spcPct val="0"/>
              </a:spcBef>
            </a:pPr>
            <a:r>
              <a:rPr lang="en-US" sz="4534" b="1">
                <a:solidFill>
                  <a:srgbClr val="147138"/>
                </a:solidFill>
                <a:latin typeface="Agrandir Bold"/>
                <a:ea typeface="Agrandir Bold"/>
                <a:cs typeface="Agrandir Bold"/>
                <a:sym typeface="Agrandir Bold"/>
              </a:rPr>
              <a:t>Social Impacts of the Kilvey Hill Skyline Development</a:t>
            </a:r>
          </a:p>
        </p:txBody>
      </p:sp>
      <p:sp>
        <p:nvSpPr>
          <p:cNvPr id="27" name="Freeform 27"/>
          <p:cNvSpPr/>
          <p:nvPr/>
        </p:nvSpPr>
        <p:spPr>
          <a:xfrm>
            <a:off x="5042428" y="-241222"/>
            <a:ext cx="1277732" cy="1292585"/>
          </a:xfrm>
          <a:custGeom>
            <a:avLst/>
            <a:gdLst/>
            <a:ahLst/>
            <a:cxnLst/>
            <a:rect l="l" t="t" r="r" b="b"/>
            <a:pathLst>
              <a:path w="1916598" h="1938878">
                <a:moveTo>
                  <a:pt x="0" y="0"/>
                </a:moveTo>
                <a:lnTo>
                  <a:pt x="1916598" y="0"/>
                </a:lnTo>
                <a:lnTo>
                  <a:pt x="1916598" y="1938878"/>
                </a:lnTo>
                <a:lnTo>
                  <a:pt x="0" y="19388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alphaModFix amt="18000"/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r="-26139" b="-25145"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sp>
        <p:nvSpPr>
          <p:cNvPr id="28" name="Freeform 28"/>
          <p:cNvSpPr/>
          <p:nvPr/>
        </p:nvSpPr>
        <p:spPr>
          <a:xfrm>
            <a:off x="2643796" y="5940411"/>
            <a:ext cx="1611725" cy="585060"/>
          </a:xfrm>
          <a:custGeom>
            <a:avLst/>
            <a:gdLst/>
            <a:ahLst/>
            <a:cxnLst/>
            <a:rect l="l" t="t" r="r" b="b"/>
            <a:pathLst>
              <a:path w="2417587" h="877590">
                <a:moveTo>
                  <a:pt x="0" y="0"/>
                </a:moveTo>
                <a:lnTo>
                  <a:pt x="2417586" y="0"/>
                </a:lnTo>
                <a:lnTo>
                  <a:pt x="2417586" y="877589"/>
                </a:lnTo>
                <a:lnTo>
                  <a:pt x="0" y="87758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alphaModFix amt="18000"/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b="-176485"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sp>
        <p:nvSpPr>
          <p:cNvPr id="29" name="TextBox 29"/>
          <p:cNvSpPr txBox="1"/>
          <p:nvPr/>
        </p:nvSpPr>
        <p:spPr>
          <a:xfrm>
            <a:off x="1888569" y="2746516"/>
            <a:ext cx="2492749" cy="9567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7882" lvl="1" indent="-143941" algn="l">
              <a:lnSpc>
                <a:spcPts val="1867"/>
              </a:lnSpc>
              <a:buFont typeface="Arial"/>
              <a:buChar char="•"/>
            </a:pPr>
            <a:r>
              <a:rPr lang="en-US" sz="1333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Attracting over 450,000 annual visitors- contributing towards the local community.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462239" y="2981467"/>
            <a:ext cx="2492749" cy="7217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7882" lvl="1" indent="-143941" algn="l">
              <a:lnSpc>
                <a:spcPts val="1867"/>
              </a:lnSpc>
              <a:buFont typeface="Arial"/>
              <a:buChar char="•"/>
            </a:pPr>
            <a:r>
              <a:rPr lang="en-US" sz="1333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Butlers TALC Develpoment stage. (Stainton.H, 2023)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87271" y="1222747"/>
            <a:ext cx="2368249" cy="12086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7882" lvl="1" indent="-143941" algn="l">
              <a:lnSpc>
                <a:spcPts val="1867"/>
              </a:lnSpc>
              <a:buFont typeface="Arial"/>
              <a:buChar char="•"/>
            </a:pPr>
            <a:r>
              <a:rPr lang="en-US" sz="1333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Creating an extra 100+ jobs and apprenticeship roles-keeping young people a reason to stay.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407569" y="1222747"/>
            <a:ext cx="2368249" cy="14523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867"/>
              </a:lnSpc>
            </a:pPr>
            <a:r>
              <a:rPr lang="en-US" sz="1333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Regeneration for the local area and investing in maintaining well used routes:</a:t>
            </a:r>
          </a:p>
          <a:p>
            <a:pPr marL="287882" lvl="1" indent="-143941" algn="l">
              <a:lnSpc>
                <a:spcPts val="1867"/>
              </a:lnSpc>
              <a:buFont typeface="Arial"/>
              <a:buChar char="•"/>
            </a:pPr>
            <a:r>
              <a:rPr lang="en-US" sz="1333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Bike Trails</a:t>
            </a:r>
          </a:p>
          <a:p>
            <a:pPr marL="287882" lvl="1" indent="-143941" algn="l">
              <a:lnSpc>
                <a:spcPts val="1867"/>
              </a:lnSpc>
              <a:buFont typeface="Arial"/>
              <a:buChar char="•"/>
            </a:pPr>
            <a:r>
              <a:rPr lang="en-US" sz="1333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Cycle paths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5C180A6-DA1D-C32E-6697-C64165E41581}"/>
              </a:ext>
            </a:extLst>
          </p:cNvPr>
          <p:cNvSpPr txBox="1"/>
          <p:nvPr/>
        </p:nvSpPr>
        <p:spPr>
          <a:xfrm>
            <a:off x="8598313" y="-101306"/>
            <a:ext cx="30608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err="1"/>
              <a:t>Stainton</a:t>
            </a:r>
            <a:r>
              <a:rPr lang="en-GB"/>
              <a:t>, 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1900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941065">
            <a:off x="8317156" y="2067319"/>
            <a:ext cx="4296268" cy="4070605"/>
          </a:xfrm>
          <a:custGeom>
            <a:avLst/>
            <a:gdLst/>
            <a:ahLst/>
            <a:cxnLst/>
            <a:rect l="l" t="t" r="r" b="b"/>
            <a:pathLst>
              <a:path w="6444402" h="6105908">
                <a:moveTo>
                  <a:pt x="0" y="0"/>
                </a:moveTo>
                <a:lnTo>
                  <a:pt x="6444401" y="0"/>
                </a:lnTo>
                <a:lnTo>
                  <a:pt x="6444401" y="6105908"/>
                </a:lnTo>
                <a:lnTo>
                  <a:pt x="0" y="61059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sp>
        <p:nvSpPr>
          <p:cNvPr id="3" name="Freeform 3"/>
          <p:cNvSpPr/>
          <p:nvPr/>
        </p:nvSpPr>
        <p:spPr>
          <a:xfrm rot="1705731">
            <a:off x="-812425" y="-277373"/>
            <a:ext cx="5082467" cy="4815509"/>
          </a:xfrm>
          <a:custGeom>
            <a:avLst/>
            <a:gdLst/>
            <a:ahLst/>
            <a:cxnLst/>
            <a:rect l="l" t="t" r="r" b="b"/>
            <a:pathLst>
              <a:path w="7623701" h="7223264">
                <a:moveTo>
                  <a:pt x="0" y="0"/>
                </a:moveTo>
                <a:lnTo>
                  <a:pt x="7623701" y="0"/>
                </a:lnTo>
                <a:lnTo>
                  <a:pt x="7623701" y="7223264"/>
                </a:lnTo>
                <a:lnTo>
                  <a:pt x="0" y="72232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grpSp>
        <p:nvGrpSpPr>
          <p:cNvPr id="4" name="Group 4"/>
          <p:cNvGrpSpPr/>
          <p:nvPr/>
        </p:nvGrpSpPr>
        <p:grpSpPr>
          <a:xfrm>
            <a:off x="1272530" y="1089718"/>
            <a:ext cx="4694201" cy="4678565"/>
            <a:chOff x="0" y="0"/>
            <a:chExt cx="1069836" cy="106627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69836" cy="1066273"/>
            </a:xfrm>
            <a:custGeom>
              <a:avLst/>
              <a:gdLst/>
              <a:ahLst/>
              <a:cxnLst/>
              <a:rect l="l" t="t" r="r" b="b"/>
              <a:pathLst>
                <a:path w="1069836" h="1066273">
                  <a:moveTo>
                    <a:pt x="57174" y="0"/>
                  </a:moveTo>
                  <a:lnTo>
                    <a:pt x="1012662" y="0"/>
                  </a:lnTo>
                  <a:cubicBezTo>
                    <a:pt x="1027826" y="0"/>
                    <a:pt x="1042368" y="6024"/>
                    <a:pt x="1053090" y="16746"/>
                  </a:cubicBezTo>
                  <a:cubicBezTo>
                    <a:pt x="1063813" y="27468"/>
                    <a:pt x="1069836" y="42011"/>
                    <a:pt x="1069836" y="57174"/>
                  </a:cubicBezTo>
                  <a:lnTo>
                    <a:pt x="1069836" y="1009099"/>
                  </a:lnTo>
                  <a:cubicBezTo>
                    <a:pt x="1069836" y="1024262"/>
                    <a:pt x="1063813" y="1038805"/>
                    <a:pt x="1053090" y="1049527"/>
                  </a:cubicBezTo>
                  <a:cubicBezTo>
                    <a:pt x="1042368" y="1060249"/>
                    <a:pt x="1027826" y="1066273"/>
                    <a:pt x="1012662" y="1066273"/>
                  </a:cubicBezTo>
                  <a:lnTo>
                    <a:pt x="57174" y="1066273"/>
                  </a:lnTo>
                  <a:cubicBezTo>
                    <a:pt x="42011" y="1066273"/>
                    <a:pt x="27468" y="1060249"/>
                    <a:pt x="16746" y="1049527"/>
                  </a:cubicBezTo>
                  <a:cubicBezTo>
                    <a:pt x="6024" y="1038805"/>
                    <a:pt x="0" y="1024262"/>
                    <a:pt x="0" y="1009099"/>
                  </a:cubicBezTo>
                  <a:lnTo>
                    <a:pt x="0" y="57174"/>
                  </a:lnTo>
                  <a:cubicBezTo>
                    <a:pt x="0" y="42011"/>
                    <a:pt x="6024" y="27468"/>
                    <a:pt x="16746" y="16746"/>
                  </a:cubicBezTo>
                  <a:cubicBezTo>
                    <a:pt x="27468" y="6024"/>
                    <a:pt x="42011" y="0"/>
                    <a:pt x="57174" y="0"/>
                  </a:cubicBezTo>
                  <a:close/>
                </a:path>
              </a:pathLst>
            </a:custGeom>
            <a:blipFill>
              <a:blip r:embed="rId4"/>
              <a:stretch>
                <a:fillRect l="-38592" r="-38592"/>
              </a:stretch>
            </a:blip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465600" y="1030900"/>
            <a:ext cx="429921" cy="42992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0742A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21821" tIns="21821" rIns="21821" bIns="21821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493"/>
                </a:lnSpc>
              </a:pPr>
              <a:endParaRPr sz="800"/>
            </a:p>
          </p:txBody>
        </p:sp>
      </p:grpSp>
      <p:sp>
        <p:nvSpPr>
          <p:cNvPr id="9" name="Freeform 9"/>
          <p:cNvSpPr/>
          <p:nvPr/>
        </p:nvSpPr>
        <p:spPr>
          <a:xfrm>
            <a:off x="6550569" y="1511890"/>
            <a:ext cx="206982" cy="206982"/>
          </a:xfrm>
          <a:custGeom>
            <a:avLst/>
            <a:gdLst/>
            <a:ahLst/>
            <a:cxnLst/>
            <a:rect l="l" t="t" r="r" b="b"/>
            <a:pathLst>
              <a:path w="310473" h="310473">
                <a:moveTo>
                  <a:pt x="0" y="0"/>
                </a:moveTo>
                <a:lnTo>
                  <a:pt x="310473" y="0"/>
                </a:lnTo>
                <a:lnTo>
                  <a:pt x="310473" y="310473"/>
                </a:lnTo>
                <a:lnTo>
                  <a:pt x="0" y="31047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grpSp>
        <p:nvGrpSpPr>
          <p:cNvPr id="10" name="Group 10"/>
          <p:cNvGrpSpPr/>
          <p:nvPr/>
        </p:nvGrpSpPr>
        <p:grpSpPr>
          <a:xfrm>
            <a:off x="317568" y="6354735"/>
            <a:ext cx="11556865" cy="1026268"/>
            <a:chOff x="0" y="0"/>
            <a:chExt cx="4565675" cy="405439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565675" cy="405439"/>
            </a:xfrm>
            <a:custGeom>
              <a:avLst/>
              <a:gdLst/>
              <a:ahLst/>
              <a:cxnLst/>
              <a:rect l="l" t="t" r="r" b="b"/>
              <a:pathLst>
                <a:path w="4565675" h="405439">
                  <a:moveTo>
                    <a:pt x="16524" y="0"/>
                  </a:moveTo>
                  <a:lnTo>
                    <a:pt x="4549151" y="0"/>
                  </a:lnTo>
                  <a:cubicBezTo>
                    <a:pt x="4553533" y="0"/>
                    <a:pt x="4557736" y="1741"/>
                    <a:pt x="4560835" y="4840"/>
                  </a:cubicBezTo>
                  <a:cubicBezTo>
                    <a:pt x="4563934" y="7939"/>
                    <a:pt x="4565675" y="12142"/>
                    <a:pt x="4565675" y="16524"/>
                  </a:cubicBezTo>
                  <a:lnTo>
                    <a:pt x="4565675" y="388915"/>
                  </a:lnTo>
                  <a:cubicBezTo>
                    <a:pt x="4565675" y="393298"/>
                    <a:pt x="4563934" y="397501"/>
                    <a:pt x="4560835" y="400599"/>
                  </a:cubicBezTo>
                  <a:cubicBezTo>
                    <a:pt x="4557736" y="403698"/>
                    <a:pt x="4553533" y="405439"/>
                    <a:pt x="4549151" y="405439"/>
                  </a:cubicBezTo>
                  <a:lnTo>
                    <a:pt x="16524" y="405439"/>
                  </a:lnTo>
                  <a:cubicBezTo>
                    <a:pt x="12142" y="405439"/>
                    <a:pt x="7939" y="403698"/>
                    <a:pt x="4840" y="400599"/>
                  </a:cubicBezTo>
                  <a:cubicBezTo>
                    <a:pt x="1741" y="397501"/>
                    <a:pt x="0" y="393298"/>
                    <a:pt x="0" y="388915"/>
                  </a:cubicBezTo>
                  <a:lnTo>
                    <a:pt x="0" y="16524"/>
                  </a:lnTo>
                  <a:cubicBezTo>
                    <a:pt x="0" y="12142"/>
                    <a:pt x="1741" y="7939"/>
                    <a:pt x="4840" y="4840"/>
                  </a:cubicBezTo>
                  <a:cubicBezTo>
                    <a:pt x="7939" y="1741"/>
                    <a:pt x="12142" y="0"/>
                    <a:pt x="16524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147138"/>
              </a:solidFill>
              <a:prstDash val="solid"/>
              <a:round/>
            </a:ln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85725"/>
              <a:ext cx="4565675" cy="4911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493"/>
                </a:lnSpc>
              </a:pPr>
              <a:endParaRPr sz="800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317568" y="-521388"/>
            <a:ext cx="11556865" cy="1024653"/>
            <a:chOff x="0" y="0"/>
            <a:chExt cx="4565675" cy="404801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4565675" cy="404801"/>
            </a:xfrm>
            <a:custGeom>
              <a:avLst/>
              <a:gdLst/>
              <a:ahLst/>
              <a:cxnLst/>
              <a:rect l="l" t="t" r="r" b="b"/>
              <a:pathLst>
                <a:path w="4565675" h="404801">
                  <a:moveTo>
                    <a:pt x="16524" y="0"/>
                  </a:moveTo>
                  <a:lnTo>
                    <a:pt x="4549151" y="0"/>
                  </a:lnTo>
                  <a:cubicBezTo>
                    <a:pt x="4553533" y="0"/>
                    <a:pt x="4557736" y="1741"/>
                    <a:pt x="4560835" y="4840"/>
                  </a:cubicBezTo>
                  <a:cubicBezTo>
                    <a:pt x="4563934" y="7939"/>
                    <a:pt x="4565675" y="12142"/>
                    <a:pt x="4565675" y="16524"/>
                  </a:cubicBezTo>
                  <a:lnTo>
                    <a:pt x="4565675" y="388277"/>
                  </a:lnTo>
                  <a:cubicBezTo>
                    <a:pt x="4565675" y="392660"/>
                    <a:pt x="4563934" y="396863"/>
                    <a:pt x="4560835" y="399962"/>
                  </a:cubicBezTo>
                  <a:cubicBezTo>
                    <a:pt x="4557736" y="403060"/>
                    <a:pt x="4553533" y="404801"/>
                    <a:pt x="4549151" y="404801"/>
                  </a:cubicBezTo>
                  <a:lnTo>
                    <a:pt x="16524" y="404801"/>
                  </a:lnTo>
                  <a:cubicBezTo>
                    <a:pt x="12142" y="404801"/>
                    <a:pt x="7939" y="403060"/>
                    <a:pt x="4840" y="399962"/>
                  </a:cubicBezTo>
                  <a:cubicBezTo>
                    <a:pt x="1741" y="396863"/>
                    <a:pt x="0" y="392660"/>
                    <a:pt x="0" y="388277"/>
                  </a:cubicBezTo>
                  <a:lnTo>
                    <a:pt x="0" y="16524"/>
                  </a:lnTo>
                  <a:cubicBezTo>
                    <a:pt x="0" y="12142"/>
                    <a:pt x="1741" y="7939"/>
                    <a:pt x="4840" y="4840"/>
                  </a:cubicBezTo>
                  <a:cubicBezTo>
                    <a:pt x="7939" y="1741"/>
                    <a:pt x="12142" y="0"/>
                    <a:pt x="16524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147138"/>
              </a:solidFill>
              <a:prstDash val="solid"/>
              <a:round/>
            </a:ln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85725"/>
              <a:ext cx="4565675" cy="490526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493"/>
                </a:lnSpc>
              </a:pPr>
              <a:endParaRPr sz="800"/>
            </a:p>
          </p:txBody>
        </p:sp>
      </p:grpSp>
      <p:sp>
        <p:nvSpPr>
          <p:cNvPr id="16" name="Freeform 16"/>
          <p:cNvSpPr/>
          <p:nvPr/>
        </p:nvSpPr>
        <p:spPr>
          <a:xfrm>
            <a:off x="-394916" y="3754152"/>
            <a:ext cx="1277732" cy="1292585"/>
          </a:xfrm>
          <a:custGeom>
            <a:avLst/>
            <a:gdLst/>
            <a:ahLst/>
            <a:cxnLst/>
            <a:rect l="l" t="t" r="r" b="b"/>
            <a:pathLst>
              <a:path w="1916598" h="1938878">
                <a:moveTo>
                  <a:pt x="0" y="0"/>
                </a:moveTo>
                <a:lnTo>
                  <a:pt x="1916598" y="0"/>
                </a:lnTo>
                <a:lnTo>
                  <a:pt x="1916598" y="1938878"/>
                </a:lnTo>
                <a:lnTo>
                  <a:pt x="0" y="193887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18000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r="-26139" b="-25145"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sp>
        <p:nvSpPr>
          <p:cNvPr id="17" name="Freeform 17"/>
          <p:cNvSpPr/>
          <p:nvPr/>
        </p:nvSpPr>
        <p:spPr>
          <a:xfrm>
            <a:off x="10113608" y="926829"/>
            <a:ext cx="1611725" cy="585060"/>
          </a:xfrm>
          <a:custGeom>
            <a:avLst/>
            <a:gdLst/>
            <a:ahLst/>
            <a:cxnLst/>
            <a:rect l="l" t="t" r="r" b="b"/>
            <a:pathLst>
              <a:path w="2417587" h="877590">
                <a:moveTo>
                  <a:pt x="0" y="0"/>
                </a:moveTo>
                <a:lnTo>
                  <a:pt x="2417586" y="0"/>
                </a:lnTo>
                <a:lnTo>
                  <a:pt x="2417586" y="877590"/>
                </a:lnTo>
                <a:lnTo>
                  <a:pt x="0" y="87759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18000"/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b="-176485"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grpSp>
        <p:nvGrpSpPr>
          <p:cNvPr id="18" name="Group 18"/>
          <p:cNvGrpSpPr/>
          <p:nvPr/>
        </p:nvGrpSpPr>
        <p:grpSpPr>
          <a:xfrm>
            <a:off x="9062940" y="1030900"/>
            <a:ext cx="429921" cy="429921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0742A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21821" tIns="21821" rIns="21821" bIns="21821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493"/>
                </a:lnSpc>
              </a:pPr>
              <a:endParaRPr sz="800"/>
            </a:p>
          </p:txBody>
        </p:sp>
      </p:grpSp>
      <p:sp>
        <p:nvSpPr>
          <p:cNvPr id="21" name="Freeform 21"/>
          <p:cNvSpPr/>
          <p:nvPr/>
        </p:nvSpPr>
        <p:spPr>
          <a:xfrm>
            <a:off x="6576103" y="1140436"/>
            <a:ext cx="208915" cy="208915"/>
          </a:xfrm>
          <a:custGeom>
            <a:avLst/>
            <a:gdLst/>
            <a:ahLst/>
            <a:cxnLst/>
            <a:rect l="l" t="t" r="r" b="b"/>
            <a:pathLst>
              <a:path w="313372" h="313372">
                <a:moveTo>
                  <a:pt x="0" y="0"/>
                </a:moveTo>
                <a:lnTo>
                  <a:pt x="313373" y="0"/>
                </a:lnTo>
                <a:lnTo>
                  <a:pt x="313373" y="313373"/>
                </a:lnTo>
                <a:lnTo>
                  <a:pt x="0" y="31337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sp>
        <p:nvSpPr>
          <p:cNvPr id="22" name="Freeform 22"/>
          <p:cNvSpPr/>
          <p:nvPr/>
        </p:nvSpPr>
        <p:spPr>
          <a:xfrm>
            <a:off x="9174409" y="1142370"/>
            <a:ext cx="206982" cy="206982"/>
          </a:xfrm>
          <a:custGeom>
            <a:avLst/>
            <a:gdLst/>
            <a:ahLst/>
            <a:cxnLst/>
            <a:rect l="l" t="t" r="r" b="b"/>
            <a:pathLst>
              <a:path w="310473" h="310473">
                <a:moveTo>
                  <a:pt x="0" y="0"/>
                </a:moveTo>
                <a:lnTo>
                  <a:pt x="310473" y="0"/>
                </a:lnTo>
                <a:lnTo>
                  <a:pt x="310473" y="310473"/>
                </a:lnTo>
                <a:lnTo>
                  <a:pt x="0" y="31047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grpSp>
        <p:nvGrpSpPr>
          <p:cNvPr id="23" name="Group 23"/>
          <p:cNvGrpSpPr/>
          <p:nvPr/>
        </p:nvGrpSpPr>
        <p:grpSpPr>
          <a:xfrm>
            <a:off x="6443571" y="3065212"/>
            <a:ext cx="420976" cy="420976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0742A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21821" tIns="21821" rIns="21821" bIns="21821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493"/>
                </a:lnSpc>
              </a:pPr>
              <a:endParaRPr sz="800"/>
            </a:p>
          </p:txBody>
        </p:sp>
      </p:grpSp>
      <p:sp>
        <p:nvSpPr>
          <p:cNvPr id="26" name="Freeform 26"/>
          <p:cNvSpPr/>
          <p:nvPr/>
        </p:nvSpPr>
        <p:spPr>
          <a:xfrm>
            <a:off x="6548635" y="3171243"/>
            <a:ext cx="208915" cy="208915"/>
          </a:xfrm>
          <a:custGeom>
            <a:avLst/>
            <a:gdLst/>
            <a:ahLst/>
            <a:cxnLst/>
            <a:rect l="l" t="t" r="r" b="b"/>
            <a:pathLst>
              <a:path w="313372" h="313372">
                <a:moveTo>
                  <a:pt x="0" y="0"/>
                </a:moveTo>
                <a:lnTo>
                  <a:pt x="313373" y="0"/>
                </a:lnTo>
                <a:lnTo>
                  <a:pt x="313373" y="313373"/>
                </a:lnTo>
                <a:lnTo>
                  <a:pt x="0" y="31337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sp>
        <p:nvSpPr>
          <p:cNvPr id="27" name="TextBox 27"/>
          <p:cNvSpPr txBox="1"/>
          <p:nvPr/>
        </p:nvSpPr>
        <p:spPr>
          <a:xfrm>
            <a:off x="6465600" y="1524279"/>
            <a:ext cx="2520349" cy="12727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5880" lvl="1" indent="-152940" algn="l">
              <a:lnSpc>
                <a:spcPts val="1983"/>
              </a:lnSpc>
              <a:buFont typeface="Arial"/>
              <a:buChar char="•"/>
            </a:pPr>
            <a:r>
              <a:rPr lang="en-US" sz="1417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Universal Access: Gondalas providing a mobility tool for young families, elderly people and the disabled.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314966" y="4472035"/>
            <a:ext cx="4150325" cy="11842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4534"/>
              </a:lnSpc>
              <a:spcBef>
                <a:spcPct val="0"/>
              </a:spcBef>
            </a:pPr>
            <a:r>
              <a:rPr lang="en-US" sz="4534" b="1">
                <a:solidFill>
                  <a:srgbClr val="147138"/>
                </a:solidFill>
                <a:latin typeface="Agrandir Bold"/>
                <a:ea typeface="Agrandir Bold"/>
                <a:cs typeface="Agrandir Bold"/>
                <a:sym typeface="Agrandir Bold"/>
              </a:rPr>
              <a:t>Inclusivity &amp; Social Equilty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381391" y="1545530"/>
            <a:ext cx="2447354" cy="15196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6593" lvl="1" indent="-153296" algn="l">
              <a:lnSpc>
                <a:spcPts val="1987"/>
              </a:lnSpc>
              <a:buFont typeface="Arial"/>
              <a:buChar char="•"/>
            </a:pPr>
            <a:r>
              <a:rPr lang="en-US" sz="1419" b="1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Community: 91% of the hill remains untouched. </a:t>
            </a:r>
          </a:p>
          <a:p>
            <a:pPr marL="306593" lvl="1" indent="-153296" algn="l">
              <a:lnSpc>
                <a:spcPts val="1987"/>
              </a:lnSpc>
              <a:buFont typeface="Arial"/>
              <a:buChar char="•"/>
            </a:pPr>
            <a:r>
              <a:rPr lang="en-US" sz="1419" b="1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Existing trails are maintained by the Skyline Development at there expense.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387426" y="3523570"/>
            <a:ext cx="3316312" cy="1024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6593" lvl="1" indent="-153296" algn="l">
              <a:lnSpc>
                <a:spcPts val="1987"/>
              </a:lnSpc>
              <a:buFont typeface="Arial"/>
              <a:buChar char="•"/>
            </a:pPr>
            <a:r>
              <a:rPr lang="en-US" sz="1419" b="1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Local People: Recieve discounted annual passes(£20-£40) to ensure the space continues as a community asset.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8C925A7-39EE-AD19-E189-E3EDB34CB32E}"/>
              </a:ext>
            </a:extLst>
          </p:cNvPr>
          <p:cNvSpPr txBox="1"/>
          <p:nvPr/>
        </p:nvSpPr>
        <p:spPr>
          <a:xfrm>
            <a:off x="1252391" y="1140436"/>
            <a:ext cx="3381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(Skyline,2017)</a:t>
            </a:r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941065">
            <a:off x="-640460" y="3521090"/>
            <a:ext cx="4296268" cy="4070605"/>
          </a:xfrm>
          <a:custGeom>
            <a:avLst/>
            <a:gdLst/>
            <a:ahLst/>
            <a:cxnLst/>
            <a:rect l="l" t="t" r="r" b="b"/>
            <a:pathLst>
              <a:path w="6444402" h="6105908">
                <a:moveTo>
                  <a:pt x="0" y="0"/>
                </a:moveTo>
                <a:lnTo>
                  <a:pt x="6444401" y="0"/>
                </a:lnTo>
                <a:lnTo>
                  <a:pt x="6444401" y="6105908"/>
                </a:lnTo>
                <a:lnTo>
                  <a:pt x="0" y="61059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sp>
        <p:nvSpPr>
          <p:cNvPr id="3" name="Freeform 3"/>
          <p:cNvSpPr/>
          <p:nvPr/>
        </p:nvSpPr>
        <p:spPr>
          <a:xfrm>
            <a:off x="8767561" y="-1238635"/>
            <a:ext cx="4343957" cy="4254785"/>
          </a:xfrm>
          <a:custGeom>
            <a:avLst/>
            <a:gdLst/>
            <a:ahLst/>
            <a:cxnLst/>
            <a:rect l="l" t="t" r="r" b="b"/>
            <a:pathLst>
              <a:path w="6515936" h="6382178">
                <a:moveTo>
                  <a:pt x="0" y="0"/>
                </a:moveTo>
                <a:lnTo>
                  <a:pt x="6515936" y="0"/>
                </a:lnTo>
                <a:lnTo>
                  <a:pt x="6515936" y="6382178"/>
                </a:lnTo>
                <a:lnTo>
                  <a:pt x="0" y="638217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999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grpSp>
        <p:nvGrpSpPr>
          <p:cNvPr id="4" name="Group 4"/>
          <p:cNvGrpSpPr/>
          <p:nvPr/>
        </p:nvGrpSpPr>
        <p:grpSpPr>
          <a:xfrm>
            <a:off x="11763356" y="268026"/>
            <a:ext cx="857290" cy="6321949"/>
            <a:chOff x="0" y="0"/>
            <a:chExt cx="338682" cy="249756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38682" cy="2497560"/>
            </a:xfrm>
            <a:custGeom>
              <a:avLst/>
              <a:gdLst/>
              <a:ahLst/>
              <a:cxnLst/>
              <a:rect l="l" t="t" r="r" b="b"/>
              <a:pathLst>
                <a:path w="338682" h="2497560">
                  <a:moveTo>
                    <a:pt x="169341" y="0"/>
                  </a:moveTo>
                  <a:lnTo>
                    <a:pt x="169341" y="0"/>
                  </a:lnTo>
                  <a:cubicBezTo>
                    <a:pt x="262866" y="0"/>
                    <a:pt x="338682" y="75817"/>
                    <a:pt x="338682" y="169341"/>
                  </a:cubicBezTo>
                  <a:lnTo>
                    <a:pt x="338682" y="2328219"/>
                  </a:lnTo>
                  <a:cubicBezTo>
                    <a:pt x="338682" y="2421744"/>
                    <a:pt x="262866" y="2497560"/>
                    <a:pt x="169341" y="2497560"/>
                  </a:cubicBezTo>
                  <a:lnTo>
                    <a:pt x="169341" y="2497560"/>
                  </a:lnTo>
                  <a:cubicBezTo>
                    <a:pt x="75817" y="2497560"/>
                    <a:pt x="0" y="2421744"/>
                    <a:pt x="0" y="2328219"/>
                  </a:cubicBezTo>
                  <a:lnTo>
                    <a:pt x="0" y="169341"/>
                  </a:lnTo>
                  <a:cubicBezTo>
                    <a:pt x="0" y="75817"/>
                    <a:pt x="75817" y="0"/>
                    <a:pt x="16934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147138"/>
              </a:solidFill>
              <a:prstDash val="solid"/>
              <a:round/>
            </a:ln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85725"/>
              <a:ext cx="338682" cy="258328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493"/>
                </a:lnSpc>
              </a:pPr>
              <a:endParaRPr sz="800"/>
            </a:p>
          </p:txBody>
        </p:sp>
      </p:grpSp>
      <p:sp>
        <p:nvSpPr>
          <p:cNvPr id="7" name="Freeform 7"/>
          <p:cNvSpPr/>
          <p:nvPr/>
        </p:nvSpPr>
        <p:spPr>
          <a:xfrm>
            <a:off x="11506200" y="5297390"/>
            <a:ext cx="1277732" cy="1292585"/>
          </a:xfrm>
          <a:custGeom>
            <a:avLst/>
            <a:gdLst/>
            <a:ahLst/>
            <a:cxnLst/>
            <a:rect l="l" t="t" r="r" b="b"/>
            <a:pathLst>
              <a:path w="1916598" h="1938878">
                <a:moveTo>
                  <a:pt x="0" y="0"/>
                </a:moveTo>
                <a:lnTo>
                  <a:pt x="1916598" y="0"/>
                </a:lnTo>
                <a:lnTo>
                  <a:pt x="1916598" y="1938878"/>
                </a:lnTo>
                <a:lnTo>
                  <a:pt x="0" y="19388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18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r="-26139" b="-25145"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grpSp>
        <p:nvGrpSpPr>
          <p:cNvPr id="8" name="Group 8"/>
          <p:cNvGrpSpPr/>
          <p:nvPr/>
        </p:nvGrpSpPr>
        <p:grpSpPr>
          <a:xfrm>
            <a:off x="6465600" y="1030900"/>
            <a:ext cx="429921" cy="429921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0742A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21821" tIns="21821" rIns="21821" bIns="21821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493"/>
                </a:lnSpc>
              </a:pPr>
              <a:endParaRPr sz="800"/>
            </a:p>
          </p:txBody>
        </p:sp>
      </p:grpSp>
      <p:sp>
        <p:nvSpPr>
          <p:cNvPr id="11" name="Freeform 11"/>
          <p:cNvSpPr/>
          <p:nvPr/>
        </p:nvSpPr>
        <p:spPr>
          <a:xfrm>
            <a:off x="6576103" y="1140436"/>
            <a:ext cx="208915" cy="208915"/>
          </a:xfrm>
          <a:custGeom>
            <a:avLst/>
            <a:gdLst/>
            <a:ahLst/>
            <a:cxnLst/>
            <a:rect l="l" t="t" r="r" b="b"/>
            <a:pathLst>
              <a:path w="313372" h="313372">
                <a:moveTo>
                  <a:pt x="0" y="0"/>
                </a:moveTo>
                <a:lnTo>
                  <a:pt x="313373" y="0"/>
                </a:lnTo>
                <a:lnTo>
                  <a:pt x="313373" y="313373"/>
                </a:lnTo>
                <a:lnTo>
                  <a:pt x="0" y="31337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grpSp>
        <p:nvGrpSpPr>
          <p:cNvPr id="12" name="Group 12"/>
          <p:cNvGrpSpPr/>
          <p:nvPr/>
        </p:nvGrpSpPr>
        <p:grpSpPr>
          <a:xfrm>
            <a:off x="6465600" y="2779535"/>
            <a:ext cx="429921" cy="429921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0742A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21821" tIns="21821" rIns="21821" bIns="21821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493"/>
                </a:lnSpc>
              </a:pPr>
              <a:endParaRPr sz="800"/>
            </a:p>
          </p:txBody>
        </p:sp>
      </p:grpSp>
      <p:sp>
        <p:nvSpPr>
          <p:cNvPr id="15" name="Freeform 15"/>
          <p:cNvSpPr/>
          <p:nvPr/>
        </p:nvSpPr>
        <p:spPr>
          <a:xfrm>
            <a:off x="6576103" y="2890037"/>
            <a:ext cx="208915" cy="208915"/>
          </a:xfrm>
          <a:custGeom>
            <a:avLst/>
            <a:gdLst/>
            <a:ahLst/>
            <a:cxnLst/>
            <a:rect l="l" t="t" r="r" b="b"/>
            <a:pathLst>
              <a:path w="313372" h="313372">
                <a:moveTo>
                  <a:pt x="0" y="0"/>
                </a:moveTo>
                <a:lnTo>
                  <a:pt x="313373" y="0"/>
                </a:lnTo>
                <a:lnTo>
                  <a:pt x="313373" y="313373"/>
                </a:lnTo>
                <a:lnTo>
                  <a:pt x="0" y="31337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sp>
        <p:nvSpPr>
          <p:cNvPr id="16" name="Freeform 16"/>
          <p:cNvSpPr/>
          <p:nvPr/>
        </p:nvSpPr>
        <p:spPr>
          <a:xfrm>
            <a:off x="0" y="2676882"/>
            <a:ext cx="6247780" cy="4162705"/>
          </a:xfrm>
          <a:custGeom>
            <a:avLst/>
            <a:gdLst/>
            <a:ahLst/>
            <a:cxnLst/>
            <a:rect l="l" t="t" r="r" b="b"/>
            <a:pathLst>
              <a:path w="9371670" h="6244057">
                <a:moveTo>
                  <a:pt x="0" y="0"/>
                </a:moveTo>
                <a:lnTo>
                  <a:pt x="9371670" y="0"/>
                </a:lnTo>
                <a:lnTo>
                  <a:pt x="9371670" y="6244057"/>
                </a:lnTo>
                <a:lnTo>
                  <a:pt x="0" y="6244057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5773" r="-12674"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sp>
        <p:nvSpPr>
          <p:cNvPr id="17" name="TextBox 17"/>
          <p:cNvSpPr txBox="1"/>
          <p:nvPr/>
        </p:nvSpPr>
        <p:spPr>
          <a:xfrm>
            <a:off x="685800" y="647700"/>
            <a:ext cx="4150325" cy="17613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4534"/>
              </a:lnSpc>
              <a:spcBef>
                <a:spcPct val="0"/>
              </a:spcBef>
            </a:pPr>
            <a:r>
              <a:rPr lang="en-US" sz="4534" b="1">
                <a:solidFill>
                  <a:srgbClr val="147138"/>
                </a:solidFill>
                <a:latin typeface="Agrandir Bold"/>
                <a:ea typeface="Agrandir Bold"/>
                <a:cs typeface="Agrandir Bold"/>
                <a:sym typeface="Agrandir Bold"/>
              </a:rPr>
              <a:t>Future Proofing the Community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785018" y="1640853"/>
            <a:ext cx="3535165" cy="12720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6593" lvl="1" indent="-153296" algn="l">
              <a:lnSpc>
                <a:spcPts val="1987"/>
              </a:lnSpc>
              <a:buFont typeface="Arial"/>
              <a:buChar char="•"/>
            </a:pPr>
            <a:r>
              <a:rPr lang="en-US" sz="1419" b="1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Education Hub: The hill is a ‘living classroom’. Accessible for local schools and universities to use providing a space for anyone and everyone.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785018" y="3359150"/>
            <a:ext cx="3105880" cy="15196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6593" lvl="1" indent="-153296" algn="l">
              <a:lnSpc>
                <a:spcPts val="1987"/>
              </a:lnSpc>
              <a:buFont typeface="Arial"/>
              <a:buChar char="•"/>
            </a:pPr>
            <a:r>
              <a:rPr lang="en-US" sz="1419" b="1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Skyline’s NZ “Care Teams” who lead local conservation and education projects- showing that community and sustainability share the same interests.</a:t>
            </a:r>
          </a:p>
        </p:txBody>
      </p:sp>
      <p:sp>
        <p:nvSpPr>
          <p:cNvPr id="20" name="Freeform 20"/>
          <p:cNvSpPr/>
          <p:nvPr/>
        </p:nvSpPr>
        <p:spPr>
          <a:xfrm rot="-2699999">
            <a:off x="-443922" y="-299507"/>
            <a:ext cx="4343957" cy="4254785"/>
          </a:xfrm>
          <a:custGeom>
            <a:avLst/>
            <a:gdLst/>
            <a:ahLst/>
            <a:cxnLst/>
            <a:rect l="l" t="t" r="r" b="b"/>
            <a:pathLst>
              <a:path w="6515936" h="6382178">
                <a:moveTo>
                  <a:pt x="0" y="0"/>
                </a:moveTo>
                <a:lnTo>
                  <a:pt x="6515937" y="0"/>
                </a:lnTo>
                <a:lnTo>
                  <a:pt x="6515937" y="6382179"/>
                </a:lnTo>
                <a:lnTo>
                  <a:pt x="0" y="638217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999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sp>
        <p:nvSpPr>
          <p:cNvPr id="21" name="Freeform 21"/>
          <p:cNvSpPr/>
          <p:nvPr/>
        </p:nvSpPr>
        <p:spPr>
          <a:xfrm>
            <a:off x="6576103" y="4549319"/>
            <a:ext cx="208915" cy="208915"/>
          </a:xfrm>
          <a:custGeom>
            <a:avLst/>
            <a:gdLst/>
            <a:ahLst/>
            <a:cxnLst/>
            <a:rect l="l" t="t" r="r" b="b"/>
            <a:pathLst>
              <a:path w="313372" h="313372">
                <a:moveTo>
                  <a:pt x="0" y="0"/>
                </a:moveTo>
                <a:lnTo>
                  <a:pt x="313373" y="0"/>
                </a:lnTo>
                <a:lnTo>
                  <a:pt x="313373" y="313373"/>
                </a:lnTo>
                <a:lnTo>
                  <a:pt x="0" y="31337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grpSp>
        <p:nvGrpSpPr>
          <p:cNvPr id="22" name="Group 22"/>
          <p:cNvGrpSpPr/>
          <p:nvPr/>
        </p:nvGrpSpPr>
        <p:grpSpPr>
          <a:xfrm>
            <a:off x="6465600" y="4605782"/>
            <a:ext cx="429921" cy="429921"/>
            <a:chOff x="0" y="0"/>
            <a:chExt cx="812800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0742A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800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21821" tIns="21821" rIns="21821" bIns="21821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493"/>
                </a:lnSpc>
              </a:pPr>
              <a:endParaRPr sz="800"/>
            </a:p>
          </p:txBody>
        </p:sp>
      </p:grpSp>
      <p:sp>
        <p:nvSpPr>
          <p:cNvPr id="25" name="Freeform 25"/>
          <p:cNvSpPr/>
          <p:nvPr/>
        </p:nvSpPr>
        <p:spPr>
          <a:xfrm>
            <a:off x="6576103" y="4716285"/>
            <a:ext cx="208915" cy="208915"/>
          </a:xfrm>
          <a:custGeom>
            <a:avLst/>
            <a:gdLst/>
            <a:ahLst/>
            <a:cxnLst/>
            <a:rect l="l" t="t" r="r" b="b"/>
            <a:pathLst>
              <a:path w="313372" h="313372">
                <a:moveTo>
                  <a:pt x="0" y="0"/>
                </a:moveTo>
                <a:lnTo>
                  <a:pt x="313373" y="0"/>
                </a:lnTo>
                <a:lnTo>
                  <a:pt x="313373" y="313372"/>
                </a:lnTo>
                <a:lnTo>
                  <a:pt x="0" y="3133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</p:txBody>
      </p:sp>
      <p:sp>
        <p:nvSpPr>
          <p:cNvPr id="26" name="TextBox 26"/>
          <p:cNvSpPr txBox="1"/>
          <p:nvPr/>
        </p:nvSpPr>
        <p:spPr>
          <a:xfrm>
            <a:off x="6895521" y="5133102"/>
            <a:ext cx="2995377" cy="15196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987"/>
              </a:lnSpc>
            </a:pPr>
            <a:r>
              <a:rPr lang="en-US" sz="1419" b="1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To conclude:</a:t>
            </a:r>
          </a:p>
          <a:p>
            <a:pPr algn="ctr">
              <a:lnSpc>
                <a:spcPts val="1987"/>
              </a:lnSpc>
            </a:pPr>
            <a:endParaRPr lang="en-US" sz="1419" b="1">
              <a:solidFill>
                <a:srgbClr val="000000"/>
              </a:solidFill>
              <a:latin typeface="Agrandir Bold"/>
              <a:ea typeface="Agrandir Bold"/>
              <a:cs typeface="Agrandir Bold"/>
              <a:sym typeface="Agrandir Bold"/>
            </a:endParaRPr>
          </a:p>
          <a:p>
            <a:pPr marL="306593" lvl="1" indent="-153296" algn="l">
              <a:lnSpc>
                <a:spcPts val="1987"/>
              </a:lnSpc>
              <a:buFont typeface="Arial"/>
              <a:buChar char="•"/>
            </a:pPr>
            <a:r>
              <a:rPr lang="en-US" sz="1419" b="1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Swansea deserves the recognition for it’s history and community pride resulting in a brighter future.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47A0450-F8AB-7073-A409-4DA54D41BFAD}"/>
              </a:ext>
            </a:extLst>
          </p:cNvPr>
          <p:cNvSpPr txBox="1"/>
          <p:nvPr/>
        </p:nvSpPr>
        <p:spPr>
          <a:xfrm>
            <a:off x="-40305" y="2620468"/>
            <a:ext cx="2912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(Harry, 2023)</a:t>
            </a:r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498619" y="1720763"/>
            <a:ext cx="6350" cy="2142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493"/>
              </a:lnSpc>
              <a:spcBef>
                <a:spcPct val="0"/>
              </a:spcBef>
            </a:pPr>
            <a:endParaRPr sz="800"/>
          </a:p>
        </p:txBody>
      </p:sp>
      <p:sp>
        <p:nvSpPr>
          <p:cNvPr id="3" name="TextBox 3"/>
          <p:cNvSpPr txBox="1"/>
          <p:nvPr/>
        </p:nvSpPr>
        <p:spPr>
          <a:xfrm>
            <a:off x="685800" y="647700"/>
            <a:ext cx="4150325" cy="5863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4534"/>
              </a:lnSpc>
              <a:spcBef>
                <a:spcPct val="0"/>
              </a:spcBef>
            </a:pPr>
            <a:r>
              <a:rPr lang="en-US" sz="4534" b="1">
                <a:solidFill>
                  <a:srgbClr val="147138"/>
                </a:solidFill>
                <a:latin typeface="Agrandir Bold"/>
                <a:ea typeface="Agrandir Bold"/>
                <a:cs typeface="Agrandir Bold"/>
                <a:sym typeface="Agrandir Bold"/>
              </a:rPr>
              <a:t>References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95444" y="1563706"/>
            <a:ext cx="6350" cy="2142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493"/>
              </a:lnSpc>
              <a:spcBef>
                <a:spcPct val="0"/>
              </a:spcBef>
            </a:pPr>
            <a:endParaRPr sz="800"/>
          </a:p>
        </p:txBody>
      </p:sp>
      <p:sp>
        <p:nvSpPr>
          <p:cNvPr id="5" name="TextBox 5"/>
          <p:cNvSpPr txBox="1"/>
          <p:nvPr/>
        </p:nvSpPr>
        <p:spPr>
          <a:xfrm>
            <a:off x="395486" y="1722707"/>
            <a:ext cx="11406557" cy="37410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74"/>
              </a:lnSpc>
              <a:spcBef>
                <a:spcPct val="0"/>
              </a:spcBef>
            </a:pPr>
            <a:endParaRPr sz="800"/>
          </a:p>
          <a:p>
            <a:pPr algn="ctr">
              <a:lnSpc>
                <a:spcPts val="1574"/>
              </a:lnSpc>
              <a:spcBef>
                <a:spcPct val="0"/>
              </a:spcBef>
            </a:pPr>
            <a:r>
              <a:rPr lang="en-US" sz="1124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Roxburgh, T (2019) </a:t>
            </a:r>
            <a:r>
              <a:rPr lang="en-US" sz="1124" i="1">
                <a:solidFill>
                  <a:srgbClr val="000000"/>
                </a:solidFill>
                <a:latin typeface="Agrandir Italics"/>
                <a:ea typeface="Agrandir Italics"/>
                <a:cs typeface="Agrandir Italics"/>
                <a:sym typeface="Agrandir Italics"/>
              </a:rPr>
              <a:t>Approval given for Skyline Enterprises’ redevelopment </a:t>
            </a:r>
            <a:r>
              <a:rPr lang="en-US" sz="1124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 Otago Daily Times Online News (Available at: https://www.odt.co.nz/regions/queenstown/approval-given-skyline-enterprises-redevelopment [Accessed 11 Jan 2026])</a:t>
            </a:r>
          </a:p>
          <a:p>
            <a:pPr algn="ctr">
              <a:lnSpc>
                <a:spcPts val="1574"/>
              </a:lnSpc>
              <a:spcBef>
                <a:spcPct val="0"/>
              </a:spcBef>
            </a:pPr>
            <a:endParaRPr lang="en-US" sz="1124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algn="ctr">
              <a:lnSpc>
                <a:spcPts val="1574"/>
              </a:lnSpc>
              <a:spcBef>
                <a:spcPct val="0"/>
              </a:spcBef>
            </a:pPr>
            <a:r>
              <a:rPr lang="en-US" sz="1124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Skyline (2017a) </a:t>
            </a:r>
            <a:r>
              <a:rPr lang="en-US" sz="1124" i="1">
                <a:solidFill>
                  <a:srgbClr val="000000"/>
                </a:solidFill>
                <a:latin typeface="Agrandir Italics"/>
                <a:ea typeface="Agrandir Italics"/>
                <a:cs typeface="Agrandir Italics"/>
                <a:sym typeface="Agrandir Italics"/>
              </a:rPr>
              <a:t>Skyline Queenstown Community Initiatives | Local Support </a:t>
            </a:r>
            <a:r>
              <a:rPr lang="en-US" sz="1124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Community</a:t>
            </a:r>
            <a:r>
              <a:rPr lang="en-US" sz="1124" i="1">
                <a:solidFill>
                  <a:srgbClr val="000000"/>
                </a:solidFill>
                <a:latin typeface="Agrandir Italics"/>
                <a:ea typeface="Agrandir Italics"/>
                <a:cs typeface="Agrandir Italics"/>
                <a:sym typeface="Agrandir Italics"/>
              </a:rPr>
              <a:t> </a:t>
            </a:r>
            <a:r>
              <a:rPr lang="en-US" sz="1124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(Available at: https://queenstown.skyline.co.nz/about-us/community/ [Accessed 11 Jan2026])</a:t>
            </a:r>
          </a:p>
          <a:p>
            <a:pPr algn="ctr">
              <a:lnSpc>
                <a:spcPts val="1574"/>
              </a:lnSpc>
              <a:spcBef>
                <a:spcPct val="0"/>
              </a:spcBef>
            </a:pPr>
            <a:endParaRPr lang="en-US" sz="1124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algn="ctr">
              <a:lnSpc>
                <a:spcPts val="1574"/>
              </a:lnSpc>
              <a:spcBef>
                <a:spcPct val="0"/>
              </a:spcBef>
            </a:pPr>
            <a:r>
              <a:rPr lang="en-US" sz="1124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Skyline (2017b)</a:t>
            </a:r>
            <a:r>
              <a:rPr lang="en-US" sz="1124" i="1">
                <a:solidFill>
                  <a:srgbClr val="000000"/>
                </a:solidFill>
                <a:latin typeface="Agrandir Italics"/>
                <a:ea typeface="Agrandir Italics"/>
                <a:cs typeface="Agrandir Italics"/>
                <a:sym typeface="Agrandir Italics"/>
              </a:rPr>
              <a:t>Skyline Rotorua Twilight Luge | Rotorua’s Night-Time Adventure </a:t>
            </a:r>
            <a:r>
              <a:rPr lang="en-US" sz="1124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Twilight Luge</a:t>
            </a:r>
            <a:r>
              <a:rPr lang="en-US" sz="1124" i="1">
                <a:solidFill>
                  <a:srgbClr val="000000"/>
                </a:solidFill>
                <a:latin typeface="Agrandir Italics"/>
                <a:ea typeface="Agrandir Italics"/>
                <a:cs typeface="Agrandir Italics"/>
                <a:sym typeface="Agrandir Italics"/>
              </a:rPr>
              <a:t> </a:t>
            </a:r>
            <a:r>
              <a:rPr lang="en-US" sz="1124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(Available at: https://rotorua.skyline.co.nz/things-to-do/luge-rotorua/twilight-luge/ [Accessed 11 Jan 2026])</a:t>
            </a:r>
          </a:p>
          <a:p>
            <a:pPr algn="ctr">
              <a:lnSpc>
                <a:spcPts val="1574"/>
              </a:lnSpc>
              <a:spcBef>
                <a:spcPct val="0"/>
              </a:spcBef>
            </a:pPr>
            <a:endParaRPr lang="en-US" sz="1124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algn="ctr">
              <a:lnSpc>
                <a:spcPts val="1574"/>
              </a:lnSpc>
              <a:spcBef>
                <a:spcPct val="0"/>
              </a:spcBef>
            </a:pPr>
            <a:r>
              <a:rPr lang="en-US" sz="1124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Skyline (2017c)</a:t>
            </a:r>
            <a:r>
              <a:rPr lang="en-US" sz="1124" i="1">
                <a:solidFill>
                  <a:srgbClr val="000000"/>
                </a:solidFill>
                <a:latin typeface="Agrandir Italics"/>
                <a:ea typeface="Agrandir Italics"/>
                <a:cs typeface="Agrandir Italics"/>
                <a:sym typeface="Agrandir Italics"/>
              </a:rPr>
              <a:t>Skyline Swansea | Kilvey Hill Wales</a:t>
            </a:r>
            <a:r>
              <a:rPr lang="en-US" sz="1124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] </a:t>
            </a:r>
            <a:r>
              <a:rPr lang="en-US" sz="1124" i="1">
                <a:solidFill>
                  <a:srgbClr val="000000"/>
                </a:solidFill>
                <a:latin typeface="Agrandir Italics"/>
                <a:ea typeface="Agrandir Italics"/>
                <a:cs typeface="Agrandir Italics"/>
                <a:sym typeface="Agrandir Italics"/>
              </a:rPr>
              <a:t>Home</a:t>
            </a:r>
            <a:r>
              <a:rPr lang="en-US" sz="1124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. Available at: https://skylineswansea.co.uk/ [Accessed 9 Jan. 2026].</a:t>
            </a:r>
          </a:p>
          <a:p>
            <a:pPr algn="ctr">
              <a:lnSpc>
                <a:spcPts val="1574"/>
              </a:lnSpc>
              <a:spcBef>
                <a:spcPct val="0"/>
              </a:spcBef>
            </a:pPr>
            <a:endParaRPr lang="en-US" sz="1124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algn="ctr">
              <a:lnSpc>
                <a:spcPts val="1574"/>
              </a:lnSpc>
              <a:spcBef>
                <a:spcPct val="0"/>
              </a:spcBef>
            </a:pPr>
            <a:r>
              <a:rPr lang="en-US" sz="1124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Stainton, H (2023)</a:t>
            </a:r>
            <a:r>
              <a:rPr lang="en-US" sz="1124" i="1">
                <a:solidFill>
                  <a:srgbClr val="000000"/>
                </a:solidFill>
                <a:latin typeface="Agrandir Italics"/>
                <a:ea typeface="Agrandir Italics"/>
                <a:cs typeface="Agrandir Italics"/>
                <a:sym typeface="Agrandir Italics"/>
              </a:rPr>
              <a:t>Butler’s Tourism Area Life Cycle Model: A simple explanation </a:t>
            </a:r>
            <a:r>
              <a:rPr lang="en-US" sz="1124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Tourism Teacher (Available at: https://tourismteacher.com/butlers-tourism-area-life-cycle-model/ [Accessed 7 Jan 2026])</a:t>
            </a:r>
          </a:p>
          <a:p>
            <a:pPr algn="ctr">
              <a:lnSpc>
                <a:spcPts val="1574"/>
              </a:lnSpc>
              <a:spcBef>
                <a:spcPct val="0"/>
              </a:spcBef>
            </a:pPr>
            <a:endParaRPr lang="en-US" sz="1124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algn="ctr">
              <a:lnSpc>
                <a:spcPts val="1574"/>
              </a:lnSpc>
              <a:spcBef>
                <a:spcPct val="0"/>
              </a:spcBef>
            </a:pPr>
            <a:r>
              <a:rPr lang="en-US" sz="1124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Swansea  Council (n.d.) </a:t>
            </a:r>
            <a:r>
              <a:rPr lang="en-US" sz="1124" i="1">
                <a:solidFill>
                  <a:srgbClr val="000000"/>
                </a:solidFill>
                <a:latin typeface="Agrandir Italics"/>
                <a:ea typeface="Agrandir Italics"/>
                <a:cs typeface="Agrandir Italics"/>
                <a:sym typeface="Agrandir Italics"/>
              </a:rPr>
              <a:t>Kilvey Hill (</a:t>
            </a:r>
            <a:r>
              <a:rPr lang="en-US" sz="1124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Available at: https://www.swansea.gov.uk/article/6855/Kilvey-Hill [Accessed 7 Jan. 2026])</a:t>
            </a:r>
          </a:p>
          <a:p>
            <a:pPr algn="ctr">
              <a:lnSpc>
                <a:spcPts val="1574"/>
              </a:lnSpc>
              <a:spcBef>
                <a:spcPct val="0"/>
              </a:spcBef>
            </a:pPr>
            <a:endParaRPr lang="en-US" sz="1124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algn="ctr">
              <a:lnSpc>
                <a:spcPts val="1574"/>
              </a:lnSpc>
              <a:spcBef>
                <a:spcPct val="0"/>
              </a:spcBef>
            </a:pPr>
            <a:r>
              <a:rPr lang="en-US" sz="1124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Tourism Teacher (2022). </a:t>
            </a:r>
            <a:r>
              <a:rPr lang="en-US" sz="1124" i="1">
                <a:solidFill>
                  <a:srgbClr val="000000"/>
                </a:solidFill>
                <a:latin typeface="Agrandir Italics"/>
                <a:ea typeface="Agrandir Italics"/>
                <a:cs typeface="Agrandir Italics"/>
                <a:sym typeface="Agrandir Italics"/>
              </a:rPr>
              <a:t>What Is Doxey’s Irritation Index and How Does It work? - Tourism Teacher</a:t>
            </a:r>
            <a:r>
              <a:rPr lang="en-US" sz="1124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 tourismteacher.com (Available at: https://tourismteacher.com/doxeys-irritation-index/ [Accessed 9 Jan 2026])</a:t>
            </a:r>
          </a:p>
        </p:txBody>
      </p:sp>
    </p:spTree>
    <p:extLst>
      <p:ext uri="{BB962C8B-B14F-4D97-AF65-F5344CB8AC3E}">
        <p14:creationId xmlns:p14="http://schemas.microsoft.com/office/powerpoint/2010/main" val="37036783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Niamh McAuliffe (2503286)</dc:creator>
  <cp:lastModifiedBy>Niamh McAuliffe (2503286)</cp:lastModifiedBy>
  <cp:revision>7</cp:revision>
  <dcterms:created xsi:type="dcterms:W3CDTF">2026-01-12T19:42:03Z</dcterms:created>
  <dcterms:modified xsi:type="dcterms:W3CDTF">2026-01-12T19:46:00Z</dcterms:modified>
</cp:coreProperties>
</file>