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516" autoAdjust="0"/>
  </p:normalViewPr>
  <p:slideViewPr>
    <p:cSldViewPr>
      <p:cViewPr varScale="1">
        <p:scale>
          <a:sx n="66" d="100"/>
          <a:sy n="66" d="100"/>
        </p:scale>
        <p:origin x="-1506" y="-1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357311-4306-4B9C-8AB5-B1ECDC44ED0A}" type="datetimeFigureOut">
              <a:rPr lang="en-US" smtClean="0"/>
              <a:t>11/13/2023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1F6298-5550-47EA-ABBA-43EA3FADFE6C}" type="slidenum">
              <a:rPr lang="en-US" smtClean="0"/>
              <a:t>‹#›</a:t>
            </a:fld>
            <a:endParaRPr lang="en-US"/>
          </a:p>
        </p:txBody>
      </p:sp>
    </p:spTree>
    <p:extLst>
      <p:ext uri="{BB962C8B-B14F-4D97-AF65-F5344CB8AC3E}">
        <p14:creationId xmlns:p14="http://schemas.microsoft.com/office/powerpoint/2010/main" val="3747764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1</a:t>
            </a:fld>
            <a:endParaRPr lang="en-US"/>
          </a:p>
        </p:txBody>
      </p:sp>
    </p:spTree>
    <p:extLst>
      <p:ext uri="{BB962C8B-B14F-4D97-AF65-F5344CB8AC3E}">
        <p14:creationId xmlns:p14="http://schemas.microsoft.com/office/powerpoint/2010/main" val="16985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Cleanliness is a vital component of customer satisfaction in the hotel sector, demonstrating a dedication to excellence. A well-maintained room indicates guests that the hotel cares about them and their business. Maintaining a clean and well-kept workplace on a regular basis helps keep employees healthy and increases morale. Keeping things clean on a regular basis is good for you on a physical and mental level (</a:t>
            </a:r>
            <a:r>
              <a:rPr lang="en-US" sz="1200" kern="1200" dirty="0" err="1">
                <a:solidFill>
                  <a:schemeClr val="tx1"/>
                </a:solidFill>
                <a:effectLst/>
                <a:latin typeface="+mn-lt"/>
                <a:ea typeface="+mn-ea"/>
                <a:cs typeface="+mn-cs"/>
              </a:rPr>
              <a:t>Vos</a:t>
            </a:r>
            <a:r>
              <a:rPr lang="en-US" sz="1200" kern="1200" dirty="0">
                <a:solidFill>
                  <a:schemeClr val="tx1"/>
                </a:solidFill>
                <a:effectLst/>
                <a:latin typeface="+mn-lt"/>
                <a:ea typeface="+mn-ea"/>
                <a:cs typeface="+mn-cs"/>
              </a:rPr>
              <a:t> et al., 2019).</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2</a:t>
            </a:fld>
            <a:endParaRPr lang="en-US"/>
          </a:p>
        </p:txBody>
      </p:sp>
    </p:spTree>
    <p:extLst>
      <p:ext uri="{BB962C8B-B14F-4D97-AF65-F5344CB8AC3E}">
        <p14:creationId xmlns:p14="http://schemas.microsoft.com/office/powerpoint/2010/main" val="3752301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Due to the rapid accumulation of dust, regular dusting is an essential part of any cleanliness routine. Implementing the proper methods and equipment guarantees that nothing will be missed. Wiping surfaces with damp towels eliminates dirt and bacteria, using appropriate cleaning chemicals for particular surfaces. The use of stain-removal techniques should be implemented as soon as stains are discovered. Enhancing the guest experience and maintaining high standards require meticulous attention to detail. With such care and attention to detail, guests can rest assured that the lodging will always be spotless and pleasant.</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3</a:t>
            </a:fld>
            <a:endParaRPr lang="en-US"/>
          </a:p>
        </p:txBody>
      </p:sp>
    </p:spTree>
    <p:extLst>
      <p:ext uri="{BB962C8B-B14F-4D97-AF65-F5344CB8AC3E}">
        <p14:creationId xmlns:p14="http://schemas.microsoft.com/office/powerpoint/2010/main" val="86994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Having clean sheets, pillowcases, and duvet covers on the bed is key for making the room feel new and inviting. A well-made bed is the first step towards a satisfying stay for any guest. Carefully arranging pillows is a quick and easy way to upgrade a room's visual appeal. A problem-free stay for guests depends on careful monitoring for the presence of broken or missing objects. Every visitor ought to reside in a comfortable, well-maintained accommodation. One way to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significance of a clean bed and a pleasant stay is to share the experience of a previous guest (</a:t>
            </a:r>
            <a:r>
              <a:rPr lang="en-US" sz="1200" kern="1200" dirty="0" err="1">
                <a:solidFill>
                  <a:schemeClr val="tx1"/>
                </a:solidFill>
                <a:effectLst/>
                <a:latin typeface="+mn-lt"/>
                <a:ea typeface="+mn-ea"/>
                <a:cs typeface="+mn-cs"/>
              </a:rPr>
              <a:t>Sudarmayasa</a:t>
            </a:r>
            <a:r>
              <a:rPr lang="en-US" sz="1200" kern="1200" dirty="0">
                <a:solidFill>
                  <a:schemeClr val="tx1"/>
                </a:solidFill>
                <a:effectLst/>
                <a:latin typeface="+mn-lt"/>
                <a:ea typeface="+mn-ea"/>
                <a:cs typeface="+mn-cs"/>
              </a:rPr>
              <a:t> et al., 2022).</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4</a:t>
            </a:fld>
            <a:endParaRPr lang="en-US"/>
          </a:p>
        </p:txBody>
      </p:sp>
    </p:spTree>
    <p:extLst>
      <p:ext uri="{BB962C8B-B14F-4D97-AF65-F5344CB8AC3E}">
        <p14:creationId xmlns:p14="http://schemas.microsoft.com/office/powerpoint/2010/main" val="3010643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guest satisfaction and client retention, nothing is more important than a clean and well-stocked the bathroom. It's important to maintain a clean and germ-free atmosphere, so make sure you scrub down everything from the sinks to the counter tops. Remove soap scum and mildew from the shower or tub so that guests may unwind in a clean environment. Soap and shampoo should be restocked on a consistent basis to meet guest expectations and ensure their comfort. Maintain a clean and inviting environment by regularly emptying the trash.</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5</a:t>
            </a:fld>
            <a:endParaRPr lang="en-US"/>
          </a:p>
        </p:txBody>
      </p:sp>
    </p:spTree>
    <p:extLst>
      <p:ext uri="{BB962C8B-B14F-4D97-AF65-F5344CB8AC3E}">
        <p14:creationId xmlns:p14="http://schemas.microsoft.com/office/powerpoint/2010/main" val="3704428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Windows and other glass surfaces should be cleaned on a regular basis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 room's natural lighting and aesthetic appeal. Place special emphasis on the correlation between cleanliness and the satisfaction of those who visit. Keep the outside flooring, chairs, and any plants in pristine condition. Guests will have a better time in general if the indoor and outside areas are connected.</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6</a:t>
            </a:fld>
            <a:endParaRPr lang="en-US"/>
          </a:p>
        </p:txBody>
      </p:sp>
    </p:spTree>
    <p:extLst>
      <p:ext uri="{BB962C8B-B14F-4D97-AF65-F5344CB8AC3E}">
        <p14:creationId xmlns:p14="http://schemas.microsoft.com/office/powerpoint/2010/main" val="4092983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Keep all lights and lamps in good working order and stress the significance of convenience and ambience if to anticipate the visitors to feel at home. Check the room carefully for any objects that may have been left behind, and report any problems right away. Adjust the temperature of the room before the arrival, as it plays an important role in establishing a soothing ambiance. Allow natural light in by opening drapes and blinds, and give the room a good once-over to make sure it smells nice.</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7</a:t>
            </a:fld>
            <a:endParaRPr lang="en-US"/>
          </a:p>
        </p:txBody>
      </p:sp>
    </p:spTree>
    <p:extLst>
      <p:ext uri="{BB962C8B-B14F-4D97-AF65-F5344CB8AC3E}">
        <p14:creationId xmlns:p14="http://schemas.microsoft.com/office/powerpoint/2010/main" val="4053487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It's important to double check everything to make sure it's up to snuff before start cleaning. Get in touch with the manager immediately if there are any problems, breaks, or maintenance needs. Maintaining a high quality requires constant and efficient communication and teamwork. When the room has been cleaned up to our requirements, hang the "Cleaned and Inspected" sign on the door. Stress responsibility and thoroughness; they are the bedrock of our quality assurance measures. The "Cleaned and Inspected" label is a mark of distinction that represents our unwavering commitment to quality.</a:t>
            </a:r>
          </a:p>
        </p:txBody>
      </p:sp>
      <p:sp>
        <p:nvSpPr>
          <p:cNvPr id="4" name="Slide Number Placeholder 3"/>
          <p:cNvSpPr>
            <a:spLocks noGrp="1"/>
          </p:cNvSpPr>
          <p:nvPr>
            <p:ph type="sldNum" sz="quarter" idx="10"/>
          </p:nvPr>
        </p:nvSpPr>
        <p:spPr/>
        <p:txBody>
          <a:bodyPr/>
          <a:lstStyle/>
          <a:p>
            <a:fld id="{181F6298-5550-47EA-ABBA-43EA3FADFE6C}" type="slidenum">
              <a:rPr lang="en-US" smtClean="0"/>
              <a:t>8</a:t>
            </a:fld>
            <a:endParaRPr lang="en-US"/>
          </a:p>
        </p:txBody>
      </p:sp>
    </p:spTree>
    <p:extLst>
      <p:ext uri="{BB962C8B-B14F-4D97-AF65-F5344CB8AC3E}">
        <p14:creationId xmlns:p14="http://schemas.microsoft.com/office/powerpoint/2010/main" val="3122358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Herzberg's Two-Factor Theory divides employee engagement into Hygiene Factors (the workplace environment) and Motivators (the duties). Recognition, responsibility, and personal progress enhance job happiness and motivation, but hygienic issues like income, working environment, and company policies induce dissatisfaction. Cleaning the house before serving visitors boosts employee happiness, motivating them to go above and above for clients (</a:t>
            </a:r>
            <a:r>
              <a:rPr lang="en-US" sz="1200" kern="1200" dirty="0" err="1">
                <a:solidFill>
                  <a:schemeClr val="tx1"/>
                </a:solidFill>
                <a:effectLst/>
                <a:latin typeface="+mn-lt"/>
                <a:ea typeface="+mn-ea"/>
                <a:cs typeface="+mn-cs"/>
              </a:rPr>
              <a:t>Karatepe</a:t>
            </a:r>
            <a:r>
              <a:rPr lang="en-US" sz="1200" kern="1200" dirty="0">
                <a:solidFill>
                  <a:schemeClr val="tx1"/>
                </a:solidFill>
                <a:effectLst/>
                <a:latin typeface="+mn-lt"/>
                <a:ea typeface="+mn-ea"/>
                <a:cs typeface="+mn-cs"/>
              </a:rPr>
              <a:t> et al., 2020).</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9</a:t>
            </a:fld>
            <a:endParaRPr lang="en-US"/>
          </a:p>
        </p:txBody>
      </p:sp>
    </p:spTree>
    <p:extLst>
      <p:ext uri="{BB962C8B-B14F-4D97-AF65-F5344CB8AC3E}">
        <p14:creationId xmlns:p14="http://schemas.microsoft.com/office/powerpoint/2010/main" val="1730869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Best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for cleaning guest rooms,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the importance of detail and brand conformity in making visitors' stays memorable.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succeeds through teamwork and a shared commitment to quality. Each team member strives to provide outstanding service and receives high scores. By praising the personnel for their hard work, it encourages them to keep going by noting the rooms they've prepared have improved.</a:t>
            </a:r>
          </a:p>
          <a:p>
            <a:endParaRPr lang="en-US" dirty="0"/>
          </a:p>
        </p:txBody>
      </p:sp>
      <p:sp>
        <p:nvSpPr>
          <p:cNvPr id="4" name="Slide Number Placeholder 3"/>
          <p:cNvSpPr>
            <a:spLocks noGrp="1"/>
          </p:cNvSpPr>
          <p:nvPr>
            <p:ph type="sldNum" sz="quarter" idx="10"/>
          </p:nvPr>
        </p:nvSpPr>
        <p:spPr/>
        <p:txBody>
          <a:bodyPr/>
          <a:lstStyle/>
          <a:p>
            <a:fld id="{181F6298-5550-47EA-ABBA-43EA3FADFE6C}" type="slidenum">
              <a:rPr lang="en-US" smtClean="0"/>
              <a:t>10</a:t>
            </a:fld>
            <a:endParaRPr lang="en-US"/>
          </a:p>
        </p:txBody>
      </p:sp>
    </p:spTree>
    <p:extLst>
      <p:ext uri="{BB962C8B-B14F-4D97-AF65-F5344CB8AC3E}">
        <p14:creationId xmlns:p14="http://schemas.microsoft.com/office/powerpoint/2010/main" val="1251181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2DACB9A6-4B95-46D9-B056-DA8D187D6248}" type="datetimeFigureOut">
              <a:rPr lang="en-US" smtClean="0"/>
              <a:t>11/13/2023</a:t>
            </a:fld>
            <a:endParaRPr lang="en-US"/>
          </a:p>
        </p:txBody>
      </p:sp>
      <p:sp>
        <p:nvSpPr>
          <p:cNvPr id="8" name="Slide Number Placeholder 7"/>
          <p:cNvSpPr>
            <a:spLocks noGrp="1"/>
          </p:cNvSpPr>
          <p:nvPr>
            <p:ph type="sldNum" sz="quarter" idx="11"/>
          </p:nvPr>
        </p:nvSpPr>
        <p:spPr/>
        <p:txBody>
          <a:bodyPr/>
          <a:lstStyle/>
          <a:p>
            <a:fld id="{3F937CC7-E112-4783-AA03-A132FC12A036}"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ACB9A6-4B95-46D9-B056-DA8D187D624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ACB9A6-4B95-46D9-B056-DA8D187D624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937CC7-E112-4783-AA03-A132FC12A036}" type="slidenum">
              <a:rPr lang="en-US" smtClean="0"/>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ACB9A6-4B95-46D9-B056-DA8D187D6248}"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937CC7-E112-4783-AA03-A132FC12A036}" type="slidenum">
              <a:rPr lang="en-US" smtClean="0"/>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2DACB9A6-4B95-46D9-B056-DA8D187D6248}"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937CC7-E112-4783-AA03-A132FC12A036}" type="slidenum">
              <a:rPr lang="en-US" smtClean="0"/>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ACB9A6-4B95-46D9-B056-DA8D187D6248}"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ACB9A6-4B95-46D9-B056-DA8D187D6248}" type="datetimeFigureOut">
              <a:rPr lang="en-US" smtClean="0"/>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ACB9A6-4B95-46D9-B056-DA8D187D6248}"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ACB9A6-4B95-46D9-B056-DA8D187D6248}"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ACB9A6-4B95-46D9-B056-DA8D187D624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ACB9A6-4B95-46D9-B056-DA8D187D624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937CC7-E112-4783-AA03-A132FC12A03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2DACB9A6-4B95-46D9-B056-DA8D187D6248}" type="datetimeFigureOut">
              <a:rPr lang="en-US" smtClean="0"/>
              <a:t>11/13/2023</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3F937CC7-E112-4783-AA03-A132FC12A036}" type="slidenum">
              <a:rPr lang="en-US" smtClean="0"/>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1371600"/>
            <a:ext cx="7772400" cy="2819401"/>
          </a:xfrm>
        </p:spPr>
        <p:txBody>
          <a:bodyPr/>
          <a:lstStyle/>
          <a:p>
            <a:r>
              <a:rPr lang="en-US" sz="7200" dirty="0">
                <a:effectLst/>
              </a:rPr>
              <a:t>Room Cleaning Best Practices</a:t>
            </a:r>
            <a:endParaRPr lang="en-US" sz="7200" dirty="0"/>
          </a:p>
        </p:txBody>
      </p:sp>
    </p:spTree>
    <p:extLst>
      <p:ext uri="{BB962C8B-B14F-4D97-AF65-F5344CB8AC3E}">
        <p14:creationId xmlns:p14="http://schemas.microsoft.com/office/powerpoint/2010/main" val="2284293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8229600" cy="1600200"/>
          </a:xfrm>
        </p:spPr>
        <p:txBody>
          <a:bodyPr/>
          <a:lstStyle/>
          <a:p>
            <a:r>
              <a:rPr lang="en-US" sz="4800" b="1" dirty="0">
                <a:effectLst/>
              </a:rPr>
              <a:t>Introduction</a:t>
            </a:r>
            <a:endParaRPr lang="en-US" sz="4800" dirty="0"/>
          </a:p>
        </p:txBody>
      </p:sp>
      <p:sp>
        <p:nvSpPr>
          <p:cNvPr id="3" name="Content Placeholder 2"/>
          <p:cNvSpPr>
            <a:spLocks noGrp="1"/>
          </p:cNvSpPr>
          <p:nvPr>
            <p:ph idx="1"/>
          </p:nvPr>
        </p:nvSpPr>
        <p:spPr>
          <a:xfrm>
            <a:off x="228600" y="1600200"/>
            <a:ext cx="3810000" cy="4572000"/>
          </a:xfrm>
        </p:spPr>
        <p:txBody>
          <a:bodyPr>
            <a:normAutofit fontScale="85000" lnSpcReduction="10000"/>
          </a:bodyPr>
          <a:lstStyle/>
          <a:p>
            <a:pPr lvl="0" algn="just"/>
            <a:r>
              <a:rPr lang="en-US" dirty="0">
                <a:latin typeface="Times New Roman" pitchFamily="18" charset="0"/>
                <a:cs typeface="Times New Roman" pitchFamily="18" charset="0"/>
              </a:rPr>
              <a:t>An immaculate room not only shows our guests that we care about them, but also that we mean business.</a:t>
            </a:r>
          </a:p>
          <a:p>
            <a:pPr lvl="0" algn="just"/>
            <a:r>
              <a:rPr lang="en-US" dirty="0">
                <a:latin typeface="Times New Roman" pitchFamily="18" charset="0"/>
                <a:cs typeface="Times New Roman" pitchFamily="18" charset="0"/>
              </a:rPr>
              <a:t>Cleaning and maintaining the workplace regularly can reduce the likelihood of illness spreading among workers and make for a more pleasant and productive environment overall.</a:t>
            </a:r>
          </a:p>
          <a:p>
            <a:pPr lvl="0" algn="just"/>
            <a:r>
              <a:rPr lang="en-US" dirty="0">
                <a:latin typeface="Times New Roman" pitchFamily="18" charset="0"/>
                <a:cs typeface="Times New Roman" pitchFamily="18" charset="0"/>
              </a:rPr>
              <a:t>Maintaining an immaculate environment is crucial because it promotes health and growth, both physiologically and psychologically.</a:t>
            </a:r>
          </a:p>
          <a:p>
            <a:pPr algn="just"/>
            <a:endParaRPr lang="en-US" dirty="0">
              <a:latin typeface="Times New Roman" pitchFamily="18" charset="0"/>
              <a:cs typeface="Times New Roman" pitchFamily="18" charset="0"/>
            </a:endParaRPr>
          </a:p>
        </p:txBody>
      </p:sp>
      <p:pic>
        <p:nvPicPr>
          <p:cNvPr id="1026" name="Picture 2" descr="Ensuring Cleanliness and Hygiene in the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1600200"/>
            <a:ext cx="4800600" cy="313145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375208" y="4840905"/>
            <a:ext cx="2330703" cy="276999"/>
          </a:xfrm>
          <a:prstGeom prst="rect">
            <a:avLst/>
          </a:prstGeom>
        </p:spPr>
        <p:txBody>
          <a:bodyPr wrap="none">
            <a:spAutoFit/>
          </a:bodyPr>
          <a:lstStyle/>
          <a:p>
            <a:r>
              <a:rPr lang="en-US" sz="1200" dirty="0">
                <a:latin typeface="Times New Roman" pitchFamily="18" charset="0"/>
                <a:cs typeface="Times New Roman" pitchFamily="18" charset="0"/>
              </a:rPr>
              <a:t>https://www.hakoaustralia.com.au/</a:t>
            </a:r>
          </a:p>
        </p:txBody>
      </p:sp>
    </p:spTree>
    <p:extLst>
      <p:ext uri="{BB962C8B-B14F-4D97-AF65-F5344CB8AC3E}">
        <p14:creationId xmlns:p14="http://schemas.microsoft.com/office/powerpoint/2010/main" val="945856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229600" cy="1600200"/>
          </a:xfrm>
        </p:spPr>
        <p:txBody>
          <a:bodyPr/>
          <a:lstStyle/>
          <a:p>
            <a:r>
              <a:rPr lang="en-US" sz="3600" b="1" dirty="0">
                <a:effectLst/>
              </a:rPr>
              <a:t>General Cleaning Tasks</a:t>
            </a:r>
            <a:endParaRPr lang="en-US" sz="3600" dirty="0"/>
          </a:p>
        </p:txBody>
      </p:sp>
      <p:sp>
        <p:nvSpPr>
          <p:cNvPr id="3" name="Content Placeholder 2"/>
          <p:cNvSpPr>
            <a:spLocks noGrp="1"/>
          </p:cNvSpPr>
          <p:nvPr>
            <p:ph idx="1"/>
          </p:nvPr>
        </p:nvSpPr>
        <p:spPr>
          <a:xfrm>
            <a:off x="457200" y="1600201"/>
            <a:ext cx="3352800" cy="4495800"/>
          </a:xfrm>
        </p:spPr>
        <p:txBody>
          <a:bodyPr>
            <a:normAutofit lnSpcReduction="10000"/>
          </a:bodyPr>
          <a:lstStyle/>
          <a:p>
            <a:pPr lvl="0" algn="just"/>
            <a:r>
              <a:rPr lang="en-US" dirty="0">
                <a:latin typeface="Times New Roman" pitchFamily="18" charset="0"/>
                <a:cs typeface="Times New Roman" pitchFamily="18" charset="0"/>
              </a:rPr>
              <a:t>In order to prevent skipping anything, use the right equipment and methods.</a:t>
            </a:r>
          </a:p>
          <a:p>
            <a:pPr lvl="0" algn="just"/>
            <a:r>
              <a:rPr lang="en-US" dirty="0">
                <a:latin typeface="Times New Roman" pitchFamily="18" charset="0"/>
                <a:cs typeface="Times New Roman" pitchFamily="18" charset="0"/>
              </a:rPr>
              <a:t>Use a moist towel to wipe clean all surfaces to eliminate dust and germs.</a:t>
            </a:r>
          </a:p>
          <a:p>
            <a:pPr lvl="0" algn="just"/>
            <a:r>
              <a:rPr lang="en-US" dirty="0">
                <a:latin typeface="Times New Roman" pitchFamily="18" charset="0"/>
                <a:cs typeface="Times New Roman" pitchFamily="18" charset="0"/>
              </a:rPr>
              <a:t>Apply stain-removal methods that are safe for the material for cleaning.</a:t>
            </a:r>
          </a:p>
        </p:txBody>
      </p:sp>
      <p:pic>
        <p:nvPicPr>
          <p:cNvPr id="2050" name="Picture 2" descr="Hotel Housekeeper Job Description Sample Templa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8386" y="1600200"/>
            <a:ext cx="5005614" cy="3505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571999" y="5257800"/>
            <a:ext cx="2591222" cy="307777"/>
          </a:xfrm>
          <a:prstGeom prst="rect">
            <a:avLst/>
          </a:prstGeom>
        </p:spPr>
        <p:txBody>
          <a:bodyPr wrap="none">
            <a:spAutoFit/>
          </a:bodyPr>
          <a:lstStyle/>
          <a:p>
            <a:r>
              <a:rPr lang="en-US" sz="1400" dirty="0"/>
              <a:t>https://www.ziprecruiter.com/</a:t>
            </a:r>
          </a:p>
        </p:txBody>
      </p:sp>
    </p:spTree>
    <p:extLst>
      <p:ext uri="{BB962C8B-B14F-4D97-AF65-F5344CB8AC3E}">
        <p14:creationId xmlns:p14="http://schemas.microsoft.com/office/powerpoint/2010/main" val="890705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09600"/>
            <a:ext cx="8229600" cy="1600200"/>
          </a:xfrm>
        </p:spPr>
        <p:txBody>
          <a:bodyPr/>
          <a:lstStyle/>
          <a:p>
            <a:r>
              <a:rPr lang="en-US" b="1" dirty="0">
                <a:effectLst/>
              </a:rPr>
              <a:t>Bedroom Cleaning</a:t>
            </a:r>
            <a:endParaRPr lang="en-US" dirty="0"/>
          </a:p>
        </p:txBody>
      </p:sp>
      <p:sp>
        <p:nvSpPr>
          <p:cNvPr id="3" name="Content Placeholder 2"/>
          <p:cNvSpPr>
            <a:spLocks noGrp="1"/>
          </p:cNvSpPr>
          <p:nvPr>
            <p:ph idx="1"/>
          </p:nvPr>
        </p:nvSpPr>
        <p:spPr>
          <a:xfrm>
            <a:off x="5257800" y="1828800"/>
            <a:ext cx="3733800" cy="4114799"/>
          </a:xfrm>
        </p:spPr>
        <p:txBody>
          <a:bodyPr>
            <a:normAutofit fontScale="92500" lnSpcReduction="20000"/>
          </a:bodyPr>
          <a:lstStyle/>
          <a:p>
            <a:pPr lvl="0" algn="just"/>
            <a:r>
              <a:rPr lang="en-US" dirty="0">
                <a:latin typeface="Times New Roman" pitchFamily="18" charset="0"/>
                <a:cs typeface="Times New Roman" pitchFamily="18" charset="0"/>
              </a:rPr>
              <a:t>Focus on using clean bed linens such as sheets, pillows, and duvet covers.</a:t>
            </a:r>
          </a:p>
          <a:p>
            <a:pPr lvl="0" algn="just"/>
            <a:r>
              <a:rPr lang="en-US" dirty="0">
                <a:latin typeface="Times New Roman" pitchFamily="18" charset="0"/>
                <a:cs typeface="Times New Roman" pitchFamily="18" charset="0"/>
              </a:rPr>
              <a:t>Carefully fluffing and arranging pillows is a subtle way to up the opulence factor.</a:t>
            </a:r>
          </a:p>
          <a:p>
            <a:pPr lvl="0" algn="just"/>
            <a:r>
              <a:rPr lang="en-US" dirty="0">
                <a:latin typeface="Times New Roman" pitchFamily="18" charset="0"/>
                <a:cs typeface="Times New Roman" pitchFamily="18" charset="0"/>
              </a:rPr>
              <a:t>Keep a sharp eye out for anything broken or missing from the bedroom.</a:t>
            </a:r>
          </a:p>
          <a:p>
            <a:pPr lvl="0" algn="just"/>
            <a:r>
              <a:rPr lang="en-US" dirty="0">
                <a:latin typeface="Times New Roman" pitchFamily="18" charset="0"/>
                <a:cs typeface="Times New Roman" pitchFamily="18" charset="0"/>
              </a:rPr>
              <a:t>Making quick repairs and replacements keeps everything running well for guests.</a:t>
            </a:r>
          </a:p>
          <a:p>
            <a:pPr algn="just"/>
            <a:endParaRPr lang="en-US" dirty="0">
              <a:latin typeface="Times New Roman" pitchFamily="18" charset="0"/>
              <a:cs typeface="Times New Roman" pitchFamily="18" charset="0"/>
            </a:endParaRPr>
          </a:p>
        </p:txBody>
      </p:sp>
      <p:pic>
        <p:nvPicPr>
          <p:cNvPr id="3074" name="Picture 2" descr="Is housekeeping opt-out right for your hotel? - Insigh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800" y="1143000"/>
            <a:ext cx="4500701" cy="4495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45927" y="5631934"/>
            <a:ext cx="2206630" cy="276999"/>
          </a:xfrm>
          <a:prstGeom prst="rect">
            <a:avLst/>
          </a:prstGeom>
        </p:spPr>
        <p:txBody>
          <a:bodyPr wrap="none">
            <a:spAutoFit/>
          </a:bodyPr>
          <a:lstStyle/>
          <a:p>
            <a:r>
              <a:rPr lang="en-US" sz="1200" dirty="0"/>
              <a:t>https://insights.ehotelier.com/</a:t>
            </a:r>
          </a:p>
        </p:txBody>
      </p:sp>
    </p:spTree>
    <p:extLst>
      <p:ext uri="{BB962C8B-B14F-4D97-AF65-F5344CB8AC3E}">
        <p14:creationId xmlns:p14="http://schemas.microsoft.com/office/powerpoint/2010/main" val="4026804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a:effectLst/>
              </a:rPr>
              <a:t>Bathroom Cleaning</a:t>
            </a:r>
            <a:endParaRPr lang="en-US" sz="4400" dirty="0"/>
          </a:p>
        </p:txBody>
      </p:sp>
      <p:sp>
        <p:nvSpPr>
          <p:cNvPr id="3" name="Content Placeholder 2"/>
          <p:cNvSpPr>
            <a:spLocks noGrp="1"/>
          </p:cNvSpPr>
          <p:nvPr>
            <p:ph idx="1"/>
          </p:nvPr>
        </p:nvSpPr>
        <p:spPr>
          <a:xfrm>
            <a:off x="457200" y="1600201"/>
            <a:ext cx="3429000" cy="4495800"/>
          </a:xfrm>
        </p:spPr>
        <p:txBody>
          <a:bodyPr>
            <a:normAutofit fontScale="85000" lnSpcReduction="20000"/>
          </a:bodyPr>
          <a:lstStyle/>
          <a:p>
            <a:pPr lvl="0" algn="just"/>
            <a:r>
              <a:rPr lang="en-US" dirty="0">
                <a:latin typeface="Times New Roman" pitchFamily="18" charset="0"/>
                <a:cs typeface="Times New Roman" pitchFamily="18" charset="0"/>
              </a:rPr>
              <a:t>Bathroom surfaces, such as the washbasin and counter, should be scrubbed and disinfected thoroughly.</a:t>
            </a:r>
          </a:p>
          <a:p>
            <a:pPr lvl="0" algn="just"/>
            <a:r>
              <a:rPr lang="en-US" dirty="0">
                <a:latin typeface="Times New Roman" pitchFamily="18" charset="0"/>
                <a:cs typeface="Times New Roman" pitchFamily="18" charset="0"/>
              </a:rPr>
              <a:t>Cleaning the bathroom by scrubbing away soap scum and mildew can leave it looking like new.</a:t>
            </a:r>
          </a:p>
          <a:p>
            <a:pPr lvl="0" algn="just"/>
            <a:r>
              <a:rPr lang="en-US" dirty="0">
                <a:latin typeface="Times New Roman" pitchFamily="18" charset="0"/>
                <a:cs typeface="Times New Roman" pitchFamily="18" charset="0"/>
              </a:rPr>
              <a:t>Maintain a steady rotation of soaps, shampoos and conditioners in the bathroom.</a:t>
            </a:r>
          </a:p>
          <a:p>
            <a:pPr lvl="0" algn="just"/>
            <a:r>
              <a:rPr lang="en-US" dirty="0">
                <a:latin typeface="Times New Roman" pitchFamily="18" charset="0"/>
                <a:cs typeface="Times New Roman" pitchFamily="18" charset="0"/>
              </a:rPr>
              <a:t>Maintain a clean and inviting environment by regularly emptying the trash.</a:t>
            </a:r>
          </a:p>
          <a:p>
            <a:pPr algn="just"/>
            <a:endParaRPr lang="en-US" dirty="0">
              <a:latin typeface="Times New Roman" pitchFamily="18" charset="0"/>
              <a:cs typeface="Times New Roman" pitchFamily="18" charset="0"/>
            </a:endParaRPr>
          </a:p>
        </p:txBody>
      </p:sp>
      <p:sp>
        <p:nvSpPr>
          <p:cNvPr id="4" name="AutoShape 2" descr="7 safe housekeeping practices brands should follow"/>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00" name="Picture 4" descr="Maid, Hotel Employee Or Housekeeper Cleaning A Bathroom Wiping The Glass Of  The Shower Cubicle As She Stands Inside In A White Apron Stock Photo,  Picture and Royalty Free Image. Image 5587959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676400"/>
            <a:ext cx="4191000" cy="33528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105400" y="5181600"/>
            <a:ext cx="2007024" cy="307777"/>
          </a:xfrm>
          <a:prstGeom prst="rect">
            <a:avLst/>
          </a:prstGeom>
        </p:spPr>
        <p:txBody>
          <a:bodyPr wrap="none">
            <a:spAutoFit/>
          </a:bodyPr>
          <a:lstStyle/>
          <a:p>
            <a:r>
              <a:rPr lang="en-US" sz="1400" dirty="0"/>
              <a:t>https://www.123rf.com</a:t>
            </a:r>
          </a:p>
        </p:txBody>
      </p:sp>
    </p:spTree>
    <p:extLst>
      <p:ext uri="{BB962C8B-B14F-4D97-AF65-F5344CB8AC3E}">
        <p14:creationId xmlns:p14="http://schemas.microsoft.com/office/powerpoint/2010/main" val="2263267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229600" cy="1600200"/>
          </a:xfrm>
        </p:spPr>
        <p:txBody>
          <a:bodyPr/>
          <a:lstStyle/>
          <a:p>
            <a:r>
              <a:rPr lang="en-US" sz="4000" b="1" dirty="0">
                <a:effectLst/>
                <a:latin typeface="Times New Roman" pitchFamily="18" charset="0"/>
                <a:cs typeface="Times New Roman" pitchFamily="18" charset="0"/>
              </a:rPr>
              <a:t>Windows and Balcony/Patio</a:t>
            </a: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5181600" y="1471387"/>
            <a:ext cx="3657600" cy="3886199"/>
          </a:xfrm>
        </p:spPr>
        <p:txBody>
          <a:bodyPr>
            <a:normAutofit fontScale="92500" lnSpcReduction="20000"/>
          </a:bodyPr>
          <a:lstStyle/>
          <a:p>
            <a:pPr lvl="0" algn="just"/>
            <a:r>
              <a:rPr lang="en-US" dirty="0">
                <a:latin typeface="Times New Roman" pitchFamily="18" charset="0"/>
                <a:cs typeface="Times New Roman" pitchFamily="18" charset="0"/>
              </a:rPr>
              <a:t>Keep windows and other glass surfaces spotless so that natural light can enter the room on a regular basis.</a:t>
            </a:r>
          </a:p>
          <a:p>
            <a:pPr lvl="0" algn="just"/>
            <a:r>
              <a:rPr lang="en-US" dirty="0">
                <a:latin typeface="Times New Roman" pitchFamily="18" charset="0"/>
                <a:cs typeface="Times New Roman" pitchFamily="18" charset="0"/>
              </a:rPr>
              <a:t>Clean the patio or balcony floor using a broom and mop to make the outdoor area look nicer.</a:t>
            </a:r>
          </a:p>
          <a:p>
            <a:pPr lvl="0" algn="just"/>
            <a:r>
              <a:rPr lang="en-US" dirty="0">
                <a:latin typeface="Times New Roman" pitchFamily="18" charset="0"/>
                <a:cs typeface="Times New Roman" pitchFamily="18" charset="0"/>
              </a:rPr>
              <a:t>Maintaining plants in good condition along with additional ornaments may greatly enhance the ambience of a space.</a:t>
            </a:r>
          </a:p>
          <a:p>
            <a:pPr algn="just"/>
            <a:endParaRPr lang="en-US" dirty="0">
              <a:latin typeface="Times New Roman" pitchFamily="18" charset="0"/>
              <a:cs typeface="Times New Roman" pitchFamily="18" charset="0"/>
            </a:endParaRPr>
          </a:p>
        </p:txBody>
      </p:sp>
      <p:pic>
        <p:nvPicPr>
          <p:cNvPr id="5122" name="Picture 2" descr="Balcony Decoration and Design Ideas for an Outdoor Oasis - Decorill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86" y="1600200"/>
            <a:ext cx="5029200" cy="37719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060798" y="5372100"/>
            <a:ext cx="2358081" cy="307777"/>
          </a:xfrm>
          <a:prstGeom prst="rect">
            <a:avLst/>
          </a:prstGeom>
        </p:spPr>
        <p:txBody>
          <a:bodyPr wrap="none">
            <a:spAutoFit/>
          </a:bodyPr>
          <a:lstStyle/>
          <a:p>
            <a:r>
              <a:rPr lang="en-US" sz="1400" dirty="0"/>
              <a:t>https://www.decorilla.com/</a:t>
            </a:r>
          </a:p>
        </p:txBody>
      </p:sp>
    </p:spTree>
    <p:extLst>
      <p:ext uri="{BB962C8B-B14F-4D97-AF65-F5344CB8AC3E}">
        <p14:creationId xmlns:p14="http://schemas.microsoft.com/office/powerpoint/2010/main" val="334001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Final Touches</a:t>
            </a:r>
            <a:br>
              <a:rPr lang="en-US" b="1" dirty="0">
                <a:effectLst/>
              </a:rPr>
            </a:br>
            <a:endParaRPr lang="en-US" dirty="0"/>
          </a:p>
        </p:txBody>
      </p:sp>
      <p:sp>
        <p:nvSpPr>
          <p:cNvPr id="3" name="Content Placeholder 2"/>
          <p:cNvSpPr>
            <a:spLocks noGrp="1"/>
          </p:cNvSpPr>
          <p:nvPr>
            <p:ph idx="1"/>
          </p:nvPr>
        </p:nvSpPr>
        <p:spPr>
          <a:xfrm>
            <a:off x="457200" y="1600201"/>
            <a:ext cx="7848600" cy="3581399"/>
          </a:xfrm>
        </p:spPr>
        <p:txBody>
          <a:bodyPr>
            <a:normAutofit/>
          </a:bodyPr>
          <a:lstStyle/>
          <a:p>
            <a:pPr lvl="0" algn="just"/>
            <a:r>
              <a:rPr lang="en-US" dirty="0">
                <a:latin typeface="Times New Roman" pitchFamily="18" charset="0"/>
                <a:cs typeface="Times New Roman" pitchFamily="18" charset="0"/>
              </a:rPr>
              <a:t>Make sure every lamp and light is in proper functioning order by giving them a thorough inspection.</a:t>
            </a:r>
          </a:p>
          <a:p>
            <a:pPr lvl="0" algn="just"/>
            <a:r>
              <a:rPr lang="en-US" dirty="0">
                <a:latin typeface="Times New Roman" pitchFamily="18" charset="0"/>
                <a:cs typeface="Times New Roman" pitchFamily="18" charset="0"/>
              </a:rPr>
              <a:t>Perform a comprehensive inspection to identify and report any things left behind by prior guests.</a:t>
            </a:r>
          </a:p>
          <a:p>
            <a:pPr lvl="0" algn="just"/>
            <a:r>
              <a:rPr lang="en-US" dirty="0">
                <a:latin typeface="Times New Roman" pitchFamily="18" charset="0"/>
                <a:cs typeface="Times New Roman" pitchFamily="18" charset="0"/>
              </a:rPr>
              <a:t>Highlight the importance of ambient temperature in establishing a soothing ambiance.</a:t>
            </a:r>
          </a:p>
          <a:p>
            <a:pPr lvl="0" algn="just"/>
            <a:r>
              <a:rPr lang="en-US" dirty="0">
                <a:latin typeface="Times New Roman" pitchFamily="18" charset="0"/>
                <a:cs typeface="Times New Roman" pitchFamily="18" charset="0"/>
              </a:rPr>
              <a:t>Make sure that the environment has a relaxing, clean aroma.</a:t>
            </a: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144912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Quality Control</a:t>
            </a:r>
            <a:endParaRPr lang="en-US" dirty="0"/>
          </a:p>
        </p:txBody>
      </p:sp>
      <p:sp>
        <p:nvSpPr>
          <p:cNvPr id="3" name="Content Placeholder 2"/>
          <p:cNvSpPr>
            <a:spLocks noGrp="1"/>
          </p:cNvSpPr>
          <p:nvPr>
            <p:ph idx="1"/>
          </p:nvPr>
        </p:nvSpPr>
        <p:spPr>
          <a:xfrm>
            <a:off x="457200" y="1600201"/>
            <a:ext cx="3200400" cy="4343400"/>
          </a:xfrm>
        </p:spPr>
        <p:txBody>
          <a:bodyPr>
            <a:normAutofit fontScale="77500" lnSpcReduction="20000"/>
          </a:bodyPr>
          <a:lstStyle/>
          <a:p>
            <a:pPr lvl="0" algn="just"/>
            <a:r>
              <a:rPr lang="en-US" dirty="0">
                <a:latin typeface="Times New Roman" pitchFamily="18" charset="0"/>
                <a:cs typeface="Times New Roman" pitchFamily="18" charset="0"/>
              </a:rPr>
              <a:t>Before declaring to have cleanup complete, give the space a careful once-over</a:t>
            </a:r>
          </a:p>
          <a:p>
            <a:pPr lvl="0" algn="just"/>
            <a:r>
              <a:rPr lang="en-US" dirty="0">
                <a:latin typeface="Times New Roman" pitchFamily="18" charset="0"/>
                <a:cs typeface="Times New Roman" pitchFamily="18" charset="0"/>
              </a:rPr>
              <a:t>Quickly notify the supervisor of any problems, damages, or maintenance requirements.</a:t>
            </a:r>
          </a:p>
          <a:p>
            <a:pPr lvl="0" algn="just"/>
            <a:r>
              <a:rPr lang="en-US" dirty="0">
                <a:latin typeface="Times New Roman" pitchFamily="18" charset="0"/>
                <a:cs typeface="Times New Roman" pitchFamily="18" charset="0"/>
              </a:rPr>
              <a:t>Working together as a group guarantees problems will be solved quickly.</a:t>
            </a:r>
          </a:p>
          <a:p>
            <a:pPr lvl="0" algn="just"/>
            <a:r>
              <a:rPr lang="en-US" dirty="0">
                <a:latin typeface="Times New Roman" pitchFamily="18" charset="0"/>
                <a:cs typeface="Times New Roman" pitchFamily="18" charset="0"/>
              </a:rPr>
              <a:t>When the room is up to par, hang the "Cleaned and Inspected" sign on the door.</a:t>
            </a:r>
          </a:p>
          <a:p>
            <a:pPr algn="just"/>
            <a:endParaRPr lang="en-US" dirty="0">
              <a:latin typeface="Times New Roman" pitchFamily="18" charset="0"/>
              <a:cs typeface="Times New Roman" pitchFamily="18" charset="0"/>
            </a:endParaRPr>
          </a:p>
        </p:txBody>
      </p:sp>
      <p:pic>
        <p:nvPicPr>
          <p:cNvPr id="6146" name="Picture 2" descr="How Quality Control In Hotel Industry Impacts Guest Satisfa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6200" y="1981200"/>
            <a:ext cx="4800600" cy="304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86200" y="5181600"/>
            <a:ext cx="2758640" cy="276999"/>
          </a:xfrm>
          <a:prstGeom prst="rect">
            <a:avLst/>
          </a:prstGeom>
        </p:spPr>
        <p:txBody>
          <a:bodyPr wrap="none">
            <a:spAutoFit/>
          </a:bodyPr>
          <a:lstStyle/>
          <a:p>
            <a:r>
              <a:rPr lang="en-US" sz="1200" dirty="0"/>
              <a:t>https://www.rosegoldhospitality.com/</a:t>
            </a:r>
          </a:p>
        </p:txBody>
      </p:sp>
    </p:spTree>
    <p:extLst>
      <p:ext uri="{BB962C8B-B14F-4D97-AF65-F5344CB8AC3E}">
        <p14:creationId xmlns:p14="http://schemas.microsoft.com/office/powerpoint/2010/main" val="1186482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229600" cy="1600200"/>
          </a:xfrm>
        </p:spPr>
        <p:txBody>
          <a:bodyPr/>
          <a:lstStyle/>
          <a:p>
            <a:r>
              <a:rPr lang="en-US" sz="4000" b="1" dirty="0">
                <a:effectLst/>
              </a:rPr>
              <a:t>Employee Engagement Model</a:t>
            </a:r>
            <a:endParaRPr lang="en-US" sz="4000" dirty="0"/>
          </a:p>
        </p:txBody>
      </p:sp>
      <p:sp>
        <p:nvSpPr>
          <p:cNvPr id="3" name="Content Placeholder 2"/>
          <p:cNvSpPr>
            <a:spLocks noGrp="1"/>
          </p:cNvSpPr>
          <p:nvPr>
            <p:ph idx="1"/>
          </p:nvPr>
        </p:nvSpPr>
        <p:spPr>
          <a:xfrm>
            <a:off x="152400" y="1447801"/>
            <a:ext cx="3962400" cy="4267200"/>
          </a:xfrm>
        </p:spPr>
        <p:txBody>
          <a:bodyPr>
            <a:normAutofit fontScale="77500" lnSpcReduction="20000"/>
          </a:bodyPr>
          <a:lstStyle/>
          <a:p>
            <a:pPr lvl="0" algn="just"/>
            <a:r>
              <a:rPr lang="en-US" dirty="0">
                <a:latin typeface="Times New Roman" pitchFamily="18" charset="0"/>
                <a:cs typeface="Times New Roman" pitchFamily="18" charset="0"/>
              </a:rPr>
              <a:t>Hygiene factors (relating to the work environment) and motivators (relating to the work itself) were two categories Herzberg theory.</a:t>
            </a:r>
          </a:p>
          <a:p>
            <a:pPr lvl="0" algn="just"/>
            <a:r>
              <a:rPr lang="en-US" dirty="0">
                <a:latin typeface="Times New Roman" pitchFamily="18" charset="0"/>
                <a:cs typeface="Times New Roman" pitchFamily="18" charset="0"/>
              </a:rPr>
              <a:t>Dissatisfaction can result from a lack of "hygiene factors," which include compensation, working conditions, and business regulations.</a:t>
            </a:r>
          </a:p>
          <a:p>
            <a:pPr lvl="0" algn="just"/>
            <a:r>
              <a:rPr lang="en-US" dirty="0">
                <a:latin typeface="Times New Roman" pitchFamily="18" charset="0"/>
                <a:cs typeface="Times New Roman" pitchFamily="18" charset="0"/>
              </a:rPr>
              <a:t>When hygienic problems are handled, it avoids unhappiness among employees, creating a firm basis.</a:t>
            </a:r>
          </a:p>
          <a:p>
            <a:pPr lvl="0" algn="just"/>
            <a:r>
              <a:rPr lang="en-US" dirty="0">
                <a:latin typeface="Times New Roman" pitchFamily="18" charset="0"/>
                <a:cs typeface="Times New Roman" pitchFamily="18" charset="0"/>
              </a:rPr>
              <a:t>However, team's performance is enhanced by the motivators, which encourage them to go the extra mile for clients.</a:t>
            </a:r>
          </a:p>
          <a:p>
            <a:pPr algn="just"/>
            <a:endParaRPr lang="en-US" dirty="0">
              <a:latin typeface="Times New Roman" pitchFamily="18" charset="0"/>
              <a:cs typeface="Times New Roman" pitchFamily="18" charset="0"/>
            </a:endParaRPr>
          </a:p>
        </p:txBody>
      </p:sp>
      <p:pic>
        <p:nvPicPr>
          <p:cNvPr id="7170" name="Picture 2" descr="Engagement | Procare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524000"/>
            <a:ext cx="4343400" cy="39861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381654" y="5517804"/>
            <a:ext cx="2240165" cy="307777"/>
          </a:xfrm>
          <a:prstGeom prst="rect">
            <a:avLst/>
          </a:prstGeom>
        </p:spPr>
        <p:txBody>
          <a:bodyPr wrap="none">
            <a:spAutoFit/>
          </a:bodyPr>
          <a:lstStyle/>
          <a:p>
            <a:r>
              <a:rPr lang="en-US" sz="1400" dirty="0"/>
              <a:t>https://www.procareer.es/</a:t>
            </a:r>
          </a:p>
        </p:txBody>
      </p:sp>
    </p:spTree>
    <p:extLst>
      <p:ext uri="{BB962C8B-B14F-4D97-AF65-F5344CB8AC3E}">
        <p14:creationId xmlns:p14="http://schemas.microsoft.com/office/powerpoint/2010/main" val="1879742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Conclusion</a:t>
            </a:r>
            <a:endParaRPr lang="en-US" dirty="0"/>
          </a:p>
        </p:txBody>
      </p:sp>
      <p:sp>
        <p:nvSpPr>
          <p:cNvPr id="3" name="Content Placeholder 2"/>
          <p:cNvSpPr>
            <a:spLocks noGrp="1"/>
          </p:cNvSpPr>
          <p:nvPr>
            <p:ph idx="1"/>
          </p:nvPr>
        </p:nvSpPr>
        <p:spPr>
          <a:xfrm>
            <a:off x="457200" y="1600201"/>
            <a:ext cx="7391400" cy="3962399"/>
          </a:xfrm>
        </p:spPr>
        <p:txBody>
          <a:bodyPr>
            <a:normAutofit/>
          </a:bodyPr>
          <a:lstStyle/>
          <a:p>
            <a:pPr lvl="0" algn="just"/>
            <a:r>
              <a:rPr lang="en-US" dirty="0">
                <a:latin typeface="Times New Roman" pitchFamily="18" charset="0"/>
                <a:cs typeface="Times New Roman" pitchFamily="18" charset="0"/>
              </a:rPr>
              <a:t>From the initial inspection to the finishing touches, every detail matters when it comes to providing a memorable stay for guests.</a:t>
            </a:r>
          </a:p>
          <a:p>
            <a:pPr lvl="0" algn="just"/>
            <a:r>
              <a:rPr lang="en-US" dirty="0">
                <a:latin typeface="Times New Roman" pitchFamily="18" charset="0"/>
                <a:cs typeface="Times New Roman" pitchFamily="18" charset="0"/>
              </a:rPr>
              <a:t>Quality assurance procedures and brand guidelines help guarantee uniformity and superiority.</a:t>
            </a:r>
          </a:p>
          <a:p>
            <a:pPr lvl="0" algn="just"/>
            <a:r>
              <a:rPr lang="en-US" dirty="0">
                <a:latin typeface="Times New Roman" pitchFamily="18" charset="0"/>
                <a:cs typeface="Times New Roman" pitchFamily="18" charset="0"/>
              </a:rPr>
              <a:t>Adopt a cooperative mindset, and the combined efforts of the staff will produce better results.</a:t>
            </a: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556509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latin typeface="Times New Roman" pitchFamily="18" charset="0"/>
                <a:cs typeface="Times New Roman" pitchFamily="18" charset="0"/>
              </a:rPr>
              <a:t>References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r>
              <a:rPr lang="en-US" sz="1200" dirty="0" err="1">
                <a:latin typeface="Times New Roman" pitchFamily="18" charset="0"/>
                <a:cs typeface="Times New Roman" pitchFamily="18" charset="0"/>
              </a:rPr>
              <a:t>Almanza</a:t>
            </a:r>
            <a:r>
              <a:rPr lang="en-US" sz="1200" dirty="0">
                <a:latin typeface="Times New Roman" pitchFamily="18" charset="0"/>
                <a:cs typeface="Times New Roman" pitchFamily="18" charset="0"/>
              </a:rPr>
              <a:t>, B. (2015) </a:t>
            </a:r>
            <a:r>
              <a:rPr lang="en-US" sz="1200" i="1" dirty="0">
                <a:latin typeface="Times New Roman" pitchFamily="18" charset="0"/>
                <a:cs typeface="Times New Roman" pitchFamily="18" charset="0"/>
              </a:rPr>
              <a:t>How clean are hotel rooms? Part II: examining the concept of cleanliness standards</a:t>
            </a:r>
            <a:r>
              <a:rPr lang="en-US" sz="1200" dirty="0">
                <a:latin typeface="Times New Roman" pitchFamily="18" charset="0"/>
                <a:cs typeface="Times New Roman" pitchFamily="18" charset="0"/>
              </a:rPr>
              <a:t>. Available at: https://europepmc.org/abstract/MED/26427263 (Accessed: 12 November 2023). </a:t>
            </a:r>
          </a:p>
          <a:p>
            <a:r>
              <a:rPr lang="en-US" sz="1200" dirty="0">
                <a:latin typeface="Times New Roman" pitchFamily="18" charset="0"/>
                <a:cs typeface="Times New Roman" pitchFamily="18" charset="0"/>
              </a:rPr>
              <a:t>Jones, P. and Wynn, M. (2022) ‘The circular economy and natural capital in the tourism and Hospitality Industry’, </a:t>
            </a:r>
            <a:r>
              <a:rPr lang="en-US" sz="1200" i="1" dirty="0">
                <a:latin typeface="Times New Roman" pitchFamily="18" charset="0"/>
                <a:cs typeface="Times New Roman" pitchFamily="18" charset="0"/>
              </a:rPr>
              <a:t>Circular Economy</a:t>
            </a:r>
            <a:r>
              <a:rPr lang="en-US" sz="1200" dirty="0">
                <a:latin typeface="Times New Roman" pitchFamily="18" charset="0"/>
                <a:cs typeface="Times New Roman" pitchFamily="18" charset="0"/>
              </a:rPr>
              <a:t> [Preprint]. doi:10.55845/irvu6231. </a:t>
            </a:r>
          </a:p>
          <a:p>
            <a:r>
              <a:rPr lang="en-US" sz="1200" dirty="0" err="1">
                <a:latin typeface="Times New Roman" pitchFamily="18" charset="0"/>
                <a:cs typeface="Times New Roman" pitchFamily="18" charset="0"/>
              </a:rPr>
              <a:t>Karatepe</a:t>
            </a:r>
            <a:r>
              <a:rPr lang="en-US" sz="1200" dirty="0">
                <a:latin typeface="Times New Roman" pitchFamily="18" charset="0"/>
                <a:cs typeface="Times New Roman" pitchFamily="18" charset="0"/>
              </a:rPr>
              <a:t>, O.M., </a:t>
            </a:r>
            <a:r>
              <a:rPr lang="en-US" sz="1200" dirty="0" err="1">
                <a:latin typeface="Times New Roman" pitchFamily="18" charset="0"/>
                <a:cs typeface="Times New Roman" pitchFamily="18" charset="0"/>
              </a:rPr>
              <a:t>Rezapouraghdam</a:t>
            </a:r>
            <a:r>
              <a:rPr lang="en-US" sz="1200" dirty="0">
                <a:latin typeface="Times New Roman" pitchFamily="18" charset="0"/>
                <a:cs typeface="Times New Roman" pitchFamily="18" charset="0"/>
              </a:rPr>
              <a:t>, H. and </a:t>
            </a:r>
            <a:r>
              <a:rPr lang="en-US" sz="1200" dirty="0" err="1">
                <a:latin typeface="Times New Roman" pitchFamily="18" charset="0"/>
                <a:cs typeface="Times New Roman" pitchFamily="18" charset="0"/>
              </a:rPr>
              <a:t>Hassannia</a:t>
            </a:r>
            <a:r>
              <a:rPr lang="en-US" sz="1200" dirty="0">
                <a:latin typeface="Times New Roman" pitchFamily="18" charset="0"/>
                <a:cs typeface="Times New Roman" pitchFamily="18" charset="0"/>
              </a:rPr>
              <a:t>, R. (2020) ‘Job insecurity, work engagement and their effects on hotel employees’ non-green and nonattendance behaviors’, </a:t>
            </a:r>
            <a:r>
              <a:rPr lang="en-US" sz="1200" i="1" dirty="0">
                <a:latin typeface="Times New Roman" pitchFamily="18" charset="0"/>
                <a:cs typeface="Times New Roman" pitchFamily="18" charset="0"/>
              </a:rPr>
              <a:t>International Journal of Hospitality Management</a:t>
            </a:r>
            <a:r>
              <a:rPr lang="en-US" sz="1200" dirty="0">
                <a:latin typeface="Times New Roman" pitchFamily="18" charset="0"/>
                <a:cs typeface="Times New Roman" pitchFamily="18" charset="0"/>
              </a:rPr>
              <a:t>, 87, p. 102472. doi:10.1016/j.ijhm.2020.102472. </a:t>
            </a:r>
          </a:p>
          <a:p>
            <a:r>
              <a:rPr lang="en-US" sz="1200" dirty="0" err="1">
                <a:latin typeface="Times New Roman" pitchFamily="18" charset="0"/>
                <a:cs typeface="Times New Roman" pitchFamily="18" charset="0"/>
              </a:rPr>
              <a:t>Kensbock</a:t>
            </a:r>
            <a:r>
              <a:rPr lang="en-US" sz="1200" dirty="0">
                <a:latin typeface="Times New Roman" pitchFamily="18" charset="0"/>
                <a:cs typeface="Times New Roman" pitchFamily="18" charset="0"/>
              </a:rPr>
              <a:t>, S.L., </a:t>
            </a:r>
            <a:r>
              <a:rPr lang="en-US" sz="1200" dirty="0" err="1">
                <a:latin typeface="Times New Roman" pitchFamily="18" charset="0"/>
                <a:cs typeface="Times New Roman" pitchFamily="18" charset="0"/>
              </a:rPr>
              <a:t>Patiar</a:t>
            </a:r>
            <a:r>
              <a:rPr lang="en-US" sz="1200" dirty="0">
                <a:latin typeface="Times New Roman" pitchFamily="18" charset="0"/>
                <a:cs typeface="Times New Roman" pitchFamily="18" charset="0"/>
              </a:rPr>
              <a:t>, A. and Jennings, G. (2017) ‘Hotel room attendants’ delivery of Quality Service’, </a:t>
            </a:r>
            <a:r>
              <a:rPr lang="en-US" sz="1200" i="1" dirty="0">
                <a:latin typeface="Times New Roman" pitchFamily="18" charset="0"/>
                <a:cs typeface="Times New Roman" pitchFamily="18" charset="0"/>
              </a:rPr>
              <a:t>Tourism and Hospitality Research</a:t>
            </a:r>
            <a:r>
              <a:rPr lang="en-US" sz="1200" dirty="0">
                <a:latin typeface="Times New Roman" pitchFamily="18" charset="0"/>
                <a:cs typeface="Times New Roman" pitchFamily="18" charset="0"/>
              </a:rPr>
              <a:t>, 19(3), pp. 382–393. doi:10.1177/1467358417751023. </a:t>
            </a:r>
          </a:p>
          <a:p>
            <a:r>
              <a:rPr lang="en-US" sz="1200" dirty="0">
                <a:latin typeface="Times New Roman" pitchFamily="18" charset="0"/>
                <a:cs typeface="Times New Roman" pitchFamily="18" charset="0"/>
              </a:rPr>
              <a:t>King, C. and Lee, H. (2016) ‘Enhancing internal communication to build social capital amongst hospitality employees – the role of Social Media’, </a:t>
            </a:r>
            <a:r>
              <a:rPr lang="en-US" sz="1200" i="1" dirty="0">
                <a:latin typeface="Times New Roman" pitchFamily="18" charset="0"/>
                <a:cs typeface="Times New Roman" pitchFamily="18" charset="0"/>
              </a:rPr>
              <a:t>International Journal of Contemporary Hospitality Management</a:t>
            </a:r>
            <a:r>
              <a:rPr lang="en-US" sz="1200" dirty="0">
                <a:latin typeface="Times New Roman" pitchFamily="18" charset="0"/>
                <a:cs typeface="Times New Roman" pitchFamily="18" charset="0"/>
              </a:rPr>
              <a:t>, 28(12), pp. 2675–2695. doi:10.1108/ijchm-06-2015-0321. </a:t>
            </a:r>
          </a:p>
          <a:p>
            <a:r>
              <a:rPr lang="en-US" sz="1200" dirty="0" err="1">
                <a:latin typeface="Times New Roman" pitchFamily="18" charset="0"/>
                <a:cs typeface="Times New Roman" pitchFamily="18" charset="0"/>
              </a:rPr>
              <a:t>Sudarmayasa</a:t>
            </a:r>
            <a:r>
              <a:rPr lang="en-US" sz="1200" dirty="0">
                <a:latin typeface="Times New Roman" pitchFamily="18" charset="0"/>
                <a:cs typeface="Times New Roman" pitchFamily="18" charset="0"/>
              </a:rPr>
              <a:t>, I.W. </a:t>
            </a:r>
            <a:r>
              <a:rPr lang="en-US" sz="1200" i="1" dirty="0">
                <a:latin typeface="Times New Roman" pitchFamily="18" charset="0"/>
                <a:cs typeface="Times New Roman" pitchFamily="18" charset="0"/>
              </a:rPr>
              <a:t>et al.</a:t>
            </a:r>
            <a:r>
              <a:rPr lang="en-US" sz="1200" dirty="0">
                <a:latin typeface="Times New Roman" pitchFamily="18" charset="0"/>
                <a:cs typeface="Times New Roman" pitchFamily="18" charset="0"/>
              </a:rPr>
              <a:t> (2022) ‘Execution of representative cleanliness and sanitation in keeping up the quality of hotel rooms’, </a:t>
            </a:r>
            <a:r>
              <a:rPr lang="en-US" sz="1200" i="1" dirty="0">
                <a:latin typeface="Times New Roman" pitchFamily="18" charset="0"/>
                <a:cs typeface="Times New Roman" pitchFamily="18" charset="0"/>
              </a:rPr>
              <a:t>Proceedings of the International Conference on Applied Science and Technology on Social Science 2021 (</a:t>
            </a:r>
            <a:r>
              <a:rPr lang="en-US" sz="1200" i="1" dirty="0" err="1">
                <a:latin typeface="Times New Roman" pitchFamily="18" charset="0"/>
                <a:cs typeface="Times New Roman" pitchFamily="18" charset="0"/>
              </a:rPr>
              <a:t>iCAST</a:t>
            </a:r>
            <a:r>
              <a:rPr lang="en-US" sz="1200" i="1" dirty="0">
                <a:latin typeface="Times New Roman" pitchFamily="18" charset="0"/>
                <a:cs typeface="Times New Roman" pitchFamily="18" charset="0"/>
              </a:rPr>
              <a:t>-SS 2021)</a:t>
            </a:r>
            <a:r>
              <a:rPr lang="en-US" sz="1200" dirty="0">
                <a:latin typeface="Times New Roman" pitchFamily="18" charset="0"/>
                <a:cs typeface="Times New Roman" pitchFamily="18" charset="0"/>
              </a:rPr>
              <a:t> [Preprint]. doi:10.2991/assehr.k.220301.112. </a:t>
            </a:r>
          </a:p>
          <a:p>
            <a:r>
              <a:rPr lang="en-US" sz="1200" dirty="0">
                <a:latin typeface="Times New Roman" pitchFamily="18" charset="0"/>
                <a:cs typeface="Times New Roman" pitchFamily="18" charset="0"/>
              </a:rPr>
              <a:t>Truong, N. </a:t>
            </a:r>
            <a:r>
              <a:rPr lang="en-US" sz="1200" i="1" dirty="0">
                <a:latin typeface="Times New Roman" pitchFamily="18" charset="0"/>
                <a:cs typeface="Times New Roman" pitchFamily="18" charset="0"/>
              </a:rPr>
              <a:t>et al.</a:t>
            </a:r>
            <a:r>
              <a:rPr lang="en-US" sz="1200" dirty="0">
                <a:latin typeface="Times New Roman" pitchFamily="18" charset="0"/>
                <a:cs typeface="Times New Roman" pitchFamily="18" charset="0"/>
              </a:rPr>
              <a:t> (2017) ‘The influences of cleanliness and employee attributes on perceived service quality in restaurants in a developing country’, </a:t>
            </a:r>
            <a:r>
              <a:rPr lang="en-US" sz="1200" i="1" dirty="0">
                <a:latin typeface="Times New Roman" pitchFamily="18" charset="0"/>
                <a:cs typeface="Times New Roman" pitchFamily="18" charset="0"/>
              </a:rPr>
              <a:t>International Journal of Culture, Tourism and Hospitality Research</a:t>
            </a:r>
            <a:r>
              <a:rPr lang="en-US" sz="1200" dirty="0">
                <a:latin typeface="Times New Roman" pitchFamily="18" charset="0"/>
                <a:cs typeface="Times New Roman" pitchFamily="18" charset="0"/>
              </a:rPr>
              <a:t>, 11(4), pp. 608–627. doi:10.1108/ijcthr-11-2016-0111. </a:t>
            </a:r>
          </a:p>
          <a:p>
            <a:r>
              <a:rPr lang="en-US" sz="1200" dirty="0" err="1">
                <a:latin typeface="Times New Roman" pitchFamily="18" charset="0"/>
                <a:cs typeface="Times New Roman" pitchFamily="18" charset="0"/>
              </a:rPr>
              <a:t>Vos</a:t>
            </a:r>
            <a:r>
              <a:rPr lang="en-US" sz="1200" dirty="0">
                <a:latin typeface="Times New Roman" pitchFamily="18" charset="0"/>
                <a:cs typeface="Times New Roman" pitchFamily="18" charset="0"/>
              </a:rPr>
              <a:t>, M.C. </a:t>
            </a:r>
            <a:r>
              <a:rPr lang="en-US" sz="1200" i="1" dirty="0">
                <a:latin typeface="Times New Roman" pitchFamily="18" charset="0"/>
                <a:cs typeface="Times New Roman" pitchFamily="18" charset="0"/>
              </a:rPr>
              <a:t>et al.</a:t>
            </a:r>
            <a:r>
              <a:rPr lang="en-US" sz="1200" dirty="0">
                <a:latin typeface="Times New Roman" pitchFamily="18" charset="0"/>
                <a:cs typeface="Times New Roman" pitchFamily="18" charset="0"/>
              </a:rPr>
              <a:t> (2019) ‘Measuring perceived cleanliness in service environments: Scale development and validation’, </a:t>
            </a:r>
            <a:r>
              <a:rPr lang="en-US" sz="1200" i="1" dirty="0">
                <a:latin typeface="Times New Roman" pitchFamily="18" charset="0"/>
                <a:cs typeface="Times New Roman" pitchFamily="18" charset="0"/>
              </a:rPr>
              <a:t>International Journal of Hospitality Management</a:t>
            </a:r>
            <a:r>
              <a:rPr lang="en-US" sz="1200" dirty="0">
                <a:latin typeface="Times New Roman" pitchFamily="18" charset="0"/>
                <a:cs typeface="Times New Roman" pitchFamily="18" charset="0"/>
              </a:rPr>
              <a:t>, 83, pp. 11–18. doi:10.1016/j.ijhm.2019.04.005. </a:t>
            </a:r>
          </a:p>
          <a:p>
            <a:r>
              <a:rPr lang="en-US" sz="1200" dirty="0" err="1">
                <a:latin typeface="Times New Roman" pitchFamily="18" charset="0"/>
                <a:cs typeface="Times New Roman" pitchFamily="18" charset="0"/>
              </a:rPr>
              <a:t>Zemke</a:t>
            </a:r>
            <a:r>
              <a:rPr lang="en-US" sz="1200" dirty="0">
                <a:latin typeface="Times New Roman" pitchFamily="18" charset="0"/>
                <a:cs typeface="Times New Roman" pitchFamily="18" charset="0"/>
              </a:rPr>
              <a:t>, D.M. </a:t>
            </a:r>
            <a:r>
              <a:rPr lang="en-US" sz="1200" i="1" dirty="0">
                <a:latin typeface="Times New Roman" pitchFamily="18" charset="0"/>
                <a:cs typeface="Times New Roman" pitchFamily="18" charset="0"/>
              </a:rPr>
              <a:t>et al.</a:t>
            </a:r>
            <a:r>
              <a:rPr lang="en-US" sz="1200" dirty="0">
                <a:latin typeface="Times New Roman" pitchFamily="18" charset="0"/>
                <a:cs typeface="Times New Roman" pitchFamily="18" charset="0"/>
              </a:rPr>
              <a:t> (2015a) ‘Hotel cleanliness: Will guests pay for enhanced disinfection?’, </a:t>
            </a:r>
            <a:r>
              <a:rPr lang="en-US" sz="1200" i="1" dirty="0">
                <a:latin typeface="Times New Roman" pitchFamily="18" charset="0"/>
                <a:cs typeface="Times New Roman" pitchFamily="18" charset="0"/>
              </a:rPr>
              <a:t>International Journal of Contemporary Hospitality Management</a:t>
            </a:r>
            <a:r>
              <a:rPr lang="en-US" sz="1200" dirty="0">
                <a:latin typeface="Times New Roman" pitchFamily="18" charset="0"/>
                <a:cs typeface="Times New Roman" pitchFamily="18" charset="0"/>
              </a:rPr>
              <a:t>, 27(4), pp. 690–710. doi:10.1108/ijchm-01-2014-0020. </a:t>
            </a:r>
          </a:p>
          <a:p>
            <a:r>
              <a:rPr lang="en-US" sz="1200" dirty="0" err="1">
                <a:latin typeface="Times New Roman" pitchFamily="18" charset="0"/>
                <a:cs typeface="Times New Roman" pitchFamily="18" charset="0"/>
              </a:rPr>
              <a:t>Zemke</a:t>
            </a:r>
            <a:r>
              <a:rPr lang="en-US" sz="1200" dirty="0">
                <a:latin typeface="Times New Roman" pitchFamily="18" charset="0"/>
                <a:cs typeface="Times New Roman" pitchFamily="18" charset="0"/>
              </a:rPr>
              <a:t>, D.M. </a:t>
            </a:r>
            <a:r>
              <a:rPr lang="en-US" sz="1200" i="1" dirty="0">
                <a:latin typeface="Times New Roman" pitchFamily="18" charset="0"/>
                <a:cs typeface="Times New Roman" pitchFamily="18" charset="0"/>
              </a:rPr>
              <a:t>et al.</a:t>
            </a:r>
            <a:r>
              <a:rPr lang="en-US" sz="1200" dirty="0">
                <a:latin typeface="Times New Roman" pitchFamily="18" charset="0"/>
                <a:cs typeface="Times New Roman" pitchFamily="18" charset="0"/>
              </a:rPr>
              <a:t> (2015b) ‘Hotel cleanliness: Will guests pay for enhanced disinfection?’, </a:t>
            </a:r>
            <a:r>
              <a:rPr lang="en-US" sz="1200" i="1" dirty="0">
                <a:latin typeface="Times New Roman" pitchFamily="18" charset="0"/>
                <a:cs typeface="Times New Roman" pitchFamily="18" charset="0"/>
              </a:rPr>
              <a:t>International Journal of Contemporary Hospitality Management</a:t>
            </a:r>
            <a:r>
              <a:rPr lang="en-US" sz="1200" dirty="0">
                <a:latin typeface="Times New Roman" pitchFamily="18" charset="0"/>
                <a:cs typeface="Times New Roman" pitchFamily="18" charset="0"/>
              </a:rPr>
              <a:t>, 27(4), pp. 690–710. doi:10.1108/ijchm-01-2014-0020. </a:t>
            </a:r>
          </a:p>
          <a:p>
            <a:endParaRPr lang="en-US" sz="1200" dirty="0">
              <a:latin typeface="Times New Roman" pitchFamily="18" charset="0"/>
              <a:cs typeface="Times New Roman" pitchFamily="18" charset="0"/>
            </a:endParaRPr>
          </a:p>
        </p:txBody>
      </p:sp>
    </p:spTree>
    <p:extLst>
      <p:ext uri="{BB962C8B-B14F-4D97-AF65-F5344CB8AC3E}">
        <p14:creationId xmlns:p14="http://schemas.microsoft.com/office/powerpoint/2010/main" val="1843938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40</TotalTime>
  <Words>1724</Words>
  <Application>Microsoft Office PowerPoint</Application>
  <PresentationFormat>On-screen Show (4:3)</PresentationFormat>
  <Paragraphs>79</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Executive</vt:lpstr>
      <vt:lpstr>Room Cleaning Best Practices</vt:lpstr>
      <vt:lpstr>Introduction</vt:lpstr>
      <vt:lpstr>General Cleaning Tasks</vt:lpstr>
      <vt:lpstr>Bedroom Cleaning</vt:lpstr>
      <vt:lpstr>Bathroom Cleaning</vt:lpstr>
      <vt:lpstr>Windows and Balcony/Patio</vt:lpstr>
      <vt:lpstr>Final Touches </vt:lpstr>
      <vt:lpstr>Quality Control</vt:lpstr>
      <vt:lpstr>Employee Engagement Model</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Room Cleaning Best Practices</dc:title>
  <dc:creator>Kamal Balampu</dc:creator>
  <cp:lastModifiedBy>Shipa Ali</cp:lastModifiedBy>
  <cp:revision>16</cp:revision>
  <dcterms:created xsi:type="dcterms:W3CDTF">2023-11-12T10:51:10Z</dcterms:created>
  <dcterms:modified xsi:type="dcterms:W3CDTF">2023-11-13T11:10:08Z</dcterms:modified>
</cp:coreProperties>
</file>