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9" r:id="rId2"/>
    <p:sldId id="256" r:id="rId3"/>
    <p:sldId id="258" r:id="rId4"/>
  </p:sldIdLst>
  <p:sldSz cx="21388388" cy="30275213"/>
  <p:notesSz cx="30275213" cy="2138838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33" d="100"/>
          <a:sy n="33" d="100"/>
        </p:scale>
        <p:origin x="980" y="-20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Sales</c:v>
                </c:pt>
              </c:strCache>
            </c:strRef>
          </c:tx>
          <c:spPr>
            <a:solidFill>
              <a:schemeClr val="accent1"/>
            </a:solidFill>
            <a:ln>
              <a:noFill/>
            </a:ln>
            <a:effectLst>
              <a:outerShdw blurRad="254000" sx="102000" sy="102000" algn="ctr" rotWithShape="0">
                <a:prstClr val="black">
                  <a:alpha val="20000"/>
                </a:prstClr>
              </a:outerShdw>
            </a:effectLst>
          </c:spPr>
          <c:invertIfNegative val="0"/>
          <c:dLbls>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Asian </c:v>
                </c:pt>
                <c:pt idx="1">
                  <c:v>Black</c:v>
                </c:pt>
                <c:pt idx="2">
                  <c:v>White</c:v>
                </c:pt>
              </c:strCache>
            </c:strRef>
          </c:cat>
          <c:val>
            <c:numRef>
              <c:f>Sheet1!$B$2:$B$4</c:f>
              <c:numCache>
                <c:formatCode>0.00%</c:formatCode>
                <c:ptCount val="3"/>
                <c:pt idx="0">
                  <c:v>0.377</c:v>
                </c:pt>
                <c:pt idx="1">
                  <c:v>0.20399999999999999</c:v>
                </c:pt>
                <c:pt idx="2">
                  <c:v>0.20499999999999999</c:v>
                </c:pt>
              </c:numCache>
            </c:numRef>
          </c:val>
          <c:extLst>
            <c:ext xmlns:c16="http://schemas.microsoft.com/office/drawing/2014/chart" uri="{C3380CC4-5D6E-409C-BE32-E72D297353CC}">
              <c16:uniqueId val="{00000000-E4A2-4CE9-8144-73A664C2B674}"/>
            </c:ext>
          </c:extLst>
        </c:ser>
        <c:dLbls>
          <c:showLegendKey val="0"/>
          <c:showVal val="0"/>
          <c:showCatName val="0"/>
          <c:showSerName val="0"/>
          <c:showPercent val="0"/>
          <c:showBubbleSize val="0"/>
        </c:dLbls>
        <c:gapWidth val="150"/>
        <c:axId val="1249095776"/>
        <c:axId val="1249089056"/>
      </c:barChart>
      <c:catAx>
        <c:axId val="1249095776"/>
        <c:scaling>
          <c:orientation val="minMax"/>
        </c:scaling>
        <c:delete val="0"/>
        <c:axPos val="b"/>
        <c:numFmt formatCode="General" sourceLinked="1"/>
        <c:majorTickMark val="out"/>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249089056"/>
        <c:crosses val="autoZero"/>
        <c:auto val="1"/>
        <c:lblAlgn val="ctr"/>
        <c:lblOffset val="100"/>
        <c:noMultiLvlLbl val="0"/>
      </c:catAx>
      <c:valAx>
        <c:axId val="1249089056"/>
        <c:scaling>
          <c:orientation val="minMax"/>
        </c:scaling>
        <c:delete val="0"/>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1249095776"/>
        <c:crosses val="autoZero"/>
        <c:crossBetween val="between"/>
      </c:valAx>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0117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image" Target="../media/image1.jpeg"/><Relationship Id="rId7" Type="http://schemas.openxmlformats.org/officeDocument/2006/relationships/chart" Target="../charts/chart1.xml"/><Relationship Id="rId12"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jpeg"/><Relationship Id="rId5" Type="http://schemas.openxmlformats.org/officeDocument/2006/relationships/image" Target="../media/image3.png"/><Relationship Id="rId10" Type="http://schemas.openxmlformats.org/officeDocument/2006/relationships/image" Target="../media/image7.jpeg"/><Relationship Id="rId4" Type="http://schemas.openxmlformats.org/officeDocument/2006/relationships/image" Target="../media/image2.jpeg"/><Relationship Id="rId9" Type="http://schemas.openxmlformats.org/officeDocument/2006/relationships/image" Target="../media/image6.jpeg"/><Relationship Id="rId14" Type="http://schemas.openxmlformats.org/officeDocument/2006/relationships/image" Target="../media/image1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D63F3F-51B4-0E00-85F8-1817815FDCC6}"/>
              </a:ext>
            </a:extLst>
          </p:cNvPr>
          <p:cNvSpPr txBox="1"/>
          <p:nvPr/>
        </p:nvSpPr>
        <p:spPr>
          <a:xfrm>
            <a:off x="4622800" y="8229600"/>
            <a:ext cx="13157200" cy="4247317"/>
          </a:xfrm>
          <a:prstGeom prst="rect">
            <a:avLst/>
          </a:prstGeom>
          <a:noFill/>
        </p:spPr>
        <p:txBody>
          <a:bodyPr wrap="square" rtlCol="0">
            <a:spAutoFit/>
          </a:bodyPr>
          <a:lstStyle/>
          <a:p>
            <a:r>
              <a:rPr lang="en-US" sz="5400" b="1" dirty="0">
                <a:latin typeface="Arial" panose="020B0604020202020204" pitchFamily="34" charset="0"/>
                <a:cs typeface="Arial" panose="020B0604020202020204" pitchFamily="34" charset="0"/>
              </a:rPr>
              <a:t>Using the Brush DJ Mobile App to Prevent Dental Caries Among British Asian Children Living in Deprived Areas of the UK</a:t>
            </a:r>
          </a:p>
          <a:p>
            <a:endParaRPr lang="en-IN" sz="5400" dirty="0"/>
          </a:p>
        </p:txBody>
      </p:sp>
      <p:sp>
        <p:nvSpPr>
          <p:cNvPr id="4" name="TextBox 3">
            <a:extLst>
              <a:ext uri="{FF2B5EF4-FFF2-40B4-BE49-F238E27FC236}">
                <a16:creationId xmlns:a16="http://schemas.microsoft.com/office/drawing/2014/main" id="{93DEE247-6C98-7096-5C25-1C5AC2CCD05F}"/>
              </a:ext>
            </a:extLst>
          </p:cNvPr>
          <p:cNvSpPr txBox="1"/>
          <p:nvPr/>
        </p:nvSpPr>
        <p:spPr>
          <a:xfrm>
            <a:off x="4318000" y="16764000"/>
            <a:ext cx="11785600" cy="5909310"/>
          </a:xfrm>
          <a:prstGeom prst="rect">
            <a:avLst/>
          </a:prstGeom>
          <a:noFill/>
        </p:spPr>
        <p:txBody>
          <a:bodyPr wrap="square" rtlCol="0">
            <a:spAutoFit/>
          </a:bodyPr>
          <a:lstStyle/>
          <a:p>
            <a:r>
              <a:rPr lang="en-IN" sz="5400" b="1" dirty="0">
                <a:latin typeface="Arial" panose="020B0604020202020204" pitchFamily="34" charset="0"/>
                <a:cs typeface="Arial" panose="020B0604020202020204" pitchFamily="34" charset="0"/>
              </a:rPr>
              <a:t>Name : Rajveer Rana</a:t>
            </a:r>
          </a:p>
          <a:p>
            <a:r>
              <a:rPr lang="en-IN" sz="5400" b="1" dirty="0">
                <a:latin typeface="Arial" panose="020B0604020202020204" pitchFamily="34" charset="0"/>
                <a:cs typeface="Arial" panose="020B0604020202020204" pitchFamily="34" charset="0"/>
              </a:rPr>
              <a:t>Student ID: 2526006</a:t>
            </a:r>
          </a:p>
          <a:p>
            <a:r>
              <a:rPr lang="en-IN" sz="5400" b="1" dirty="0">
                <a:latin typeface="Arial" panose="020B0604020202020204" pitchFamily="34" charset="0"/>
                <a:cs typeface="Arial" panose="020B0604020202020204" pitchFamily="34" charset="0"/>
              </a:rPr>
              <a:t>Module no: LCHS7009</a:t>
            </a:r>
          </a:p>
          <a:p>
            <a:r>
              <a:rPr lang="en-IN" sz="5400" b="1" dirty="0">
                <a:latin typeface="Arial" panose="020B0604020202020204" pitchFamily="34" charset="0"/>
                <a:cs typeface="Arial" panose="020B0604020202020204" pitchFamily="34" charset="0"/>
              </a:rPr>
              <a:t>Module Name: Population Health and Digital Health Promotion</a:t>
            </a:r>
          </a:p>
          <a:p>
            <a:r>
              <a:rPr lang="en-IN" sz="5400" b="1" dirty="0">
                <a:latin typeface="Arial" panose="020B0604020202020204" pitchFamily="34" charset="0"/>
                <a:cs typeface="Arial" panose="020B0604020202020204" pitchFamily="34" charset="0"/>
              </a:rPr>
              <a:t>Lecturer: Dr. Raheela Sheikh</a:t>
            </a:r>
          </a:p>
          <a:p>
            <a:endParaRPr lang="en-IN" sz="5400" dirty="0"/>
          </a:p>
        </p:txBody>
      </p:sp>
      <p:pic>
        <p:nvPicPr>
          <p:cNvPr id="5" name="Picture 4">
            <a:extLst>
              <a:ext uri="{FF2B5EF4-FFF2-40B4-BE49-F238E27FC236}">
                <a16:creationId xmlns:a16="http://schemas.microsoft.com/office/drawing/2014/main" id="{E797BC4A-EDD5-AA5C-DA01-69B1852C20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073900" cy="3929944"/>
          </a:xfrm>
          <a:prstGeom prst="rect">
            <a:avLst/>
          </a:prstGeom>
        </p:spPr>
      </p:pic>
    </p:spTree>
    <p:extLst>
      <p:ext uri="{BB962C8B-B14F-4D97-AF65-F5344CB8AC3E}">
        <p14:creationId xmlns:p14="http://schemas.microsoft.com/office/powerpoint/2010/main" val="195129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6F6FC"/>
        </a:solidFill>
        <a:effectLst/>
      </p:bgPr>
    </p:bg>
    <p:spTree>
      <p:nvGrpSpPr>
        <p:cNvPr id="1" name=""/>
        <p:cNvGrpSpPr/>
        <p:nvPr/>
      </p:nvGrpSpPr>
      <p:grpSpPr>
        <a:xfrm>
          <a:off x="0" y="0"/>
          <a:ext cx="0" cy="0"/>
          <a:chOff x="0" y="0"/>
          <a:chExt cx="0" cy="0"/>
        </a:xfrm>
      </p:grpSpPr>
      <p:sp>
        <p:nvSpPr>
          <p:cNvPr id="109" name="Shape 48">
            <a:extLst>
              <a:ext uri="{FF2B5EF4-FFF2-40B4-BE49-F238E27FC236}">
                <a16:creationId xmlns:a16="http://schemas.microsoft.com/office/drawing/2014/main" id="{A3D12867-AF60-8E51-37BE-D653027908AD}"/>
              </a:ext>
            </a:extLst>
          </p:cNvPr>
          <p:cNvSpPr/>
          <p:nvPr/>
        </p:nvSpPr>
        <p:spPr>
          <a:xfrm>
            <a:off x="14487144" y="18930813"/>
            <a:ext cx="6757150" cy="5652018"/>
          </a:xfrm>
          <a:prstGeom prst="roundRect">
            <a:avLst>
              <a:gd name="adj" fmla="val 3353"/>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pic>
        <p:nvPicPr>
          <p:cNvPr id="90" name="Picture 89">
            <a:extLst>
              <a:ext uri="{FF2B5EF4-FFF2-40B4-BE49-F238E27FC236}">
                <a16:creationId xmlns:a16="http://schemas.microsoft.com/office/drawing/2014/main" id="{845DD9BC-5175-D506-BF30-1AD70138D3CE}"/>
              </a:ext>
            </a:extLst>
          </p:cNvPr>
          <p:cNvPicPr>
            <a:picLocks noChangeAspect="1"/>
          </p:cNvPicPr>
          <p:nvPr/>
        </p:nvPicPr>
        <p:blipFill>
          <a:blip r:embed="rId3"/>
          <a:stretch>
            <a:fillRect/>
          </a:stretch>
        </p:blipFill>
        <p:spPr>
          <a:xfrm>
            <a:off x="18503455" y="68239"/>
            <a:ext cx="2884933" cy="1602741"/>
          </a:xfrm>
          <a:prstGeom prst="rect">
            <a:avLst/>
          </a:prstGeom>
        </p:spPr>
      </p:pic>
      <p:pic>
        <p:nvPicPr>
          <p:cNvPr id="96" name="Picture 95">
            <a:extLst>
              <a:ext uri="{FF2B5EF4-FFF2-40B4-BE49-F238E27FC236}">
                <a16:creationId xmlns:a16="http://schemas.microsoft.com/office/drawing/2014/main" id="{B17C9355-2553-5459-7E72-EC97EBA5635B}"/>
              </a:ext>
            </a:extLst>
          </p:cNvPr>
          <p:cNvPicPr>
            <a:picLocks noChangeAspect="1"/>
          </p:cNvPicPr>
          <p:nvPr/>
        </p:nvPicPr>
        <p:blipFill>
          <a:blip r:embed="rId4"/>
          <a:stretch>
            <a:fillRect/>
          </a:stretch>
        </p:blipFill>
        <p:spPr>
          <a:xfrm>
            <a:off x="11143206" y="15394313"/>
            <a:ext cx="3109830" cy="6042630"/>
          </a:xfrm>
          <a:prstGeom prst="rect">
            <a:avLst/>
          </a:prstGeom>
        </p:spPr>
      </p:pic>
      <p:pic>
        <p:nvPicPr>
          <p:cNvPr id="3" name="Image 0" descr="preencoded.png"/>
          <p:cNvPicPr>
            <a:picLocks noChangeAspect="1"/>
          </p:cNvPicPr>
          <p:nvPr/>
        </p:nvPicPr>
        <p:blipFill>
          <a:blip r:embed="rId5"/>
          <a:stretch>
            <a:fillRect/>
          </a:stretch>
        </p:blipFill>
        <p:spPr>
          <a:xfrm>
            <a:off x="291831" y="286189"/>
            <a:ext cx="719847" cy="719847"/>
          </a:xfrm>
          <a:prstGeom prst="rect">
            <a:avLst/>
          </a:prstGeom>
        </p:spPr>
      </p:pic>
      <p:sp>
        <p:nvSpPr>
          <p:cNvPr id="5" name="Text 2"/>
          <p:cNvSpPr/>
          <p:nvPr/>
        </p:nvSpPr>
        <p:spPr>
          <a:xfrm>
            <a:off x="4980562" y="1517302"/>
            <a:ext cx="15346550" cy="1905585"/>
          </a:xfrm>
          <a:prstGeom prst="rect">
            <a:avLst/>
          </a:prstGeom>
          <a:noFill/>
          <a:ln/>
        </p:spPr>
        <p:txBody>
          <a:bodyPr wrap="square" lIns="0" tIns="0" rIns="0" bIns="0" rtlCol="0" anchor="t"/>
          <a:lstStyle/>
          <a:p>
            <a:pPr>
              <a:lnSpc>
                <a:spcPct val="108000"/>
              </a:lnSpc>
            </a:pPr>
            <a:r>
              <a:rPr lang="en-US" sz="4400" b="1" dirty="0">
                <a:latin typeface="Arial" panose="020B0604020202020204" pitchFamily="34" charset="0"/>
                <a:cs typeface="Arial" panose="020B0604020202020204" pitchFamily="34" charset="0"/>
              </a:rPr>
              <a:t>Using the Brush DJ Mobile App to Prevent Dental Caries Among British Asian Children Living in Deprived Areas of the UK</a:t>
            </a:r>
          </a:p>
        </p:txBody>
      </p:sp>
      <p:sp>
        <p:nvSpPr>
          <p:cNvPr id="8" name="Shape 4"/>
          <p:cNvSpPr/>
          <p:nvPr/>
        </p:nvSpPr>
        <p:spPr>
          <a:xfrm>
            <a:off x="685800" y="4800600"/>
            <a:ext cx="6367272" cy="4102403"/>
          </a:xfrm>
          <a:prstGeom prst="roundRect">
            <a:avLst>
              <a:gd name="adj" fmla="val 2229"/>
            </a:avLst>
          </a:prstGeom>
          <a:ln w="38100">
            <a:solidFill>
              <a:srgbClr val="FFFFFF"/>
            </a:solidFill>
            <a:prstDash val="solid"/>
          </a:ln>
        </p:spPr>
      </p:sp>
      <p:sp>
        <p:nvSpPr>
          <p:cNvPr id="9" name="Shape 5"/>
          <p:cNvSpPr/>
          <p:nvPr/>
        </p:nvSpPr>
        <p:spPr>
          <a:xfrm>
            <a:off x="732036" y="4868580"/>
            <a:ext cx="7075377" cy="5571450"/>
          </a:xfrm>
          <a:prstGeom prst="roundRect">
            <a:avLst>
              <a:gd name="adj" fmla="val 2204"/>
            </a:avLst>
          </a:prstGeom>
          <a:solidFill>
            <a:srgbClr val="1B2155"/>
          </a:solidFill>
          <a:ln/>
          <a:effectLst>
            <a:outerShdw blurRad="101600" dist="38100" dir="5400000" algn="bl" rotWithShape="0">
              <a:srgbClr val="000000">
                <a:alpha val="18000"/>
              </a:srgbClr>
            </a:outerShdw>
          </a:effectLst>
        </p:spPr>
      </p:sp>
      <p:sp>
        <p:nvSpPr>
          <p:cNvPr id="10" name="Text 6"/>
          <p:cNvSpPr/>
          <p:nvPr/>
        </p:nvSpPr>
        <p:spPr>
          <a:xfrm>
            <a:off x="1005840" y="5004861"/>
            <a:ext cx="5727192" cy="502920"/>
          </a:xfrm>
          <a:prstGeom prst="rect">
            <a:avLst/>
          </a:prstGeom>
          <a:noFill/>
          <a:ln/>
        </p:spPr>
        <p:txBody>
          <a:bodyPr wrap="square" lIns="0" tIns="0" rIns="0" bIns="0" rtlCol="0" anchor="ctr"/>
          <a:lstStyle/>
          <a:p>
            <a:pPr marL="0" indent="0">
              <a:buNone/>
            </a:pPr>
            <a:r>
              <a:rPr lang="en-US" sz="1900" b="1" dirty="0">
                <a:solidFill>
                  <a:srgbClr val="FFFFFF"/>
                </a:solidFill>
                <a:latin typeface="Arial" panose="020B0604020202020204" pitchFamily="34" charset="0"/>
                <a:ea typeface="Calibri" pitchFamily="34" charset="-122"/>
                <a:cs typeface="Arial" panose="020B0604020202020204" pitchFamily="34" charset="0"/>
              </a:rPr>
              <a:t>Background</a:t>
            </a:r>
            <a:endParaRPr lang="en-US" sz="1900" dirty="0">
              <a:latin typeface="Arial" panose="020B0604020202020204" pitchFamily="34" charset="0"/>
              <a:cs typeface="Arial" panose="020B0604020202020204" pitchFamily="34" charset="0"/>
            </a:endParaRPr>
          </a:p>
        </p:txBody>
      </p:sp>
      <p:pic>
        <p:nvPicPr>
          <p:cNvPr id="11" name="Image 2" descr="preencoded.png"/>
          <p:cNvPicPr>
            <a:picLocks noChangeAspect="1"/>
          </p:cNvPicPr>
          <p:nvPr/>
        </p:nvPicPr>
        <p:blipFill>
          <a:blip r:embed="rId6"/>
          <a:stretch>
            <a:fillRect/>
          </a:stretch>
        </p:blipFill>
        <p:spPr>
          <a:xfrm>
            <a:off x="1005840" y="5543654"/>
            <a:ext cx="201168" cy="201168"/>
          </a:xfrm>
          <a:prstGeom prst="rect">
            <a:avLst/>
          </a:prstGeom>
        </p:spPr>
      </p:pic>
      <p:sp>
        <p:nvSpPr>
          <p:cNvPr id="12" name="Text 7"/>
          <p:cNvSpPr/>
          <p:nvPr/>
        </p:nvSpPr>
        <p:spPr>
          <a:xfrm>
            <a:off x="1371600" y="5430878"/>
            <a:ext cx="5315712" cy="875538"/>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Dental caries is a common preventable disease in children in England.</a:t>
            </a:r>
          </a:p>
        </p:txBody>
      </p:sp>
      <p:pic>
        <p:nvPicPr>
          <p:cNvPr id="13" name="Image 3" descr="preencoded.png"/>
          <p:cNvPicPr>
            <a:picLocks noChangeAspect="1"/>
          </p:cNvPicPr>
          <p:nvPr/>
        </p:nvPicPr>
        <p:blipFill>
          <a:blip r:embed="rId6"/>
          <a:stretch>
            <a:fillRect/>
          </a:stretch>
        </p:blipFill>
        <p:spPr>
          <a:xfrm>
            <a:off x="1005840" y="6580059"/>
            <a:ext cx="201168" cy="201168"/>
          </a:xfrm>
          <a:prstGeom prst="rect">
            <a:avLst/>
          </a:prstGeom>
        </p:spPr>
      </p:pic>
      <p:sp>
        <p:nvSpPr>
          <p:cNvPr id="14" name="Text 8"/>
          <p:cNvSpPr/>
          <p:nvPr/>
        </p:nvSpPr>
        <p:spPr>
          <a:xfrm>
            <a:off x="1371600" y="6218705"/>
            <a:ext cx="5315712" cy="1254760"/>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About 23.7% of five-year-olds are affected, with higher rates in deprived areas and 37.7% among British Asian children (OHID, 2024; GOV.UK, 2024). </a:t>
            </a:r>
          </a:p>
        </p:txBody>
      </p:sp>
      <p:pic>
        <p:nvPicPr>
          <p:cNvPr id="17" name="Image 5" descr="preencoded.png"/>
          <p:cNvPicPr>
            <a:picLocks noChangeAspect="1"/>
          </p:cNvPicPr>
          <p:nvPr/>
        </p:nvPicPr>
        <p:blipFill>
          <a:blip r:embed="rId6"/>
          <a:stretch>
            <a:fillRect/>
          </a:stretch>
        </p:blipFill>
        <p:spPr>
          <a:xfrm>
            <a:off x="971972" y="7509502"/>
            <a:ext cx="201168" cy="201168"/>
          </a:xfrm>
          <a:prstGeom prst="rect">
            <a:avLst/>
          </a:prstGeom>
        </p:spPr>
      </p:pic>
      <p:sp>
        <p:nvSpPr>
          <p:cNvPr id="18" name="Text 10"/>
          <p:cNvSpPr/>
          <p:nvPr/>
        </p:nvSpPr>
        <p:spPr>
          <a:xfrm>
            <a:off x="1371600" y="7420065"/>
            <a:ext cx="5315712" cy="2610913"/>
          </a:xfrm>
          <a:prstGeom prst="rect">
            <a:avLst/>
          </a:prstGeom>
          <a:noFill/>
          <a:ln/>
        </p:spPr>
        <p:txBody>
          <a:bodyPr wrap="square" lIns="0" tIns="0" rIns="0" bIns="0" rtlCol="0" anchor="t"/>
          <a:lstStyle/>
          <a:p>
            <a:pPr>
              <a:lnSpc>
                <a:spcPct val="150000"/>
              </a:lnSpc>
            </a:pPr>
            <a:r>
              <a:rPr lang="en-US" dirty="0">
                <a:solidFill>
                  <a:schemeClr val="bg1"/>
                </a:solidFill>
                <a:latin typeface="Arial" panose="020B0604020202020204" pitchFamily="34" charset="0"/>
                <a:cs typeface="Arial" panose="020B0604020202020204" pitchFamily="34" charset="0"/>
              </a:rPr>
              <a:t> It can cause pain, infection, and hospital admissions. Interventions include fluoride varnish, supervised brushing, and oral health education. </a:t>
            </a:r>
          </a:p>
          <a:p>
            <a:pPr>
              <a:lnSpc>
                <a:spcPct val="150000"/>
              </a:lnSpc>
            </a:pPr>
            <a:r>
              <a:rPr lang="en-US" dirty="0">
                <a:solidFill>
                  <a:schemeClr val="bg1"/>
                </a:solidFill>
                <a:latin typeface="Arial" panose="020B0604020202020204" pitchFamily="34" charset="0"/>
                <a:cs typeface="Arial" panose="020B0604020202020204" pitchFamily="34" charset="0"/>
              </a:rPr>
              <a:t>This poster focuses on the Brush DJ app, which promotes twice-daily brushing using reminders, music timers, and education (Public Health England, 2021).</a:t>
            </a:r>
          </a:p>
        </p:txBody>
      </p:sp>
      <p:sp>
        <p:nvSpPr>
          <p:cNvPr id="23" name="Shape 14"/>
          <p:cNvSpPr/>
          <p:nvPr/>
        </p:nvSpPr>
        <p:spPr>
          <a:xfrm>
            <a:off x="7938289" y="4800599"/>
            <a:ext cx="6218287" cy="5571449"/>
          </a:xfrm>
          <a:prstGeom prst="roundRect">
            <a:avLst>
              <a:gd name="adj" fmla="val 2232"/>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24" name="Text 15"/>
          <p:cNvSpPr/>
          <p:nvPr/>
        </p:nvSpPr>
        <p:spPr>
          <a:xfrm>
            <a:off x="8639460" y="4920447"/>
            <a:ext cx="5782056"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Health Promotion Values &amp; Principles</a:t>
            </a:r>
            <a:endParaRPr lang="en-US" dirty="0">
              <a:latin typeface="Arial" panose="020B0604020202020204" pitchFamily="34" charset="0"/>
              <a:cs typeface="Arial" panose="020B0604020202020204" pitchFamily="34" charset="0"/>
            </a:endParaRPr>
          </a:p>
        </p:txBody>
      </p:sp>
      <p:sp>
        <p:nvSpPr>
          <p:cNvPr id="36" name="Text 27"/>
          <p:cNvSpPr/>
          <p:nvPr/>
        </p:nvSpPr>
        <p:spPr>
          <a:xfrm>
            <a:off x="9825228" y="10952226"/>
            <a:ext cx="1737360" cy="1737360"/>
          </a:xfrm>
          <a:prstGeom prst="rect">
            <a:avLst/>
          </a:prstGeom>
          <a:noFill/>
          <a:ln/>
        </p:spPr>
        <p:txBody>
          <a:bodyPr wrap="square" lIns="0" tIns="0" rIns="0" bIns="0" rtlCol="0" anchor="ctr"/>
          <a:lstStyle/>
          <a:p>
            <a:pPr marL="0" indent="0" algn="ctr">
              <a:buNone/>
            </a:pPr>
            <a:endParaRPr lang="en-US" sz="1450" dirty="0">
              <a:latin typeface="Arial" panose="020B0604020202020204" pitchFamily="34" charset="0"/>
              <a:cs typeface="Arial" panose="020B0604020202020204" pitchFamily="34" charset="0"/>
            </a:endParaRPr>
          </a:p>
        </p:txBody>
      </p:sp>
      <p:sp>
        <p:nvSpPr>
          <p:cNvPr id="40" name="Text 31"/>
          <p:cNvSpPr/>
          <p:nvPr/>
        </p:nvSpPr>
        <p:spPr>
          <a:xfrm>
            <a:off x="11572024" y="12100255"/>
            <a:ext cx="1077163" cy="1077163"/>
          </a:xfrm>
          <a:prstGeom prst="rect">
            <a:avLst/>
          </a:prstGeom>
          <a:noFill/>
          <a:ln/>
        </p:spPr>
        <p:txBody>
          <a:bodyPr wrap="square" lIns="0" tIns="0" rIns="0" bIns="0" rtlCol="0" anchor="ctr"/>
          <a:lstStyle/>
          <a:p>
            <a:pPr marL="0" indent="0" algn="ctr">
              <a:buNone/>
            </a:pPr>
            <a:r>
              <a:rPr lang="en-US" sz="1250" b="1" dirty="0">
                <a:solidFill>
                  <a:srgbClr val="FFFFFF"/>
                </a:solidFill>
                <a:latin typeface="Arial" panose="020B0604020202020204" pitchFamily="34" charset="0"/>
                <a:ea typeface="Calibri" pitchFamily="34" charset="-122"/>
                <a:cs typeface="Arial" panose="020B0604020202020204" pitchFamily="34" charset="0"/>
              </a:rPr>
              <a:t>Opportunity</a:t>
            </a:r>
            <a:endParaRPr lang="en-US" sz="1250" dirty="0">
              <a:latin typeface="Arial" panose="020B0604020202020204" pitchFamily="34" charset="0"/>
              <a:cs typeface="Arial" panose="020B0604020202020204" pitchFamily="34" charset="0"/>
            </a:endParaRPr>
          </a:p>
        </p:txBody>
      </p:sp>
      <p:sp>
        <p:nvSpPr>
          <p:cNvPr id="57" name="Shape 48"/>
          <p:cNvSpPr/>
          <p:nvPr/>
        </p:nvSpPr>
        <p:spPr>
          <a:xfrm>
            <a:off x="14334744" y="8661654"/>
            <a:ext cx="6909550" cy="6491172"/>
          </a:xfrm>
          <a:prstGeom prst="roundRect">
            <a:avLst>
              <a:gd name="adj" fmla="val 3353"/>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58" name="Text 49"/>
          <p:cNvSpPr/>
          <p:nvPr/>
        </p:nvSpPr>
        <p:spPr>
          <a:xfrm>
            <a:off x="14627352" y="8917686"/>
            <a:ext cx="5782056" cy="457200"/>
          </a:xfrm>
          <a:prstGeom prst="rect">
            <a:avLst/>
          </a:prstGeom>
          <a:noFill/>
          <a:ln/>
        </p:spPr>
        <p:txBody>
          <a:bodyPr wrap="square" lIns="0" tIns="0" rIns="0" bIns="0" rtlCol="0" anchor="ctr"/>
          <a:lstStyle/>
          <a:p>
            <a:pPr marL="0" indent="0">
              <a:buNone/>
            </a:pPr>
            <a:r>
              <a:rPr lang="en-US" sz="1650" b="1" dirty="0" err="1">
                <a:solidFill>
                  <a:srgbClr val="4B4FC4"/>
                </a:solidFill>
                <a:latin typeface="Arial" panose="020B0604020202020204" pitchFamily="34" charset="0"/>
                <a:ea typeface="Calibri" pitchFamily="34" charset="-122"/>
                <a:cs typeface="Arial" panose="020B0604020202020204" pitchFamily="34" charset="0"/>
              </a:rPr>
              <a:t>Behaviour</a:t>
            </a:r>
            <a:r>
              <a:rPr lang="en-US" sz="1650" b="1" dirty="0">
                <a:solidFill>
                  <a:srgbClr val="4B4FC4"/>
                </a:solidFill>
                <a:latin typeface="Arial" panose="020B0604020202020204" pitchFamily="34" charset="0"/>
                <a:ea typeface="Calibri" pitchFamily="34" charset="-122"/>
                <a:cs typeface="Arial" panose="020B0604020202020204" pitchFamily="34" charset="0"/>
              </a:rPr>
              <a:t> Change Theory</a:t>
            </a:r>
            <a:endParaRPr lang="en-US" sz="1650" dirty="0">
              <a:latin typeface="Arial" panose="020B0604020202020204" pitchFamily="34" charset="0"/>
              <a:cs typeface="Arial" panose="020B0604020202020204" pitchFamily="34" charset="0"/>
            </a:endParaRPr>
          </a:p>
        </p:txBody>
      </p:sp>
      <p:sp>
        <p:nvSpPr>
          <p:cNvPr id="60" name="Text 51"/>
          <p:cNvSpPr/>
          <p:nvPr/>
        </p:nvSpPr>
        <p:spPr>
          <a:xfrm>
            <a:off x="14627352" y="9635489"/>
            <a:ext cx="5389436" cy="5421552"/>
          </a:xfrm>
          <a:prstGeom prst="rect">
            <a:avLst/>
          </a:prstGeom>
          <a:noFill/>
          <a:ln/>
        </p:spPr>
        <p:txBody>
          <a:bodyPr wrap="square" lIns="0" tIns="0" rIns="0" bIns="0" rtlCol="0" anchor="t"/>
          <a:lstStyle/>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Health Belief Model explains that people are more likely to change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when they feel at risk, understand the seriousness, see benefits, and receive cues to act (Glanz et al., 2020).</a:t>
            </a:r>
          </a:p>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Brush DJ supports this by reminding children to brush, highlighting tooth decay risks, and encouraging twice-daily brushing with fluoride toothpaste. Music timers and rewards make it more engaging.</a:t>
            </a:r>
          </a:p>
          <a:p>
            <a:pPr marL="285750" indent="-285750">
              <a:lnSpc>
                <a:spcPct val="150000"/>
              </a:lnSpc>
              <a:buFont typeface="Wingdings" panose="05000000000000000000" pitchFamily="2" charset="2"/>
              <a:buChar char="q"/>
            </a:pPr>
            <a:r>
              <a:rPr lang="en-US" dirty="0">
                <a:latin typeface="Arial" panose="020B0604020202020204" pitchFamily="34" charset="0"/>
                <a:cs typeface="Arial" panose="020B0604020202020204" pitchFamily="34" charset="0"/>
              </a:rPr>
              <a:t>However, its impact may still be limited by poverty, language barriers, and unequal access to dental care (Public Health England, 2021; NHS England, 2024).</a:t>
            </a:r>
          </a:p>
        </p:txBody>
      </p:sp>
      <p:sp>
        <p:nvSpPr>
          <p:cNvPr id="69" name="Shape 60"/>
          <p:cNvSpPr/>
          <p:nvPr/>
        </p:nvSpPr>
        <p:spPr>
          <a:xfrm>
            <a:off x="656224" y="15220927"/>
            <a:ext cx="9842033" cy="4174532"/>
          </a:xfrm>
          <a:prstGeom prst="roundRect">
            <a:avLst>
              <a:gd name="adj" fmla="val 3598"/>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70" name="Text 61"/>
          <p:cNvSpPr/>
          <p:nvPr/>
        </p:nvSpPr>
        <p:spPr>
          <a:xfrm>
            <a:off x="837356" y="15469356"/>
            <a:ext cx="9194292" cy="457200"/>
          </a:xfrm>
          <a:prstGeom prst="rect">
            <a:avLst/>
          </a:prstGeom>
          <a:noFill/>
          <a:ln/>
        </p:spPr>
        <p:txBody>
          <a:bodyPr wrap="square" lIns="0" tIns="0" rIns="0" bIns="0" rtlCol="0" anchor="ctr"/>
          <a:lstStyle/>
          <a:p>
            <a:pPr marL="0" indent="0">
              <a:buNone/>
            </a:pPr>
            <a:r>
              <a:rPr lang="en-US" sz="1650" b="1" dirty="0">
                <a:solidFill>
                  <a:srgbClr val="4B4FC4"/>
                </a:solidFill>
                <a:latin typeface="Arial" panose="020B0604020202020204" pitchFamily="34" charset="0"/>
                <a:ea typeface="Calibri" pitchFamily="34" charset="-122"/>
                <a:cs typeface="Arial" panose="020B0604020202020204" pitchFamily="34" charset="0"/>
              </a:rPr>
              <a:t>Expected Outcomes</a:t>
            </a:r>
            <a:endParaRPr lang="en-US" sz="1650" dirty="0">
              <a:latin typeface="Arial" panose="020B0604020202020204" pitchFamily="34" charset="0"/>
              <a:cs typeface="Arial" panose="020B0604020202020204" pitchFamily="34" charset="0"/>
            </a:endParaRPr>
          </a:p>
        </p:txBody>
      </p:sp>
      <p:sp>
        <p:nvSpPr>
          <p:cNvPr id="72" name="Text 63"/>
          <p:cNvSpPr/>
          <p:nvPr/>
        </p:nvSpPr>
        <p:spPr>
          <a:xfrm>
            <a:off x="837355" y="15997148"/>
            <a:ext cx="9376687" cy="2707760"/>
          </a:xfrm>
          <a:prstGeom prst="rect">
            <a:avLst/>
          </a:prstGeom>
          <a:noFill/>
          <a:ln/>
        </p:spPr>
        <p:txBody>
          <a:bodyPr wrap="square" lIns="0" tIns="0" rIns="0" bIns="0" rtlCol="0" anchor="t"/>
          <a:lstStyle/>
          <a:p>
            <a:pPr marL="285750" indent="-285750">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Using the Health Belief Model with Brush DJ is expected to improve twice-daily toothbrushing, increase oral health knowledge and reduce the incidence of dental caries among British Asian children. </a:t>
            </a:r>
          </a:p>
          <a:p>
            <a:pPr marL="285750" indent="-285750">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Improved brushing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may decrease dental abscesses, hospital admissions and health inequalities over time. Nevertheless, digital technology alone cannot address wider social determinants such as poverty, unhealthy diets and limited access to NHS dental services. Therefore, Brush DJ should complement wider community and school-based oral health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a:t>
            </a:r>
          </a:p>
        </p:txBody>
      </p:sp>
      <p:graphicFrame>
        <p:nvGraphicFramePr>
          <p:cNvPr id="6" name="Chart 5">
            <a:extLst>
              <a:ext uri="{FF2B5EF4-FFF2-40B4-BE49-F238E27FC236}">
                <a16:creationId xmlns:a16="http://schemas.microsoft.com/office/drawing/2014/main" id="{5B0A3D56-219E-F18C-850A-BF72140A63E6}"/>
              </a:ext>
            </a:extLst>
          </p:cNvPr>
          <p:cNvGraphicFramePr/>
          <p:nvPr>
            <p:extLst>
              <p:ext uri="{D42A27DB-BD31-4B8C-83A1-F6EECF244321}">
                <p14:modId xmlns:p14="http://schemas.microsoft.com/office/powerpoint/2010/main" val="3189751345"/>
              </p:ext>
            </p:extLst>
          </p:nvPr>
        </p:nvGraphicFramePr>
        <p:xfrm>
          <a:off x="744560" y="10544817"/>
          <a:ext cx="7193729" cy="4496882"/>
        </p:xfrm>
        <a:graphic>
          <a:graphicData uri="http://schemas.openxmlformats.org/drawingml/2006/chart">
            <c:chart xmlns:c="http://schemas.openxmlformats.org/drawingml/2006/chart" xmlns:r="http://schemas.openxmlformats.org/officeDocument/2006/relationships" r:id="rId7"/>
          </a:graphicData>
        </a:graphic>
      </p:graphicFrame>
      <p:sp>
        <p:nvSpPr>
          <p:cNvPr id="87" name="TextBox 86">
            <a:extLst>
              <a:ext uri="{FF2B5EF4-FFF2-40B4-BE49-F238E27FC236}">
                <a16:creationId xmlns:a16="http://schemas.microsoft.com/office/drawing/2014/main" id="{38A13756-2713-582C-4E70-DFF9E0823F7A}"/>
              </a:ext>
            </a:extLst>
          </p:cNvPr>
          <p:cNvSpPr txBox="1"/>
          <p:nvPr/>
        </p:nvSpPr>
        <p:spPr>
          <a:xfrm>
            <a:off x="8489004" y="5395071"/>
            <a:ext cx="525629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Health promotion empowers people to improve health through education, prevention, and reducing inequalities (WHO, 2021). </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Key principles include empowerment, equity, and participation.</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Brush DJ supports this by encouraging regular toothbrushing through reminders and simple education for children and parents. </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However, digital access is not equal, so combining apps with school and community oral health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is important to ensure fairness (NHS England, 2024).</a:t>
            </a:r>
            <a:endParaRPr lang="en-IN" dirty="0">
              <a:latin typeface="Arial" panose="020B0604020202020204" pitchFamily="34" charset="0"/>
              <a:cs typeface="Arial" panose="020B0604020202020204" pitchFamily="34" charset="0"/>
            </a:endParaRPr>
          </a:p>
        </p:txBody>
      </p:sp>
      <p:pic>
        <p:nvPicPr>
          <p:cNvPr id="94" name="Picture 93">
            <a:extLst>
              <a:ext uri="{FF2B5EF4-FFF2-40B4-BE49-F238E27FC236}">
                <a16:creationId xmlns:a16="http://schemas.microsoft.com/office/drawing/2014/main" id="{83626115-4B6C-334B-820C-3193660722AA}"/>
              </a:ext>
            </a:extLst>
          </p:cNvPr>
          <p:cNvPicPr>
            <a:picLocks noChangeAspect="1"/>
          </p:cNvPicPr>
          <p:nvPr/>
        </p:nvPicPr>
        <p:blipFill>
          <a:blip r:embed="rId8"/>
          <a:stretch>
            <a:fillRect/>
          </a:stretch>
        </p:blipFill>
        <p:spPr>
          <a:xfrm>
            <a:off x="744560" y="1120134"/>
            <a:ext cx="3124876" cy="312487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8" name="Picture 97">
            <a:extLst>
              <a:ext uri="{FF2B5EF4-FFF2-40B4-BE49-F238E27FC236}">
                <a16:creationId xmlns:a16="http://schemas.microsoft.com/office/drawing/2014/main" id="{F86B1CB5-A9C5-6B15-85E7-CD3BB4FC7D45}"/>
              </a:ext>
            </a:extLst>
          </p:cNvPr>
          <p:cNvPicPr>
            <a:picLocks noChangeAspect="1"/>
          </p:cNvPicPr>
          <p:nvPr/>
        </p:nvPicPr>
        <p:blipFill>
          <a:blip r:embed="rId9"/>
          <a:stretch>
            <a:fillRect/>
          </a:stretch>
        </p:blipFill>
        <p:spPr>
          <a:xfrm>
            <a:off x="14334745" y="15123186"/>
            <a:ext cx="6694977" cy="3772048"/>
          </a:xfrm>
          <a:prstGeom prst="rect">
            <a:avLst/>
          </a:prstGeom>
        </p:spPr>
      </p:pic>
      <p:sp>
        <p:nvSpPr>
          <p:cNvPr id="102" name="TextBox 101">
            <a:extLst>
              <a:ext uri="{FF2B5EF4-FFF2-40B4-BE49-F238E27FC236}">
                <a16:creationId xmlns:a16="http://schemas.microsoft.com/office/drawing/2014/main" id="{CE925170-5C48-7228-56B4-FBE6C8A80A26}"/>
              </a:ext>
            </a:extLst>
          </p:cNvPr>
          <p:cNvSpPr txBox="1"/>
          <p:nvPr/>
        </p:nvSpPr>
        <p:spPr>
          <a:xfrm>
            <a:off x="6716183" y="18877677"/>
            <a:ext cx="4081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(Peres et al., 2019; NHS England, 2024)</a:t>
            </a:r>
          </a:p>
        </p:txBody>
      </p:sp>
      <p:sp>
        <p:nvSpPr>
          <p:cNvPr id="105" name="Shape 14">
            <a:extLst>
              <a:ext uri="{FF2B5EF4-FFF2-40B4-BE49-F238E27FC236}">
                <a16:creationId xmlns:a16="http://schemas.microsoft.com/office/drawing/2014/main" id="{57025B81-F58D-A3E7-26B4-62ACCACD95CF}"/>
              </a:ext>
            </a:extLst>
          </p:cNvPr>
          <p:cNvSpPr/>
          <p:nvPr/>
        </p:nvSpPr>
        <p:spPr>
          <a:xfrm>
            <a:off x="744560" y="25344554"/>
            <a:ext cx="13969818" cy="3705960"/>
          </a:xfrm>
          <a:prstGeom prst="roundRect">
            <a:avLst>
              <a:gd name="adj" fmla="val 2232"/>
            </a:avLst>
          </a:prstGeom>
          <a:solidFill>
            <a:srgbClr val="FFFFFF"/>
          </a:solidFill>
          <a:ln w="15875">
            <a:solidFill>
              <a:srgbClr val="DCDFF8"/>
            </a:solidFill>
            <a:prstDash val="solid"/>
          </a:ln>
          <a:effectLst>
            <a:outerShdw blurRad="88900" dist="25400" dir="5400000" algn="bl" rotWithShape="0">
              <a:srgbClr val="000000">
                <a:alpha val="10000"/>
              </a:srgbClr>
            </a:outerShdw>
          </a:effectLst>
        </p:spPr>
      </p:sp>
      <p:sp>
        <p:nvSpPr>
          <p:cNvPr id="106" name="Text 61">
            <a:extLst>
              <a:ext uri="{FF2B5EF4-FFF2-40B4-BE49-F238E27FC236}">
                <a16:creationId xmlns:a16="http://schemas.microsoft.com/office/drawing/2014/main" id="{0AC7FBCA-AC53-3D6F-0D6E-63544DEC19E9}"/>
              </a:ext>
            </a:extLst>
          </p:cNvPr>
          <p:cNvSpPr/>
          <p:nvPr/>
        </p:nvSpPr>
        <p:spPr>
          <a:xfrm>
            <a:off x="1228628" y="25485605"/>
            <a:ext cx="5847000"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107" name="TextBox 106">
            <a:extLst>
              <a:ext uri="{FF2B5EF4-FFF2-40B4-BE49-F238E27FC236}">
                <a16:creationId xmlns:a16="http://schemas.microsoft.com/office/drawing/2014/main" id="{1F1D63D2-D8F4-3372-BBA3-D483508C1FD4}"/>
              </a:ext>
            </a:extLst>
          </p:cNvPr>
          <p:cNvSpPr txBox="1"/>
          <p:nvPr/>
        </p:nvSpPr>
        <p:spPr>
          <a:xfrm>
            <a:off x="1173140" y="25969264"/>
            <a:ext cx="9521054" cy="33650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Brush DJ demonstrates how digital technology can support oral health promotion by encouraging preventive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improving oral health education.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When combined with community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and NHS dental services, it has the potential to reduce oral health inequalities among disadvantaged children.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Future policies should promote culturally appropriate digital interventions, while research should continue evaluating their long-term effectiveness in reducing childhood dental caries</a:t>
            </a:r>
          </a:p>
          <a:p>
            <a:pPr>
              <a:lnSpc>
                <a:spcPct val="150000"/>
              </a:lnSpc>
            </a:pPr>
            <a:endParaRPr lang="en-IN" dirty="0">
              <a:latin typeface="Arial" panose="020B0604020202020204" pitchFamily="34" charset="0"/>
              <a:cs typeface="Arial" panose="020B0604020202020204" pitchFamily="34" charset="0"/>
            </a:endParaRPr>
          </a:p>
        </p:txBody>
      </p:sp>
      <p:sp>
        <p:nvSpPr>
          <p:cNvPr id="108" name="TextBox 107">
            <a:extLst>
              <a:ext uri="{FF2B5EF4-FFF2-40B4-BE49-F238E27FC236}">
                <a16:creationId xmlns:a16="http://schemas.microsoft.com/office/drawing/2014/main" id="{ACBD4E37-D211-E493-A448-257DD185AE30}"/>
              </a:ext>
            </a:extLst>
          </p:cNvPr>
          <p:cNvSpPr txBox="1"/>
          <p:nvPr/>
        </p:nvSpPr>
        <p:spPr>
          <a:xfrm>
            <a:off x="10772358" y="28499723"/>
            <a:ext cx="3813903"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(WHO, 2022; NHS England, 2024)</a:t>
            </a:r>
            <a:endParaRPr lang="en-IN" sz="1600" dirty="0">
              <a:latin typeface="Arial" panose="020B0604020202020204" pitchFamily="34" charset="0"/>
              <a:cs typeface="Arial" panose="020B0604020202020204" pitchFamily="34" charset="0"/>
            </a:endParaRPr>
          </a:p>
        </p:txBody>
      </p:sp>
      <p:sp>
        <p:nvSpPr>
          <p:cNvPr id="110" name="Text 61">
            <a:extLst>
              <a:ext uri="{FF2B5EF4-FFF2-40B4-BE49-F238E27FC236}">
                <a16:creationId xmlns:a16="http://schemas.microsoft.com/office/drawing/2014/main" id="{BA2BE0D4-B4C9-F013-3853-D716CE5B32B6}"/>
              </a:ext>
            </a:extLst>
          </p:cNvPr>
          <p:cNvSpPr/>
          <p:nvPr/>
        </p:nvSpPr>
        <p:spPr>
          <a:xfrm>
            <a:off x="14630091" y="19081564"/>
            <a:ext cx="5847000" cy="457200"/>
          </a:xfrm>
          <a:prstGeom prst="rect">
            <a:avLst/>
          </a:prstGeom>
          <a:noFill/>
          <a:ln/>
        </p:spPr>
        <p:txBody>
          <a:bodyPr wrap="square" lIns="0" tIns="0" rIns="0" bIns="0" rtlCol="0" anchor="ctr"/>
          <a:lstStyle/>
          <a:p>
            <a:pPr marL="0" indent="0">
              <a:buNone/>
            </a:pPr>
            <a:r>
              <a:rPr lang="en-US" b="1" dirty="0">
                <a:solidFill>
                  <a:srgbClr val="4B4FC4"/>
                </a:solidFill>
                <a:latin typeface="Arial" panose="020B0604020202020204" pitchFamily="34" charset="0"/>
                <a:ea typeface="Calibri" pitchFamily="34" charset="-122"/>
                <a:cs typeface="Arial" panose="020B0604020202020204" pitchFamily="34" charset="0"/>
              </a:rPr>
              <a:t>Recommendation</a:t>
            </a:r>
            <a:endParaRPr lang="en-US" dirty="0">
              <a:latin typeface="Arial" panose="020B0604020202020204" pitchFamily="34" charset="0"/>
              <a:cs typeface="Arial" panose="020B0604020202020204" pitchFamily="34" charset="0"/>
            </a:endParaRPr>
          </a:p>
        </p:txBody>
      </p:sp>
      <p:sp>
        <p:nvSpPr>
          <p:cNvPr id="111" name="TextBox 110">
            <a:extLst>
              <a:ext uri="{FF2B5EF4-FFF2-40B4-BE49-F238E27FC236}">
                <a16:creationId xmlns:a16="http://schemas.microsoft.com/office/drawing/2014/main" id="{71970480-182B-5F7B-2864-12C93D4D0F38}"/>
              </a:ext>
            </a:extLst>
          </p:cNvPr>
          <p:cNvSpPr txBox="1"/>
          <p:nvPr/>
        </p:nvSpPr>
        <p:spPr>
          <a:xfrm>
            <a:off x="14733578" y="19883335"/>
            <a:ext cx="5593534" cy="4196020"/>
          </a:xfrm>
          <a:prstGeom prst="rect">
            <a:avLst/>
          </a:prstGeom>
          <a:noFill/>
        </p:spPr>
        <p:txBody>
          <a:bodyPr wrap="square" rtlCol="0">
            <a:spAutoFit/>
          </a:bodyPr>
          <a:lstStyle/>
          <a:p>
            <a:pPr marL="285750" indent="-285750">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NHS dental services, schools and</a:t>
            </a:r>
          </a:p>
          <a:p>
            <a:pPr>
              <a:lnSpc>
                <a:spcPct val="150000"/>
              </a:lnSpc>
            </a:pPr>
            <a:r>
              <a:rPr lang="en-US" dirty="0">
                <a:latin typeface="Arial" panose="020B0604020202020204" pitchFamily="34" charset="0"/>
                <a:cs typeface="Arial" panose="020B0604020202020204" pitchFamily="34" charset="0"/>
              </a:rPr>
              <a:t>community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should co-design and deliver the Health intervention, including training on digital health literacy and oral health promotion.</a:t>
            </a:r>
          </a:p>
          <a:p>
            <a:pPr>
              <a:lnSpc>
                <a:spcPct val="150000"/>
              </a:lnSpc>
            </a:pPr>
            <a:endParaRPr lang="en-US"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Future research should evaluate long-term effectiveness, user engagement and cost-effectiveness among ethnically diverse populations to inform NHS policies (Stennett et al., 2025).</a:t>
            </a:r>
            <a:endParaRPr lang="en-IN" dirty="0">
              <a:latin typeface="Arial" panose="020B0604020202020204" pitchFamily="34" charset="0"/>
              <a:cs typeface="Arial" panose="020B0604020202020204" pitchFamily="34" charset="0"/>
            </a:endParaRPr>
          </a:p>
        </p:txBody>
      </p:sp>
      <p:pic>
        <p:nvPicPr>
          <p:cNvPr id="113" name="Picture 112">
            <a:extLst>
              <a:ext uri="{FF2B5EF4-FFF2-40B4-BE49-F238E27FC236}">
                <a16:creationId xmlns:a16="http://schemas.microsoft.com/office/drawing/2014/main" id="{26E0FC18-CCE6-F445-C4CD-8AB14A8575CF}"/>
              </a:ext>
            </a:extLst>
          </p:cNvPr>
          <p:cNvPicPr>
            <a:picLocks noChangeAspect="1"/>
          </p:cNvPicPr>
          <p:nvPr/>
        </p:nvPicPr>
        <p:blipFill>
          <a:blip r:embed="rId10"/>
          <a:stretch>
            <a:fillRect/>
          </a:stretch>
        </p:blipFill>
        <p:spPr>
          <a:xfrm>
            <a:off x="14053398" y="24713109"/>
            <a:ext cx="7190896" cy="4315854"/>
          </a:xfrm>
          <a:prstGeom prst="rect">
            <a:avLst/>
          </a:prstGeom>
        </p:spPr>
      </p:pic>
      <p:pic>
        <p:nvPicPr>
          <p:cNvPr id="117" name="Picture 116">
            <a:extLst>
              <a:ext uri="{FF2B5EF4-FFF2-40B4-BE49-F238E27FC236}">
                <a16:creationId xmlns:a16="http://schemas.microsoft.com/office/drawing/2014/main" id="{C123CAE2-BD4F-7D01-1F32-66E7861493CE}"/>
              </a:ext>
            </a:extLst>
          </p:cNvPr>
          <p:cNvPicPr>
            <a:picLocks noChangeAspect="1"/>
          </p:cNvPicPr>
          <p:nvPr/>
        </p:nvPicPr>
        <p:blipFill>
          <a:blip r:embed="rId11"/>
          <a:stretch>
            <a:fillRect/>
          </a:stretch>
        </p:blipFill>
        <p:spPr>
          <a:xfrm>
            <a:off x="651754" y="19551322"/>
            <a:ext cx="6670704" cy="5293013"/>
          </a:xfrm>
          <a:prstGeom prst="rect">
            <a:avLst/>
          </a:prstGeom>
        </p:spPr>
      </p:pic>
      <p:pic>
        <p:nvPicPr>
          <p:cNvPr id="2" name="Image 5" descr="preencoded.png">
            <a:extLst>
              <a:ext uri="{FF2B5EF4-FFF2-40B4-BE49-F238E27FC236}">
                <a16:creationId xmlns:a16="http://schemas.microsoft.com/office/drawing/2014/main" id="{6C0E1FB2-A42C-AF46-1343-F5C49268B88B}"/>
              </a:ext>
            </a:extLst>
          </p:cNvPr>
          <p:cNvPicPr>
            <a:picLocks noChangeAspect="1"/>
          </p:cNvPicPr>
          <p:nvPr/>
        </p:nvPicPr>
        <p:blipFill>
          <a:blip r:embed="rId6"/>
          <a:stretch>
            <a:fillRect/>
          </a:stretch>
        </p:blipFill>
        <p:spPr>
          <a:xfrm>
            <a:off x="984672" y="8727082"/>
            <a:ext cx="201168" cy="201168"/>
          </a:xfrm>
          <a:prstGeom prst="rect">
            <a:avLst/>
          </a:prstGeom>
        </p:spPr>
      </p:pic>
      <p:pic>
        <p:nvPicPr>
          <p:cNvPr id="7" name="Picture 6">
            <a:extLst>
              <a:ext uri="{FF2B5EF4-FFF2-40B4-BE49-F238E27FC236}">
                <a16:creationId xmlns:a16="http://schemas.microsoft.com/office/drawing/2014/main" id="{6198DE60-4613-599E-7E75-297160C290F0}"/>
              </a:ext>
            </a:extLst>
          </p:cNvPr>
          <p:cNvPicPr>
            <a:picLocks noChangeAspect="1"/>
          </p:cNvPicPr>
          <p:nvPr/>
        </p:nvPicPr>
        <p:blipFill>
          <a:blip r:embed="rId12"/>
          <a:stretch>
            <a:fillRect/>
          </a:stretch>
        </p:blipFill>
        <p:spPr>
          <a:xfrm>
            <a:off x="8255102" y="10495009"/>
            <a:ext cx="5901474" cy="4464003"/>
          </a:xfrm>
          <a:prstGeom prst="rect">
            <a:avLst/>
          </a:prstGeom>
        </p:spPr>
      </p:pic>
      <p:pic>
        <p:nvPicPr>
          <p:cNvPr id="20" name="Picture 19">
            <a:extLst>
              <a:ext uri="{FF2B5EF4-FFF2-40B4-BE49-F238E27FC236}">
                <a16:creationId xmlns:a16="http://schemas.microsoft.com/office/drawing/2014/main" id="{045BA697-7662-C7C8-49DE-2932D9B07C49}"/>
              </a:ext>
            </a:extLst>
          </p:cNvPr>
          <p:cNvPicPr>
            <a:picLocks noChangeAspect="1"/>
          </p:cNvPicPr>
          <p:nvPr/>
        </p:nvPicPr>
        <p:blipFill>
          <a:blip r:embed="rId13"/>
          <a:stretch>
            <a:fillRect/>
          </a:stretch>
        </p:blipFill>
        <p:spPr>
          <a:xfrm>
            <a:off x="14334745" y="4419047"/>
            <a:ext cx="6606896" cy="4157877"/>
          </a:xfrm>
          <a:prstGeom prst="rect">
            <a:avLst/>
          </a:prstGeom>
        </p:spPr>
      </p:pic>
      <p:pic>
        <p:nvPicPr>
          <p:cNvPr id="22" name="Picture 21">
            <a:extLst>
              <a:ext uri="{FF2B5EF4-FFF2-40B4-BE49-F238E27FC236}">
                <a16:creationId xmlns:a16="http://schemas.microsoft.com/office/drawing/2014/main" id="{CA197352-7C85-D7DC-3F6E-6160DDAD4024}"/>
              </a:ext>
            </a:extLst>
          </p:cNvPr>
          <p:cNvPicPr>
            <a:picLocks noChangeAspect="1"/>
          </p:cNvPicPr>
          <p:nvPr/>
        </p:nvPicPr>
        <p:blipFill>
          <a:blip r:embed="rId14"/>
          <a:stretch>
            <a:fillRect/>
          </a:stretch>
        </p:blipFill>
        <p:spPr>
          <a:xfrm>
            <a:off x="7440672" y="21082545"/>
            <a:ext cx="6223282" cy="4150881"/>
          </a:xfrm>
          <a:prstGeom prst="rect">
            <a:avLst/>
          </a:prstGeom>
        </p:spPr>
      </p:pic>
      <p:sp>
        <p:nvSpPr>
          <p:cNvPr id="4" name="TextBox 3">
            <a:extLst>
              <a:ext uri="{FF2B5EF4-FFF2-40B4-BE49-F238E27FC236}">
                <a16:creationId xmlns:a16="http://schemas.microsoft.com/office/drawing/2014/main" id="{D94C2770-C2DF-24E3-D6FC-1EBD16BB8E45}"/>
              </a:ext>
            </a:extLst>
          </p:cNvPr>
          <p:cNvSpPr txBox="1"/>
          <p:nvPr/>
        </p:nvSpPr>
        <p:spPr>
          <a:xfrm>
            <a:off x="6264612" y="10660396"/>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(Self Created)</a:t>
            </a:r>
          </a:p>
        </p:txBody>
      </p:sp>
      <p:sp>
        <p:nvSpPr>
          <p:cNvPr id="15" name="TextBox 14">
            <a:extLst>
              <a:ext uri="{FF2B5EF4-FFF2-40B4-BE49-F238E27FC236}">
                <a16:creationId xmlns:a16="http://schemas.microsoft.com/office/drawing/2014/main" id="{55DB4653-1B9D-851E-59DF-F381397A251D}"/>
              </a:ext>
            </a:extLst>
          </p:cNvPr>
          <p:cNvSpPr txBox="1"/>
          <p:nvPr/>
        </p:nvSpPr>
        <p:spPr>
          <a:xfrm>
            <a:off x="18479304" y="8011228"/>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
        <p:nvSpPr>
          <p:cNvPr id="16" name="TextBox 15">
            <a:extLst>
              <a:ext uri="{FF2B5EF4-FFF2-40B4-BE49-F238E27FC236}">
                <a16:creationId xmlns:a16="http://schemas.microsoft.com/office/drawing/2014/main" id="{6D08D80C-8B04-86E3-711B-4FC7748D81E8}"/>
              </a:ext>
            </a:extLst>
          </p:cNvPr>
          <p:cNvSpPr txBox="1"/>
          <p:nvPr/>
        </p:nvSpPr>
        <p:spPr>
          <a:xfrm>
            <a:off x="8525212" y="10838196"/>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(Google, 2026)</a:t>
            </a:r>
          </a:p>
        </p:txBody>
      </p:sp>
      <p:sp>
        <p:nvSpPr>
          <p:cNvPr id="19" name="TextBox 18">
            <a:extLst>
              <a:ext uri="{FF2B5EF4-FFF2-40B4-BE49-F238E27FC236}">
                <a16:creationId xmlns:a16="http://schemas.microsoft.com/office/drawing/2014/main" id="{1CA0B399-1198-29D6-AB97-9A4D3873916B}"/>
              </a:ext>
            </a:extLst>
          </p:cNvPr>
          <p:cNvSpPr txBox="1"/>
          <p:nvPr/>
        </p:nvSpPr>
        <p:spPr>
          <a:xfrm>
            <a:off x="11166813" y="20329345"/>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(Instagram,2026)</a:t>
            </a:r>
          </a:p>
        </p:txBody>
      </p:sp>
      <p:sp>
        <p:nvSpPr>
          <p:cNvPr id="21" name="TextBox 20">
            <a:extLst>
              <a:ext uri="{FF2B5EF4-FFF2-40B4-BE49-F238E27FC236}">
                <a16:creationId xmlns:a16="http://schemas.microsoft.com/office/drawing/2014/main" id="{ADCA7DDC-F526-1E38-7CD9-924EF89DBCC5}"/>
              </a:ext>
            </a:extLst>
          </p:cNvPr>
          <p:cNvSpPr txBox="1"/>
          <p:nvPr/>
        </p:nvSpPr>
        <p:spPr>
          <a:xfrm>
            <a:off x="11302275" y="24867480"/>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
        <p:nvSpPr>
          <p:cNvPr id="25" name="TextBox 24">
            <a:extLst>
              <a:ext uri="{FF2B5EF4-FFF2-40B4-BE49-F238E27FC236}">
                <a16:creationId xmlns:a16="http://schemas.microsoft.com/office/drawing/2014/main" id="{FA86A415-5529-68E5-AD06-51141FED9A48}"/>
              </a:ext>
            </a:extLst>
          </p:cNvPr>
          <p:cNvSpPr txBox="1"/>
          <p:nvPr/>
        </p:nvSpPr>
        <p:spPr>
          <a:xfrm>
            <a:off x="13986211" y="24926739"/>
            <a:ext cx="3276641"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(Colville Primary </a:t>
            </a:r>
            <a:r>
              <a:rPr lang="en-IN" dirty="0" err="1">
                <a:latin typeface="Arial" panose="020B0604020202020204" pitchFamily="34" charset="0"/>
                <a:cs typeface="Arial" panose="020B0604020202020204" pitchFamily="34" charset="0"/>
              </a:rPr>
              <a:t>School,n.d</a:t>
            </a:r>
            <a:r>
              <a:rPr lang="en-IN" dirty="0">
                <a:latin typeface="Arial" panose="020B0604020202020204" pitchFamily="34" charset="0"/>
                <a:cs typeface="Arial" panose="020B0604020202020204" pitchFamily="34" charset="0"/>
              </a:rPr>
              <a:t>.)</a:t>
            </a:r>
          </a:p>
        </p:txBody>
      </p:sp>
      <p:sp>
        <p:nvSpPr>
          <p:cNvPr id="26" name="TextBox 25">
            <a:extLst>
              <a:ext uri="{FF2B5EF4-FFF2-40B4-BE49-F238E27FC236}">
                <a16:creationId xmlns:a16="http://schemas.microsoft.com/office/drawing/2014/main" id="{E5422C92-C149-F09C-19BE-782FFDF3189C}"/>
              </a:ext>
            </a:extLst>
          </p:cNvPr>
          <p:cNvSpPr txBox="1"/>
          <p:nvPr/>
        </p:nvSpPr>
        <p:spPr>
          <a:xfrm>
            <a:off x="18631704" y="18501428"/>
            <a:ext cx="231518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B82320-C16B-4ED8-B193-9BA96CC8CCE3}"/>
              </a:ext>
            </a:extLst>
          </p:cNvPr>
          <p:cNvSpPr txBox="1"/>
          <p:nvPr/>
        </p:nvSpPr>
        <p:spPr>
          <a:xfrm>
            <a:off x="1219200" y="1473200"/>
            <a:ext cx="10769600" cy="923330"/>
          </a:xfrm>
          <a:prstGeom prst="rect">
            <a:avLst/>
          </a:prstGeom>
          <a:noFill/>
        </p:spPr>
        <p:txBody>
          <a:bodyPr wrap="square" rtlCol="0">
            <a:spAutoFit/>
          </a:bodyPr>
          <a:lstStyle/>
          <a:p>
            <a:r>
              <a:rPr lang="en-IN" sz="54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621860E4-F966-0731-65D6-D048668479F3}"/>
              </a:ext>
            </a:extLst>
          </p:cNvPr>
          <p:cNvSpPr txBox="1"/>
          <p:nvPr/>
        </p:nvSpPr>
        <p:spPr>
          <a:xfrm>
            <a:off x="1930400" y="5537200"/>
            <a:ext cx="17475200" cy="23729573"/>
          </a:xfrm>
          <a:prstGeom prst="rect">
            <a:avLst/>
          </a:prstGeom>
          <a:noFill/>
        </p:spPr>
        <p:txBody>
          <a:bodyPr wrap="square" rtlCol="0">
            <a:spAutoFit/>
          </a:bodyPr>
          <a:lstStyle/>
          <a:p>
            <a:pPr marL="914400" indent="-914400">
              <a:buFont typeface="+mj-lt"/>
              <a:buAutoNum type="arabicPeriod"/>
            </a:pPr>
            <a:r>
              <a:rPr lang="en-US" sz="4800" dirty="0">
                <a:latin typeface="Arial" panose="020B0604020202020204" pitchFamily="34" charset="0"/>
                <a:cs typeface="Arial" panose="020B0604020202020204" pitchFamily="34" charset="0"/>
              </a:rPr>
              <a:t>Glanz, K., Rimer, B.K. and Viswanath, K. eds., 2020. Health behavior: Theory, research, and practice. 5th ed. San Francisco: Jossey-Bass.</a:t>
            </a:r>
          </a:p>
          <a:p>
            <a:pPr marL="914400" indent="-914400">
              <a:buFont typeface="+mj-lt"/>
              <a:buAutoNum type="arabicPeriod"/>
            </a:pPr>
            <a:r>
              <a:rPr lang="en-US" sz="4800" dirty="0">
                <a:latin typeface="Arial" panose="020B0604020202020204" pitchFamily="34" charset="0"/>
                <a:cs typeface="Arial" panose="020B0604020202020204" pitchFamily="34" charset="0"/>
              </a:rPr>
              <a:t> GOV.UK, 2024. National Dental Epidemiology </a:t>
            </a:r>
            <a:r>
              <a:rPr lang="en-US" sz="4800" dirty="0" err="1">
                <a:latin typeface="Arial" panose="020B0604020202020204" pitchFamily="34" charset="0"/>
                <a:cs typeface="Arial" panose="020B0604020202020204" pitchFamily="34" charset="0"/>
              </a:rPr>
              <a:t>Programme</a:t>
            </a:r>
            <a:r>
              <a:rPr lang="en-US" sz="4800" dirty="0">
                <a:latin typeface="Arial" panose="020B0604020202020204" pitchFamily="34" charset="0"/>
                <a:cs typeface="Arial" panose="020B0604020202020204" pitchFamily="34" charset="0"/>
              </a:rPr>
              <a:t> (NDEP) for England: oral health survey of 5-year-old children 2023. London: Department of Health and Social Care. Available at: https://www.gov.uk/government/statistics/ [Accessed 1 July 2026].</a:t>
            </a:r>
          </a:p>
          <a:p>
            <a:pPr marL="914400" indent="-914400">
              <a:buFont typeface="+mj-lt"/>
              <a:buAutoNum type="arabicPeriod"/>
            </a:pPr>
            <a:r>
              <a:rPr lang="en-US" sz="4800" dirty="0">
                <a:latin typeface="Arial" panose="020B0604020202020204" pitchFamily="34" charset="0"/>
                <a:cs typeface="Arial" panose="020B0604020202020204" pitchFamily="34" charset="0"/>
              </a:rPr>
              <a:t> NHS England, 2024. Primary Care Dental Services: Equity and Access Strategy. London: NHS England.</a:t>
            </a:r>
          </a:p>
          <a:p>
            <a:pPr marL="914400" indent="-914400">
              <a:buFont typeface="+mj-lt"/>
              <a:buAutoNum type="arabicPeriod"/>
            </a:pPr>
            <a:r>
              <a:rPr lang="en-US" sz="4800" dirty="0">
                <a:latin typeface="Arial" panose="020B0604020202020204" pitchFamily="34" charset="0"/>
                <a:cs typeface="Arial" panose="020B0604020202020204" pitchFamily="34" charset="0"/>
              </a:rPr>
              <a:t> Office for Health Improvement and Disparities (OHID), 2024. Oral health survey of 5-year-old children 2023: official statistics commentary. London: Department of Health and Social Care.</a:t>
            </a:r>
          </a:p>
          <a:p>
            <a:pPr marL="914400" indent="-914400">
              <a:buFont typeface="+mj-lt"/>
              <a:buAutoNum type="arabicPeriod"/>
            </a:pPr>
            <a:r>
              <a:rPr lang="en-US" sz="4800" dirty="0">
                <a:latin typeface="Arial" panose="020B0604020202020204" pitchFamily="34" charset="0"/>
                <a:cs typeface="Arial" panose="020B0604020202020204" pitchFamily="34" charset="0"/>
              </a:rPr>
              <a:t> Peres, M.A., Macpherson, L.M., Weyant, R.J., Daly, B., Venturelli, R., Mathur, M.R., </a:t>
            </a:r>
            <a:r>
              <a:rPr lang="en-US" sz="4800" dirty="0" err="1">
                <a:latin typeface="Arial" panose="020B0604020202020204" pitchFamily="34" charset="0"/>
                <a:cs typeface="Arial" panose="020B0604020202020204" pitchFamily="34" charset="0"/>
              </a:rPr>
              <a:t>Listl</a:t>
            </a:r>
            <a:r>
              <a:rPr lang="en-US" sz="4800" dirty="0">
                <a:latin typeface="Arial" panose="020B0604020202020204" pitchFamily="34" charset="0"/>
                <a:cs typeface="Arial" panose="020B0604020202020204" pitchFamily="34" charset="0"/>
              </a:rPr>
              <a:t>, S., Celeste, R.K., Guarnizo-</a:t>
            </a:r>
            <a:r>
              <a:rPr lang="en-US" sz="4800" dirty="0" err="1">
                <a:latin typeface="Arial" panose="020B0604020202020204" pitchFamily="34" charset="0"/>
                <a:cs typeface="Arial" panose="020B0604020202020204" pitchFamily="34" charset="0"/>
              </a:rPr>
              <a:t>Herreño</a:t>
            </a:r>
            <a:r>
              <a:rPr lang="en-US" sz="4800" dirty="0">
                <a:latin typeface="Arial" panose="020B0604020202020204" pitchFamily="34" charset="0"/>
                <a:cs typeface="Arial" panose="020B0604020202020204" pitchFamily="34" charset="0"/>
              </a:rPr>
              <a:t>, C.C., Kearns, C. and </a:t>
            </a:r>
            <a:r>
              <a:rPr lang="en-US" sz="4800" dirty="0" err="1">
                <a:latin typeface="Arial" panose="020B0604020202020204" pitchFamily="34" charset="0"/>
                <a:cs typeface="Arial" panose="020B0604020202020204" pitchFamily="34" charset="0"/>
              </a:rPr>
              <a:t>Benzian</a:t>
            </a:r>
            <a:r>
              <a:rPr lang="en-US" sz="4800" dirty="0">
                <a:latin typeface="Arial" panose="020B0604020202020204" pitchFamily="34" charset="0"/>
                <a:cs typeface="Arial" panose="020B0604020202020204" pitchFamily="34" charset="0"/>
              </a:rPr>
              <a:t>, H., 2019. Oral diseases: a global public health challenge. The Lancet, 394(10194), pp.249-260.</a:t>
            </a:r>
          </a:p>
          <a:p>
            <a:pPr marL="914400" indent="-914400">
              <a:buFont typeface="+mj-lt"/>
              <a:buAutoNum type="arabicPeriod"/>
            </a:pPr>
            <a:r>
              <a:rPr lang="en-US" sz="4800" dirty="0">
                <a:latin typeface="Arial" panose="020B0604020202020204" pitchFamily="34" charset="0"/>
                <a:cs typeface="Arial" panose="020B0604020202020204" pitchFamily="34" charset="0"/>
              </a:rPr>
              <a:t> Public Health England, 2021. Delivering better oral health: an evidence-based toolkit for prevention. 4th ed. London: Public Health England.</a:t>
            </a:r>
          </a:p>
          <a:p>
            <a:pPr marL="914400" indent="-914400">
              <a:buFont typeface="+mj-lt"/>
              <a:buAutoNum type="arabicPeriod"/>
            </a:pPr>
            <a:r>
              <a:rPr lang="en-US" sz="4800" dirty="0">
                <a:latin typeface="Arial" panose="020B0604020202020204" pitchFamily="34" charset="0"/>
                <a:cs typeface="Arial" panose="020B0604020202020204" pitchFamily="34" charset="0"/>
              </a:rPr>
              <a:t> Stennett, M., Tsakos, G. and Watt, R.G., 2025. Evaluating digital health interventions in diverse communities: lessons for mobile oral health platforms. British Dental Journal, 238(4), pp.215-221.</a:t>
            </a:r>
          </a:p>
          <a:p>
            <a:pPr marL="914400" indent="-914400">
              <a:buFont typeface="+mj-lt"/>
              <a:buAutoNum type="arabicPeriod"/>
            </a:pPr>
            <a:r>
              <a:rPr lang="en-US" sz="4800" dirty="0">
                <a:latin typeface="Arial" panose="020B0604020202020204" pitchFamily="34" charset="0"/>
                <a:cs typeface="Arial" panose="020B0604020202020204" pitchFamily="34" charset="0"/>
              </a:rPr>
              <a:t> World Health Organization (WHO), 2021. The Geneva Charter for Well-being: global health promotion conference. Geneva: World Health Organization.</a:t>
            </a:r>
          </a:p>
          <a:p>
            <a:pPr marL="914400" indent="-914400">
              <a:buFont typeface="+mj-lt"/>
              <a:buAutoNum type="arabicPeriod"/>
            </a:pPr>
            <a:r>
              <a:rPr lang="en-US" sz="4800" dirty="0">
                <a:latin typeface="Arial" panose="020B0604020202020204" pitchFamily="34" charset="0"/>
                <a:cs typeface="Arial" panose="020B0604020202020204" pitchFamily="34" charset="0"/>
              </a:rPr>
              <a:t> World Health Organization (WHO), 2022. Global oral health status report: towards universal health coverage for oral health by 2030. Geneva: World Health Organization.</a:t>
            </a:r>
            <a:endParaRPr lang="en-IN"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966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448</TotalTime>
  <Words>976</Words>
  <Application>Microsoft Office PowerPoint</Application>
  <PresentationFormat>Custom</PresentationFormat>
  <Paragraphs>54</Paragraphs>
  <Slides>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Wingdings</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Dental Caries Among British Asian Children</dc:title>
  <dc:subject>PptxGenJS Presentation</dc:subject>
  <dc:creator>Rajveer</dc:creator>
  <cp:lastModifiedBy>Rajveer Rana</cp:lastModifiedBy>
  <cp:revision>27</cp:revision>
  <dcterms:created xsi:type="dcterms:W3CDTF">2026-06-21T12:02:46Z</dcterms:created>
  <dcterms:modified xsi:type="dcterms:W3CDTF">2026-07-02T23:03:28Z</dcterms:modified>
</cp:coreProperties>
</file>