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00" autoAdjust="0"/>
    <p:restoredTop sz="94660"/>
  </p:normalViewPr>
  <p:slideViewPr>
    <p:cSldViewPr snapToGrid="0">
      <p:cViewPr varScale="1">
        <p:scale>
          <a:sx n="62" d="100"/>
          <a:sy n="62" d="100"/>
        </p:scale>
        <p:origin x="27" y="84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5617A888-0DCD-4CCC-89E3-4A2A5F75DD5E}" type="datetimeFigureOut">
              <a:rPr lang="en-GB" smtClean="0"/>
              <a:t>30/04/2025</a:t>
            </a:fld>
            <a:endParaRPr lang="en-GB"/>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GB"/>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56D48132-4003-4B7F-B00A-2640504EAAC9}" type="slidenum">
              <a:rPr lang="en-GB" smtClean="0"/>
              <a:t>‹#›</a:t>
            </a:fld>
            <a:endParaRPr lang="en-GB"/>
          </a:p>
        </p:txBody>
      </p:sp>
    </p:spTree>
    <p:extLst>
      <p:ext uri="{BB962C8B-B14F-4D97-AF65-F5344CB8AC3E}">
        <p14:creationId xmlns:p14="http://schemas.microsoft.com/office/powerpoint/2010/main" val="9259374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617A888-0DCD-4CCC-89E3-4A2A5F75DD5E}" type="datetimeFigureOut">
              <a:rPr lang="en-GB" smtClean="0"/>
              <a:t>30/04/2025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48132-4003-4B7F-B00A-2640504EAAC9}" type="slidenum">
              <a:rPr lang="en-GB" smtClean="0"/>
              <a:t>‹#›</a:t>
            </a:fld>
            <a:endParaRPr lang="en-GB"/>
          </a:p>
        </p:txBody>
      </p:sp>
    </p:spTree>
    <p:extLst>
      <p:ext uri="{BB962C8B-B14F-4D97-AF65-F5344CB8AC3E}">
        <p14:creationId xmlns:p14="http://schemas.microsoft.com/office/powerpoint/2010/main" val="2684525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617A888-0DCD-4CCC-89E3-4A2A5F75DD5E}" type="datetimeFigureOut">
              <a:rPr lang="en-GB" smtClean="0"/>
              <a:t>30/04/2025</a:t>
            </a:fld>
            <a:endParaRPr lang="en-GB"/>
          </a:p>
        </p:txBody>
      </p:sp>
      <p:sp>
        <p:nvSpPr>
          <p:cNvPr id="5" name="Footer Placeholder 4"/>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56D48132-4003-4B7F-B00A-2640504EAAC9}" type="slidenum">
              <a:rPr lang="en-GB" smtClean="0"/>
              <a:t>‹#›</a:t>
            </a:fld>
            <a:endParaRPr lang="en-GB"/>
          </a:p>
        </p:txBody>
      </p:sp>
    </p:spTree>
    <p:extLst>
      <p:ext uri="{BB962C8B-B14F-4D97-AF65-F5344CB8AC3E}">
        <p14:creationId xmlns:p14="http://schemas.microsoft.com/office/powerpoint/2010/main" val="7737816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617A888-0DCD-4CCC-89E3-4A2A5F75DD5E}" type="datetimeFigureOut">
              <a:rPr lang="en-GB" smtClean="0"/>
              <a:t>30/04/2025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48132-4003-4B7F-B00A-2640504EAAC9}" type="slidenum">
              <a:rPr lang="en-GB" smtClean="0"/>
              <a:t>‹#›</a:t>
            </a:fld>
            <a:endParaRPr lang="en-GB"/>
          </a:p>
        </p:txBody>
      </p:sp>
    </p:spTree>
    <p:extLst>
      <p:ext uri="{BB962C8B-B14F-4D97-AF65-F5344CB8AC3E}">
        <p14:creationId xmlns:p14="http://schemas.microsoft.com/office/powerpoint/2010/main" val="20369688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617A888-0DCD-4CCC-89E3-4A2A5F75DD5E}" type="datetimeFigureOut">
              <a:rPr lang="en-GB" smtClean="0"/>
              <a:t>30/04/2025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6D48132-4003-4B7F-B00A-2640504EAAC9}" type="slidenum">
              <a:rPr lang="en-GB" smtClean="0"/>
              <a:t>‹#›</a:t>
            </a:fld>
            <a:endParaRPr lang="en-GB"/>
          </a:p>
        </p:txBody>
      </p:sp>
    </p:spTree>
    <p:extLst>
      <p:ext uri="{BB962C8B-B14F-4D97-AF65-F5344CB8AC3E}">
        <p14:creationId xmlns:p14="http://schemas.microsoft.com/office/powerpoint/2010/main" val="7581882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617A888-0DCD-4CCC-89E3-4A2A5F75DD5E}" type="datetimeFigureOut">
              <a:rPr lang="en-GB" smtClean="0"/>
              <a:t>30/04/2025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6D48132-4003-4B7F-B00A-2640504EAAC9}" type="slidenum">
              <a:rPr lang="en-GB" smtClean="0"/>
              <a:t>‹#›</a:t>
            </a:fld>
            <a:endParaRPr lang="en-GB"/>
          </a:p>
        </p:txBody>
      </p:sp>
    </p:spTree>
    <p:extLst>
      <p:ext uri="{BB962C8B-B14F-4D97-AF65-F5344CB8AC3E}">
        <p14:creationId xmlns:p14="http://schemas.microsoft.com/office/powerpoint/2010/main" val="30684873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617A888-0DCD-4CCC-89E3-4A2A5F75DD5E}" type="datetimeFigureOut">
              <a:rPr lang="en-GB" smtClean="0"/>
              <a:t>30/04/2025</a:t>
            </a:fld>
            <a:endParaRPr lang="en-GB"/>
          </a:p>
        </p:txBody>
      </p:sp>
      <p:sp>
        <p:nvSpPr>
          <p:cNvPr id="3" name="Footer Placeholder 2"/>
          <p:cNvSpPr>
            <a:spLocks noGrp="1"/>
          </p:cNvSpPr>
          <p:nvPr>
            <p:ph type="ftr" sz="quarter" idx="11"/>
          </p:nvPr>
        </p:nvSpPr>
        <p:spPr/>
        <p:txBody>
          <a:bodyPr/>
          <a:lstStyle/>
          <a:p>
            <a:endParaRPr lang="en-GB"/>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56D48132-4003-4B7F-B00A-2640504EAAC9}" type="slidenum">
              <a:rPr lang="en-GB" smtClean="0"/>
              <a:t>‹#›</a:t>
            </a:fld>
            <a:endParaRPr lang="en-GB"/>
          </a:p>
        </p:txBody>
      </p:sp>
    </p:spTree>
    <p:extLst>
      <p:ext uri="{BB962C8B-B14F-4D97-AF65-F5344CB8AC3E}">
        <p14:creationId xmlns:p14="http://schemas.microsoft.com/office/powerpoint/2010/main" val="20113212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617A888-0DCD-4CCC-89E3-4A2A5F75DD5E}" type="datetimeFigureOut">
              <a:rPr lang="en-GB" smtClean="0"/>
              <a:t>30/04/2025</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56D48132-4003-4B7F-B00A-2640504EAAC9}" type="slidenum">
              <a:rPr lang="en-GB" smtClean="0"/>
              <a:t>‹#›</a:t>
            </a:fld>
            <a:endParaRPr lang="en-GB"/>
          </a:p>
        </p:txBody>
      </p:sp>
    </p:spTree>
    <p:extLst>
      <p:ext uri="{BB962C8B-B14F-4D97-AF65-F5344CB8AC3E}">
        <p14:creationId xmlns:p14="http://schemas.microsoft.com/office/powerpoint/2010/main" val="32320751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617A888-0DCD-4CCC-89E3-4A2A5F75DD5E}" type="datetimeFigureOut">
              <a:rPr lang="en-GB" smtClean="0"/>
              <a:t>30/04/2025</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56D48132-4003-4B7F-B00A-2640504EAAC9}" type="slidenum">
              <a:rPr lang="en-GB" smtClean="0"/>
              <a:t>‹#›</a:t>
            </a:fld>
            <a:endParaRPr lang="en-GB"/>
          </a:p>
        </p:txBody>
      </p:sp>
    </p:spTree>
    <p:extLst>
      <p:ext uri="{BB962C8B-B14F-4D97-AF65-F5344CB8AC3E}">
        <p14:creationId xmlns:p14="http://schemas.microsoft.com/office/powerpoint/2010/main" val="32005136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617A888-0DCD-4CCC-89E3-4A2A5F75DD5E}" type="datetimeFigureOut">
              <a:rPr lang="en-GB" smtClean="0"/>
              <a:t>30/04/2025</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56D48132-4003-4B7F-B00A-2640504EAAC9}" type="slidenum">
              <a:rPr lang="en-GB" smtClean="0"/>
              <a:t>‹#›</a:t>
            </a:fld>
            <a:endParaRPr lang="en-GB"/>
          </a:p>
        </p:txBody>
      </p:sp>
    </p:spTree>
    <p:extLst>
      <p:ext uri="{BB962C8B-B14F-4D97-AF65-F5344CB8AC3E}">
        <p14:creationId xmlns:p14="http://schemas.microsoft.com/office/powerpoint/2010/main" val="36940319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5617A888-0DCD-4CCC-89E3-4A2A5F75DD5E}" type="datetimeFigureOut">
              <a:rPr lang="en-GB" smtClean="0"/>
              <a:t>30/04/2025</a:t>
            </a:fld>
            <a:endParaRPr lang="en-GB"/>
          </a:p>
        </p:txBody>
      </p:sp>
      <p:sp>
        <p:nvSpPr>
          <p:cNvPr id="5" name="Footer Placeholder 4"/>
          <p:cNvSpPr>
            <a:spLocks noGrp="1"/>
          </p:cNvSpPr>
          <p:nvPr>
            <p:ph type="ftr" sz="quarter" idx="11"/>
          </p:nvPr>
        </p:nvSpPr>
        <p:spPr/>
        <p:txBody>
          <a:bodyPr/>
          <a:lstStyle/>
          <a:p>
            <a:endParaRPr lang="en-GB"/>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56D48132-4003-4B7F-B00A-2640504EAAC9}" type="slidenum">
              <a:rPr lang="en-GB" smtClean="0"/>
              <a:t>‹#›</a:t>
            </a:fld>
            <a:endParaRPr lang="en-GB"/>
          </a:p>
        </p:txBody>
      </p:sp>
    </p:spTree>
    <p:extLst>
      <p:ext uri="{BB962C8B-B14F-4D97-AF65-F5344CB8AC3E}">
        <p14:creationId xmlns:p14="http://schemas.microsoft.com/office/powerpoint/2010/main" val="261018479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5617A888-0DCD-4CCC-89E3-4A2A5F75DD5E}" type="datetimeFigureOut">
              <a:rPr lang="en-GB" smtClean="0"/>
              <a:t>30/04/2025</a:t>
            </a:fld>
            <a:endParaRPr lang="en-GB"/>
          </a:p>
        </p:txBody>
      </p:sp>
      <p:sp>
        <p:nvSpPr>
          <p:cNvPr id="5" name="Footer Placeholder 4"/>
          <p:cNvSpPr>
            <a:spLocks noGrp="1"/>
          </p:cNvSpPr>
          <p:nvPr>
            <p:ph type="ftr" sz="quarter" idx="11"/>
          </p:nvPr>
        </p:nvSpPr>
        <p:spPr/>
        <p:txBody>
          <a:bodyPr/>
          <a:lstStyle/>
          <a:p>
            <a:endParaRPr lang="en-GB"/>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56D48132-4003-4B7F-B00A-2640504EAAC9}" type="slidenum">
              <a:rPr lang="en-GB" smtClean="0"/>
              <a:t>‹#›</a:t>
            </a:fld>
            <a:endParaRPr lang="en-GB"/>
          </a:p>
        </p:txBody>
      </p:sp>
    </p:spTree>
    <p:extLst>
      <p:ext uri="{BB962C8B-B14F-4D97-AF65-F5344CB8AC3E}">
        <p14:creationId xmlns:p14="http://schemas.microsoft.com/office/powerpoint/2010/main" val="262215104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617A888-0DCD-4CCC-89E3-4A2A5F75DD5E}" type="datetimeFigureOut">
              <a:rPr lang="en-GB" smtClean="0"/>
              <a:t>30/04/2025</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56D48132-4003-4B7F-B00A-2640504EAAC9}" type="slidenum">
              <a:rPr lang="en-GB" smtClean="0"/>
              <a:t>‹#›</a:t>
            </a:fld>
            <a:endParaRPr lang="en-GB"/>
          </a:p>
        </p:txBody>
      </p:sp>
    </p:spTree>
    <p:extLst>
      <p:ext uri="{BB962C8B-B14F-4D97-AF65-F5344CB8AC3E}">
        <p14:creationId xmlns:p14="http://schemas.microsoft.com/office/powerpoint/2010/main" val="407504429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5617A888-0DCD-4CCC-89E3-4A2A5F75DD5E}" type="datetimeFigureOut">
              <a:rPr lang="en-GB" smtClean="0"/>
              <a:t>30/04/2025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6D48132-4003-4B7F-B00A-2640504EAAC9}" type="slidenum">
              <a:rPr lang="en-GB" smtClean="0"/>
              <a:t>‹#›</a:t>
            </a:fld>
            <a:endParaRPr lang="en-GB"/>
          </a:p>
        </p:txBody>
      </p:sp>
    </p:spTree>
    <p:extLst>
      <p:ext uri="{BB962C8B-B14F-4D97-AF65-F5344CB8AC3E}">
        <p14:creationId xmlns:p14="http://schemas.microsoft.com/office/powerpoint/2010/main" val="167663969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5617A888-0DCD-4CCC-89E3-4A2A5F75DD5E}" type="datetimeFigureOut">
              <a:rPr lang="en-GB" smtClean="0"/>
              <a:t>30/04/2025</a:t>
            </a:fld>
            <a:endParaRPr lang="en-GB"/>
          </a:p>
        </p:txBody>
      </p:sp>
      <p:sp>
        <p:nvSpPr>
          <p:cNvPr id="8" name="Footer Placeholder 7"/>
          <p:cNvSpPr>
            <a:spLocks noGrp="1"/>
          </p:cNvSpPr>
          <p:nvPr>
            <p:ph type="ftr" sz="quarter" idx="11"/>
          </p:nvPr>
        </p:nvSpPr>
        <p:spPr>
          <a:xfrm>
            <a:off x="561111" y="6391838"/>
            <a:ext cx="3644282" cy="304801"/>
          </a:xfrm>
        </p:spPr>
        <p:txBody>
          <a:bodyPr/>
          <a:lstStyle/>
          <a:p>
            <a:endParaRPr lang="en-GB"/>
          </a:p>
        </p:txBody>
      </p:sp>
      <p:sp>
        <p:nvSpPr>
          <p:cNvPr id="9" name="Slide Number Placeholder 8"/>
          <p:cNvSpPr>
            <a:spLocks noGrp="1"/>
          </p:cNvSpPr>
          <p:nvPr>
            <p:ph type="sldNum" sz="quarter" idx="12"/>
          </p:nvPr>
        </p:nvSpPr>
        <p:spPr/>
        <p:txBody>
          <a:bodyPr/>
          <a:lstStyle/>
          <a:p>
            <a:fld id="{56D48132-4003-4B7F-B00A-2640504EAAC9}" type="slidenum">
              <a:rPr lang="en-GB" smtClean="0"/>
              <a:t>‹#›</a:t>
            </a:fld>
            <a:endParaRPr lang="en-GB"/>
          </a:p>
        </p:txBody>
      </p:sp>
    </p:spTree>
    <p:extLst>
      <p:ext uri="{BB962C8B-B14F-4D97-AF65-F5344CB8AC3E}">
        <p14:creationId xmlns:p14="http://schemas.microsoft.com/office/powerpoint/2010/main" val="359217563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5617A888-0DCD-4CCC-89E3-4A2A5F75DD5E}" type="datetimeFigureOut">
              <a:rPr lang="en-GB" smtClean="0"/>
              <a:t>30/04/2025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48132-4003-4B7F-B00A-2640504EAAC9}" type="slidenum">
              <a:rPr lang="en-GB" smtClean="0"/>
              <a:t>‹#›</a:t>
            </a:fld>
            <a:endParaRPr lang="en-GB"/>
          </a:p>
        </p:txBody>
      </p:sp>
    </p:spTree>
    <p:extLst>
      <p:ext uri="{BB962C8B-B14F-4D97-AF65-F5344CB8AC3E}">
        <p14:creationId xmlns:p14="http://schemas.microsoft.com/office/powerpoint/2010/main" val="266437607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5617A888-0DCD-4CCC-89E3-4A2A5F75DD5E}" type="datetimeFigureOut">
              <a:rPr lang="en-GB" smtClean="0"/>
              <a:t>30/04/2025</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56D48132-4003-4B7F-B00A-2640504EAAC9}" type="slidenum">
              <a:rPr lang="en-GB" smtClean="0"/>
              <a:t>‹#›</a:t>
            </a:fld>
            <a:endParaRPr lang="en-GB"/>
          </a:p>
        </p:txBody>
      </p:sp>
    </p:spTree>
    <p:extLst>
      <p:ext uri="{BB962C8B-B14F-4D97-AF65-F5344CB8AC3E}">
        <p14:creationId xmlns:p14="http://schemas.microsoft.com/office/powerpoint/2010/main" val="21909686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5617A888-0DCD-4CCC-89E3-4A2A5F75DD5E}" type="datetimeFigureOut">
              <a:rPr lang="en-GB" smtClean="0"/>
              <a:t>30/04/2025</a:t>
            </a:fld>
            <a:endParaRPr lang="en-GB"/>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GB"/>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56D48132-4003-4B7F-B00A-2640504EAAC9}" type="slidenum">
              <a:rPr lang="en-GB" smtClean="0"/>
              <a:t>‹#›</a:t>
            </a:fld>
            <a:endParaRPr lang="en-GB"/>
          </a:p>
        </p:txBody>
      </p:sp>
    </p:spTree>
    <p:extLst>
      <p:ext uri="{BB962C8B-B14F-4D97-AF65-F5344CB8AC3E}">
        <p14:creationId xmlns:p14="http://schemas.microsoft.com/office/powerpoint/2010/main" val="63678889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0DD33A-77F3-5888-195D-05023DC8224D}"/>
              </a:ext>
            </a:extLst>
          </p:cNvPr>
          <p:cNvSpPr>
            <a:spLocks noGrp="1"/>
          </p:cNvSpPr>
          <p:nvPr>
            <p:ph type="ctrTitle"/>
          </p:nvPr>
        </p:nvSpPr>
        <p:spPr/>
        <p:txBody>
          <a:bodyPr/>
          <a:lstStyle/>
          <a:p>
            <a:r>
              <a:rPr lang="en-GB" dirty="0"/>
              <a:t>Presentation Assessment Guidance. </a:t>
            </a:r>
          </a:p>
        </p:txBody>
      </p:sp>
      <p:sp>
        <p:nvSpPr>
          <p:cNvPr id="3" name="Subtitle 2">
            <a:extLst>
              <a:ext uri="{FF2B5EF4-FFF2-40B4-BE49-F238E27FC236}">
                <a16:creationId xmlns:a16="http://schemas.microsoft.com/office/drawing/2014/main" id="{62BFD11B-C46B-D198-9266-BACE8379A614}"/>
              </a:ext>
            </a:extLst>
          </p:cNvPr>
          <p:cNvSpPr>
            <a:spLocks noGrp="1"/>
          </p:cNvSpPr>
          <p:nvPr>
            <p:ph type="subTitle" idx="1"/>
          </p:nvPr>
        </p:nvSpPr>
        <p:spPr/>
        <p:txBody>
          <a:bodyPr/>
          <a:lstStyle/>
          <a:p>
            <a:r>
              <a:rPr lang="en-GB" dirty="0"/>
              <a:t>Dr Stuart Jones. </a:t>
            </a:r>
          </a:p>
        </p:txBody>
      </p:sp>
    </p:spTree>
    <p:extLst>
      <p:ext uri="{BB962C8B-B14F-4D97-AF65-F5344CB8AC3E}">
        <p14:creationId xmlns:p14="http://schemas.microsoft.com/office/powerpoint/2010/main" val="107517265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D3B007-EDC2-8885-E73D-4FC35A9F354C}"/>
              </a:ext>
            </a:extLst>
          </p:cNvPr>
          <p:cNvSpPr>
            <a:spLocks noGrp="1"/>
          </p:cNvSpPr>
          <p:nvPr>
            <p:ph type="title"/>
          </p:nvPr>
        </p:nvSpPr>
        <p:spPr/>
        <p:txBody>
          <a:bodyPr/>
          <a:lstStyle/>
          <a:p>
            <a:r>
              <a:rPr lang="en-GB" dirty="0"/>
              <a:t>Rules of the Presentation. </a:t>
            </a:r>
          </a:p>
        </p:txBody>
      </p:sp>
      <p:sp>
        <p:nvSpPr>
          <p:cNvPr id="3" name="Content Placeholder 2">
            <a:extLst>
              <a:ext uri="{FF2B5EF4-FFF2-40B4-BE49-F238E27FC236}">
                <a16:creationId xmlns:a16="http://schemas.microsoft.com/office/drawing/2014/main" id="{4BA8D7EA-7839-0224-FDED-7A59DB938AA7}"/>
              </a:ext>
            </a:extLst>
          </p:cNvPr>
          <p:cNvSpPr>
            <a:spLocks noGrp="1"/>
          </p:cNvSpPr>
          <p:nvPr>
            <p:ph idx="1"/>
          </p:nvPr>
        </p:nvSpPr>
        <p:spPr/>
        <p:txBody>
          <a:bodyPr>
            <a:normAutofit fontScale="77500" lnSpcReduction="20000"/>
          </a:bodyPr>
          <a:lstStyle/>
          <a:p>
            <a:r>
              <a:rPr lang="en-GB" dirty="0"/>
              <a:t>Presentation will take place. 13</a:t>
            </a:r>
            <a:r>
              <a:rPr lang="en-GB" baseline="30000" dirty="0"/>
              <a:t>th</a:t>
            </a:r>
            <a:r>
              <a:rPr lang="en-GB" dirty="0"/>
              <a:t> May (2025). </a:t>
            </a:r>
          </a:p>
          <a:p>
            <a:endParaRPr lang="en-GB" dirty="0"/>
          </a:p>
          <a:p>
            <a:r>
              <a:rPr lang="en-GB" dirty="0"/>
              <a:t>From 1pm (in place of your Individual Differences lecture) – Same Room as Individual Differences lecture. </a:t>
            </a:r>
          </a:p>
          <a:p>
            <a:endParaRPr lang="en-GB" dirty="0"/>
          </a:p>
          <a:p>
            <a:r>
              <a:rPr lang="en-GB" dirty="0"/>
              <a:t>How long is the presentation – 10 minutes. </a:t>
            </a:r>
          </a:p>
          <a:p>
            <a:endParaRPr lang="en-GB" dirty="0"/>
          </a:p>
          <a:p>
            <a:r>
              <a:rPr lang="en-GB" dirty="0"/>
              <a:t>Based on Microsoft </a:t>
            </a:r>
            <a:r>
              <a:rPr lang="en-GB" dirty="0" err="1"/>
              <a:t>Powerpoint</a:t>
            </a:r>
            <a:r>
              <a:rPr lang="en-GB" dirty="0"/>
              <a:t>. </a:t>
            </a:r>
          </a:p>
          <a:p>
            <a:endParaRPr lang="en-GB" dirty="0"/>
          </a:p>
          <a:p>
            <a:r>
              <a:rPr lang="en-GB" dirty="0"/>
              <a:t>Slides and Notes to be submitted on Turnitin at 23:59 of the 13</a:t>
            </a:r>
            <a:r>
              <a:rPr lang="en-GB" baseline="30000" dirty="0"/>
              <a:t>th</a:t>
            </a:r>
            <a:r>
              <a:rPr lang="en-GB" dirty="0"/>
              <a:t> May. </a:t>
            </a:r>
          </a:p>
          <a:p>
            <a:endParaRPr lang="en-GB" dirty="0"/>
          </a:p>
          <a:p>
            <a:r>
              <a:rPr lang="en-GB" dirty="0"/>
              <a:t>Presentations will be recorded – for second mark and external examiners. </a:t>
            </a:r>
          </a:p>
        </p:txBody>
      </p:sp>
    </p:spTree>
    <p:extLst>
      <p:ext uri="{BB962C8B-B14F-4D97-AF65-F5344CB8AC3E}">
        <p14:creationId xmlns:p14="http://schemas.microsoft.com/office/powerpoint/2010/main" val="29217621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C756C3-443A-0E9F-F635-778E19440A2B}"/>
              </a:ext>
            </a:extLst>
          </p:cNvPr>
          <p:cNvSpPr>
            <a:spLocks noGrp="1"/>
          </p:cNvSpPr>
          <p:nvPr>
            <p:ph type="title"/>
          </p:nvPr>
        </p:nvSpPr>
        <p:spPr/>
        <p:txBody>
          <a:bodyPr/>
          <a:lstStyle/>
          <a:p>
            <a:r>
              <a:rPr lang="en-GB" dirty="0"/>
              <a:t>Presentation Title. </a:t>
            </a:r>
          </a:p>
        </p:txBody>
      </p:sp>
      <p:sp>
        <p:nvSpPr>
          <p:cNvPr id="3" name="Content Placeholder 2">
            <a:extLst>
              <a:ext uri="{FF2B5EF4-FFF2-40B4-BE49-F238E27FC236}">
                <a16:creationId xmlns:a16="http://schemas.microsoft.com/office/drawing/2014/main" id="{1A73E80A-93EA-D82E-000F-2EE1D004030F}"/>
              </a:ext>
            </a:extLst>
          </p:cNvPr>
          <p:cNvSpPr>
            <a:spLocks noGrp="1"/>
          </p:cNvSpPr>
          <p:nvPr>
            <p:ph idx="1"/>
          </p:nvPr>
        </p:nvSpPr>
        <p:spPr/>
        <p:txBody>
          <a:bodyPr/>
          <a:lstStyle/>
          <a:p>
            <a:r>
              <a:rPr lang="en-GB" dirty="0"/>
              <a:t>Critically evaluate the applicability of social cognition models in relation to healthy behavioural change</a:t>
            </a:r>
          </a:p>
        </p:txBody>
      </p:sp>
    </p:spTree>
    <p:extLst>
      <p:ext uri="{BB962C8B-B14F-4D97-AF65-F5344CB8AC3E}">
        <p14:creationId xmlns:p14="http://schemas.microsoft.com/office/powerpoint/2010/main" val="17144800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F6343F-540C-CD7A-4C18-AF46B7A4E62A}"/>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0303B1E-F73F-9975-EFF6-277FBF95B185}"/>
              </a:ext>
            </a:extLst>
          </p:cNvPr>
          <p:cNvSpPr>
            <a:spLocks noGrp="1"/>
          </p:cNvSpPr>
          <p:nvPr>
            <p:ph idx="1"/>
          </p:nvPr>
        </p:nvSpPr>
        <p:spPr/>
        <p:txBody>
          <a:bodyPr/>
          <a:lstStyle/>
          <a:p>
            <a:r>
              <a:rPr lang="en-GB" dirty="0"/>
              <a:t>The aim of this presentation is to provide a critical evaluation of the applicability of social cognition models in relation to healthy behavioural change.</a:t>
            </a:r>
          </a:p>
          <a:p>
            <a:endParaRPr lang="en-GB" dirty="0"/>
          </a:p>
          <a:p>
            <a:r>
              <a:rPr lang="en-GB" dirty="0"/>
              <a:t>Examples of Social Cognition Models. </a:t>
            </a:r>
          </a:p>
          <a:p>
            <a:endParaRPr lang="en-GB" dirty="0"/>
          </a:p>
          <a:p>
            <a:r>
              <a:rPr lang="en-GB" dirty="0"/>
              <a:t>Health Belief Model. </a:t>
            </a:r>
          </a:p>
          <a:p>
            <a:r>
              <a:rPr lang="en-GB" dirty="0"/>
              <a:t>Theory of Planned Behaviour</a:t>
            </a:r>
          </a:p>
          <a:p>
            <a:r>
              <a:rPr lang="en-GB" dirty="0"/>
              <a:t>Transtheoretical Model. </a:t>
            </a:r>
          </a:p>
        </p:txBody>
      </p:sp>
    </p:spTree>
    <p:extLst>
      <p:ext uri="{BB962C8B-B14F-4D97-AF65-F5344CB8AC3E}">
        <p14:creationId xmlns:p14="http://schemas.microsoft.com/office/powerpoint/2010/main" val="10468878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9A6E56-77C3-186F-6CF6-BD5EA877FFE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B8D9249-C4BD-A1DE-173D-96C33E46A9B4}"/>
              </a:ext>
            </a:extLst>
          </p:cNvPr>
          <p:cNvSpPr>
            <a:spLocks noGrp="1"/>
          </p:cNvSpPr>
          <p:nvPr>
            <p:ph idx="1"/>
          </p:nvPr>
        </p:nvSpPr>
        <p:spPr/>
        <p:txBody>
          <a:bodyPr>
            <a:normAutofit/>
          </a:bodyPr>
          <a:lstStyle/>
          <a:p>
            <a:r>
              <a:rPr lang="en-GB" dirty="0"/>
              <a:t>How many social cognition models can I discuss? </a:t>
            </a:r>
          </a:p>
          <a:p>
            <a:endParaRPr lang="en-GB" dirty="0"/>
          </a:p>
          <a:p>
            <a:r>
              <a:rPr lang="en-GB" dirty="0"/>
              <a:t>Ultimately it is up to you how many social cognition models you wish to discuss in your presentation. It is perfectly acceptable to discuss one social cognition model.</a:t>
            </a:r>
          </a:p>
          <a:p>
            <a:endParaRPr lang="en-GB" dirty="0"/>
          </a:p>
          <a:p>
            <a:r>
              <a:rPr lang="en-GB" dirty="0"/>
              <a:t>Remember, the key at level 5 is to include more depth and critical discussion, so you might need to consider this when planning your presentation.</a:t>
            </a:r>
          </a:p>
        </p:txBody>
      </p:sp>
    </p:spTree>
    <p:extLst>
      <p:ext uri="{BB962C8B-B14F-4D97-AF65-F5344CB8AC3E}">
        <p14:creationId xmlns:p14="http://schemas.microsoft.com/office/powerpoint/2010/main" val="26451607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8E50E7-5F90-3038-AD8C-338565CBD6A2}"/>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5769682-BE5F-F243-1E51-64881FF0DA58}"/>
              </a:ext>
            </a:extLst>
          </p:cNvPr>
          <p:cNvSpPr>
            <a:spLocks noGrp="1"/>
          </p:cNvSpPr>
          <p:nvPr>
            <p:ph idx="1"/>
          </p:nvPr>
        </p:nvSpPr>
        <p:spPr/>
        <p:txBody>
          <a:bodyPr/>
          <a:lstStyle/>
          <a:p>
            <a:r>
              <a:rPr lang="en-GB" dirty="0"/>
              <a:t>Similarly in relation to healthy behavioural change. It is up to you how many health related behaviours you wish to discuss. It is perfectly acceptable to discuss health behaviour (e.g. smoking).</a:t>
            </a:r>
          </a:p>
          <a:p>
            <a:endParaRPr lang="en-GB" dirty="0"/>
          </a:p>
          <a:p>
            <a:r>
              <a:rPr lang="en-GB" dirty="0"/>
              <a:t>Remember, the key at level 5 is to include more depth and critical discussion, so you might need to consider this when planning your presentation.</a:t>
            </a:r>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37767449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D8F01D-B3A0-3919-FA01-790250AAA4F1}"/>
              </a:ext>
            </a:extLst>
          </p:cNvPr>
          <p:cNvSpPr>
            <a:spLocks noGrp="1"/>
          </p:cNvSpPr>
          <p:nvPr>
            <p:ph type="title"/>
          </p:nvPr>
        </p:nvSpPr>
        <p:spPr/>
        <p:txBody>
          <a:bodyPr/>
          <a:lstStyle/>
          <a:p>
            <a:r>
              <a:rPr lang="en-GB" dirty="0"/>
              <a:t>What I will be looking for as first marker…..</a:t>
            </a:r>
          </a:p>
        </p:txBody>
      </p:sp>
      <p:sp>
        <p:nvSpPr>
          <p:cNvPr id="3" name="Content Placeholder 2">
            <a:extLst>
              <a:ext uri="{FF2B5EF4-FFF2-40B4-BE49-F238E27FC236}">
                <a16:creationId xmlns:a16="http://schemas.microsoft.com/office/drawing/2014/main" id="{35BCD4F7-A1A2-3D75-A612-5E0194BDBA92}"/>
              </a:ext>
            </a:extLst>
          </p:cNvPr>
          <p:cNvSpPr>
            <a:spLocks noGrp="1"/>
          </p:cNvSpPr>
          <p:nvPr>
            <p:ph idx="1"/>
          </p:nvPr>
        </p:nvSpPr>
        <p:spPr/>
        <p:txBody>
          <a:bodyPr>
            <a:normAutofit/>
          </a:bodyPr>
          <a:lstStyle/>
          <a:p>
            <a:r>
              <a:rPr lang="en-GB" dirty="0"/>
              <a:t>It is imperative that you demonstrate a good understanding of the social cognition model (or models) that you are discussing.  So you will need to provide some time to your presentation to succinct (remember it is only 10 minutes) – explain the key elements to the model (or models). </a:t>
            </a:r>
          </a:p>
          <a:p>
            <a:endParaRPr lang="en-GB" dirty="0"/>
          </a:p>
          <a:p>
            <a:r>
              <a:rPr lang="en-GB" dirty="0"/>
              <a:t>You will also need to be providing evidence of wider reading linked to its applicability to successful healthy behaviour change. The listener / marker should have a clear understanding of the nature of the model/s and also how it/they can be utilised as in intervention in relation to health-related behaviours.</a:t>
            </a:r>
          </a:p>
        </p:txBody>
      </p:sp>
    </p:spTree>
    <p:extLst>
      <p:ext uri="{BB962C8B-B14F-4D97-AF65-F5344CB8AC3E}">
        <p14:creationId xmlns:p14="http://schemas.microsoft.com/office/powerpoint/2010/main" val="42403369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CD084E-DA79-6F0C-E617-350DAD5B6A41}"/>
              </a:ext>
            </a:extLst>
          </p:cNvPr>
          <p:cNvSpPr>
            <a:spLocks noGrp="1"/>
          </p:cNvSpPr>
          <p:nvPr>
            <p:ph type="title"/>
          </p:nvPr>
        </p:nvSpPr>
        <p:spPr/>
        <p:txBody>
          <a:bodyPr/>
          <a:lstStyle/>
          <a:p>
            <a:r>
              <a:rPr lang="en-GB" dirty="0"/>
              <a:t>What I will be looking for as a first marker….. </a:t>
            </a:r>
          </a:p>
        </p:txBody>
      </p:sp>
      <p:sp>
        <p:nvSpPr>
          <p:cNvPr id="3" name="Content Placeholder 2">
            <a:extLst>
              <a:ext uri="{FF2B5EF4-FFF2-40B4-BE49-F238E27FC236}">
                <a16:creationId xmlns:a16="http://schemas.microsoft.com/office/drawing/2014/main" id="{4C3CCBFA-D82F-EF5D-21DA-E4A9DA17F398}"/>
              </a:ext>
            </a:extLst>
          </p:cNvPr>
          <p:cNvSpPr>
            <a:spLocks noGrp="1"/>
          </p:cNvSpPr>
          <p:nvPr>
            <p:ph idx="1"/>
          </p:nvPr>
        </p:nvSpPr>
        <p:spPr/>
        <p:txBody>
          <a:bodyPr>
            <a:normAutofit fontScale="92500" lnSpcReduction="20000"/>
          </a:bodyPr>
          <a:lstStyle/>
          <a:p>
            <a:r>
              <a:rPr lang="en-GB" dirty="0"/>
              <a:t>Critical evaluation and understanding. </a:t>
            </a:r>
          </a:p>
          <a:p>
            <a:endParaRPr lang="en-GB" dirty="0"/>
          </a:p>
          <a:p>
            <a:r>
              <a:rPr lang="en-GB" dirty="0"/>
              <a:t>Why do the empirical studies support (or not support) the applicability of the models. </a:t>
            </a:r>
          </a:p>
          <a:p>
            <a:endParaRPr lang="en-GB" dirty="0"/>
          </a:p>
          <a:p>
            <a:r>
              <a:rPr lang="en-GB" dirty="0"/>
              <a:t>Issues / Strengths with these studies. </a:t>
            </a:r>
          </a:p>
          <a:p>
            <a:endParaRPr lang="en-GB" dirty="0"/>
          </a:p>
          <a:p>
            <a:r>
              <a:rPr lang="en-GB" dirty="0"/>
              <a:t>Evaluation. Evaluation of the model and linking it to the specific health behaviour / behaviours you are discussing. </a:t>
            </a:r>
          </a:p>
          <a:p>
            <a:endParaRPr lang="en-GB" dirty="0"/>
          </a:p>
          <a:p>
            <a:r>
              <a:rPr lang="en-GB" dirty="0"/>
              <a:t>Remember you do only have 10 minutes. </a:t>
            </a:r>
          </a:p>
          <a:p>
            <a:endParaRPr lang="en-GB" dirty="0"/>
          </a:p>
          <a:p>
            <a:endParaRPr lang="en-GB" dirty="0"/>
          </a:p>
        </p:txBody>
      </p:sp>
    </p:spTree>
    <p:extLst>
      <p:ext uri="{BB962C8B-B14F-4D97-AF65-F5344CB8AC3E}">
        <p14:creationId xmlns:p14="http://schemas.microsoft.com/office/powerpoint/2010/main" val="20116942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42D3B4-CE1A-2A8A-E61F-5BF923006642}"/>
              </a:ext>
            </a:extLst>
          </p:cNvPr>
          <p:cNvSpPr>
            <a:spLocks noGrp="1"/>
          </p:cNvSpPr>
          <p:nvPr>
            <p:ph type="title"/>
          </p:nvPr>
        </p:nvSpPr>
        <p:spPr/>
        <p:txBody>
          <a:bodyPr/>
          <a:lstStyle/>
          <a:p>
            <a:r>
              <a:rPr lang="en-GB" dirty="0"/>
              <a:t>What I will be looking for as a first marker. </a:t>
            </a:r>
          </a:p>
        </p:txBody>
      </p:sp>
      <p:sp>
        <p:nvSpPr>
          <p:cNvPr id="3" name="Content Placeholder 2">
            <a:extLst>
              <a:ext uri="{FF2B5EF4-FFF2-40B4-BE49-F238E27FC236}">
                <a16:creationId xmlns:a16="http://schemas.microsoft.com/office/drawing/2014/main" id="{6D9479ED-10EC-F914-9072-6D74A863CBCC}"/>
              </a:ext>
            </a:extLst>
          </p:cNvPr>
          <p:cNvSpPr>
            <a:spLocks noGrp="1"/>
          </p:cNvSpPr>
          <p:nvPr>
            <p:ph idx="1"/>
          </p:nvPr>
        </p:nvSpPr>
        <p:spPr/>
        <p:txBody>
          <a:bodyPr>
            <a:normAutofit fontScale="92500" lnSpcReduction="10000"/>
          </a:bodyPr>
          <a:lstStyle/>
          <a:p>
            <a:r>
              <a:rPr lang="en-GB" dirty="0"/>
              <a:t>The focus should be on critical discussion and using appropriate research-based evidence to support your answer. It is imperative that you are not “just a photocopier” and you are critically evaluating the theory and empirical studies you are citing with evidence to support your critique. </a:t>
            </a:r>
          </a:p>
          <a:p>
            <a:endParaRPr lang="en-GB" dirty="0"/>
          </a:p>
          <a:p>
            <a:r>
              <a:rPr lang="en-GB" dirty="0"/>
              <a:t>Also, remember that critique can mean positive points also. </a:t>
            </a:r>
          </a:p>
          <a:p>
            <a:endParaRPr lang="en-GB" dirty="0"/>
          </a:p>
          <a:p>
            <a:r>
              <a:rPr lang="en-GB" dirty="0"/>
              <a:t>It would be recommended that you provide a clear introduction to your presentation providing background and highlighting what you will discuss over the next 10 minutes and that your presentation is clearly referenced, adhering to APA guidelines.</a:t>
            </a:r>
          </a:p>
        </p:txBody>
      </p:sp>
    </p:spTree>
    <p:extLst>
      <p:ext uri="{BB962C8B-B14F-4D97-AF65-F5344CB8AC3E}">
        <p14:creationId xmlns:p14="http://schemas.microsoft.com/office/powerpoint/2010/main" val="2674404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71221-D21B-5F88-D11C-8E248C28EE9D}"/>
              </a:ext>
            </a:extLst>
          </p:cNvPr>
          <p:cNvSpPr>
            <a:spLocks noGrp="1"/>
          </p:cNvSpPr>
          <p:nvPr>
            <p:ph type="title"/>
          </p:nvPr>
        </p:nvSpPr>
        <p:spPr/>
        <p:txBody>
          <a:bodyPr/>
          <a:lstStyle/>
          <a:p>
            <a:r>
              <a:rPr lang="en-GB" dirty="0"/>
              <a:t>What I will be looking for as a first marker. </a:t>
            </a:r>
          </a:p>
        </p:txBody>
      </p:sp>
      <p:sp>
        <p:nvSpPr>
          <p:cNvPr id="3" name="Content Placeholder 2">
            <a:extLst>
              <a:ext uri="{FF2B5EF4-FFF2-40B4-BE49-F238E27FC236}">
                <a16:creationId xmlns:a16="http://schemas.microsoft.com/office/drawing/2014/main" id="{F73B24C5-7ABA-5BD8-2C6F-5E5B2A4339A7}"/>
              </a:ext>
            </a:extLst>
          </p:cNvPr>
          <p:cNvSpPr>
            <a:spLocks noGrp="1"/>
          </p:cNvSpPr>
          <p:nvPr>
            <p:ph idx="1"/>
          </p:nvPr>
        </p:nvSpPr>
        <p:spPr/>
        <p:txBody>
          <a:bodyPr>
            <a:normAutofit/>
          </a:bodyPr>
          <a:lstStyle/>
          <a:p>
            <a:r>
              <a:rPr lang="en-GB" dirty="0"/>
              <a:t>Essential that you demonstrate engagement with literature that are linked to social cognition models and its application in relation to health psychology and health behaviour change. </a:t>
            </a:r>
          </a:p>
          <a:p>
            <a:endParaRPr lang="en-GB" dirty="0"/>
          </a:p>
          <a:p>
            <a:r>
              <a:rPr lang="en-GB" dirty="0"/>
              <a:t>This will need to be referenced appropriately using APA referencing. It is strongly encouraged that you use contemporary literature, within the last five years, to support your answer.</a:t>
            </a:r>
          </a:p>
          <a:p>
            <a:endParaRPr lang="en-GB" dirty="0"/>
          </a:p>
          <a:p>
            <a:r>
              <a:rPr lang="en-GB" dirty="0"/>
              <a:t>Effective knowledge and understanding of social cognition models and their applicability to health behaviours is essential.  </a:t>
            </a:r>
          </a:p>
        </p:txBody>
      </p:sp>
    </p:spTree>
    <p:extLst>
      <p:ext uri="{BB962C8B-B14F-4D97-AF65-F5344CB8AC3E}">
        <p14:creationId xmlns:p14="http://schemas.microsoft.com/office/powerpoint/2010/main" val="75788702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1C873B-082C-F0FC-6058-0BA27E17E061}"/>
              </a:ext>
            </a:extLst>
          </p:cNvPr>
          <p:cNvSpPr>
            <a:spLocks noGrp="1"/>
          </p:cNvSpPr>
          <p:nvPr>
            <p:ph type="title"/>
          </p:nvPr>
        </p:nvSpPr>
        <p:spPr/>
        <p:txBody>
          <a:bodyPr/>
          <a:lstStyle/>
          <a:p>
            <a:r>
              <a:rPr lang="en-GB" dirty="0"/>
              <a:t>What I will be looking for as a first marker. </a:t>
            </a:r>
          </a:p>
        </p:txBody>
      </p:sp>
      <p:sp>
        <p:nvSpPr>
          <p:cNvPr id="3" name="Content Placeholder 2">
            <a:extLst>
              <a:ext uri="{FF2B5EF4-FFF2-40B4-BE49-F238E27FC236}">
                <a16:creationId xmlns:a16="http://schemas.microsoft.com/office/drawing/2014/main" id="{0C456E45-A97D-2865-BBBE-6B4DDBD233D3}"/>
              </a:ext>
            </a:extLst>
          </p:cNvPr>
          <p:cNvSpPr>
            <a:spLocks noGrp="1"/>
          </p:cNvSpPr>
          <p:nvPr>
            <p:ph idx="1"/>
          </p:nvPr>
        </p:nvSpPr>
        <p:spPr/>
        <p:txBody>
          <a:bodyPr/>
          <a:lstStyle/>
          <a:p>
            <a:r>
              <a:rPr lang="en-GB" dirty="0"/>
              <a:t>The ability to demonstrate a critical evaluation of both theory and empirical research is essential for this presentation. The presentation will need to be referenced accordingly using APA formatting.</a:t>
            </a:r>
          </a:p>
          <a:p>
            <a:endParaRPr lang="en-GB" dirty="0"/>
          </a:p>
          <a:p>
            <a:r>
              <a:rPr lang="en-GB" dirty="0"/>
              <a:t>The ability to communicate orally effectively is pertinent to this task. </a:t>
            </a:r>
          </a:p>
        </p:txBody>
      </p:sp>
    </p:spTree>
    <p:extLst>
      <p:ext uri="{BB962C8B-B14F-4D97-AF65-F5344CB8AC3E}">
        <p14:creationId xmlns:p14="http://schemas.microsoft.com/office/powerpoint/2010/main" val="340314813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docProps/app.xml><?xml version="1.0" encoding="utf-8"?>
<Properties xmlns="http://schemas.openxmlformats.org/officeDocument/2006/extended-properties" xmlns:vt="http://schemas.openxmlformats.org/officeDocument/2006/docPropsVTypes">
  <Template>Ion Boardroom</Template>
  <TotalTime>41</TotalTime>
  <Words>716</Words>
  <Application>Microsoft Office PowerPoint</Application>
  <PresentationFormat>Widescreen</PresentationFormat>
  <Paragraphs>64</Paragraphs>
  <Slides>11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Century Gothic</vt:lpstr>
      <vt:lpstr>Wingdings 3</vt:lpstr>
      <vt:lpstr>Ion Boardroom</vt:lpstr>
      <vt:lpstr>Presentation Assessment Guidance. </vt:lpstr>
      <vt:lpstr>Rules of the Presentation. </vt:lpstr>
      <vt:lpstr>Presentation Title. </vt:lpstr>
      <vt:lpstr>PowerPoint Presentation</vt:lpstr>
      <vt:lpstr>PowerPoint Presentation</vt:lpstr>
      <vt:lpstr>PowerPoint Presentation</vt:lpstr>
      <vt:lpstr>What I will be looking for as first marker…..</vt:lpstr>
      <vt:lpstr>What I will be looking for as a first marker….. </vt:lpstr>
      <vt:lpstr>What I will be looking for as a first marker. </vt:lpstr>
      <vt:lpstr>What I will be looking for as a first marker. </vt:lpstr>
      <vt:lpstr>What I will be looking for as a first marker.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Stuart Jones</dc:creator>
  <cp:lastModifiedBy>Stuart Jones</cp:lastModifiedBy>
  <cp:revision>2</cp:revision>
  <dcterms:created xsi:type="dcterms:W3CDTF">2025-04-30T20:01:38Z</dcterms:created>
  <dcterms:modified xsi:type="dcterms:W3CDTF">2025-04-30T20:43:33Z</dcterms:modified>
</cp:coreProperties>
</file>