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75" r:id="rId2"/>
    <p:sldId id="267" r:id="rId3"/>
    <p:sldId id="268" r:id="rId4"/>
    <p:sldId id="269" r:id="rId5"/>
    <p:sldId id="270" r:id="rId6"/>
    <p:sldId id="273" r:id="rId7"/>
    <p:sldId id="283" r:id="rId8"/>
    <p:sldId id="284" r:id="rId9"/>
    <p:sldId id="285" r:id="rId10"/>
    <p:sldId id="274" r:id="rId11"/>
    <p:sldId id="257" r:id="rId12"/>
    <p:sldId id="276" r:id="rId13"/>
    <p:sldId id="277" r:id="rId14"/>
    <p:sldId id="278" r:id="rId15"/>
    <p:sldId id="279" r:id="rId16"/>
    <p:sldId id="280" r:id="rId17"/>
    <p:sldId id="281" r:id="rId18"/>
    <p:sldId id="282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047" autoAdjust="0"/>
  </p:normalViewPr>
  <p:slideViewPr>
    <p:cSldViewPr snapToGrid="0" snapToObjects="1">
      <p:cViewPr>
        <p:scale>
          <a:sx n="75" d="100"/>
          <a:sy n="75" d="100"/>
        </p:scale>
        <p:origin x="780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5975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Exchange rate management is essential for maintaining economic stability and promoting trade.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Central banks use different methods to control or influence exchange rates depending on their economic goals and market conditions.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845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A fixed exchange rate system helps maintain stability but limits monetary policy flexibility.</a:t>
            </a:r>
          </a:p>
          <a:p>
            <a:endParaRPr lang="en-GB" dirty="0"/>
          </a:p>
          <a:p>
            <a:r>
              <a:rPr lang="en-GB" dirty="0"/>
              <a:t>A floating exchange rate allows for automatic adjustments based on market conditions but can lead to volatility.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985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Managed float allows central banks to influence the currency without full commitment to a fixed rate.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537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Countries manage exchange rates to protect their economy from external shocks. </a:t>
            </a:r>
          </a:p>
          <a:p>
            <a:endParaRPr lang="en-GB" dirty="0"/>
          </a:p>
          <a:p>
            <a:r>
              <a:rPr lang="en-GB" dirty="0"/>
              <a:t>Controlling inflation and stabilizing trade flows are key reasons for intervention.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8276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Appreciation benefits importers but harms exporters. </a:t>
            </a:r>
          </a:p>
          <a:p>
            <a:endParaRPr lang="en-GB" dirty="0"/>
          </a:p>
          <a:p>
            <a:r>
              <a:rPr lang="en-GB" dirty="0"/>
              <a:t>Depreciation can stimulate exports but may increase inflation and costs for consumers.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232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Direct intervention provides immediate results but may be unsustainable in the long term.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Indirect intervention, like adjusting interest rates, influences exchange rates more subtly.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641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 Fisher Effect shows that when inflation increases, the real interest rate decreases unless the nominal rate increases at the same pace. </a:t>
            </a:r>
          </a:p>
          <a:p>
            <a:endParaRPr lang="en-GB" dirty="0"/>
          </a:p>
          <a:p>
            <a:r>
              <a:rPr lang="en-GB" dirty="0"/>
              <a:t>If inflation is higher than the increase in nominal interest rates, the real interest rate drops, reducing the value of savings and investments.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If inflation rises faster than interest rates, real returns decrease, discouraging savings and investments.</a:t>
            </a:r>
          </a:p>
          <a:p>
            <a:endParaRPr lang="en-GB" dirty="0"/>
          </a:p>
          <a:p>
            <a:r>
              <a:rPr lang="en-GB" dirty="0"/>
              <a:t> Central banks use the Fisher Effect to adjust interest rates and control economic activity.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537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IRP ensures that the returns from investing in different currencies remain balanced after adjusting for interest rate differences. </a:t>
            </a:r>
          </a:p>
          <a:p>
            <a:endParaRPr lang="en-GB" dirty="0"/>
          </a:p>
          <a:p>
            <a:r>
              <a:rPr lang="en-GB" dirty="0"/>
              <a:t>Investors won’t gain from borrowing in low-interest-rate currencies and investing in high-interest-rate currencies if IRP holds.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297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Hedging protects businesses from unexpected losses due to exchange rate volatility. </a:t>
            </a:r>
          </a:p>
          <a:p>
            <a:endParaRPr lang="en-GB" dirty="0"/>
          </a:p>
          <a:p>
            <a:r>
              <a:rPr lang="en-GB" dirty="0"/>
              <a:t>Forward contracts are the most common method used by businesses.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1023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Netting reduces transaction costs and exposure by consolidating foreign currency transactions across a company’s operations.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2054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Matching minimizes currency risk by keeping revenues and expenses in the same currency. </a:t>
            </a:r>
          </a:p>
          <a:p>
            <a:endParaRPr lang="en-GB" dirty="0"/>
          </a:p>
          <a:p>
            <a:r>
              <a:rPr lang="en-GB" dirty="0"/>
              <a:t>It reduces exposure to exchange rate fluctuations.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995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Central banks intervene to stabilize currency markets and control inflation.</a:t>
            </a:r>
          </a:p>
          <a:p>
            <a:endParaRPr lang="en-GB" dirty="0"/>
          </a:p>
          <a:p>
            <a:r>
              <a:rPr lang="en-GB" dirty="0"/>
              <a:t>Adjusting interest rates can make a country’s currency more or less attractive.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1231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Understanding these principles helps businesses and investors make informed decisions in global markets.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Effective exchange rate management protects against financial volatility and improves profitability.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768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9E5CCB-CE26-9780-2448-E15901C85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3321" y="640080"/>
            <a:ext cx="4688333" cy="3566160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kumimoji="0" lang="en-GB" sz="4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Exchange Rate Management and The Fisher Effect and Related Concepts</a:t>
            </a:r>
            <a:endParaRPr lang="en-US" sz="4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F5E7B2-1AA5-54D5-16D1-DEA7963C64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3320" y="4636008"/>
            <a:ext cx="4688333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Financial Management </a:t>
            </a:r>
            <a:endParaRPr lang="en-US"/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20350F6B-6D22-5255-B7EE-DDC884734A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734" r="25267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646" y="440926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68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F8BB5E-2E35-4758-868E-F92C4EDA4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US" sz="4700"/>
              <a:t>Exchange Rate Management</a:t>
            </a:r>
          </a:p>
        </p:txBody>
      </p:sp>
      <p:pic>
        <p:nvPicPr>
          <p:cNvPr id="14" name="Picture 13" descr="Calculator, pen, compass, money and a paper with graphs printed on it">
            <a:extLst>
              <a:ext uri="{FF2B5EF4-FFF2-40B4-BE49-F238E27FC236}">
                <a16:creationId xmlns:a16="http://schemas.microsoft.com/office/drawing/2014/main" id="{A981FC9A-ABE4-4D5A-1B58-B578DE04449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768" r="32545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AFE54-84FC-4EE9-8C05-4C633BC20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/>
              <a:t>Exchange Rate Management involves the strategies and policies used by central banks and governments to influence or control the value of their national currency relative to other currencies.</a:t>
            </a:r>
          </a:p>
          <a:p>
            <a:r>
              <a:rPr lang="en-GB" sz="1900" b="1"/>
              <a:t>Key Approaches: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Fixed Exchange Rates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Floating Exchange Rates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Managed Floating Exchange Rates</a:t>
            </a:r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73199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7DC2C-70F2-0357-38DA-9F6EC8201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GB" sz="4700"/>
              <a:t>Fixed vs. Floating Exchange Rates</a:t>
            </a:r>
            <a:endParaRPr lang="en-US" sz="4700"/>
          </a:p>
        </p:txBody>
      </p:sp>
      <p:pic>
        <p:nvPicPr>
          <p:cNvPr id="5" name="Picture 4" descr="Shopping cart with boxes">
            <a:extLst>
              <a:ext uri="{FF2B5EF4-FFF2-40B4-BE49-F238E27FC236}">
                <a16:creationId xmlns:a16="http://schemas.microsoft.com/office/drawing/2014/main" id="{524193C3-2DC0-FAA3-EED8-4ABC38BAEC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184" r="21818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2DCFB-045C-DB94-1C69-C1E9B89F6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 b="1"/>
              <a:t>Fixed Exchange Rate: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Currency value is tied to another currency or a basket of currencies.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Central banks maintain the rate through intervention.</a:t>
            </a:r>
          </a:p>
          <a:p>
            <a:r>
              <a:rPr lang="en-GB" sz="1900" b="1"/>
              <a:t>Floating Exchange Rate: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Currency value is determined by market forces (supply and demand).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Less direct government intervention.</a:t>
            </a:r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449596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2B4FF-ABB4-E846-FBAE-228F76F75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>
            <a:normAutofit/>
          </a:bodyPr>
          <a:lstStyle/>
          <a:p>
            <a:r>
              <a:rPr lang="en-US" sz="3500"/>
              <a:t>Managed Floating Exchange 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DF83E3-27DB-40A6-1C9F-796CE2158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10" y="2405067"/>
            <a:ext cx="4501582" cy="3729034"/>
          </a:xfrm>
        </p:spPr>
        <p:txBody>
          <a:bodyPr>
            <a:normAutofit/>
          </a:bodyPr>
          <a:lstStyle/>
          <a:p>
            <a:r>
              <a:rPr lang="en-GB" sz="1700"/>
              <a:t>A hybrid of fixed and floating systems.</a:t>
            </a:r>
          </a:p>
          <a:p>
            <a:r>
              <a:rPr lang="en-GB" sz="1700"/>
              <a:t>Central banks intervene occasionally to stabilize excessive fluctuations.</a:t>
            </a:r>
          </a:p>
        </p:txBody>
      </p:sp>
      <p:pic>
        <p:nvPicPr>
          <p:cNvPr id="37" name="Picture 36" descr="An abstract financial digital analysis">
            <a:extLst>
              <a:ext uri="{FF2B5EF4-FFF2-40B4-BE49-F238E27FC236}">
                <a16:creationId xmlns:a16="http://schemas.microsoft.com/office/drawing/2014/main" id="{D2831D11-1DD6-569F-C4A2-BA0229D8F7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862" r="23835"/>
          <a:stretch/>
        </p:blipFill>
        <p:spPr>
          <a:xfrm>
            <a:off x="5399580" y="10"/>
            <a:ext cx="374442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21137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19AFCB-433D-BB5B-6C45-3BC32F777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>
            <a:normAutofit/>
          </a:bodyPr>
          <a:lstStyle/>
          <a:p>
            <a:r>
              <a:rPr lang="en-US" sz="3500"/>
              <a:t>Why Manage Exchange Rates?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129D4-98A0-7948-6B8E-A715D062A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10" y="2405067"/>
            <a:ext cx="4501582" cy="3729034"/>
          </a:xfrm>
        </p:spPr>
        <p:txBody>
          <a:bodyPr>
            <a:normAutofit/>
          </a:bodyPr>
          <a:lstStyle/>
          <a:p>
            <a:r>
              <a:rPr lang="en-GB" sz="1700" b="1"/>
              <a:t>Objectives of Exchange Rate Management:</a:t>
            </a:r>
            <a:endParaRPr lang="en-GB" sz="1700"/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Control inflation and maintain economic stability.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Promote trade competitiveness.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Avoid excessive volatility and speculation.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/>
              <a:t>Ensure a stable investment environment.</a:t>
            </a:r>
          </a:p>
          <a:p>
            <a:endParaRPr lang="en-US" sz="1700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843C7925-1970-8B6E-2F1A-5D7F80AAA4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88" r="13466" b="-1"/>
          <a:stretch/>
        </p:blipFill>
        <p:spPr>
          <a:xfrm>
            <a:off x="5399580" y="10"/>
            <a:ext cx="374442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67514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30E6D-C6ED-1B17-63DB-F03E1346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GB" sz="4300"/>
              <a:t>Impact of Exchange Rate Movements</a:t>
            </a:r>
            <a:endParaRPr lang="en-US" sz="4300"/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758EAC91-6133-7CFC-A297-5F9C59285B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975" r="32027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C3778-BF67-C6F7-9952-9C5AE1BF3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 b="1"/>
              <a:t>Appreciation: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Makes exports more expensive and imports cheaper.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Can reduce trade surplus.</a:t>
            </a:r>
          </a:p>
          <a:p>
            <a:r>
              <a:rPr lang="en-GB" sz="1900" b="1"/>
              <a:t>Depreciation: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Makes exports cheaper and imports more expensive.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Boosts trade surplus but may increase inflation.</a:t>
            </a:r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861874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D5EDE-85DE-9001-CD61-F30DB239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850"/>
              <a:t>Spot Rate vs Forward Rate</a:t>
            </a:r>
            <a:endParaRPr lang="en-US" sz="385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96DB-C976-06EB-5709-B5D963A93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100" b="1"/>
              <a:t>Spot Rate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100" b="1"/>
              <a:t>Definition</a:t>
            </a:r>
            <a:r>
              <a:rPr lang="en-GB" sz="2100"/>
              <a:t>: The </a:t>
            </a:r>
            <a:r>
              <a:rPr lang="en-GB" sz="2100" b="1"/>
              <a:t>spot rate</a:t>
            </a:r>
            <a:r>
              <a:rPr lang="en-GB" sz="2100"/>
              <a:t> is the current exchange rate at which currencies can be exchanged for immediate delivery.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100" b="1"/>
              <a:t>Usage</a:t>
            </a:r>
            <a:r>
              <a:rPr lang="en-GB" sz="2100"/>
              <a:t>: This rate applies to transactions that settle </a:t>
            </a:r>
            <a:r>
              <a:rPr lang="en-GB" sz="2100" b="1"/>
              <a:t>immediately</a:t>
            </a:r>
            <a:r>
              <a:rPr lang="en-GB" sz="2100"/>
              <a:t> or </a:t>
            </a:r>
            <a:r>
              <a:rPr lang="en-GB" sz="2100" b="1"/>
              <a:t>within two business days</a:t>
            </a:r>
            <a:r>
              <a:rPr lang="en-GB" sz="2100"/>
              <a:t>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100" b="1"/>
              <a:t>Example</a:t>
            </a:r>
            <a:r>
              <a:rPr lang="en-GB" sz="2100"/>
              <a:t>: If the spot rate is </a:t>
            </a:r>
            <a:r>
              <a:rPr lang="en-GB" sz="2100" b="1"/>
              <a:t>€1 = $1.20</a:t>
            </a:r>
            <a:r>
              <a:rPr lang="en-GB" sz="2100"/>
              <a:t>, it means that for every 1 euro, you will get 1.20 US dollars in an immediate exchange.</a:t>
            </a:r>
          </a:p>
          <a:p>
            <a:pPr>
              <a:lnSpc>
                <a:spcPct val="90000"/>
              </a:lnSpc>
            </a:pPr>
            <a:endParaRPr lang="en-US" sz="21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Coins">
            <a:extLst>
              <a:ext uri="{FF2B5EF4-FFF2-40B4-BE49-F238E27FC236}">
                <a16:creationId xmlns:a16="http://schemas.microsoft.com/office/drawing/2014/main" id="{D3311C76-9758-C33B-A2C4-D1400945C4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01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0ABFC-EA56-C8B1-CA22-A10834727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Spot Rate vs Forward Rate</a:t>
            </a:r>
            <a:endParaRPr lang="en-US" sz="47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A5913-FC54-0BD8-A862-EC8A54001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 b="1"/>
              <a:t>Forward Rate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b="1"/>
              <a:t>Definition</a:t>
            </a:r>
            <a:r>
              <a:rPr lang="en-GB" sz="2100"/>
              <a:t>: The </a:t>
            </a:r>
            <a:r>
              <a:rPr lang="en-GB" sz="2100" b="1"/>
              <a:t>forward rate</a:t>
            </a:r>
            <a:r>
              <a:rPr lang="en-GB" sz="2100"/>
              <a:t> is the agreed exchange rate for a currency transaction that will occur at a </a:t>
            </a:r>
            <a:r>
              <a:rPr lang="en-GB" sz="2100" b="1"/>
              <a:t>future date</a:t>
            </a:r>
            <a:r>
              <a:rPr lang="en-GB" sz="2100"/>
              <a:t> (typically 1, 3, or 6 months).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b="1"/>
              <a:t>Usage</a:t>
            </a:r>
            <a:r>
              <a:rPr lang="en-GB" sz="2100"/>
              <a:t>: It is used in </a:t>
            </a:r>
            <a:r>
              <a:rPr lang="en-GB" sz="2100" b="1"/>
              <a:t>forward contracts</a:t>
            </a:r>
            <a:r>
              <a:rPr lang="en-GB" sz="2100"/>
              <a:t> to lock in an exchange rate today for a transaction that will happen at a future date.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100" b="1"/>
              <a:t>Example</a:t>
            </a:r>
            <a:r>
              <a:rPr lang="en-GB" sz="2100"/>
              <a:t>: If the 6-month forward rate is </a:t>
            </a:r>
            <a:r>
              <a:rPr lang="en-GB" sz="2100" b="1"/>
              <a:t>€1 = $1.15</a:t>
            </a:r>
            <a:r>
              <a:rPr lang="en-GB" sz="2100"/>
              <a:t>, it means that in 6 months, you will exchange euros for dollars at that agreed rate, regardless of the market rate at that time</a:t>
            </a:r>
          </a:p>
          <a:p>
            <a:endParaRPr lang="en-US" sz="2100"/>
          </a:p>
        </p:txBody>
      </p:sp>
    </p:spTree>
    <p:extLst>
      <p:ext uri="{BB962C8B-B14F-4D97-AF65-F5344CB8AC3E}">
        <p14:creationId xmlns:p14="http://schemas.microsoft.com/office/powerpoint/2010/main" val="921742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F507-67A8-1C0F-D383-DE95F383A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700"/>
              <a:t>Why are they important?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041BC2B-3F4E-54B7-F632-D9B204FAE0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5245" y="2599509"/>
            <a:ext cx="7607751" cy="343553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Spot Rate</a:t>
            </a: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Helps in immediate transactions.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Forward Rate</a:t>
            </a:r>
            <a:r>
              <a:rPr kumimoji="0" lang="en-US" altLang="en-US" sz="2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Allows businesses to hedge against future currency fluctuations </a:t>
            </a:r>
          </a:p>
        </p:txBody>
      </p:sp>
    </p:spTree>
    <p:extLst>
      <p:ext uri="{BB962C8B-B14F-4D97-AF65-F5344CB8AC3E}">
        <p14:creationId xmlns:p14="http://schemas.microsoft.com/office/powerpoint/2010/main" val="24315010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2C41E-C835-9B62-7641-EE57224B2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Central Bank Interventions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41BDB-C345-5B96-C780-30AB56460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 b="1"/>
              <a:t>Direct Intervention: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Buying/selling foreign currencies to influence exchange rates.</a:t>
            </a:r>
          </a:p>
          <a:p>
            <a:r>
              <a:rPr lang="en-GB" sz="1900" b="1"/>
              <a:t>Indirect Intervention:</a:t>
            </a:r>
            <a:endParaRPr lang="en-GB" sz="1900"/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Changing interest rates.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Adjusting monetary policy.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/>
              <a:t>Influencing market expectations.</a:t>
            </a:r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08655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GB" sz="4700"/>
              <a:t>What Is the Fisher Effect?</a:t>
            </a:r>
          </a:p>
        </p:txBody>
      </p:sp>
      <p:pic>
        <p:nvPicPr>
          <p:cNvPr id="5" name="Picture 4" descr="A calculus formula">
            <a:extLst>
              <a:ext uri="{FF2B5EF4-FFF2-40B4-BE49-F238E27FC236}">
                <a16:creationId xmlns:a16="http://schemas.microsoft.com/office/drawing/2014/main" id="{0AD3B27D-53C8-E87E-FC96-FC7E5C7538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979" r="36023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/>
              <a:t>- Economic theory by Irving Fisher</a:t>
            </a:r>
          </a:p>
          <a:p>
            <a:r>
              <a:rPr lang="en-GB" sz="1900"/>
              <a:t>- Describes the relationship between:</a:t>
            </a:r>
          </a:p>
          <a:p>
            <a:r>
              <a:rPr lang="en-GB" sz="1900"/>
              <a:t>   - Nominal interest rate</a:t>
            </a:r>
          </a:p>
          <a:p>
            <a:r>
              <a:rPr lang="en-GB" sz="1900"/>
              <a:t>   - Real interest rate</a:t>
            </a:r>
          </a:p>
          <a:p>
            <a:r>
              <a:rPr lang="en-GB" sz="1900"/>
              <a:t>   - Expected inflation rate</a:t>
            </a:r>
          </a:p>
          <a:p>
            <a:r>
              <a:rPr lang="en-GB" sz="1900"/>
              <a:t>- Formula:</a:t>
            </a:r>
          </a:p>
          <a:p>
            <a:r>
              <a:rPr lang="en-GB" sz="1900"/>
              <a:t>Real Interest Rate = Nominal Interest Rate – Expected Inflation Rate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C8E37-1F40-7DD0-473E-FCC956B64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Why the Fisher Effect Matters</a:t>
            </a:r>
            <a:endParaRPr lang="en-US" sz="47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FD88F14-AEFC-F7B1-0CEC-4E2E1A0890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8650" y="1929384"/>
            <a:ext cx="78867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Helps in predicting how changes in inflation affect interest rates.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Important for </a:t>
            </a: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monetary policy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investment decisions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Impacts: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Borrowing costs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Investment returns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Foreign exchange rates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607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6916E1-F8D9-1763-F4AC-65F945A6B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300"/>
              <a:t>What Is Interest Rate Parity (IRP)?</a:t>
            </a:r>
            <a:endParaRPr lang="en-US" sz="43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A8274-5031-E293-9E02-90D73173D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/>
              <a:t>A theory that explains the relationship between:</a:t>
            </a:r>
          </a:p>
          <a:p>
            <a:pPr marL="0" indent="0">
              <a:buNone/>
            </a:pPr>
            <a:r>
              <a:rPr lang="en-GB" sz="1900"/>
              <a:t>          Interest rate differential between two countries.</a:t>
            </a:r>
          </a:p>
          <a:p>
            <a:pPr marL="0" indent="0">
              <a:buNone/>
            </a:pPr>
            <a:r>
              <a:rPr lang="en-GB" sz="1900"/>
              <a:t>         Difference between the forward exchange rate and the spot exchange rate.</a:t>
            </a:r>
          </a:p>
          <a:p>
            <a:r>
              <a:rPr lang="en-GB" sz="1900"/>
              <a:t>If IRP holds, there’s no arbitrage opportunity in the foreign exchange market.</a:t>
            </a: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439057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E0AD7-36D2-EEFA-F526-AAEF6F4D6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US" sz="4300"/>
              <a:t>Hedging Transaction Exposure</a:t>
            </a:r>
          </a:p>
        </p:txBody>
      </p:sp>
      <p:pic>
        <p:nvPicPr>
          <p:cNvPr id="5" name="Picture 4" descr="Digital numbers and graphs">
            <a:extLst>
              <a:ext uri="{FF2B5EF4-FFF2-40B4-BE49-F238E27FC236}">
                <a16:creationId xmlns:a16="http://schemas.microsoft.com/office/drawing/2014/main" id="{C4C57321-8E7E-CA4D-DD04-99DF3AF201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324" r="24678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457D2-BD9D-3045-1C63-D38FC3BB6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/>
              <a:t>Strategy to </a:t>
            </a:r>
            <a:r>
              <a:rPr lang="en-GB" sz="1800" b="1"/>
              <a:t>reduce the impact of currency fluctuations</a:t>
            </a:r>
            <a:r>
              <a:rPr lang="en-GB" sz="1800"/>
              <a:t> on financial transactions.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/>
              <a:t>Types of hedging: 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/>
              <a:t>Forward contracts</a:t>
            </a:r>
            <a:r>
              <a:rPr lang="en-GB" sz="1800"/>
              <a:t> – Agreement to buy/sell at a fixed rate in the future.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/>
              <a:t>Futures contracts</a:t>
            </a:r>
            <a:r>
              <a:rPr lang="en-GB" sz="1800"/>
              <a:t> – Standardized contracts traded on exchanges.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/>
              <a:t>Options</a:t>
            </a:r>
            <a:r>
              <a:rPr lang="en-GB" sz="1800"/>
              <a:t> – Right (but not obligation) to trade at a specific rate.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b="1"/>
              <a:t>Money Market Hedge</a:t>
            </a:r>
            <a:r>
              <a:rPr lang="en-GB" sz="1800"/>
              <a:t> – Borrowing/lending in foreign currency to offset exposure.</a:t>
            </a:r>
          </a:p>
          <a:p>
            <a:pPr>
              <a:lnSpc>
                <a:spcPct val="90000"/>
              </a:lnSpc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7754103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C17A6-6A86-81FC-CA7D-76C7FF603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US" sz="4700"/>
              <a:t>Netting</a:t>
            </a:r>
          </a:p>
        </p:txBody>
      </p:sp>
      <p:pic>
        <p:nvPicPr>
          <p:cNvPr id="6" name="Picture 5" descr="Office building overlayed with stock market graphs">
            <a:extLst>
              <a:ext uri="{FF2B5EF4-FFF2-40B4-BE49-F238E27FC236}">
                <a16:creationId xmlns:a16="http://schemas.microsoft.com/office/drawing/2014/main" id="{1C165FB0-E1BD-E8A7-A764-84D1F18B347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682" r="12448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BD64C7-B2B9-916E-371A-55A64224E1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73321" y="2706624"/>
            <a:ext cx="4688333" cy="3483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Offsetting currency exposures between subsidiaries or business units.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 UK company owes USD 1M to a US supplier.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 US subsidiary owes GBP 1M to the UK parent.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Netting: Use the amounts to reduce transaction costs.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617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28B5C-A765-77AF-86DD-DA706FFFD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US" sz="4700"/>
              <a:t>Matching</a:t>
            </a:r>
          </a:p>
        </p:txBody>
      </p:sp>
      <p:pic>
        <p:nvPicPr>
          <p:cNvPr id="6" name="Picture 5" descr="Calculator, pen, compass, money and a paper with graphs printed on it">
            <a:extLst>
              <a:ext uri="{FF2B5EF4-FFF2-40B4-BE49-F238E27FC236}">
                <a16:creationId xmlns:a16="http://schemas.microsoft.com/office/drawing/2014/main" id="{DFBE5D9C-19B1-D462-1E63-94F50EEDAD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768" r="32545" b="-1"/>
          <a:stretch/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6BE6213-F1EA-E659-D87F-1248154A20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73321" y="2706624"/>
            <a:ext cx="4688333" cy="3483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Aligning foreign currency income with foreign currency expenses.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Example: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 UK company earns USD from exports.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It borrows in USD to match the currency of income and expenses.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9958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A156B-9F4E-9656-A10B-F3BCF4A94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300"/>
              <a:t>Exchange Rate Management Techniques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5D98428-6C51-1E16-BB0C-2DE166AB1C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8650" y="1929384"/>
            <a:ext cx="78867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Central Bank Intervention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– Buying/selling currency to influence rates.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Interest Rate Policy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– Adjusting rates to attract/repel capital flows.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Capital Controls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– Restricting capital movement to stabilize currency. </a:t>
            </a:r>
          </a:p>
        </p:txBody>
      </p:sp>
    </p:spTree>
    <p:extLst>
      <p:ext uri="{BB962C8B-B14F-4D97-AF65-F5344CB8AC3E}">
        <p14:creationId xmlns:p14="http://schemas.microsoft.com/office/powerpoint/2010/main" val="25029179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163EF-48DF-87A4-87E3-2517A0B45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0722" y="329184"/>
            <a:ext cx="5170932" cy="1783080"/>
          </a:xfrm>
        </p:spPr>
        <p:txBody>
          <a:bodyPr anchor="b">
            <a:normAutofit/>
          </a:bodyPr>
          <a:lstStyle/>
          <a:p>
            <a:r>
              <a:rPr lang="en-US" sz="4700"/>
              <a:t>Summary</a:t>
            </a:r>
          </a:p>
        </p:txBody>
      </p:sp>
      <p:pic>
        <p:nvPicPr>
          <p:cNvPr id="6" name="Picture 5" descr="Digital graphs and numbers in 3D">
            <a:extLst>
              <a:ext uri="{FF2B5EF4-FFF2-40B4-BE49-F238E27FC236}">
                <a16:creationId xmlns:a16="http://schemas.microsoft.com/office/drawing/2014/main" id="{852689B3-54D5-DCF4-DA7A-2A359475AE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729" r="30688" b="-2"/>
          <a:stretch/>
        </p:blipFill>
        <p:spPr>
          <a:xfrm>
            <a:off x="20" y="1"/>
            <a:ext cx="3039386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2395728"/>
            <a:ext cx="3182691" cy="18288"/>
          </a:xfrm>
          <a:custGeom>
            <a:avLst/>
            <a:gdLst>
              <a:gd name="connsiteX0" fmla="*/ 0 w 3182691"/>
              <a:gd name="connsiteY0" fmla="*/ 0 h 18288"/>
              <a:gd name="connsiteX1" fmla="*/ 636538 w 3182691"/>
              <a:gd name="connsiteY1" fmla="*/ 0 h 18288"/>
              <a:gd name="connsiteX2" fmla="*/ 1273076 w 3182691"/>
              <a:gd name="connsiteY2" fmla="*/ 0 h 18288"/>
              <a:gd name="connsiteX3" fmla="*/ 1909615 w 3182691"/>
              <a:gd name="connsiteY3" fmla="*/ 0 h 18288"/>
              <a:gd name="connsiteX4" fmla="*/ 2482499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609807 w 3182691"/>
              <a:gd name="connsiteY7" fmla="*/ 18288 h 18288"/>
              <a:gd name="connsiteX8" fmla="*/ 2068749 w 3182691"/>
              <a:gd name="connsiteY8" fmla="*/ 18288 h 18288"/>
              <a:gd name="connsiteX9" fmla="*/ 1432211 w 3182691"/>
              <a:gd name="connsiteY9" fmla="*/ 18288 h 18288"/>
              <a:gd name="connsiteX10" fmla="*/ 859327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13406" y="3458"/>
                  <a:pt x="1273076" y="0"/>
                </a:cubicBezTo>
                <a:cubicBezTo>
                  <a:pt x="1532746" y="-3458"/>
                  <a:pt x="1697408" y="-16840"/>
                  <a:pt x="1909615" y="0"/>
                </a:cubicBezTo>
                <a:cubicBezTo>
                  <a:pt x="2121822" y="16840"/>
                  <a:pt x="2213494" y="-18555"/>
                  <a:pt x="2482499" y="0"/>
                </a:cubicBezTo>
                <a:cubicBezTo>
                  <a:pt x="2751504" y="18555"/>
                  <a:pt x="3004132" y="-28750"/>
                  <a:pt x="3182691" y="0"/>
                </a:cubicBezTo>
                <a:cubicBezTo>
                  <a:pt x="3183133" y="4516"/>
                  <a:pt x="3181864" y="12266"/>
                  <a:pt x="3182691" y="18288"/>
                </a:cubicBezTo>
                <a:cubicBezTo>
                  <a:pt x="2947041" y="16687"/>
                  <a:pt x="2875741" y="22937"/>
                  <a:pt x="2609807" y="18288"/>
                </a:cubicBezTo>
                <a:cubicBezTo>
                  <a:pt x="2343873" y="13639"/>
                  <a:pt x="2331203" y="31729"/>
                  <a:pt x="2068749" y="18288"/>
                </a:cubicBezTo>
                <a:cubicBezTo>
                  <a:pt x="1806295" y="4847"/>
                  <a:pt x="1713773" y="47088"/>
                  <a:pt x="1432211" y="18288"/>
                </a:cubicBezTo>
                <a:cubicBezTo>
                  <a:pt x="1150649" y="-10512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7695" y="-19360"/>
                  <a:pt x="392581" y="-28596"/>
                  <a:pt x="572884" y="0"/>
                </a:cubicBezTo>
                <a:cubicBezTo>
                  <a:pt x="753187" y="28596"/>
                  <a:pt x="922042" y="4121"/>
                  <a:pt x="1113942" y="0"/>
                </a:cubicBezTo>
                <a:cubicBezTo>
                  <a:pt x="1305842" y="-4121"/>
                  <a:pt x="1501806" y="28092"/>
                  <a:pt x="1686826" y="0"/>
                </a:cubicBezTo>
                <a:cubicBezTo>
                  <a:pt x="1871846" y="-28092"/>
                  <a:pt x="2170181" y="-20672"/>
                  <a:pt x="2323364" y="0"/>
                </a:cubicBezTo>
                <a:cubicBezTo>
                  <a:pt x="2476547" y="20672"/>
                  <a:pt x="2919163" y="6097"/>
                  <a:pt x="3182691" y="0"/>
                </a:cubicBezTo>
                <a:cubicBezTo>
                  <a:pt x="3183268" y="4624"/>
                  <a:pt x="3183510" y="11191"/>
                  <a:pt x="3182691" y="18288"/>
                </a:cubicBezTo>
                <a:cubicBezTo>
                  <a:pt x="3026064" y="-10849"/>
                  <a:pt x="2775005" y="23067"/>
                  <a:pt x="2546153" y="18288"/>
                </a:cubicBezTo>
                <a:cubicBezTo>
                  <a:pt x="2317301" y="13509"/>
                  <a:pt x="2164351" y="-9884"/>
                  <a:pt x="1845961" y="18288"/>
                </a:cubicBezTo>
                <a:cubicBezTo>
                  <a:pt x="1527571" y="46460"/>
                  <a:pt x="1455006" y="5824"/>
                  <a:pt x="1304903" y="18288"/>
                </a:cubicBezTo>
                <a:cubicBezTo>
                  <a:pt x="1154800" y="30752"/>
                  <a:pt x="942107" y="-12056"/>
                  <a:pt x="604711" y="18288"/>
                </a:cubicBezTo>
                <a:cubicBezTo>
                  <a:pt x="267315" y="48632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38E4BD6-1154-2F15-6398-CF15D0273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90722" y="2706624"/>
            <a:ext cx="5170932" cy="3483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Fisher Effect explains the relationship between inflation and interest rates.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Interest Rate Parity links interest rates with forward and spot exchange rates.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Businesses use hedging, leads, and lags to manage currency risk.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Netting and matching help minimize exposure to exchange rate movements. </a:t>
            </a:r>
          </a:p>
        </p:txBody>
      </p:sp>
    </p:spTree>
    <p:extLst>
      <p:ext uri="{BB962C8B-B14F-4D97-AF65-F5344CB8AC3E}">
        <p14:creationId xmlns:p14="http://schemas.microsoft.com/office/powerpoint/2010/main" val="1000543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1190</Words>
  <Application>Microsoft Office PowerPoint</Application>
  <PresentationFormat>On-screen Show (4:3)</PresentationFormat>
  <Paragraphs>137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Exchange Rate Management and The Fisher Effect and Related Concepts</vt:lpstr>
      <vt:lpstr>Exchange Rate Management</vt:lpstr>
      <vt:lpstr>Fixed vs. Floating Exchange Rates</vt:lpstr>
      <vt:lpstr>Managed Floating Exchange Rates</vt:lpstr>
      <vt:lpstr>Why Manage Exchange Rates?</vt:lpstr>
      <vt:lpstr>Impact of Exchange Rate Movements</vt:lpstr>
      <vt:lpstr>Spot Rate vs Forward Rate</vt:lpstr>
      <vt:lpstr>Spot Rate vs Forward Rate</vt:lpstr>
      <vt:lpstr>Why are they important?</vt:lpstr>
      <vt:lpstr>Central Bank Interventions</vt:lpstr>
      <vt:lpstr>What Is the Fisher Effect?</vt:lpstr>
      <vt:lpstr>Why the Fisher Effect Matters</vt:lpstr>
      <vt:lpstr>What Is Interest Rate Parity (IRP)?</vt:lpstr>
      <vt:lpstr>Hedging Transaction Exposure</vt:lpstr>
      <vt:lpstr>Netting</vt:lpstr>
      <vt:lpstr>Matching</vt:lpstr>
      <vt:lpstr>Exchange Rate Management Techniques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3</cp:revision>
  <dcterms:created xsi:type="dcterms:W3CDTF">2013-01-27T09:14:16Z</dcterms:created>
  <dcterms:modified xsi:type="dcterms:W3CDTF">2025-03-18T00:58:21Z</dcterms:modified>
  <cp:category/>
</cp:coreProperties>
</file>