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9" r:id="rId6"/>
    <p:sldId id="260" r:id="rId7"/>
    <p:sldId id="270" r:id="rId8"/>
    <p:sldId id="268" r:id="rId9"/>
    <p:sldId id="263" r:id="rId10"/>
    <p:sldId id="271" r:id="rId11"/>
    <p:sldId id="272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ian Jenkins" initials="RJ" lastIdx="18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16" autoAdjust="0"/>
  </p:normalViewPr>
  <p:slideViewPr>
    <p:cSldViewPr>
      <p:cViewPr varScale="1">
        <p:scale>
          <a:sx n="77" d="100"/>
          <a:sy n="77" d="100"/>
        </p:scale>
        <p:origin x="54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5-27T12:16:53.995" idx="3">
    <p:pos x="10" y="-238"/>
    <p:text/>
    <p:extLst mod="1"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F0860-AFB0-4A3E-9938-A95682F5848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BFA77-EDE3-498D-8827-57730F5D9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44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BFA77-EDE3-498D-8827-57730F5D9B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38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2B2BF31-2FED-4AE2-A369-45BA208757BB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4C4C552-EDB7-46A0-BDE9-7E2F85487AF4}" type="datetimeFigureOut">
              <a:rPr lang="en-GB" smtClean="0"/>
              <a:t>28/05/2020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2" t="5892" b="10582"/>
          <a:stretch/>
        </p:blipFill>
        <p:spPr bwMode="auto">
          <a:xfrm>
            <a:off x="0" y="15243"/>
            <a:ext cx="9144000" cy="6825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5243"/>
            <a:ext cx="7543800" cy="1585081"/>
          </a:xfrm>
        </p:spPr>
        <p:txBody>
          <a:bodyPr/>
          <a:lstStyle/>
          <a:p>
            <a:r>
              <a:rPr lang="en-GB" sz="3300" b="1" dirty="0">
                <a:solidFill>
                  <a:schemeClr val="bg1"/>
                </a:solidFill>
              </a:rPr>
              <a:t>Hazel dormice </a:t>
            </a:r>
            <a:r>
              <a:rPr lang="en-GB" sz="3300" b="1" i="1" dirty="0" err="1">
                <a:solidFill>
                  <a:schemeClr val="bg1"/>
                </a:solidFill>
              </a:rPr>
              <a:t>Muscardinus</a:t>
            </a:r>
            <a:r>
              <a:rPr lang="en-GB" sz="3300" b="1" i="1" dirty="0">
                <a:solidFill>
                  <a:schemeClr val="bg1"/>
                </a:solidFill>
              </a:rPr>
              <a:t> </a:t>
            </a:r>
            <a:r>
              <a:rPr lang="en-GB" sz="3300" b="1" i="1" dirty="0" err="1">
                <a:solidFill>
                  <a:schemeClr val="bg1"/>
                </a:solidFill>
              </a:rPr>
              <a:t>avellanarius</a:t>
            </a:r>
            <a:r>
              <a:rPr lang="en-GB" sz="3300" b="1" i="1" dirty="0">
                <a:solidFill>
                  <a:schemeClr val="bg1"/>
                </a:solidFill>
              </a:rPr>
              <a:t> </a:t>
            </a:r>
            <a:r>
              <a:rPr lang="en-GB" sz="3300" b="1" dirty="0">
                <a:solidFill>
                  <a:schemeClr val="bg1"/>
                </a:solidFill>
              </a:rPr>
              <a:t>and development – surveying, mitigation and post-construction monitoring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5589240"/>
            <a:ext cx="6461760" cy="106680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Viva Presentation</a:t>
            </a:r>
          </a:p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Rebecca Blackman</a:t>
            </a:r>
          </a:p>
          <a:p>
            <a:r>
              <a:rPr lang="en-GB" dirty="0" smtClean="0">
                <a:solidFill>
                  <a:schemeClr val="tx1"/>
                </a:solidFill>
                <a:latin typeface="+mj-lt"/>
              </a:rPr>
              <a:t>28</a:t>
            </a:r>
            <a:r>
              <a:rPr lang="en-GB" baseline="30000" dirty="0" smtClean="0">
                <a:solidFill>
                  <a:schemeClr val="tx1"/>
                </a:solidFill>
                <a:latin typeface="+mj-lt"/>
              </a:rPr>
              <a:t>th</a:t>
            </a:r>
            <a:r>
              <a:rPr lang="en-GB" dirty="0" smtClean="0">
                <a:solidFill>
                  <a:schemeClr val="tx1"/>
                </a:solidFill>
                <a:latin typeface="+mj-lt"/>
              </a:rPr>
              <a:t> May 2020</a:t>
            </a:r>
            <a:endParaRPr lang="en-GB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236296" y="6584589"/>
            <a:ext cx="3131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Image: Jacqueline Hartley (</a:t>
            </a:r>
            <a:r>
              <a:rPr lang="en-GB" sz="900" dirty="0" err="1" smtClean="0"/>
              <a:t>n.d</a:t>
            </a:r>
            <a:r>
              <a:rPr lang="en-GB" sz="900" dirty="0" smtClean="0"/>
              <a:t>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38006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Literature review</a:t>
            </a:r>
          </a:p>
          <a:p>
            <a:r>
              <a:rPr lang="en-GB" dirty="0" smtClean="0"/>
              <a:t>Methodology</a:t>
            </a:r>
          </a:p>
          <a:p>
            <a:r>
              <a:rPr lang="en-GB" dirty="0" smtClean="0"/>
              <a:t>Results and findings</a:t>
            </a:r>
          </a:p>
          <a:p>
            <a:r>
              <a:rPr lang="en-GB" dirty="0" smtClean="0"/>
              <a:t>Conclusions and recommendations </a:t>
            </a:r>
          </a:p>
          <a:p>
            <a:r>
              <a:rPr lang="en-GB" dirty="0" smtClean="0"/>
              <a:t>Limitations </a:t>
            </a:r>
          </a:p>
          <a:p>
            <a:r>
              <a:rPr lang="en-GB" dirty="0" smtClean="0"/>
              <a:t>Summary</a:t>
            </a:r>
          </a:p>
          <a:p>
            <a:pPr lvl="1"/>
            <a:r>
              <a:rPr lang="en-GB" dirty="0" smtClean="0"/>
              <a:t>Contribution to professional practice</a:t>
            </a:r>
          </a:p>
          <a:p>
            <a:pPr lvl="1"/>
            <a:r>
              <a:rPr lang="en-GB" dirty="0" smtClean="0"/>
              <a:t>Recommendations for further research</a:t>
            </a:r>
          </a:p>
          <a:p>
            <a:r>
              <a:rPr lang="en-GB" dirty="0" smtClean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51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8640"/>
            <a:ext cx="3240360" cy="3164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124744"/>
            <a:ext cx="468052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/>
              <a:t>Rationale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Population decline of 72% across the UK (Goodwin </a:t>
            </a:r>
            <a:r>
              <a:rPr lang="en-GB" sz="1500" i="1" dirty="0" smtClean="0"/>
              <a:t>et al</a:t>
            </a:r>
            <a:r>
              <a:rPr lang="en-GB" sz="1500" dirty="0" smtClean="0"/>
              <a:t>.,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As a European Protected Species (EPS) the Favourable Conservation Status (FCS) of dormice must be preserved at all times, including where development is proposed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Lack of evidence and literature discussing the success of mitigation and post-construction monitoring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86595" y="3325763"/>
            <a:ext cx="32403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Jacqueline Hartley (</a:t>
            </a:r>
            <a:r>
              <a:rPr lang="en-GB" sz="900" dirty="0" err="1" smtClean="0"/>
              <a:t>n.d.</a:t>
            </a:r>
            <a:r>
              <a:rPr lang="en-GB" sz="900" dirty="0" smtClean="0"/>
              <a:t>) Hazel dormouse </a:t>
            </a:r>
            <a:endParaRPr lang="en-GB" sz="900" dirty="0"/>
          </a:p>
        </p:txBody>
      </p:sp>
      <p:sp>
        <p:nvSpPr>
          <p:cNvPr id="3" name="TextBox 2"/>
          <p:cNvSpPr txBox="1"/>
          <p:nvPr/>
        </p:nvSpPr>
        <p:spPr>
          <a:xfrm>
            <a:off x="107379" y="3380515"/>
            <a:ext cx="7903427" cy="325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Research </a:t>
            </a:r>
            <a:r>
              <a:rPr lang="en-GB" sz="1500" b="1" dirty="0" smtClean="0"/>
              <a:t>aim</a:t>
            </a:r>
            <a:endParaRPr lang="en-GB" sz="1500" dirty="0"/>
          </a:p>
          <a:p>
            <a:pPr algn="ctr"/>
            <a:endParaRPr lang="en-GB" sz="1500" i="1" dirty="0" smtClean="0"/>
          </a:p>
          <a:p>
            <a:pPr algn="ctr"/>
            <a:r>
              <a:rPr lang="en-GB" sz="1500" i="1" dirty="0" smtClean="0"/>
              <a:t>To </a:t>
            </a:r>
            <a:r>
              <a:rPr lang="en-GB" sz="1500" i="1" dirty="0"/>
              <a:t>create a management framework for the conservation of dormice in light of the recent legislative changes to the planning system. </a:t>
            </a:r>
            <a:endParaRPr lang="en-GB" sz="1500" i="1" dirty="0" smtClean="0"/>
          </a:p>
          <a:p>
            <a:pPr algn="ctr"/>
            <a:endParaRPr lang="en-GB" sz="1500" i="1" dirty="0"/>
          </a:p>
          <a:p>
            <a:r>
              <a:rPr lang="en-GB" sz="1500" b="1" dirty="0" smtClean="0"/>
              <a:t>Research objectives</a:t>
            </a: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500" dirty="0">
                <a:ea typeface="Calibri"/>
                <a:cs typeface="Calibri"/>
              </a:rPr>
              <a:t>Identify any current gaps in planning/mitigation process for dormice protection </a:t>
            </a:r>
            <a:endParaRPr lang="en-GB" sz="1500" dirty="0">
              <a:ea typeface="Calibri"/>
              <a:cs typeface="Times New Roman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GB" sz="1500" dirty="0" smtClean="0">
                <a:cs typeface="Calibri"/>
              </a:rPr>
              <a:t>Establish whether </a:t>
            </a:r>
            <a:r>
              <a:rPr lang="en-GB" sz="1500" dirty="0">
                <a:cs typeface="Calibri"/>
              </a:rPr>
              <a:t>survey improvements are needed when establishing dormouse presence and how best to mitigate the effects of development where presence is confirmed</a:t>
            </a:r>
            <a:r>
              <a:rPr lang="en-GB" sz="1500" dirty="0" smtClean="0">
                <a:cs typeface="Calibri"/>
              </a:rPr>
              <a:t>.</a:t>
            </a:r>
            <a:r>
              <a:rPr lang="en-GB" sz="1500" dirty="0">
                <a:cs typeface="Calibri"/>
              </a:rPr>
              <a:t> </a:t>
            </a:r>
            <a:r>
              <a:rPr lang="en-GB" sz="1500" dirty="0" smtClean="0">
                <a:cs typeface="Calibri"/>
              </a:rPr>
              <a:t> </a:t>
            </a:r>
            <a:endParaRPr lang="en-GB" sz="1500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500" dirty="0">
                <a:cs typeface="Calibri"/>
              </a:rPr>
              <a:t>Establish whether post-construction monitoring is being undertaken as required and, if so, how dormice are benefitting from the mitigation methods </a:t>
            </a:r>
            <a:r>
              <a:rPr lang="en-GB" sz="1500" dirty="0" smtClean="0">
                <a:cs typeface="Calibri"/>
              </a:rPr>
              <a:t>used.</a:t>
            </a:r>
            <a:endParaRPr lang="en-GB" sz="1500" dirty="0" smtClean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500" dirty="0" smtClean="0">
                <a:cs typeface="Calibri"/>
              </a:rPr>
              <a:t>Use </a:t>
            </a:r>
            <a:r>
              <a:rPr lang="en-GB" sz="1500" dirty="0">
                <a:cs typeface="Calibri"/>
              </a:rPr>
              <a:t>the results and interpretation of the research to generate a list of recommendations.</a:t>
            </a:r>
            <a:endParaRPr lang="en-GB" sz="1500" dirty="0"/>
          </a:p>
          <a:p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255171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7620000" cy="4800600"/>
          </a:xfrm>
        </p:spPr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cology</a:t>
            </a:r>
          </a:p>
          <a:p>
            <a:r>
              <a:rPr lang="en-GB" dirty="0" smtClean="0"/>
              <a:t>Legislation</a:t>
            </a:r>
          </a:p>
          <a:p>
            <a:r>
              <a:rPr lang="en-GB" dirty="0" smtClean="0"/>
              <a:t>Dormice and development</a:t>
            </a:r>
          </a:p>
          <a:p>
            <a:r>
              <a:rPr lang="en-GB" dirty="0" smtClean="0"/>
              <a:t>Mitigation and Compensation</a:t>
            </a:r>
          </a:p>
          <a:p>
            <a:r>
              <a:rPr lang="en-GB" dirty="0" smtClean="0"/>
              <a:t>Post-Construction monitoring</a:t>
            </a:r>
          </a:p>
          <a:p>
            <a:r>
              <a:rPr lang="en-GB" dirty="0" smtClean="0"/>
              <a:t>Surveying dormice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84984"/>
            <a:ext cx="4219575" cy="318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467318" y="6467921"/>
            <a:ext cx="48245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Sian Williams (2008) Dormouse </a:t>
            </a:r>
            <a:r>
              <a:rPr lang="en-GB" sz="900" dirty="0"/>
              <a:t> </a:t>
            </a:r>
            <a:r>
              <a:rPr lang="en-GB" sz="900" dirty="0" smtClean="0"/>
              <a:t>in tube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8894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20" y="125760"/>
            <a:ext cx="7620000" cy="1143000"/>
          </a:xfrm>
        </p:spPr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3275856" y="1268760"/>
            <a:ext cx="25922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Research Aim</a:t>
            </a:r>
            <a:endParaRPr lang="en-GB" dirty="0"/>
          </a:p>
        </p:txBody>
      </p:sp>
      <p:sp>
        <p:nvSpPr>
          <p:cNvPr id="56" name="TextBox 55"/>
          <p:cNvSpPr txBox="1"/>
          <p:nvPr/>
        </p:nvSpPr>
        <p:spPr>
          <a:xfrm>
            <a:off x="3851920" y="1933029"/>
            <a:ext cx="144016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64" name="TextBox 63"/>
          <p:cNvSpPr txBox="1"/>
          <p:nvPr/>
        </p:nvSpPr>
        <p:spPr>
          <a:xfrm>
            <a:off x="3055139" y="2564904"/>
            <a:ext cx="302433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Mixed methodologies research</a:t>
            </a:r>
            <a:endParaRPr lang="en-GB" dirty="0"/>
          </a:p>
        </p:txBody>
      </p:sp>
      <p:sp>
        <p:nvSpPr>
          <p:cNvPr id="65" name="TextBox 64"/>
          <p:cNvSpPr txBox="1"/>
          <p:nvPr/>
        </p:nvSpPr>
        <p:spPr>
          <a:xfrm>
            <a:off x="1566757" y="3460220"/>
            <a:ext cx="288000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Phone interviews </a:t>
            </a:r>
            <a:r>
              <a:rPr lang="en-GB" dirty="0" smtClean="0"/>
              <a:t>- </a:t>
            </a:r>
            <a:br>
              <a:rPr lang="en-GB" dirty="0" smtClean="0"/>
            </a:br>
            <a:r>
              <a:rPr lang="en-GB" dirty="0" smtClean="0"/>
              <a:t>semi-structured, using both open and close ended questions</a:t>
            </a:r>
            <a:endParaRPr lang="en-GB" dirty="0"/>
          </a:p>
        </p:txBody>
      </p:sp>
      <p:sp>
        <p:nvSpPr>
          <p:cNvPr id="66" name="TextBox 65"/>
          <p:cNvSpPr txBox="1"/>
          <p:nvPr/>
        </p:nvSpPr>
        <p:spPr>
          <a:xfrm>
            <a:off x="4639475" y="3467792"/>
            <a:ext cx="288000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b="1" dirty="0" smtClean="0"/>
              <a:t>Online Questionnaire </a:t>
            </a:r>
            <a:r>
              <a:rPr lang="en-GB" dirty="0" smtClean="0"/>
              <a:t>– Based on interview design</a:t>
            </a:r>
          </a:p>
          <a:p>
            <a:pPr algn="ctr"/>
            <a:endParaRPr lang="en-GB" dirty="0"/>
          </a:p>
        </p:txBody>
      </p:sp>
      <p:sp>
        <p:nvSpPr>
          <p:cNvPr id="67" name="TextBox 66"/>
          <p:cNvSpPr txBox="1"/>
          <p:nvPr/>
        </p:nvSpPr>
        <p:spPr>
          <a:xfrm>
            <a:off x="2851269" y="4994592"/>
            <a:ext cx="344146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Results and statistical analysis</a:t>
            </a:r>
            <a:endParaRPr lang="en-GB" dirty="0"/>
          </a:p>
        </p:txBody>
      </p:sp>
      <p:sp>
        <p:nvSpPr>
          <p:cNvPr id="68" name="TextBox 67"/>
          <p:cNvSpPr txBox="1"/>
          <p:nvPr/>
        </p:nvSpPr>
        <p:spPr>
          <a:xfrm>
            <a:off x="3851920" y="5727864"/>
            <a:ext cx="144016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69" name="TextBox 68"/>
          <p:cNvSpPr txBox="1"/>
          <p:nvPr/>
        </p:nvSpPr>
        <p:spPr>
          <a:xfrm>
            <a:off x="3362787" y="6309320"/>
            <a:ext cx="241842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Recommendations</a:t>
            </a:r>
            <a:endParaRPr lang="en-GB" dirty="0"/>
          </a:p>
        </p:txBody>
      </p:sp>
      <p:cxnSp>
        <p:nvCxnSpPr>
          <p:cNvPr id="62" name="Straight Arrow Connector 61"/>
          <p:cNvCxnSpPr>
            <a:stCxn id="55" idx="2"/>
            <a:endCxn id="56" idx="0"/>
          </p:cNvCxnSpPr>
          <p:nvPr/>
        </p:nvCxnSpPr>
        <p:spPr>
          <a:xfrm>
            <a:off x="4572000" y="1638092"/>
            <a:ext cx="0" cy="294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>
            <a:stCxn id="56" idx="2"/>
            <a:endCxn id="64" idx="0"/>
          </p:cNvCxnSpPr>
          <p:nvPr/>
        </p:nvCxnSpPr>
        <p:spPr>
          <a:xfrm flipH="1">
            <a:off x="4567307" y="2302361"/>
            <a:ext cx="4693" cy="262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64" idx="2"/>
          </p:cNvCxnSpPr>
          <p:nvPr/>
        </p:nvCxnSpPr>
        <p:spPr>
          <a:xfrm flipH="1">
            <a:off x="4446757" y="3211235"/>
            <a:ext cx="120550" cy="248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64" idx="2"/>
          </p:cNvCxnSpPr>
          <p:nvPr/>
        </p:nvCxnSpPr>
        <p:spPr>
          <a:xfrm>
            <a:off x="4567307" y="3211235"/>
            <a:ext cx="72168" cy="248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/>
          <p:cNvCxnSpPr>
            <a:stCxn id="65" idx="2"/>
            <a:endCxn id="67" idx="0"/>
          </p:cNvCxnSpPr>
          <p:nvPr/>
        </p:nvCxnSpPr>
        <p:spPr>
          <a:xfrm>
            <a:off x="3006757" y="4660549"/>
            <a:ext cx="1565243" cy="3340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66" idx="2"/>
            <a:endCxn id="67" idx="0"/>
          </p:cNvCxnSpPr>
          <p:nvPr/>
        </p:nvCxnSpPr>
        <p:spPr>
          <a:xfrm flipH="1">
            <a:off x="4572000" y="4668121"/>
            <a:ext cx="1507475" cy="3264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67" idx="2"/>
            <a:endCxn id="68" idx="0"/>
          </p:cNvCxnSpPr>
          <p:nvPr/>
        </p:nvCxnSpPr>
        <p:spPr>
          <a:xfrm>
            <a:off x="4572000" y="5363924"/>
            <a:ext cx="0" cy="3639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68" idx="2"/>
            <a:endCxn id="69" idx="0"/>
          </p:cNvCxnSpPr>
          <p:nvPr/>
        </p:nvCxnSpPr>
        <p:spPr>
          <a:xfrm>
            <a:off x="4572000" y="6097196"/>
            <a:ext cx="1" cy="212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891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7620000" cy="1143000"/>
          </a:xfrm>
        </p:spPr>
        <p:txBody>
          <a:bodyPr/>
          <a:lstStyle/>
          <a:p>
            <a:r>
              <a:rPr lang="en-GB" dirty="0" smtClean="0"/>
              <a:t>Results and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620000" cy="561662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Over a 3</a:t>
            </a:r>
            <a:r>
              <a:rPr lang="en-GB" baseline="30000" dirty="0" smtClean="0"/>
              <a:t>rd</a:t>
            </a:r>
            <a:r>
              <a:rPr lang="en-GB" dirty="0" smtClean="0"/>
              <a:t> of respondents responded ‘don’t know’ when asked about the effectiveness of specific mitigation methods (despite many having claimed to have used this method).</a:t>
            </a:r>
          </a:p>
          <a:p>
            <a:r>
              <a:rPr lang="en-GB" dirty="0" smtClean="0"/>
              <a:t>No information gathered on bridges - consistent with lack of evidence discussed in The Dormouse Conservation Handbook (Bright et al., 2006). </a:t>
            </a:r>
          </a:p>
          <a:p>
            <a:pPr marL="114300" indent="0">
              <a:buNone/>
            </a:pPr>
            <a:endParaRPr lang="en-GB" dirty="0"/>
          </a:p>
          <a:p>
            <a:r>
              <a:rPr lang="en-GB" dirty="0" smtClean="0"/>
              <a:t>To improve surveying - 20.5% of respondents are keen to use thermal imaging for surveying (77.8% of which were from Wales). 66.7% of respondents that would like to use footprint tunnels were from England. </a:t>
            </a:r>
          </a:p>
          <a:p>
            <a:r>
              <a:rPr lang="en-GB" dirty="0" smtClean="0"/>
              <a:t>Dormice were found present in 15 habitat types (including Japanese knotweed, gardens, bracken, heathland, gorse and saltmarsh). </a:t>
            </a:r>
          </a:p>
          <a:p>
            <a:endParaRPr lang="en-GB" dirty="0"/>
          </a:p>
          <a:p>
            <a:r>
              <a:rPr lang="en-GB" dirty="0" smtClean="0"/>
              <a:t>The most preferred method for mitigation was the management of existing habitat with 93.3% (n=28) of respondents to this question claiming to have used this method. </a:t>
            </a:r>
          </a:p>
          <a:p>
            <a:r>
              <a:rPr lang="en-GB" dirty="0" smtClean="0"/>
              <a:t>Hedgerow translocation appeared to be preferred or more often used by respondents based in Wales compared to England (although not statistically significant it was close to being so).</a:t>
            </a:r>
          </a:p>
          <a:p>
            <a:endParaRPr lang="en-GB" dirty="0" smtClean="0"/>
          </a:p>
          <a:p>
            <a:r>
              <a:rPr lang="en-GB" dirty="0" smtClean="0"/>
              <a:t>17 (48.6%) respondents claimed to have undertaken post-construction monitoring</a:t>
            </a:r>
          </a:p>
          <a:p>
            <a:r>
              <a:rPr lang="en-GB" dirty="0" smtClean="0"/>
              <a:t>76.2% of these claimed to have found dormice post-construction.</a:t>
            </a:r>
          </a:p>
          <a:p>
            <a:r>
              <a:rPr lang="en-GB" dirty="0" smtClean="0"/>
              <a:t>70% of those that saw dormice post-construction saw them within the </a:t>
            </a: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smtClean="0"/>
              <a:t>year  - a majority of which were found in managed/retained habitat. Suggesting </a:t>
            </a:r>
            <a:r>
              <a:rPr lang="en-GB" dirty="0"/>
              <a:t>that </a:t>
            </a:r>
            <a:r>
              <a:rPr lang="en-GB" dirty="0" smtClean="0"/>
              <a:t>where </a:t>
            </a:r>
            <a:r>
              <a:rPr lang="en-GB" dirty="0"/>
              <a:t>habitat is retained and protected dormice remain present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30% (n=9) of respondents said a landscape scale approach would best improve how dormice are dealt with in the planning system.</a:t>
            </a:r>
          </a:p>
          <a:p>
            <a:r>
              <a:rPr lang="en-GB" dirty="0" smtClean="0"/>
              <a:t>13% suggested updated guidelines would help.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0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19" y="0"/>
            <a:ext cx="7929169" cy="1143000"/>
          </a:xfrm>
        </p:spPr>
        <p:txBody>
          <a:bodyPr/>
          <a:lstStyle/>
          <a:p>
            <a:r>
              <a:rPr lang="en-GB" sz="3500" dirty="0" smtClean="0"/>
              <a:t>Conclusions and recommendations</a:t>
            </a:r>
            <a:endParaRPr lang="en-GB" sz="35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620000" cy="5616624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7262" y="836712"/>
            <a:ext cx="7903427" cy="6848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/>
              <a:t>Research objectives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AutoNum type="arabicPeriod"/>
            </a:pPr>
            <a:r>
              <a:rPr lang="en-GB" sz="1500" b="1" dirty="0" smtClean="0">
                <a:ea typeface="Calibri"/>
                <a:cs typeface="Calibri"/>
              </a:rPr>
              <a:t>Identify </a:t>
            </a:r>
            <a:r>
              <a:rPr lang="en-GB" sz="1500" b="1" dirty="0">
                <a:ea typeface="Calibri"/>
                <a:cs typeface="Calibri"/>
              </a:rPr>
              <a:t>any current gaps in planning/mitigation process for dormice protection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sz="1500" dirty="0" smtClean="0">
                <a:ea typeface="Calibri"/>
                <a:cs typeface="Calibri"/>
              </a:rPr>
              <a:t>- Full </a:t>
            </a:r>
            <a:r>
              <a:rPr lang="en-GB" sz="1500" dirty="0">
                <a:ea typeface="Calibri"/>
                <a:cs typeface="Calibri"/>
              </a:rPr>
              <a:t>review of all post-construction monitoring reports to date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sz="1500" dirty="0" smtClean="0">
                <a:ea typeface="Calibri"/>
                <a:cs typeface="Calibri"/>
              </a:rPr>
              <a:t>- A </a:t>
            </a:r>
            <a:r>
              <a:rPr lang="en-GB" sz="1500" dirty="0">
                <a:ea typeface="Calibri"/>
                <a:cs typeface="Calibri"/>
              </a:rPr>
              <a:t>full review </a:t>
            </a:r>
            <a:r>
              <a:rPr lang="en-GB" sz="1500" dirty="0" smtClean="0">
                <a:ea typeface="Calibri"/>
                <a:cs typeface="Calibri"/>
              </a:rPr>
              <a:t>of existing </a:t>
            </a:r>
            <a:r>
              <a:rPr lang="en-GB" sz="1500" dirty="0">
                <a:ea typeface="Calibri"/>
                <a:cs typeface="Calibri"/>
              </a:rPr>
              <a:t>literature </a:t>
            </a:r>
            <a:r>
              <a:rPr lang="en-GB" sz="1500" dirty="0" smtClean="0">
                <a:ea typeface="Calibri"/>
                <a:cs typeface="Calibri"/>
              </a:rPr>
              <a:t>required to </a:t>
            </a:r>
            <a:r>
              <a:rPr lang="en-GB" sz="1500" dirty="0">
                <a:ea typeface="Calibri"/>
                <a:cs typeface="Calibri"/>
              </a:rPr>
              <a:t>gain comprehensive understanding of habitats dormice may be present in across the </a:t>
            </a:r>
            <a:r>
              <a:rPr lang="en-GB" sz="1500" dirty="0" smtClean="0">
                <a:ea typeface="Calibri"/>
                <a:cs typeface="Calibri"/>
              </a:rPr>
              <a:t>UK</a:t>
            </a:r>
            <a:endParaRPr lang="en-GB" sz="1500" dirty="0">
              <a:ea typeface="Calibri"/>
              <a:cs typeface="Times New Roman"/>
            </a:endParaRPr>
          </a:p>
          <a:p>
            <a:pPr lvl="0"/>
            <a:r>
              <a:rPr lang="en-GB" sz="1500" b="1" dirty="0" smtClean="0">
                <a:cs typeface="Calibri"/>
              </a:rPr>
              <a:t>2. Establish whether </a:t>
            </a:r>
            <a:r>
              <a:rPr lang="en-GB" sz="1500" b="1" dirty="0">
                <a:cs typeface="Calibri"/>
              </a:rPr>
              <a:t>survey improvements are needed when establishing dormouse presence and how best to mitigate the effects of development where presence is confirmed</a:t>
            </a:r>
            <a:r>
              <a:rPr lang="en-GB" sz="1500" b="1" dirty="0" smtClean="0">
                <a:cs typeface="Calibri"/>
              </a:rPr>
              <a:t>.</a:t>
            </a:r>
            <a:r>
              <a:rPr lang="en-GB" sz="1500" b="1" dirty="0">
                <a:cs typeface="Calibri"/>
              </a:rPr>
              <a:t> </a:t>
            </a:r>
            <a:r>
              <a:rPr lang="en-GB" sz="1500" b="1" dirty="0" smtClean="0">
                <a:cs typeface="Calibri"/>
              </a:rPr>
              <a:t> </a:t>
            </a:r>
          </a:p>
          <a:p>
            <a:pPr lvl="0"/>
            <a:endParaRPr lang="en-GB" sz="1500" b="1" dirty="0" smtClean="0">
              <a:solidFill>
                <a:srgbClr val="2F2B20"/>
              </a:solidFill>
              <a:ea typeface="Calibri"/>
              <a:cs typeface="Calibri"/>
            </a:endParaRPr>
          </a:p>
          <a:p>
            <a:pPr lvl="1"/>
            <a:r>
              <a:rPr lang="en-GB" sz="1500" b="1" dirty="0" smtClean="0">
                <a:solidFill>
                  <a:srgbClr val="2F2B20"/>
                </a:solidFill>
                <a:ea typeface="Calibri"/>
                <a:cs typeface="Calibri"/>
              </a:rPr>
              <a:t>- </a:t>
            </a:r>
            <a:r>
              <a:rPr lang="en-GB" sz="1500" dirty="0" smtClean="0">
                <a:solidFill>
                  <a:srgbClr val="2F2B20"/>
                </a:solidFill>
                <a:ea typeface="Calibri"/>
                <a:cs typeface="Calibri"/>
              </a:rPr>
              <a:t>Acceptance </a:t>
            </a:r>
            <a:r>
              <a:rPr lang="en-GB" sz="1500" dirty="0">
                <a:solidFill>
                  <a:srgbClr val="2F2B20"/>
                </a:solidFill>
                <a:ea typeface="Calibri"/>
                <a:cs typeface="Calibri"/>
              </a:rPr>
              <a:t>of new technologies and </a:t>
            </a:r>
            <a:r>
              <a:rPr lang="en-GB" sz="1500" dirty="0" smtClean="0">
                <a:solidFill>
                  <a:srgbClr val="2F2B20"/>
                </a:solidFill>
                <a:ea typeface="Calibri"/>
                <a:cs typeface="Calibri"/>
              </a:rPr>
              <a:t>methodologies</a:t>
            </a:r>
          </a:p>
          <a:p>
            <a:pPr lvl="1"/>
            <a:endParaRPr lang="en-GB" sz="1500" dirty="0"/>
          </a:p>
          <a:p>
            <a:pPr lvl="0"/>
            <a:r>
              <a:rPr lang="en-GB" sz="1500" b="1" dirty="0" smtClean="0">
                <a:cs typeface="Calibri"/>
              </a:rPr>
              <a:t>3. Establish </a:t>
            </a:r>
            <a:r>
              <a:rPr lang="en-GB" sz="1500" b="1" dirty="0">
                <a:cs typeface="Calibri"/>
              </a:rPr>
              <a:t>whether post-construction monitoring is being undertaken as required and, if so, how dormice are benefitting from the mitigation methods </a:t>
            </a:r>
            <a:r>
              <a:rPr lang="en-GB" sz="1500" b="1" dirty="0" smtClean="0">
                <a:cs typeface="Calibri"/>
              </a:rPr>
              <a:t>used.</a:t>
            </a:r>
          </a:p>
          <a:p>
            <a:pPr lvl="0"/>
            <a:endParaRPr lang="en-GB" sz="1500" dirty="0" smtClean="0">
              <a:cs typeface="Calibri"/>
            </a:endParaRPr>
          </a:p>
          <a:p>
            <a:pPr lvl="1"/>
            <a:r>
              <a:rPr lang="en-GB" sz="1500" dirty="0" smtClean="0">
                <a:cs typeface="Calibri"/>
              </a:rPr>
              <a:t>- Yes – although again, a full review of this is required in order to establish any patterns and inform future development and agreement of payment prior to consent preferable</a:t>
            </a:r>
            <a:br>
              <a:rPr lang="en-GB" sz="1500" dirty="0" smtClean="0">
                <a:cs typeface="Calibri"/>
              </a:rPr>
            </a:br>
            <a:endParaRPr lang="en-GB" sz="1500" dirty="0" smtClean="0">
              <a:cs typeface="Calibri"/>
            </a:endParaRPr>
          </a:p>
          <a:p>
            <a:pPr lvl="0"/>
            <a:r>
              <a:rPr lang="en-GB" sz="1500" dirty="0" smtClean="0"/>
              <a:t> </a:t>
            </a:r>
            <a:r>
              <a:rPr lang="en-GB" sz="1500" b="1" dirty="0" smtClean="0"/>
              <a:t>4. </a:t>
            </a:r>
            <a:r>
              <a:rPr lang="en-GB" sz="1500" b="1" dirty="0" smtClean="0">
                <a:cs typeface="Calibri"/>
              </a:rPr>
              <a:t>Use </a:t>
            </a:r>
            <a:r>
              <a:rPr lang="en-GB" sz="1500" b="1" dirty="0">
                <a:cs typeface="Calibri"/>
              </a:rPr>
              <a:t>the results and interpretation of the research to generate a list of recommendations</a:t>
            </a:r>
            <a:r>
              <a:rPr lang="en-GB" sz="1500" b="1" dirty="0" smtClean="0">
                <a:cs typeface="Calibri"/>
              </a:rPr>
              <a:t>.</a:t>
            </a:r>
          </a:p>
          <a:p>
            <a:pPr lvl="0"/>
            <a:endParaRPr lang="en-GB" sz="1500" b="1" dirty="0" smtClean="0">
              <a:cs typeface="Calibri"/>
            </a:endParaRPr>
          </a:p>
          <a:p>
            <a:pPr lvl="1"/>
            <a:r>
              <a:rPr lang="en-GB" sz="1500" b="1" dirty="0" smtClean="0">
                <a:cs typeface="Calibri"/>
              </a:rPr>
              <a:t>- </a:t>
            </a:r>
            <a:r>
              <a:rPr lang="en-GB" sz="1500" dirty="0" smtClean="0">
                <a:cs typeface="Calibri"/>
              </a:rPr>
              <a:t>Those listed above as well as the following; </a:t>
            </a:r>
          </a:p>
          <a:p>
            <a:pPr lvl="1"/>
            <a:r>
              <a:rPr lang="en-GB" sz="1500" b="1" dirty="0" smtClean="0">
                <a:cs typeface="Calibri"/>
              </a:rPr>
              <a:t>- </a:t>
            </a:r>
            <a:r>
              <a:rPr lang="en-GB" sz="1500" dirty="0">
                <a:cs typeface="Calibri"/>
              </a:rPr>
              <a:t>Quicker research, acceptance and guidance of new survey methods</a:t>
            </a:r>
          </a:p>
          <a:p>
            <a:pPr lvl="1"/>
            <a:r>
              <a:rPr lang="en-GB" sz="1500" dirty="0" smtClean="0">
                <a:cs typeface="Calibri"/>
              </a:rPr>
              <a:t>- Enhancement </a:t>
            </a:r>
            <a:r>
              <a:rPr lang="en-GB" sz="1500" dirty="0">
                <a:cs typeface="Calibri"/>
              </a:rPr>
              <a:t>of roadside verges to encourage </a:t>
            </a:r>
            <a:r>
              <a:rPr lang="en-GB" sz="1500" dirty="0" smtClean="0">
                <a:cs typeface="Calibri"/>
              </a:rPr>
              <a:t>crossings </a:t>
            </a:r>
            <a:r>
              <a:rPr lang="en-GB" sz="1100" dirty="0" smtClean="0">
                <a:cs typeface="Calibri"/>
              </a:rPr>
              <a:t>(from literature review – </a:t>
            </a:r>
            <a:r>
              <a:rPr lang="en-GB" sz="1100" dirty="0" err="1" smtClean="0">
                <a:cs typeface="Calibri"/>
              </a:rPr>
              <a:t>Chanin</a:t>
            </a:r>
            <a:r>
              <a:rPr lang="en-GB" sz="1100" dirty="0" smtClean="0">
                <a:cs typeface="Calibri"/>
              </a:rPr>
              <a:t> and </a:t>
            </a:r>
            <a:r>
              <a:rPr lang="en-GB" sz="1100" dirty="0" err="1" smtClean="0">
                <a:cs typeface="Calibri"/>
              </a:rPr>
              <a:t>Gubert</a:t>
            </a:r>
            <a:r>
              <a:rPr lang="en-GB" sz="1100" dirty="0">
                <a:cs typeface="Calibri"/>
              </a:rPr>
              <a:t> 2012 and </a:t>
            </a:r>
            <a:r>
              <a:rPr lang="en-GB" sz="1100" dirty="0" err="1">
                <a:cs typeface="Calibri"/>
              </a:rPr>
              <a:t>Georgii</a:t>
            </a:r>
            <a:r>
              <a:rPr lang="en-GB" sz="1100" dirty="0">
                <a:cs typeface="Calibri"/>
              </a:rPr>
              <a:t> et al., </a:t>
            </a:r>
            <a:r>
              <a:rPr lang="en-GB" sz="1100" dirty="0" smtClean="0">
                <a:cs typeface="Calibri"/>
              </a:rPr>
              <a:t>2011)</a:t>
            </a:r>
            <a:endParaRPr lang="en-GB" sz="1100" dirty="0">
              <a:cs typeface="Calibri"/>
            </a:endParaRPr>
          </a:p>
          <a:p>
            <a:pPr lvl="1"/>
            <a:r>
              <a:rPr lang="en-GB" sz="1500" dirty="0" smtClean="0">
                <a:cs typeface="Calibri"/>
              </a:rPr>
              <a:t>- Enforcement</a:t>
            </a:r>
            <a:endParaRPr lang="en-GB" sz="1500" dirty="0">
              <a:cs typeface="Calibri"/>
            </a:endParaRPr>
          </a:p>
          <a:p>
            <a:pPr lvl="1"/>
            <a:r>
              <a:rPr lang="en-GB" sz="1500" dirty="0" smtClean="0">
                <a:cs typeface="Calibri"/>
              </a:rPr>
              <a:t>- More </a:t>
            </a:r>
            <a:r>
              <a:rPr lang="en-GB" sz="1500" dirty="0">
                <a:cs typeface="Calibri"/>
              </a:rPr>
              <a:t>emphasis on a landscape scale approach to species conservation. </a:t>
            </a:r>
            <a:endParaRPr lang="en-GB" sz="1500" dirty="0" smtClean="0">
              <a:cs typeface="Calibri"/>
            </a:endParaRPr>
          </a:p>
          <a:p>
            <a:pPr lvl="1"/>
            <a:endParaRPr lang="en-GB" sz="1500" dirty="0">
              <a:cs typeface="Calibri"/>
            </a:endParaRPr>
          </a:p>
          <a:p>
            <a:pPr lvl="1"/>
            <a:endParaRPr lang="en-GB" sz="1500" dirty="0"/>
          </a:p>
          <a:p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311591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640"/>
            <a:ext cx="4366310" cy="6480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79512" y="260648"/>
            <a:ext cx="482453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Research aim</a:t>
            </a:r>
            <a:endParaRPr lang="en-GB" sz="2400" dirty="0"/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To create a management framework for the conservation of dormice in light of the recent legislative changes to the planning system. </a:t>
            </a:r>
            <a:endParaRPr lang="en-GB" sz="2400" i="1" dirty="0" smtClean="0"/>
          </a:p>
          <a:p>
            <a:pPr algn="ctr"/>
            <a:endParaRPr lang="en-GB" sz="2400" i="1" dirty="0"/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 smtClean="0">
                <a:solidFill>
                  <a:srgbClr val="2F2B20"/>
                </a:solidFill>
              </a:rPr>
              <a:t>Dormouse </a:t>
            </a:r>
            <a:r>
              <a:rPr lang="en-GB" sz="1500" dirty="0">
                <a:solidFill>
                  <a:srgbClr val="2F2B20"/>
                </a:solidFill>
              </a:rPr>
              <a:t>habitats are considered even where there are no dormice records</a:t>
            </a:r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>
                <a:solidFill>
                  <a:srgbClr val="2F2B20"/>
                </a:solidFill>
              </a:rPr>
              <a:t>Early consideration of dormice to ensure ecology informs the design of the development</a:t>
            </a:r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>
                <a:solidFill>
                  <a:srgbClr val="2F2B20"/>
                </a:solidFill>
              </a:rPr>
              <a:t>Agreement of how post-construction monitoring is going to be paid for prior to granting of </a:t>
            </a:r>
            <a:r>
              <a:rPr lang="en-GB" sz="1500" dirty="0" smtClean="0">
                <a:solidFill>
                  <a:srgbClr val="2F2B20"/>
                </a:solidFill>
              </a:rPr>
              <a:t>permission (75% of respondents who agreed payment after consent reported problems with receiving payment)</a:t>
            </a:r>
            <a:endParaRPr lang="en-GB" sz="1500" dirty="0">
              <a:solidFill>
                <a:srgbClr val="2F2B20"/>
              </a:solidFill>
            </a:endParaRPr>
          </a:p>
          <a:p>
            <a:pPr marL="640080" lvl="1" indent="-228600">
              <a:spcBef>
                <a:spcPct val="20000"/>
              </a:spcBef>
              <a:buClr>
                <a:srgbClr val="9CBEBD"/>
              </a:buClr>
              <a:buFont typeface="Arial" pitchFamily="34" charset="0"/>
              <a:buChar char="•"/>
            </a:pPr>
            <a:r>
              <a:rPr lang="en-GB" sz="1500" dirty="0" smtClean="0">
                <a:solidFill>
                  <a:srgbClr val="2F2B20"/>
                </a:solidFill>
              </a:rPr>
              <a:t>Use of </a:t>
            </a:r>
            <a:r>
              <a:rPr lang="en-GB" sz="1500" dirty="0">
                <a:solidFill>
                  <a:srgbClr val="2F2B20"/>
                </a:solidFill>
              </a:rPr>
              <a:t>acquired knowledge to inform future developments</a:t>
            </a:r>
          </a:p>
        </p:txBody>
      </p:sp>
    </p:spTree>
    <p:extLst>
      <p:ext uri="{BB962C8B-B14F-4D97-AF65-F5344CB8AC3E}">
        <p14:creationId xmlns:p14="http://schemas.microsoft.com/office/powerpoint/2010/main" val="428083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800600"/>
          </a:xfrm>
        </p:spPr>
        <p:txBody>
          <a:bodyPr/>
          <a:lstStyle/>
          <a:p>
            <a:r>
              <a:rPr lang="en-GB" dirty="0" smtClean="0"/>
              <a:t>Limited number of responses</a:t>
            </a:r>
          </a:p>
          <a:p>
            <a:r>
              <a:rPr lang="en-GB" dirty="0" smtClean="0"/>
              <a:t>Interviews were more insightful however there was considerably less willingness to take part</a:t>
            </a:r>
          </a:p>
          <a:p>
            <a:r>
              <a:rPr lang="en-GB" dirty="0" smtClean="0"/>
              <a:t>Requests for interviews were only distributed to welsh ecologists</a:t>
            </a:r>
          </a:p>
          <a:p>
            <a:r>
              <a:rPr lang="en-GB" dirty="0" smtClean="0"/>
              <a:t>No post-construction monitoring data included</a:t>
            </a:r>
          </a:p>
          <a:p>
            <a:r>
              <a:rPr lang="en-GB" dirty="0" smtClean="0"/>
              <a:t>The need for post-construction monitoring is a relatively recent requirement</a:t>
            </a:r>
          </a:p>
          <a:p>
            <a:endParaRPr lang="en-GB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52" t="16859" r="19545" b="24476"/>
          <a:stretch/>
        </p:blipFill>
        <p:spPr>
          <a:xfrm>
            <a:off x="4800988" y="1844824"/>
            <a:ext cx="4006734" cy="35032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800988" y="5348093"/>
            <a:ext cx="36594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Jacqueline Hartley (</a:t>
            </a:r>
            <a:r>
              <a:rPr lang="en-GB" sz="900" dirty="0" err="1" smtClean="0"/>
              <a:t>n.d</a:t>
            </a:r>
            <a:r>
              <a:rPr lang="en-GB" sz="900" dirty="0" smtClean="0"/>
              <a:t>) dormice on nest box during box check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56161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Contributions to professional practice includes:</a:t>
            </a:r>
          </a:p>
          <a:p>
            <a:pPr lvl="1"/>
            <a:r>
              <a:rPr lang="en-GB" dirty="0" smtClean="0"/>
              <a:t>The use of the framework</a:t>
            </a:r>
          </a:p>
          <a:p>
            <a:pPr lvl="1"/>
            <a:r>
              <a:rPr lang="en-GB" dirty="0" smtClean="0"/>
              <a:t>Landscape scale approach in all mitigation and enhancement proposals</a:t>
            </a:r>
          </a:p>
          <a:p>
            <a:pPr lvl="1"/>
            <a:r>
              <a:rPr lang="en-GB" dirty="0" smtClean="0"/>
              <a:t>Agreement of post-construction monitoring payments prior to granting of consent</a:t>
            </a:r>
          </a:p>
          <a:p>
            <a:pPr lvl="1"/>
            <a:r>
              <a:rPr lang="en-GB" dirty="0" smtClean="0"/>
              <a:t>Update of guidelines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Recommendations for future research:</a:t>
            </a:r>
          </a:p>
          <a:p>
            <a:pPr lvl="1"/>
            <a:r>
              <a:rPr lang="en-GB" dirty="0"/>
              <a:t>Full review of all post-construction monitoring reports to date </a:t>
            </a:r>
          </a:p>
          <a:p>
            <a:pPr lvl="1"/>
            <a:r>
              <a:rPr lang="en-GB" dirty="0"/>
              <a:t>The use of thermal imaging </a:t>
            </a:r>
            <a:r>
              <a:rPr lang="en-GB" dirty="0" smtClean="0"/>
              <a:t>and footprint tunnels (although footprint tunnels appear to have been tried and tested more)</a:t>
            </a:r>
            <a:endParaRPr lang="en-GB" dirty="0"/>
          </a:p>
          <a:p>
            <a:pPr lvl="1"/>
            <a:r>
              <a:rPr lang="en-GB" dirty="0"/>
              <a:t>A full review existing literature to gain comprehensive understanding of habitats dormice may be present in across the </a:t>
            </a:r>
            <a:r>
              <a:rPr lang="en-GB" dirty="0" smtClean="0"/>
              <a:t>UK – to ensure they are always considered where appropriate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7" r="9081" b="7068"/>
          <a:stretch/>
        </p:blipFill>
        <p:spPr bwMode="auto">
          <a:xfrm>
            <a:off x="6381683" y="947"/>
            <a:ext cx="2729553" cy="2312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96336" y="2313616"/>
            <a:ext cx="15149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Sian Williams (</a:t>
            </a:r>
            <a:r>
              <a:rPr lang="en-GB" sz="900" dirty="0" err="1" smtClean="0"/>
              <a:t>n.d</a:t>
            </a:r>
            <a:r>
              <a:rPr lang="en-GB" sz="900" dirty="0" smtClean="0"/>
              <a:t>) nest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03722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6250706"/>
          </a:xfrm>
        </p:spPr>
        <p:txBody>
          <a:bodyPr/>
          <a:lstStyle/>
          <a:p>
            <a:r>
              <a:rPr lang="en-GB" dirty="0" smtClean="0"/>
              <a:t>Thank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12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5132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Bright, P., Morris, P. and Mitchel-Jones, T. (2006) The Dormouse Conservation Handbook. [online] Ptes.org. Available at: https://ptes.org/wp-content/uploads/2014/06/Dormouse-Conservation-Handbook.pdf (Accessed 21 October 2019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Chanin</a:t>
            </a:r>
            <a:r>
              <a:rPr lang="en-GB" dirty="0"/>
              <a:t>, P., and </a:t>
            </a:r>
            <a:r>
              <a:rPr lang="en-GB" dirty="0" err="1"/>
              <a:t>Gubert</a:t>
            </a:r>
            <a:r>
              <a:rPr lang="en-GB" dirty="0"/>
              <a:t>, L. (2011) Surveying hazel dormice (</a:t>
            </a:r>
            <a:r>
              <a:rPr lang="en-GB" dirty="0" err="1"/>
              <a:t>Muscardinus</a:t>
            </a:r>
            <a:r>
              <a:rPr lang="en-GB" dirty="0"/>
              <a:t> </a:t>
            </a:r>
            <a:r>
              <a:rPr lang="en-GB" dirty="0" err="1"/>
              <a:t>avellanarius</a:t>
            </a:r>
            <a:r>
              <a:rPr lang="en-GB" dirty="0"/>
              <a:t>) with tubes and boxes: a comparison [online]. The Mammal Society. Mammal Notes. http://www.mammal.org.uk/sites/default/files/Note%204%20%20dormice%20Chanin%20Gubert.pdf (Accessed 5 November 2019</a:t>
            </a:r>
            <a:r>
              <a:rPr lang="en-GB" dirty="0" smtClean="0"/>
              <a:t>)</a:t>
            </a:r>
          </a:p>
          <a:p>
            <a:r>
              <a:rPr lang="en-GB" dirty="0" err="1"/>
              <a:t>Georgii</a:t>
            </a:r>
            <a:r>
              <a:rPr lang="en-GB" dirty="0"/>
              <a:t>, B., Keller, V., </a:t>
            </a:r>
            <a:r>
              <a:rPr lang="en-GB" dirty="0" err="1"/>
              <a:t>Pfister</a:t>
            </a:r>
            <a:r>
              <a:rPr lang="en-GB" dirty="0"/>
              <a:t>, H, P., </a:t>
            </a:r>
            <a:r>
              <a:rPr lang="en-GB" dirty="0" err="1"/>
              <a:t>Reck</a:t>
            </a:r>
            <a:r>
              <a:rPr lang="en-GB" dirty="0"/>
              <a:t>, H., Peters-</a:t>
            </a:r>
            <a:r>
              <a:rPr lang="en-GB" dirty="0" err="1"/>
              <a:t>Ostenberg</a:t>
            </a:r>
            <a:r>
              <a:rPr lang="en-GB" dirty="0"/>
              <a:t>, E., </a:t>
            </a:r>
            <a:r>
              <a:rPr lang="en-GB" dirty="0" err="1"/>
              <a:t>Henneberg</a:t>
            </a:r>
            <a:r>
              <a:rPr lang="en-GB" dirty="0"/>
              <a:t>, M., Herrmann, M., Mueller-</a:t>
            </a:r>
            <a:r>
              <a:rPr lang="en-GB" dirty="0" err="1"/>
              <a:t>Stiess</a:t>
            </a:r>
            <a:r>
              <a:rPr lang="en-GB" dirty="0"/>
              <a:t>, H., and Bach, L. (2011) Use of wildlife passages by invertebrate and vertebrate species. [online] Available at: http://www.forumochranyprirody.cz/sites/default/files/zahranicni-inspirace/gruenbruecke11.pdf (Accessed on 17 March 2019)</a:t>
            </a:r>
          </a:p>
          <a:p>
            <a:r>
              <a:rPr lang="en-GB" dirty="0" smtClean="0"/>
              <a:t>Goodwin</a:t>
            </a:r>
            <a:r>
              <a:rPr lang="en-GB" dirty="0"/>
              <a:t>, C., Hodgson, D., Al-</a:t>
            </a:r>
            <a:r>
              <a:rPr lang="en-GB" dirty="0" err="1"/>
              <a:t>Fulaij</a:t>
            </a:r>
            <a:r>
              <a:rPr lang="en-GB" dirty="0"/>
              <a:t>, N., Bailey, S., Langton, S. and McDonald, R. (2017) Voluntary recording scheme reveals ongoing decline in the United Kingdom hazel dormouse </a:t>
            </a:r>
            <a:r>
              <a:rPr lang="en-GB" dirty="0" err="1"/>
              <a:t>Muscardinus</a:t>
            </a:r>
            <a:r>
              <a:rPr lang="en-GB" dirty="0"/>
              <a:t> </a:t>
            </a:r>
            <a:r>
              <a:rPr lang="en-GB" dirty="0" err="1"/>
              <a:t>avellanarius</a:t>
            </a:r>
            <a:r>
              <a:rPr lang="en-GB" dirty="0"/>
              <a:t> population. Mammal Review, 47(3), pp.183-197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0561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4415</TotalTime>
  <Words>1213</Words>
  <Application>Microsoft Office PowerPoint</Application>
  <PresentationFormat>On-screen Show (4:3)</PresentationFormat>
  <Paragraphs>133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Cambria</vt:lpstr>
      <vt:lpstr>Times New Roman</vt:lpstr>
      <vt:lpstr>Adjacency</vt:lpstr>
      <vt:lpstr>Hazel dormice Muscardinus avellanarius and development – surveying, mitigation and post-construction monitoring</vt:lpstr>
      <vt:lpstr>Presentation structure</vt:lpstr>
      <vt:lpstr>Introduction</vt:lpstr>
      <vt:lpstr>Literature Review</vt:lpstr>
      <vt:lpstr>Methodology</vt:lpstr>
      <vt:lpstr>Results and findings</vt:lpstr>
      <vt:lpstr>Conclusions and recommendations</vt:lpstr>
      <vt:lpstr>PowerPoint Presentation</vt:lpstr>
      <vt:lpstr>Limitations</vt:lpstr>
      <vt:lpstr>In summary</vt:lpstr>
      <vt:lpstr>Thank you</vt:lpstr>
      <vt:lpstr>References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Becky Bl</dc:creator>
  <cp:lastModifiedBy>Chris House</cp:lastModifiedBy>
  <cp:revision>40</cp:revision>
  <dcterms:created xsi:type="dcterms:W3CDTF">2020-05-16T14:29:06Z</dcterms:created>
  <dcterms:modified xsi:type="dcterms:W3CDTF">2020-05-28T09:39:37Z</dcterms:modified>
</cp:coreProperties>
</file>