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7"/>
  </p:notesMasterIdLst>
  <p:sldIdLst>
    <p:sldId id="256" r:id="rId2"/>
    <p:sldId id="257" r:id="rId3"/>
    <p:sldId id="258" r:id="rId4"/>
    <p:sldId id="272" r:id="rId5"/>
    <p:sldId id="273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2DAB0"/>
    <a:srgbClr val="CEB4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87935" autoAdjust="0"/>
  </p:normalViewPr>
  <p:slideViewPr>
    <p:cSldViewPr snapToGrid="0">
      <p:cViewPr varScale="1">
        <p:scale>
          <a:sx n="84" d="100"/>
          <a:sy n="84" d="100"/>
        </p:scale>
        <p:origin x="90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F96C2D-9DDD-4706-9948-9D435551BCEC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C55D9B-54E1-4B08-ACC0-C24CA146696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6734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10904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77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0530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bakery, aligning with consumer demands, is also focused on combining sustainability with unique and traditional flavours.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7389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will also offer personalised, limited edition, and special items through online and offline services. </a:t>
            </a:r>
          </a:p>
          <a:p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Objectives</a:t>
            </a:r>
            <a:endParaRPr lang="en-GB" sz="18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To integrate sustainability by locally sourcing ingredients and </a:t>
            </a:r>
            <a:r>
              <a:rPr lang="en-US" sz="12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minimise</a:t>
            </a: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 food waste.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ea typeface="Calibri" panose="020F0502020204030204" pitchFamily="34" charset="0"/>
              </a:rPr>
              <a:t>To emerge as the most beloved place with numerous operational areas. </a:t>
            </a:r>
          </a:p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9758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Its USP is to combine unique, traditional and innovative flavours to enhance brand identity.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24492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 Mama's Bakery reports a highly competitive rivalry, customers’ and suppliers’ bargaining power, and a threat from substitutes.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77245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Based on its unique offerings at affordable rates, La Mama's Bakery will be positioned in the second quadrant.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372476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2190750" algn="l"/>
              </a:tabLst>
            </a:pP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Promotion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 Mama’s bakery will advertise on social media regularly to attract its potential clients.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Its employees will play a key role in managing operations and increasing sales.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67510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219075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Further, email marketing will also help the bakery in offering personalised messages to attract targeted customers.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88330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  <a:tabLst>
                <a:tab pos="219075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will also initially adhere to a simple organisational structure.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523780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Moreover, the potential funding sources for the bakery are crowdfunding and self-financing; however, the potential risks are related to recruitment issues and supply chain complexities. These can be mitigated by creating a talent development strategy and establishing strong supplier relations. 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92581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000841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C55D9B-54E1-4B08-ACC0-C24CA1466965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06567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3654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28495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43785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60812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38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14563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8499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91346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6971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179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32676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3000">
              <a:schemeClr val="accent6">
                <a:lumMod val="20000"/>
                <a:lumOff val="80000"/>
              </a:schemeClr>
            </a:gs>
          </a:gsLst>
          <a:lin ang="7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E27DE-E6BB-4469-BA14-0F958F8B5263}" type="datetimeFigureOut">
              <a:rPr lang="en-IN" smtClean="0"/>
              <a:t>08-11-2025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52E9F-39A4-438F-85AE-9BBB057F64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880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councils/forbesbusinesscouncil/2022/07/21/unique-selling-propositions-what-it-is-why-you-need-one-and-how-to-write-your-own/" TargetMode="External"/><Relationship Id="rId13" Type="http://schemas.openxmlformats.org/officeDocument/2006/relationships/hyperlink" Target="https://store.mintel.com/report/uk-bakeries-and-pastry-shops-market-report" TargetMode="External"/><Relationship Id="rId3" Type="http://schemas.openxmlformats.org/officeDocument/2006/relationships/hyperlink" Target="https://bakeryinfo.co.uk/finished-goods/nearly-half-of-young-adults-buy-baked-goods-daily-research-finds/685404.article" TargetMode="External"/><Relationship Id="rId7" Type="http://schemas.openxmlformats.org/officeDocument/2006/relationships/hyperlink" Target="https://datareportal.com/reports/digital-2025-united-kingdom" TargetMode="External"/><Relationship Id="rId12" Type="http://schemas.openxmlformats.org/officeDocument/2006/relationships/hyperlink" Target="https://www.ibisworld.com/united-kingdom/industry/bread-bakery-goods-production/580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rporatefinanceinstitute.com/resources/management/market-segmentation-and-targeting/" TargetMode="External"/><Relationship Id="rId11" Type="http://schemas.openxmlformats.org/officeDocument/2006/relationships/hyperlink" Target="https://www.forbes.com/advisor/business/social-media-marketing/#:~:text=%EE%80%80Social%EE%80%81%20%EE%80%80media%EE%80%81%20%EE%80%80marketing%EE%80%81%20is%20a%20type%20of" TargetMode="External"/><Relationship Id="rId5" Type="http://schemas.openxmlformats.org/officeDocument/2006/relationships/hyperlink" Target="https://corporatefinanceinstitute.com/resources/management/competitive-forces-model/" TargetMode="External"/><Relationship Id="rId15" Type="http://schemas.openxmlformats.org/officeDocument/2006/relationships/hyperlink" Target="https://www.theseus.fi/bitstream/handle/10024/799883/Yli-Huumo_Roosa..pdf?sequence=2" TargetMode="External"/><Relationship Id="rId10" Type="http://schemas.openxmlformats.org/officeDocument/2006/relationships/hyperlink" Target="https://www.forbes.com/sites/katehardcastle/2024/07/12/the-rise-of-baked-goods-londons-hottest-bakeries-worth-the-wait/" TargetMode="External"/><Relationship Id="rId4" Type="http://schemas.openxmlformats.org/officeDocument/2006/relationships/hyperlink" Target="https://corporatefinanceinstitute.com/resources/management/5-ps-marketing/" TargetMode="External"/><Relationship Id="rId9" Type="http://schemas.openxmlformats.org/officeDocument/2006/relationships/hyperlink" Target="https://www.globaldata.com/store/report/uk-morning-goods-market-analysis/" TargetMode="External"/><Relationship Id="rId14" Type="http://schemas.openxmlformats.org/officeDocument/2006/relationships/hyperlink" Target="https://www.forbes.com/sites/billschiffmiller/2024/11/09/a-bakerys-quest-for-inclusive--technological-success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CF715-D3D9-1CEB-4A1A-92F6AE7C0E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8548" y="1720584"/>
            <a:ext cx="8754903" cy="864817"/>
          </a:xfr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 (Hons) Business Management</a:t>
            </a:r>
            <a:endParaRPr lang="en-IN" sz="4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632C99-9252-2485-0664-41EF1D9FC5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8548" y="3444719"/>
            <a:ext cx="9144000" cy="1655762"/>
          </a:xfrm>
          <a:noFill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Mariana-Janeta Cucu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2238838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LCBB_5013 Entrepreneurship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Component 2 – Business Plan Presentation</a:t>
            </a:r>
            <a:endPara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0087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1719"/>
            <a:ext cx="10515600" cy="1128441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D4893-9EB8-6EB6-320E-74E8596BE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0160"/>
            <a:ext cx="6847114" cy="5126718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IN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3: 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Introduction </a:t>
            </a:r>
          </a:p>
          <a:p>
            <a:pPr marL="285750" indent="-28575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4: Business Idea </a:t>
            </a:r>
          </a:p>
          <a:p>
            <a:pPr marL="285750" indent="-285750" algn="just">
              <a:lnSpc>
                <a:spcPct val="100000"/>
              </a:lnSpc>
            </a:pPr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5: </a:t>
            </a:r>
            <a:r>
              <a:rPr lang="en-GB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products or services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6: </a:t>
            </a:r>
            <a:r>
              <a:rPr lang="en-GB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 (USP)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SLIDE 7: </a:t>
            </a:r>
            <a:r>
              <a:rPr lang="en-GB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Porter’s Five Forces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SLIDE 8: Segmentation, Targeting and Positioning (STP) </a:t>
            </a: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9: </a:t>
            </a:r>
            <a:r>
              <a:rPr lang="en-GB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Marketing Mix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SLIDE 10: </a:t>
            </a:r>
            <a:r>
              <a:rPr lang="en-GB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Online marketing strategies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SLIDES 11-12: </a:t>
            </a: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Legal, Management and Financial Planning </a:t>
            </a:r>
            <a:endParaRPr lang="en-IN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SLIDE 13: Conclusion </a:t>
            </a:r>
          </a:p>
          <a:p>
            <a:pPr marL="285750" indent="-285750" algn="just">
              <a:lnSpc>
                <a:spcPct val="100000"/>
              </a:lnSpc>
            </a:pPr>
            <a:r>
              <a:rPr lang="en-IN" sz="2000" kern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14: Reference List </a:t>
            </a:r>
            <a:endParaRPr lang="en-IN" sz="2000" kern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0165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1886" y="2256339"/>
            <a:ext cx="4620458" cy="2345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This presentation will outline the new business of La Mama's Bakery based on its idea, USP, business environment analysis, marketing mix, STP, and management, legal, and financial plan.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7F4F03-8AA2-4EF4-A3EE-B6A13ACF5F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320" y="1724025"/>
            <a:ext cx="5805487" cy="3938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8EB98-B892-4077-AB1C-B76A5631D018}"/>
              </a:ext>
            </a:extLst>
          </p:cNvPr>
          <p:cNvSpPr txBox="1"/>
          <p:nvPr/>
        </p:nvSpPr>
        <p:spPr>
          <a:xfrm>
            <a:off x="6522720" y="5809835"/>
            <a:ext cx="48006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GB" sz="20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Schiffmiller</a:t>
            </a:r>
            <a:r>
              <a:rPr lang="en-GB" sz="2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2024)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6206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Idea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53029" y="2495824"/>
            <a:ext cx="4555143" cy="2345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Mama's Bakery is aimed at operating as a simple structure and then expanding to a functional structure, given the bakery market size is £10.3bn (Mintel, 2025).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0B54DDF-ED58-480D-8451-89052BBFCE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8036" y="1281510"/>
            <a:ext cx="3265643" cy="47100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9F1A044-C9D0-449E-A29A-C8D2A950F3B6}"/>
              </a:ext>
            </a:extLst>
          </p:cNvPr>
          <p:cNvSpPr txBox="1"/>
          <p:nvPr/>
        </p:nvSpPr>
        <p:spPr>
          <a:xfrm>
            <a:off x="7627757" y="6200894"/>
            <a:ext cx="3886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Hardcastle, 2024)</a:t>
            </a:r>
          </a:p>
        </p:txBody>
      </p:sp>
    </p:spTree>
    <p:extLst>
      <p:ext uri="{BB962C8B-B14F-4D97-AF65-F5344CB8AC3E}">
        <p14:creationId xmlns:p14="http://schemas.microsoft.com/office/powerpoint/2010/main" val="1115660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products or services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1885" y="2931253"/>
            <a:ext cx="5034115" cy="1421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Mama's Bakery’s products will include a wide selection of breads, pastries, and cookies.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55E3E9-EEF8-4CAA-887C-8709634F9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1980" y="1208611"/>
            <a:ext cx="2514600" cy="4867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CF1EBE-AE0A-48FC-8257-E9A28159CA83}"/>
              </a:ext>
            </a:extLst>
          </p:cNvPr>
          <p:cNvSpPr txBox="1"/>
          <p:nvPr/>
        </p:nvSpPr>
        <p:spPr>
          <a:xfrm>
            <a:off x="7627757" y="6200894"/>
            <a:ext cx="3886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Hardcastle, 2024)</a:t>
            </a:r>
          </a:p>
        </p:txBody>
      </p:sp>
    </p:spTree>
    <p:extLst>
      <p:ext uri="{BB962C8B-B14F-4D97-AF65-F5344CB8AC3E}">
        <p14:creationId xmlns:p14="http://schemas.microsoft.com/office/powerpoint/2010/main" val="3318670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 (USP)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1885" y="2256339"/>
            <a:ext cx="4195915" cy="1421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Its USP is to combine unique, traditional and innovative 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flavours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 to enhance brand identity.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FCCE28-EAC5-464D-A6F2-94FA41D87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3560" y="1538573"/>
            <a:ext cx="5764530" cy="37808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2E07C63-6DF3-4AE0-86A0-8239F0516625}"/>
              </a:ext>
            </a:extLst>
          </p:cNvPr>
          <p:cNvSpPr/>
          <p:nvPr/>
        </p:nvSpPr>
        <p:spPr>
          <a:xfrm>
            <a:off x="6596742" y="5746299"/>
            <a:ext cx="453337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Deland, 2022)</a:t>
            </a:r>
          </a:p>
        </p:txBody>
      </p:sp>
    </p:spTree>
    <p:extLst>
      <p:ext uri="{BB962C8B-B14F-4D97-AF65-F5344CB8AC3E}">
        <p14:creationId xmlns:p14="http://schemas.microsoft.com/office/powerpoint/2010/main" val="3277224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Porter’s Five Forces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1886" y="2256339"/>
            <a:ext cx="4533372" cy="1421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In the Bread and Bakery Goods Production sector, the UK has 3096 businesses in 2025 (Mintel, 2025).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E8EA54-4B73-4FA2-BF9B-6A47B05B59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589" y="1825942"/>
            <a:ext cx="4581525" cy="29622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CF667DA-CC2D-4A2F-ABCD-B3DAB74A7064}"/>
              </a:ext>
            </a:extLst>
          </p:cNvPr>
          <p:cNvSpPr/>
          <p:nvPr/>
        </p:nvSpPr>
        <p:spPr>
          <a:xfrm>
            <a:off x="6596742" y="5746299"/>
            <a:ext cx="453337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CFI, 2025)</a:t>
            </a:r>
          </a:p>
        </p:txBody>
      </p:sp>
    </p:spTree>
    <p:extLst>
      <p:ext uri="{BB962C8B-B14F-4D97-AF65-F5344CB8AC3E}">
        <p14:creationId xmlns:p14="http://schemas.microsoft.com/office/powerpoint/2010/main" val="1747818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Segmentation, Targeting and Positioning (STP)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61885" y="2256339"/>
            <a:ext cx="5034115" cy="2806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Mama's Bakery will target those aged 18-45 years as they purchase bakery products daily (British Baker, 2025).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The brand will also target men compared to women, as they demonstrate higher purchase rates.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248FD0-3300-4B34-B7EF-7F5F97711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3235" y="2256339"/>
            <a:ext cx="4743450" cy="2057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43A817B-5C99-46E4-8A34-9DFB9185C79E}"/>
              </a:ext>
            </a:extLst>
          </p:cNvPr>
          <p:cNvSpPr/>
          <p:nvPr/>
        </p:nvSpPr>
        <p:spPr>
          <a:xfrm>
            <a:off x="6938274" y="5487219"/>
            <a:ext cx="453337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CFI, 2025)</a:t>
            </a:r>
          </a:p>
        </p:txBody>
      </p:sp>
    </p:spTree>
    <p:extLst>
      <p:ext uri="{BB962C8B-B14F-4D97-AF65-F5344CB8AC3E}">
        <p14:creationId xmlns:p14="http://schemas.microsoft.com/office/powerpoint/2010/main" val="1426454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Mix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8229" y="1732405"/>
            <a:ext cx="4838172" cy="4191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</a:rPr>
              <a:t>Product: 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Its products will range from cookies, desserts, pastries, breads, and others. 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</a:rPr>
              <a:t>Price: 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Mama’s bakery will follow a competitive pricing strategy as the bakery market rose by 5.3% in 2024 (Global Data, 2025).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</a:rPr>
              <a:t>Place: 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It will operate in both online platforms and traditional stores.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414AE-877F-406E-955E-E357D1C18F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2343" y="2331720"/>
            <a:ext cx="6283897" cy="2681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124400D-3C17-43A7-8C3F-7A7940E7F93C}"/>
              </a:ext>
            </a:extLst>
          </p:cNvPr>
          <p:cNvSpPr/>
          <p:nvPr/>
        </p:nvSpPr>
        <p:spPr>
          <a:xfrm>
            <a:off x="6938274" y="5487219"/>
            <a:ext cx="453337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CFI, 2025)</a:t>
            </a:r>
          </a:p>
        </p:txBody>
      </p:sp>
    </p:spTree>
    <p:extLst>
      <p:ext uri="{BB962C8B-B14F-4D97-AF65-F5344CB8AC3E}">
        <p14:creationId xmlns:p14="http://schemas.microsoft.com/office/powerpoint/2010/main" val="2151409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marketing strategies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800628" y="2025506"/>
            <a:ext cx="4054401" cy="2806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Mama’s bakery will invest in a variety of social media platforms, such as X, Instagram, and Facebook, as 79.8% of Brits use social media (Data 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Reportal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, 2025).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AD5753-ABE1-4CBC-AB97-BD84FC116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2260" y="1776134"/>
            <a:ext cx="6069112" cy="3305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FA13465-7BB6-4919-9B39-AACE537B9867}"/>
              </a:ext>
            </a:extLst>
          </p:cNvPr>
          <p:cNvSpPr/>
          <p:nvPr/>
        </p:nvSpPr>
        <p:spPr>
          <a:xfrm>
            <a:off x="6938274" y="5487219"/>
            <a:ext cx="4533372" cy="498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(Source: 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Hoory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49664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Further, email marketing will also help the bakery in offering </a:t>
            </a:r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messages to attract targeted customers.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48229" y="1961821"/>
            <a:ext cx="4533372" cy="2806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La Mama’s bakery will function in alignment with the sole trader model as it is considered to be the most appropriate legal structure for the start of entrepreneurship (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</a:rPr>
              <a:t>Yli-Huumo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</a:rPr>
              <a:t>, 2023).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697F01-6ABE-4D77-A096-5E78FC70148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096000" y="2078355"/>
            <a:ext cx="5731510" cy="27012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652E2C-4C5B-4CF6-A662-70C77250B412}"/>
              </a:ext>
            </a:extLst>
          </p:cNvPr>
          <p:cNvSpPr txBox="1"/>
          <p:nvPr/>
        </p:nvSpPr>
        <p:spPr>
          <a:xfrm>
            <a:off x="7018655" y="6139934"/>
            <a:ext cx="3886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Created by the author)</a:t>
            </a:r>
          </a:p>
        </p:txBody>
      </p:sp>
    </p:spTree>
    <p:extLst>
      <p:ext uri="{BB962C8B-B14F-4D97-AF65-F5344CB8AC3E}">
        <p14:creationId xmlns:p14="http://schemas.microsoft.com/office/powerpoint/2010/main" val="3969646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Further, email marketing will also help the bakery in offering </a:t>
            </a:r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messages to attract targeted customers.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B3D7AF-3FB6-40E3-8013-B0B5DED177B5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827521" y="2533650"/>
            <a:ext cx="5023620" cy="31356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BDF5F1C-9AB6-45B9-99F3-8A2D83AA59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685805"/>
              </p:ext>
            </p:extLst>
          </p:nvPr>
        </p:nvGraphicFramePr>
        <p:xfrm>
          <a:off x="899160" y="1677889"/>
          <a:ext cx="5540829" cy="4872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91348">
                  <a:extLst>
                    <a:ext uri="{9D8B030D-6E8A-4147-A177-3AD203B41FA5}">
                      <a16:colId xmlns:a16="http://schemas.microsoft.com/office/drawing/2014/main" val="4004401483"/>
                    </a:ext>
                  </a:extLst>
                </a:gridCol>
                <a:gridCol w="1449481">
                  <a:extLst>
                    <a:ext uri="{9D8B030D-6E8A-4147-A177-3AD203B41FA5}">
                      <a16:colId xmlns:a16="http://schemas.microsoft.com/office/drawing/2014/main" val="10736500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Cost (£)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206645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Premises Lease and Deposit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595778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Renovation and Interior Setup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23810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Bakery Equipment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8105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Furniture and Fixtures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028101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Licences and permits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2757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Initial Inventory and Ingredients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3,500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35926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Technology Setup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2,500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57249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Branding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799836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 Recruitment and Training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81883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Utilities and Overheads (Initial)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84522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Delivery Equipment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21941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Contingency Fund 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63382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66,000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366410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D2FEE78-ABE2-4DBC-8FC3-AB2714A67634}"/>
              </a:ext>
            </a:extLst>
          </p:cNvPr>
          <p:cNvSpPr txBox="1"/>
          <p:nvPr/>
        </p:nvSpPr>
        <p:spPr>
          <a:xfrm>
            <a:off x="7627757" y="6200894"/>
            <a:ext cx="3886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Created by the author)</a:t>
            </a:r>
          </a:p>
        </p:txBody>
      </p:sp>
    </p:spTree>
    <p:extLst>
      <p:ext uri="{BB962C8B-B14F-4D97-AF65-F5344CB8AC3E}">
        <p14:creationId xmlns:p14="http://schemas.microsoft.com/office/powerpoint/2010/main" val="1395739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66" y="10284"/>
            <a:ext cx="10018713" cy="13321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8935F1-A91D-4597-ABB1-079F6790C465}"/>
              </a:ext>
            </a:extLst>
          </p:cNvPr>
          <p:cNvSpPr txBox="1"/>
          <p:nvPr/>
        </p:nvSpPr>
        <p:spPr>
          <a:xfrm>
            <a:off x="1184966" y="2197406"/>
            <a:ext cx="4236120" cy="1883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conclusion, this presentation presents La Mama’s Bakery’s entrepreneurial idea with marketing, strategic, and operational insights.</a:t>
            </a:r>
            <a:endParaRPr lang="en-IN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8349EC-C827-4646-A581-B4F382EE5C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322" y="1840006"/>
            <a:ext cx="4943475" cy="36766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CB3C50-03D7-44EA-BBF4-43D14309D51B}"/>
              </a:ext>
            </a:extLst>
          </p:cNvPr>
          <p:cNvSpPr txBox="1"/>
          <p:nvPr/>
        </p:nvSpPr>
        <p:spPr>
          <a:xfrm>
            <a:off x="6722959" y="5814137"/>
            <a:ext cx="38862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Hardcastle, 2024)</a:t>
            </a:r>
          </a:p>
        </p:txBody>
      </p:sp>
    </p:spTree>
    <p:extLst>
      <p:ext uri="{BB962C8B-B14F-4D97-AF65-F5344CB8AC3E}">
        <p14:creationId xmlns:p14="http://schemas.microsoft.com/office/powerpoint/2010/main" val="2144820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A6D80-C264-FF89-2B20-48A7E4A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1"/>
            <a:ext cx="10018713" cy="914400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IN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F12ADF-CD00-4C59-90EA-8459425F29EF}"/>
              </a:ext>
            </a:extLst>
          </p:cNvPr>
          <p:cNvSpPr txBox="1"/>
          <p:nvPr/>
        </p:nvSpPr>
        <p:spPr>
          <a:xfrm>
            <a:off x="512591" y="1033219"/>
            <a:ext cx="11166815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British Baker (2025)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Nearly half of young adults buy baked goods daily, research finds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dirty="0">
                <a:hlinkClick r:id="rId3"/>
              </a:rPr>
              <a:t>Nearly half of young adults buy baked goods daily, research finds | News | British Baker</a:t>
            </a:r>
            <a:r>
              <a:rPr lang="en-GB" sz="1200" dirty="0"/>
              <a:t> 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27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CFI (2025)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 P’s of Marketing.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4"/>
              </a:rPr>
              <a:t>5 P's of Marketing - Learn More About the Marketing Mix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CFI (2025)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Competitive Forces Model.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5"/>
              </a:rPr>
              <a:t>Competitive Forces Model - Definition, Template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CFI (2025)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 Segmentation and Targeting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dirty="0">
                <a:hlinkClick r:id="rId6"/>
              </a:rPr>
              <a:t>Market Segmentation and Targeting - Overview and Example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Data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Reportal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(2025)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2025: The United Kingdom.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7"/>
              </a:rPr>
              <a:t>Digital 2025: The United Kingdom — </a:t>
            </a:r>
            <a:r>
              <a:rPr lang="en-GB" sz="1200" dirty="0" err="1">
                <a:hlinkClick r:id="rId7"/>
              </a:rPr>
              <a:t>DataReportal</a:t>
            </a:r>
            <a:r>
              <a:rPr lang="en-GB" sz="1200" dirty="0">
                <a:hlinkClick r:id="rId7"/>
              </a:rPr>
              <a:t> – Global Digital Insights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28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Deland, A. (2022)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Unique Selling Propositions: What It Is, Why You Need One And How To Write Your Own.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8"/>
              </a:rPr>
              <a:t>Unique Selling Propositions: What It Is, Why You Need One And How To Write Your Own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Data (2025) </a:t>
            </a:r>
            <a:r>
              <a:rPr lang="en-IN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United Kingdom (UK) Morning Goods (Bakery and Cereals) Market Size, Growth and Forecast Analytics to 2029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dirty="0">
                <a:hlinkClick r:id="rId9"/>
              </a:rPr>
              <a:t>United Kingdom (UK) Morning Goods (Bakery and Cereals) Market Size, Growth and Forecast Analytics to 2029</a:t>
            </a:r>
            <a:r>
              <a:rPr lang="en-GB" sz="1200" dirty="0"/>
              <a:t> 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27</a:t>
            </a: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Hardcastle, K. (2024)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Rise Of Baked Goods: London’s Hottest Bakeries Worth The Wait.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10"/>
              </a:rPr>
              <a:t>The Rise Of Baked Goods: London’s Hottest Bakeries Worth The Wait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30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Hoory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(2025)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Media Marketing: The Ultimate Guide.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</a:t>
            </a:r>
            <a:r>
              <a:rPr lang="en-GB" sz="1200" dirty="0">
                <a:hlinkClick r:id="rId11"/>
              </a:rPr>
              <a:t> Social Media Marketing: The Ultimate Guide for Businesses in 2025 – Forbes Advisor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0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Mintel (2025)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Bread &amp; Bakery Goods Production in the UK - Market Research Report (2015-2030).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dirty="0">
                <a:hlinkClick r:id="rId12"/>
              </a:rPr>
              <a:t>Bread &amp; Bakery Goods Production in the UK Industry Analysis, 2025</a:t>
            </a:r>
            <a:r>
              <a:rPr lang="en-GB" sz="1200" dirty="0"/>
              <a:t>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30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Mintel (2025)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 Bakeries and Pastry Shops Market Report 2025.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hlinkClick r:id="rId13"/>
              </a:rPr>
              <a:t>UK Bakeries and Pastry Shops Market Report 2025 | Mintel</a:t>
            </a:r>
            <a:r>
              <a:rPr lang="en-GB" sz="1200" dirty="0"/>
              <a:t>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27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Schiffmiller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(2024)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Bakery’s Quest For Inclusive &amp; Technological Success.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dirty="0">
                <a:hlinkClick r:id="rId14"/>
              </a:rPr>
              <a:t>A Bakery’s Quest For Inclusive &amp; Technological Success</a:t>
            </a:r>
            <a:r>
              <a:rPr lang="en-GB" sz="1200" dirty="0"/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Yli-Huumo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(2023) ‘Business plan for the event industry as a sole trader’, Available at:</a:t>
            </a:r>
            <a:r>
              <a:rPr lang="en-GB" sz="1200" dirty="0">
                <a:hlinkClick r:id="rId15"/>
              </a:rPr>
              <a:t> Template file for long reports and theses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 October 2025). </a:t>
            </a:r>
            <a:endParaRPr lang="en-IN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47837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Thank you Images - Free Download on Freepik">
            <a:extLst>
              <a:ext uri="{FF2B5EF4-FFF2-40B4-BE49-F238E27FC236}">
                <a16:creationId xmlns:a16="http://schemas.microsoft.com/office/drawing/2014/main" id="{894E618B-D8A5-4E5E-B97B-938B5EF69E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349" y="1244374"/>
            <a:ext cx="6823302" cy="48299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3404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1542</TotalTime>
  <Words>1353</Words>
  <Application>Microsoft Office PowerPoint</Application>
  <PresentationFormat>Widescreen</PresentationFormat>
  <Paragraphs>123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BA (Hons) Business Management</vt:lpstr>
      <vt:lpstr>TABLE OF CONTENTS</vt:lpstr>
      <vt:lpstr>Introduction</vt:lpstr>
      <vt:lpstr>Business Idea </vt:lpstr>
      <vt:lpstr>Overview of the products or services </vt:lpstr>
      <vt:lpstr>Unique Selling Point (USP) </vt:lpstr>
      <vt:lpstr>Porter’s Five Forces </vt:lpstr>
      <vt:lpstr>Segmentation, Targeting and Positioning (STP)</vt:lpstr>
      <vt:lpstr>Marketing Mix </vt:lpstr>
      <vt:lpstr>Online marketing strategies </vt:lpstr>
      <vt:lpstr>Further, email marketing will also help the bakery in offering personalised messages to attract targeted customers. </vt:lpstr>
      <vt:lpstr>Further, email marketing will also help the bakery in offering personalised messages to attract targeted customers. </vt:lpstr>
      <vt:lpstr>Conclusion 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Marketing Management</dc:title>
  <dc:creator>Mariana-Janeta Cucu</dc:creator>
  <cp:lastModifiedBy>Mariana-Janeta Cucu</cp:lastModifiedBy>
  <cp:revision>169</cp:revision>
  <dcterms:created xsi:type="dcterms:W3CDTF">2023-03-11T08:35:36Z</dcterms:created>
  <dcterms:modified xsi:type="dcterms:W3CDTF">2025-11-08T12:52:29Z</dcterms:modified>
</cp:coreProperties>
</file>