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64" r:id="rId6"/>
    <p:sldId id="265" r:id="rId7"/>
    <p:sldId id="258" r:id="rId8"/>
    <p:sldId id="259" r:id="rId9"/>
    <p:sldId id="260" r:id="rId10"/>
    <p:sldId id="261" r:id="rId11"/>
    <p:sldId id="262"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64" d="100"/>
          <a:sy n="64" d="100"/>
        </p:scale>
        <p:origin x="3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10/30/2022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lackwells.co.uk/bookshop/product/Cite-Them-Right-by-Richard-Pears-Graham-J-Shields/9781352005134"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ndependent.co.uk/news/uk/politics/graduates-from-poorer-backgrounds-earn-less-than-wealthier-peers-on-same-course-major-international-study-finds-a6981401.html"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ons.gov.uk/peoplepopulationandcommunity/populationandmigration/internationalmigration/bulletins/ukpopulationbycountryofbirthandnationality/yearendingjune2021"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onlinelibrary-wiley-com.ezproxy.uwtsd.ac.uk/doi/full/10.1111/1468-4446.12311"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3434-BB3F-86BD-36ED-86432BECA1A3}"/>
              </a:ext>
            </a:extLst>
          </p:cNvPr>
          <p:cNvSpPr>
            <a:spLocks noGrp="1"/>
          </p:cNvSpPr>
          <p:nvPr>
            <p:ph type="ctrTitle"/>
          </p:nvPr>
        </p:nvSpPr>
        <p:spPr/>
        <p:txBody>
          <a:bodyPr/>
          <a:lstStyle/>
          <a:p>
            <a:r>
              <a:rPr lang="en-GB" dirty="0"/>
              <a:t>ECGE4005Q</a:t>
            </a:r>
          </a:p>
        </p:txBody>
      </p:sp>
      <p:sp>
        <p:nvSpPr>
          <p:cNvPr id="3" name="Subtitle 2">
            <a:extLst>
              <a:ext uri="{FF2B5EF4-FFF2-40B4-BE49-F238E27FC236}">
                <a16:creationId xmlns:a16="http://schemas.microsoft.com/office/drawing/2014/main" id="{EA75D4A1-1082-1F3F-5C06-77B95007A547}"/>
              </a:ext>
            </a:extLst>
          </p:cNvPr>
          <p:cNvSpPr>
            <a:spLocks noGrp="1"/>
          </p:cNvSpPr>
          <p:nvPr>
            <p:ph type="subTitle" idx="1"/>
          </p:nvPr>
        </p:nvSpPr>
        <p:spPr/>
        <p:txBody>
          <a:bodyPr>
            <a:normAutofit fontScale="77500" lnSpcReduction="20000"/>
          </a:bodyPr>
          <a:lstStyle/>
          <a:p>
            <a:r>
              <a:rPr lang="en-GB" dirty="0"/>
              <a:t>HOW TO AVOID PLAGIRISM AND UNFAIR PRACTICE</a:t>
            </a:r>
          </a:p>
          <a:p>
            <a:r>
              <a:rPr lang="en-GB" dirty="0"/>
              <a:t>NORMAN WRIGHT</a:t>
            </a:r>
          </a:p>
          <a:p>
            <a:r>
              <a:rPr lang="en-GB" dirty="0"/>
              <a:t>ASSIGMENT 2</a:t>
            </a:r>
          </a:p>
          <a:p>
            <a:r>
              <a:rPr lang="en-GB" dirty="0"/>
              <a:t>2115612</a:t>
            </a:r>
          </a:p>
        </p:txBody>
      </p:sp>
    </p:spTree>
    <p:extLst>
      <p:ext uri="{BB962C8B-B14F-4D97-AF65-F5344CB8AC3E}">
        <p14:creationId xmlns:p14="http://schemas.microsoft.com/office/powerpoint/2010/main" val="688103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87839-2402-505F-57BE-9FCCB67FA21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BDE7B28-D085-2F5D-5E32-5A5D763D9ADB}"/>
              </a:ext>
            </a:extLst>
          </p:cNvPr>
          <p:cNvSpPr>
            <a:spLocks noGrp="1"/>
          </p:cNvSpPr>
          <p:nvPr>
            <p:ph idx="1"/>
          </p:nvPr>
        </p:nvSpPr>
        <p:spPr>
          <a:xfrm>
            <a:off x="1295402" y="2592940"/>
            <a:ext cx="9601196" cy="2835702"/>
          </a:xfrm>
        </p:spPr>
        <p:txBody>
          <a:bodyPr>
            <a:normAutofit fontScale="92500" lnSpcReduction="20000"/>
          </a:bodyPr>
          <a:lstStyle/>
          <a:p>
            <a:pPr marL="0" indent="0">
              <a:buClr>
                <a:schemeClr val="tx1">
                  <a:lumMod val="95000"/>
                  <a:lumOff val="5000"/>
                </a:schemeClr>
              </a:buClr>
              <a:buNone/>
            </a:pPr>
            <a:r>
              <a:rPr lang="en-GB" sz="2600" dirty="0"/>
              <a:t>The Following Presentation Will Describe What Plagiarism and Unfair Practice is and How it Can Be Done and How to Avoid it On Different Subject Matters The Following 4 Subjects</a:t>
            </a:r>
            <a:r>
              <a:rPr lang="en-GB" dirty="0"/>
              <a:t>.</a:t>
            </a:r>
          </a:p>
          <a:p>
            <a:pPr>
              <a:buClr>
                <a:schemeClr val="tx1">
                  <a:lumMod val="95000"/>
                  <a:lumOff val="5000"/>
                </a:schemeClr>
              </a:buClr>
              <a:buFont typeface="Arial" panose="020B0604020202020204" pitchFamily="34" charset="0"/>
              <a:buChar char="•"/>
            </a:pPr>
            <a:r>
              <a:rPr lang="en-GB" dirty="0"/>
              <a:t>A BOOK</a:t>
            </a:r>
          </a:p>
          <a:p>
            <a:pPr>
              <a:buClr>
                <a:schemeClr val="tx1">
                  <a:lumMod val="95000"/>
                  <a:lumOff val="5000"/>
                </a:schemeClr>
              </a:buClr>
              <a:buFont typeface="Arial" panose="020B0604020202020204" pitchFamily="34" charset="0"/>
              <a:buChar char="•"/>
            </a:pPr>
            <a:r>
              <a:rPr lang="en-GB" dirty="0"/>
              <a:t>AN IMAGE</a:t>
            </a:r>
          </a:p>
          <a:p>
            <a:pPr>
              <a:buClr>
                <a:schemeClr val="tx1">
                  <a:lumMod val="95000"/>
                  <a:lumOff val="5000"/>
                </a:schemeClr>
              </a:buClr>
              <a:buFont typeface="Arial" panose="020B0604020202020204" pitchFamily="34" charset="0"/>
              <a:buChar char="•"/>
            </a:pPr>
            <a:r>
              <a:rPr lang="en-GB" dirty="0"/>
              <a:t>A WBSITE</a:t>
            </a:r>
          </a:p>
          <a:p>
            <a:pPr>
              <a:buClr>
                <a:schemeClr val="tx1">
                  <a:lumMod val="95000"/>
                  <a:lumOff val="5000"/>
                </a:schemeClr>
              </a:buClr>
              <a:buFont typeface="Arial" panose="020B0604020202020204" pitchFamily="34" charset="0"/>
              <a:buChar char="•"/>
            </a:pPr>
            <a:r>
              <a:rPr lang="en-GB" dirty="0"/>
              <a:t>A JOURNAL ARTICLE</a:t>
            </a:r>
          </a:p>
        </p:txBody>
      </p:sp>
      <p:sp>
        <p:nvSpPr>
          <p:cNvPr id="5" name="TextBox 4">
            <a:extLst>
              <a:ext uri="{FF2B5EF4-FFF2-40B4-BE49-F238E27FC236}">
                <a16:creationId xmlns:a16="http://schemas.microsoft.com/office/drawing/2014/main" id="{27FEA1A9-342C-9D6B-B3A2-C52D09016E74}"/>
              </a:ext>
            </a:extLst>
          </p:cNvPr>
          <p:cNvSpPr txBox="1"/>
          <p:nvPr/>
        </p:nvSpPr>
        <p:spPr>
          <a:xfrm>
            <a:off x="6177193" y="3427259"/>
            <a:ext cx="3919870" cy="1938992"/>
          </a:xfrm>
          <a:prstGeom prst="rect">
            <a:avLst/>
          </a:prstGeom>
          <a:noFill/>
        </p:spPr>
        <p:txBody>
          <a:bodyPr wrap="square" rtlCol="0">
            <a:spAutoFit/>
          </a:bodyPr>
          <a:lstStyle/>
          <a:p>
            <a:r>
              <a:rPr lang="en-GB" dirty="0"/>
              <a:t>‘</a:t>
            </a:r>
            <a:r>
              <a:rPr lang="en-GB" sz="2400" dirty="0"/>
              <a:t>Plagiarism in its most basic form is passing off someone else’s words or ideas as you own’ (Barrow &amp; </a:t>
            </a:r>
            <a:r>
              <a:rPr lang="en-GB" sz="2400" dirty="0" err="1"/>
              <a:t>Westrup</a:t>
            </a:r>
            <a:r>
              <a:rPr lang="en-GB" sz="2400" dirty="0"/>
              <a:t>, 2019, p.30).</a:t>
            </a:r>
            <a:endParaRPr lang="en-GB" dirty="0"/>
          </a:p>
        </p:txBody>
      </p:sp>
      <p:sp>
        <p:nvSpPr>
          <p:cNvPr id="7" name="TextBox 6">
            <a:extLst>
              <a:ext uri="{FF2B5EF4-FFF2-40B4-BE49-F238E27FC236}">
                <a16:creationId xmlns:a16="http://schemas.microsoft.com/office/drawing/2014/main" id="{F2700D77-F69D-E028-C7BF-74EF9F712299}"/>
              </a:ext>
            </a:extLst>
          </p:cNvPr>
          <p:cNvSpPr txBox="1"/>
          <p:nvPr/>
        </p:nvSpPr>
        <p:spPr>
          <a:xfrm flipH="1" flipV="1">
            <a:off x="9229060" y="5735583"/>
            <a:ext cx="1754372" cy="369332"/>
          </a:xfrm>
          <a:prstGeom prst="rect">
            <a:avLst/>
          </a:prstGeom>
          <a:noFill/>
        </p:spPr>
        <p:txBody>
          <a:bodyPr wrap="square" rtlCol="0">
            <a:spAutoFit/>
          </a:bodyPr>
          <a:lstStyle/>
          <a:p>
            <a:r>
              <a:rPr lang="en-GB" dirty="0"/>
              <a:t>.</a:t>
            </a:r>
          </a:p>
        </p:txBody>
      </p:sp>
      <p:sp>
        <p:nvSpPr>
          <p:cNvPr id="9" name="TextBox 8">
            <a:extLst>
              <a:ext uri="{FF2B5EF4-FFF2-40B4-BE49-F238E27FC236}">
                <a16:creationId xmlns:a16="http://schemas.microsoft.com/office/drawing/2014/main" id="{474BD52B-D500-6811-9BE1-D3FE98C57B5A}"/>
              </a:ext>
            </a:extLst>
          </p:cNvPr>
          <p:cNvSpPr txBox="1"/>
          <p:nvPr/>
        </p:nvSpPr>
        <p:spPr>
          <a:xfrm>
            <a:off x="9019530" y="5842828"/>
            <a:ext cx="2801058" cy="369332"/>
          </a:xfrm>
          <a:prstGeom prst="rect">
            <a:avLst/>
          </a:prstGeom>
          <a:noFill/>
        </p:spPr>
        <p:txBody>
          <a:bodyPr wrap="square" rtlCol="0">
            <a:spAutoFit/>
          </a:bodyPr>
          <a:lstStyle/>
          <a:p>
            <a:r>
              <a:rPr lang="en-GB" dirty="0"/>
              <a:t>(Barrow &amp; </a:t>
            </a:r>
            <a:r>
              <a:rPr lang="en-GB" dirty="0" err="1"/>
              <a:t>Westrup</a:t>
            </a:r>
            <a:r>
              <a:rPr lang="en-GB" dirty="0"/>
              <a:t> 2019)</a:t>
            </a:r>
          </a:p>
        </p:txBody>
      </p:sp>
      <p:sp>
        <p:nvSpPr>
          <p:cNvPr id="6" name="TextBox 5">
            <a:extLst>
              <a:ext uri="{FF2B5EF4-FFF2-40B4-BE49-F238E27FC236}">
                <a16:creationId xmlns:a16="http://schemas.microsoft.com/office/drawing/2014/main" id="{AADAC7BE-0BBF-D521-2BE7-3B92BE988F1C}"/>
              </a:ext>
            </a:extLst>
          </p:cNvPr>
          <p:cNvSpPr txBox="1"/>
          <p:nvPr/>
        </p:nvSpPr>
        <p:spPr>
          <a:xfrm>
            <a:off x="612397" y="5366251"/>
            <a:ext cx="7340952" cy="878895"/>
          </a:xfrm>
          <a:prstGeom prst="rect">
            <a:avLst/>
          </a:prstGeom>
          <a:noFill/>
        </p:spPr>
        <p:txBody>
          <a:bodyPr wrap="square" rtlCol="0">
            <a:spAutoFit/>
          </a:bodyPr>
          <a:lstStyle/>
          <a:p>
            <a:pPr algn="just">
              <a:lnSpc>
                <a:spcPct val="150000"/>
              </a:lnSpc>
              <a:spcAft>
                <a:spcPts val="800"/>
              </a:spcAft>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Barrow, C. </a:t>
            </a:r>
            <a:r>
              <a:rPr lang="en-GB" sz="1800" dirty="0" err="1">
                <a:effectLst/>
                <a:latin typeface="Times New Roman" panose="02020603050405020304" pitchFamily="18" charset="0"/>
                <a:ea typeface="DengXian" panose="02010600030101010101" pitchFamily="2" charset="-122"/>
                <a:cs typeface="Times New Roman" panose="02020603050405020304" pitchFamily="18" charset="0"/>
              </a:rPr>
              <a:t>Westrup</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R. (2019) </a:t>
            </a:r>
            <a:r>
              <a:rPr lang="en-GB" sz="1800" i="1" dirty="0">
                <a:effectLst/>
                <a:latin typeface="Times New Roman" panose="02020603050405020304" pitchFamily="18" charset="0"/>
                <a:ea typeface="DengXian" panose="02010600030101010101" pitchFamily="2" charset="-122"/>
                <a:cs typeface="Times New Roman" panose="02020603050405020304" pitchFamily="18" charset="0"/>
              </a:rPr>
              <a:t> Writing skills for education students</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England: Red Globe press.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216242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A65DB-9C24-D0FC-AF90-B2D878E109FF}"/>
              </a:ext>
            </a:extLst>
          </p:cNvPr>
          <p:cNvSpPr>
            <a:spLocks noGrp="1"/>
          </p:cNvSpPr>
          <p:nvPr>
            <p:ph type="title"/>
          </p:nvPr>
        </p:nvSpPr>
        <p:spPr/>
        <p:txBody>
          <a:bodyPr/>
          <a:lstStyle/>
          <a:p>
            <a:r>
              <a:rPr lang="en-GB" dirty="0"/>
              <a:t>CITE, WRITE, CHECK IT’S RIGHT !!</a:t>
            </a:r>
          </a:p>
        </p:txBody>
      </p:sp>
      <p:pic>
        <p:nvPicPr>
          <p:cNvPr id="1026" name="Picture 2" descr="See the source image">
            <a:extLst>
              <a:ext uri="{FF2B5EF4-FFF2-40B4-BE49-F238E27FC236}">
                <a16:creationId xmlns:a16="http://schemas.microsoft.com/office/drawing/2014/main" id="{7C7592FD-3193-844C-92A5-3A5BCCFC59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84284" y="2615608"/>
            <a:ext cx="2466821" cy="32602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B4A467-055D-9519-9AE6-0E6AC64CD95C}"/>
              </a:ext>
            </a:extLst>
          </p:cNvPr>
          <p:cNvSpPr txBox="1"/>
          <p:nvPr/>
        </p:nvSpPr>
        <p:spPr>
          <a:xfrm>
            <a:off x="8452884" y="5875868"/>
            <a:ext cx="2837415" cy="369332"/>
          </a:xfrm>
          <a:prstGeom prst="rect">
            <a:avLst/>
          </a:prstGeom>
          <a:noFill/>
        </p:spPr>
        <p:txBody>
          <a:bodyPr wrap="square" rtlCol="0">
            <a:spAutoFit/>
          </a:bodyPr>
          <a:lstStyle/>
          <a:p>
            <a:pPr marL="914400" lvl="2" indent="0">
              <a:buNone/>
            </a:pPr>
            <a:r>
              <a:rPr lang="en-GB" dirty="0"/>
              <a:t>(Blackwells 2022 )</a:t>
            </a:r>
          </a:p>
        </p:txBody>
      </p:sp>
      <p:sp>
        <p:nvSpPr>
          <p:cNvPr id="5" name="TextBox 4">
            <a:extLst>
              <a:ext uri="{FF2B5EF4-FFF2-40B4-BE49-F238E27FC236}">
                <a16:creationId xmlns:a16="http://schemas.microsoft.com/office/drawing/2014/main" id="{A01202B7-B21A-1089-3E17-C80A2AD399EB}"/>
              </a:ext>
            </a:extLst>
          </p:cNvPr>
          <p:cNvSpPr txBox="1"/>
          <p:nvPr/>
        </p:nvSpPr>
        <p:spPr>
          <a:xfrm flipH="1">
            <a:off x="871870" y="2615608"/>
            <a:ext cx="2773618" cy="369332"/>
          </a:xfrm>
          <a:prstGeom prst="rect">
            <a:avLst/>
          </a:prstGeom>
          <a:noFill/>
        </p:spPr>
        <p:txBody>
          <a:bodyPr wrap="square" rtlCol="0">
            <a:spAutoFit/>
          </a:bodyPr>
          <a:lstStyle/>
          <a:p>
            <a:r>
              <a:rPr lang="en-GB" dirty="0"/>
              <a:t>(Image 1 Cite Them Right)</a:t>
            </a:r>
          </a:p>
        </p:txBody>
      </p:sp>
      <p:sp>
        <p:nvSpPr>
          <p:cNvPr id="6" name="TextBox 5">
            <a:extLst>
              <a:ext uri="{FF2B5EF4-FFF2-40B4-BE49-F238E27FC236}">
                <a16:creationId xmlns:a16="http://schemas.microsoft.com/office/drawing/2014/main" id="{6BDC4B34-9DEE-48D7-9CDF-4DC9140D875B}"/>
              </a:ext>
            </a:extLst>
          </p:cNvPr>
          <p:cNvSpPr txBox="1"/>
          <p:nvPr/>
        </p:nvSpPr>
        <p:spPr>
          <a:xfrm>
            <a:off x="6751105" y="3591098"/>
            <a:ext cx="4145493" cy="2031325"/>
          </a:xfrm>
          <a:prstGeom prst="rect">
            <a:avLst/>
          </a:prstGeom>
          <a:noFill/>
        </p:spPr>
        <p:txBody>
          <a:bodyPr wrap="square" rtlCol="0">
            <a:spAutoFit/>
          </a:bodyPr>
          <a:lstStyle/>
          <a:p>
            <a:pPr marL="914400" lvl="2" indent="0">
              <a:buNone/>
            </a:pPr>
            <a:r>
              <a:rPr lang="en-GB" sz="1800" dirty="0">
                <a:solidFill>
                  <a:schemeClr val="tx1"/>
                </a:solidFill>
                <a:latin typeface="Times New Roman" panose="02020603050405020304" pitchFamily="18" charset="0"/>
                <a:cs typeface="Times New Roman" panose="02020603050405020304" pitchFamily="18" charset="0"/>
              </a:rPr>
              <a:t>Blackwells (2022</a:t>
            </a:r>
            <a:r>
              <a:rPr lang="en-GB" sz="1800" i="1" dirty="0">
                <a:solidFill>
                  <a:schemeClr val="tx1"/>
                </a:solidFill>
                <a:latin typeface="Times New Roman" panose="02020603050405020304" pitchFamily="18" charset="0"/>
                <a:cs typeface="Times New Roman" panose="02020603050405020304" pitchFamily="18" charset="0"/>
              </a:rPr>
              <a:t>). Cite them Right image. </a:t>
            </a:r>
            <a:r>
              <a:rPr lang="en-GB" sz="1800" dirty="0">
                <a:solidFill>
                  <a:schemeClr val="tx1"/>
                </a:solidFill>
                <a:latin typeface="Times New Roman" panose="02020603050405020304" pitchFamily="18" charset="0"/>
                <a:cs typeface="Times New Roman" panose="02020603050405020304" pitchFamily="18" charset="0"/>
              </a:rPr>
              <a:t>Available at</a:t>
            </a:r>
            <a:r>
              <a:rPr lang="en-GB" sz="1800" i="1" dirty="0">
                <a:solidFill>
                  <a:schemeClr val="tx1"/>
                </a:solidFill>
                <a:latin typeface="Times New Roman" panose="02020603050405020304" pitchFamily="18" charset="0"/>
                <a:cs typeface="Times New Roman" panose="02020603050405020304" pitchFamily="18" charset="0"/>
              </a:rPr>
              <a:t>: </a:t>
            </a:r>
            <a:r>
              <a:rPr lang="en-GB" sz="1800" i="1" dirty="0">
                <a:solidFill>
                  <a:schemeClr val="tx1"/>
                </a:solidFill>
                <a:latin typeface="Times New Roman" panose="02020603050405020304" pitchFamily="18" charset="0"/>
                <a:cs typeface="Times New Roman" panose="02020603050405020304" pitchFamily="18" charset="0"/>
                <a:hlinkClick r:id="rId3"/>
              </a:rPr>
              <a:t>https://blackwells.co.uk/bookshop/product/Cite-Them-Right-by-Richard-Pears-Graham-J-Shields/9781352005134</a:t>
            </a:r>
            <a:r>
              <a:rPr lang="en-GB" sz="1800" i="1" dirty="0">
                <a:solidFill>
                  <a:schemeClr val="tx1"/>
                </a:solidFill>
                <a:latin typeface="Times New Roman" panose="02020603050405020304" pitchFamily="18" charset="0"/>
                <a:cs typeface="Times New Roman" panose="02020603050405020304" pitchFamily="18" charset="0"/>
              </a:rPr>
              <a:t>. (</a:t>
            </a:r>
            <a:r>
              <a:rPr lang="en-GB" sz="1800" dirty="0">
                <a:solidFill>
                  <a:schemeClr val="tx1"/>
                </a:solidFill>
                <a:latin typeface="Times New Roman" panose="02020603050405020304" pitchFamily="18" charset="0"/>
                <a:cs typeface="Times New Roman" panose="02020603050405020304" pitchFamily="18" charset="0"/>
              </a:rPr>
              <a:t>Accessed</a:t>
            </a:r>
            <a:r>
              <a:rPr lang="en-GB" sz="1800" i="1" dirty="0">
                <a:solidFill>
                  <a:schemeClr val="tx1"/>
                </a:solidFill>
                <a:latin typeface="Times New Roman" panose="02020603050405020304" pitchFamily="18" charset="0"/>
                <a:cs typeface="Times New Roman" panose="02020603050405020304" pitchFamily="18" charset="0"/>
              </a:rPr>
              <a:t>:</a:t>
            </a:r>
            <a:r>
              <a:rPr lang="en-GB" sz="1800" dirty="0">
                <a:solidFill>
                  <a:schemeClr val="tx1"/>
                </a:solidFill>
                <a:latin typeface="Times New Roman" panose="02020603050405020304" pitchFamily="18" charset="0"/>
                <a:cs typeface="Times New Roman" panose="02020603050405020304" pitchFamily="18" charset="0"/>
              </a:rPr>
              <a:t>19/10/22</a:t>
            </a:r>
            <a:r>
              <a:rPr lang="en-GB" sz="1800" i="1" dirty="0">
                <a:solidFill>
                  <a:schemeClr val="tx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479752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F187C-50A1-90E4-A308-9E05867F117F}"/>
              </a:ext>
            </a:extLst>
          </p:cNvPr>
          <p:cNvSpPr>
            <a:spLocks noGrp="1"/>
          </p:cNvSpPr>
          <p:nvPr>
            <p:ph type="title"/>
          </p:nvPr>
        </p:nvSpPr>
        <p:spPr/>
        <p:txBody>
          <a:bodyPr/>
          <a:lstStyle/>
          <a:p>
            <a:r>
              <a:rPr lang="en-GB" dirty="0"/>
              <a:t>Book</a:t>
            </a:r>
          </a:p>
        </p:txBody>
      </p:sp>
      <p:pic>
        <p:nvPicPr>
          <p:cNvPr id="5" name="Content Placeholder 4" descr="Paperback and hardbound books in a white bookshelf">
            <a:extLst>
              <a:ext uri="{FF2B5EF4-FFF2-40B4-BE49-F238E27FC236}">
                <a16:creationId xmlns:a16="http://schemas.microsoft.com/office/drawing/2014/main" id="{C0FDDB54-DF50-1195-E72A-67FE414C9914}"/>
              </a:ext>
            </a:extLst>
          </p:cNvPr>
          <p:cNvPicPr>
            <a:picLocks noGrp="1" noChangeAspect="1"/>
          </p:cNvPicPr>
          <p:nvPr>
            <p:ph idx="1"/>
          </p:nvPr>
        </p:nvPicPr>
        <p:blipFill>
          <a:blip r:embed="rId2"/>
          <a:stretch>
            <a:fillRect/>
          </a:stretch>
        </p:blipFill>
        <p:spPr>
          <a:xfrm>
            <a:off x="7656910" y="2557993"/>
            <a:ext cx="3611828" cy="3317875"/>
          </a:xfrm>
        </p:spPr>
      </p:pic>
      <p:sp>
        <p:nvSpPr>
          <p:cNvPr id="4" name="TextBox 3">
            <a:extLst>
              <a:ext uri="{FF2B5EF4-FFF2-40B4-BE49-F238E27FC236}">
                <a16:creationId xmlns:a16="http://schemas.microsoft.com/office/drawing/2014/main" id="{A849D4FB-357E-7304-F27B-CA98CAF5220A}"/>
              </a:ext>
            </a:extLst>
          </p:cNvPr>
          <p:cNvSpPr txBox="1"/>
          <p:nvPr/>
        </p:nvSpPr>
        <p:spPr>
          <a:xfrm>
            <a:off x="923261" y="3984578"/>
            <a:ext cx="6733649" cy="830997"/>
          </a:xfrm>
          <a:prstGeom prst="rect">
            <a:avLst/>
          </a:prstGeom>
          <a:noFill/>
        </p:spPr>
        <p:txBody>
          <a:bodyPr wrap="square" rtlCol="0">
            <a:spAutoFit/>
          </a:bodyPr>
          <a:lstStyle/>
          <a:p>
            <a:r>
              <a:rPr lang="en-GB" sz="2400" dirty="0"/>
              <a:t>Giddens &amp; Sutton (2017) state that as a species humans are inquisitive of origin of ones practices.</a:t>
            </a:r>
          </a:p>
        </p:txBody>
      </p:sp>
      <p:sp>
        <p:nvSpPr>
          <p:cNvPr id="3" name="TextBox 2">
            <a:extLst>
              <a:ext uri="{FF2B5EF4-FFF2-40B4-BE49-F238E27FC236}">
                <a16:creationId xmlns:a16="http://schemas.microsoft.com/office/drawing/2014/main" id="{2C3C0C1B-002E-2BB6-5012-DE158B15B496}"/>
              </a:ext>
            </a:extLst>
          </p:cNvPr>
          <p:cNvSpPr txBox="1"/>
          <p:nvPr/>
        </p:nvSpPr>
        <p:spPr>
          <a:xfrm>
            <a:off x="923261" y="2674969"/>
            <a:ext cx="6425189" cy="1477328"/>
          </a:xfrm>
          <a:prstGeom prst="rect">
            <a:avLst/>
          </a:prstGeom>
          <a:noFill/>
        </p:spPr>
        <p:txBody>
          <a:bodyPr wrap="square" rtlCol="0">
            <a:spAutoFit/>
          </a:bodyPr>
          <a:lstStyle/>
          <a:p>
            <a:r>
              <a:rPr lang="en-GB" sz="2400" dirty="0"/>
              <a:t>‘Human beings have long been curious about the sources of their own behaviour’ (Giddens &amp; Sutton 2017, p.11).</a:t>
            </a:r>
          </a:p>
          <a:p>
            <a:endParaRPr lang="en-GB" dirty="0"/>
          </a:p>
        </p:txBody>
      </p:sp>
      <p:sp>
        <p:nvSpPr>
          <p:cNvPr id="6" name="TextBox 5">
            <a:extLst>
              <a:ext uri="{FF2B5EF4-FFF2-40B4-BE49-F238E27FC236}">
                <a16:creationId xmlns:a16="http://schemas.microsoft.com/office/drawing/2014/main" id="{13810847-2426-BA24-6948-50B0CD3FACCE}"/>
              </a:ext>
            </a:extLst>
          </p:cNvPr>
          <p:cNvSpPr txBox="1"/>
          <p:nvPr/>
        </p:nvSpPr>
        <p:spPr>
          <a:xfrm>
            <a:off x="8864600" y="5875868"/>
            <a:ext cx="2882900" cy="369332"/>
          </a:xfrm>
          <a:prstGeom prst="rect">
            <a:avLst/>
          </a:prstGeom>
          <a:noFill/>
        </p:spPr>
        <p:txBody>
          <a:bodyPr wrap="square" rtlCol="0">
            <a:spAutoFit/>
          </a:bodyPr>
          <a:lstStyle/>
          <a:p>
            <a:r>
              <a:rPr lang="en-GB" dirty="0"/>
              <a:t>(Giddens &amp; Sutton 2017)</a:t>
            </a:r>
          </a:p>
        </p:txBody>
      </p:sp>
      <p:sp>
        <p:nvSpPr>
          <p:cNvPr id="7" name="TextBox 6">
            <a:extLst>
              <a:ext uri="{FF2B5EF4-FFF2-40B4-BE49-F238E27FC236}">
                <a16:creationId xmlns:a16="http://schemas.microsoft.com/office/drawing/2014/main" id="{6DE4C659-4BCB-26CB-642F-5EDBD7BCBDCC}"/>
              </a:ext>
            </a:extLst>
          </p:cNvPr>
          <p:cNvSpPr txBox="1"/>
          <p:nvPr/>
        </p:nvSpPr>
        <p:spPr>
          <a:xfrm>
            <a:off x="698270" y="4986411"/>
            <a:ext cx="6958640" cy="1446550"/>
          </a:xfrm>
          <a:prstGeom prst="rect">
            <a:avLst/>
          </a:prstGeom>
          <a:noFill/>
        </p:spPr>
        <p:txBody>
          <a:bodyPr wrap="square" rtlCol="0">
            <a:spAutoFit/>
          </a:bodyPr>
          <a:lstStyle/>
          <a:p>
            <a:endParaRPr lang="en-GB" sz="2400" dirty="0"/>
          </a:p>
          <a:p>
            <a:r>
              <a:rPr lang="en-GB" sz="2000" dirty="0">
                <a:latin typeface="Times New Roman" panose="02020603050405020304" pitchFamily="18" charset="0"/>
                <a:cs typeface="Times New Roman" panose="02020603050405020304" pitchFamily="18" charset="0"/>
              </a:rPr>
              <a:t>Giddens, A. &amp; Sutton, P.W. (2017) </a:t>
            </a:r>
            <a:r>
              <a:rPr lang="en-GB" sz="2000" i="1" dirty="0">
                <a:latin typeface="Times New Roman" panose="02020603050405020304" pitchFamily="18" charset="0"/>
                <a:cs typeface="Times New Roman" panose="02020603050405020304" pitchFamily="18" charset="0"/>
              </a:rPr>
              <a:t>Sociology, </a:t>
            </a:r>
            <a:r>
              <a:rPr lang="en-GB" sz="2000" dirty="0">
                <a:latin typeface="Times New Roman" panose="02020603050405020304" pitchFamily="18" charset="0"/>
                <a:cs typeface="Times New Roman" panose="02020603050405020304" pitchFamily="18" charset="0"/>
              </a:rPr>
              <a:t>8</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edn</a:t>
            </a:r>
            <a:r>
              <a:rPr lang="en-GB" sz="2000" dirty="0">
                <a:latin typeface="Times New Roman" panose="02020603050405020304" pitchFamily="18" charset="0"/>
                <a:cs typeface="Times New Roman" panose="02020603050405020304" pitchFamily="18" charset="0"/>
              </a:rPr>
              <a:t>.</a:t>
            </a:r>
            <a:r>
              <a:rPr lang="en-GB" sz="2000" i="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Cambridge UK: Polity press.</a:t>
            </a:r>
            <a:endParaRPr lang="en-GB" sz="2000" dirty="0"/>
          </a:p>
          <a:p>
            <a:endParaRPr lang="en-GB" sz="2400" dirty="0"/>
          </a:p>
        </p:txBody>
      </p:sp>
    </p:spTree>
    <p:extLst>
      <p:ext uri="{BB962C8B-B14F-4D97-AF65-F5344CB8AC3E}">
        <p14:creationId xmlns:p14="http://schemas.microsoft.com/office/powerpoint/2010/main" val="1363227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F5B91-D1EA-4BAE-77B2-5C6B733B1EE4}"/>
              </a:ext>
            </a:extLst>
          </p:cNvPr>
          <p:cNvSpPr>
            <a:spLocks noGrp="1"/>
          </p:cNvSpPr>
          <p:nvPr>
            <p:ph type="title"/>
          </p:nvPr>
        </p:nvSpPr>
        <p:spPr/>
        <p:txBody>
          <a:bodyPr/>
          <a:lstStyle/>
          <a:p>
            <a:r>
              <a:rPr lang="en-GB" dirty="0"/>
              <a:t>Image</a:t>
            </a:r>
          </a:p>
        </p:txBody>
      </p:sp>
      <p:sp>
        <p:nvSpPr>
          <p:cNvPr id="6" name="TextBox 5">
            <a:extLst>
              <a:ext uri="{FF2B5EF4-FFF2-40B4-BE49-F238E27FC236}">
                <a16:creationId xmlns:a16="http://schemas.microsoft.com/office/drawing/2014/main" id="{6BF5C73D-76D5-4A97-FBA7-EC5B8453E7EF}"/>
              </a:ext>
            </a:extLst>
          </p:cNvPr>
          <p:cNvSpPr txBox="1"/>
          <p:nvPr/>
        </p:nvSpPr>
        <p:spPr>
          <a:xfrm>
            <a:off x="1793296" y="2764567"/>
            <a:ext cx="3823854" cy="2031325"/>
          </a:xfrm>
          <a:prstGeom prst="rect">
            <a:avLst/>
          </a:prstGeom>
          <a:noFill/>
        </p:spPr>
        <p:txBody>
          <a:bodyPr wrap="square" rtlCol="0">
            <a:spAutoFit/>
          </a:bodyPr>
          <a:lstStyle/>
          <a:p>
            <a:pPr marL="285750" indent="-285750">
              <a:buFont typeface="Arial" panose="020B0604020202020204" pitchFamily="34" charset="0"/>
              <a:buChar char="•"/>
            </a:pPr>
            <a:r>
              <a:rPr lang="en-GB" dirty="0"/>
              <a:t>FINDING ONE</a:t>
            </a:r>
          </a:p>
          <a:p>
            <a:pPr marL="285750" indent="-285750">
              <a:buFont typeface="Arial" panose="020B0604020202020204" pitchFamily="34" charset="0"/>
              <a:buChar char="•"/>
            </a:pPr>
            <a:r>
              <a:rPr lang="en-GB" dirty="0"/>
              <a:t>MATCH THE CRITERIA</a:t>
            </a:r>
          </a:p>
          <a:p>
            <a:pPr marL="285750" indent="-285750">
              <a:buFont typeface="Arial" panose="020B0604020202020204" pitchFamily="34" charset="0"/>
              <a:buChar char="•"/>
            </a:pPr>
            <a:r>
              <a:rPr lang="en-GB" dirty="0"/>
              <a:t>WHO OWNS THE IMAGE</a:t>
            </a:r>
          </a:p>
          <a:p>
            <a:pPr marL="285750" indent="-285750">
              <a:buFont typeface="Arial" panose="020B0604020202020204" pitchFamily="34" charset="0"/>
              <a:buChar char="•"/>
            </a:pPr>
            <a:r>
              <a:rPr lang="en-GB" dirty="0"/>
              <a:t>AKNOWLEDGEMENT </a:t>
            </a:r>
          </a:p>
          <a:p>
            <a:pPr marL="285750" indent="-285750">
              <a:buFont typeface="Arial" panose="020B0604020202020204" pitchFamily="34" charset="0"/>
              <a:buChar char="•"/>
            </a:pPr>
            <a:r>
              <a:rPr lang="en-GB" dirty="0"/>
              <a:t>DOUBLE CHECK THE SOURCE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2050" name="Picture 2" descr="See the source image">
            <a:extLst>
              <a:ext uri="{FF2B5EF4-FFF2-40B4-BE49-F238E27FC236}">
                <a16:creationId xmlns:a16="http://schemas.microsoft.com/office/drawing/2014/main" id="{D22FECE3-3398-D259-9D48-48F30D34D0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773133" y="2660649"/>
            <a:ext cx="4286959" cy="321521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E6EB18A-E1DF-46CB-B421-48992671C117}"/>
              </a:ext>
            </a:extLst>
          </p:cNvPr>
          <p:cNvSpPr txBox="1"/>
          <p:nvPr/>
        </p:nvSpPr>
        <p:spPr>
          <a:xfrm>
            <a:off x="9271590" y="5875868"/>
            <a:ext cx="2183809" cy="369332"/>
          </a:xfrm>
          <a:prstGeom prst="rect">
            <a:avLst/>
          </a:prstGeom>
          <a:noFill/>
        </p:spPr>
        <p:txBody>
          <a:bodyPr wrap="square" rtlCol="0">
            <a:spAutoFit/>
          </a:bodyPr>
          <a:lstStyle/>
          <a:p>
            <a:r>
              <a:rPr lang="en-GB" dirty="0"/>
              <a:t>(Getty Images, 2016)</a:t>
            </a:r>
          </a:p>
        </p:txBody>
      </p:sp>
      <p:sp>
        <p:nvSpPr>
          <p:cNvPr id="3" name="TextBox 2">
            <a:extLst>
              <a:ext uri="{FF2B5EF4-FFF2-40B4-BE49-F238E27FC236}">
                <a16:creationId xmlns:a16="http://schemas.microsoft.com/office/drawing/2014/main" id="{547C9D7E-10CE-03A2-FBC2-3117965AC6CB}"/>
              </a:ext>
            </a:extLst>
          </p:cNvPr>
          <p:cNvSpPr txBox="1"/>
          <p:nvPr/>
        </p:nvSpPr>
        <p:spPr>
          <a:xfrm>
            <a:off x="854313" y="4345776"/>
            <a:ext cx="5735781" cy="1857368"/>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Getty Images (2016)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Graduates from poorer backgrounds earn less than richer peers on same course, major international study finds</a:t>
            </a:r>
            <a:r>
              <a:rPr lang="en-GB" i="1" dirty="0">
                <a:latin typeface="Calibri" panose="020F0502020204030204" pitchFamily="34" charset="0"/>
                <a:ea typeface="DengXian" panose="02010600030101010101" pitchFamily="2" charset="-122"/>
                <a:cs typeface="Times New Roman" panose="02020603050405020304" pitchFamily="18" charset="0"/>
              </a:rPr>
              <a: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Graduates from poorer backgrounds earn less than richer peers on same course, major international study finds | The Independent | The Independent</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(Accessed: 19/10/2022).</a:t>
            </a:r>
          </a:p>
        </p:txBody>
      </p:sp>
    </p:spTree>
    <p:extLst>
      <p:ext uri="{BB962C8B-B14F-4D97-AF65-F5344CB8AC3E}">
        <p14:creationId xmlns:p14="http://schemas.microsoft.com/office/powerpoint/2010/main" val="577542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82AF6-6176-AC54-654B-1EA22311642F}"/>
              </a:ext>
            </a:extLst>
          </p:cNvPr>
          <p:cNvSpPr>
            <a:spLocks noGrp="1"/>
          </p:cNvSpPr>
          <p:nvPr>
            <p:ph type="title"/>
          </p:nvPr>
        </p:nvSpPr>
        <p:spPr/>
        <p:txBody>
          <a:bodyPr/>
          <a:lstStyle/>
          <a:p>
            <a:r>
              <a:rPr lang="en-GB" dirty="0"/>
              <a:t>Website</a:t>
            </a:r>
          </a:p>
        </p:txBody>
      </p:sp>
      <p:pic>
        <p:nvPicPr>
          <p:cNvPr id="5" name="Content Placeholder 4" descr="Closeup of a keyboard">
            <a:extLst>
              <a:ext uri="{FF2B5EF4-FFF2-40B4-BE49-F238E27FC236}">
                <a16:creationId xmlns:a16="http://schemas.microsoft.com/office/drawing/2014/main" id="{0FB91491-6E66-3BA6-F459-B320A70C4A57}"/>
              </a:ext>
            </a:extLst>
          </p:cNvPr>
          <p:cNvPicPr>
            <a:picLocks noGrp="1" noChangeAspect="1"/>
          </p:cNvPicPr>
          <p:nvPr>
            <p:ph idx="1"/>
          </p:nvPr>
        </p:nvPicPr>
        <p:blipFill>
          <a:blip r:embed="rId2"/>
          <a:stretch>
            <a:fillRect/>
          </a:stretch>
        </p:blipFill>
        <p:spPr>
          <a:xfrm>
            <a:off x="8028353" y="2535855"/>
            <a:ext cx="3432126" cy="2222060"/>
          </a:xfrm>
        </p:spPr>
      </p:pic>
      <p:sp>
        <p:nvSpPr>
          <p:cNvPr id="6" name="TextBox 5">
            <a:extLst>
              <a:ext uri="{FF2B5EF4-FFF2-40B4-BE49-F238E27FC236}">
                <a16:creationId xmlns:a16="http://schemas.microsoft.com/office/drawing/2014/main" id="{790CF204-A547-62B3-9C4B-139366FC631C}"/>
              </a:ext>
            </a:extLst>
          </p:cNvPr>
          <p:cNvSpPr txBox="1"/>
          <p:nvPr/>
        </p:nvSpPr>
        <p:spPr>
          <a:xfrm>
            <a:off x="713684" y="2853226"/>
            <a:ext cx="7424415" cy="3416320"/>
          </a:xfrm>
          <a:prstGeom prst="rect">
            <a:avLst/>
          </a:prstGeom>
          <a:noFill/>
        </p:spPr>
        <p:txBody>
          <a:bodyPr wrap="square" rtlCol="0">
            <a:spAutoFit/>
          </a:bodyPr>
          <a:lstStyle/>
          <a:p>
            <a:r>
              <a:rPr lang="en-GB" dirty="0">
                <a:solidFill>
                  <a:srgbClr val="323132"/>
                </a:solidFill>
                <a:latin typeface="open sans" panose="020B0606030504020204" pitchFamily="34" charset="0"/>
              </a:rPr>
              <a:t>‘</a:t>
            </a:r>
            <a:r>
              <a:rPr lang="en-GB" b="0" i="0" dirty="0">
                <a:solidFill>
                  <a:srgbClr val="323132"/>
                </a:solidFill>
                <a:effectLst/>
                <a:latin typeface="open sans" panose="020B0606030504020204" pitchFamily="34" charset="0"/>
              </a:rPr>
              <a:t>The number of EU nationals currently resident in the UK decreased from an estimated 3.6 million to 3.4 million between the year ending June 2020 and the year ending June 2021’ (ONS, 2020, Para.21).</a:t>
            </a:r>
          </a:p>
          <a:p>
            <a:endParaRPr lang="en-GB" dirty="0">
              <a:solidFill>
                <a:srgbClr val="323132"/>
              </a:solidFill>
              <a:latin typeface="open sans" panose="020B0606030504020204" pitchFamily="34" charset="0"/>
            </a:endParaRPr>
          </a:p>
          <a:p>
            <a:r>
              <a:rPr lang="en-GB" b="0" i="0" dirty="0">
                <a:solidFill>
                  <a:srgbClr val="323132"/>
                </a:solidFill>
                <a:effectLst/>
                <a:latin typeface="open sans" panose="020B0606030504020204" pitchFamily="34" charset="0"/>
              </a:rPr>
              <a:t>Between the years ending in June 2020 and June 2021, the expected number of EU citizens residing in the UK fell from 3.6 million to 3.4 million. (ONS, 2020)</a:t>
            </a:r>
          </a:p>
          <a:p>
            <a:endParaRPr lang="en-GB" dirty="0">
              <a:solidFill>
                <a:srgbClr val="323132"/>
              </a:solidFill>
              <a:latin typeface="open sans" panose="020B0606030504020204" pitchFamily="34" charset="0"/>
            </a:endParaRPr>
          </a:p>
          <a:p>
            <a:endParaRPr lang="en-GB" dirty="0">
              <a:solidFill>
                <a:srgbClr val="323132"/>
              </a:solidFill>
              <a:latin typeface="open sans" panose="020B0606030504020204" pitchFamily="34" charset="0"/>
            </a:endParaRPr>
          </a:p>
          <a:p>
            <a:endParaRPr lang="en-GB" dirty="0">
              <a:solidFill>
                <a:srgbClr val="323132"/>
              </a:solidFill>
              <a:latin typeface="open sans" panose="020B0606030504020204" pitchFamily="34" charset="0"/>
            </a:endParaRPr>
          </a:p>
          <a:p>
            <a:endParaRPr lang="en-GB" dirty="0"/>
          </a:p>
        </p:txBody>
      </p:sp>
      <p:sp>
        <p:nvSpPr>
          <p:cNvPr id="3" name="TextBox 2">
            <a:extLst>
              <a:ext uri="{FF2B5EF4-FFF2-40B4-BE49-F238E27FC236}">
                <a16:creationId xmlns:a16="http://schemas.microsoft.com/office/drawing/2014/main" id="{ACEFA96E-C1A4-74D6-CFC8-0E799724EA84}"/>
              </a:ext>
            </a:extLst>
          </p:cNvPr>
          <p:cNvSpPr txBox="1"/>
          <p:nvPr/>
        </p:nvSpPr>
        <p:spPr>
          <a:xfrm>
            <a:off x="603938" y="2510111"/>
            <a:ext cx="7424415" cy="369332"/>
          </a:xfrm>
          <a:prstGeom prst="rect">
            <a:avLst/>
          </a:prstGeom>
          <a:noFill/>
        </p:spPr>
        <p:txBody>
          <a:bodyPr wrap="square" rtlCol="0">
            <a:spAutoFit/>
          </a:bodyPr>
          <a:lstStyle/>
          <a:p>
            <a:r>
              <a:rPr lang="en-GB" dirty="0">
                <a:latin typeface="Open Sans" panose="020B0606030504020204" pitchFamily="34" charset="0"/>
                <a:ea typeface="Open Sans" panose="020B0606030504020204" pitchFamily="34" charset="0"/>
                <a:cs typeface="Open Sans" panose="020B0606030504020204" pitchFamily="34" charset="0"/>
              </a:rPr>
              <a:t>Information taken from the Office of National Statics (ONS) website:</a:t>
            </a:r>
          </a:p>
        </p:txBody>
      </p:sp>
      <p:sp>
        <p:nvSpPr>
          <p:cNvPr id="4" name="TextBox 3">
            <a:extLst>
              <a:ext uri="{FF2B5EF4-FFF2-40B4-BE49-F238E27FC236}">
                <a16:creationId xmlns:a16="http://schemas.microsoft.com/office/drawing/2014/main" id="{D9FCE888-A2CD-9D64-51CA-A1909BF37883}"/>
              </a:ext>
            </a:extLst>
          </p:cNvPr>
          <p:cNvSpPr txBox="1"/>
          <p:nvPr/>
        </p:nvSpPr>
        <p:spPr>
          <a:xfrm>
            <a:off x="10251347" y="5875868"/>
            <a:ext cx="1346289" cy="369332"/>
          </a:xfrm>
          <a:prstGeom prst="rect">
            <a:avLst/>
          </a:prstGeom>
          <a:noFill/>
        </p:spPr>
        <p:txBody>
          <a:bodyPr wrap="square" rtlCol="0">
            <a:spAutoFit/>
          </a:bodyPr>
          <a:lstStyle/>
          <a:p>
            <a:r>
              <a:rPr lang="en-GB" dirty="0"/>
              <a:t>(ONS, 2020)</a:t>
            </a:r>
          </a:p>
        </p:txBody>
      </p:sp>
      <p:sp>
        <p:nvSpPr>
          <p:cNvPr id="8" name="TextBox 7">
            <a:extLst>
              <a:ext uri="{FF2B5EF4-FFF2-40B4-BE49-F238E27FC236}">
                <a16:creationId xmlns:a16="http://schemas.microsoft.com/office/drawing/2014/main" id="{B8B223CC-F66D-F545-3722-F414C4F267C3}"/>
              </a:ext>
            </a:extLst>
          </p:cNvPr>
          <p:cNvSpPr txBox="1"/>
          <p:nvPr/>
        </p:nvSpPr>
        <p:spPr>
          <a:xfrm>
            <a:off x="603938" y="5321870"/>
            <a:ext cx="9873912" cy="923330"/>
          </a:xfrm>
          <a:prstGeom prst="rect">
            <a:avLst/>
          </a:prstGeom>
          <a:noFill/>
        </p:spPr>
        <p:txBody>
          <a:bodyPr wrap="square" rtlCol="0">
            <a:spAutoFit/>
          </a:bodyPr>
          <a:lstStyle/>
          <a:p>
            <a:r>
              <a:rPr lang="en-GB" dirty="0">
                <a:latin typeface="open sans" panose="020B0606030504020204" pitchFamily="34" charset="0"/>
                <a:ea typeface="open sans" panose="020B0606030504020204" pitchFamily="34" charset="0"/>
                <a:cs typeface="open sans" panose="020B0606030504020204" pitchFamily="34" charset="0"/>
              </a:rPr>
              <a:t>ONS (2020) </a:t>
            </a:r>
            <a:r>
              <a:rPr lang="en-GB" i="1" dirty="0">
                <a:latin typeface="open sans" panose="020B0606030504020204" pitchFamily="34" charset="0"/>
                <a:ea typeface="open sans" panose="020B0606030504020204" pitchFamily="34" charset="0"/>
                <a:cs typeface="open sans" panose="020B0606030504020204" pitchFamily="34" charset="0"/>
              </a:rPr>
              <a:t>Population of the UK By country of Birth and Nationality: Year Ending J</a:t>
            </a:r>
            <a:r>
              <a:rPr lang="en-GB" dirty="0">
                <a:latin typeface="open sans" panose="020B0606030504020204" pitchFamily="34" charset="0"/>
                <a:ea typeface="open sans" panose="020B0606030504020204" pitchFamily="34" charset="0"/>
                <a:cs typeface="open sans" panose="020B0606030504020204" pitchFamily="34" charset="0"/>
              </a:rPr>
              <a:t>u</a:t>
            </a:r>
            <a:r>
              <a:rPr lang="en-GB" i="1" dirty="0">
                <a:latin typeface="open sans" panose="020B0606030504020204" pitchFamily="34" charset="0"/>
                <a:ea typeface="open sans" panose="020B0606030504020204" pitchFamily="34" charset="0"/>
                <a:cs typeface="open sans" panose="020B0606030504020204" pitchFamily="34" charset="0"/>
              </a:rPr>
              <a:t>ne 2021. </a:t>
            </a:r>
            <a:r>
              <a:rPr lang="en-GB" dirty="0">
                <a:latin typeface="open sans" panose="020B0606030504020204" pitchFamily="34" charset="0"/>
                <a:ea typeface="open sans" panose="020B0606030504020204" pitchFamily="34" charset="0"/>
                <a:cs typeface="open sans" panose="020B0606030504020204" pitchFamily="34" charset="0"/>
              </a:rPr>
              <a:t>Available at: </a:t>
            </a:r>
            <a:r>
              <a:rPr lang="en-GB" dirty="0">
                <a:hlinkClick r:id="rId3"/>
              </a:rPr>
              <a:t>Population of the UK by country of birth and nationality - Office for National Statistics (ons.gov.uk)</a:t>
            </a:r>
            <a:r>
              <a:rPr lang="en-GB" dirty="0"/>
              <a:t> (Accessed: 19/10/2022).</a:t>
            </a:r>
          </a:p>
        </p:txBody>
      </p:sp>
    </p:spTree>
    <p:extLst>
      <p:ext uri="{BB962C8B-B14F-4D97-AF65-F5344CB8AC3E}">
        <p14:creationId xmlns:p14="http://schemas.microsoft.com/office/powerpoint/2010/main" val="1084660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EFD6-AA41-AAE0-C152-358BC9C0DB3D}"/>
              </a:ext>
            </a:extLst>
          </p:cNvPr>
          <p:cNvSpPr>
            <a:spLocks noGrp="1"/>
          </p:cNvSpPr>
          <p:nvPr>
            <p:ph type="title"/>
          </p:nvPr>
        </p:nvSpPr>
        <p:spPr/>
        <p:txBody>
          <a:bodyPr/>
          <a:lstStyle/>
          <a:p>
            <a:r>
              <a:rPr lang="en-GB" dirty="0"/>
              <a:t>Journal</a:t>
            </a:r>
          </a:p>
        </p:txBody>
      </p:sp>
      <p:pic>
        <p:nvPicPr>
          <p:cNvPr id="5" name="Content Placeholder 4" descr="Stack of magazines on table">
            <a:extLst>
              <a:ext uri="{FF2B5EF4-FFF2-40B4-BE49-F238E27FC236}">
                <a16:creationId xmlns:a16="http://schemas.microsoft.com/office/drawing/2014/main" id="{9783B53B-7B1D-7F76-839C-F4B2FE411228}"/>
              </a:ext>
            </a:extLst>
          </p:cNvPr>
          <p:cNvPicPr>
            <a:picLocks noGrp="1" noChangeAspect="1"/>
          </p:cNvPicPr>
          <p:nvPr>
            <p:ph idx="1"/>
          </p:nvPr>
        </p:nvPicPr>
        <p:blipFill>
          <a:blip r:embed="rId2"/>
          <a:stretch>
            <a:fillRect/>
          </a:stretch>
        </p:blipFill>
        <p:spPr>
          <a:xfrm>
            <a:off x="7641936" y="2565567"/>
            <a:ext cx="3525339" cy="2287297"/>
          </a:xfrm>
        </p:spPr>
      </p:pic>
      <p:sp>
        <p:nvSpPr>
          <p:cNvPr id="6" name="TextBox 5">
            <a:extLst>
              <a:ext uri="{FF2B5EF4-FFF2-40B4-BE49-F238E27FC236}">
                <a16:creationId xmlns:a16="http://schemas.microsoft.com/office/drawing/2014/main" id="{4029C4DF-CB47-27F5-1848-3FEF71E79153}"/>
              </a:ext>
            </a:extLst>
          </p:cNvPr>
          <p:cNvSpPr txBox="1"/>
          <p:nvPr/>
        </p:nvSpPr>
        <p:spPr>
          <a:xfrm>
            <a:off x="879380" y="2586843"/>
            <a:ext cx="6603795" cy="3139321"/>
          </a:xfrm>
          <a:prstGeom prst="rect">
            <a:avLst/>
          </a:prstGeom>
          <a:noFill/>
        </p:spPr>
        <p:txBody>
          <a:bodyPr wrap="square" rtlCol="0">
            <a:spAutoFit/>
          </a:bodyPr>
          <a:lstStyle/>
          <a:p>
            <a:r>
              <a:rPr lang="en-GB" dirty="0">
                <a:solidFill>
                  <a:srgbClr val="1C1D1E"/>
                </a:solidFill>
                <a:latin typeface="Open Sans" panose="020B0604020202020204" pitchFamily="34" charset="0"/>
              </a:rPr>
              <a:t>‘</a:t>
            </a:r>
            <a:r>
              <a:rPr lang="en-GB" b="0" i="0" dirty="0">
                <a:solidFill>
                  <a:srgbClr val="1C1D1E"/>
                </a:solidFill>
                <a:effectLst/>
                <a:latin typeface="Open Sans" panose="020B0604020202020204" pitchFamily="34" charset="0"/>
              </a:rPr>
              <a:t>Nonetheless, we contend that scholars of racial and ethnic divisions have actually similar ways of thinking to those working within ‘cultural class analysis’ (</a:t>
            </a:r>
            <a:r>
              <a:rPr lang="en-GB" b="0" i="0" dirty="0" err="1">
                <a:solidFill>
                  <a:srgbClr val="1C1D1E"/>
                </a:solidFill>
                <a:effectLst/>
                <a:latin typeface="Open Sans" panose="020B0604020202020204" pitchFamily="34" charset="0"/>
              </a:rPr>
              <a:t>Flemmei</a:t>
            </a:r>
            <a:r>
              <a:rPr lang="en-GB" b="0" i="0" dirty="0">
                <a:solidFill>
                  <a:srgbClr val="1C1D1E"/>
                </a:solidFill>
                <a:effectLst/>
                <a:latin typeface="Open Sans" panose="020B0604020202020204" pitchFamily="34" charset="0"/>
              </a:rPr>
              <a:t> &amp; Savage 2017</a:t>
            </a:r>
            <a:r>
              <a:rPr lang="en-GB" dirty="0">
                <a:solidFill>
                  <a:srgbClr val="1C1D1E"/>
                </a:solidFill>
                <a:latin typeface="Open Sans" panose="020B0604020202020204" pitchFamily="34" charset="0"/>
              </a:rPr>
              <a:t>, para.13).</a:t>
            </a:r>
          </a:p>
          <a:p>
            <a:endParaRPr lang="en-GB" b="0" i="0" dirty="0">
              <a:solidFill>
                <a:srgbClr val="1C1D1E"/>
              </a:solidFill>
              <a:effectLst/>
              <a:latin typeface="Open Sans" panose="020B0604020202020204" pitchFamily="34" charset="0"/>
            </a:endParaRPr>
          </a:p>
          <a:p>
            <a:r>
              <a:rPr lang="en-GB" b="0" i="0" dirty="0">
                <a:solidFill>
                  <a:srgbClr val="1C1D1E"/>
                </a:solidFill>
                <a:effectLst/>
                <a:latin typeface="Open Sans" panose="020B0604020202020204" pitchFamily="34" charset="0"/>
              </a:rPr>
              <a:t>However, we argue that people studying racial and ethnic distinctions share some cognitive strategies with those engaged in "cultural class analysis. (</a:t>
            </a:r>
            <a:r>
              <a:rPr lang="en-GB" b="0" i="0" dirty="0" err="1">
                <a:solidFill>
                  <a:srgbClr val="1C1D1E"/>
                </a:solidFill>
                <a:effectLst/>
                <a:latin typeface="Open Sans" panose="020B0604020202020204" pitchFamily="34" charset="0"/>
              </a:rPr>
              <a:t>Flemmen</a:t>
            </a:r>
            <a:r>
              <a:rPr lang="en-GB" b="0" i="0" dirty="0">
                <a:solidFill>
                  <a:srgbClr val="1C1D1E"/>
                </a:solidFill>
                <a:effectLst/>
                <a:latin typeface="Open Sans" panose="020B0604020202020204" pitchFamily="34" charset="0"/>
              </a:rPr>
              <a:t> &amp; Savage)</a:t>
            </a:r>
          </a:p>
          <a:p>
            <a:endParaRPr lang="en-GB" dirty="0">
              <a:solidFill>
                <a:srgbClr val="1C1D1E"/>
              </a:solidFill>
              <a:latin typeface="Open Sans" panose="020B0604020202020204" pitchFamily="34" charset="0"/>
            </a:endParaRPr>
          </a:p>
          <a:p>
            <a:endParaRPr lang="en-GB" dirty="0">
              <a:solidFill>
                <a:srgbClr val="1C1D1E"/>
              </a:solidFill>
              <a:latin typeface="Open Sans" panose="020B0604020202020204" pitchFamily="34" charset="0"/>
            </a:endParaRPr>
          </a:p>
          <a:p>
            <a:endParaRPr lang="en-GB" dirty="0"/>
          </a:p>
        </p:txBody>
      </p:sp>
      <p:sp>
        <p:nvSpPr>
          <p:cNvPr id="3" name="TextBox 2">
            <a:extLst>
              <a:ext uri="{FF2B5EF4-FFF2-40B4-BE49-F238E27FC236}">
                <a16:creationId xmlns:a16="http://schemas.microsoft.com/office/drawing/2014/main" id="{587FA755-6D6C-0DD4-37C3-B68834200F21}"/>
              </a:ext>
            </a:extLst>
          </p:cNvPr>
          <p:cNvSpPr txBox="1"/>
          <p:nvPr/>
        </p:nvSpPr>
        <p:spPr>
          <a:xfrm>
            <a:off x="9055100" y="5875868"/>
            <a:ext cx="2527300" cy="369332"/>
          </a:xfrm>
          <a:prstGeom prst="rect">
            <a:avLst/>
          </a:prstGeom>
          <a:noFill/>
        </p:spPr>
        <p:txBody>
          <a:bodyPr wrap="square" rtlCol="0">
            <a:spAutoFit/>
          </a:bodyPr>
          <a:lstStyle/>
          <a:p>
            <a:r>
              <a:rPr lang="en-GB" dirty="0"/>
              <a:t>(</a:t>
            </a:r>
            <a:r>
              <a:rPr lang="en-GB" dirty="0" err="1"/>
              <a:t>Flemmen</a:t>
            </a:r>
            <a:r>
              <a:rPr lang="en-GB" dirty="0"/>
              <a:t> &amp; Savage 2017)</a:t>
            </a:r>
          </a:p>
        </p:txBody>
      </p:sp>
      <p:sp>
        <p:nvSpPr>
          <p:cNvPr id="8" name="TextBox 7">
            <a:extLst>
              <a:ext uri="{FF2B5EF4-FFF2-40B4-BE49-F238E27FC236}">
                <a16:creationId xmlns:a16="http://schemas.microsoft.com/office/drawing/2014/main" id="{54B90AEA-C795-76B6-9007-B1EAEEB0ADF3}"/>
              </a:ext>
            </a:extLst>
          </p:cNvPr>
          <p:cNvSpPr txBox="1"/>
          <p:nvPr/>
        </p:nvSpPr>
        <p:spPr>
          <a:xfrm>
            <a:off x="609600" y="5028666"/>
            <a:ext cx="9897687" cy="1264642"/>
          </a:xfrm>
          <a:prstGeom prst="rect">
            <a:avLst/>
          </a:prstGeom>
          <a:noFill/>
        </p:spPr>
        <p:txBody>
          <a:bodyPr wrap="square" rtlCol="0">
            <a:spAutoFit/>
          </a:bodyPr>
          <a:lstStyle/>
          <a:p>
            <a:pPr>
              <a:lnSpc>
                <a:spcPct val="107000"/>
              </a:lnSpc>
              <a:spcAft>
                <a:spcPts val="800"/>
              </a:spcAft>
            </a:pPr>
            <a:r>
              <a:rPr lang="en-GB" sz="1800" dirty="0" err="1">
                <a:effectLst/>
                <a:latin typeface="Calibri" panose="020F0502020204030204" pitchFamily="34" charset="0"/>
                <a:ea typeface="DengXian" panose="02010600030101010101" pitchFamily="2" charset="-122"/>
                <a:cs typeface="Times New Roman" panose="02020603050405020304" pitchFamily="18" charset="0"/>
              </a:rPr>
              <a:t>Flemmen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M. and Savage, M. (2017) ‘The Politics of Nationalism and White Racism in the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Uk</a:t>
            </a:r>
            <a:r>
              <a:rPr lang="en-GB" sz="1800" dirty="0">
                <a:effectLst/>
                <a:latin typeface="Calibri" panose="020F0502020204030204" pitchFamily="34" charset="0"/>
                <a:ea typeface="DengXian" panose="02010600030101010101" pitchFamily="2" charset="-122"/>
                <a:cs typeface="Times New Roman" panose="02020603050405020304" pitchFamily="18" charset="0"/>
              </a:rPr>
              <a:t>’,</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The  British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Jouranl</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of Sociology, </a:t>
            </a:r>
            <a:r>
              <a:rPr lang="en-GB" sz="1800" dirty="0">
                <a:effectLst/>
                <a:latin typeface="Calibri" panose="020F0502020204030204" pitchFamily="34" charset="0"/>
                <a:ea typeface="DengXian" panose="02010600030101010101" pitchFamily="2" charset="-122"/>
                <a:cs typeface="Times New Roman" panose="02020603050405020304" pitchFamily="18" charset="0"/>
              </a:rPr>
              <a:t>68(S1),  pp.S233-S264 </a:t>
            </a: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The politics of nationalism and white racism in the UK - </a:t>
            </a:r>
            <a:r>
              <a:rPr lang="en-GB" sz="1800" u="sng" dirty="0" err="1">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Flemmen</a:t>
            </a: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 - 2017 - The British Journal of Sociology - Wiley Online Library (uwtsd.ac.uk)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(Accessed:19/10/2022).</a:t>
            </a:r>
          </a:p>
        </p:txBody>
      </p:sp>
    </p:spTree>
    <p:extLst>
      <p:ext uri="{BB962C8B-B14F-4D97-AF65-F5344CB8AC3E}">
        <p14:creationId xmlns:p14="http://schemas.microsoft.com/office/powerpoint/2010/main" val="752211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0284F-9C4F-9993-E5B6-D10CD2D0B411}"/>
              </a:ext>
            </a:extLst>
          </p:cNvPr>
          <p:cNvSpPr>
            <a:spLocks noGrp="1"/>
          </p:cNvSpPr>
          <p:nvPr>
            <p:ph type="title"/>
          </p:nvPr>
        </p:nvSpPr>
        <p:spPr/>
        <p:txBody>
          <a:bodyPr/>
          <a:lstStyle/>
          <a:p>
            <a:r>
              <a:rPr lang="en-GB" dirty="0"/>
              <a:t>Conclusion</a:t>
            </a:r>
          </a:p>
        </p:txBody>
      </p:sp>
      <p:pic>
        <p:nvPicPr>
          <p:cNvPr id="5" name="Content Placeholder 4" descr="Stressed man at work">
            <a:extLst>
              <a:ext uri="{FF2B5EF4-FFF2-40B4-BE49-F238E27FC236}">
                <a16:creationId xmlns:a16="http://schemas.microsoft.com/office/drawing/2014/main" id="{41773285-9409-F6E2-7EAF-092D64BE7057}"/>
              </a:ext>
            </a:extLst>
          </p:cNvPr>
          <p:cNvPicPr>
            <a:picLocks noGrp="1" noChangeAspect="1"/>
          </p:cNvPicPr>
          <p:nvPr>
            <p:ph idx="1"/>
          </p:nvPr>
        </p:nvPicPr>
        <p:blipFill>
          <a:blip r:embed="rId2"/>
          <a:stretch>
            <a:fillRect/>
          </a:stretch>
        </p:blipFill>
        <p:spPr>
          <a:xfrm>
            <a:off x="7302108" y="2592197"/>
            <a:ext cx="3816346" cy="2946999"/>
          </a:xfrm>
        </p:spPr>
      </p:pic>
      <p:sp>
        <p:nvSpPr>
          <p:cNvPr id="6" name="TextBox 5">
            <a:extLst>
              <a:ext uri="{FF2B5EF4-FFF2-40B4-BE49-F238E27FC236}">
                <a16:creationId xmlns:a16="http://schemas.microsoft.com/office/drawing/2014/main" id="{04C52B4D-1D01-B161-EC6E-4780ED2A4336}"/>
              </a:ext>
            </a:extLst>
          </p:cNvPr>
          <p:cNvSpPr txBox="1"/>
          <p:nvPr/>
        </p:nvSpPr>
        <p:spPr>
          <a:xfrm>
            <a:off x="2231472" y="3112316"/>
            <a:ext cx="3010761" cy="2308324"/>
          </a:xfrm>
          <a:prstGeom prst="rect">
            <a:avLst/>
          </a:prstGeom>
          <a:noFill/>
        </p:spPr>
        <p:txBody>
          <a:bodyPr wrap="none" rtlCol="0">
            <a:spAutoFit/>
          </a:bodyPr>
          <a:lstStyle/>
          <a:p>
            <a:pPr marL="285750" indent="-285750">
              <a:buFont typeface="Arial" panose="020B0604020202020204" pitchFamily="34" charset="0"/>
              <a:buChar char="•"/>
            </a:pPr>
            <a:r>
              <a:rPr lang="en-GB" dirty="0"/>
              <a:t>DON’T PANIC</a:t>
            </a:r>
          </a:p>
          <a:p>
            <a:pPr marL="285750" indent="-285750">
              <a:buFont typeface="Arial" panose="020B0604020202020204" pitchFamily="34" charset="0"/>
              <a:buChar char="•"/>
            </a:pPr>
            <a:r>
              <a:rPr lang="en-GB" dirty="0"/>
              <a:t>USE THE RIGHT TOOLS</a:t>
            </a:r>
          </a:p>
          <a:p>
            <a:pPr marL="285750" indent="-285750">
              <a:buFont typeface="Arial" panose="020B0604020202020204" pitchFamily="34" charset="0"/>
              <a:buChar char="•"/>
            </a:pPr>
            <a:r>
              <a:rPr lang="en-GB" dirty="0"/>
              <a:t>CHECK</a:t>
            </a:r>
          </a:p>
          <a:p>
            <a:pPr marL="285750" indent="-285750">
              <a:buFont typeface="Arial" panose="020B0604020202020204" pitchFamily="34" charset="0"/>
              <a:buChar char="•"/>
            </a:pPr>
            <a:r>
              <a:rPr lang="en-GB" dirty="0"/>
              <a:t>PRACTICE </a:t>
            </a:r>
          </a:p>
          <a:p>
            <a:pPr marL="285750" indent="-285750">
              <a:buFont typeface="Arial" panose="020B0604020202020204" pitchFamily="34" charset="0"/>
              <a:buChar char="•"/>
            </a:pPr>
            <a:r>
              <a:rPr lang="en-GB" dirty="0"/>
              <a:t>ASK</a:t>
            </a:r>
          </a:p>
          <a:p>
            <a:pPr marL="285750" indent="-285750">
              <a:buFont typeface="Arial" panose="020B0604020202020204" pitchFamily="34" charset="0"/>
              <a:buChar char="•"/>
            </a:pPr>
            <a:r>
              <a:rPr lang="en-GB" dirty="0"/>
              <a:t>GET HELP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FEBC4322-B8D9-2F24-4B81-25F6883F53B1}"/>
              </a:ext>
            </a:extLst>
          </p:cNvPr>
          <p:cNvSpPr txBox="1"/>
          <p:nvPr/>
        </p:nvSpPr>
        <p:spPr>
          <a:xfrm>
            <a:off x="671118" y="5352176"/>
            <a:ext cx="8221211" cy="1309141"/>
          </a:xfrm>
          <a:prstGeom prst="rect">
            <a:avLst/>
          </a:prstGeom>
          <a:noFill/>
        </p:spPr>
        <p:txBody>
          <a:bodyPr wrap="square" rtlCol="0">
            <a:spAutoFit/>
          </a:bodyPr>
          <a:lstStyle/>
          <a:p>
            <a:pPr marL="457200" indent="-457200" algn="just">
              <a:lnSpc>
                <a:spcPct val="150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Pears, R. &amp; Shields, G. J. (2022).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Cite them right : the essential referencing guide (</a:t>
            </a:r>
            <a:r>
              <a:rPr lang="en-GB" sz="1800" dirty="0">
                <a:effectLst/>
                <a:latin typeface="Calibri" panose="020F0502020204030204" pitchFamily="34" charset="0"/>
                <a:ea typeface="DengXian" panose="02010600030101010101" pitchFamily="2" charset="-122"/>
                <a:cs typeface="Times New Roman" panose="02020603050405020304" pitchFamily="18" charset="0"/>
              </a:rPr>
              <a:t>12th </a:t>
            </a:r>
            <a:r>
              <a:rPr lang="en-GB" dirty="0">
                <a:latin typeface="Calibri" panose="020F0502020204030204" pitchFamily="34" charset="0"/>
                <a:ea typeface="DengXian" panose="02010600030101010101" pitchFamily="2" charset="-122"/>
                <a:cs typeface="Times New Roman" panose="02020603050405020304" pitchFamily="18" charset="0"/>
              </a:rPr>
              <a:t>EDN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New York: Bloomsbury Academic.</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p:txBody>
      </p:sp>
      <p:sp>
        <p:nvSpPr>
          <p:cNvPr id="7" name="TextBox 6">
            <a:extLst>
              <a:ext uri="{FF2B5EF4-FFF2-40B4-BE49-F238E27FC236}">
                <a16:creationId xmlns:a16="http://schemas.microsoft.com/office/drawing/2014/main" id="{225F4B89-7B16-B7A7-37C0-3DE9B38B0F5B}"/>
              </a:ext>
            </a:extLst>
          </p:cNvPr>
          <p:cNvSpPr txBox="1"/>
          <p:nvPr/>
        </p:nvSpPr>
        <p:spPr>
          <a:xfrm>
            <a:off x="9051721" y="5845393"/>
            <a:ext cx="2399253" cy="369332"/>
          </a:xfrm>
          <a:prstGeom prst="rect">
            <a:avLst/>
          </a:prstGeom>
          <a:noFill/>
        </p:spPr>
        <p:txBody>
          <a:bodyPr wrap="square" rtlCol="0">
            <a:spAutoFit/>
          </a:bodyPr>
          <a:lstStyle/>
          <a:p>
            <a:r>
              <a:rPr lang="en-GB" dirty="0"/>
              <a:t>(Pears &amp; Shields 2022)</a:t>
            </a:r>
          </a:p>
        </p:txBody>
      </p:sp>
    </p:spTree>
    <p:extLst>
      <p:ext uri="{BB962C8B-B14F-4D97-AF65-F5344CB8AC3E}">
        <p14:creationId xmlns:p14="http://schemas.microsoft.com/office/powerpoint/2010/main" val="3238347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BDC1-7FBB-C63B-4C44-8DA0B71B434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0231736-1D0D-B4DA-3D52-89593C7366C0}"/>
              </a:ext>
            </a:extLst>
          </p:cNvPr>
          <p:cNvSpPr>
            <a:spLocks noGrp="1"/>
          </p:cNvSpPr>
          <p:nvPr>
            <p:ph idx="1"/>
          </p:nvPr>
        </p:nvSpPr>
        <p:spPr/>
        <p:txBody>
          <a:bodyPr>
            <a:normAutofit fontScale="25000" lnSpcReduction="20000"/>
          </a:bodyPr>
          <a:lstStyle/>
          <a:p>
            <a:pPr marL="0" indent="0" algn="just">
              <a:lnSpc>
                <a:spcPct val="170000"/>
              </a:lnSpc>
              <a:spcAft>
                <a:spcPts val="800"/>
              </a:spcAft>
              <a:buNone/>
            </a:pP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Barrow, C. </a:t>
            </a:r>
            <a:r>
              <a:rPr lang="en-GB" sz="4800" dirty="0" err="1">
                <a:effectLst/>
                <a:latin typeface="Times New Roman" panose="02020603050405020304" pitchFamily="18" charset="0"/>
                <a:ea typeface="DengXian" panose="02010600030101010101" pitchFamily="2" charset="-122"/>
                <a:cs typeface="Times New Roman" panose="02020603050405020304" pitchFamily="18" charset="0"/>
              </a:rPr>
              <a:t>Westrup</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R. (2019) </a:t>
            </a:r>
            <a:r>
              <a:rPr lang="en-GB" sz="4800" i="1" dirty="0">
                <a:effectLst/>
                <a:latin typeface="Times New Roman" panose="02020603050405020304" pitchFamily="18" charset="0"/>
                <a:ea typeface="DengXian" panose="02010600030101010101" pitchFamily="2" charset="-122"/>
                <a:cs typeface="Times New Roman" panose="02020603050405020304" pitchFamily="18" charset="0"/>
              </a:rPr>
              <a:t>Macmillan study skills Writing skills for education students</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England: Red Globe press</a:t>
            </a:r>
          </a:p>
          <a:p>
            <a:pPr marL="0" indent="0" algn="just">
              <a:lnSpc>
                <a:spcPct val="170000"/>
              </a:lnSpc>
              <a:spcAft>
                <a:spcPts val="800"/>
              </a:spcAft>
              <a:buNone/>
            </a:pPr>
            <a:r>
              <a:rPr lang="en-GB" sz="4800" dirty="0" err="1">
                <a:effectLst/>
                <a:latin typeface="Times New Roman" panose="02020603050405020304" pitchFamily="18" charset="0"/>
                <a:ea typeface="DengXian" panose="02010600030101010101" pitchFamily="2" charset="-122"/>
                <a:cs typeface="Times New Roman" panose="02020603050405020304" pitchFamily="18" charset="0"/>
              </a:rPr>
              <a:t>Blackwells</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(2022). </a:t>
            </a:r>
            <a:r>
              <a:rPr lang="en-GB" sz="4800" i="1" dirty="0">
                <a:effectLst/>
                <a:latin typeface="Times New Roman" panose="02020603050405020304" pitchFamily="18" charset="0"/>
                <a:ea typeface="DengXian" panose="02010600030101010101" pitchFamily="2" charset="-122"/>
                <a:cs typeface="Times New Roman" panose="02020603050405020304" pitchFamily="18" charset="0"/>
              </a:rPr>
              <a:t>Cite them Right image</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Available at: https://blackwells.co.uk/bookshop/product/Cite-Them-Right-by-Richard-Pears-Graham-J-Shields/9781352005134. (Accessed:19/10/22).</a:t>
            </a:r>
          </a:p>
          <a:p>
            <a:pPr marL="0" indent="0" algn="just">
              <a:lnSpc>
                <a:spcPct val="170000"/>
              </a:lnSpc>
              <a:spcAft>
                <a:spcPts val="800"/>
              </a:spcAft>
              <a:buNone/>
            </a:pPr>
            <a:r>
              <a:rPr lang="en-GB" sz="4800" dirty="0" err="1">
                <a:effectLst/>
                <a:latin typeface="Times New Roman" panose="02020603050405020304" pitchFamily="18" charset="0"/>
                <a:ea typeface="DengXian" panose="02010600030101010101" pitchFamily="2" charset="-122"/>
                <a:cs typeface="Times New Roman" panose="02020603050405020304" pitchFamily="18" charset="0"/>
              </a:rPr>
              <a:t>Flemmen</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M. and Savage, M. (2017) ‘The Politics of Nationalism and White Racism in the </a:t>
            </a:r>
            <a:r>
              <a:rPr lang="en-GB" sz="4800" dirty="0" err="1">
                <a:effectLst/>
                <a:latin typeface="Times New Roman" panose="02020603050405020304" pitchFamily="18" charset="0"/>
                <a:ea typeface="DengXian" panose="02010600030101010101" pitchFamily="2" charset="-122"/>
                <a:cs typeface="Times New Roman" panose="02020603050405020304" pitchFamily="18" charset="0"/>
              </a:rPr>
              <a:t>Uk</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a:t>
            </a:r>
            <a:r>
              <a:rPr lang="en-GB" sz="4800" i="1" dirty="0">
                <a:effectLst/>
                <a:latin typeface="Times New Roman" panose="02020603050405020304" pitchFamily="18" charset="0"/>
                <a:ea typeface="DengXian" panose="02010600030101010101" pitchFamily="2" charset="-122"/>
                <a:cs typeface="Times New Roman" panose="02020603050405020304" pitchFamily="18" charset="0"/>
              </a:rPr>
              <a:t>The  British </a:t>
            </a:r>
            <a:r>
              <a:rPr lang="en-GB" sz="4800" i="1" dirty="0" err="1">
                <a:effectLst/>
                <a:latin typeface="Times New Roman" panose="02020603050405020304" pitchFamily="18" charset="0"/>
                <a:ea typeface="DengXian" panose="02010600030101010101" pitchFamily="2" charset="-122"/>
                <a:cs typeface="Times New Roman" panose="02020603050405020304" pitchFamily="18" charset="0"/>
              </a:rPr>
              <a:t>Jouranl</a:t>
            </a:r>
            <a:r>
              <a:rPr lang="en-GB" sz="4800" i="1" dirty="0">
                <a:effectLst/>
                <a:latin typeface="Times New Roman" panose="02020603050405020304" pitchFamily="18" charset="0"/>
                <a:ea typeface="DengXian" panose="02010600030101010101" pitchFamily="2" charset="-122"/>
                <a:cs typeface="Times New Roman" panose="02020603050405020304" pitchFamily="18" charset="0"/>
              </a:rPr>
              <a:t> of Sociology</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68(S1),  pp.S233-S264 The politics of nationalism and white racism in the UK - </a:t>
            </a:r>
            <a:r>
              <a:rPr lang="en-GB" sz="4800" dirty="0" err="1">
                <a:effectLst/>
                <a:latin typeface="Times New Roman" panose="02020603050405020304" pitchFamily="18" charset="0"/>
                <a:ea typeface="DengXian" panose="02010600030101010101" pitchFamily="2" charset="-122"/>
                <a:cs typeface="Times New Roman" panose="02020603050405020304" pitchFamily="18" charset="0"/>
              </a:rPr>
              <a:t>Flemmen</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- 2017 - The British Journal of Sociology - Wiley Online Library (uwtsd.ac.uk) (Accessed:19/10/2022).</a:t>
            </a:r>
          </a:p>
          <a:p>
            <a:pPr marL="0" indent="0" algn="just">
              <a:lnSpc>
                <a:spcPct val="170000"/>
              </a:lnSpc>
              <a:spcAft>
                <a:spcPts val="800"/>
              </a:spcAft>
              <a:buNone/>
            </a:pP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Getty Images (2016) Available at: </a:t>
            </a:r>
            <a:r>
              <a:rPr lang="en-GB" sz="4800" i="1" dirty="0">
                <a:effectLst/>
                <a:latin typeface="Times New Roman" panose="02020603050405020304" pitchFamily="18" charset="0"/>
                <a:ea typeface="DengXian" panose="02010600030101010101" pitchFamily="2" charset="-122"/>
                <a:cs typeface="Times New Roman" panose="02020603050405020304" pitchFamily="18" charset="0"/>
              </a:rPr>
              <a:t>Graduates from poorer backgrounds earn less than richer peers on same course, major international study finds</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 The Independent | The Independent (Accessed: 19/10/2022).</a:t>
            </a:r>
          </a:p>
          <a:p>
            <a:pPr marL="0" indent="0" algn="just">
              <a:lnSpc>
                <a:spcPct val="170000"/>
              </a:lnSpc>
              <a:spcAft>
                <a:spcPts val="800"/>
              </a:spcAft>
              <a:buNone/>
            </a:pP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Giddens, A. &amp; Sutton, P.W. (2017) </a:t>
            </a:r>
            <a:r>
              <a:rPr lang="en-GB" sz="4800" i="1" dirty="0">
                <a:effectLst/>
                <a:latin typeface="Times New Roman" panose="02020603050405020304" pitchFamily="18" charset="0"/>
                <a:ea typeface="DengXian" panose="02010600030101010101" pitchFamily="2" charset="-122"/>
                <a:cs typeface="Times New Roman" panose="02020603050405020304" pitchFamily="18" charset="0"/>
              </a:rPr>
              <a:t>Sociology</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8th </a:t>
            </a:r>
            <a:r>
              <a:rPr lang="en-GB" sz="4800" dirty="0" err="1">
                <a:effectLst/>
                <a:latin typeface="Times New Roman" panose="02020603050405020304" pitchFamily="18" charset="0"/>
                <a:ea typeface="DengXian" panose="02010600030101010101" pitchFamily="2" charset="-122"/>
                <a:cs typeface="Times New Roman" panose="02020603050405020304" pitchFamily="18" charset="0"/>
              </a:rPr>
              <a:t>edn</a:t>
            </a:r>
            <a:r>
              <a:rPr lang="en-GB" sz="4800" dirty="0">
                <a:effectLst/>
                <a:latin typeface="Times New Roman" panose="02020603050405020304" pitchFamily="18" charset="0"/>
                <a:ea typeface="DengXian" panose="02010600030101010101" pitchFamily="2" charset="-122"/>
                <a:cs typeface="Times New Roman" panose="02020603050405020304" pitchFamily="18" charset="0"/>
              </a:rPr>
              <a:t>. Cambridge UK: Polity press.</a:t>
            </a:r>
          </a:p>
          <a:p>
            <a:pPr marL="0" indent="0" algn="just">
              <a:lnSpc>
                <a:spcPct val="170000"/>
              </a:lnSpc>
              <a:spcAft>
                <a:spcPts val="800"/>
              </a:spcAft>
              <a:buNone/>
            </a:pPr>
            <a:endParaRPr lang="en-GB" sz="48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gn="just">
              <a:lnSpc>
                <a:spcPct val="170000"/>
              </a:lnSpc>
              <a:spcAft>
                <a:spcPts val="800"/>
              </a:spcAft>
              <a:buNone/>
            </a:pPr>
            <a:endParaRPr lang="en-GB" sz="48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gn="just">
              <a:lnSpc>
                <a:spcPct val="170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647486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F7C1A-7DF2-35E5-FE2C-08E24D52BD24}"/>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E4787040-E412-E9B8-9A5A-532742FDFF11}"/>
              </a:ext>
            </a:extLst>
          </p:cNvPr>
          <p:cNvSpPr>
            <a:spLocks noGrp="1"/>
          </p:cNvSpPr>
          <p:nvPr>
            <p:ph idx="1"/>
          </p:nvPr>
        </p:nvSpPr>
        <p:spPr/>
        <p:txBody>
          <a:bodyPr/>
          <a:lstStyle/>
          <a:p>
            <a:pPr marL="0" indent="0" algn="just">
              <a:lnSpc>
                <a:spcPct val="150000"/>
              </a:lnSpc>
              <a:buNone/>
            </a:pPr>
            <a:r>
              <a:rPr lang="en-GB" sz="1200" dirty="0">
                <a:latin typeface="Times New Roman" panose="02020603050405020304" pitchFamily="18" charset="0"/>
                <a:cs typeface="Times New Roman" panose="02020603050405020304" pitchFamily="18" charset="0"/>
              </a:rPr>
              <a:t>ONS (2020) </a:t>
            </a:r>
            <a:r>
              <a:rPr lang="en-GB" sz="1200" i="1" dirty="0">
                <a:latin typeface="Times New Roman" panose="02020603050405020304" pitchFamily="18" charset="0"/>
                <a:cs typeface="Times New Roman" panose="02020603050405020304" pitchFamily="18" charset="0"/>
              </a:rPr>
              <a:t>Population of the UK By country of Birth and Nationality: Year Ending June 2021</a:t>
            </a:r>
            <a:r>
              <a:rPr lang="en-GB" sz="1200" dirty="0">
                <a:latin typeface="Times New Roman" panose="02020603050405020304" pitchFamily="18" charset="0"/>
                <a:cs typeface="Times New Roman" panose="02020603050405020304" pitchFamily="18" charset="0"/>
              </a:rPr>
              <a:t>. Available at: Population of the UK by country of birth and nationality - Office for National Statistics (ons.gov.uk) (Accessed: 19/10/2022).</a:t>
            </a:r>
          </a:p>
          <a:p>
            <a:pPr marL="0" indent="0" algn="just">
              <a:lnSpc>
                <a:spcPct val="150000"/>
              </a:lnSpc>
              <a:buNone/>
            </a:pPr>
            <a:r>
              <a:rPr lang="en-GB" sz="1200" dirty="0">
                <a:latin typeface="Times New Roman" panose="02020603050405020304" pitchFamily="18" charset="0"/>
                <a:cs typeface="Times New Roman" panose="02020603050405020304" pitchFamily="18" charset="0"/>
              </a:rPr>
              <a:t>Pears, R.&amp; Shields, G. J. (2022). </a:t>
            </a:r>
            <a:r>
              <a:rPr lang="en-GB" sz="1200" i="1" dirty="0">
                <a:latin typeface="Times New Roman" panose="02020603050405020304" pitchFamily="18" charset="0"/>
                <a:cs typeface="Times New Roman" panose="02020603050405020304" pitchFamily="18" charset="0"/>
              </a:rPr>
              <a:t>Cite them right : the essential referencing guide </a:t>
            </a:r>
            <a:r>
              <a:rPr lang="en-GB" sz="1200" dirty="0">
                <a:latin typeface="Times New Roman" panose="02020603050405020304" pitchFamily="18" charset="0"/>
                <a:cs typeface="Times New Roman" panose="02020603050405020304" pitchFamily="18" charset="0"/>
              </a:rPr>
              <a:t>(12th edition.). Bloomsbury Academic</a:t>
            </a:r>
          </a:p>
          <a:p>
            <a:pPr marL="0" indent="0">
              <a:buNone/>
            </a:pPr>
            <a:endParaRPr lang="en-GB" dirty="0"/>
          </a:p>
        </p:txBody>
      </p:sp>
    </p:spTree>
    <p:extLst>
      <p:ext uri="{BB962C8B-B14F-4D97-AF65-F5344CB8AC3E}">
        <p14:creationId xmlns:p14="http://schemas.microsoft.com/office/powerpoint/2010/main" val="112181836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da0ae952f5382b9bb324bf811cc5ae8f">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11a18ca6b8c01546b44ccddb89cdd6c1"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B9DD09-5B9A-496E-8BC6-469434DE4D65}">
  <ds:schemaRefs>
    <ds:schemaRef ds:uri="http://schemas.microsoft.com/sharepoint/v3/contenttype/forms"/>
  </ds:schemaRefs>
</ds:datastoreItem>
</file>

<file path=customXml/itemProps2.xml><?xml version="1.0" encoding="utf-8"?>
<ds:datastoreItem xmlns:ds="http://schemas.openxmlformats.org/officeDocument/2006/customXml" ds:itemID="{0E9CAF63-1C06-420F-8BB7-F4F0055F09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0C0E71-C16F-4302-9356-B0674D8B7DA9}">
  <ds:schemaRefs>
    <ds:schemaRef ds:uri="9823f8e4-81f3-4a59-a026-c1a9717271fd"/>
    <ds:schemaRef ds:uri="http://schemas.microsoft.com/office/2006/documentManagement/types"/>
    <ds:schemaRef ds:uri="http://schemas.microsoft.com/office/2006/metadata/properties"/>
    <ds:schemaRef ds:uri="http://www.w3.org/XML/1998/namespace"/>
    <ds:schemaRef ds:uri="http://purl.org/dc/terms/"/>
    <ds:schemaRef ds:uri="http://schemas.microsoft.com/office/infopath/2007/PartnerControls"/>
    <ds:schemaRef ds:uri="http://purl.org/dc/elements/1.1/"/>
    <ds:schemaRef ds:uri="http://schemas.openxmlformats.org/package/2006/metadata/core-properties"/>
    <ds:schemaRef ds:uri="95817cb9-f0eb-4f4d-892c-47ab9f8957c0"/>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Organic</Template>
  <TotalTime>0</TotalTime>
  <Words>932</Words>
  <Application>Microsoft Office PowerPoint</Application>
  <PresentationFormat>Widescreen</PresentationFormat>
  <Paragraphs>69</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Garamond</vt:lpstr>
      <vt:lpstr>Open Sans</vt:lpstr>
      <vt:lpstr>Open Sans</vt:lpstr>
      <vt:lpstr>Times New Roman</vt:lpstr>
      <vt:lpstr>Organic</vt:lpstr>
      <vt:lpstr>ECGE4005Q</vt:lpstr>
      <vt:lpstr>Introduction</vt:lpstr>
      <vt:lpstr>CITE, WRITE, CHECK IT’S RIGHT !!</vt:lpstr>
      <vt:lpstr>Book</vt:lpstr>
      <vt:lpstr>Image</vt:lpstr>
      <vt:lpstr>Website</vt:lpstr>
      <vt:lpstr>Journal</vt:lpstr>
      <vt:lpstr>Conclusion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Norman Wright</dc:creator>
  <cp:lastModifiedBy>Norman Wright (2115612)</cp:lastModifiedBy>
  <cp:revision>11</cp:revision>
  <dcterms:created xsi:type="dcterms:W3CDTF">2022-10-18T08:13:14Z</dcterms:created>
  <dcterms:modified xsi:type="dcterms:W3CDTF">2022-10-30T23:21:50Z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