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0"/>
  </p:notesMasterIdLst>
  <p:handoutMasterIdLst>
    <p:handoutMasterId r:id="rId11"/>
  </p:handoutMasterIdLst>
  <p:sldIdLst>
    <p:sldId id="256" r:id="rId6"/>
    <p:sldId id="261" r:id="rId7"/>
    <p:sldId id="262" r:id="rId8"/>
    <p:sldId id="263" r:id="rId9"/>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B39D12-37E5-4ED1-ACAD-44C3822A79B9}" v="1" dt="2026-07-28T09:31:17.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233" autoAdjust="0"/>
    <p:restoredTop sz="94689" autoAdjust="0"/>
  </p:normalViewPr>
  <p:slideViewPr>
    <p:cSldViewPr snapToGrid="0" snapToObjects="1" showGuides="1">
      <p:cViewPr>
        <p:scale>
          <a:sx n="20" d="100"/>
          <a:sy n="20" d="100"/>
        </p:scale>
        <p:origin x="1262" y="-68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ma Begum (1912288)" userId="0e406327-a202-472a-b015-5dfdf0732327" providerId="ADAL" clId="{ED64E5F5-A382-46ED-93D6-8EFD4B0EEAE9}"/>
    <pc:docChg chg="undo custSel modSld">
      <pc:chgData name="Nazma Begum (1912288)" userId="0e406327-a202-472a-b015-5dfdf0732327" providerId="ADAL" clId="{ED64E5F5-A382-46ED-93D6-8EFD4B0EEAE9}" dt="2026-07-28T10:00:56.492" v="353" actId="114"/>
      <pc:docMkLst>
        <pc:docMk/>
      </pc:docMkLst>
      <pc:sldChg chg="modSp mod">
        <pc:chgData name="Nazma Begum (1912288)" userId="0e406327-a202-472a-b015-5dfdf0732327" providerId="ADAL" clId="{ED64E5F5-A382-46ED-93D6-8EFD4B0EEAE9}" dt="2026-07-28T09:59:57.914" v="347" actId="20577"/>
        <pc:sldMkLst>
          <pc:docMk/>
          <pc:sldMk cId="531086080" sldId="261"/>
        </pc:sldMkLst>
        <pc:spChg chg="mod">
          <ac:chgData name="Nazma Begum (1912288)" userId="0e406327-a202-472a-b015-5dfdf0732327" providerId="ADAL" clId="{ED64E5F5-A382-46ED-93D6-8EFD4B0EEAE9}" dt="2026-07-28T09:19:39.056" v="78" actId="20577"/>
          <ac:spMkLst>
            <pc:docMk/>
            <pc:sldMk cId="531086080" sldId="261"/>
            <ac:spMk id="15" creationId="{A70C907E-7905-7BDC-E66E-90047768310D}"/>
          </ac:spMkLst>
        </pc:spChg>
        <pc:spChg chg="mod">
          <ac:chgData name="Nazma Begum (1912288)" userId="0e406327-a202-472a-b015-5dfdf0732327" providerId="ADAL" clId="{ED64E5F5-A382-46ED-93D6-8EFD4B0EEAE9}" dt="2026-07-28T09:46:51.006" v="332" actId="20577"/>
          <ac:spMkLst>
            <pc:docMk/>
            <pc:sldMk cId="531086080" sldId="261"/>
            <ac:spMk id="16" creationId="{C7232E11-A480-4CE9-B9AD-96B7E3A30128}"/>
          </ac:spMkLst>
        </pc:spChg>
        <pc:spChg chg="mod">
          <ac:chgData name="Nazma Begum (1912288)" userId="0e406327-a202-472a-b015-5dfdf0732327" providerId="ADAL" clId="{ED64E5F5-A382-46ED-93D6-8EFD4B0EEAE9}" dt="2026-07-28T09:59:57.914" v="347" actId="20577"/>
          <ac:spMkLst>
            <pc:docMk/>
            <pc:sldMk cId="531086080" sldId="261"/>
            <ac:spMk id="17" creationId="{48D3574B-9CFC-4B83-1C3B-42BD2A74FB76}"/>
          </ac:spMkLst>
        </pc:spChg>
        <pc:spChg chg="mod">
          <ac:chgData name="Nazma Begum (1912288)" userId="0e406327-a202-472a-b015-5dfdf0732327" providerId="ADAL" clId="{ED64E5F5-A382-46ED-93D6-8EFD4B0EEAE9}" dt="2026-07-28T09:14:36.189" v="76" actId="20577"/>
          <ac:spMkLst>
            <pc:docMk/>
            <pc:sldMk cId="531086080" sldId="261"/>
            <ac:spMk id="18" creationId="{9D21321E-1878-CD40-4AA6-3764E797EE11}"/>
          </ac:spMkLst>
        </pc:spChg>
      </pc:sldChg>
      <pc:sldChg chg="modSp mod">
        <pc:chgData name="Nazma Begum (1912288)" userId="0e406327-a202-472a-b015-5dfdf0732327" providerId="ADAL" clId="{ED64E5F5-A382-46ED-93D6-8EFD4B0EEAE9}" dt="2026-07-28T10:00:22.725" v="348" actId="114"/>
        <pc:sldMkLst>
          <pc:docMk/>
          <pc:sldMk cId="3037665393" sldId="262"/>
        </pc:sldMkLst>
        <pc:spChg chg="mod">
          <ac:chgData name="Nazma Begum (1912288)" userId="0e406327-a202-472a-b015-5dfdf0732327" providerId="ADAL" clId="{ED64E5F5-A382-46ED-93D6-8EFD4B0EEAE9}" dt="2026-07-28T10:00:22.725" v="348" actId="114"/>
          <ac:spMkLst>
            <pc:docMk/>
            <pc:sldMk cId="3037665393" sldId="262"/>
            <ac:spMk id="3" creationId="{B1895D88-DC6B-423C-1426-9B80F383649C}"/>
          </ac:spMkLst>
        </pc:spChg>
      </pc:sldChg>
      <pc:sldChg chg="modSp mod">
        <pc:chgData name="Nazma Begum (1912288)" userId="0e406327-a202-472a-b015-5dfdf0732327" providerId="ADAL" clId="{ED64E5F5-A382-46ED-93D6-8EFD4B0EEAE9}" dt="2026-07-28T10:00:56.492" v="353" actId="114"/>
        <pc:sldMkLst>
          <pc:docMk/>
          <pc:sldMk cId="2554015315" sldId="263"/>
        </pc:sldMkLst>
        <pc:spChg chg="mod">
          <ac:chgData name="Nazma Begum (1912288)" userId="0e406327-a202-472a-b015-5dfdf0732327" providerId="ADAL" clId="{ED64E5F5-A382-46ED-93D6-8EFD4B0EEAE9}" dt="2026-07-28T10:00:56.492" v="353" actId="114"/>
          <ac:spMkLst>
            <pc:docMk/>
            <pc:sldMk cId="2554015315" sldId="263"/>
            <ac:spMk id="2" creationId="{E7853744-8F02-5F6E-89E6-ADE6533B3D6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7/28/2026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7/28/2026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13377558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28/07/2026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hyperlink" Target="https://icd.who.int/browse11" TargetMode="Externa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903621" y="13042232"/>
            <a:ext cx="40987579" cy="4957011"/>
          </a:xfrm>
        </p:spPr>
        <p:txBody>
          <a:bodyPr>
            <a:normAutofit/>
          </a:bodyPr>
          <a:lstStyle/>
          <a:p>
            <a:pPr algn="l"/>
            <a:r>
              <a:rPr lang="en-GB" sz="5400" b="1" dirty="0">
                <a:effectLst/>
                <a:ea typeface="Aptos" panose="020B0004020202020204" pitchFamily="34" charset="0"/>
              </a:rPr>
              <a:t>Nazma Begum</a:t>
            </a:r>
            <a:br>
              <a:rPr lang="en-GB" sz="5400" b="1" dirty="0">
                <a:effectLst/>
                <a:ea typeface="Aptos" panose="020B0004020202020204" pitchFamily="34" charset="0"/>
              </a:rPr>
            </a:br>
            <a:r>
              <a:rPr lang="en-GB" sz="5400" b="1" dirty="0">
                <a:effectLst/>
                <a:ea typeface="Aptos" panose="020B0004020202020204" pitchFamily="34" charset="0"/>
              </a:rPr>
              <a:t>1912288</a:t>
            </a:r>
            <a:br>
              <a:rPr lang="en-GB" sz="1400" dirty="0"/>
            </a:br>
            <a:br>
              <a:rPr lang="en-GB" sz="5400" dirty="0">
                <a:latin typeface="Arial" panose="020B0604020202020204" pitchFamily="34" charset="0"/>
                <a:cs typeface="Arial" panose="020B0604020202020204" pitchFamily="34" charset="0"/>
              </a:rPr>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127171"/>
            <a:ext cx="10056813" cy="11264600"/>
          </a:xfrm>
        </p:spPr>
        <p:txBody>
          <a:bodyPr/>
          <a:lstStyle/>
          <a:p>
            <a:r>
              <a:rPr lang="en-GB" sz="4800" kern="100" dirty="0">
                <a:effectLst/>
                <a:latin typeface="Aptos" panose="020B0004020202020204" pitchFamily="34" charset="0"/>
                <a:ea typeface="Aptos" panose="020B0004020202020204" pitchFamily="34" charset="0"/>
                <a:cs typeface="Times New Roman" panose="02020603050405020304" pitchFamily="18" charset="0"/>
              </a:rPr>
              <a:t>Anxiety disorder</a:t>
            </a:r>
            <a:r>
              <a:rPr lang="en-GB" sz="4800" kern="100" dirty="0">
                <a:latin typeface="Aptos" panose="020B0004020202020204" pitchFamily="34" charset="0"/>
                <a:ea typeface="Aptos" panose="020B0004020202020204" pitchFamily="34" charset="0"/>
              </a:rPr>
              <a:t>s are not linked to one single cause, but rather develop from a complex combination of genetic, biological, and environmental risk factors  (Nice, 2020).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1 in 25  people </a:t>
            </a:r>
            <a:r>
              <a:rPr lang="en-GB" sz="4800" kern="100" dirty="0">
                <a:latin typeface="Aptos" panose="020B0004020202020204" pitchFamily="34" charset="0"/>
                <a:ea typeface="Aptos" panose="020B0004020202020204" pitchFamily="34" charset="0"/>
              </a:rPr>
              <a:t>are affected at any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given time. (Stein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et,al</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2023)</a:t>
            </a: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800" kern="100" dirty="0">
              <a:solidFill>
                <a:srgbClr val="FF0000"/>
              </a:solidFill>
              <a:latin typeface="Aptos" panose="020B0004020202020204" pitchFamily="34" charset="0"/>
              <a:ea typeface="Aptos" panose="020B0004020202020204" pitchFamily="34" charset="0"/>
            </a:endParaRPr>
          </a:p>
          <a:p>
            <a:pPr>
              <a:buNone/>
            </a:pPr>
            <a:r>
              <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22140" y="4448550"/>
            <a:ext cx="10294098" cy="1809718"/>
          </a:xfrm>
        </p:spPr>
        <p:txBody>
          <a:bodyPr/>
          <a:lstStyle/>
          <a:p>
            <a:r>
              <a:rPr lang="en-GB" sz="4800" dirty="0">
                <a:latin typeface="Aptos" panose="020B0004020202020204" pitchFamily="34" charset="0"/>
              </a:rPr>
              <a:t>Introduction </a:t>
            </a:r>
          </a:p>
          <a:p>
            <a:endParaRPr lang="en-GB" sz="4800" dirty="0">
              <a:latin typeface="Aptos" panose="020B0004020202020204" pitchFamily="34" charset="0"/>
            </a:endParaRP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257128" y="10646303"/>
            <a:ext cx="10038660" cy="1606586"/>
          </a:xfrm>
        </p:spPr>
        <p:txBody>
          <a:bodyPr/>
          <a:lstStyle/>
          <a:p>
            <a:r>
              <a:rPr lang="en-GB" sz="4800" dirty="0">
                <a:latin typeface="Aptos" panose="020B0004020202020204" pitchFamily="34" charset="0"/>
              </a:rPr>
              <a:t>Causes, Symptoms, Diagnosis</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0971212" y="1826321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17561723"/>
          </a:xfrm>
        </p:spPr>
        <p:txBody>
          <a:bodyPr/>
          <a:lstStyle/>
          <a:p>
            <a:r>
              <a:rPr lang="en-GB" sz="4800" u="none" dirty="0">
                <a:latin typeface="Aptos" panose="020B0004020202020204" pitchFamily="34" charset="0"/>
              </a:rPr>
              <a:t>Current services and treatments</a:t>
            </a:r>
          </a:p>
          <a:p>
            <a:pPr marL="685800" indent="-685800">
              <a:buFont typeface="Arial" panose="020B0604020202020204" pitchFamily="34" charset="0"/>
              <a:buChar char="•"/>
            </a:pPr>
            <a:r>
              <a:rPr lang="en-GB" sz="4800" b="0" u="none" dirty="0">
                <a:latin typeface="Aptos" panose="020B0004020202020204" pitchFamily="34" charset="0"/>
              </a:rPr>
              <a:t>GP assessment.</a:t>
            </a:r>
          </a:p>
          <a:p>
            <a:pPr marL="685800" indent="-685800">
              <a:buFont typeface="Arial" panose="020B0604020202020204" pitchFamily="34" charset="0"/>
              <a:buChar char="•"/>
            </a:pPr>
            <a:r>
              <a:rPr lang="en-GB" sz="4800" b="0" u="none" dirty="0">
                <a:latin typeface="Aptos" panose="020B0004020202020204" pitchFamily="34" charset="0"/>
              </a:rPr>
              <a:t>NHS Talking Therapies.</a:t>
            </a:r>
          </a:p>
          <a:p>
            <a:pPr marL="685800" indent="-685800">
              <a:buFont typeface="Arial" panose="020B0604020202020204" pitchFamily="34" charset="0"/>
              <a:buChar char="•"/>
            </a:pPr>
            <a:r>
              <a:rPr lang="en-GB" sz="4800" b="0" u="none" dirty="0">
                <a:latin typeface="Aptos" panose="020B0004020202020204" pitchFamily="34" charset="0"/>
              </a:rPr>
              <a:t>Community Mental Health Teams.</a:t>
            </a:r>
          </a:p>
          <a:p>
            <a:pPr marL="685800" indent="-685800">
              <a:buFont typeface="Arial" panose="020B0604020202020204" pitchFamily="34" charset="0"/>
              <a:buChar char="•"/>
            </a:pPr>
            <a:r>
              <a:rPr lang="en-GB" sz="4800" b="0" u="none" dirty="0">
                <a:latin typeface="Aptos" panose="020B0004020202020204" pitchFamily="34" charset="0"/>
              </a:rPr>
              <a:t>Crisis support services.</a:t>
            </a:r>
          </a:p>
          <a:p>
            <a:pPr marL="685800" indent="-685800">
              <a:buFont typeface="Arial" panose="020B0604020202020204" pitchFamily="34" charset="0"/>
              <a:buChar char="•"/>
            </a:pPr>
            <a:r>
              <a:rPr lang="en-GB" sz="4800" b="0" u="none" dirty="0">
                <a:latin typeface="Aptos" panose="020B0004020202020204" pitchFamily="34" charset="0"/>
              </a:rPr>
              <a:t>Online CBT and self-referral, options through NHS services.</a:t>
            </a:r>
          </a:p>
          <a:p>
            <a:pPr marL="685800" indent="-685800">
              <a:buFont typeface="Arial" panose="020B0604020202020204" pitchFamily="34" charset="0"/>
              <a:buChar char="•"/>
            </a:pPr>
            <a:r>
              <a:rPr lang="en-GB" sz="4800" b="0" u="none" dirty="0">
                <a:latin typeface="Aptos" panose="020B0004020202020204" pitchFamily="34" charset="0"/>
              </a:rPr>
              <a:t>Cognitive Behavioural Therapy (CBT) is first-line treatment.</a:t>
            </a:r>
          </a:p>
          <a:p>
            <a:pPr marL="685800" indent="-685800">
              <a:buFont typeface="Arial" panose="020B0604020202020204" pitchFamily="34" charset="0"/>
              <a:buChar char="•"/>
            </a:pPr>
            <a:r>
              <a:rPr lang="en-GB" sz="4800" b="0" u="none" dirty="0">
                <a:latin typeface="Aptos" panose="020B0004020202020204" pitchFamily="34" charset="0"/>
              </a:rPr>
              <a:t>Guided self-help.</a:t>
            </a:r>
          </a:p>
          <a:p>
            <a:pPr marL="685800" indent="-685800">
              <a:buFont typeface="Arial" panose="020B0604020202020204" pitchFamily="34" charset="0"/>
              <a:buChar char="•"/>
            </a:pPr>
            <a:r>
              <a:rPr lang="en-GB" sz="4800" b="0" u="none" dirty="0">
                <a:latin typeface="Aptos" panose="020B0004020202020204" pitchFamily="34" charset="0"/>
              </a:rPr>
              <a:t>SSRIs such as sertraline.</a:t>
            </a:r>
          </a:p>
          <a:p>
            <a:pPr marL="685800" indent="-685800">
              <a:buFont typeface="Arial" panose="020B0604020202020204" pitchFamily="34" charset="0"/>
              <a:buChar char="•"/>
            </a:pPr>
            <a:r>
              <a:rPr lang="en-GB" sz="4800" b="0" u="none" dirty="0">
                <a:latin typeface="Aptos" panose="020B0004020202020204" pitchFamily="34" charset="0"/>
              </a:rPr>
              <a:t>SNRIs for some patients.</a:t>
            </a:r>
          </a:p>
          <a:p>
            <a:pPr marL="685800" indent="-685800">
              <a:buFont typeface="Arial" panose="020B0604020202020204" pitchFamily="34" charset="0"/>
              <a:buChar char="•"/>
            </a:pPr>
            <a:r>
              <a:rPr lang="en-GB" sz="4800" b="0" u="none" dirty="0">
                <a:latin typeface="Aptos" panose="020B0004020202020204" pitchFamily="34" charset="0"/>
              </a:rPr>
              <a:t>Lifestyle interventions including exercise, sleep hygiene and stress management.</a:t>
            </a:r>
          </a:p>
          <a:p>
            <a:pPr marL="685800" indent="-685800">
              <a:buFont typeface="Arial" panose="020B0604020202020204" pitchFamily="34" charset="0"/>
              <a:buChar char="•"/>
            </a:pPr>
            <a:r>
              <a:rPr lang="en-GB" sz="4800" b="0" u="none" dirty="0">
                <a:latin typeface="Aptos" panose="020B0004020202020204" pitchFamily="34" charset="0"/>
              </a:rPr>
              <a:t>Combination therapy for severe cases (NICE, 2020; </a:t>
            </a:r>
            <a:r>
              <a:rPr lang="en-GB" sz="4800" b="0" u="none" dirty="0" err="1">
                <a:latin typeface="Aptos" panose="020B0004020202020204" pitchFamily="34" charset="0"/>
              </a:rPr>
              <a:t>Szuhany</a:t>
            </a:r>
            <a:r>
              <a:rPr lang="en-GB" sz="4800" b="0" u="none" dirty="0">
                <a:latin typeface="Aptos" panose="020B0004020202020204" pitchFamily="34" charset="0"/>
              </a:rPr>
              <a:t> and Simon, 2022).</a:t>
            </a:r>
          </a:p>
          <a:p>
            <a:r>
              <a:rPr lang="en-GB" sz="4800" dirty="0">
                <a:latin typeface="Aptos" panose="020B0004020202020204" pitchFamily="34" charset="0"/>
              </a:rPr>
              <a:t> </a:t>
            </a:r>
          </a:p>
          <a:p>
            <a:pPr algn="l"/>
            <a:endParaRPr lang="en-GB" sz="4800" b="0" u="none" dirty="0">
              <a:solidFill>
                <a:srgbClr val="FF0000"/>
              </a:solidFill>
              <a:latin typeface="Aptos" panose="020B00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219497" y="12514947"/>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219497" y="13438269"/>
            <a:ext cx="10052050" cy="12280263"/>
          </a:xfrm>
        </p:spPr>
        <p:txBody>
          <a:bodyPr/>
          <a:lstStyle/>
          <a:p>
            <a:pPr>
              <a:spcAft>
                <a:spcPts val="1100"/>
              </a:spcAft>
            </a:pPr>
            <a:r>
              <a:rPr lang="en-GB" sz="4800" dirty="0">
                <a:effectLst/>
                <a:latin typeface="Aptos" panose="020B0004020202020204" pitchFamily="34" charset="0"/>
                <a:ea typeface="Century Schoolbook" panose="02040604050505020304" pitchFamily="18" charset="0"/>
              </a:rPr>
              <a:t>Anxiety disorders are among the most common mental conditions and can significantly affect quality of life. They arise from a combination of biological, psychological and environmental factors. Early diagnosis and evidence-based interventions such as CBT and medication are effective in reducing symptoms. Continued investment in NHS mental health services, early intervention programmes and public awareness initiatives is essential to improve outcomes for individuals living with anxiety disorders. (Nice. 2020; Pennix et al., 2021).</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77828" y="11449596"/>
            <a:ext cx="10038659" cy="24320482"/>
          </a:xfrm>
        </p:spPr>
        <p:txBody>
          <a:bodyPr/>
          <a:lstStyle/>
          <a:p>
            <a:r>
              <a:rPr lang="en-GB" sz="4800" b="1" kern="100" dirty="0">
                <a:effectLst/>
                <a:latin typeface="Aptos" panose="020B0004020202020204" pitchFamily="34" charset="0"/>
                <a:ea typeface="Aptos" panose="020B0004020202020204" pitchFamily="34" charset="0"/>
                <a:cs typeface="Times New Roman" panose="02020603050405020304" pitchFamily="18" charset="0"/>
              </a:rPr>
              <a:t>Causes: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GAD does not stem from a single definitive cause, but rather emerges from a complex interaction between genetic predispositions, biological mechanisms, and environmental factors (Nice, 2020)</a:t>
            </a:r>
          </a:p>
          <a:p>
            <a:r>
              <a:rPr lang="en-GB" sz="4800" kern="100" dirty="0">
                <a:latin typeface="Aptos" panose="020B0004020202020204" pitchFamily="34" charset="0"/>
                <a:ea typeface="Aptos" panose="020B0004020202020204" pitchFamily="34" charset="0"/>
              </a:rPr>
              <a:t>Research demonstrates altered connectivity within emotional processing networks (specifically the amygdala and prefrontal cortex), alongside imbalances in noradrenaline. (NHS, 2024)</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4800" b="1" kern="100" dirty="0">
                <a:effectLst/>
                <a:latin typeface="Aptos" panose="020B0004020202020204" pitchFamily="34" charset="0"/>
                <a:ea typeface="Aptos" panose="020B0004020202020204" pitchFamily="34" charset="0"/>
                <a:cs typeface="Times New Roman" panose="02020603050405020304" pitchFamily="18" charset="0"/>
              </a:rPr>
              <a:t>Symptoms: </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Anxiety disorders are characterised by persistent and excessive fear, worry and nervousness that significantly affects an individual’s life. </a:t>
            </a:r>
          </a:p>
          <a:p>
            <a:r>
              <a:rPr lang="en-GB" sz="4800" kern="100" dirty="0">
                <a:latin typeface="Aptos" panose="020B0004020202020204" pitchFamily="34" charset="0"/>
                <a:ea typeface="Aptos" panose="020B0004020202020204" pitchFamily="34" charset="0"/>
              </a:rPr>
              <a:t>Common symptoms include restlessness, difficulty concentrating, irritability, muscle tension, sleep disturbances and physical symptoms</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such as palpitations, dizziness, and shortness of breath (</a:t>
            </a:r>
            <a:r>
              <a:rPr lang="en-GB" sz="4800" kern="100" dirty="0" err="1">
                <a:effectLst/>
                <a:latin typeface="Aptos" panose="020B0004020202020204" pitchFamily="34" charset="0"/>
                <a:ea typeface="Aptos" panose="020B0004020202020204" pitchFamily="34" charset="0"/>
                <a:cs typeface="Times New Roman" panose="02020603050405020304" pitchFamily="18" charset="0"/>
              </a:rPr>
              <a:t>Szuhany</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4800" kern="100" dirty="0">
                <a:latin typeface="Aptos" panose="020B0004020202020204" pitchFamily="34" charset="0"/>
                <a:ea typeface="Aptos" panose="020B0004020202020204" pitchFamily="34" charset="0"/>
              </a:rPr>
              <a:t>S</a:t>
            </a:r>
            <a:r>
              <a:rPr lang="en-GB" sz="4800" kern="100" dirty="0">
                <a:effectLst/>
                <a:latin typeface="Aptos" panose="020B0004020202020204" pitchFamily="34" charset="0"/>
                <a:ea typeface="Aptos" panose="020B0004020202020204" pitchFamily="34" charset="0"/>
                <a:cs typeface="Times New Roman" panose="02020603050405020304" pitchFamily="18" charset="0"/>
              </a:rPr>
              <a:t>imon, 2022). </a:t>
            </a:r>
          </a:p>
          <a:p>
            <a:endParaRPr lang="en-GB" sz="4800" kern="100" dirty="0">
              <a:solidFill>
                <a:srgbClr val="FF0000"/>
              </a:solidFill>
              <a:latin typeface="Aptos" panose="020B0004020202020204" pitchFamily="34" charset="0"/>
              <a:ea typeface="Aptos" panose="020B0004020202020204" pitchFamily="34" charset="0"/>
            </a:endParaRPr>
          </a:p>
          <a:p>
            <a:endParaRPr lang="en-GB" sz="4800" b="1" dirty="0">
              <a:solidFill>
                <a:srgbClr val="FF0000"/>
              </a:solidFill>
              <a:latin typeface="Aptos" panose="020B0004020202020204" pitchFamily="34" charset="0"/>
            </a:endParaRPr>
          </a:p>
          <a:p>
            <a:endParaRPr lang="en-GB" sz="4800" dirty="0">
              <a:solidFill>
                <a:srgbClr val="FF0000"/>
              </a:solidFill>
              <a:latin typeface="Aptos" panose="020B0004020202020204" pitchFamily="34" charset="0"/>
            </a:endParaRP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MB24.3</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 (Generalised anxiety 6B00)</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Anxiety disorder ( ICD-11, WHO, 2019)</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Box 20">
            <a:extLst>
              <a:ext uri="{FF2B5EF4-FFF2-40B4-BE49-F238E27FC236}">
                <a16:creationId xmlns:a16="http://schemas.microsoft.com/office/drawing/2014/main" id="{9BBB412B-7439-C863-3F57-C6E638E71531}"/>
              </a:ext>
            </a:extLst>
          </p:cNvPr>
          <p:cNvSpPr txBox="1"/>
          <p:nvPr/>
        </p:nvSpPr>
        <p:spPr>
          <a:xfrm>
            <a:off x="11968233" y="4988680"/>
            <a:ext cx="9641926" cy="30839212"/>
          </a:xfrm>
          <a:prstGeom prst="rect">
            <a:avLst/>
          </a:prstGeom>
          <a:noFill/>
        </p:spPr>
        <p:txBody>
          <a:bodyPr wrap="square" rtlCol="0">
            <a:spAutoFit/>
          </a:bodyPr>
          <a:lstStyle/>
          <a:p>
            <a:r>
              <a:rPr lang="en-GB" sz="5400" b="1" dirty="0"/>
              <a:t>How is the disorder diagnosed?</a:t>
            </a:r>
          </a:p>
          <a:p>
            <a:r>
              <a:rPr lang="en-GB" sz="5400" dirty="0"/>
              <a:t>In the UK, anxiety disorders are diagnosed through a clinical assessment carried out by a GP or mental health professional. The assessment involves discussing the individual’s symptoms, worries and the impact anxiety has on daily life. </a:t>
            </a:r>
          </a:p>
          <a:p>
            <a:r>
              <a:rPr lang="en-GB" sz="5400" dirty="0"/>
              <a:t>Healthcare professionals may use validated screening tools such as the Generalised Anxiety Disorder assessment (GAD-7) questionnaire to help identify and assess the severity of anxiety symptoms (Nice, 2025).</a:t>
            </a:r>
          </a:p>
          <a:p>
            <a:endParaRPr lang="en-GB" sz="5400" b="1" dirty="0"/>
          </a:p>
          <a:p>
            <a:endParaRPr lang="en-GB" sz="5400" b="1" dirty="0"/>
          </a:p>
          <a:p>
            <a:r>
              <a:rPr lang="en-GB" sz="5400" dirty="0"/>
              <a:t>Anxiety was once viewed as a moral weakness or nervous temperament.</a:t>
            </a:r>
          </a:p>
          <a:p>
            <a:r>
              <a:rPr lang="en-GB" sz="5400" dirty="0"/>
              <a:t>Freud’s psychoanalytic theory (early 1900s) linked anxiety to unconscious conflict.</a:t>
            </a:r>
          </a:p>
          <a:p>
            <a:r>
              <a:rPr lang="en-GB" sz="5400" dirty="0"/>
              <a:t>During the 1950s-1970s, biological explanations emerged; modern understanding uses the biopsychosocial model, recognising genetic, psychological and environmental factors (Pennix et al., 2021; Craske et al., 2017).</a:t>
            </a:r>
          </a:p>
          <a:p>
            <a:endParaRPr lang="en-GB" sz="5400" b="1" dirty="0"/>
          </a:p>
          <a:p>
            <a:endParaRPr lang="en-GB" sz="5400" b="1" dirty="0"/>
          </a:p>
          <a:p>
            <a:endParaRPr lang="en-GB" sz="5400" b="1" dirty="0"/>
          </a:p>
          <a:p>
            <a:endParaRPr lang="en-GB" sz="5400" b="1" dirty="0"/>
          </a:p>
          <a:p>
            <a:endParaRPr lang="en-GB" sz="5400" b="1" dirty="0"/>
          </a:p>
        </p:txBody>
      </p:sp>
      <p:sp>
        <p:nvSpPr>
          <p:cNvPr id="23" name="Text Placeholder 22">
            <a:extLst>
              <a:ext uri="{FF2B5EF4-FFF2-40B4-BE49-F238E27FC236}">
                <a16:creationId xmlns:a16="http://schemas.microsoft.com/office/drawing/2014/main" id="{D41B6576-110C-B952-225A-AAB372926C8A}"/>
              </a:ext>
            </a:extLst>
          </p:cNvPr>
          <p:cNvSpPr>
            <a:spLocks noGrp="1"/>
          </p:cNvSpPr>
          <p:nvPr>
            <p:ph type="body" sz="quarter" idx="26"/>
          </p:nvPr>
        </p:nvSpPr>
        <p:spPr>
          <a:xfrm>
            <a:off x="33422043" y="5503831"/>
            <a:ext cx="10047018" cy="7232727"/>
          </a:xfrm>
        </p:spPr>
        <p:txBody>
          <a:bodyPr/>
          <a:lstStyle/>
          <a:p>
            <a:pPr marL="342900" indent="-342900">
              <a:buFont typeface="Arial" panose="020B0604020202020204" pitchFamily="34" charset="0"/>
              <a:buChar char="•"/>
            </a:pPr>
            <a:r>
              <a:rPr lang="en-GB" sz="4400" dirty="0">
                <a:latin typeface="Abadi" panose="020F0502020204030204" pitchFamily="34" charset="0"/>
              </a:rPr>
              <a:t>Increase awareness and early screening.</a:t>
            </a:r>
          </a:p>
          <a:p>
            <a:pPr marL="342900" indent="-342900">
              <a:buFont typeface="Arial" panose="020B0604020202020204" pitchFamily="34" charset="0"/>
              <a:buChar char="•"/>
            </a:pPr>
            <a:r>
              <a:rPr lang="en-GB" sz="4400" dirty="0">
                <a:latin typeface="Abadi" panose="020F0502020204030204" pitchFamily="34" charset="0"/>
              </a:rPr>
              <a:t>Improve access to NHS Talking Therapies.</a:t>
            </a:r>
          </a:p>
          <a:p>
            <a:pPr marL="342900" indent="-342900">
              <a:buFont typeface="Arial" panose="020B0604020202020204" pitchFamily="34" charset="0"/>
              <a:buChar char="•"/>
            </a:pPr>
            <a:r>
              <a:rPr lang="en-GB" sz="4400" dirty="0">
                <a:latin typeface="Abadi" panose="020F0502020204030204" pitchFamily="34" charset="0"/>
              </a:rPr>
              <a:t>Reduce waiting times.</a:t>
            </a:r>
          </a:p>
          <a:p>
            <a:pPr marL="342900" indent="-342900">
              <a:buFont typeface="Arial" panose="020B0604020202020204" pitchFamily="34" charset="0"/>
              <a:buChar char="•"/>
            </a:pPr>
            <a:r>
              <a:rPr lang="en-GB" sz="4400" dirty="0">
                <a:latin typeface="Abadi" panose="020F0502020204030204" pitchFamily="34" charset="0"/>
              </a:rPr>
              <a:t>Expand mental health education in schools and universities.</a:t>
            </a:r>
          </a:p>
          <a:p>
            <a:pPr marL="342900" indent="-342900">
              <a:buFont typeface="Arial" panose="020B0604020202020204" pitchFamily="34" charset="0"/>
              <a:buChar char="•"/>
            </a:pPr>
            <a:r>
              <a:rPr lang="en-GB" sz="4400" dirty="0">
                <a:latin typeface="Abadi" panose="020F0502020204030204" pitchFamily="34" charset="0"/>
              </a:rPr>
              <a:t>Increase digital support options.</a:t>
            </a:r>
          </a:p>
          <a:p>
            <a:pPr marL="342900" indent="-342900">
              <a:buFont typeface="Arial" panose="020B0604020202020204" pitchFamily="34" charset="0"/>
              <a:buChar char="•"/>
            </a:pPr>
            <a:r>
              <a:rPr lang="en-GB" sz="4400" dirty="0">
                <a:latin typeface="Abadi" panose="020F0502020204030204" pitchFamily="34" charset="0"/>
              </a:rPr>
              <a:t>Provide culturally sensitive services.</a:t>
            </a:r>
          </a:p>
        </p:txBody>
      </p:sp>
      <p:pic>
        <p:nvPicPr>
          <p:cNvPr id="27" name="Picture 26" descr="Generalized Anxiety Disorder: Symptoms and DSM-5 Diagnosis">
            <a:extLst>
              <a:ext uri="{FF2B5EF4-FFF2-40B4-BE49-F238E27FC236}">
                <a16:creationId xmlns:a16="http://schemas.microsoft.com/office/drawing/2014/main" id="{2E34AF52-509D-4D66-79BA-E27C141DB372}"/>
              </a:ext>
            </a:extLst>
          </p:cNvPr>
          <p:cNvPicPr>
            <a:picLocks noChangeAspect="1"/>
          </p:cNvPicPr>
          <p:nvPr/>
        </p:nvPicPr>
        <p:blipFill>
          <a:blip r:embed="rId2"/>
          <a:stretch>
            <a:fillRect/>
          </a:stretch>
        </p:blipFill>
        <p:spPr>
          <a:xfrm>
            <a:off x="22474989" y="20408286"/>
            <a:ext cx="10058400" cy="6705599"/>
          </a:xfrm>
          <a:prstGeom prst="rect">
            <a:avLst/>
          </a:prstGeom>
        </p:spPr>
      </p:pic>
      <p:pic>
        <p:nvPicPr>
          <p:cNvPr id="30" name="Picture 29">
            <a:extLst>
              <a:ext uri="{FF2B5EF4-FFF2-40B4-BE49-F238E27FC236}">
                <a16:creationId xmlns:a16="http://schemas.microsoft.com/office/drawing/2014/main" id="{DB168FAC-11C9-3CC7-7D40-F24E9BCF5ED2}"/>
              </a:ext>
            </a:extLst>
          </p:cNvPr>
          <p:cNvPicPr>
            <a:picLocks noChangeAspect="1"/>
          </p:cNvPicPr>
          <p:nvPr/>
        </p:nvPicPr>
        <p:blipFill>
          <a:blip r:embed="rId3"/>
          <a:stretch>
            <a:fillRect/>
          </a:stretch>
        </p:blipFill>
        <p:spPr>
          <a:xfrm>
            <a:off x="34394049" y="25799723"/>
            <a:ext cx="7881256" cy="5254171"/>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895D88-DC6B-423C-1426-9B80F383649C}"/>
              </a:ext>
            </a:extLst>
          </p:cNvPr>
          <p:cNvSpPr txBox="1"/>
          <p:nvPr/>
        </p:nvSpPr>
        <p:spPr>
          <a:xfrm>
            <a:off x="3276600" y="3505200"/>
            <a:ext cx="35814000" cy="28592443"/>
          </a:xfrm>
          <a:prstGeom prst="rect">
            <a:avLst/>
          </a:prstGeom>
          <a:noFill/>
        </p:spPr>
        <p:txBody>
          <a:bodyPr wrap="square" rtlCol="0">
            <a:spAutoFit/>
          </a:bodyPr>
          <a:lstStyle/>
          <a:p>
            <a:r>
              <a:rPr lang="en-GB" sz="8000" dirty="0"/>
              <a:t>Craske, M.G., Stein, M.B., Eley, T.C., Milad, M.R., Holmes, A., </a:t>
            </a:r>
            <a:r>
              <a:rPr lang="en-GB" sz="8000" dirty="0" err="1"/>
              <a:t>Rapee</a:t>
            </a:r>
            <a:r>
              <a:rPr lang="en-GB" sz="8000" dirty="0"/>
              <a:t>, R.M. and Wittchen, H.U. (2017) ‘</a:t>
            </a:r>
            <a:r>
              <a:rPr lang="en-GB" sz="8000" i="1" dirty="0"/>
              <a:t>Anxiety disorders’, Nature Reviews Disease Primers, 3,</a:t>
            </a:r>
            <a:r>
              <a:rPr lang="en-GB" sz="8000" dirty="0"/>
              <a:t> 17024.</a:t>
            </a:r>
            <a:br>
              <a:rPr lang="en-GB" sz="8000" dirty="0"/>
            </a:br>
            <a:endParaRPr lang="en-GB" sz="8000" dirty="0"/>
          </a:p>
          <a:p>
            <a:r>
              <a:rPr lang="en-GB" sz="8000" dirty="0" err="1"/>
              <a:t>Grogans</a:t>
            </a:r>
            <a:r>
              <a:rPr lang="en-GB" sz="8000" dirty="0"/>
              <a:t>, S.E., Bliss-Moreau, E., Buss, K.A., Fox, A.S., Keltner, D. and </a:t>
            </a:r>
            <a:r>
              <a:rPr lang="en-GB" sz="8000" dirty="0" err="1"/>
              <a:t>Shackman</a:t>
            </a:r>
            <a:r>
              <a:rPr lang="en-GB" sz="8000" dirty="0"/>
              <a:t>, A.J. (2023) ‘The nature and neurobiology of fear and anxiety: State of the science and opportunities for accelerating discovery</a:t>
            </a:r>
            <a:r>
              <a:rPr lang="en-GB" sz="8000" i="1" dirty="0"/>
              <a:t>’, Neuroscience &amp; </a:t>
            </a:r>
            <a:r>
              <a:rPr lang="en-GB" sz="8000" i="1" dirty="0" err="1"/>
              <a:t>Biobehavioral</a:t>
            </a:r>
            <a:r>
              <a:rPr lang="en-GB" sz="8000" i="1" dirty="0"/>
              <a:t> </a:t>
            </a:r>
            <a:r>
              <a:rPr lang="en-GB" sz="8000" dirty="0"/>
              <a:t>Reviews, 151, 105237.</a:t>
            </a:r>
            <a:br>
              <a:rPr lang="en-GB" sz="8000" dirty="0"/>
            </a:br>
            <a:endParaRPr lang="en-GB" sz="8000" dirty="0"/>
          </a:p>
          <a:p>
            <a:r>
              <a:rPr lang="en-GB" sz="8000" dirty="0"/>
              <a:t>National Institute for Health and Care Excellence (NICE) (2020) </a:t>
            </a:r>
            <a:r>
              <a:rPr lang="en-GB" sz="8000" i="1" dirty="0"/>
              <a:t>Generalise</a:t>
            </a:r>
            <a:r>
              <a:rPr lang="en-GB" sz="8000" dirty="0"/>
              <a:t>d </a:t>
            </a:r>
            <a:r>
              <a:rPr lang="en-GB" sz="8000" i="1" dirty="0"/>
              <a:t>anxiety disorder and panic disorder in adults</a:t>
            </a:r>
            <a:r>
              <a:rPr lang="en-GB" sz="8000" dirty="0"/>
              <a:t>: Management (CG113). Available at: https://www.nice.org.uk/guidance/cg113 (Accessed: 14 July 2026).</a:t>
            </a:r>
            <a:br>
              <a:rPr lang="en-GB" sz="8000" dirty="0"/>
            </a:br>
            <a:endParaRPr lang="en-GB" sz="8000" dirty="0"/>
          </a:p>
          <a:p>
            <a:r>
              <a:rPr lang="en-GB" sz="8000" dirty="0"/>
              <a:t>National Institute for Health and Care Excellence (NICE) (2026) Generalized </a:t>
            </a:r>
            <a:r>
              <a:rPr lang="en-GB" sz="8000" i="1" dirty="0"/>
              <a:t>anxiety disorder: Diagnosis</a:t>
            </a:r>
            <a:r>
              <a:rPr lang="en-GB" sz="8000" dirty="0"/>
              <a:t>. Available at: https://cks.nice.org.uk/topics/generalized-anxiety-disorder/diagnosis/ (Accessed: 14 July 2026).</a:t>
            </a:r>
            <a:br>
              <a:rPr lang="en-GB" sz="8000" dirty="0"/>
            </a:br>
            <a:endParaRPr lang="en-GB" sz="8000" dirty="0"/>
          </a:p>
          <a:p>
            <a:r>
              <a:rPr lang="en-GB" sz="8000" dirty="0"/>
              <a:t>NHS (2026) Generalised anxiety disorder (GAD). Available at: https://www.nhs.uk/mental-health/conditions/generalised-anxiety-disorder-gad/ (Accessed: 14 July 2026).</a:t>
            </a:r>
            <a:br>
              <a:rPr lang="en-GB" dirty="0"/>
            </a:br>
            <a:endParaRPr lang="en-GB" dirty="0"/>
          </a:p>
          <a:p>
            <a:endParaRPr lang="en-GB" dirty="0"/>
          </a:p>
        </p:txBody>
      </p:sp>
    </p:spTree>
    <p:extLst>
      <p:ext uri="{BB962C8B-B14F-4D97-AF65-F5344CB8AC3E}">
        <p14:creationId xmlns:p14="http://schemas.microsoft.com/office/powerpoint/2010/main" val="3037665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853744-8F02-5F6E-89E6-ADE6533B3D6A}"/>
              </a:ext>
            </a:extLst>
          </p:cNvPr>
          <p:cNvSpPr txBox="1"/>
          <p:nvPr/>
        </p:nvSpPr>
        <p:spPr>
          <a:xfrm>
            <a:off x="2971800" y="2590800"/>
            <a:ext cx="35890200" cy="26561117"/>
          </a:xfrm>
          <a:prstGeom prst="rect">
            <a:avLst/>
          </a:prstGeom>
          <a:noFill/>
        </p:spPr>
        <p:txBody>
          <a:bodyPr wrap="square" rtlCol="0">
            <a:spAutoFit/>
          </a:bodyPr>
          <a:lstStyle/>
          <a:p>
            <a:r>
              <a:rPr lang="en-GB" dirty="0" err="1"/>
              <a:t>Penninx</a:t>
            </a:r>
            <a:r>
              <a:rPr lang="en-GB" dirty="0"/>
              <a:t>, B.W.J.H., Pine, D.S., Holmes, E.A. and Reif, A. (2021</a:t>
            </a:r>
            <a:r>
              <a:rPr lang="en-GB" i="1" dirty="0"/>
              <a:t>) ‘Anxiety disorders’, The Lancet, 397(10277), pp. 914–927.</a:t>
            </a:r>
            <a:br>
              <a:rPr lang="en-GB" i="1" dirty="0"/>
            </a:br>
            <a:endParaRPr lang="en-GB" i="1" dirty="0"/>
          </a:p>
          <a:p>
            <a:r>
              <a:rPr lang="en-GB" dirty="0"/>
              <a:t>Slee, A., Nazareth, I., </a:t>
            </a:r>
            <a:r>
              <a:rPr lang="en-GB" dirty="0" err="1"/>
              <a:t>Bondaronek</a:t>
            </a:r>
            <a:r>
              <a:rPr lang="en-GB" dirty="0"/>
              <a:t>, P., Liu, Y., Cheng, Z. and Freemantle, N. (2019) ‘Pharmacological treatments for generalised anxiety disorder: A systematic review and network meta-analysis’, </a:t>
            </a:r>
            <a:r>
              <a:rPr lang="en-GB" i="1" dirty="0"/>
              <a:t>The Lancet</a:t>
            </a:r>
            <a:r>
              <a:rPr lang="en-GB" dirty="0"/>
              <a:t>, 393(10173), pp. 768–777.</a:t>
            </a:r>
            <a:br>
              <a:rPr lang="en-GB" dirty="0"/>
            </a:br>
            <a:endParaRPr lang="en-GB" dirty="0"/>
          </a:p>
          <a:p>
            <a:r>
              <a:rPr lang="en-GB" dirty="0"/>
              <a:t>Stein, D.J. and Craske, M.G. (2023) </a:t>
            </a:r>
            <a:r>
              <a:rPr lang="en-GB" i="1" dirty="0"/>
              <a:t>‘Treating anxiety disorders: advances in care and future directions’, The Lancet</a:t>
            </a:r>
            <a:r>
              <a:rPr lang="en-GB" dirty="0"/>
              <a:t>, 402(10401), pp. 133–145.</a:t>
            </a:r>
            <a:br>
              <a:rPr lang="en-GB" dirty="0"/>
            </a:br>
            <a:endParaRPr lang="en-GB" dirty="0"/>
          </a:p>
          <a:p>
            <a:r>
              <a:rPr lang="en-GB" dirty="0" err="1"/>
              <a:t>Szuhany</a:t>
            </a:r>
            <a:r>
              <a:rPr lang="en-GB" dirty="0"/>
              <a:t>, K.L. and Simon, N.M. (2022) ‘Anxiety disorders: A review’, </a:t>
            </a:r>
            <a:r>
              <a:rPr lang="en-GB" i="1" dirty="0"/>
              <a:t>JAMA</a:t>
            </a:r>
            <a:r>
              <a:rPr lang="en-GB" dirty="0"/>
              <a:t>, 328(24), pp. 2431–2445.</a:t>
            </a:r>
            <a:br>
              <a:rPr lang="en-GB" dirty="0"/>
            </a:br>
            <a:endParaRPr lang="en-GB" dirty="0"/>
          </a:p>
          <a:p>
            <a:r>
              <a:rPr lang="en-GB" dirty="0"/>
              <a:t>Barlow, D.H. (2021</a:t>
            </a:r>
            <a:r>
              <a:rPr lang="en-GB" i="1" dirty="0"/>
              <a:t>) Anxiety and Its Disorders: The Nature and Treatment of Anxiety and Panic. 3rd </a:t>
            </a:r>
            <a:r>
              <a:rPr lang="en-GB" i="1" dirty="0" err="1"/>
              <a:t>edn</a:t>
            </a:r>
            <a:r>
              <a:rPr lang="en-GB" i="1" dirty="0"/>
              <a:t>.</a:t>
            </a:r>
            <a:r>
              <a:rPr lang="en-GB" dirty="0"/>
              <a:t> New York: Guilford Press</a:t>
            </a:r>
          </a:p>
          <a:p>
            <a:endParaRPr lang="en-GB" dirty="0"/>
          </a:p>
          <a:p>
            <a:r>
              <a:rPr lang="en-GB" dirty="0"/>
              <a:t>World Health Organization. (2019). </a:t>
            </a:r>
            <a:r>
              <a:rPr lang="en-GB" i="1" dirty="0"/>
              <a:t>International classification of Diseases (ICD-11). </a:t>
            </a:r>
            <a:r>
              <a:rPr lang="en-GB" dirty="0"/>
              <a:t>Eleventh rev. htt</a:t>
            </a:r>
            <a:r>
              <a:rPr lang="en-GB" dirty="0">
                <a:hlinkClick r:id="rId2"/>
              </a:rPr>
              <a:t>ps://icd.who.int/browse11</a:t>
            </a:r>
            <a:r>
              <a:rPr lang="en-GB" dirty="0"/>
              <a:t> {accessed 28th July 2026]</a:t>
            </a:r>
          </a:p>
        </p:txBody>
      </p:sp>
    </p:spTree>
    <p:extLst>
      <p:ext uri="{BB962C8B-B14F-4D97-AF65-F5344CB8AC3E}">
        <p14:creationId xmlns:p14="http://schemas.microsoft.com/office/powerpoint/2010/main" val="2554015315"/>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22558</TotalTime>
  <Words>1102</Words>
  <Application>Microsoft Office PowerPoint</Application>
  <PresentationFormat>Custom</PresentationFormat>
  <Paragraphs>70</Paragraphs>
  <Slides>4</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4</vt:i4>
      </vt:variant>
    </vt:vector>
  </HeadingPairs>
  <TitlesOfParts>
    <vt:vector size="17" baseType="lpstr">
      <vt:lpstr>Abadi</vt: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Nazma Begum 1912288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Nazma Begum (1912288)</cp:lastModifiedBy>
  <cp:revision>86</cp:revision>
  <cp:lastPrinted>2015-06-29T17:31:11Z</cp:lastPrinted>
  <dcterms:created xsi:type="dcterms:W3CDTF">2012-02-03T19:11:35Z</dcterms:created>
  <dcterms:modified xsi:type="dcterms:W3CDTF">2026-07-28T10:01:00Z</dcterms:modified>
</cp:coreProperties>
</file>