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78" r:id="rId1"/>
  </p:sldMasterIdLst>
  <p:notesMasterIdLst>
    <p:notesMasterId r:id="rId49"/>
  </p:notesMasterIdLst>
  <p:sldIdLst>
    <p:sldId id="256" r:id="rId2"/>
    <p:sldId id="288" r:id="rId3"/>
    <p:sldId id="289" r:id="rId4"/>
    <p:sldId id="290" r:id="rId5"/>
    <p:sldId id="291" r:id="rId6"/>
    <p:sldId id="295" r:id="rId7"/>
    <p:sldId id="297" r:id="rId8"/>
    <p:sldId id="296" r:id="rId9"/>
    <p:sldId id="284" r:id="rId10"/>
    <p:sldId id="285" r:id="rId11"/>
    <p:sldId id="286" r:id="rId12"/>
    <p:sldId id="287" r:id="rId13"/>
    <p:sldId id="292" r:id="rId14"/>
    <p:sldId id="294" r:id="rId15"/>
    <p:sldId id="257" r:id="rId16"/>
    <p:sldId id="258" r:id="rId17"/>
    <p:sldId id="259" r:id="rId18"/>
    <p:sldId id="299" r:id="rId19"/>
    <p:sldId id="300" r:id="rId20"/>
    <p:sldId id="301" r:id="rId21"/>
    <p:sldId id="260" r:id="rId22"/>
    <p:sldId id="261" r:id="rId23"/>
    <p:sldId id="262" r:id="rId24"/>
    <p:sldId id="263" r:id="rId25"/>
    <p:sldId id="266" r:id="rId26"/>
    <p:sldId id="309" r:id="rId27"/>
    <p:sldId id="267" r:id="rId28"/>
    <p:sldId id="268" r:id="rId29"/>
    <p:sldId id="269" r:id="rId30"/>
    <p:sldId id="270" r:id="rId31"/>
    <p:sldId id="271" r:id="rId32"/>
    <p:sldId id="273" r:id="rId33"/>
    <p:sldId id="274" r:id="rId34"/>
    <p:sldId id="275" r:id="rId35"/>
    <p:sldId id="277" r:id="rId36"/>
    <p:sldId id="278" r:id="rId37"/>
    <p:sldId id="307" r:id="rId38"/>
    <p:sldId id="279" r:id="rId39"/>
    <p:sldId id="302" r:id="rId40"/>
    <p:sldId id="280" r:id="rId41"/>
    <p:sldId id="304" r:id="rId42"/>
    <p:sldId id="308" r:id="rId43"/>
    <p:sldId id="303" r:id="rId44"/>
    <p:sldId id="305" r:id="rId45"/>
    <p:sldId id="281" r:id="rId46"/>
    <p:sldId id="282" r:id="rId47"/>
    <p:sldId id="28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7" d="100"/>
          <a:sy n="57" d="100"/>
        </p:scale>
        <p:origin x="9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AB3BF9-78BC-4ED1-9C81-37D1C53FDA97}" type="datetimeFigureOut">
              <a:rPr lang="en-US" smtClean="0"/>
              <a:t>3/27/2019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000349-188C-4314-8D07-0BD4B56074FA}" type="slidenum">
              <a:rPr lang="en-US" smtClean="0"/>
              <a:t>‹#›</a:t>
            </a:fld>
            <a:endParaRPr lang="en-US"/>
          </a:p>
        </p:txBody>
      </p:sp>
    </p:spTree>
    <p:extLst>
      <p:ext uri="{BB962C8B-B14F-4D97-AF65-F5344CB8AC3E}">
        <p14:creationId xmlns:p14="http://schemas.microsoft.com/office/powerpoint/2010/main" val="2113474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2E86815-8DF2-49D2-9C74-16F431F37F64}" type="slidenum">
              <a:rPr lang="en-GB" altLang="en-US">
                <a:solidFill>
                  <a:srgbClr val="000000"/>
                </a:solidFill>
                <a:latin typeface="Comic Sans MS" panose="030F0702030302020204" pitchFamily="66" charset="0"/>
              </a:rPr>
              <a:pPr eaLnBrk="1" hangingPunct="1"/>
              <a:t>19</a:t>
            </a:fld>
            <a:endParaRPr lang="en-GB" altLang="en-US">
              <a:solidFill>
                <a:srgbClr val="000000"/>
              </a:solidFill>
              <a:latin typeface="Comic Sans MS" panose="030F0702030302020204" pitchFamily="66" charset="0"/>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7052200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E255D77-C387-4D01-BF9F-F1D67E70312B}" type="slidenum">
              <a:rPr lang="en-GB" altLang="en-US">
                <a:solidFill>
                  <a:srgbClr val="000000"/>
                </a:solidFill>
                <a:latin typeface="Comic Sans MS" panose="030F0702030302020204" pitchFamily="66" charset="0"/>
              </a:rPr>
              <a:pPr eaLnBrk="1" hangingPunct="1"/>
              <a:t>20</a:t>
            </a:fld>
            <a:endParaRPr lang="en-GB" altLang="en-US">
              <a:solidFill>
                <a:srgbClr val="000000"/>
              </a:solidFill>
              <a:latin typeface="Comic Sans MS" panose="030F0702030302020204" pitchFamily="66" charset="0"/>
            </a:endParaRPr>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4190512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D55252-714F-44B3-945D-BF43FAF1622D}" type="datetimeFigureOut">
              <a:rPr lang="en-GB" smtClean="0"/>
              <a:t>27/03/2019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F4F70-A783-48F3-BDBB-0B3A5F9E6F97}"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0144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D55252-714F-44B3-945D-BF43FAF1622D}" type="datetimeFigureOut">
              <a:rPr lang="en-GB" smtClean="0"/>
              <a:t>27/03/2019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F4F70-A783-48F3-BDBB-0B3A5F9E6F97}" type="slidenum">
              <a:rPr lang="en-GB" smtClean="0"/>
              <a:t>‹#›</a:t>
            </a:fld>
            <a:endParaRPr lang="en-GB"/>
          </a:p>
        </p:txBody>
      </p:sp>
    </p:spTree>
    <p:extLst>
      <p:ext uri="{BB962C8B-B14F-4D97-AF65-F5344CB8AC3E}">
        <p14:creationId xmlns:p14="http://schemas.microsoft.com/office/powerpoint/2010/main" val="104360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D55252-714F-44B3-945D-BF43FAF1622D}" type="datetimeFigureOut">
              <a:rPr lang="en-GB" smtClean="0"/>
              <a:t>27/03/2019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F4F70-A783-48F3-BDBB-0B3A5F9E6F97}"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1078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D55252-714F-44B3-945D-BF43FAF1622D}" type="datetimeFigureOut">
              <a:rPr lang="en-GB" smtClean="0"/>
              <a:t>27/03/2019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0F4F70-A783-48F3-BDBB-0B3A5F9E6F97}" type="slidenum">
              <a:rPr lang="en-GB" smtClean="0"/>
              <a:t>‹#›</a:t>
            </a:fld>
            <a:endParaRPr lang="en-GB"/>
          </a:p>
        </p:txBody>
      </p:sp>
    </p:spTree>
    <p:extLst>
      <p:ext uri="{BB962C8B-B14F-4D97-AF65-F5344CB8AC3E}">
        <p14:creationId xmlns:p14="http://schemas.microsoft.com/office/powerpoint/2010/main" val="1097913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D55252-714F-44B3-945D-BF43FAF1622D}" type="datetimeFigureOut">
              <a:rPr lang="en-GB" smtClean="0"/>
              <a:t>27/03/2019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0F4F70-A783-48F3-BDBB-0B3A5F9E6F97}" type="slidenum">
              <a:rPr lang="en-GB" smtClean="0"/>
              <a:t>‹#›</a:t>
            </a:fld>
            <a:endParaRPr lang="en-GB"/>
          </a:p>
        </p:txBody>
      </p:sp>
    </p:spTree>
    <p:extLst>
      <p:ext uri="{BB962C8B-B14F-4D97-AF65-F5344CB8AC3E}">
        <p14:creationId xmlns:p14="http://schemas.microsoft.com/office/powerpoint/2010/main" val="2816546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D55252-714F-44B3-945D-BF43FAF1622D}" type="datetimeFigureOut">
              <a:rPr lang="en-GB" smtClean="0"/>
              <a:t>27/03/2019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0F4F70-A783-48F3-BDBB-0B3A5F9E6F97}" type="slidenum">
              <a:rPr lang="en-GB" smtClean="0"/>
              <a:t>‹#›</a:t>
            </a:fld>
            <a:endParaRPr lang="en-GB"/>
          </a:p>
        </p:txBody>
      </p:sp>
    </p:spTree>
    <p:extLst>
      <p:ext uri="{BB962C8B-B14F-4D97-AF65-F5344CB8AC3E}">
        <p14:creationId xmlns:p14="http://schemas.microsoft.com/office/powerpoint/2010/main" val="922761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2D55252-714F-44B3-945D-BF43FAF1622D}" type="datetimeFigureOut">
              <a:rPr lang="en-GB" smtClean="0"/>
              <a:t>27/03/2019</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F70F4F70-A783-48F3-BDBB-0B3A5F9E6F97}" type="slidenum">
              <a:rPr lang="en-GB" smtClean="0"/>
              <a:t>‹#›</a:t>
            </a:fld>
            <a:endParaRPr lang="en-GB"/>
          </a:p>
        </p:txBody>
      </p:sp>
    </p:spTree>
    <p:extLst>
      <p:ext uri="{BB962C8B-B14F-4D97-AF65-F5344CB8AC3E}">
        <p14:creationId xmlns:p14="http://schemas.microsoft.com/office/powerpoint/2010/main" val="1324080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2D55252-714F-44B3-945D-BF43FAF1622D}" type="datetimeFigureOut">
              <a:rPr lang="en-GB" smtClean="0"/>
              <a:t>27/03/2019</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70F4F70-A783-48F3-BDBB-0B3A5F9E6F97}" type="slidenum">
              <a:rPr lang="en-GB" smtClean="0"/>
              <a:t>‹#›</a:t>
            </a:fld>
            <a:endParaRPr lang="en-GB"/>
          </a:p>
        </p:txBody>
      </p:sp>
    </p:spTree>
    <p:extLst>
      <p:ext uri="{BB962C8B-B14F-4D97-AF65-F5344CB8AC3E}">
        <p14:creationId xmlns:p14="http://schemas.microsoft.com/office/powerpoint/2010/main" val="2650430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D55252-714F-44B3-945D-BF43FAF1622D}" type="datetimeFigureOut">
              <a:rPr lang="en-GB" smtClean="0"/>
              <a:t>27/03/2019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0F4F70-A783-48F3-BDBB-0B3A5F9E6F97}" type="slidenum">
              <a:rPr lang="en-GB" smtClean="0"/>
              <a:t>‹#›</a:t>
            </a:fld>
            <a:endParaRPr lang="en-GB"/>
          </a:p>
        </p:txBody>
      </p:sp>
    </p:spTree>
    <p:extLst>
      <p:ext uri="{BB962C8B-B14F-4D97-AF65-F5344CB8AC3E}">
        <p14:creationId xmlns:p14="http://schemas.microsoft.com/office/powerpoint/2010/main" val="2993366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D55252-714F-44B3-945D-BF43FAF1622D}" type="datetimeFigureOut">
              <a:rPr lang="en-GB" smtClean="0"/>
              <a:t>27/03/2019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F4F70-A783-48F3-BDBB-0B3A5F9E6F97}" type="slidenum">
              <a:rPr lang="en-GB" smtClean="0"/>
              <a:t>‹#›</a:t>
            </a:fld>
            <a:endParaRPr lang="en-GB"/>
          </a:p>
        </p:txBody>
      </p:sp>
    </p:spTree>
    <p:extLst>
      <p:ext uri="{BB962C8B-B14F-4D97-AF65-F5344CB8AC3E}">
        <p14:creationId xmlns:p14="http://schemas.microsoft.com/office/powerpoint/2010/main" val="1520842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D55252-714F-44B3-945D-BF43FAF1622D}" type="datetimeFigureOut">
              <a:rPr lang="en-GB" smtClean="0"/>
              <a:t>27/03/2019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F4F70-A783-48F3-BDBB-0B3A5F9E6F97}" type="slidenum">
              <a:rPr lang="en-GB" smtClean="0"/>
              <a:t>‹#›</a:t>
            </a:fld>
            <a:endParaRPr lang="en-GB"/>
          </a:p>
        </p:txBody>
      </p:sp>
    </p:spTree>
    <p:extLst>
      <p:ext uri="{BB962C8B-B14F-4D97-AF65-F5344CB8AC3E}">
        <p14:creationId xmlns:p14="http://schemas.microsoft.com/office/powerpoint/2010/main" val="4175138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14400" y="609600"/>
            <a:ext cx="103632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p:cNvSpPr>
            <a:spLocks noGrp="1"/>
          </p:cNvSpPr>
          <p:nvPr>
            <p:ph type="dt" sz="half" idx="10"/>
          </p:nvPr>
        </p:nvSpPr>
        <p:spPr>
          <a:xfrm>
            <a:off x="914400" y="6248400"/>
            <a:ext cx="2540000" cy="457200"/>
          </a:xfrm>
        </p:spPr>
        <p:txBody>
          <a:bodyPr/>
          <a:lstStyle>
            <a:lvl1pPr>
              <a:defRPr/>
            </a:lvl1pPr>
          </a:lstStyle>
          <a:p>
            <a:pPr>
              <a:defRPr/>
            </a:pPr>
            <a:endParaRPr lang="en-GB">
              <a:solidFill>
                <a:srgbClr val="FFFFFF"/>
              </a:solidFill>
            </a:endParaRPr>
          </a:p>
        </p:txBody>
      </p:sp>
      <p:sp>
        <p:nvSpPr>
          <p:cNvPr id="4" name="Footer Placeholder 3"/>
          <p:cNvSpPr>
            <a:spLocks noGrp="1"/>
          </p:cNvSpPr>
          <p:nvPr>
            <p:ph type="ftr" sz="quarter" idx="11"/>
          </p:nvPr>
        </p:nvSpPr>
        <p:spPr>
          <a:xfrm>
            <a:off x="4165600" y="6248400"/>
            <a:ext cx="3860800" cy="457200"/>
          </a:xfrm>
        </p:spPr>
        <p:txBody>
          <a:bodyPr/>
          <a:lstStyle>
            <a:lvl1pPr>
              <a:defRPr/>
            </a:lvl1pPr>
          </a:lstStyle>
          <a:p>
            <a:pPr>
              <a:defRPr/>
            </a:pPr>
            <a:endParaRPr lang="en-GB">
              <a:solidFill>
                <a:srgbClr val="FFFFFF"/>
              </a:solidFill>
            </a:endParaRPr>
          </a:p>
        </p:txBody>
      </p:sp>
      <p:sp>
        <p:nvSpPr>
          <p:cNvPr id="5" name="Slide Number Placeholder 4"/>
          <p:cNvSpPr>
            <a:spLocks noGrp="1"/>
          </p:cNvSpPr>
          <p:nvPr>
            <p:ph type="sldNum" sz="quarter" idx="12"/>
          </p:nvPr>
        </p:nvSpPr>
        <p:spPr>
          <a:xfrm>
            <a:off x="8737600" y="6248400"/>
            <a:ext cx="2540000" cy="457200"/>
          </a:xfrm>
        </p:spPr>
        <p:txBody>
          <a:bodyPr/>
          <a:lstStyle>
            <a:lvl1pPr>
              <a:defRPr/>
            </a:lvl1pPr>
          </a:lstStyle>
          <a:p>
            <a:fld id="{0289E5A4-AC76-4C8C-8E5B-F286A39B4C19}" type="slidenum">
              <a:rPr lang="en-GB" altLang="en-US">
                <a:solidFill>
                  <a:srgbClr val="FFFFFF"/>
                </a:solidFill>
              </a:rPr>
              <a:pPr/>
              <a:t>‹#›</a:t>
            </a:fld>
            <a:endParaRPr lang="en-GB" altLang="en-US">
              <a:solidFill>
                <a:srgbClr val="FFFFFF"/>
              </a:solidFill>
            </a:endParaRPr>
          </a:p>
        </p:txBody>
      </p:sp>
    </p:spTree>
    <p:extLst>
      <p:ext uri="{BB962C8B-B14F-4D97-AF65-F5344CB8AC3E}">
        <p14:creationId xmlns:p14="http://schemas.microsoft.com/office/powerpoint/2010/main" val="4218183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2D55252-714F-44B3-945D-BF43FAF1622D}" type="datetimeFigureOut">
              <a:rPr lang="en-GB" smtClean="0"/>
              <a:t>27/03/2019</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70F4F70-A783-48F3-BDBB-0B3A5F9E6F97}"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225944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708"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589F7-1973-44FB-B0BA-D48FF05079B4}"/>
              </a:ext>
            </a:extLst>
          </p:cNvPr>
          <p:cNvSpPr>
            <a:spLocks noGrp="1"/>
          </p:cNvSpPr>
          <p:nvPr>
            <p:ph type="ctrTitle"/>
          </p:nvPr>
        </p:nvSpPr>
        <p:spPr/>
        <p:txBody>
          <a:bodyPr/>
          <a:lstStyle/>
          <a:p>
            <a:r>
              <a:rPr lang="en-GB" dirty="0"/>
              <a:t>Bomb Scene Examination and Management</a:t>
            </a:r>
          </a:p>
        </p:txBody>
      </p:sp>
      <p:sp>
        <p:nvSpPr>
          <p:cNvPr id="3" name="Subtitle 2">
            <a:extLst>
              <a:ext uri="{FF2B5EF4-FFF2-40B4-BE49-F238E27FC236}">
                <a16:creationId xmlns:a16="http://schemas.microsoft.com/office/drawing/2014/main" id="{BBF5CA02-886F-4236-8B2C-62FA4A4A8F43}"/>
              </a:ext>
            </a:extLst>
          </p:cNvPr>
          <p:cNvSpPr>
            <a:spLocks noGrp="1"/>
          </p:cNvSpPr>
          <p:nvPr>
            <p:ph type="subTitle" idx="1"/>
          </p:nvPr>
        </p:nvSpPr>
        <p:spPr/>
        <p:txBody>
          <a:bodyPr/>
          <a:lstStyle/>
          <a:p>
            <a:r>
              <a:rPr lang="en-GB" dirty="0"/>
              <a:t>Wynne Jones</a:t>
            </a:r>
          </a:p>
        </p:txBody>
      </p:sp>
    </p:spTree>
    <p:extLst>
      <p:ext uri="{BB962C8B-B14F-4D97-AF65-F5344CB8AC3E}">
        <p14:creationId xmlns:p14="http://schemas.microsoft.com/office/powerpoint/2010/main" val="33790580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184537" y="190313"/>
            <a:ext cx="6448292" cy="4351338"/>
          </a:xfrm>
          <a:prstGeom prst="rect">
            <a:avLst/>
          </a:prstGeom>
        </p:spPr>
      </p:pic>
      <p:pic>
        <p:nvPicPr>
          <p:cNvPr id="5" name="Picture 4"/>
          <p:cNvPicPr>
            <a:picLocks noChangeAspect="1"/>
          </p:cNvPicPr>
          <p:nvPr/>
        </p:nvPicPr>
        <p:blipFill>
          <a:blip r:embed="rId3"/>
          <a:stretch>
            <a:fillRect/>
          </a:stretch>
        </p:blipFill>
        <p:spPr>
          <a:xfrm>
            <a:off x="6973824" y="365125"/>
            <a:ext cx="3053337" cy="5237476"/>
          </a:xfrm>
          <a:prstGeom prst="rect">
            <a:avLst/>
          </a:prstGeom>
        </p:spPr>
      </p:pic>
      <p:pic>
        <p:nvPicPr>
          <p:cNvPr id="6" name="Picture 5"/>
          <p:cNvPicPr>
            <a:picLocks noChangeAspect="1"/>
          </p:cNvPicPr>
          <p:nvPr/>
        </p:nvPicPr>
        <p:blipFill>
          <a:blip r:embed="rId4"/>
          <a:stretch>
            <a:fillRect/>
          </a:stretch>
        </p:blipFill>
        <p:spPr>
          <a:xfrm>
            <a:off x="4003707" y="2863142"/>
            <a:ext cx="2629122" cy="3902689"/>
          </a:xfrm>
          <a:prstGeom prst="rect">
            <a:avLst/>
          </a:prstGeom>
        </p:spPr>
      </p:pic>
    </p:spTree>
    <p:extLst>
      <p:ext uri="{BB962C8B-B14F-4D97-AF65-F5344CB8AC3E}">
        <p14:creationId xmlns:p14="http://schemas.microsoft.com/office/powerpoint/2010/main" val="924485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stretch>
            <a:fillRect/>
          </a:stretch>
        </p:blipFill>
        <p:spPr>
          <a:xfrm>
            <a:off x="838199" y="1771015"/>
            <a:ext cx="2721864" cy="3266237"/>
          </a:xfrm>
          <a:prstGeom prst="rect">
            <a:avLst/>
          </a:prstGeom>
        </p:spPr>
      </p:pic>
      <p:pic>
        <p:nvPicPr>
          <p:cNvPr id="7" name="Picture 6"/>
          <p:cNvPicPr>
            <a:picLocks noChangeAspect="1"/>
          </p:cNvPicPr>
          <p:nvPr/>
        </p:nvPicPr>
        <p:blipFill>
          <a:blip r:embed="rId3"/>
          <a:stretch>
            <a:fillRect/>
          </a:stretch>
        </p:blipFill>
        <p:spPr>
          <a:xfrm>
            <a:off x="7927023" y="365125"/>
            <a:ext cx="3426777" cy="2056066"/>
          </a:xfrm>
          <a:prstGeom prst="rect">
            <a:avLst/>
          </a:prstGeom>
        </p:spPr>
      </p:pic>
      <p:sp>
        <p:nvSpPr>
          <p:cNvPr id="8" name="TextBox 7"/>
          <p:cNvSpPr txBox="1"/>
          <p:nvPr/>
        </p:nvSpPr>
        <p:spPr>
          <a:xfrm>
            <a:off x="8012926" y="2892698"/>
            <a:ext cx="3340873" cy="1569660"/>
          </a:xfrm>
          <a:prstGeom prst="rect">
            <a:avLst/>
          </a:prstGeom>
          <a:noFill/>
        </p:spPr>
        <p:txBody>
          <a:bodyPr wrap="square" rtlCol="0">
            <a:spAutoFit/>
          </a:bodyPr>
          <a:lstStyle/>
          <a:p>
            <a:r>
              <a:rPr lang="en-US" sz="2400" dirty="0">
                <a:solidFill>
                  <a:srgbClr val="222222"/>
                </a:solidFill>
                <a:latin typeface="Arial" panose="020B0604020202020204" pitchFamily="34" charset="0"/>
              </a:rPr>
              <a:t>Andrea Dykes, four months pregnant, was killed and her husband Julian seriously injured</a:t>
            </a:r>
            <a:endParaRPr lang="en-US" sz="2400" dirty="0"/>
          </a:p>
        </p:txBody>
      </p:sp>
      <p:sp>
        <p:nvSpPr>
          <p:cNvPr id="9" name="TextBox 8"/>
          <p:cNvSpPr txBox="1"/>
          <p:nvPr/>
        </p:nvSpPr>
        <p:spPr>
          <a:xfrm>
            <a:off x="926591" y="5117579"/>
            <a:ext cx="2633472" cy="523220"/>
          </a:xfrm>
          <a:prstGeom prst="rect">
            <a:avLst/>
          </a:prstGeom>
          <a:noFill/>
        </p:spPr>
        <p:txBody>
          <a:bodyPr wrap="square" rtlCol="0">
            <a:spAutoFit/>
          </a:bodyPr>
          <a:lstStyle/>
          <a:p>
            <a:pPr algn="ctr"/>
            <a:r>
              <a:rPr lang="en-US" sz="2800" dirty="0"/>
              <a:t>David Copeland</a:t>
            </a:r>
          </a:p>
        </p:txBody>
      </p:sp>
      <p:pic>
        <p:nvPicPr>
          <p:cNvPr id="10" name="Picture 9"/>
          <p:cNvPicPr>
            <a:picLocks noChangeAspect="1"/>
          </p:cNvPicPr>
          <p:nvPr/>
        </p:nvPicPr>
        <p:blipFill>
          <a:blip r:embed="rId4"/>
          <a:stretch>
            <a:fillRect/>
          </a:stretch>
        </p:blipFill>
        <p:spPr>
          <a:xfrm>
            <a:off x="3695839" y="365125"/>
            <a:ext cx="4095408" cy="2239676"/>
          </a:xfrm>
          <a:prstGeom prst="rect">
            <a:avLst/>
          </a:prstGeom>
        </p:spPr>
      </p:pic>
      <p:sp>
        <p:nvSpPr>
          <p:cNvPr id="11" name="TextBox 10"/>
          <p:cNvSpPr txBox="1"/>
          <p:nvPr/>
        </p:nvSpPr>
        <p:spPr>
          <a:xfrm>
            <a:off x="3781742" y="2939725"/>
            <a:ext cx="4009505" cy="1569660"/>
          </a:xfrm>
          <a:prstGeom prst="rect">
            <a:avLst/>
          </a:prstGeom>
          <a:noFill/>
        </p:spPr>
        <p:txBody>
          <a:bodyPr wrap="square" rtlCol="0">
            <a:spAutoFit/>
          </a:bodyPr>
          <a:lstStyle/>
          <a:p>
            <a:r>
              <a:rPr lang="en-US" sz="2400" dirty="0">
                <a:solidFill>
                  <a:srgbClr val="222222"/>
                </a:solidFill>
                <a:latin typeface="Arial" panose="020B0604020202020204" pitchFamily="34" charset="0"/>
              </a:rPr>
              <a:t>X-rays from Great Ormond Street Hospital show a nail from the Brixton bomb embedded in a baby's skull</a:t>
            </a:r>
            <a:endParaRPr lang="en-US" sz="2400" dirty="0"/>
          </a:p>
        </p:txBody>
      </p:sp>
    </p:spTree>
    <p:extLst>
      <p:ext uri="{BB962C8B-B14F-4D97-AF65-F5344CB8AC3E}">
        <p14:creationId xmlns:p14="http://schemas.microsoft.com/office/powerpoint/2010/main" val="2610778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2442510" y="-193135"/>
            <a:ext cx="5917091" cy="4351338"/>
          </a:xfrm>
          <a:prstGeom prst="rect">
            <a:avLst/>
          </a:prstGeom>
        </p:spPr>
      </p:pic>
      <p:pic>
        <p:nvPicPr>
          <p:cNvPr id="5" name="Picture 4"/>
          <p:cNvPicPr>
            <a:picLocks noChangeAspect="1"/>
          </p:cNvPicPr>
          <p:nvPr/>
        </p:nvPicPr>
        <p:blipFill>
          <a:blip r:embed="rId3"/>
          <a:stretch>
            <a:fillRect/>
          </a:stretch>
        </p:blipFill>
        <p:spPr>
          <a:xfrm>
            <a:off x="140970" y="3147473"/>
            <a:ext cx="4838700" cy="3524250"/>
          </a:xfrm>
          <a:prstGeom prst="rect">
            <a:avLst/>
          </a:prstGeom>
        </p:spPr>
      </p:pic>
      <p:pic>
        <p:nvPicPr>
          <p:cNvPr id="8" name="Picture 7"/>
          <p:cNvPicPr>
            <a:picLocks noChangeAspect="1"/>
          </p:cNvPicPr>
          <p:nvPr/>
        </p:nvPicPr>
        <p:blipFill>
          <a:blip r:embed="rId4"/>
          <a:stretch>
            <a:fillRect/>
          </a:stretch>
        </p:blipFill>
        <p:spPr>
          <a:xfrm>
            <a:off x="6583980" y="3545766"/>
            <a:ext cx="4769820" cy="2861892"/>
          </a:xfrm>
          <a:prstGeom prst="rect">
            <a:avLst/>
          </a:prstGeom>
        </p:spPr>
      </p:pic>
    </p:spTree>
    <p:extLst>
      <p:ext uri="{BB962C8B-B14F-4D97-AF65-F5344CB8AC3E}">
        <p14:creationId xmlns:p14="http://schemas.microsoft.com/office/powerpoint/2010/main" val="2881563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199" y="1690688"/>
            <a:ext cx="5857875" cy="3781425"/>
          </a:xfrm>
          <a:prstGeom prst="rect">
            <a:avLst/>
          </a:prstGeom>
        </p:spPr>
      </p:pic>
      <p:pic>
        <p:nvPicPr>
          <p:cNvPr id="5" name="Picture 4"/>
          <p:cNvPicPr>
            <a:picLocks noChangeAspect="1"/>
          </p:cNvPicPr>
          <p:nvPr/>
        </p:nvPicPr>
        <p:blipFill>
          <a:blip r:embed="rId3"/>
          <a:stretch>
            <a:fillRect/>
          </a:stretch>
        </p:blipFill>
        <p:spPr>
          <a:xfrm>
            <a:off x="8102071" y="2754756"/>
            <a:ext cx="3251729" cy="3902075"/>
          </a:xfrm>
          <a:prstGeom prst="rect">
            <a:avLst/>
          </a:prstGeom>
        </p:spPr>
      </p:pic>
      <p:pic>
        <p:nvPicPr>
          <p:cNvPr id="6" name="Picture 5"/>
          <p:cNvPicPr>
            <a:picLocks noChangeAspect="1"/>
          </p:cNvPicPr>
          <p:nvPr/>
        </p:nvPicPr>
        <p:blipFill>
          <a:blip r:embed="rId4"/>
          <a:stretch>
            <a:fillRect/>
          </a:stretch>
        </p:blipFill>
        <p:spPr>
          <a:xfrm>
            <a:off x="7119936" y="365125"/>
            <a:ext cx="4498972" cy="2261697"/>
          </a:xfrm>
          <a:prstGeom prst="rect">
            <a:avLst/>
          </a:prstGeom>
        </p:spPr>
      </p:pic>
    </p:spTree>
    <p:extLst>
      <p:ext uri="{BB962C8B-B14F-4D97-AF65-F5344CB8AC3E}">
        <p14:creationId xmlns:p14="http://schemas.microsoft.com/office/powerpoint/2010/main" val="4236981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1097280" y="768741"/>
            <a:ext cx="3206496" cy="4052641"/>
          </a:xfrm>
          <a:prstGeom prst="rect">
            <a:avLst/>
          </a:prstGeom>
        </p:spPr>
      </p:pic>
      <p:pic>
        <p:nvPicPr>
          <p:cNvPr id="5" name="Picture 4"/>
          <p:cNvPicPr>
            <a:picLocks noChangeAspect="1"/>
          </p:cNvPicPr>
          <p:nvPr/>
        </p:nvPicPr>
        <p:blipFill>
          <a:blip r:embed="rId3"/>
          <a:stretch>
            <a:fillRect/>
          </a:stretch>
        </p:blipFill>
        <p:spPr>
          <a:xfrm>
            <a:off x="4483026" y="1165999"/>
            <a:ext cx="6732404" cy="3988719"/>
          </a:xfrm>
          <a:prstGeom prst="rect">
            <a:avLst/>
          </a:prstGeom>
        </p:spPr>
      </p:pic>
    </p:spTree>
    <p:extLst>
      <p:ext uri="{BB962C8B-B14F-4D97-AF65-F5344CB8AC3E}">
        <p14:creationId xmlns:p14="http://schemas.microsoft.com/office/powerpoint/2010/main" val="3813829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624102" y="314134"/>
            <a:ext cx="5060977" cy="3367850"/>
          </a:xfrm>
          <a:prstGeom prst="rect">
            <a:avLst/>
          </a:prstGeom>
        </p:spPr>
      </p:pic>
      <p:pic>
        <p:nvPicPr>
          <p:cNvPr id="5" name="Picture 4"/>
          <p:cNvPicPr>
            <a:picLocks noChangeAspect="1"/>
          </p:cNvPicPr>
          <p:nvPr/>
        </p:nvPicPr>
        <p:blipFill>
          <a:blip r:embed="rId3"/>
          <a:stretch>
            <a:fillRect/>
          </a:stretch>
        </p:blipFill>
        <p:spPr>
          <a:xfrm>
            <a:off x="390144" y="314134"/>
            <a:ext cx="5644896" cy="5795421"/>
          </a:xfrm>
          <a:prstGeom prst="rect">
            <a:avLst/>
          </a:prstGeom>
        </p:spPr>
      </p:pic>
      <p:pic>
        <p:nvPicPr>
          <p:cNvPr id="6" name="Picture 5"/>
          <p:cNvPicPr>
            <a:picLocks noChangeAspect="1"/>
          </p:cNvPicPr>
          <p:nvPr/>
        </p:nvPicPr>
        <p:blipFill>
          <a:blip r:embed="rId4"/>
          <a:stretch>
            <a:fillRect/>
          </a:stretch>
        </p:blipFill>
        <p:spPr>
          <a:xfrm>
            <a:off x="9360131" y="4368707"/>
            <a:ext cx="2324948" cy="1740848"/>
          </a:xfrm>
          <a:prstGeom prst="rect">
            <a:avLst/>
          </a:prstGeom>
        </p:spPr>
      </p:pic>
      <p:pic>
        <p:nvPicPr>
          <p:cNvPr id="7" name="Picture 6"/>
          <p:cNvPicPr>
            <a:picLocks noChangeAspect="1"/>
          </p:cNvPicPr>
          <p:nvPr/>
        </p:nvPicPr>
        <p:blipFill>
          <a:blip r:embed="rId5"/>
          <a:stretch>
            <a:fillRect/>
          </a:stretch>
        </p:blipFill>
        <p:spPr>
          <a:xfrm>
            <a:off x="6624102" y="3976625"/>
            <a:ext cx="2286848" cy="1712320"/>
          </a:xfrm>
          <a:prstGeom prst="rect">
            <a:avLst/>
          </a:prstGeom>
        </p:spPr>
      </p:pic>
    </p:spTree>
    <p:extLst>
      <p:ext uri="{BB962C8B-B14F-4D97-AF65-F5344CB8AC3E}">
        <p14:creationId xmlns:p14="http://schemas.microsoft.com/office/powerpoint/2010/main" val="2892790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118945" y="2249515"/>
            <a:ext cx="6036735" cy="4017173"/>
          </a:xfrm>
          <a:prstGeom prst="rect">
            <a:avLst/>
          </a:prstGeom>
        </p:spPr>
      </p:pic>
      <p:pic>
        <p:nvPicPr>
          <p:cNvPr id="5" name="Picture 4"/>
          <p:cNvPicPr>
            <a:picLocks noChangeAspect="1"/>
          </p:cNvPicPr>
          <p:nvPr/>
        </p:nvPicPr>
        <p:blipFill>
          <a:blip r:embed="rId3"/>
          <a:stretch>
            <a:fillRect/>
          </a:stretch>
        </p:blipFill>
        <p:spPr>
          <a:xfrm>
            <a:off x="496653" y="361421"/>
            <a:ext cx="4622292" cy="3695189"/>
          </a:xfrm>
          <a:prstGeom prst="rect">
            <a:avLst/>
          </a:prstGeom>
        </p:spPr>
      </p:pic>
    </p:spTree>
    <p:extLst>
      <p:ext uri="{BB962C8B-B14F-4D97-AF65-F5344CB8AC3E}">
        <p14:creationId xmlns:p14="http://schemas.microsoft.com/office/powerpoint/2010/main" val="1657820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7280" y="286603"/>
            <a:ext cx="10058399" cy="5582385"/>
          </a:xfrm>
        </p:spPr>
      </p:pic>
    </p:spTree>
    <p:extLst>
      <p:ext uri="{BB962C8B-B14F-4D97-AF65-F5344CB8AC3E}">
        <p14:creationId xmlns:p14="http://schemas.microsoft.com/office/powerpoint/2010/main" val="1047183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097280" y="287875"/>
            <a:ext cx="10058399" cy="5581114"/>
          </a:xfrm>
          <a:prstGeom prst="rect">
            <a:avLst/>
          </a:prstGeom>
        </p:spPr>
      </p:pic>
    </p:spTree>
    <p:extLst>
      <p:ext uri="{BB962C8B-B14F-4D97-AF65-F5344CB8AC3E}">
        <p14:creationId xmlns:p14="http://schemas.microsoft.com/office/powerpoint/2010/main" val="2730992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731129" y="286603"/>
            <a:ext cx="10707184" cy="5582385"/>
          </a:xfrm>
          <a:prstGeom prst="rect">
            <a:avLst/>
          </a:prstGeom>
        </p:spPr>
      </p:pic>
    </p:spTree>
    <p:extLst>
      <p:ext uri="{BB962C8B-B14F-4D97-AF65-F5344CB8AC3E}">
        <p14:creationId xmlns:p14="http://schemas.microsoft.com/office/powerpoint/2010/main" val="3131968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731129" y="286603"/>
            <a:ext cx="10690558" cy="5582385"/>
          </a:xfrm>
          <a:prstGeom prst="rect">
            <a:avLst/>
          </a:prstGeom>
        </p:spPr>
      </p:pic>
    </p:spTree>
    <p:extLst>
      <p:ext uri="{BB962C8B-B14F-4D97-AF65-F5344CB8AC3E}">
        <p14:creationId xmlns:p14="http://schemas.microsoft.com/office/powerpoint/2010/main" val="2342433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4553910" y="189547"/>
            <a:ext cx="7431207" cy="3906965"/>
          </a:xfrm>
          <a:prstGeom prst="rect">
            <a:avLst/>
          </a:prstGeom>
        </p:spPr>
      </p:pic>
      <p:pic>
        <p:nvPicPr>
          <p:cNvPr id="8" name="Picture 7"/>
          <p:cNvPicPr>
            <a:picLocks noChangeAspect="1"/>
          </p:cNvPicPr>
          <p:nvPr/>
        </p:nvPicPr>
        <p:blipFill>
          <a:blip r:embed="rId3"/>
          <a:stretch>
            <a:fillRect/>
          </a:stretch>
        </p:blipFill>
        <p:spPr>
          <a:xfrm>
            <a:off x="282633" y="2594784"/>
            <a:ext cx="5425440" cy="3648075"/>
          </a:xfrm>
          <a:prstGeom prst="rect">
            <a:avLst/>
          </a:prstGeom>
        </p:spPr>
      </p:pic>
    </p:spTree>
    <p:extLst>
      <p:ext uri="{BB962C8B-B14F-4D97-AF65-F5344CB8AC3E}">
        <p14:creationId xmlns:p14="http://schemas.microsoft.com/office/powerpoint/2010/main" val="26554238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589F7-1973-44FB-B0BA-D48FF05079B4}"/>
              </a:ext>
            </a:extLst>
          </p:cNvPr>
          <p:cNvSpPr>
            <a:spLocks noGrp="1"/>
          </p:cNvSpPr>
          <p:nvPr>
            <p:ph type="ctrTitle"/>
          </p:nvPr>
        </p:nvSpPr>
        <p:spPr/>
        <p:txBody>
          <a:bodyPr/>
          <a:lstStyle/>
          <a:p>
            <a:r>
              <a:rPr lang="en-GB" dirty="0"/>
              <a:t>Bomb Scene Examination and Management</a:t>
            </a:r>
          </a:p>
        </p:txBody>
      </p:sp>
      <p:sp>
        <p:nvSpPr>
          <p:cNvPr id="3" name="Subtitle 2">
            <a:extLst>
              <a:ext uri="{FF2B5EF4-FFF2-40B4-BE49-F238E27FC236}">
                <a16:creationId xmlns:a16="http://schemas.microsoft.com/office/drawing/2014/main" id="{BBF5CA02-886F-4236-8B2C-62FA4A4A8F43}"/>
              </a:ext>
            </a:extLst>
          </p:cNvPr>
          <p:cNvSpPr>
            <a:spLocks noGrp="1"/>
          </p:cNvSpPr>
          <p:nvPr>
            <p:ph type="subTitle" idx="1"/>
          </p:nvPr>
        </p:nvSpPr>
        <p:spPr/>
        <p:txBody>
          <a:bodyPr/>
          <a:lstStyle/>
          <a:p>
            <a:r>
              <a:rPr lang="en-GB" dirty="0"/>
              <a:t>Wynne Jones</a:t>
            </a:r>
          </a:p>
        </p:txBody>
      </p:sp>
    </p:spTree>
    <p:extLst>
      <p:ext uri="{BB962C8B-B14F-4D97-AF65-F5344CB8AC3E}">
        <p14:creationId xmlns:p14="http://schemas.microsoft.com/office/powerpoint/2010/main" val="41506470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772E8-BED3-40DD-A590-A98B9DADC2D8}"/>
              </a:ext>
            </a:extLst>
          </p:cNvPr>
          <p:cNvSpPr>
            <a:spLocks noGrp="1"/>
          </p:cNvSpPr>
          <p:nvPr>
            <p:ph type="title"/>
          </p:nvPr>
        </p:nvSpPr>
        <p:spPr/>
        <p:txBody>
          <a:bodyPr/>
          <a:lstStyle/>
          <a:p>
            <a:r>
              <a:rPr lang="en-GB" dirty="0"/>
              <a:t>Preservation of Life - Stages</a:t>
            </a:r>
          </a:p>
        </p:txBody>
      </p:sp>
      <p:sp>
        <p:nvSpPr>
          <p:cNvPr id="3" name="Content Placeholder 2">
            <a:extLst>
              <a:ext uri="{FF2B5EF4-FFF2-40B4-BE49-F238E27FC236}">
                <a16:creationId xmlns:a16="http://schemas.microsoft.com/office/drawing/2014/main" id="{60F151CE-58F0-40AB-B5A5-FB234E2C4C67}"/>
              </a:ext>
            </a:extLst>
          </p:cNvPr>
          <p:cNvSpPr>
            <a:spLocks noGrp="1"/>
          </p:cNvSpPr>
          <p:nvPr>
            <p:ph sz="half" idx="1"/>
          </p:nvPr>
        </p:nvSpPr>
        <p:spPr>
          <a:xfrm>
            <a:off x="575733" y="1845734"/>
            <a:ext cx="6400800" cy="4023360"/>
          </a:xfrm>
        </p:spPr>
        <p:txBody>
          <a:bodyPr>
            <a:normAutofit fontScale="92500"/>
          </a:bodyPr>
          <a:lstStyle/>
          <a:p>
            <a:pPr marL="0" indent="0">
              <a:spcAft>
                <a:spcPts val="0"/>
              </a:spcAft>
              <a:buNone/>
            </a:pP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marL="1011238" indent="-571500">
              <a:spcAft>
                <a:spcPts val="0"/>
              </a:spcAft>
            </a:pPr>
            <a:r>
              <a:rPr lang="en-GB" sz="3600" dirty="0">
                <a:latin typeface="Arial" panose="020B0604020202020204" pitchFamily="34" charset="0"/>
                <a:ea typeface="Times New Roman" panose="02020603050405020304" pitchFamily="18" charset="0"/>
                <a:cs typeface="Times New Roman" panose="02020603050405020304" pitchFamily="18" charset="0"/>
              </a:rPr>
              <a:t>Removal of injured </a:t>
            </a:r>
          </a:p>
          <a:p>
            <a:pPr marL="1011238" indent="-571500">
              <a:spcAft>
                <a:spcPts val="0"/>
              </a:spcAft>
            </a:pPr>
            <a:r>
              <a:rPr lang="en-GB" sz="3600" dirty="0">
                <a:latin typeface="Arial" panose="020B0604020202020204" pitchFamily="34" charset="0"/>
                <a:ea typeface="Times New Roman" panose="02020603050405020304" pitchFamily="18" charset="0"/>
                <a:cs typeface="Times New Roman" panose="02020603050405020304" pitchFamily="18" charset="0"/>
              </a:rPr>
              <a:t>Secure scene </a:t>
            </a:r>
          </a:p>
          <a:p>
            <a:pPr marL="1011238" indent="-571500">
              <a:spcAft>
                <a:spcPts val="0"/>
              </a:spcAft>
            </a:pPr>
            <a:r>
              <a:rPr lang="en-GB" sz="3600" dirty="0">
                <a:latin typeface="Arial" panose="020B0604020202020204" pitchFamily="34" charset="0"/>
                <a:ea typeface="Times New Roman" panose="02020603050405020304" pitchFamily="18" charset="0"/>
                <a:cs typeface="Times New Roman" panose="02020603050405020304" pitchFamily="18" charset="0"/>
              </a:rPr>
              <a:t>Recovery of bodies</a:t>
            </a:r>
          </a:p>
          <a:p>
            <a:pPr marL="1011238" indent="-571500">
              <a:spcAft>
                <a:spcPts val="0"/>
              </a:spcAft>
            </a:pPr>
            <a:r>
              <a:rPr lang="en-GB" sz="3600" dirty="0">
                <a:latin typeface="Arial" panose="020B0604020202020204" pitchFamily="34" charset="0"/>
                <a:ea typeface="Times New Roman" panose="02020603050405020304" pitchFamily="18" charset="0"/>
                <a:cs typeface="Times New Roman" panose="02020603050405020304" pitchFamily="18" charset="0"/>
              </a:rPr>
              <a:t>Scene forensically examined </a:t>
            </a:r>
          </a:p>
          <a:p>
            <a:pPr marL="1011238" indent="-571500">
              <a:spcAft>
                <a:spcPts val="0"/>
              </a:spcAft>
            </a:pPr>
            <a:r>
              <a:rPr lang="en-GB" sz="3600" dirty="0">
                <a:latin typeface="Arial" panose="020B0604020202020204" pitchFamily="34" charset="0"/>
                <a:ea typeface="Times New Roman" panose="02020603050405020304" pitchFamily="18" charset="0"/>
                <a:cs typeface="Times New Roman" panose="02020603050405020304" pitchFamily="18" charset="0"/>
              </a:rPr>
              <a:t>Recovery of physical exhibits made.</a:t>
            </a:r>
          </a:p>
          <a:p>
            <a:pPr>
              <a:spcAft>
                <a:spcPts val="0"/>
              </a:spcAft>
            </a:pPr>
            <a:endParaRPr lang="en-GB" dirty="0">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pic>
        <p:nvPicPr>
          <p:cNvPr id="5" name="Content Placeholder 4"/>
          <p:cNvPicPr>
            <a:picLocks noGrp="1" noChangeAspect="1"/>
          </p:cNvPicPr>
          <p:nvPr>
            <p:ph sz="half" idx="2"/>
          </p:nvPr>
        </p:nvPicPr>
        <p:blipFill>
          <a:blip r:embed="rId2"/>
          <a:stretch>
            <a:fillRect/>
          </a:stretch>
        </p:blipFill>
        <p:spPr>
          <a:xfrm>
            <a:off x="7303008" y="1845735"/>
            <a:ext cx="3326130" cy="4023360"/>
          </a:xfrm>
          <a:prstGeom prst="rect">
            <a:avLst/>
          </a:prstGeom>
        </p:spPr>
      </p:pic>
    </p:spTree>
    <p:extLst>
      <p:ext uri="{BB962C8B-B14F-4D97-AF65-F5344CB8AC3E}">
        <p14:creationId xmlns:p14="http://schemas.microsoft.com/office/powerpoint/2010/main" val="3667376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8E02B-F715-49ED-A0E0-1E603501BC9E}"/>
              </a:ext>
            </a:extLst>
          </p:cNvPr>
          <p:cNvSpPr>
            <a:spLocks noGrp="1"/>
          </p:cNvSpPr>
          <p:nvPr>
            <p:ph type="title"/>
          </p:nvPr>
        </p:nvSpPr>
        <p:spPr>
          <a:xfrm>
            <a:off x="1097280" y="286603"/>
            <a:ext cx="10058400" cy="2078645"/>
          </a:xfrm>
        </p:spPr>
        <p:txBody>
          <a:bodyPr>
            <a:normAutofit fontScale="90000"/>
          </a:bodyPr>
          <a:lstStyle/>
          <a:p>
            <a:pPr>
              <a:spcAft>
                <a:spcPts val="0"/>
              </a:spcAft>
            </a:pPr>
            <a:br>
              <a:rPr lang="en-GB" dirty="0">
                <a:latin typeface="Arial" panose="020B0604020202020204" pitchFamily="34" charset="0"/>
                <a:ea typeface="Times New Roman" panose="02020603050405020304" pitchFamily="18" charset="0"/>
                <a:cs typeface="Times New Roman" panose="02020603050405020304" pitchFamily="18" charset="0"/>
              </a:rPr>
            </a:br>
            <a:r>
              <a:rPr lang="en-GB" dirty="0">
                <a:latin typeface="Arial" panose="020B0604020202020204" pitchFamily="34" charset="0"/>
                <a:ea typeface="Times New Roman" panose="02020603050405020304" pitchFamily="18" charset="0"/>
                <a:cs typeface="Times New Roman" panose="02020603050405020304" pitchFamily="18" charset="0"/>
              </a:rPr>
              <a:t> </a:t>
            </a:r>
            <a:br>
              <a:rPr lang="en-GB" dirty="0">
                <a:latin typeface="Arial" panose="020B0604020202020204" pitchFamily="34" charset="0"/>
                <a:ea typeface="Times New Roman" panose="02020603050405020304" pitchFamily="18" charset="0"/>
                <a:cs typeface="Times New Roman" panose="02020603050405020304" pitchFamily="18" charset="0"/>
              </a:rPr>
            </a:br>
            <a:br>
              <a:rPr lang="en-GB" dirty="0">
                <a:latin typeface="Arial" panose="020B0604020202020204" pitchFamily="34" charset="0"/>
                <a:ea typeface="Times New Roman" panose="02020603050405020304" pitchFamily="18" charset="0"/>
                <a:cs typeface="Times New Roman" panose="02020603050405020304" pitchFamily="18" charset="0"/>
              </a:rPr>
            </a:br>
            <a:br>
              <a:rPr lang="en-GB" dirty="0">
                <a:latin typeface="Arial" panose="020B0604020202020204" pitchFamily="34" charset="0"/>
                <a:ea typeface="Times New Roman" panose="02020603050405020304" pitchFamily="18" charset="0"/>
                <a:cs typeface="Times New Roman" panose="02020603050405020304" pitchFamily="18" charset="0"/>
              </a:rPr>
            </a:br>
            <a:br>
              <a:rPr lang="en-GB" dirty="0">
                <a:latin typeface="Arial" panose="020B0604020202020204" pitchFamily="34" charset="0"/>
                <a:ea typeface="Times New Roman" panose="02020603050405020304" pitchFamily="18" charset="0"/>
                <a:cs typeface="Times New Roman" panose="02020603050405020304" pitchFamily="18" charset="0"/>
              </a:rPr>
            </a:br>
            <a:r>
              <a:rPr lang="en-GB" b="1" dirty="0">
                <a:solidFill>
                  <a:prstClr val="black"/>
                </a:solidFill>
                <a:latin typeface="Calibri Light" panose="020F0302020204030204" pitchFamily="34" charset="0"/>
                <a:cs typeface="Calibri Light" panose="020F0302020204030204" pitchFamily="34" charset="0"/>
              </a:rPr>
              <a:t>ROLES &amp; RESPONSIBILITIES</a:t>
            </a:r>
            <a:br>
              <a:rPr lang="en-GB" b="1" u="sng" dirty="0">
                <a:solidFill>
                  <a:prstClr val="black"/>
                </a:solidFill>
                <a:latin typeface="Arial" panose="020B0604020202020204" pitchFamily="34" charset="0"/>
                <a:cs typeface="Times New Roman" panose="02020603050405020304" pitchFamily="18" charset="0"/>
              </a:rPr>
            </a:br>
            <a:r>
              <a:rPr lang="en-GB" dirty="0">
                <a:solidFill>
                  <a:prstClr val="black"/>
                </a:solidFill>
                <a:latin typeface="Arial" panose="020B0604020202020204" pitchFamily="34" charset="0"/>
                <a:ea typeface="Times New Roman" panose="02020603050405020304" pitchFamily="18" charset="0"/>
                <a:cs typeface="Times New Roman" panose="02020603050405020304" pitchFamily="18" charset="0"/>
              </a:rPr>
              <a:t> </a:t>
            </a:r>
            <a:br>
              <a:rPr lang="en-GB" dirty="0">
                <a:latin typeface="Arial" panose="020B0604020202020204" pitchFamily="34" charset="0"/>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B53A6F79-964A-43CB-91BC-E5B47BF4C3FC}"/>
              </a:ext>
            </a:extLst>
          </p:cNvPr>
          <p:cNvSpPr>
            <a:spLocks noGrp="1"/>
          </p:cNvSpPr>
          <p:nvPr>
            <p:ph sz="half" idx="1"/>
          </p:nvPr>
        </p:nvSpPr>
        <p:spPr/>
        <p:txBody>
          <a:bodyPr>
            <a:normAutofit fontScale="92500" lnSpcReduction="20000"/>
          </a:bodyPr>
          <a:lstStyle/>
          <a:p>
            <a:pPr marL="0" indent="0">
              <a:spcAft>
                <a:spcPts val="0"/>
              </a:spcAft>
              <a:buNone/>
            </a:pPr>
            <a:r>
              <a:rPr lang="en-GB" sz="2800" b="1" dirty="0">
                <a:solidFill>
                  <a:schemeClr val="tx1"/>
                </a:solidFill>
                <a:latin typeface="Arial" panose="020B0604020202020204" pitchFamily="34" charset="0"/>
                <a:cs typeface="Arial" panose="020B0604020202020204" pitchFamily="34" charset="0"/>
              </a:rPr>
              <a:t>EXPLOSIVES OFFICER </a:t>
            </a:r>
          </a:p>
          <a:p>
            <a:pPr marL="0" indent="0">
              <a:spcAft>
                <a:spcPts val="0"/>
              </a:spcAft>
              <a:buNone/>
            </a:pPr>
            <a:endParaRPr lang="en-GB" sz="24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spcAft>
                <a:spcPts val="0"/>
              </a:spcAft>
              <a:buFont typeface="Symbol" panose="05050102010706020507" pitchFamily="18" charset="2"/>
              <a:buChar char=""/>
              <a:tabLst>
                <a:tab pos="457200" algn="l"/>
              </a:tabLst>
            </a:pPr>
            <a:r>
              <a:rPr lang="en-GB" sz="2600" dirty="0">
                <a:latin typeface="Arial" panose="020B0604020202020204" pitchFamily="34" charset="0"/>
                <a:ea typeface="Times New Roman" panose="02020603050405020304" pitchFamily="18" charset="0"/>
                <a:cs typeface="Arial" panose="020B0604020202020204" pitchFamily="34" charset="0"/>
              </a:rPr>
              <a:t>Controls scene until ‘hand over’ to Bomb Scene Examiner (BSE)</a:t>
            </a:r>
          </a:p>
          <a:p>
            <a:pPr marL="0" indent="0">
              <a:buNone/>
            </a:pPr>
            <a:endParaRPr lang="en-GB" sz="24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spcAft>
                <a:spcPts val="0"/>
              </a:spcAft>
              <a:buFont typeface="Symbol" panose="05050102010706020507" pitchFamily="18" charset="2"/>
              <a:buChar char=""/>
              <a:tabLst>
                <a:tab pos="457200" algn="l"/>
              </a:tabLst>
            </a:pPr>
            <a:r>
              <a:rPr lang="en-GB" sz="2600" dirty="0">
                <a:latin typeface="Arial" panose="020B0604020202020204" pitchFamily="34" charset="0"/>
                <a:ea typeface="Times New Roman" panose="02020603050405020304" pitchFamily="18" charset="0"/>
                <a:cs typeface="Arial" panose="020B0604020202020204" pitchFamily="34" charset="0"/>
              </a:rPr>
              <a:t>Conducts initial assessment and declares explosively ‘safe’</a:t>
            </a:r>
          </a:p>
          <a:p>
            <a:pPr marL="0" indent="0">
              <a:spcAft>
                <a:spcPts val="0"/>
              </a:spcAft>
              <a:buNone/>
            </a:pPr>
            <a:endParaRPr lang="en-GB" sz="2400" dirty="0">
              <a:latin typeface="Arial" panose="020B0604020202020204" pitchFamily="34" charset="0"/>
              <a:ea typeface="Times New Roman" panose="02020603050405020304" pitchFamily="18" charset="0"/>
              <a:cs typeface="Arial" panose="020B0604020202020204" pitchFamily="34" charset="0"/>
            </a:endParaRPr>
          </a:p>
          <a:p>
            <a:pPr marL="342900" lvl="0" indent="-342900">
              <a:spcAft>
                <a:spcPts val="0"/>
              </a:spcAft>
              <a:buFont typeface="Symbol" panose="05050102010706020507" pitchFamily="18" charset="2"/>
              <a:buChar char=""/>
              <a:tabLst>
                <a:tab pos="457200" algn="l"/>
              </a:tabLst>
            </a:pPr>
            <a:r>
              <a:rPr lang="en-GB" sz="2600" dirty="0">
                <a:latin typeface="Arial" panose="020B0604020202020204" pitchFamily="34" charset="0"/>
                <a:ea typeface="Times New Roman" panose="02020603050405020304" pitchFamily="18" charset="0"/>
                <a:cs typeface="Arial" panose="020B0604020202020204" pitchFamily="34" charset="0"/>
              </a:rPr>
              <a:t>Provide Bomb Scene Examiner with full briefing of actions carried out within the scene.</a:t>
            </a:r>
          </a:p>
          <a:p>
            <a:pPr marL="0" indent="0">
              <a:spcAft>
                <a:spcPts val="0"/>
              </a:spcAft>
              <a:buNone/>
              <a:tabLst>
                <a:tab pos="2637155" algn="ctr"/>
                <a:tab pos="5274310" algn="r"/>
                <a:tab pos="457200" algn="l"/>
              </a:tabLst>
            </a:pPr>
            <a:endParaRPr lang="en-GB" dirty="0">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pic>
        <p:nvPicPr>
          <p:cNvPr id="5" name="Content Placeholder 4"/>
          <p:cNvPicPr>
            <a:picLocks noGrp="1" noChangeAspect="1"/>
          </p:cNvPicPr>
          <p:nvPr>
            <p:ph sz="half" idx="2"/>
          </p:nvPr>
        </p:nvPicPr>
        <p:blipFill>
          <a:blip r:embed="rId2"/>
          <a:stretch>
            <a:fillRect/>
          </a:stretch>
        </p:blipFill>
        <p:spPr>
          <a:xfrm>
            <a:off x="6352215" y="2365248"/>
            <a:ext cx="4803465" cy="2993709"/>
          </a:xfrm>
          <a:prstGeom prst="rect">
            <a:avLst/>
          </a:prstGeom>
        </p:spPr>
      </p:pic>
    </p:spTree>
    <p:extLst>
      <p:ext uri="{BB962C8B-B14F-4D97-AF65-F5344CB8AC3E}">
        <p14:creationId xmlns:p14="http://schemas.microsoft.com/office/powerpoint/2010/main" val="550669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72ECD-87C5-443A-91C6-12ABCC341BF2}"/>
              </a:ext>
            </a:extLst>
          </p:cNvPr>
          <p:cNvSpPr>
            <a:spLocks noGrp="1"/>
          </p:cNvSpPr>
          <p:nvPr>
            <p:ph type="title"/>
          </p:nvPr>
        </p:nvSpPr>
        <p:spPr/>
        <p:txBody>
          <a:bodyPr/>
          <a:lstStyle/>
          <a:p>
            <a:r>
              <a:rPr lang="en-GB" dirty="0"/>
              <a:t>Risk Assessment</a:t>
            </a:r>
          </a:p>
        </p:txBody>
      </p:sp>
      <p:sp>
        <p:nvSpPr>
          <p:cNvPr id="3" name="Content Placeholder 2">
            <a:extLst>
              <a:ext uri="{FF2B5EF4-FFF2-40B4-BE49-F238E27FC236}">
                <a16:creationId xmlns:a16="http://schemas.microsoft.com/office/drawing/2014/main" id="{5AFDEDE2-5894-429B-B195-814924F41DC0}"/>
              </a:ext>
            </a:extLst>
          </p:cNvPr>
          <p:cNvSpPr>
            <a:spLocks noGrp="1"/>
          </p:cNvSpPr>
          <p:nvPr>
            <p:ph idx="1"/>
          </p:nvPr>
        </p:nvSpPr>
        <p:spPr/>
        <p:txBody>
          <a:bodyPr/>
          <a:lstStyle/>
          <a:p>
            <a:pPr marL="0" indent="0">
              <a:lnSpc>
                <a:spcPct val="150000"/>
              </a:lnSpc>
              <a:spcAft>
                <a:spcPts val="0"/>
              </a:spcAft>
              <a:buNone/>
            </a:pPr>
            <a:r>
              <a:rPr lang="en-GB" sz="2400" dirty="0">
                <a:latin typeface="Arial" panose="020B0604020202020204" pitchFamily="34" charset="0"/>
                <a:ea typeface="Times New Roman" panose="02020603050405020304" pitchFamily="18" charset="0"/>
                <a:cs typeface="Times New Roman" panose="02020603050405020304" pitchFamily="18" charset="0"/>
              </a:rPr>
              <a:t>As part of that risk assessment they Explosives Officer may require: </a:t>
            </a:r>
          </a:p>
          <a:p>
            <a:pPr>
              <a:lnSpc>
                <a:spcPct val="150000"/>
              </a:lnSpc>
              <a:spcAft>
                <a:spcPts val="0"/>
              </a:spcAft>
              <a:buFont typeface="Wingdings" panose="05000000000000000000" pitchFamily="2" charset="2"/>
              <a:buChar char="Ø"/>
            </a:pPr>
            <a:r>
              <a:rPr lang="en-GB" sz="2400"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Cordons to be extended or reduced, </a:t>
            </a:r>
          </a:p>
          <a:p>
            <a:pPr>
              <a:lnSpc>
                <a:spcPct val="150000"/>
              </a:lnSpc>
              <a:spcAft>
                <a:spcPts val="0"/>
              </a:spcAft>
              <a:buFont typeface="Wingdings" panose="05000000000000000000" pitchFamily="2" charset="2"/>
              <a:buChar char="Ø"/>
            </a:pPr>
            <a:r>
              <a:rPr lang="en-GB" sz="2400"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 A ‘stand off’ period (pre blast or where intelligence or information indicates the presence of a secondary device)</a:t>
            </a:r>
          </a:p>
          <a:p>
            <a:pPr>
              <a:lnSpc>
                <a:spcPct val="150000"/>
              </a:lnSpc>
              <a:spcAft>
                <a:spcPts val="0"/>
              </a:spcAft>
              <a:buFont typeface="Wingdings" panose="05000000000000000000" pitchFamily="2" charset="2"/>
              <a:buChar char="Ø"/>
            </a:pPr>
            <a:r>
              <a:rPr lang="en-GB" sz="2400"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RVP</a:t>
            </a:r>
          </a:p>
          <a:p>
            <a:pPr marL="0" indent="0">
              <a:spcAft>
                <a:spcPts val="0"/>
              </a:spcAft>
              <a:buNone/>
            </a:pP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endParaRPr lang="en-GB" sz="2400" dirty="0"/>
          </a:p>
        </p:txBody>
      </p:sp>
    </p:spTree>
    <p:extLst>
      <p:ext uri="{BB962C8B-B14F-4D97-AF65-F5344CB8AC3E}">
        <p14:creationId xmlns:p14="http://schemas.microsoft.com/office/powerpoint/2010/main" val="1689921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279576" y="620688"/>
            <a:ext cx="4464496" cy="56166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white"/>
                </a:solidFill>
              </a:rPr>
              <a:t>PP</a:t>
            </a:r>
          </a:p>
        </p:txBody>
      </p:sp>
      <p:sp>
        <p:nvSpPr>
          <p:cNvPr id="7" name="Rounded Rectangle 6"/>
          <p:cNvSpPr/>
          <p:nvPr/>
        </p:nvSpPr>
        <p:spPr>
          <a:xfrm>
            <a:off x="2855640" y="1196752"/>
            <a:ext cx="3096344" cy="4248472"/>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Rounded Rectangle 7"/>
          <p:cNvSpPr/>
          <p:nvPr/>
        </p:nvSpPr>
        <p:spPr>
          <a:xfrm>
            <a:off x="3647728" y="2708920"/>
            <a:ext cx="1692188" cy="158417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prstClr val="white"/>
                </a:solidFill>
              </a:rPr>
              <a:t>Scene</a:t>
            </a:r>
          </a:p>
        </p:txBody>
      </p:sp>
      <p:cxnSp>
        <p:nvCxnSpPr>
          <p:cNvPr id="10" name="Straight Arrow Connector 9"/>
          <p:cNvCxnSpPr/>
          <p:nvPr/>
        </p:nvCxnSpPr>
        <p:spPr>
          <a:xfrm flipH="1">
            <a:off x="5339916" y="1844824"/>
            <a:ext cx="2988332" cy="18002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8310246" y="658144"/>
            <a:ext cx="2088232" cy="2062103"/>
          </a:xfrm>
          <a:prstGeom prst="rect">
            <a:avLst/>
          </a:prstGeom>
          <a:noFill/>
        </p:spPr>
        <p:txBody>
          <a:bodyPr wrap="square" rtlCol="0">
            <a:spAutoFit/>
          </a:bodyPr>
          <a:lstStyle/>
          <a:p>
            <a:r>
              <a:rPr lang="en-GB" sz="1600" dirty="0">
                <a:solidFill>
                  <a:prstClr val="black"/>
                </a:solidFill>
              </a:rPr>
              <a:t>Inner Cordon</a:t>
            </a:r>
          </a:p>
          <a:p>
            <a:r>
              <a:rPr lang="en-GB" sz="1600" dirty="0">
                <a:solidFill>
                  <a:prstClr val="black"/>
                </a:solidFill>
              </a:rPr>
              <a:t>This secures the Hazard and potential crime scene. Initially it will be cleared by police and fire FB of all non-essential people.</a:t>
            </a:r>
          </a:p>
        </p:txBody>
      </p:sp>
      <p:sp>
        <p:nvSpPr>
          <p:cNvPr id="14" name="Oval 13"/>
          <p:cNvSpPr/>
          <p:nvPr/>
        </p:nvSpPr>
        <p:spPr>
          <a:xfrm>
            <a:off x="4655840" y="2492896"/>
            <a:ext cx="288032" cy="3600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6" name="Oval 15"/>
          <p:cNvSpPr/>
          <p:nvPr/>
        </p:nvSpPr>
        <p:spPr>
          <a:xfrm>
            <a:off x="2711624" y="1884880"/>
            <a:ext cx="288032" cy="3600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5" name="TextBox 14"/>
          <p:cNvSpPr txBox="1"/>
          <p:nvPr/>
        </p:nvSpPr>
        <p:spPr>
          <a:xfrm>
            <a:off x="6834082" y="188640"/>
            <a:ext cx="1494166" cy="923330"/>
          </a:xfrm>
          <a:prstGeom prst="rect">
            <a:avLst/>
          </a:prstGeom>
          <a:noFill/>
        </p:spPr>
        <p:txBody>
          <a:bodyPr wrap="square" rtlCol="0">
            <a:spAutoFit/>
          </a:bodyPr>
          <a:lstStyle/>
          <a:p>
            <a:pPr algn="ctr"/>
            <a:r>
              <a:rPr lang="en-GB" dirty="0">
                <a:solidFill>
                  <a:prstClr val="black"/>
                </a:solidFill>
              </a:rPr>
              <a:t>Cordon Access Points</a:t>
            </a:r>
          </a:p>
        </p:txBody>
      </p:sp>
      <p:cxnSp>
        <p:nvCxnSpPr>
          <p:cNvPr id="18" name="Straight Arrow Connector 17"/>
          <p:cNvCxnSpPr>
            <a:stCxn id="14" idx="7"/>
            <a:endCxn id="14" idx="7"/>
          </p:cNvCxnSpPr>
          <p:nvPr/>
        </p:nvCxnSpPr>
        <p:spPr>
          <a:xfrm>
            <a:off x="4901691" y="2545623"/>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14" idx="7"/>
          </p:cNvCxnSpPr>
          <p:nvPr/>
        </p:nvCxnSpPr>
        <p:spPr>
          <a:xfrm flipH="1">
            <a:off x="4901692" y="834971"/>
            <a:ext cx="2202421" cy="171065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endCxn id="16" idx="7"/>
          </p:cNvCxnSpPr>
          <p:nvPr/>
        </p:nvCxnSpPr>
        <p:spPr>
          <a:xfrm flipH="1">
            <a:off x="2957476" y="795179"/>
            <a:ext cx="4002621" cy="114242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3287689" y="4725144"/>
            <a:ext cx="936104" cy="57606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prstClr val="black"/>
                </a:solidFill>
              </a:rPr>
              <a:t>RVP</a:t>
            </a:r>
          </a:p>
        </p:txBody>
      </p:sp>
      <p:sp>
        <p:nvSpPr>
          <p:cNvPr id="1028" name="TextBox 1027"/>
          <p:cNvSpPr txBox="1"/>
          <p:nvPr/>
        </p:nvSpPr>
        <p:spPr>
          <a:xfrm>
            <a:off x="8472264" y="3113674"/>
            <a:ext cx="1872208" cy="1323439"/>
          </a:xfrm>
          <a:prstGeom prst="rect">
            <a:avLst/>
          </a:prstGeom>
          <a:noFill/>
        </p:spPr>
        <p:txBody>
          <a:bodyPr wrap="square" rtlCol="0">
            <a:spAutoFit/>
          </a:bodyPr>
          <a:lstStyle/>
          <a:p>
            <a:r>
              <a:rPr lang="en-GB" sz="1600" dirty="0">
                <a:solidFill>
                  <a:prstClr val="black"/>
                </a:solidFill>
              </a:rPr>
              <a:t>Traffic Cordon Prevents unauthorised vehicle access. Pedestrians only. </a:t>
            </a:r>
          </a:p>
        </p:txBody>
      </p:sp>
      <p:cxnSp>
        <p:nvCxnSpPr>
          <p:cNvPr id="1030" name="Straight Arrow Connector 1029"/>
          <p:cNvCxnSpPr/>
          <p:nvPr/>
        </p:nvCxnSpPr>
        <p:spPr>
          <a:xfrm>
            <a:off x="6744072" y="4437112"/>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32" name="Straight Arrow Connector 1031"/>
          <p:cNvCxnSpPr>
            <a:stCxn id="1028" idx="1"/>
          </p:cNvCxnSpPr>
          <p:nvPr/>
        </p:nvCxnSpPr>
        <p:spPr>
          <a:xfrm flipH="1">
            <a:off x="6744072" y="4113076"/>
            <a:ext cx="1728192" cy="3600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33" name="TextBox 1032"/>
          <p:cNvSpPr txBox="1"/>
          <p:nvPr/>
        </p:nvSpPr>
        <p:spPr>
          <a:xfrm>
            <a:off x="8472264" y="4681300"/>
            <a:ext cx="1872208" cy="1815882"/>
          </a:xfrm>
          <a:prstGeom prst="rect">
            <a:avLst/>
          </a:prstGeom>
          <a:noFill/>
        </p:spPr>
        <p:txBody>
          <a:bodyPr wrap="square" rtlCol="0">
            <a:spAutoFit/>
          </a:bodyPr>
          <a:lstStyle/>
          <a:p>
            <a:r>
              <a:rPr lang="en-GB" sz="1600" dirty="0">
                <a:solidFill>
                  <a:prstClr val="black"/>
                </a:solidFill>
              </a:rPr>
              <a:t>Outer Cordon Forms a controlled area around the inner cordon. Only vetted people have access. </a:t>
            </a:r>
          </a:p>
        </p:txBody>
      </p:sp>
      <p:cxnSp>
        <p:nvCxnSpPr>
          <p:cNvPr id="1037" name="Straight Arrow Connector 1036"/>
          <p:cNvCxnSpPr>
            <a:stCxn id="1033" idx="1"/>
          </p:cNvCxnSpPr>
          <p:nvPr/>
        </p:nvCxnSpPr>
        <p:spPr>
          <a:xfrm flipH="1" flipV="1">
            <a:off x="5951984" y="4809639"/>
            <a:ext cx="2520280" cy="77960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38" name="Rectangle 1037"/>
          <p:cNvSpPr/>
          <p:nvPr/>
        </p:nvSpPr>
        <p:spPr>
          <a:xfrm>
            <a:off x="4511824" y="4437112"/>
            <a:ext cx="1350150" cy="688722"/>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prstClr val="black"/>
                </a:solidFill>
              </a:rPr>
              <a:t>Marshalling Area</a:t>
            </a:r>
          </a:p>
        </p:txBody>
      </p:sp>
      <p:sp>
        <p:nvSpPr>
          <p:cNvPr id="1044" name="TextBox 1043"/>
          <p:cNvSpPr txBox="1"/>
          <p:nvPr/>
        </p:nvSpPr>
        <p:spPr>
          <a:xfrm>
            <a:off x="3143672" y="2104693"/>
            <a:ext cx="965932" cy="369332"/>
          </a:xfrm>
          <a:prstGeom prst="rect">
            <a:avLst/>
          </a:prstGeom>
          <a:solidFill>
            <a:schemeClr val="tx2">
              <a:lumMod val="40000"/>
              <a:lumOff val="60000"/>
            </a:schemeClr>
          </a:solidFill>
        </p:spPr>
        <p:txBody>
          <a:bodyPr wrap="square" rtlCol="0">
            <a:spAutoFit/>
          </a:bodyPr>
          <a:lstStyle/>
          <a:p>
            <a:r>
              <a:rPr lang="en-GB" dirty="0">
                <a:solidFill>
                  <a:prstClr val="black"/>
                </a:solidFill>
              </a:rPr>
              <a:t>JESCC</a:t>
            </a:r>
          </a:p>
        </p:txBody>
      </p:sp>
      <p:sp>
        <p:nvSpPr>
          <p:cNvPr id="2" name="Oval 1"/>
          <p:cNvSpPr/>
          <p:nvPr/>
        </p:nvSpPr>
        <p:spPr>
          <a:xfrm>
            <a:off x="2279576" y="188640"/>
            <a:ext cx="1944216" cy="914400"/>
          </a:xfrm>
          <a:prstGeom prst="ellipse">
            <a:avLst/>
          </a:prstGeom>
          <a:solidFill>
            <a:schemeClr val="tx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prstClr val="black"/>
                </a:solidFill>
              </a:rPr>
              <a:t>Scene Access Control (SAC)</a:t>
            </a:r>
          </a:p>
        </p:txBody>
      </p:sp>
    </p:spTree>
    <p:extLst>
      <p:ext uri="{BB962C8B-B14F-4D97-AF65-F5344CB8AC3E}">
        <p14:creationId xmlns:p14="http://schemas.microsoft.com/office/powerpoint/2010/main" val="41410253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map_haymarket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718" y="835068"/>
            <a:ext cx="8093075" cy="574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Picture 3" descr="_NPI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98101" y="4595116"/>
            <a:ext cx="2016125"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Text Box 4"/>
          <p:cNvSpPr txBox="1">
            <a:spLocks noChangeArrowheads="1"/>
          </p:cNvSpPr>
          <p:nvPr/>
        </p:nvSpPr>
        <p:spPr bwMode="auto">
          <a:xfrm>
            <a:off x="7656513" y="4652963"/>
            <a:ext cx="760412" cy="2460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r>
              <a:rPr lang="en-GB" altLang="en-US" sz="1000" b="1">
                <a:solidFill>
                  <a:srgbClr val="FF3300"/>
                </a:solidFill>
                <a:latin typeface="Comic Sans MS" panose="030F0702030302020204" pitchFamily="66" charset="0"/>
              </a:rPr>
              <a:t>Vehicle 1</a:t>
            </a:r>
          </a:p>
        </p:txBody>
      </p:sp>
      <p:grpSp>
        <p:nvGrpSpPr>
          <p:cNvPr id="2" name="Group 5"/>
          <p:cNvGrpSpPr>
            <a:grpSpLocks/>
          </p:cNvGrpSpPr>
          <p:nvPr/>
        </p:nvGrpSpPr>
        <p:grpSpPr bwMode="auto">
          <a:xfrm>
            <a:off x="4948125" y="188914"/>
            <a:ext cx="5019788" cy="3571717"/>
            <a:chOff x="2765" y="119"/>
            <a:chExt cx="2554" cy="1849"/>
          </a:xfrm>
        </p:grpSpPr>
        <p:grpSp>
          <p:nvGrpSpPr>
            <p:cNvPr id="39942" name="Group 6"/>
            <p:cNvGrpSpPr>
              <a:grpSpLocks/>
            </p:cNvGrpSpPr>
            <p:nvPr/>
          </p:nvGrpSpPr>
          <p:grpSpPr bwMode="auto">
            <a:xfrm>
              <a:off x="2765" y="119"/>
              <a:ext cx="2554" cy="1849"/>
              <a:chOff x="2765" y="119"/>
              <a:chExt cx="2554" cy="1849"/>
            </a:xfrm>
          </p:grpSpPr>
          <p:grpSp>
            <p:nvGrpSpPr>
              <p:cNvPr id="39946" name="Group 7"/>
              <p:cNvGrpSpPr>
                <a:grpSpLocks/>
              </p:cNvGrpSpPr>
              <p:nvPr/>
            </p:nvGrpSpPr>
            <p:grpSpPr bwMode="auto">
              <a:xfrm>
                <a:off x="2765" y="119"/>
                <a:ext cx="2554" cy="669"/>
                <a:chOff x="2674" y="119"/>
                <a:chExt cx="2554" cy="669"/>
              </a:xfrm>
            </p:grpSpPr>
            <p:sp>
              <p:nvSpPr>
                <p:cNvPr id="39949" name="Rectangle 8"/>
                <p:cNvSpPr>
                  <a:spLocks noChangeArrowheads="1"/>
                </p:cNvSpPr>
                <p:nvPr/>
              </p:nvSpPr>
              <p:spPr bwMode="auto">
                <a:xfrm>
                  <a:off x="2674" y="119"/>
                  <a:ext cx="2086" cy="590"/>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endParaRPr lang="en-US" altLang="en-US" sz="1400" b="1">
                    <a:solidFill>
                      <a:srgbClr val="0000A4"/>
                    </a:solidFill>
                    <a:latin typeface="Comic Sans MS" panose="030F0702030302020204" pitchFamily="66" charset="0"/>
                  </a:endParaRPr>
                </a:p>
              </p:txBody>
            </p:sp>
            <p:sp>
              <p:nvSpPr>
                <p:cNvPr id="39950" name="Text Box 9"/>
                <p:cNvSpPr txBox="1">
                  <a:spLocks noChangeArrowheads="1"/>
                </p:cNvSpPr>
                <p:nvPr/>
              </p:nvSpPr>
              <p:spPr bwMode="auto">
                <a:xfrm>
                  <a:off x="2674" y="119"/>
                  <a:ext cx="2554" cy="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r>
                    <a:rPr lang="en-GB" altLang="en-US" sz="1600" b="1" dirty="0">
                      <a:solidFill>
                        <a:prstClr val="white"/>
                      </a:solidFill>
                      <a:latin typeface="Comic Sans MS" panose="030F0702030302020204" pitchFamily="66" charset="0"/>
                    </a:rPr>
                    <a:t>Bomb in car left in Cockspur Street</a:t>
                  </a:r>
                </a:p>
                <a:p>
                  <a:pPr eaLnBrk="1" fontAlgn="base" hangingPunct="1">
                    <a:spcBef>
                      <a:spcPct val="0"/>
                    </a:spcBef>
                    <a:spcAft>
                      <a:spcPct val="0"/>
                    </a:spcAft>
                  </a:pPr>
                  <a:r>
                    <a:rPr lang="en-GB" altLang="en-US" sz="1600" b="1" dirty="0">
                      <a:solidFill>
                        <a:prstClr val="white"/>
                      </a:solidFill>
                      <a:latin typeface="Comic Sans MS" panose="030F0702030302020204" pitchFamily="66" charset="0"/>
                    </a:rPr>
                    <a:t>Near night bus stand, removed by</a:t>
                  </a:r>
                </a:p>
                <a:p>
                  <a:pPr eaLnBrk="1" fontAlgn="base" hangingPunct="1">
                    <a:spcBef>
                      <a:spcPct val="0"/>
                    </a:spcBef>
                    <a:spcAft>
                      <a:spcPct val="0"/>
                    </a:spcAft>
                  </a:pPr>
                  <a:r>
                    <a:rPr lang="en-GB" altLang="en-US" sz="1600" b="1" dirty="0">
                      <a:solidFill>
                        <a:prstClr val="white"/>
                      </a:solidFill>
                      <a:latin typeface="Comic Sans MS" panose="030F0702030302020204" pitchFamily="66" charset="0"/>
                    </a:rPr>
                    <a:t>Contractors to a car pound for ‘illegal </a:t>
                  </a:r>
                </a:p>
                <a:p>
                  <a:pPr eaLnBrk="1" fontAlgn="base" hangingPunct="1">
                    <a:spcBef>
                      <a:spcPct val="0"/>
                    </a:spcBef>
                    <a:spcAft>
                      <a:spcPct val="0"/>
                    </a:spcAft>
                  </a:pPr>
                  <a:r>
                    <a:rPr lang="en-GB" altLang="en-US" sz="1600" b="1" dirty="0">
                      <a:solidFill>
                        <a:prstClr val="white"/>
                      </a:solidFill>
                      <a:latin typeface="Comic Sans MS" panose="030F0702030302020204" pitchFamily="66" charset="0"/>
                    </a:rPr>
                    <a:t>parking’</a:t>
                  </a:r>
                </a:p>
                <a:p>
                  <a:pPr eaLnBrk="1" fontAlgn="base" hangingPunct="1">
                    <a:spcBef>
                      <a:spcPct val="0"/>
                    </a:spcBef>
                    <a:spcAft>
                      <a:spcPct val="0"/>
                    </a:spcAft>
                  </a:pPr>
                  <a:endParaRPr lang="en-GB" altLang="en-US" sz="1400" b="1" dirty="0">
                    <a:solidFill>
                      <a:srgbClr val="0000A4"/>
                    </a:solidFill>
                    <a:latin typeface="Comic Sans MS" panose="030F0702030302020204" pitchFamily="66" charset="0"/>
                  </a:endParaRPr>
                </a:p>
              </p:txBody>
            </p:sp>
          </p:grpSp>
          <p:sp>
            <p:nvSpPr>
              <p:cNvPr id="39947" name="Line 10"/>
              <p:cNvSpPr>
                <a:spLocks noChangeShapeType="1"/>
              </p:cNvSpPr>
              <p:nvPr/>
            </p:nvSpPr>
            <p:spPr bwMode="auto">
              <a:xfrm flipV="1">
                <a:off x="2991" y="709"/>
                <a:ext cx="0" cy="1179"/>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a:solidFill>
                    <a:srgbClr val="FFFFFF"/>
                  </a:solidFill>
                </a:endParaRPr>
              </a:p>
            </p:txBody>
          </p:sp>
          <p:sp>
            <p:nvSpPr>
              <p:cNvPr id="39948" name="Oval 11"/>
              <p:cNvSpPr>
                <a:spLocks noChangeArrowheads="1"/>
              </p:cNvSpPr>
              <p:nvPr/>
            </p:nvSpPr>
            <p:spPr bwMode="auto">
              <a:xfrm>
                <a:off x="2945" y="1877"/>
                <a:ext cx="91" cy="91"/>
              </a:xfrm>
              <a:prstGeom prst="ellipse">
                <a:avLst/>
              </a:prstGeom>
              <a:solidFill>
                <a:srgbClr val="FF33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endParaRPr lang="en-US" altLang="en-US">
                  <a:solidFill>
                    <a:srgbClr val="FFFFFF"/>
                  </a:solidFill>
                  <a:latin typeface="Comic Sans MS" panose="030F0702030302020204" pitchFamily="66" charset="0"/>
                </a:endParaRPr>
              </a:p>
            </p:txBody>
          </p:sp>
        </p:grpSp>
        <p:grpSp>
          <p:nvGrpSpPr>
            <p:cNvPr id="39943" name="Group 12"/>
            <p:cNvGrpSpPr>
              <a:grpSpLocks/>
            </p:cNvGrpSpPr>
            <p:nvPr/>
          </p:nvGrpSpPr>
          <p:grpSpPr bwMode="auto">
            <a:xfrm>
              <a:off x="3578" y="709"/>
              <a:ext cx="1293" cy="846"/>
              <a:chOff x="3560" y="709"/>
              <a:chExt cx="1293" cy="846"/>
            </a:xfrm>
          </p:grpSpPr>
          <p:pic>
            <p:nvPicPr>
              <p:cNvPr id="39944"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0" y="709"/>
                <a:ext cx="1271"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5" name="Text Box 14"/>
              <p:cNvSpPr txBox="1">
                <a:spLocks noChangeArrowheads="1"/>
              </p:cNvSpPr>
              <p:nvPr/>
            </p:nvSpPr>
            <p:spPr bwMode="auto">
              <a:xfrm>
                <a:off x="4374" y="709"/>
                <a:ext cx="479" cy="1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r>
                  <a:rPr lang="en-GB" altLang="en-US" sz="1000" b="1">
                    <a:solidFill>
                      <a:srgbClr val="FF3300"/>
                    </a:solidFill>
                    <a:latin typeface="Comic Sans MS" panose="030F0702030302020204" pitchFamily="66" charset="0"/>
                  </a:rPr>
                  <a:t>Vehicle 2</a:t>
                </a:r>
              </a:p>
            </p:txBody>
          </p:sp>
        </p:grpSp>
      </p:grpSp>
    </p:spTree>
    <p:extLst>
      <p:ext uri="{BB962C8B-B14F-4D97-AF65-F5344CB8AC3E}">
        <p14:creationId xmlns:p14="http://schemas.microsoft.com/office/powerpoint/2010/main" val="39988275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aerial no circ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12" y="-300038"/>
            <a:ext cx="10618788" cy="747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7379" name="AutoShape 3"/>
          <p:cNvSpPr>
            <a:spLocks noChangeArrowheads="1"/>
          </p:cNvSpPr>
          <p:nvPr/>
        </p:nvSpPr>
        <p:spPr bwMode="auto">
          <a:xfrm>
            <a:off x="3194050" y="1406525"/>
            <a:ext cx="4237038" cy="4211638"/>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33" y="10800"/>
                </a:moveTo>
                <a:cubicBezTo>
                  <a:pt x="333" y="16581"/>
                  <a:pt x="5019" y="21267"/>
                  <a:pt x="10800" y="21267"/>
                </a:cubicBezTo>
                <a:cubicBezTo>
                  <a:pt x="16581" y="21267"/>
                  <a:pt x="21267" y="16581"/>
                  <a:pt x="21267" y="10800"/>
                </a:cubicBezTo>
                <a:cubicBezTo>
                  <a:pt x="21267" y="5019"/>
                  <a:pt x="16581" y="333"/>
                  <a:pt x="10800" y="333"/>
                </a:cubicBezTo>
                <a:cubicBezTo>
                  <a:pt x="5019" y="333"/>
                  <a:pt x="333" y="5019"/>
                  <a:pt x="333" y="10800"/>
                </a:cubicBezTo>
                <a:close/>
              </a:path>
            </a:pathLst>
          </a:cu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endParaRPr lang="en-US" altLang="en-US">
              <a:solidFill>
                <a:srgbClr val="FFFFFF"/>
              </a:solidFill>
              <a:latin typeface="Comic Sans MS" panose="030F0702030302020204" pitchFamily="66" charset="0"/>
            </a:endParaRPr>
          </a:p>
        </p:txBody>
      </p:sp>
      <p:sp>
        <p:nvSpPr>
          <p:cNvPr id="357380" name="Rectangle 4"/>
          <p:cNvSpPr>
            <a:spLocks noChangeArrowheads="1"/>
          </p:cNvSpPr>
          <p:nvPr/>
        </p:nvSpPr>
        <p:spPr bwMode="auto">
          <a:xfrm rot="3392899">
            <a:off x="5045869" y="3412332"/>
            <a:ext cx="431800" cy="195262"/>
          </a:xfrm>
          <a:prstGeom prst="rect">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endParaRPr lang="en-US" altLang="en-US">
              <a:solidFill>
                <a:srgbClr val="FFFFFF"/>
              </a:solidFill>
              <a:latin typeface="Comic Sans MS" panose="030F0702030302020204" pitchFamily="66" charset="0"/>
            </a:endParaRPr>
          </a:p>
        </p:txBody>
      </p:sp>
      <p:sp>
        <p:nvSpPr>
          <p:cNvPr id="357381" name="AutoShape 5"/>
          <p:cNvSpPr>
            <a:spLocks noChangeArrowheads="1"/>
          </p:cNvSpPr>
          <p:nvPr/>
        </p:nvSpPr>
        <p:spPr bwMode="auto">
          <a:xfrm rot="916965">
            <a:off x="9228139" y="6054725"/>
            <a:ext cx="1298575" cy="349250"/>
          </a:xfrm>
          <a:prstGeom prst="leftArrow">
            <a:avLst>
              <a:gd name="adj1" fmla="val 42963"/>
              <a:gd name="adj2" fmla="val 80647"/>
            </a:avLst>
          </a:prstGeom>
          <a:solidFill>
            <a:srgbClr val="99FF33"/>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endParaRPr lang="en-US" altLang="en-US">
              <a:solidFill>
                <a:srgbClr val="FFFFFF"/>
              </a:solidFill>
              <a:latin typeface="Comic Sans MS" panose="030F0702030302020204" pitchFamily="66" charset="0"/>
            </a:endParaRPr>
          </a:p>
        </p:txBody>
      </p:sp>
      <p:sp>
        <p:nvSpPr>
          <p:cNvPr id="357382" name="AutoShape 6"/>
          <p:cNvSpPr>
            <a:spLocks noChangeArrowheads="1"/>
          </p:cNvSpPr>
          <p:nvPr/>
        </p:nvSpPr>
        <p:spPr bwMode="auto">
          <a:xfrm rot="4134937">
            <a:off x="8776494" y="6682582"/>
            <a:ext cx="1185863" cy="349250"/>
          </a:xfrm>
          <a:prstGeom prst="leftArrow">
            <a:avLst>
              <a:gd name="adj1" fmla="val 50000"/>
              <a:gd name="adj2" fmla="val 84886"/>
            </a:avLst>
          </a:prstGeom>
          <a:solidFill>
            <a:srgbClr val="99FF33"/>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endParaRPr lang="en-US" altLang="en-US">
              <a:solidFill>
                <a:srgbClr val="FFFFFF"/>
              </a:solidFill>
              <a:latin typeface="Comic Sans MS" panose="030F0702030302020204" pitchFamily="66" charset="0"/>
            </a:endParaRPr>
          </a:p>
        </p:txBody>
      </p:sp>
      <p:sp>
        <p:nvSpPr>
          <p:cNvPr id="357383" name="Freeform 7" descr="Light upward diagonal"/>
          <p:cNvSpPr>
            <a:spLocks/>
          </p:cNvSpPr>
          <p:nvPr/>
        </p:nvSpPr>
        <p:spPr bwMode="auto">
          <a:xfrm>
            <a:off x="7027864" y="5021263"/>
            <a:ext cx="2503487" cy="1306512"/>
          </a:xfrm>
          <a:custGeom>
            <a:avLst/>
            <a:gdLst>
              <a:gd name="T0" fmla="*/ 2147483647 w 1577"/>
              <a:gd name="T1" fmla="*/ 1020662191 h 823"/>
              <a:gd name="T2" fmla="*/ 2147483647 w 1577"/>
              <a:gd name="T3" fmla="*/ 1504531862 h 823"/>
              <a:gd name="T4" fmla="*/ 2147483647 w 1577"/>
              <a:gd name="T5" fmla="*/ 1885076388 h 823"/>
              <a:gd name="T6" fmla="*/ 2147483647 w 1577"/>
              <a:gd name="T7" fmla="*/ 2074087185 h 823"/>
              <a:gd name="T8" fmla="*/ 2147483647 w 1577"/>
              <a:gd name="T9" fmla="*/ 1970761642 h 823"/>
              <a:gd name="T10" fmla="*/ 2147483647 w 1577"/>
              <a:gd name="T11" fmla="*/ 1711184931 h 823"/>
              <a:gd name="T12" fmla="*/ 2142132515 w 1577"/>
              <a:gd name="T13" fmla="*/ 1590217117 h 823"/>
              <a:gd name="T14" fmla="*/ 1123989512 w 1577"/>
              <a:gd name="T15" fmla="*/ 1416327247 h 823"/>
              <a:gd name="T16" fmla="*/ 294857437 w 1577"/>
              <a:gd name="T17" fmla="*/ 1313000117 h 823"/>
              <a:gd name="T18" fmla="*/ 0 w 1577"/>
              <a:gd name="T19" fmla="*/ 743444993 h 823"/>
              <a:gd name="T20" fmla="*/ 536792413 w 1577"/>
              <a:gd name="T21" fmla="*/ 398184516 h 823"/>
              <a:gd name="T22" fmla="*/ 1003022073 w 1577"/>
              <a:gd name="T23" fmla="*/ 138607755 h 823"/>
              <a:gd name="T24" fmla="*/ 1519653048 w 1577"/>
              <a:gd name="T25" fmla="*/ 0 h 823"/>
              <a:gd name="T26" fmla="*/ 1640620486 w 1577"/>
              <a:gd name="T27" fmla="*/ 241934935 h 823"/>
              <a:gd name="T28" fmla="*/ 1728827101 w 1577"/>
              <a:gd name="T29" fmla="*/ 554434197 h 823"/>
              <a:gd name="T30" fmla="*/ 1832152661 w 1577"/>
              <a:gd name="T31" fmla="*/ 829130248 h 823"/>
              <a:gd name="T32" fmla="*/ 1970761977 w 1577"/>
              <a:gd name="T33" fmla="*/ 1159271484 h 823"/>
              <a:gd name="T34" fmla="*/ 2074087537 w 1577"/>
              <a:gd name="T35" fmla="*/ 1365924156 h 823"/>
              <a:gd name="T36" fmla="*/ 2147483647 w 1577"/>
              <a:gd name="T37" fmla="*/ 1433967535 h 823"/>
              <a:gd name="T38" fmla="*/ 2147483647 w 1577"/>
              <a:gd name="T39" fmla="*/ 1433967535 h 823"/>
              <a:gd name="T40" fmla="*/ 2147483647 w 1577"/>
              <a:gd name="T41" fmla="*/ 1330641993 h 823"/>
              <a:gd name="T42" fmla="*/ 2147483647 w 1577"/>
              <a:gd name="T43" fmla="*/ 1192032700 h 823"/>
              <a:gd name="T44" fmla="*/ 2147483647 w 1577"/>
              <a:gd name="T45" fmla="*/ 1106347445 h 823"/>
              <a:gd name="T46" fmla="*/ 2147483647 w 1577"/>
              <a:gd name="T47" fmla="*/ 950097864 h 823"/>
              <a:gd name="T48" fmla="*/ 2147483647 w 1577"/>
              <a:gd name="T49" fmla="*/ 1020662191 h 82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77"/>
              <a:gd name="T76" fmla="*/ 0 h 823"/>
              <a:gd name="T77" fmla="*/ 1577 w 1577"/>
              <a:gd name="T78" fmla="*/ 823 h 82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77" h="823">
                <a:moveTo>
                  <a:pt x="1577" y="405"/>
                </a:moveTo>
                <a:lnTo>
                  <a:pt x="1495" y="597"/>
                </a:lnTo>
                <a:lnTo>
                  <a:pt x="1406" y="748"/>
                </a:lnTo>
                <a:lnTo>
                  <a:pt x="1282" y="823"/>
                </a:lnTo>
                <a:lnTo>
                  <a:pt x="1152" y="782"/>
                </a:lnTo>
                <a:lnTo>
                  <a:pt x="1077" y="679"/>
                </a:lnTo>
                <a:lnTo>
                  <a:pt x="850" y="631"/>
                </a:lnTo>
                <a:lnTo>
                  <a:pt x="446" y="562"/>
                </a:lnTo>
                <a:lnTo>
                  <a:pt x="117" y="521"/>
                </a:lnTo>
                <a:lnTo>
                  <a:pt x="0" y="295"/>
                </a:lnTo>
                <a:lnTo>
                  <a:pt x="213" y="158"/>
                </a:lnTo>
                <a:lnTo>
                  <a:pt x="398" y="55"/>
                </a:lnTo>
                <a:lnTo>
                  <a:pt x="603" y="0"/>
                </a:lnTo>
                <a:lnTo>
                  <a:pt x="651" y="96"/>
                </a:lnTo>
                <a:lnTo>
                  <a:pt x="686" y="220"/>
                </a:lnTo>
                <a:lnTo>
                  <a:pt x="727" y="329"/>
                </a:lnTo>
                <a:lnTo>
                  <a:pt x="782" y="460"/>
                </a:lnTo>
                <a:lnTo>
                  <a:pt x="823" y="542"/>
                </a:lnTo>
                <a:lnTo>
                  <a:pt x="946" y="569"/>
                </a:lnTo>
                <a:lnTo>
                  <a:pt x="1063" y="569"/>
                </a:lnTo>
                <a:lnTo>
                  <a:pt x="1193" y="528"/>
                </a:lnTo>
                <a:lnTo>
                  <a:pt x="1275" y="473"/>
                </a:lnTo>
                <a:lnTo>
                  <a:pt x="1419" y="439"/>
                </a:lnTo>
                <a:lnTo>
                  <a:pt x="1502" y="377"/>
                </a:lnTo>
                <a:lnTo>
                  <a:pt x="1577" y="405"/>
                </a:lnTo>
                <a:close/>
              </a:path>
            </a:pathLst>
          </a:custGeom>
          <a:pattFill prst="ltUpDiag">
            <a:fgClr>
              <a:schemeClr val="accent1"/>
            </a:fgClr>
            <a:bgClr>
              <a:schemeClr val="bg1"/>
            </a:bgClr>
          </a:pattFill>
          <a:ln w="57150">
            <a:solidFill>
              <a:srgbClr val="0000FF"/>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endParaRPr lang="en-US" altLang="en-US">
              <a:solidFill>
                <a:srgbClr val="FFFFFF"/>
              </a:solidFill>
              <a:latin typeface="Comic Sans MS" panose="030F0702030302020204" pitchFamily="66" charset="0"/>
            </a:endParaRPr>
          </a:p>
        </p:txBody>
      </p:sp>
      <p:sp>
        <p:nvSpPr>
          <p:cNvPr id="357384" name="AutoShape 8"/>
          <p:cNvSpPr>
            <a:spLocks noChangeArrowheads="1"/>
          </p:cNvSpPr>
          <p:nvPr/>
        </p:nvSpPr>
        <p:spPr bwMode="auto">
          <a:xfrm>
            <a:off x="7027863" y="5489575"/>
            <a:ext cx="914400" cy="914400"/>
          </a:xfrm>
          <a:prstGeom prst="irregularSeal2">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endParaRPr lang="en-US" altLang="en-US">
              <a:solidFill>
                <a:srgbClr val="FFFFFF"/>
              </a:solidFill>
              <a:latin typeface="Comic Sans MS" panose="030F0702030302020204" pitchFamily="66" charset="0"/>
            </a:endParaRPr>
          </a:p>
        </p:txBody>
      </p:sp>
      <p:sp>
        <p:nvSpPr>
          <p:cNvPr id="357385" name="AutoShape 9"/>
          <p:cNvSpPr>
            <a:spLocks noChangeArrowheads="1"/>
          </p:cNvSpPr>
          <p:nvPr/>
        </p:nvSpPr>
        <p:spPr bwMode="auto">
          <a:xfrm>
            <a:off x="7172326" y="5675314"/>
            <a:ext cx="595313" cy="523875"/>
          </a:xfrm>
          <a:prstGeom prst="irregularSeal2">
            <a:avLst/>
          </a:prstGeom>
          <a:solidFill>
            <a:srgbClr val="FFFF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endParaRPr lang="en-US" altLang="en-US">
              <a:solidFill>
                <a:srgbClr val="FFFFFF"/>
              </a:solidFill>
              <a:latin typeface="Comic Sans MS" panose="030F0702030302020204" pitchFamily="66" charset="0"/>
            </a:endParaRPr>
          </a:p>
        </p:txBody>
      </p:sp>
    </p:spTree>
    <p:extLst>
      <p:ext uri="{BB962C8B-B14F-4D97-AF65-F5344CB8AC3E}">
        <p14:creationId xmlns:p14="http://schemas.microsoft.com/office/powerpoint/2010/main" val="41702116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57380"/>
                                        </p:tgtEl>
                                        <p:attrNameLst>
                                          <p:attrName>style.visibility</p:attrName>
                                        </p:attrNameLst>
                                      </p:cBhvr>
                                      <p:to>
                                        <p:strVal val="visible"/>
                                      </p:to>
                                    </p:set>
                                    <p:animEffect transition="in" filter="dissolve">
                                      <p:cBhvr>
                                        <p:cTn id="7" dur="500"/>
                                        <p:tgtEl>
                                          <p:spTgt spid="3573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57379"/>
                                        </p:tgtEl>
                                        <p:attrNameLst>
                                          <p:attrName>style.visibility</p:attrName>
                                        </p:attrNameLst>
                                      </p:cBhvr>
                                      <p:to>
                                        <p:strVal val="visible"/>
                                      </p:to>
                                    </p:set>
                                    <p:animEffect transition="in" filter="dissolve">
                                      <p:cBhvr>
                                        <p:cTn id="12" dur="500"/>
                                        <p:tgtEl>
                                          <p:spTgt spid="35737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57381"/>
                                        </p:tgtEl>
                                        <p:attrNameLst>
                                          <p:attrName>style.visibility</p:attrName>
                                        </p:attrNameLst>
                                      </p:cBhvr>
                                      <p:to>
                                        <p:strVal val="visible"/>
                                      </p:to>
                                    </p:set>
                                    <p:animEffect transition="in" filter="dissolve">
                                      <p:cBhvr>
                                        <p:cTn id="17" dur="500"/>
                                        <p:tgtEl>
                                          <p:spTgt spid="357381"/>
                                        </p:tgtEl>
                                      </p:cBhvr>
                                    </p:animEffect>
                                  </p:childTnLst>
                                </p:cTn>
                              </p:par>
                            </p:childTnLst>
                          </p:cTn>
                        </p:par>
                        <p:par>
                          <p:cTn id="18" fill="hold" nodeType="afterGroup">
                            <p:stCondLst>
                              <p:cond delay="500"/>
                            </p:stCondLst>
                            <p:childTnLst>
                              <p:par>
                                <p:cTn id="19" presetID="9" presetClass="entr" presetSubtype="0" fill="hold" grpId="0" nodeType="afterEffect">
                                  <p:stCondLst>
                                    <p:cond delay="0"/>
                                  </p:stCondLst>
                                  <p:childTnLst>
                                    <p:set>
                                      <p:cBhvr>
                                        <p:cTn id="20" dur="1" fill="hold">
                                          <p:stCondLst>
                                            <p:cond delay="0"/>
                                          </p:stCondLst>
                                        </p:cTn>
                                        <p:tgtEl>
                                          <p:spTgt spid="357382"/>
                                        </p:tgtEl>
                                        <p:attrNameLst>
                                          <p:attrName>style.visibility</p:attrName>
                                        </p:attrNameLst>
                                      </p:cBhvr>
                                      <p:to>
                                        <p:strVal val="visible"/>
                                      </p:to>
                                    </p:set>
                                    <p:animEffect transition="in" filter="dissolve">
                                      <p:cBhvr>
                                        <p:cTn id="21" dur="500"/>
                                        <p:tgtEl>
                                          <p:spTgt spid="35738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357383"/>
                                        </p:tgtEl>
                                        <p:attrNameLst>
                                          <p:attrName>style.visibility</p:attrName>
                                        </p:attrNameLst>
                                      </p:cBhvr>
                                      <p:to>
                                        <p:strVal val="visible"/>
                                      </p:to>
                                    </p:set>
                                    <p:animEffect transition="in" filter="dissolve">
                                      <p:cBhvr>
                                        <p:cTn id="26" dur="500"/>
                                        <p:tgtEl>
                                          <p:spTgt spid="35738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357384"/>
                                        </p:tgtEl>
                                        <p:attrNameLst>
                                          <p:attrName>style.visibility</p:attrName>
                                        </p:attrNameLst>
                                      </p:cBhvr>
                                      <p:to>
                                        <p:strVal val="visible"/>
                                      </p:to>
                                    </p:set>
                                    <p:animEffect transition="in" filter="dissolve">
                                      <p:cBhvr>
                                        <p:cTn id="31" dur="500"/>
                                        <p:tgtEl>
                                          <p:spTgt spid="357384"/>
                                        </p:tgtEl>
                                      </p:cBhvr>
                                    </p:animEffect>
                                  </p:childTnLst>
                                </p:cTn>
                              </p:par>
                            </p:childTnLst>
                          </p:cTn>
                        </p:par>
                        <p:par>
                          <p:cTn id="32" fill="hold" nodeType="afterGroup">
                            <p:stCondLst>
                              <p:cond delay="500"/>
                            </p:stCondLst>
                            <p:childTnLst>
                              <p:par>
                                <p:cTn id="33" presetID="9" presetClass="entr" presetSubtype="0" fill="hold" grpId="0" nodeType="afterEffect">
                                  <p:stCondLst>
                                    <p:cond delay="0"/>
                                  </p:stCondLst>
                                  <p:childTnLst>
                                    <p:set>
                                      <p:cBhvr>
                                        <p:cTn id="34" dur="1" fill="hold">
                                          <p:stCondLst>
                                            <p:cond delay="0"/>
                                          </p:stCondLst>
                                        </p:cTn>
                                        <p:tgtEl>
                                          <p:spTgt spid="357385"/>
                                        </p:tgtEl>
                                        <p:attrNameLst>
                                          <p:attrName>style.visibility</p:attrName>
                                        </p:attrNameLst>
                                      </p:cBhvr>
                                      <p:to>
                                        <p:strVal val="visible"/>
                                      </p:to>
                                    </p:set>
                                    <p:animEffect transition="in" filter="dissolve">
                                      <p:cBhvr>
                                        <p:cTn id="35" dur="500"/>
                                        <p:tgtEl>
                                          <p:spTgt spid="357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9" grpId="0" animBg="1"/>
      <p:bldP spid="357380" grpId="0" animBg="1"/>
      <p:bldP spid="357381" grpId="0" animBg="1"/>
      <p:bldP spid="357382" grpId="0" animBg="1"/>
      <p:bldP spid="357383" grpId="0" animBg="1"/>
      <p:bldP spid="357384" grpId="0" animBg="1"/>
      <p:bldP spid="35738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4E870-28F3-4AB4-AD43-512F7D0409FD}"/>
              </a:ext>
            </a:extLst>
          </p:cNvPr>
          <p:cNvSpPr>
            <a:spLocks noGrp="1"/>
          </p:cNvSpPr>
          <p:nvPr>
            <p:ph type="title"/>
          </p:nvPr>
        </p:nvSpPr>
        <p:spPr>
          <a:xfrm>
            <a:off x="382385" y="286604"/>
            <a:ext cx="10773295" cy="661048"/>
          </a:xfrm>
        </p:spPr>
        <p:txBody>
          <a:bodyPr>
            <a:normAutofit fontScale="90000"/>
          </a:bodyPr>
          <a:lstStyle/>
          <a:p>
            <a:r>
              <a:rPr lang="en-GB" dirty="0"/>
              <a:t>Scene Handover</a:t>
            </a:r>
          </a:p>
        </p:txBody>
      </p:sp>
      <p:sp>
        <p:nvSpPr>
          <p:cNvPr id="3" name="Content Placeholder 2">
            <a:extLst>
              <a:ext uri="{FF2B5EF4-FFF2-40B4-BE49-F238E27FC236}">
                <a16:creationId xmlns:a16="http://schemas.microsoft.com/office/drawing/2014/main" id="{300293AA-8E41-4ECB-A002-0179C860368D}"/>
              </a:ext>
            </a:extLst>
          </p:cNvPr>
          <p:cNvSpPr>
            <a:spLocks noGrp="1"/>
          </p:cNvSpPr>
          <p:nvPr>
            <p:ph idx="1"/>
          </p:nvPr>
        </p:nvSpPr>
        <p:spPr>
          <a:xfrm>
            <a:off x="382385" y="1978429"/>
            <a:ext cx="11405062" cy="4312643"/>
          </a:xfrm>
        </p:spPr>
        <p:txBody>
          <a:bodyPr>
            <a:normAutofit/>
          </a:bodyPr>
          <a:lstStyle/>
          <a:p>
            <a:pPr marL="0" indent="0">
              <a:spcAft>
                <a:spcPts val="0"/>
              </a:spcAft>
              <a:buNone/>
            </a:pPr>
            <a:r>
              <a:rPr lang="en-GB" sz="2800" dirty="0">
                <a:latin typeface="Arial" panose="020B0604020202020204" pitchFamily="34" charset="0"/>
                <a:ea typeface="Times New Roman" panose="02020603050405020304" pitchFamily="18" charset="0"/>
                <a:cs typeface="Times New Roman" panose="02020603050405020304" pitchFamily="18" charset="0"/>
              </a:rPr>
              <a:t>Joint approach with the Bomb Scene Examiner (BSE) into the scene allows the EXPO to identify to the BSE the following: -</a:t>
            </a:r>
          </a:p>
          <a:p>
            <a:pPr marL="0" indent="0">
              <a:spcAft>
                <a:spcPts val="0"/>
              </a:spcAft>
              <a:buNone/>
              <a:tabLst>
                <a:tab pos="2637155" algn="ctr"/>
                <a:tab pos="5274310" algn="r"/>
                <a:tab pos="457200" algn="l"/>
              </a:tabLst>
            </a:pPr>
            <a:endParaRPr lang="en-GB" sz="2800" dirty="0">
              <a:latin typeface="Arial" panose="020B0604020202020204" pitchFamily="34" charset="0"/>
              <a:ea typeface="Times New Roman" panose="02020603050405020304" pitchFamily="18" charset="0"/>
              <a:cs typeface="Times New Roman" panose="02020603050405020304" pitchFamily="18" charset="0"/>
            </a:endParaRPr>
          </a:p>
          <a:p>
            <a:pPr>
              <a:buFont typeface="Wingdings" panose="05000000000000000000" pitchFamily="2" charset="2"/>
              <a:buChar char="Ø"/>
              <a:tabLst>
                <a:tab pos="2637155" algn="ctr"/>
                <a:tab pos="5274310" algn="r"/>
                <a:tab pos="571500" algn="l"/>
              </a:tabLst>
            </a:pPr>
            <a:r>
              <a:rPr lang="en-GB" sz="2800" dirty="0">
                <a:latin typeface="Arial" panose="020B0604020202020204" pitchFamily="34" charset="0"/>
                <a:ea typeface="Times New Roman" panose="02020603050405020304" pitchFamily="18" charset="0"/>
                <a:cs typeface="Times New Roman" panose="02020603050405020304" pitchFamily="18" charset="0"/>
              </a:rPr>
              <a:t> The route taken by EOD to enter the scene.</a:t>
            </a:r>
          </a:p>
          <a:p>
            <a:pPr marL="114300" indent="0">
              <a:spcAft>
                <a:spcPts val="0"/>
              </a:spcAft>
              <a:buNone/>
              <a:tabLst>
                <a:tab pos="2637155" algn="ctr"/>
                <a:tab pos="5274310" algn="r"/>
                <a:tab pos="457200" algn="l"/>
              </a:tabLst>
            </a:pPr>
            <a:endParaRPr lang="en-GB" sz="2800" dirty="0">
              <a:latin typeface="Arial" panose="020B0604020202020204" pitchFamily="34" charset="0"/>
              <a:ea typeface="Times New Roman" panose="02020603050405020304" pitchFamily="18" charset="0"/>
              <a:cs typeface="Times New Roman" panose="02020603050405020304" pitchFamily="18" charset="0"/>
            </a:endParaRPr>
          </a:p>
          <a:p>
            <a:pPr>
              <a:buFont typeface="Wingdings" panose="05000000000000000000" pitchFamily="2" charset="2"/>
              <a:buChar char="Ø"/>
              <a:tabLst>
                <a:tab pos="2637155" algn="ctr"/>
                <a:tab pos="5274310" algn="r"/>
                <a:tab pos="571500" algn="l"/>
              </a:tabLst>
            </a:pPr>
            <a:r>
              <a:rPr lang="en-GB" sz="2800" dirty="0">
                <a:latin typeface="Arial" panose="020B0604020202020204" pitchFamily="34" charset="0"/>
                <a:ea typeface="Times New Roman" panose="02020603050405020304" pitchFamily="18" charset="0"/>
                <a:cs typeface="Times New Roman" panose="02020603050405020304" pitchFamily="18" charset="0"/>
              </a:rPr>
              <a:t> Any danger posed by items identified during initial ‘walk through’.  </a:t>
            </a:r>
          </a:p>
          <a:p>
            <a:pPr marL="114300" indent="0">
              <a:spcAft>
                <a:spcPts val="0"/>
              </a:spcAft>
              <a:buNone/>
              <a:tabLst>
                <a:tab pos="2637155" algn="ctr"/>
                <a:tab pos="5274310" algn="r"/>
                <a:tab pos="457200" algn="l"/>
              </a:tabLst>
            </a:pPr>
            <a:r>
              <a:rPr lang="en-GB" sz="2800" dirty="0">
                <a:latin typeface="Arial" panose="020B0604020202020204" pitchFamily="34" charset="0"/>
                <a:ea typeface="Times New Roman" panose="02020603050405020304" pitchFamily="18" charset="0"/>
                <a:cs typeface="Times New Roman" panose="02020603050405020304" pitchFamily="18" charset="0"/>
              </a:rPr>
              <a:t> </a:t>
            </a:r>
          </a:p>
          <a:p>
            <a:pPr>
              <a:buFont typeface="Wingdings" panose="05000000000000000000" pitchFamily="2" charset="2"/>
              <a:buChar char="Ø"/>
              <a:tabLst>
                <a:tab pos="2637155" algn="ctr"/>
                <a:tab pos="5274310" algn="r"/>
                <a:tab pos="571500" algn="l"/>
              </a:tabLst>
            </a:pPr>
            <a:r>
              <a:rPr lang="en-GB" sz="2800" dirty="0">
                <a:latin typeface="Arial" panose="020B0604020202020204" pitchFamily="34" charset="0"/>
                <a:ea typeface="Times New Roman" panose="02020603050405020304" pitchFamily="18" charset="0"/>
                <a:cs typeface="Times New Roman" panose="02020603050405020304" pitchFamily="18" charset="0"/>
              </a:rPr>
              <a:t> Details of any render safe procedures carried out.</a:t>
            </a:r>
          </a:p>
          <a:p>
            <a:pPr marL="114300" indent="0">
              <a:spcAft>
                <a:spcPts val="0"/>
              </a:spcAft>
              <a:buNone/>
              <a:tabLst>
                <a:tab pos="2637155" algn="ctr"/>
                <a:tab pos="5274310" algn="r"/>
                <a:tab pos="571500" algn="l"/>
              </a:tabLst>
            </a:pPr>
            <a:endParaRPr lang="en-GB" sz="2800" dirty="0">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55820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FB611-07D8-429D-B2C1-74BAC859C9CC}"/>
              </a:ext>
            </a:extLst>
          </p:cNvPr>
          <p:cNvSpPr>
            <a:spLocks noGrp="1"/>
          </p:cNvSpPr>
          <p:nvPr>
            <p:ph type="title"/>
          </p:nvPr>
        </p:nvSpPr>
        <p:spPr/>
        <p:txBody>
          <a:bodyPr/>
          <a:lstStyle/>
          <a:p>
            <a:pPr marL="91440" lvl="0" indent="-91440">
              <a:lnSpc>
                <a:spcPct val="90000"/>
              </a:lnSpc>
              <a:spcBef>
                <a:spcPts val="1200"/>
              </a:spcBef>
            </a:pPr>
            <a:r>
              <a:rPr lang="en-GB" dirty="0"/>
              <a:t>BOMB SCENE EXAMINER (BSE)</a:t>
            </a:r>
            <a:br>
              <a:rPr lang="en-GB" sz="1900" b="1" u="sng" spc="0" dirty="0">
                <a:solidFill>
                  <a:srgbClr val="000000">
                    <a:lumMod val="75000"/>
                    <a:lumOff val="25000"/>
                  </a:srgbClr>
                </a:solidFill>
                <a:latin typeface="Arial" panose="020B0604020202020204" pitchFamily="34" charset="0"/>
                <a:ea typeface="+mn-ea"/>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96F6FE0A-006D-433C-8358-1DB46919805F}"/>
              </a:ext>
            </a:extLst>
          </p:cNvPr>
          <p:cNvSpPr>
            <a:spLocks noGrp="1"/>
          </p:cNvSpPr>
          <p:nvPr>
            <p:ph idx="1"/>
          </p:nvPr>
        </p:nvSpPr>
        <p:spPr>
          <a:xfrm>
            <a:off x="1097280" y="1845734"/>
            <a:ext cx="10058400" cy="4255808"/>
          </a:xfrm>
        </p:spPr>
        <p:txBody>
          <a:bodyPr>
            <a:normAutofit fontScale="92500" lnSpcReduction="10000"/>
          </a:bodyPr>
          <a:lstStyle/>
          <a:p>
            <a:pPr>
              <a:lnSpc>
                <a:spcPct val="200000"/>
              </a:lnSpc>
              <a:spcAft>
                <a:spcPts val="0"/>
              </a:spcAft>
              <a:buFont typeface="Wingdings" panose="05000000000000000000" pitchFamily="2" charset="2"/>
              <a:buChar char="Ø"/>
              <a:tabLst>
                <a:tab pos="2637155" algn="ctr"/>
                <a:tab pos="5274310" algn="r"/>
                <a:tab pos="457200" algn="l"/>
              </a:tabLst>
            </a:pPr>
            <a:r>
              <a:rPr lang="en-GB" sz="2400" b="1" dirty="0">
                <a:latin typeface="Arial" panose="020B0604020202020204" pitchFamily="34" charset="0"/>
                <a:ea typeface="Times New Roman" panose="02020603050405020304" pitchFamily="18" charset="0"/>
                <a:cs typeface="Arial" panose="020B0604020202020204" pitchFamily="34" charset="0"/>
              </a:rPr>
              <a:t> </a:t>
            </a:r>
            <a:r>
              <a:rPr lang="en-GB" sz="2400" dirty="0">
                <a:latin typeface="Arial" panose="020B0604020202020204" pitchFamily="34" charset="0"/>
                <a:ea typeface="Times New Roman" panose="02020603050405020304" pitchFamily="18" charset="0"/>
                <a:cs typeface="Times New Roman" panose="02020603050405020304" pitchFamily="18" charset="0"/>
              </a:rPr>
              <a:t>Controls inner cordon once scene is handed over</a:t>
            </a:r>
          </a:p>
          <a:p>
            <a:pPr>
              <a:lnSpc>
                <a:spcPct val="200000"/>
              </a:lnSpc>
              <a:spcAft>
                <a:spcPts val="0"/>
              </a:spcAft>
              <a:buFont typeface="Wingdings" panose="05000000000000000000" pitchFamily="2" charset="2"/>
              <a:buChar char="Ø"/>
            </a:pPr>
            <a:r>
              <a:rPr lang="en-GB" sz="2400" dirty="0">
                <a:latin typeface="Arial" panose="020B0604020202020204" pitchFamily="34" charset="0"/>
                <a:ea typeface="Times New Roman" panose="02020603050405020304" pitchFamily="18" charset="0"/>
                <a:cs typeface="Times New Roman" panose="02020603050405020304" pitchFamily="18" charset="0"/>
              </a:rPr>
              <a:t> Responsible for forensic examination</a:t>
            </a:r>
          </a:p>
          <a:p>
            <a:pPr>
              <a:lnSpc>
                <a:spcPct val="200000"/>
              </a:lnSpc>
              <a:spcAft>
                <a:spcPts val="0"/>
              </a:spcAft>
              <a:buFont typeface="Wingdings" panose="05000000000000000000" pitchFamily="2" charset="2"/>
              <a:buChar char="Ø"/>
            </a:pPr>
            <a:r>
              <a:rPr lang="en-GB" sz="2400" dirty="0">
                <a:latin typeface="Arial" panose="020B0604020202020204" pitchFamily="34" charset="0"/>
                <a:ea typeface="Times New Roman" panose="02020603050405020304" pitchFamily="18" charset="0"/>
                <a:cs typeface="Times New Roman" panose="02020603050405020304" pitchFamily="18" charset="0"/>
              </a:rPr>
              <a:t> Responsible for recovery of exhibits </a:t>
            </a:r>
          </a:p>
          <a:p>
            <a:pPr>
              <a:lnSpc>
                <a:spcPct val="200000"/>
              </a:lnSpc>
              <a:spcAft>
                <a:spcPts val="0"/>
              </a:spcAft>
              <a:buFont typeface="Wingdings" panose="05000000000000000000" pitchFamily="2" charset="2"/>
              <a:buChar char="Ø"/>
            </a:pPr>
            <a:r>
              <a:rPr lang="en-GB" sz="2400" dirty="0">
                <a:latin typeface="Arial" panose="020B0604020202020204" pitchFamily="34" charset="0"/>
                <a:ea typeface="Times New Roman" panose="02020603050405020304" pitchFamily="18" charset="0"/>
                <a:cs typeface="Arial" panose="020B0604020202020204" pitchFamily="34" charset="0"/>
              </a:rPr>
              <a:t>The Bomb Scene Manager (BSM) should be provided with an assessment of the scene and provides the important link between the BSE and the SIO.</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dirty="0">
                <a:latin typeface="Arial" panose="020B0604020202020204" pitchFamily="34" charset="0"/>
                <a:ea typeface="Times New Roman" panose="02020603050405020304" pitchFamily="18" charset="0"/>
                <a:cs typeface="Times New Roman" panose="02020603050405020304" pitchFamily="18" charset="0"/>
              </a:rPr>
              <a:t> </a:t>
            </a:r>
          </a:p>
          <a:p>
            <a:endParaRPr lang="en-GB" dirty="0"/>
          </a:p>
        </p:txBody>
      </p:sp>
    </p:spTree>
    <p:extLst>
      <p:ext uri="{BB962C8B-B14F-4D97-AF65-F5344CB8AC3E}">
        <p14:creationId xmlns:p14="http://schemas.microsoft.com/office/powerpoint/2010/main" val="25041930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5CFF5-849D-4C74-9896-3C77C7C5FD3B}"/>
              </a:ext>
            </a:extLst>
          </p:cNvPr>
          <p:cNvSpPr>
            <a:spLocks noGrp="1"/>
          </p:cNvSpPr>
          <p:nvPr>
            <p:ph type="title"/>
          </p:nvPr>
        </p:nvSpPr>
        <p:spPr/>
        <p:txBody>
          <a:bodyPr/>
          <a:lstStyle/>
          <a:p>
            <a:pPr lvl="0">
              <a:lnSpc>
                <a:spcPct val="90000"/>
              </a:lnSpc>
              <a:spcBef>
                <a:spcPts val="1200"/>
              </a:spcBef>
            </a:pPr>
            <a:r>
              <a:rPr lang="en-GB" dirty="0"/>
              <a:t>BOMB SCENE MANAGER (BSM)</a:t>
            </a:r>
            <a:br>
              <a:rPr lang="en-GB" sz="2000" b="1" u="sng" spc="0" dirty="0">
                <a:solidFill>
                  <a:srgbClr val="000000">
                    <a:lumMod val="75000"/>
                    <a:lumOff val="25000"/>
                  </a:srgbClr>
                </a:solidFill>
                <a:latin typeface="Arial" panose="020B0604020202020204" pitchFamily="34" charset="0"/>
                <a:ea typeface="+mn-ea"/>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6A1967FD-129F-4F39-96DA-164C18E94301}"/>
              </a:ext>
            </a:extLst>
          </p:cNvPr>
          <p:cNvSpPr>
            <a:spLocks noGrp="1"/>
          </p:cNvSpPr>
          <p:nvPr>
            <p:ph idx="1"/>
          </p:nvPr>
        </p:nvSpPr>
        <p:spPr/>
        <p:txBody>
          <a:bodyPr/>
          <a:lstStyle/>
          <a:p>
            <a:pPr marL="0" indent="0">
              <a:spcAft>
                <a:spcPts val="0"/>
              </a:spcAft>
              <a:buNone/>
            </a:pP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marL="0" indent="0">
              <a:spcAft>
                <a:spcPts val="0"/>
              </a:spcAft>
              <a:buNone/>
            </a:pP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marL="0" indent="0">
              <a:spcAft>
                <a:spcPts val="0"/>
              </a:spcAft>
              <a:buNone/>
            </a:pP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marL="0" indent="0">
              <a:spcAft>
                <a:spcPts val="0"/>
              </a:spcAft>
              <a:buNone/>
            </a:pPr>
            <a:r>
              <a:rPr lang="en-GB" sz="2400" dirty="0">
                <a:latin typeface="Arial" panose="020B0604020202020204" pitchFamily="34" charset="0"/>
                <a:ea typeface="Times New Roman" panose="02020603050405020304" pitchFamily="18" charset="0"/>
                <a:cs typeface="Times New Roman" panose="02020603050405020304" pitchFamily="18" charset="0"/>
              </a:rPr>
              <a:t>THE BSM has overall responsibility for control of the scene, but is </a:t>
            </a:r>
            <a:r>
              <a:rPr lang="en-GB" sz="2400" b="1" dirty="0">
                <a:latin typeface="Arial" panose="020B0604020202020204" pitchFamily="34" charset="0"/>
                <a:ea typeface="Times New Roman" panose="02020603050405020304" pitchFamily="18" charset="0"/>
                <a:cs typeface="Times New Roman" panose="02020603050405020304" pitchFamily="18" charset="0"/>
              </a:rPr>
              <a:t>not </a:t>
            </a:r>
            <a:r>
              <a:rPr lang="en-GB" sz="2400" dirty="0">
                <a:latin typeface="Arial" panose="020B0604020202020204" pitchFamily="34" charset="0"/>
                <a:ea typeface="Times New Roman" panose="02020603050405020304" pitchFamily="18" charset="0"/>
                <a:cs typeface="Times New Roman" panose="02020603050405020304" pitchFamily="18" charset="0"/>
              </a:rPr>
              <a:t>‘hands on’ in respect of its examination. </a:t>
            </a:r>
          </a:p>
          <a:p>
            <a:endParaRPr lang="en-GB" dirty="0"/>
          </a:p>
        </p:txBody>
      </p:sp>
    </p:spTree>
    <p:extLst>
      <p:ext uri="{BB962C8B-B14F-4D97-AF65-F5344CB8AC3E}">
        <p14:creationId xmlns:p14="http://schemas.microsoft.com/office/powerpoint/2010/main" val="31518588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48C9B-2100-45A5-A71C-184A69E24B63}"/>
              </a:ext>
            </a:extLst>
          </p:cNvPr>
          <p:cNvSpPr>
            <a:spLocks noGrp="1"/>
          </p:cNvSpPr>
          <p:nvPr>
            <p:ph type="title"/>
          </p:nvPr>
        </p:nvSpPr>
        <p:spPr>
          <a:xfrm>
            <a:off x="1097280" y="286603"/>
            <a:ext cx="10058400" cy="749717"/>
          </a:xfrm>
        </p:spPr>
        <p:txBody>
          <a:bodyPr>
            <a:normAutofit/>
          </a:bodyPr>
          <a:lstStyle/>
          <a:p>
            <a:r>
              <a:rPr lang="en-GB" sz="4000" spc="0" dirty="0">
                <a:solidFill>
                  <a:srgbClr val="000000">
                    <a:lumMod val="75000"/>
                    <a:lumOff val="25000"/>
                  </a:srgbClr>
                </a:solidFill>
                <a:latin typeface="Arial" panose="020B0604020202020204" pitchFamily="34" charset="0"/>
                <a:ea typeface="Times New Roman" panose="02020603050405020304" pitchFamily="18" charset="0"/>
                <a:cs typeface="Times New Roman" panose="02020603050405020304" pitchFamily="18" charset="0"/>
              </a:rPr>
              <a:t>The Bomb Scene Manager</a:t>
            </a:r>
            <a:endParaRPr lang="en-GB" sz="4000" dirty="0"/>
          </a:p>
        </p:txBody>
      </p:sp>
      <p:sp>
        <p:nvSpPr>
          <p:cNvPr id="3" name="Content Placeholder 2">
            <a:extLst>
              <a:ext uri="{FF2B5EF4-FFF2-40B4-BE49-F238E27FC236}">
                <a16:creationId xmlns:a16="http://schemas.microsoft.com/office/drawing/2014/main" id="{D39CC6A8-EDB1-4AC4-B06B-46B5617FF332}"/>
              </a:ext>
            </a:extLst>
          </p:cNvPr>
          <p:cNvSpPr>
            <a:spLocks noGrp="1"/>
          </p:cNvSpPr>
          <p:nvPr>
            <p:ph idx="1"/>
          </p:nvPr>
        </p:nvSpPr>
        <p:spPr>
          <a:xfrm>
            <a:off x="1097280" y="1845734"/>
            <a:ext cx="10058400" cy="4469722"/>
          </a:xfrm>
        </p:spPr>
        <p:txBody>
          <a:bodyPr>
            <a:normAutofit/>
          </a:bodyPr>
          <a:lstStyle/>
          <a:p>
            <a:pPr>
              <a:spcAft>
                <a:spcPts val="0"/>
              </a:spcAft>
              <a:tabLst>
                <a:tab pos="2637155" algn="ctr"/>
                <a:tab pos="5274310" algn="r"/>
                <a:tab pos="457200" algn="l"/>
              </a:tabLst>
            </a:pPr>
            <a:r>
              <a:rPr lang="en-GB" sz="2400" dirty="0">
                <a:latin typeface="Arial" panose="020B0604020202020204" pitchFamily="34" charset="0"/>
                <a:ea typeface="Times New Roman" panose="02020603050405020304" pitchFamily="18" charset="0"/>
                <a:cs typeface="Times New Roman" panose="02020603050405020304" pitchFamily="18" charset="0"/>
              </a:rPr>
              <a:t>Establishes:</a:t>
            </a:r>
          </a:p>
          <a:p>
            <a:pPr>
              <a:spcAft>
                <a:spcPts val="0"/>
              </a:spcAft>
              <a:buFont typeface="Arial" panose="020B0604020202020204" pitchFamily="34" charset="0"/>
              <a:buChar char="•"/>
              <a:tabLst>
                <a:tab pos="2637155" algn="ctr"/>
                <a:tab pos="5274310" algn="r"/>
                <a:tab pos="457200" algn="l"/>
              </a:tabLst>
            </a:pPr>
            <a:r>
              <a:rPr lang="en-GB" sz="2400" dirty="0">
                <a:latin typeface="Arial" panose="020B0604020202020204" pitchFamily="34" charset="0"/>
                <a:ea typeface="Times New Roman" panose="02020603050405020304" pitchFamily="18" charset="0"/>
                <a:cs typeface="Times New Roman" panose="02020603050405020304" pitchFamily="18" charset="0"/>
              </a:rPr>
              <a:t> What Police action has taken place to date, </a:t>
            </a:r>
          </a:p>
          <a:p>
            <a:pPr marL="280988" indent="-280988">
              <a:buFont typeface="Arial" panose="020B0604020202020204" pitchFamily="34" charset="0"/>
              <a:buChar char="•"/>
              <a:tabLst>
                <a:tab pos="2637155" algn="ctr"/>
                <a:tab pos="5274310" algn="r"/>
                <a:tab pos="457200" algn="l"/>
              </a:tabLst>
            </a:pPr>
            <a:r>
              <a:rPr lang="en-GB" sz="2400" dirty="0">
                <a:latin typeface="Arial" panose="020B0604020202020204" pitchFamily="34" charset="0"/>
                <a:ea typeface="Times New Roman" panose="02020603050405020304" pitchFamily="18" charset="0"/>
                <a:cs typeface="Times New Roman" panose="02020603050405020304" pitchFamily="18" charset="0"/>
              </a:rPr>
              <a:t>The appropriate briefing of cordon officers and those responsible for    keeping Crime Scene Logs,</a:t>
            </a:r>
          </a:p>
          <a:p>
            <a:pPr>
              <a:spcAft>
                <a:spcPts val="0"/>
              </a:spcAft>
              <a:buFont typeface="Arial" panose="020B0604020202020204" pitchFamily="34" charset="0"/>
              <a:buChar char="•"/>
              <a:tabLst>
                <a:tab pos="2637155" algn="ctr"/>
                <a:tab pos="5274310" algn="r"/>
                <a:tab pos="457200" algn="l"/>
              </a:tabLst>
            </a:pPr>
            <a:r>
              <a:rPr lang="en-GB" sz="2400" dirty="0">
                <a:latin typeface="Arial" panose="020B0604020202020204" pitchFamily="34" charset="0"/>
                <a:ea typeface="Times New Roman" panose="02020603050405020304" pitchFamily="18" charset="0"/>
                <a:cs typeface="Times New Roman" panose="02020603050405020304" pitchFamily="18" charset="0"/>
              </a:rPr>
              <a:t> Identification and searching of suitable RVP’s,</a:t>
            </a:r>
          </a:p>
          <a:p>
            <a:pPr>
              <a:spcAft>
                <a:spcPts val="0"/>
              </a:spcAft>
              <a:buFont typeface="Arial" panose="020B0604020202020204" pitchFamily="34" charset="0"/>
              <a:buChar char="•"/>
              <a:tabLst>
                <a:tab pos="2637155" algn="ctr"/>
                <a:tab pos="5274310" algn="r"/>
                <a:tab pos="457200" algn="l"/>
              </a:tabLst>
            </a:pPr>
            <a:r>
              <a:rPr lang="en-GB" sz="2400" dirty="0">
                <a:latin typeface="Arial" panose="020B0604020202020204" pitchFamily="34" charset="0"/>
                <a:ea typeface="Times New Roman" panose="02020603050405020304" pitchFamily="18" charset="0"/>
                <a:cs typeface="Times New Roman" panose="02020603050405020304" pitchFamily="18" charset="0"/>
              </a:rPr>
              <a:t>  Organising the evacuation of premises where necessary.</a:t>
            </a:r>
          </a:p>
          <a:p>
            <a:pPr marL="280988" indent="-280988">
              <a:spcAft>
                <a:spcPts val="0"/>
              </a:spcAft>
              <a:buFont typeface="Arial" panose="020B0604020202020204" pitchFamily="34" charset="0"/>
              <a:buChar char="•"/>
              <a:tabLst>
                <a:tab pos="2637155" algn="ctr"/>
                <a:tab pos="5274310" algn="r"/>
                <a:tab pos="457200" algn="l"/>
              </a:tabLst>
            </a:pPr>
            <a:r>
              <a:rPr lang="en-GB" sz="2400" dirty="0">
                <a:latin typeface="Arial" panose="020B0604020202020204" pitchFamily="34" charset="0"/>
                <a:ea typeface="Times New Roman" panose="02020603050405020304" pitchFamily="18" charset="0"/>
                <a:cs typeface="Times New Roman" panose="02020603050405020304" pitchFamily="18" charset="0"/>
              </a:rPr>
              <a:t>Liaison between the BSE and the SIO to ensure any significant information is provided speedily in order that urgent actions be identified and progressed. </a:t>
            </a:r>
          </a:p>
          <a:p>
            <a:pPr>
              <a:spcAft>
                <a:spcPts val="0"/>
              </a:spcAft>
            </a:pPr>
            <a:r>
              <a:rPr lang="en-GB" dirty="0">
                <a:latin typeface="Arial" panose="020B0604020202020204" pitchFamily="34" charset="0"/>
                <a:ea typeface="Times New Roman" panose="02020603050405020304" pitchFamily="18" charset="0"/>
                <a:cs typeface="Times New Roman" panose="02020603050405020304" pitchFamily="18" charset="0"/>
              </a:rPr>
              <a:t> </a:t>
            </a:r>
          </a:p>
          <a:p>
            <a:endParaRPr lang="en-GB" dirty="0"/>
          </a:p>
        </p:txBody>
      </p:sp>
    </p:spTree>
    <p:extLst>
      <p:ext uri="{BB962C8B-B14F-4D97-AF65-F5344CB8AC3E}">
        <p14:creationId xmlns:p14="http://schemas.microsoft.com/office/powerpoint/2010/main" val="31773032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B6442-FE89-4FFF-A30A-BC9E5BCAB0FA}"/>
              </a:ext>
            </a:extLst>
          </p:cNvPr>
          <p:cNvSpPr>
            <a:spLocks noGrp="1"/>
          </p:cNvSpPr>
          <p:nvPr>
            <p:ph type="title"/>
          </p:nvPr>
        </p:nvSpPr>
        <p:spPr/>
        <p:txBody>
          <a:bodyPr/>
          <a:lstStyle/>
          <a:p>
            <a:pPr marL="91440" lvl="0" indent="-91440">
              <a:lnSpc>
                <a:spcPct val="90000"/>
              </a:lnSpc>
              <a:spcBef>
                <a:spcPts val="1200"/>
              </a:spcBef>
            </a:pPr>
            <a:r>
              <a:rPr lang="en-GB" dirty="0"/>
              <a:t>ZONES</a:t>
            </a:r>
            <a:br>
              <a:rPr lang="en-GB" dirty="0"/>
            </a:br>
            <a:endParaRPr lang="en-GB" dirty="0"/>
          </a:p>
        </p:txBody>
      </p:sp>
      <p:sp>
        <p:nvSpPr>
          <p:cNvPr id="3" name="Content Placeholder 2">
            <a:extLst>
              <a:ext uri="{FF2B5EF4-FFF2-40B4-BE49-F238E27FC236}">
                <a16:creationId xmlns:a16="http://schemas.microsoft.com/office/drawing/2014/main" id="{62A01210-C9B7-48D2-8BB8-507B14326811}"/>
              </a:ext>
            </a:extLst>
          </p:cNvPr>
          <p:cNvSpPr>
            <a:spLocks noGrp="1"/>
          </p:cNvSpPr>
          <p:nvPr>
            <p:ph idx="1"/>
          </p:nvPr>
        </p:nvSpPr>
        <p:spPr/>
        <p:txBody>
          <a:bodyPr/>
          <a:lstStyle/>
          <a:p>
            <a:pPr>
              <a:spcAft>
                <a:spcPts val="0"/>
              </a:spcAft>
              <a:tabLst>
                <a:tab pos="2637155" algn="ctr"/>
                <a:tab pos="5274310" algn="r"/>
                <a:tab pos="457200" algn="l"/>
              </a:tabLst>
            </a:pPr>
            <a:r>
              <a:rPr lang="en-GB" dirty="0">
                <a:latin typeface="Arial" panose="020B0604020202020204" pitchFamily="34" charset="0"/>
                <a:ea typeface="Times New Roman" panose="02020603050405020304" pitchFamily="18" charset="0"/>
                <a:cs typeface="Times New Roman" panose="02020603050405020304" pitchFamily="18" charset="0"/>
              </a:rPr>
              <a:t> </a:t>
            </a:r>
          </a:p>
          <a:p>
            <a:pPr>
              <a:spcAft>
                <a:spcPts val="0"/>
              </a:spcAft>
              <a:tabLst>
                <a:tab pos="2637155" algn="ctr"/>
                <a:tab pos="5274310" algn="r"/>
                <a:tab pos="457200" algn="l"/>
              </a:tabLst>
            </a:pPr>
            <a:r>
              <a:rPr lang="en-GB" sz="2400" dirty="0">
                <a:latin typeface="Arial" panose="020B0604020202020204" pitchFamily="34" charset="0"/>
                <a:ea typeface="Times New Roman" panose="02020603050405020304" pitchFamily="18" charset="0"/>
                <a:cs typeface="Times New Roman" panose="02020603050405020304" pitchFamily="18" charset="0"/>
              </a:rPr>
              <a:t>Each scene should be split into a number of zones, natural boundaries and building lines will provide obvious parameters of zones. </a:t>
            </a:r>
          </a:p>
          <a:p>
            <a:pPr>
              <a:spcAft>
                <a:spcPts val="0"/>
              </a:spcAft>
              <a:tabLst>
                <a:tab pos="2637155" algn="ctr"/>
                <a:tab pos="5274310" algn="r"/>
                <a:tab pos="457200" algn="l"/>
              </a:tabLst>
            </a:pP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tabLst>
                <a:tab pos="2637155" algn="ctr"/>
                <a:tab pos="5274310" algn="r"/>
                <a:tab pos="457200" algn="l"/>
              </a:tabLst>
            </a:pPr>
            <a:r>
              <a:rPr lang="en-GB" sz="2400" dirty="0">
                <a:latin typeface="Arial" panose="020B0604020202020204" pitchFamily="34" charset="0"/>
                <a:ea typeface="Times New Roman" panose="02020603050405020304" pitchFamily="18" charset="0"/>
                <a:cs typeface="Times New Roman" panose="02020603050405020304" pitchFamily="18" charset="0"/>
              </a:rPr>
              <a:t>Each Zone will be allocated a number for identification purposes, </a:t>
            </a:r>
          </a:p>
          <a:p>
            <a:pPr>
              <a:spcAft>
                <a:spcPts val="0"/>
              </a:spcAft>
              <a:tabLst>
                <a:tab pos="2637155" algn="ctr"/>
                <a:tab pos="5274310" algn="r"/>
                <a:tab pos="457200" algn="l"/>
              </a:tabLst>
            </a:pPr>
            <a:r>
              <a:rPr lang="en-GB" sz="2400" dirty="0">
                <a:latin typeface="Arial" panose="020B0604020202020204" pitchFamily="34" charset="0"/>
                <a:ea typeface="Times New Roman" panose="02020603050405020304" pitchFamily="18" charset="0"/>
                <a:cs typeface="Times New Roman" panose="02020603050405020304" pitchFamily="18" charset="0"/>
              </a:rPr>
              <a:t> </a:t>
            </a:r>
          </a:p>
          <a:p>
            <a:pPr>
              <a:spcAft>
                <a:spcPts val="0"/>
              </a:spcAft>
            </a:pPr>
            <a:r>
              <a:rPr lang="en-GB" b="1" u="sng" dirty="0">
                <a:latin typeface="Arial" panose="020B0604020202020204" pitchFamily="34" charset="0"/>
                <a:cs typeface="Times New Roman" panose="02020603050405020304" pitchFamily="18" charset="0"/>
              </a:rPr>
              <a:t>INITIAL ENTRY &amp; PHOTOGRAPHY / VIDEO</a:t>
            </a:r>
          </a:p>
          <a:p>
            <a:endParaRPr lang="en-GB" dirty="0"/>
          </a:p>
        </p:txBody>
      </p:sp>
    </p:spTree>
    <p:extLst>
      <p:ext uri="{BB962C8B-B14F-4D97-AF65-F5344CB8AC3E}">
        <p14:creationId xmlns:p14="http://schemas.microsoft.com/office/powerpoint/2010/main" val="11647601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B6442-FE89-4FFF-A30A-BC9E5BCAB0FA}"/>
              </a:ext>
            </a:extLst>
          </p:cNvPr>
          <p:cNvSpPr>
            <a:spLocks noGrp="1"/>
          </p:cNvSpPr>
          <p:nvPr>
            <p:ph type="title"/>
          </p:nvPr>
        </p:nvSpPr>
        <p:spPr/>
        <p:txBody>
          <a:bodyPr/>
          <a:lstStyle/>
          <a:p>
            <a:pPr marL="91440" lvl="0" indent="-91440">
              <a:lnSpc>
                <a:spcPct val="90000"/>
              </a:lnSpc>
              <a:spcBef>
                <a:spcPts val="1200"/>
              </a:spcBef>
            </a:pPr>
            <a:r>
              <a:rPr lang="en-GB" dirty="0"/>
              <a:t>ZONES</a:t>
            </a:r>
            <a:br>
              <a:rPr lang="en-GB" dirty="0"/>
            </a:br>
            <a:endParaRPr lang="en-GB" dirty="0"/>
          </a:p>
        </p:txBody>
      </p:sp>
      <p:sp>
        <p:nvSpPr>
          <p:cNvPr id="3" name="Content Placeholder 2">
            <a:extLst>
              <a:ext uri="{FF2B5EF4-FFF2-40B4-BE49-F238E27FC236}">
                <a16:creationId xmlns:a16="http://schemas.microsoft.com/office/drawing/2014/main" id="{62A01210-C9B7-48D2-8BB8-507B14326811}"/>
              </a:ext>
            </a:extLst>
          </p:cNvPr>
          <p:cNvSpPr>
            <a:spLocks noGrp="1"/>
          </p:cNvSpPr>
          <p:nvPr>
            <p:ph idx="1"/>
          </p:nvPr>
        </p:nvSpPr>
        <p:spPr/>
        <p:txBody>
          <a:bodyPr/>
          <a:lstStyle/>
          <a:p>
            <a:pPr>
              <a:spcAft>
                <a:spcPts val="0"/>
              </a:spcAft>
              <a:tabLst>
                <a:tab pos="2637155" algn="ctr"/>
                <a:tab pos="5274310" algn="r"/>
                <a:tab pos="457200" algn="l"/>
              </a:tabLst>
            </a:pPr>
            <a:r>
              <a:rPr lang="en-GB" dirty="0">
                <a:latin typeface="Arial" panose="020B0604020202020204" pitchFamily="34" charset="0"/>
                <a:ea typeface="Times New Roman" panose="02020603050405020304" pitchFamily="18" charset="0"/>
                <a:cs typeface="Times New Roman" panose="02020603050405020304" pitchFamily="18" charset="0"/>
              </a:rPr>
              <a:t> </a:t>
            </a:r>
          </a:p>
          <a:p>
            <a:endParaRPr lang="en-GB" dirty="0"/>
          </a:p>
        </p:txBody>
      </p:sp>
      <p:pic>
        <p:nvPicPr>
          <p:cNvPr id="5" name="Picture 4"/>
          <p:cNvPicPr>
            <a:picLocks noChangeAspect="1"/>
          </p:cNvPicPr>
          <p:nvPr/>
        </p:nvPicPr>
        <p:blipFill>
          <a:blip r:embed="rId2"/>
          <a:stretch>
            <a:fillRect/>
          </a:stretch>
        </p:blipFill>
        <p:spPr>
          <a:xfrm>
            <a:off x="1097279" y="2025131"/>
            <a:ext cx="4585039" cy="2620022"/>
          </a:xfrm>
          <a:prstGeom prst="rect">
            <a:avLst/>
          </a:prstGeom>
        </p:spPr>
      </p:pic>
      <p:pic>
        <p:nvPicPr>
          <p:cNvPr id="4" name="Picture 3"/>
          <p:cNvPicPr>
            <a:picLocks noChangeAspect="1"/>
          </p:cNvPicPr>
          <p:nvPr/>
        </p:nvPicPr>
        <p:blipFill>
          <a:blip r:embed="rId3"/>
          <a:stretch>
            <a:fillRect/>
          </a:stretch>
        </p:blipFill>
        <p:spPr>
          <a:xfrm>
            <a:off x="5279137" y="3253491"/>
            <a:ext cx="5340096" cy="2783323"/>
          </a:xfrm>
          <a:prstGeom prst="rect">
            <a:avLst/>
          </a:prstGeom>
        </p:spPr>
      </p:pic>
    </p:spTree>
    <p:extLst>
      <p:ext uri="{BB962C8B-B14F-4D97-AF65-F5344CB8AC3E}">
        <p14:creationId xmlns:p14="http://schemas.microsoft.com/office/powerpoint/2010/main" val="4213199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FF6CB-10C4-4109-B95E-E5C4F6B091CA}"/>
              </a:ext>
            </a:extLst>
          </p:cNvPr>
          <p:cNvSpPr>
            <a:spLocks noGrp="1"/>
          </p:cNvSpPr>
          <p:nvPr>
            <p:ph type="title"/>
          </p:nvPr>
        </p:nvSpPr>
        <p:spPr/>
        <p:txBody>
          <a:bodyPr>
            <a:normAutofit fontScale="90000"/>
          </a:bodyPr>
          <a:lstStyle/>
          <a:p>
            <a:pPr marL="91440" lvl="0" indent="-91440">
              <a:lnSpc>
                <a:spcPct val="90000"/>
              </a:lnSpc>
              <a:spcBef>
                <a:spcPts val="1200"/>
              </a:spcBef>
            </a:pPr>
            <a:r>
              <a:rPr lang="en-GB" sz="3600" spc="0" dirty="0">
                <a:solidFill>
                  <a:srgbClr val="000000">
                    <a:lumMod val="75000"/>
                    <a:lumOff val="25000"/>
                  </a:srgbClr>
                </a:solidFill>
                <a:latin typeface="Arial" panose="020B0604020202020204" pitchFamily="34" charset="0"/>
                <a:ea typeface="+mn-ea"/>
                <a:cs typeface="Times New Roman" panose="02020603050405020304" pitchFamily="18" charset="0"/>
              </a:rPr>
              <a:t>IDENTIFICATION OF COMMON APPROACH PATH</a:t>
            </a:r>
            <a:br>
              <a:rPr lang="en-GB" sz="2000" b="1" u="sng" spc="0" dirty="0">
                <a:solidFill>
                  <a:srgbClr val="000000">
                    <a:lumMod val="75000"/>
                    <a:lumOff val="25000"/>
                  </a:srgbClr>
                </a:solidFill>
                <a:latin typeface="Arial" panose="020B0604020202020204" pitchFamily="34" charset="0"/>
                <a:ea typeface="+mn-ea"/>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EF4E0BD7-86C9-4838-95F1-F40D0B9E9A90}"/>
              </a:ext>
            </a:extLst>
          </p:cNvPr>
          <p:cNvSpPr>
            <a:spLocks noGrp="1"/>
          </p:cNvSpPr>
          <p:nvPr>
            <p:ph idx="1"/>
          </p:nvPr>
        </p:nvSpPr>
        <p:spPr/>
        <p:txBody>
          <a:bodyPr/>
          <a:lstStyle/>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endPar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spcAft>
                <a:spcPts val="0"/>
              </a:spcAf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A common approach path will be identified via which all personnel having access to the scene will enter and leave. </a:t>
            </a:r>
          </a:p>
          <a:p>
            <a:pPr>
              <a:spcAft>
                <a:spcPts val="0"/>
              </a:spcAf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This may involve the entry into the scene of large vehicles and skips and this should be considered when identification of the path is being established. </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1531896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C3B45-DEEE-4A34-A7C2-FCD17797A069}"/>
              </a:ext>
            </a:extLst>
          </p:cNvPr>
          <p:cNvSpPr>
            <a:spLocks noGrp="1"/>
          </p:cNvSpPr>
          <p:nvPr>
            <p:ph type="title"/>
          </p:nvPr>
        </p:nvSpPr>
        <p:spPr/>
        <p:txBody>
          <a:bodyPr/>
          <a:lstStyle/>
          <a:p>
            <a:pPr marL="91440" lvl="0" indent="-91440">
              <a:lnSpc>
                <a:spcPct val="90000"/>
              </a:lnSpc>
              <a:spcBef>
                <a:spcPts val="1200"/>
              </a:spcBef>
            </a:pPr>
            <a:r>
              <a:rPr lang="en-GB" sz="4000" spc="0" dirty="0">
                <a:solidFill>
                  <a:srgbClr val="000000">
                    <a:lumMod val="75000"/>
                    <a:lumOff val="25000"/>
                  </a:srgbClr>
                </a:solidFill>
                <a:latin typeface="Arial" panose="020B0604020202020204" pitchFamily="34" charset="0"/>
                <a:ea typeface="+mn-ea"/>
                <a:cs typeface="Times New Roman" panose="02020603050405020304" pitchFamily="18" charset="0"/>
              </a:rPr>
              <a:t>CLEARING APPROACH PATH</a:t>
            </a:r>
            <a:br>
              <a:rPr lang="en-GB" sz="2000" b="1" u="sng" spc="0" dirty="0">
                <a:solidFill>
                  <a:srgbClr val="000000">
                    <a:lumMod val="75000"/>
                    <a:lumOff val="25000"/>
                  </a:srgbClr>
                </a:solidFill>
                <a:latin typeface="Arial" panose="020B0604020202020204" pitchFamily="34" charset="0"/>
                <a:ea typeface="+mn-ea"/>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A5C38E4E-1031-4F58-8E89-4FE7992A8D95}"/>
              </a:ext>
            </a:extLst>
          </p:cNvPr>
          <p:cNvSpPr>
            <a:spLocks noGrp="1"/>
          </p:cNvSpPr>
          <p:nvPr>
            <p:ph idx="1"/>
          </p:nvPr>
        </p:nvSpPr>
        <p:spPr/>
        <p:txBody>
          <a:bodyPr>
            <a:normAutofit/>
          </a:bodyPr>
          <a:lstStyle/>
          <a:p>
            <a:pPr>
              <a:spcAft>
                <a:spcPts val="0"/>
              </a:spcAft>
            </a:pPr>
            <a:r>
              <a:rPr lang="en-GB" dirty="0">
                <a:latin typeface="Arial" panose="020B0604020202020204" pitchFamily="34" charset="0"/>
                <a:ea typeface="Times New Roman" panose="02020603050405020304" pitchFamily="18" charset="0"/>
                <a:cs typeface="Times New Roman" panose="02020603050405020304" pitchFamily="18" charset="0"/>
              </a:rPr>
              <a:t> </a:t>
            </a:r>
          </a:p>
          <a:p>
            <a:pPr>
              <a:spcAft>
                <a:spcPts val="0"/>
              </a:spcAft>
            </a:pPr>
            <a:r>
              <a:rPr lang="en-GB" sz="2400" dirty="0">
                <a:latin typeface="Arial" panose="020B0604020202020204" pitchFamily="34" charset="0"/>
                <a:ea typeface="Times New Roman" panose="02020603050405020304" pitchFamily="18" charset="0"/>
                <a:cs typeface="Times New Roman" panose="02020603050405020304" pitchFamily="18" charset="0"/>
              </a:rPr>
              <a:t>Significant items identified during the initial ‘walk through’ will be assessed by the BSE, other debris will be </a:t>
            </a: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either ‘pushed’ to one side or placed into a skip for disposal in order to clear the path. </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When bulky debris has been dealt with in this way then the smaller debris will be brushed to one side using sterile equipment.</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All the debris that has been cleared in this manner will be examined more closely later in the scene examination.</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297896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290CD-6F24-47EB-A11B-D348080A7B07}"/>
              </a:ext>
            </a:extLst>
          </p:cNvPr>
          <p:cNvSpPr>
            <a:spLocks noGrp="1"/>
          </p:cNvSpPr>
          <p:nvPr>
            <p:ph type="title"/>
          </p:nvPr>
        </p:nvSpPr>
        <p:spPr/>
        <p:txBody>
          <a:bodyPr>
            <a:normAutofit/>
          </a:bodyPr>
          <a:lstStyle/>
          <a:p>
            <a:pPr marL="91440" lvl="0" indent="-91440">
              <a:lnSpc>
                <a:spcPct val="90000"/>
              </a:lnSpc>
              <a:spcBef>
                <a:spcPts val="1200"/>
              </a:spcBef>
            </a:pPr>
            <a:r>
              <a:rPr lang="en-GB" sz="4000" spc="0" dirty="0">
                <a:solidFill>
                  <a:srgbClr val="000000">
                    <a:lumMod val="75000"/>
                    <a:lumOff val="25000"/>
                  </a:srgbClr>
                </a:solidFill>
                <a:latin typeface="Arial" panose="020B0604020202020204" pitchFamily="34" charset="0"/>
                <a:ea typeface="+mn-ea"/>
                <a:cs typeface="Times New Roman" panose="02020603050405020304" pitchFamily="18" charset="0"/>
              </a:rPr>
              <a:t>EXPLOSIVE TRACE WORK</a:t>
            </a:r>
            <a:br>
              <a:rPr lang="en-GB" sz="4000" spc="0" dirty="0">
                <a:solidFill>
                  <a:srgbClr val="000000">
                    <a:lumMod val="75000"/>
                    <a:lumOff val="25000"/>
                  </a:srgbClr>
                </a:solidFill>
                <a:latin typeface="Arial" panose="020B0604020202020204" pitchFamily="34" charset="0"/>
                <a:ea typeface="+mn-ea"/>
                <a:cs typeface="Times New Roman" panose="02020603050405020304" pitchFamily="18" charset="0"/>
              </a:rPr>
            </a:br>
            <a:endParaRPr lang="en-GB" sz="4000" dirty="0"/>
          </a:p>
        </p:txBody>
      </p:sp>
      <p:sp>
        <p:nvSpPr>
          <p:cNvPr id="3" name="Content Placeholder 2">
            <a:extLst>
              <a:ext uri="{FF2B5EF4-FFF2-40B4-BE49-F238E27FC236}">
                <a16:creationId xmlns:a16="http://schemas.microsoft.com/office/drawing/2014/main" id="{F3D8D1AB-B6AD-4D03-8C45-BE3CB87ED1A0}"/>
              </a:ext>
            </a:extLst>
          </p:cNvPr>
          <p:cNvSpPr>
            <a:spLocks noGrp="1"/>
          </p:cNvSpPr>
          <p:nvPr>
            <p:ph idx="1"/>
          </p:nvPr>
        </p:nvSpPr>
        <p:spPr/>
        <p:txBody>
          <a:bodyPr/>
          <a:lstStyle/>
          <a:p>
            <a:pPr>
              <a:spcAft>
                <a:spcPts val="0"/>
              </a:spcAft>
            </a:pPr>
            <a:r>
              <a:rPr lang="en-GB" dirty="0">
                <a:latin typeface="Arial" panose="020B0604020202020204" pitchFamily="34" charset="0"/>
                <a:ea typeface="Times New Roman" panose="02020603050405020304" pitchFamily="18" charset="0"/>
                <a:cs typeface="Times New Roman" panose="02020603050405020304" pitchFamily="18" charset="0"/>
              </a:rPr>
              <a:t> </a:t>
            </a:r>
          </a:p>
          <a:p>
            <a:pPr>
              <a:spcAft>
                <a:spcPts val="0"/>
              </a:spcAft>
            </a:pP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sz="2400" dirty="0">
                <a:latin typeface="Arial" panose="020B0604020202020204" pitchFamily="34" charset="0"/>
                <a:ea typeface="Times New Roman" panose="02020603050405020304" pitchFamily="18" charset="0"/>
                <a:cs typeface="Times New Roman" panose="02020603050405020304" pitchFamily="18" charset="0"/>
              </a:rPr>
              <a:t>Explosive trace work  using a Trace Explosive Recovery Kit (TERK) will be undertaken to establish the type of explosive used and to prove that explosives and not gas etc caused the explosion.</a:t>
            </a:r>
          </a:p>
          <a:p>
            <a:pPr>
              <a:spcAft>
                <a:spcPts val="0"/>
              </a:spcAft>
            </a:pPr>
            <a:r>
              <a:rPr lang="en-GB" dirty="0">
                <a:latin typeface="Arial" panose="020B0604020202020204" pitchFamily="34" charset="0"/>
                <a:ea typeface="Times New Roman" panose="02020603050405020304" pitchFamily="18" charset="0"/>
                <a:cs typeface="Times New Roman" panose="02020603050405020304" pitchFamily="18" charset="0"/>
              </a:rPr>
              <a:t> </a:t>
            </a:r>
          </a:p>
          <a:p>
            <a:endParaRPr lang="en-GB" dirty="0"/>
          </a:p>
        </p:txBody>
      </p:sp>
    </p:spTree>
    <p:extLst>
      <p:ext uri="{BB962C8B-B14F-4D97-AF65-F5344CB8AC3E}">
        <p14:creationId xmlns:p14="http://schemas.microsoft.com/office/powerpoint/2010/main" val="1902935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279B9-7E67-4FF6-96D5-89D0A941660B}"/>
              </a:ext>
            </a:extLst>
          </p:cNvPr>
          <p:cNvSpPr>
            <a:spLocks noGrp="1"/>
          </p:cNvSpPr>
          <p:nvPr>
            <p:ph type="title"/>
          </p:nvPr>
        </p:nvSpPr>
        <p:spPr/>
        <p:txBody>
          <a:bodyPr/>
          <a:lstStyle/>
          <a:p>
            <a:pPr marL="91440" lvl="0" indent="-91440">
              <a:lnSpc>
                <a:spcPct val="90000"/>
              </a:lnSpc>
              <a:spcBef>
                <a:spcPts val="1200"/>
              </a:spcBef>
            </a:pPr>
            <a:r>
              <a:rPr lang="en-GB" sz="4000" spc="0" dirty="0">
                <a:solidFill>
                  <a:srgbClr val="000000">
                    <a:lumMod val="75000"/>
                    <a:lumOff val="25000"/>
                  </a:srgbClr>
                </a:solidFill>
                <a:latin typeface="Arial" panose="020B0604020202020204" pitchFamily="34" charset="0"/>
                <a:ea typeface="+mn-ea"/>
                <a:cs typeface="Times New Roman" panose="02020603050405020304" pitchFamily="18" charset="0"/>
              </a:rPr>
              <a:t>FATALITIES</a:t>
            </a:r>
            <a:br>
              <a:rPr lang="en-GB" sz="2000" b="1" u="sng" spc="0" dirty="0">
                <a:solidFill>
                  <a:srgbClr val="000000">
                    <a:lumMod val="75000"/>
                    <a:lumOff val="25000"/>
                  </a:srgbClr>
                </a:solidFill>
                <a:latin typeface="Arial" panose="020B0604020202020204" pitchFamily="34" charset="0"/>
                <a:ea typeface="+mn-ea"/>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CD2F06A7-345B-4704-9A65-88B9A0E2459B}"/>
              </a:ext>
            </a:extLst>
          </p:cNvPr>
          <p:cNvSpPr>
            <a:spLocks noGrp="1"/>
          </p:cNvSpPr>
          <p:nvPr>
            <p:ph idx="1"/>
          </p:nvPr>
        </p:nvSpPr>
        <p:spPr/>
        <p:txBody>
          <a:bodyPr/>
          <a:lstStyle/>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buFont typeface="Wingdings" panose="05000000000000000000" pitchFamily="2" charset="2"/>
              <a:buChar char="§"/>
            </a:pPr>
            <a:endPar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spcAft>
                <a:spcPts val="0"/>
              </a:spcAft>
              <a:buFont typeface="Wingdings" panose="05000000000000000000" pitchFamily="2" charset="2"/>
              <a:buChar char="§"/>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All bodies and body parts are to be treated the same. </a:t>
            </a:r>
          </a:p>
          <a:p>
            <a:pPr>
              <a:spcAft>
                <a:spcPts val="0"/>
              </a:spcAft>
              <a:buFont typeface="Wingdings" panose="05000000000000000000" pitchFamily="2" charset="2"/>
              <a:buChar char="§"/>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 Guidance </a:t>
            </a:r>
            <a:r>
              <a:rPr lang="en-GB" sz="2400" b="1" dirty="0">
                <a:solidFill>
                  <a:srgbClr val="000000"/>
                </a:solidFill>
                <a:latin typeface="Arial" panose="020B0604020202020204" pitchFamily="34" charset="0"/>
                <a:ea typeface="Times New Roman" panose="02020603050405020304" pitchFamily="18" charset="0"/>
                <a:cs typeface="Arial" panose="020B0604020202020204" pitchFamily="34" charset="0"/>
              </a:rPr>
              <a:t>will</a:t>
            </a: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 be required from the SIO and Coroner to establish what is a ‘body part’.</a:t>
            </a:r>
          </a:p>
          <a:p>
            <a:pPr>
              <a:spcAft>
                <a:spcPts val="0"/>
              </a:spcAft>
              <a:buFont typeface="Wingdings" panose="05000000000000000000" pitchFamily="2" charset="2"/>
              <a:buChar char="§"/>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 In general terms, anything that is anatomically identifiable as a body part or parts in excess of 5 </a:t>
            </a:r>
            <a:r>
              <a:rPr lang="en-GB" sz="24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cms</a:t>
            </a: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 cubed, should be considered as such for the purposes of Bomb scene examination.</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8080498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D945F-9BC5-43E3-B06C-5D5D2309698B}"/>
              </a:ext>
            </a:extLst>
          </p:cNvPr>
          <p:cNvSpPr>
            <a:spLocks noGrp="1"/>
          </p:cNvSpPr>
          <p:nvPr>
            <p:ph type="title"/>
          </p:nvPr>
        </p:nvSpPr>
        <p:spPr/>
        <p:txBody>
          <a:bodyPr/>
          <a:lstStyle/>
          <a:p>
            <a:pPr marL="91440" lvl="0" indent="-91440">
              <a:lnSpc>
                <a:spcPct val="90000"/>
              </a:lnSpc>
              <a:spcBef>
                <a:spcPts val="1200"/>
              </a:spcBef>
            </a:pPr>
            <a:r>
              <a:rPr lang="en-GB" sz="4000" spc="0" dirty="0">
                <a:solidFill>
                  <a:srgbClr val="000000">
                    <a:lumMod val="75000"/>
                    <a:lumOff val="25000"/>
                  </a:srgbClr>
                </a:solidFill>
                <a:latin typeface="Arial" panose="020B0604020202020204" pitchFamily="34" charset="0"/>
                <a:ea typeface="+mn-ea"/>
                <a:cs typeface="Times New Roman" panose="02020603050405020304" pitchFamily="18" charset="0"/>
              </a:rPr>
              <a:t>LIFE EXTINCT</a:t>
            </a:r>
            <a:br>
              <a:rPr lang="en-GB" sz="2000" b="1" u="sng" spc="0" dirty="0">
                <a:solidFill>
                  <a:srgbClr val="000000">
                    <a:lumMod val="75000"/>
                    <a:lumOff val="25000"/>
                  </a:srgbClr>
                </a:solidFill>
                <a:latin typeface="Arial" panose="020B0604020202020204" pitchFamily="34" charset="0"/>
                <a:ea typeface="+mn-ea"/>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A5D0E2B5-504F-4FBA-B719-48E2B831945F}"/>
              </a:ext>
            </a:extLst>
          </p:cNvPr>
          <p:cNvSpPr>
            <a:spLocks noGrp="1"/>
          </p:cNvSpPr>
          <p:nvPr>
            <p:ph idx="1"/>
          </p:nvPr>
        </p:nvSpPr>
        <p:spPr/>
        <p:txBody>
          <a:bodyPr>
            <a:normAutofit/>
          </a:bodyPr>
          <a:lstStyle/>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buFont typeface="Wingdings" panose="05000000000000000000" pitchFamily="2" charset="2"/>
              <a:buChar char="§"/>
            </a:pPr>
            <a:endPar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spcAft>
                <a:spcPts val="0"/>
              </a:spcAft>
              <a:buFont typeface="Wingdings" panose="05000000000000000000" pitchFamily="2" charset="2"/>
              <a:buChar char="§"/>
            </a:pPr>
            <a:endPar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spcAft>
                <a:spcPts val="0"/>
              </a:spcAft>
              <a:buFont typeface="Wingdings" panose="05000000000000000000" pitchFamily="2" charset="2"/>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Certifying death will normally be the remit of the Force Medical Examiner (FME) (Police Doctor) called to the scene. </a:t>
            </a:r>
          </a:p>
          <a:p>
            <a:pPr>
              <a:spcAft>
                <a:spcPts val="0"/>
              </a:spcAft>
              <a:buFont typeface="Wingdings" panose="05000000000000000000" pitchFamily="2" charset="2"/>
              <a:buChar char="§"/>
            </a:pPr>
            <a:endPar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spcAft>
                <a:spcPts val="0"/>
              </a:spcAft>
              <a:buFont typeface="Wingdings" panose="05000000000000000000" pitchFamily="2" charset="2"/>
              <a:buChar char="§"/>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 If authorised to do so Paramedics may perform this.  </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3850897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9FFA6-073E-48BD-A69F-71A2762CFC80}"/>
              </a:ext>
            </a:extLst>
          </p:cNvPr>
          <p:cNvSpPr>
            <a:spLocks noGrp="1"/>
          </p:cNvSpPr>
          <p:nvPr>
            <p:ph type="title"/>
          </p:nvPr>
        </p:nvSpPr>
        <p:spPr/>
        <p:txBody>
          <a:bodyPr/>
          <a:lstStyle/>
          <a:p>
            <a:r>
              <a:rPr lang="en-GB" dirty="0"/>
              <a:t>Disaster Scenes</a:t>
            </a:r>
          </a:p>
        </p:txBody>
      </p:sp>
      <p:sp>
        <p:nvSpPr>
          <p:cNvPr id="3" name="Content Placeholder 2">
            <a:extLst>
              <a:ext uri="{FF2B5EF4-FFF2-40B4-BE49-F238E27FC236}">
                <a16:creationId xmlns:a16="http://schemas.microsoft.com/office/drawing/2014/main" id="{45B74501-94F0-4FFE-8FD2-4F10867B3DD1}"/>
              </a:ext>
            </a:extLst>
          </p:cNvPr>
          <p:cNvSpPr>
            <a:spLocks noGrp="1"/>
          </p:cNvSpPr>
          <p:nvPr>
            <p:ph idx="1"/>
          </p:nvPr>
        </p:nvSpPr>
        <p:spPr/>
        <p:txBody>
          <a:bodyPr>
            <a:normAutofit/>
          </a:bodyPr>
          <a:lstStyle/>
          <a:p>
            <a:pPr>
              <a:spcAft>
                <a:spcPts val="0"/>
              </a:spcAf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Where the scene is declared as a disaster, working together with members of the UK Disaster Victim Identification (Body Recovery) Team, (DVI), the body recovery will be dealt with as follows: -</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mj-lt"/>
              <a:buAutoNum type="alphaLcParenR"/>
              <a:tabLst>
                <a:tab pos="457200" algn="l"/>
              </a:tabLs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All bodies and body parts will be given an exhibit number</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mj-lt"/>
              <a:buAutoNum type="alphaLcParenR"/>
              <a:tabLst>
                <a:tab pos="457200" algn="l"/>
              </a:tabLs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They will also be given a unique DVI number that is generated from the DVI book (example below)</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53461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BD640-658E-4BF6-81C2-7A75B616E7DF}"/>
              </a:ext>
            </a:extLst>
          </p:cNvPr>
          <p:cNvSpPr>
            <a:spLocks noGrp="1"/>
          </p:cNvSpPr>
          <p:nvPr>
            <p:ph type="title"/>
          </p:nvPr>
        </p:nvSpPr>
        <p:spPr/>
        <p:txBody>
          <a:bodyPr/>
          <a:lstStyle/>
          <a:p>
            <a:r>
              <a:rPr lang="en-GB" dirty="0">
                <a:solidFill>
                  <a:srgbClr val="000000">
                    <a:lumMod val="75000"/>
                    <a:lumOff val="25000"/>
                  </a:srgbClr>
                </a:solidFill>
              </a:rPr>
              <a:t>Disaster Scenes</a:t>
            </a:r>
            <a:endParaRPr lang="en-GB" dirty="0"/>
          </a:p>
        </p:txBody>
      </p:sp>
      <p:sp>
        <p:nvSpPr>
          <p:cNvPr id="3" name="Content Placeholder 2">
            <a:extLst>
              <a:ext uri="{FF2B5EF4-FFF2-40B4-BE49-F238E27FC236}">
                <a16:creationId xmlns:a16="http://schemas.microsoft.com/office/drawing/2014/main" id="{1C8DC055-577C-4CA3-9DD2-2E12DE51E029}"/>
              </a:ext>
            </a:extLst>
          </p:cNvPr>
          <p:cNvSpPr>
            <a:spLocks noGrp="1"/>
          </p:cNvSpPr>
          <p:nvPr>
            <p:ph idx="1"/>
          </p:nvPr>
        </p:nvSpPr>
        <p:spPr/>
        <p:txBody>
          <a:bodyPr>
            <a:normAutofit/>
          </a:bodyPr>
          <a:lstStyle/>
          <a:p>
            <a:pPr marL="342900" lvl="0" indent="-342900">
              <a:spcAft>
                <a:spcPts val="0"/>
              </a:spcAft>
              <a:buFont typeface="+mj-lt"/>
              <a:buAutoNum type="alphaLcParenR"/>
              <a:tabLst>
                <a:tab pos="457200" algn="l"/>
              </a:tabLs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All bodies and body parts to be photographed individually in situ showing both of the numbers referred to above and orientation of where found. </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mj-lt"/>
              <a:buAutoNum type="alphaLcParenR"/>
              <a:tabLst>
                <a:tab pos="457200" algn="l"/>
              </a:tabLs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Officers from the Body recovery team at the scene complete the DVI Book. This book then accompanies the body / body part to the mortuary and through subsequent post mortem procedure</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spcAft>
                <a:spcPts val="0"/>
              </a:spcAft>
              <a:buFont typeface="+mj-lt"/>
              <a:buAutoNum type="alphaLcParenR"/>
              <a:tabLst>
                <a:tab pos="457200" algn="l"/>
              </a:tabLst>
            </a:pPr>
            <a:r>
              <a:rPr lang="en-GB" sz="2400" dirty="0">
                <a:solidFill>
                  <a:srgbClr val="000000"/>
                </a:solidFill>
                <a:latin typeface="Arial" panose="020B0604020202020204" pitchFamily="34" charset="0"/>
                <a:ea typeface="Times New Roman" panose="02020603050405020304" pitchFamily="18" charset="0"/>
                <a:cs typeface="Arial" panose="020B0604020202020204" pitchFamily="34" charset="0"/>
              </a:rPr>
              <a:t>Where possible the body will be searched in order to try to find items to assist identification.</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a:p>
            <a:endParaRPr lang="en-GB" sz="2400" dirty="0"/>
          </a:p>
        </p:txBody>
      </p:sp>
    </p:spTree>
    <p:extLst>
      <p:ext uri="{BB962C8B-B14F-4D97-AF65-F5344CB8AC3E}">
        <p14:creationId xmlns:p14="http://schemas.microsoft.com/office/powerpoint/2010/main" val="32002135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E048D-D9AB-496D-A67F-8CAA302623B9}"/>
              </a:ext>
            </a:extLst>
          </p:cNvPr>
          <p:cNvSpPr>
            <a:spLocks noGrp="1"/>
          </p:cNvSpPr>
          <p:nvPr>
            <p:ph type="title"/>
          </p:nvPr>
        </p:nvSpPr>
        <p:spPr/>
        <p:txBody>
          <a:bodyPr/>
          <a:lstStyle/>
          <a:p>
            <a:pPr marL="91440" lvl="0" indent="-91440" algn="ctr">
              <a:lnSpc>
                <a:spcPct val="90000"/>
              </a:lnSpc>
              <a:spcBef>
                <a:spcPts val="1200"/>
              </a:spcBef>
            </a:pPr>
            <a:r>
              <a:rPr lang="en-GB" sz="2400" spc="0" dirty="0">
                <a:solidFill>
                  <a:srgbClr val="000000"/>
                </a:solidFill>
                <a:latin typeface="Arial" panose="020B0604020202020204" pitchFamily="34" charset="0"/>
                <a:ea typeface="Times New Roman" panose="02020603050405020304" pitchFamily="18" charset="0"/>
                <a:cs typeface="Arial" panose="020B0604020202020204" pitchFamily="34" charset="0"/>
              </a:rPr>
              <a:t>IDENTIFICATION DOCUMENTS ARE NOT TO BE TAKEN AS PROOF OF POSITIVE IDENTIFICATION.</a:t>
            </a:r>
            <a:br>
              <a:rPr lang="en-GB" sz="1900" spc="0" dirty="0">
                <a:solidFill>
                  <a:srgbClr val="000000">
                    <a:lumMod val="75000"/>
                    <a:lumOff val="25000"/>
                  </a:srgbClr>
                </a:solidFill>
                <a:latin typeface="Arial" panose="020B0604020202020204" pitchFamily="34" charset="0"/>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6932112A-B1C3-4B7F-8DF3-4ED6D7DBBD82}"/>
              </a:ext>
            </a:extLst>
          </p:cNvPr>
          <p:cNvSpPr>
            <a:spLocks noGrp="1"/>
          </p:cNvSpPr>
          <p:nvPr>
            <p:ph idx="1"/>
          </p:nvPr>
        </p:nvSpPr>
        <p:spPr/>
        <p:txBody>
          <a:bodyPr>
            <a:normAutofit/>
          </a:bodyPr>
          <a:lstStyle/>
          <a:p>
            <a:pPr algn="ct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IT IS DONE TO: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marL="457200" lvl="1" indent="0">
              <a:spcAft>
                <a:spcPts val="0"/>
              </a:spcAft>
              <a:buNone/>
              <a:tabLst>
                <a:tab pos="457200" algn="l"/>
              </a:tabLs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1) ASSIST TO GIVE A </a:t>
            </a:r>
            <a:r>
              <a:rPr lang="en-GB" i="1" u="sng" dirty="0">
                <a:solidFill>
                  <a:srgbClr val="000000"/>
                </a:solidFill>
                <a:latin typeface="Arial" panose="020B0604020202020204" pitchFamily="34" charset="0"/>
                <a:ea typeface="Times New Roman" panose="02020603050405020304" pitchFamily="18" charset="0"/>
                <a:cs typeface="Arial" panose="020B0604020202020204" pitchFamily="34" charset="0"/>
              </a:rPr>
              <a:t>POSSIBLE</a:t>
            </a: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EARLY IDENTIFICATION OF VICTIMS</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marL="457200">
              <a:tabLst>
                <a:tab pos="457200" algn="l"/>
              </a:tabLs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marL="457200" lvl="1" indent="0">
              <a:spcAft>
                <a:spcPts val="0"/>
              </a:spcAft>
              <a:buNone/>
              <a:tabLst>
                <a:tab pos="457200" algn="l"/>
              </a:tabLs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2) ASSIST THE INVESTIGATION IN POSSIBLE EARLY IDENTIFICATION OF SUSPECTS</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marL="457200" lvl="1" indent="0">
              <a:spcAft>
                <a:spcPts val="0"/>
              </a:spcAft>
              <a:buNone/>
              <a:tabLst>
                <a:tab pos="457200" algn="l"/>
              </a:tabLs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3) ASSIST IN THE ALLOCATION OF FAMILY LIAISON OFFICERS (FLO) TO POTENTIAL VICTIMS FAMILIES.</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spcAft>
                <a:spcPts val="0"/>
              </a:spcAft>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73748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0C6B2-6E3A-49A5-AB57-1402D0D166E9}"/>
              </a:ext>
            </a:extLst>
          </p:cNvPr>
          <p:cNvSpPr>
            <a:spLocks noGrp="1"/>
          </p:cNvSpPr>
          <p:nvPr>
            <p:ph type="title"/>
          </p:nvPr>
        </p:nvSpPr>
        <p:spPr/>
        <p:txBody>
          <a:bodyPr/>
          <a:lstStyle/>
          <a:p>
            <a:r>
              <a:rPr lang="en-GB" dirty="0"/>
              <a:t>DVI Reference Number </a:t>
            </a:r>
          </a:p>
        </p:txBody>
      </p:sp>
      <p:sp>
        <p:nvSpPr>
          <p:cNvPr id="3" name="Content Placeholder 2">
            <a:extLst>
              <a:ext uri="{FF2B5EF4-FFF2-40B4-BE49-F238E27FC236}">
                <a16:creationId xmlns:a16="http://schemas.microsoft.com/office/drawing/2014/main" id="{44C664C0-10C3-4E04-BBD9-E9EBEDCF1B09}"/>
              </a:ext>
            </a:extLst>
          </p:cNvPr>
          <p:cNvSpPr>
            <a:spLocks noGrp="1"/>
          </p:cNvSpPr>
          <p:nvPr>
            <p:ph idx="1"/>
          </p:nvPr>
        </p:nvSpPr>
        <p:spPr>
          <a:xfrm>
            <a:off x="1097280" y="1845734"/>
            <a:ext cx="10058400" cy="4488564"/>
          </a:xfrm>
        </p:spPr>
        <p:txBody>
          <a:bodyPr>
            <a:normAutofit fontScale="77500" lnSpcReduction="20000"/>
          </a:bodyPr>
          <a:lstStyle/>
          <a:p>
            <a:pPr lvl="0">
              <a:lnSpc>
                <a:spcPct val="200000"/>
              </a:lnSpc>
              <a:buFont typeface="Wingdings" panose="05000000000000000000" pitchFamily="2" charset="2"/>
              <a:buChar char="§"/>
            </a:pPr>
            <a:r>
              <a:rPr lang="en-GB" dirty="0"/>
              <a:t> </a:t>
            </a:r>
            <a:r>
              <a:rPr lang="en-GB" sz="2800" dirty="0"/>
              <a:t>Attached to the outside of the bag together with an exhibit label and photographed.</a:t>
            </a:r>
          </a:p>
          <a:p>
            <a:pPr>
              <a:lnSpc>
                <a:spcPct val="200000"/>
              </a:lnSpc>
              <a:buFont typeface="Wingdings" panose="05000000000000000000" pitchFamily="2" charset="2"/>
              <a:buChar char="§"/>
            </a:pPr>
            <a:r>
              <a:rPr lang="en-GB" sz="2800" dirty="0"/>
              <a:t> The body should then be removed and taken to the mortuary for post mortem procedures escorted by an officer who will take the DVI Booklet for that body / body part. </a:t>
            </a:r>
          </a:p>
          <a:p>
            <a:pPr lvl="0">
              <a:lnSpc>
                <a:spcPct val="200000"/>
              </a:lnSpc>
              <a:buFont typeface="Wingdings" panose="05000000000000000000" pitchFamily="2" charset="2"/>
              <a:buChar char="§"/>
            </a:pPr>
            <a:r>
              <a:rPr lang="en-GB" sz="2800" dirty="0"/>
              <a:t> The body / body part will be identified to the pathologist by the escorting officer and the DVI book handed to the Identification officer.</a:t>
            </a:r>
          </a:p>
          <a:p>
            <a:endParaRPr lang="en-GB" dirty="0"/>
          </a:p>
        </p:txBody>
      </p:sp>
    </p:spTree>
    <p:extLst>
      <p:ext uri="{BB962C8B-B14F-4D97-AF65-F5344CB8AC3E}">
        <p14:creationId xmlns:p14="http://schemas.microsoft.com/office/powerpoint/2010/main" val="20838483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FFC7C-3A13-45CC-BAFA-78C593C0C879}"/>
              </a:ext>
            </a:extLst>
          </p:cNvPr>
          <p:cNvSpPr>
            <a:spLocks noGrp="1"/>
          </p:cNvSpPr>
          <p:nvPr>
            <p:ph type="title"/>
          </p:nvPr>
        </p:nvSpPr>
        <p:spPr/>
        <p:txBody>
          <a:bodyPr/>
          <a:lstStyle/>
          <a:p>
            <a:r>
              <a:rPr lang="en-GB" dirty="0"/>
              <a:t>Continuity</a:t>
            </a:r>
          </a:p>
        </p:txBody>
      </p:sp>
      <p:sp>
        <p:nvSpPr>
          <p:cNvPr id="3" name="Content Placeholder 2">
            <a:extLst>
              <a:ext uri="{FF2B5EF4-FFF2-40B4-BE49-F238E27FC236}">
                <a16:creationId xmlns:a16="http://schemas.microsoft.com/office/drawing/2014/main" id="{A31342D2-63E0-45D5-B4C7-103E88CD4D4B}"/>
              </a:ext>
            </a:extLst>
          </p:cNvPr>
          <p:cNvSpPr>
            <a:spLocks noGrp="1"/>
          </p:cNvSpPr>
          <p:nvPr>
            <p:ph idx="1"/>
          </p:nvPr>
        </p:nvSpPr>
        <p:spPr/>
        <p:txBody>
          <a:bodyPr>
            <a:normAutofit/>
          </a:bodyPr>
          <a:lstStyle/>
          <a:p>
            <a:pPr>
              <a:buFont typeface="Wingdings" panose="05000000000000000000" pitchFamily="2" charset="2"/>
              <a:buChar char="§"/>
            </a:pPr>
            <a:r>
              <a:rPr lang="en-GB" sz="2400" dirty="0"/>
              <a:t> The details of movement will be recorded in the exhibit book at the scene. Continuity will be maintained once the body / body part arrives at the mortuary.</a:t>
            </a:r>
          </a:p>
          <a:p>
            <a:pPr>
              <a:buFont typeface="Wingdings" panose="05000000000000000000" pitchFamily="2" charset="2"/>
              <a:buChar char="§"/>
            </a:pPr>
            <a:r>
              <a:rPr lang="en-GB" sz="2400" dirty="0"/>
              <a:t> Where DVI are not utilised at a scene i.e. when only a small number of fatalities, bodies / body parts will be given an exhibit number and photographed individually in situ showing the exhibit number.</a:t>
            </a:r>
          </a:p>
          <a:p>
            <a:pPr>
              <a:buFont typeface="Wingdings" panose="05000000000000000000" pitchFamily="2" charset="2"/>
              <a:buChar char="§"/>
            </a:pPr>
            <a:r>
              <a:rPr lang="en-GB" sz="2400" dirty="0"/>
              <a:t> Where possible the body will be given a cursory search in order to try to find items to assist in identification. </a:t>
            </a:r>
          </a:p>
        </p:txBody>
      </p:sp>
    </p:spTree>
    <p:extLst>
      <p:ext uri="{BB962C8B-B14F-4D97-AF65-F5344CB8AC3E}">
        <p14:creationId xmlns:p14="http://schemas.microsoft.com/office/powerpoint/2010/main" val="9126727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FFC7C-3A13-45CC-BAFA-78C593C0C879}"/>
              </a:ext>
            </a:extLst>
          </p:cNvPr>
          <p:cNvSpPr>
            <a:spLocks noGrp="1"/>
          </p:cNvSpPr>
          <p:nvPr>
            <p:ph type="title"/>
          </p:nvPr>
        </p:nvSpPr>
        <p:spPr/>
        <p:txBody>
          <a:bodyPr/>
          <a:lstStyle/>
          <a:p>
            <a:r>
              <a:rPr lang="en-GB" dirty="0"/>
              <a:t>Continuity</a:t>
            </a:r>
          </a:p>
        </p:txBody>
      </p:sp>
      <p:sp>
        <p:nvSpPr>
          <p:cNvPr id="3" name="Content Placeholder 2">
            <a:extLst>
              <a:ext uri="{FF2B5EF4-FFF2-40B4-BE49-F238E27FC236}">
                <a16:creationId xmlns:a16="http://schemas.microsoft.com/office/drawing/2014/main" id="{A31342D2-63E0-45D5-B4C7-103E88CD4D4B}"/>
              </a:ext>
            </a:extLst>
          </p:cNvPr>
          <p:cNvSpPr>
            <a:spLocks noGrp="1"/>
          </p:cNvSpPr>
          <p:nvPr>
            <p:ph idx="1"/>
          </p:nvPr>
        </p:nvSpPr>
        <p:spPr/>
        <p:txBody>
          <a:bodyPr>
            <a:normAutofit/>
          </a:bodyPr>
          <a:lstStyle/>
          <a:p>
            <a:pPr>
              <a:buFont typeface="Wingdings" panose="05000000000000000000" pitchFamily="2" charset="2"/>
              <a:buChar char="§"/>
            </a:pPr>
            <a:r>
              <a:rPr lang="en-GB" sz="2400" dirty="0"/>
              <a:t>The body / body part will then be placed into a body sheet first which will be sealed by twisting the ends and then into a body bag with the exhibit label attached and back up details written on the bag.</a:t>
            </a:r>
          </a:p>
          <a:p>
            <a:pPr>
              <a:buFont typeface="Wingdings" panose="05000000000000000000" pitchFamily="2" charset="2"/>
              <a:buChar char="§"/>
            </a:pPr>
            <a:r>
              <a:rPr lang="en-GB" sz="2400" dirty="0"/>
              <a:t> The body / body part will then be escorted to the mortuary for continuity</a:t>
            </a:r>
          </a:p>
        </p:txBody>
      </p:sp>
    </p:spTree>
    <p:extLst>
      <p:ext uri="{BB962C8B-B14F-4D97-AF65-F5344CB8AC3E}">
        <p14:creationId xmlns:p14="http://schemas.microsoft.com/office/powerpoint/2010/main" val="22412956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6C41-D6B4-4E94-8D2B-9104F535AA6C}"/>
              </a:ext>
            </a:extLst>
          </p:cNvPr>
          <p:cNvSpPr>
            <a:spLocks noGrp="1"/>
          </p:cNvSpPr>
          <p:nvPr>
            <p:ph type="title"/>
          </p:nvPr>
        </p:nvSpPr>
        <p:spPr/>
        <p:txBody>
          <a:bodyPr>
            <a:normAutofit fontScale="90000"/>
          </a:bodyPr>
          <a:lstStyle/>
          <a:p>
            <a:pPr marL="91440" lvl="0" indent="-91440">
              <a:lnSpc>
                <a:spcPct val="90000"/>
              </a:lnSpc>
              <a:spcBef>
                <a:spcPts val="1200"/>
              </a:spcBef>
              <a:spcAft>
                <a:spcPts val="200"/>
              </a:spcAft>
            </a:pPr>
            <a:r>
              <a:rPr lang="en-GB" sz="4000" spc="0" dirty="0">
                <a:solidFill>
                  <a:srgbClr val="000000">
                    <a:lumMod val="75000"/>
                    <a:lumOff val="25000"/>
                  </a:srgbClr>
                </a:solidFill>
                <a:latin typeface="Calibri" panose="020F0502020204030204"/>
                <a:ea typeface="+mn-ea"/>
                <a:cs typeface="+mn-cs"/>
              </a:rPr>
              <a:t>EXPERTS INVITED TO SCENE</a:t>
            </a:r>
            <a:br>
              <a:rPr lang="en-GB" sz="4000" spc="0" dirty="0">
                <a:solidFill>
                  <a:srgbClr val="000000">
                    <a:lumMod val="75000"/>
                    <a:lumOff val="25000"/>
                  </a:srgbClr>
                </a:solidFill>
                <a:latin typeface="Calibri" panose="020F0502020204030204"/>
                <a:ea typeface="+mn-ea"/>
                <a:cs typeface="+mn-cs"/>
              </a:rPr>
            </a:br>
            <a:r>
              <a:rPr lang="en-GB" sz="1300" spc="0" dirty="0">
                <a:solidFill>
                  <a:srgbClr val="000000">
                    <a:lumMod val="75000"/>
                    <a:lumOff val="25000"/>
                  </a:srgbClr>
                </a:solidFill>
                <a:latin typeface="Calibri" panose="020F0502020204030204"/>
                <a:ea typeface="+mn-ea"/>
                <a:cs typeface="+mn-cs"/>
              </a:rPr>
              <a:t> </a:t>
            </a:r>
            <a:br>
              <a:rPr lang="en-GB" sz="1300" spc="0" dirty="0">
                <a:solidFill>
                  <a:srgbClr val="000000">
                    <a:lumMod val="75000"/>
                    <a:lumOff val="25000"/>
                  </a:srgbClr>
                </a:solidFill>
                <a:latin typeface="Calibri" panose="020F0502020204030204"/>
                <a:ea typeface="+mn-ea"/>
                <a:cs typeface="+mn-cs"/>
              </a:rPr>
            </a:br>
            <a:endParaRPr lang="en-GB" dirty="0"/>
          </a:p>
        </p:txBody>
      </p:sp>
      <p:sp>
        <p:nvSpPr>
          <p:cNvPr id="3" name="Content Placeholder 2">
            <a:extLst>
              <a:ext uri="{FF2B5EF4-FFF2-40B4-BE49-F238E27FC236}">
                <a16:creationId xmlns:a16="http://schemas.microsoft.com/office/drawing/2014/main" id="{36B80373-4C54-41FC-9EF5-02113F6981A5}"/>
              </a:ext>
            </a:extLst>
          </p:cNvPr>
          <p:cNvSpPr>
            <a:spLocks noGrp="1"/>
          </p:cNvSpPr>
          <p:nvPr>
            <p:ph idx="1"/>
          </p:nvPr>
        </p:nvSpPr>
        <p:spPr/>
        <p:txBody>
          <a:bodyPr>
            <a:normAutofit/>
          </a:bodyPr>
          <a:lstStyle/>
          <a:p>
            <a:endParaRPr lang="en-GB" dirty="0"/>
          </a:p>
          <a:p>
            <a:r>
              <a:rPr lang="en-GB" sz="2400" dirty="0"/>
              <a:t>In certain circumstances it may be of use to invite certain experts to the scene to assist them in determining aspects of the incident pertinent to there skills</a:t>
            </a:r>
          </a:p>
          <a:p>
            <a:r>
              <a:rPr lang="en-GB" sz="2400" dirty="0"/>
              <a:t> </a:t>
            </a:r>
          </a:p>
          <a:p>
            <a:r>
              <a:rPr lang="en-GB" sz="2400" dirty="0"/>
              <a:t>The pathologist attending the scene, for example, may be able to understand better the cause of death or how a specific injury was inflicted on the body and form a better opinion of what happened.</a:t>
            </a:r>
          </a:p>
          <a:p>
            <a:r>
              <a:rPr lang="en-GB" sz="2400" dirty="0"/>
              <a:t> </a:t>
            </a:r>
          </a:p>
          <a:p>
            <a:endParaRPr lang="en-GB" dirty="0"/>
          </a:p>
        </p:txBody>
      </p:sp>
    </p:spTree>
    <p:extLst>
      <p:ext uri="{BB962C8B-B14F-4D97-AF65-F5344CB8AC3E}">
        <p14:creationId xmlns:p14="http://schemas.microsoft.com/office/powerpoint/2010/main" val="20788164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6C41-D6B4-4E94-8D2B-9104F535AA6C}"/>
              </a:ext>
            </a:extLst>
          </p:cNvPr>
          <p:cNvSpPr>
            <a:spLocks noGrp="1"/>
          </p:cNvSpPr>
          <p:nvPr>
            <p:ph type="title"/>
          </p:nvPr>
        </p:nvSpPr>
        <p:spPr/>
        <p:txBody>
          <a:bodyPr>
            <a:normAutofit fontScale="90000"/>
          </a:bodyPr>
          <a:lstStyle/>
          <a:p>
            <a:pPr marL="91440" lvl="0" indent="-91440">
              <a:lnSpc>
                <a:spcPct val="90000"/>
              </a:lnSpc>
              <a:spcBef>
                <a:spcPts val="1200"/>
              </a:spcBef>
              <a:spcAft>
                <a:spcPts val="200"/>
              </a:spcAft>
            </a:pPr>
            <a:r>
              <a:rPr lang="en-GB" sz="4000" spc="0" dirty="0">
                <a:solidFill>
                  <a:srgbClr val="000000">
                    <a:lumMod val="75000"/>
                    <a:lumOff val="25000"/>
                  </a:srgbClr>
                </a:solidFill>
                <a:latin typeface="Calibri" panose="020F0502020204030204"/>
                <a:ea typeface="+mn-ea"/>
                <a:cs typeface="+mn-cs"/>
              </a:rPr>
              <a:t>EXPERTS INVITED TO SCENE</a:t>
            </a:r>
            <a:br>
              <a:rPr lang="en-GB" sz="4000" spc="0" dirty="0">
                <a:solidFill>
                  <a:srgbClr val="000000">
                    <a:lumMod val="75000"/>
                    <a:lumOff val="25000"/>
                  </a:srgbClr>
                </a:solidFill>
                <a:latin typeface="Calibri" panose="020F0502020204030204"/>
                <a:ea typeface="+mn-ea"/>
                <a:cs typeface="+mn-cs"/>
              </a:rPr>
            </a:br>
            <a:r>
              <a:rPr lang="en-GB" sz="1300" spc="0" dirty="0">
                <a:solidFill>
                  <a:srgbClr val="000000">
                    <a:lumMod val="75000"/>
                    <a:lumOff val="25000"/>
                  </a:srgbClr>
                </a:solidFill>
                <a:latin typeface="Calibri" panose="020F0502020204030204"/>
                <a:ea typeface="+mn-ea"/>
                <a:cs typeface="+mn-cs"/>
              </a:rPr>
              <a:t> </a:t>
            </a:r>
            <a:br>
              <a:rPr lang="en-GB" sz="1300" spc="0" dirty="0">
                <a:solidFill>
                  <a:srgbClr val="000000">
                    <a:lumMod val="75000"/>
                    <a:lumOff val="25000"/>
                  </a:srgbClr>
                </a:solidFill>
                <a:latin typeface="Calibri" panose="020F0502020204030204"/>
                <a:ea typeface="+mn-ea"/>
                <a:cs typeface="+mn-cs"/>
              </a:rPr>
            </a:br>
            <a:endParaRPr lang="en-GB" dirty="0"/>
          </a:p>
        </p:txBody>
      </p:sp>
      <p:sp>
        <p:nvSpPr>
          <p:cNvPr id="3" name="Content Placeholder 2">
            <a:extLst>
              <a:ext uri="{FF2B5EF4-FFF2-40B4-BE49-F238E27FC236}">
                <a16:creationId xmlns:a16="http://schemas.microsoft.com/office/drawing/2014/main" id="{36B80373-4C54-41FC-9EF5-02113F6981A5}"/>
              </a:ext>
            </a:extLst>
          </p:cNvPr>
          <p:cNvSpPr>
            <a:spLocks noGrp="1"/>
          </p:cNvSpPr>
          <p:nvPr>
            <p:ph idx="1"/>
          </p:nvPr>
        </p:nvSpPr>
        <p:spPr/>
        <p:txBody>
          <a:bodyPr>
            <a:normAutofit/>
          </a:bodyPr>
          <a:lstStyle/>
          <a:p>
            <a:r>
              <a:rPr lang="en-GB" dirty="0"/>
              <a:t> </a:t>
            </a:r>
          </a:p>
          <a:p>
            <a:endParaRPr lang="en-GB" dirty="0"/>
          </a:p>
          <a:p>
            <a:r>
              <a:rPr lang="en-GB" sz="2400" dirty="0"/>
              <a:t>Scientist from the Forensic Explosive Laboratory could assist or advise re suitable areas for swabbing for explosive traces and like the pathologist may be able to form a better opinion of what has happened.</a:t>
            </a:r>
          </a:p>
          <a:p>
            <a:r>
              <a:rPr lang="en-GB" sz="2400" dirty="0"/>
              <a:t> </a:t>
            </a:r>
          </a:p>
          <a:p>
            <a:r>
              <a:rPr lang="en-GB" sz="2400" dirty="0"/>
              <a:t>Other experts may also be considered such as Anthropologist to assist in determining whether a bone is human or animal.</a:t>
            </a:r>
          </a:p>
          <a:p>
            <a:r>
              <a:rPr lang="en-GB" sz="2400" dirty="0"/>
              <a:t> </a:t>
            </a:r>
          </a:p>
          <a:p>
            <a:endParaRPr lang="en-GB" dirty="0"/>
          </a:p>
        </p:txBody>
      </p:sp>
    </p:spTree>
    <p:extLst>
      <p:ext uri="{BB962C8B-B14F-4D97-AF65-F5344CB8AC3E}">
        <p14:creationId xmlns:p14="http://schemas.microsoft.com/office/powerpoint/2010/main" val="14140669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D5980-240E-4EF6-B73D-740A2D72EC08}"/>
              </a:ext>
            </a:extLst>
          </p:cNvPr>
          <p:cNvSpPr>
            <a:spLocks noGrp="1"/>
          </p:cNvSpPr>
          <p:nvPr>
            <p:ph type="title"/>
          </p:nvPr>
        </p:nvSpPr>
        <p:spPr/>
        <p:txBody>
          <a:bodyPr>
            <a:normAutofit/>
          </a:bodyPr>
          <a:lstStyle/>
          <a:p>
            <a:pPr lvl="0" eaLnBrk="0" fontAlgn="base" hangingPunct="0">
              <a:lnSpc>
                <a:spcPct val="100000"/>
              </a:lnSpc>
              <a:spcAft>
                <a:spcPct val="0"/>
              </a:spcAft>
            </a:pPr>
            <a:r>
              <a:rPr lang="en-GB" altLang="en-US" sz="4000" spc="0" dirty="0" bmk="_Toc175021238">
                <a:solidFill>
                  <a:srgbClr val="000000"/>
                </a:solidFill>
                <a:latin typeface="Arial" panose="020B0604020202020204" pitchFamily="34" charset="0"/>
                <a:ea typeface="+mn-ea"/>
                <a:cs typeface="Times New Roman" panose="02020603050405020304" pitchFamily="18" charset="0"/>
              </a:rPr>
              <a:t>SEARCH</a:t>
            </a:r>
            <a:br>
              <a:rPr lang="en-GB" altLang="en-US" sz="4000" spc="0" dirty="0">
                <a:solidFill>
                  <a:srgbClr val="000000"/>
                </a:solidFill>
                <a:latin typeface="Arial" panose="020B0604020202020204" pitchFamily="34" charset="0"/>
                <a:ea typeface="+mn-ea"/>
                <a:cs typeface="Times New Roman" panose="02020603050405020304" pitchFamily="18" charset="0"/>
              </a:rPr>
            </a:br>
            <a:endParaRPr lang="en-GB" sz="4000" dirty="0"/>
          </a:p>
        </p:txBody>
      </p:sp>
      <p:sp>
        <p:nvSpPr>
          <p:cNvPr id="4" name="Rectangle 1">
            <a:extLst>
              <a:ext uri="{FF2B5EF4-FFF2-40B4-BE49-F238E27FC236}">
                <a16:creationId xmlns:a16="http://schemas.microsoft.com/office/drawing/2014/main" id="{39C4D9CC-BE3F-4C14-9C98-E3D880494C03}"/>
              </a:ext>
            </a:extLst>
          </p:cNvPr>
          <p:cNvSpPr>
            <a:spLocks noGrp="1" noChangeArrowheads="1"/>
          </p:cNvSpPr>
          <p:nvPr>
            <p:ph idx="1"/>
          </p:nvPr>
        </p:nvSpPr>
        <p:spPr bwMode="auto">
          <a:xfrm>
            <a:off x="1097280" y="2911000"/>
            <a:ext cx="10058400" cy="189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Once all bodies / body parts have been recovered then the search of the scene to recover physical evidence will commence using search trained officers,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BSE will brief the search teams regarding the search of each zone. </a:t>
            </a:r>
            <a:endParaRPr kumimoji="0" lang="en-GB" altLang="en-US" sz="24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25877607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D5980-240E-4EF6-B73D-740A2D72EC08}"/>
              </a:ext>
            </a:extLst>
          </p:cNvPr>
          <p:cNvSpPr>
            <a:spLocks noGrp="1"/>
          </p:cNvSpPr>
          <p:nvPr>
            <p:ph type="title"/>
          </p:nvPr>
        </p:nvSpPr>
        <p:spPr/>
        <p:txBody>
          <a:bodyPr>
            <a:normAutofit/>
          </a:bodyPr>
          <a:lstStyle/>
          <a:p>
            <a:pPr lvl="0" eaLnBrk="0" fontAlgn="base" hangingPunct="0">
              <a:lnSpc>
                <a:spcPct val="100000"/>
              </a:lnSpc>
              <a:spcAft>
                <a:spcPct val="0"/>
              </a:spcAft>
            </a:pPr>
            <a:r>
              <a:rPr lang="en-GB" altLang="en-US" sz="4000" spc="0" dirty="0" bmk="_Toc175021238">
                <a:solidFill>
                  <a:srgbClr val="000000"/>
                </a:solidFill>
                <a:latin typeface="Arial" panose="020B0604020202020204" pitchFamily="34" charset="0"/>
                <a:ea typeface="+mn-ea"/>
                <a:cs typeface="Times New Roman" panose="02020603050405020304" pitchFamily="18" charset="0"/>
              </a:rPr>
              <a:t>SEARCH</a:t>
            </a:r>
            <a:br>
              <a:rPr lang="en-GB" altLang="en-US" sz="4000" spc="0" dirty="0">
                <a:solidFill>
                  <a:srgbClr val="000000"/>
                </a:solidFill>
                <a:latin typeface="Arial" panose="020B0604020202020204" pitchFamily="34" charset="0"/>
                <a:ea typeface="+mn-ea"/>
                <a:cs typeface="Times New Roman" panose="02020603050405020304" pitchFamily="18" charset="0"/>
              </a:rPr>
            </a:br>
            <a:endParaRPr lang="en-GB" sz="4000" dirty="0"/>
          </a:p>
        </p:txBody>
      </p:sp>
      <p:sp>
        <p:nvSpPr>
          <p:cNvPr id="4" name="Rectangle 1">
            <a:extLst>
              <a:ext uri="{FF2B5EF4-FFF2-40B4-BE49-F238E27FC236}">
                <a16:creationId xmlns:a16="http://schemas.microsoft.com/office/drawing/2014/main" id="{39C4D9CC-BE3F-4C14-9C98-E3D880494C03}"/>
              </a:ext>
            </a:extLst>
          </p:cNvPr>
          <p:cNvSpPr>
            <a:spLocks noGrp="1" noChangeArrowheads="1"/>
          </p:cNvSpPr>
          <p:nvPr>
            <p:ph idx="1"/>
          </p:nvPr>
        </p:nvSpPr>
        <p:spPr bwMode="auto">
          <a:xfrm>
            <a:off x="1097281" y="2726334"/>
            <a:ext cx="10058400" cy="2262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Each zone will be searched by a’ walk through’ by the officers, or where considered necessary a fingertip search on hands and knees, in a line. </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Where an item is seen that is of potential value, the finding officer will bring it to the attention of the team leader. The line will halt until an assessment is made and a decision made as to whether it is to be seized or left. The decision is that of the BSE.</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73522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D5980-240E-4EF6-B73D-740A2D72EC08}"/>
              </a:ext>
            </a:extLst>
          </p:cNvPr>
          <p:cNvSpPr>
            <a:spLocks noGrp="1"/>
          </p:cNvSpPr>
          <p:nvPr>
            <p:ph type="title"/>
          </p:nvPr>
        </p:nvSpPr>
        <p:spPr/>
        <p:txBody>
          <a:bodyPr>
            <a:normAutofit/>
          </a:bodyPr>
          <a:lstStyle/>
          <a:p>
            <a:pPr lvl="0" eaLnBrk="0" fontAlgn="base" hangingPunct="0">
              <a:lnSpc>
                <a:spcPct val="100000"/>
              </a:lnSpc>
              <a:spcAft>
                <a:spcPct val="0"/>
              </a:spcAft>
            </a:pPr>
            <a:r>
              <a:rPr lang="en-GB" altLang="en-US" sz="4000" spc="0" dirty="0" bmk="_Toc175021238">
                <a:solidFill>
                  <a:srgbClr val="000000"/>
                </a:solidFill>
                <a:latin typeface="Arial" panose="020B0604020202020204" pitchFamily="34" charset="0"/>
                <a:ea typeface="+mn-ea"/>
                <a:cs typeface="Times New Roman" panose="02020603050405020304" pitchFamily="18" charset="0"/>
              </a:rPr>
              <a:t>SEARCH</a:t>
            </a:r>
            <a:br>
              <a:rPr lang="en-GB" altLang="en-US" sz="4000" spc="0" dirty="0">
                <a:solidFill>
                  <a:srgbClr val="000000"/>
                </a:solidFill>
                <a:latin typeface="Arial" panose="020B0604020202020204" pitchFamily="34" charset="0"/>
                <a:ea typeface="+mn-ea"/>
                <a:cs typeface="Times New Roman" panose="02020603050405020304" pitchFamily="18" charset="0"/>
              </a:rPr>
            </a:br>
            <a:endParaRPr lang="en-GB" sz="4000" dirty="0"/>
          </a:p>
        </p:txBody>
      </p:sp>
      <p:sp>
        <p:nvSpPr>
          <p:cNvPr id="4" name="Rectangle 1">
            <a:extLst>
              <a:ext uri="{FF2B5EF4-FFF2-40B4-BE49-F238E27FC236}">
                <a16:creationId xmlns:a16="http://schemas.microsoft.com/office/drawing/2014/main" id="{39C4D9CC-BE3F-4C14-9C98-E3D880494C03}"/>
              </a:ext>
            </a:extLst>
          </p:cNvPr>
          <p:cNvSpPr>
            <a:spLocks noGrp="1" noChangeArrowheads="1"/>
          </p:cNvSpPr>
          <p:nvPr>
            <p:ph idx="1"/>
          </p:nvPr>
        </p:nvSpPr>
        <p:spPr bwMode="auto">
          <a:xfrm>
            <a:off x="1097281" y="2726334"/>
            <a:ext cx="10058400" cy="2262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It is good practice to bag separately different types of debris. This assists the scientist at FEL and saves time when examining. A separate bag for metal, cloth, plastic and wood for example. Each bag would then be exhibited separately, e.g.</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ABC/1  ----------- Selected Debris – Plastic -------Zone 1</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ABC/2  ----------- Selected Debris – Metal -------  Zone 1</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45842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D5980-240E-4EF6-B73D-740A2D72EC08}"/>
              </a:ext>
            </a:extLst>
          </p:cNvPr>
          <p:cNvSpPr>
            <a:spLocks noGrp="1"/>
          </p:cNvSpPr>
          <p:nvPr>
            <p:ph type="title"/>
          </p:nvPr>
        </p:nvSpPr>
        <p:spPr/>
        <p:txBody>
          <a:bodyPr>
            <a:normAutofit/>
          </a:bodyPr>
          <a:lstStyle/>
          <a:p>
            <a:pPr lvl="0" eaLnBrk="0" fontAlgn="base" hangingPunct="0">
              <a:lnSpc>
                <a:spcPct val="100000"/>
              </a:lnSpc>
              <a:spcAft>
                <a:spcPct val="0"/>
              </a:spcAft>
            </a:pPr>
            <a:r>
              <a:rPr lang="en-GB" altLang="en-US" sz="4000" spc="0" dirty="0" bmk="_Toc175021238">
                <a:solidFill>
                  <a:srgbClr val="000000"/>
                </a:solidFill>
                <a:latin typeface="Arial" panose="020B0604020202020204" pitchFamily="34" charset="0"/>
                <a:ea typeface="+mn-ea"/>
                <a:cs typeface="Times New Roman" panose="02020603050405020304" pitchFamily="18" charset="0"/>
              </a:rPr>
              <a:t>SEARCH</a:t>
            </a:r>
            <a:br>
              <a:rPr lang="en-GB" altLang="en-US" sz="4000" spc="0" dirty="0">
                <a:solidFill>
                  <a:srgbClr val="000000"/>
                </a:solidFill>
                <a:latin typeface="Arial" panose="020B0604020202020204" pitchFamily="34" charset="0"/>
                <a:ea typeface="+mn-ea"/>
                <a:cs typeface="Times New Roman" panose="02020603050405020304" pitchFamily="18" charset="0"/>
              </a:rPr>
            </a:br>
            <a:endParaRPr lang="en-GB" sz="4000" dirty="0"/>
          </a:p>
        </p:txBody>
      </p:sp>
      <p:sp>
        <p:nvSpPr>
          <p:cNvPr id="4" name="Rectangle 1">
            <a:extLst>
              <a:ext uri="{FF2B5EF4-FFF2-40B4-BE49-F238E27FC236}">
                <a16:creationId xmlns:a16="http://schemas.microsoft.com/office/drawing/2014/main" id="{39C4D9CC-BE3F-4C14-9C98-E3D880494C03}"/>
              </a:ext>
            </a:extLst>
          </p:cNvPr>
          <p:cNvSpPr>
            <a:spLocks noGrp="1" noChangeArrowheads="1"/>
          </p:cNvSpPr>
          <p:nvPr>
            <p:ph idx="1"/>
          </p:nvPr>
        </p:nvSpPr>
        <p:spPr bwMode="auto">
          <a:xfrm>
            <a:off x="353568" y="2172336"/>
            <a:ext cx="11399520" cy="3370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Any significant items will be photographed in situ before being packaged by the BSE and recorded in the exhibit book.</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Such items will be described as what they are i.e.</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One (1) piece of electronic timer . ---------------    Found Zone 1 </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Other debris such as large stones or bricks and glass for example, can be disposed of by placing in a skip as it is of no evidential value. The decision as to what is kept and what is disposed of is that of the BSE.</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Once the large debris and obvious items within it have been dealt with as above the officers will sweep the finer debris into manageable piles ready to be sieved.</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09107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D5980-240E-4EF6-B73D-740A2D72EC08}"/>
              </a:ext>
            </a:extLst>
          </p:cNvPr>
          <p:cNvSpPr>
            <a:spLocks noGrp="1"/>
          </p:cNvSpPr>
          <p:nvPr>
            <p:ph type="title"/>
          </p:nvPr>
        </p:nvSpPr>
        <p:spPr/>
        <p:txBody>
          <a:bodyPr>
            <a:normAutofit/>
          </a:bodyPr>
          <a:lstStyle/>
          <a:p>
            <a:pPr lvl="0" eaLnBrk="0" fontAlgn="base" hangingPunct="0">
              <a:lnSpc>
                <a:spcPct val="100000"/>
              </a:lnSpc>
              <a:spcAft>
                <a:spcPct val="0"/>
              </a:spcAft>
            </a:pPr>
            <a:r>
              <a:rPr lang="en-GB" altLang="en-US" sz="4000" spc="0" dirty="0" bmk="_Toc175021238">
                <a:solidFill>
                  <a:srgbClr val="000000"/>
                </a:solidFill>
                <a:latin typeface="Arial" panose="020B0604020202020204" pitchFamily="34" charset="0"/>
                <a:ea typeface="+mn-ea"/>
                <a:cs typeface="Times New Roman" panose="02020603050405020304" pitchFamily="18" charset="0"/>
              </a:rPr>
              <a:t>SEARCH</a:t>
            </a:r>
            <a:br>
              <a:rPr lang="en-GB" altLang="en-US" sz="4000" spc="0" dirty="0">
                <a:solidFill>
                  <a:srgbClr val="000000"/>
                </a:solidFill>
                <a:latin typeface="Arial" panose="020B0604020202020204" pitchFamily="34" charset="0"/>
                <a:ea typeface="+mn-ea"/>
                <a:cs typeface="Times New Roman" panose="02020603050405020304" pitchFamily="18" charset="0"/>
              </a:rPr>
            </a:br>
            <a:endParaRPr lang="en-GB" sz="4000" dirty="0"/>
          </a:p>
        </p:txBody>
      </p:sp>
      <p:sp>
        <p:nvSpPr>
          <p:cNvPr id="4" name="Rectangle 1">
            <a:extLst>
              <a:ext uri="{FF2B5EF4-FFF2-40B4-BE49-F238E27FC236}">
                <a16:creationId xmlns:a16="http://schemas.microsoft.com/office/drawing/2014/main" id="{39C4D9CC-BE3F-4C14-9C98-E3D880494C03}"/>
              </a:ext>
            </a:extLst>
          </p:cNvPr>
          <p:cNvSpPr>
            <a:spLocks noGrp="1" noChangeArrowheads="1"/>
          </p:cNvSpPr>
          <p:nvPr>
            <p:ph idx="1"/>
          </p:nvPr>
        </p:nvSpPr>
        <p:spPr bwMode="auto">
          <a:xfrm>
            <a:off x="648393" y="2147953"/>
            <a:ext cx="10956174" cy="3370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Normally working in pairs, the debris is placed onto a sieve over a plastic box in which a bin liner is sited. Small amounts at a time are placed into the sieve. All debris going through into the bin liner and box will be sealed and taken to FEL for further examination. Any debris left will be examined, separated into different nylon bags if of potential evidential nature and exhibited, or disposed of if not relevant.  </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It is most likely that several boxes of sieved debris will be produced during this process. They will be produced as one exhibit as below; e.g. </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ABC/3 ----------  SIEVED DEBRIS ZONE 1 ----------- BOX 1 OF 12</a:t>
            </a:r>
            <a:endParaRPr kumimoji="0" lang="en-GB" altLang="en-US" sz="2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21878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3291A-9859-480D-B286-17C14F5D6C5F}"/>
              </a:ext>
            </a:extLst>
          </p:cNvPr>
          <p:cNvSpPr>
            <a:spLocks noGrp="1"/>
          </p:cNvSpPr>
          <p:nvPr>
            <p:ph type="title"/>
          </p:nvPr>
        </p:nvSpPr>
        <p:spPr/>
        <p:txBody>
          <a:bodyPr>
            <a:normAutofit/>
          </a:bodyPr>
          <a:lstStyle/>
          <a:p>
            <a:pPr marL="91440" lvl="0" indent="-91440">
              <a:lnSpc>
                <a:spcPct val="90000"/>
              </a:lnSpc>
              <a:spcBef>
                <a:spcPts val="1200"/>
              </a:spcBef>
              <a:spcAft>
                <a:spcPts val="200"/>
              </a:spcAft>
            </a:pPr>
            <a:r>
              <a:rPr lang="en-GB" sz="2400" spc="0" dirty="0">
                <a:solidFill>
                  <a:srgbClr val="000000">
                    <a:lumMod val="75000"/>
                    <a:lumOff val="25000"/>
                  </a:srgbClr>
                </a:solidFill>
                <a:latin typeface="Arial" panose="020B0604020202020204" pitchFamily="34" charset="0"/>
                <a:ea typeface="+mn-ea"/>
                <a:cs typeface="Arial" panose="020B0604020202020204" pitchFamily="34" charset="0"/>
              </a:rPr>
              <a:t>VEHICLES WITHIN BOMB SCENE</a:t>
            </a:r>
            <a:br>
              <a:rPr lang="en-GB" sz="2400" spc="0" dirty="0">
                <a:solidFill>
                  <a:srgbClr val="000000">
                    <a:lumMod val="75000"/>
                    <a:lumOff val="25000"/>
                  </a:srgbClr>
                </a:solidFill>
                <a:latin typeface="Arial" panose="020B0604020202020204" pitchFamily="34" charset="0"/>
                <a:ea typeface="+mn-ea"/>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FA4B986-AE4F-4733-9FB1-A188DEFD8070}"/>
              </a:ext>
            </a:extLst>
          </p:cNvPr>
          <p:cNvSpPr>
            <a:spLocks noGrp="1"/>
          </p:cNvSpPr>
          <p:nvPr>
            <p:ph idx="1"/>
          </p:nvPr>
        </p:nvSpPr>
        <p:spPr>
          <a:xfrm>
            <a:off x="1097280" y="1845733"/>
            <a:ext cx="10058400" cy="4455313"/>
          </a:xfrm>
        </p:spPr>
        <p:txBody>
          <a:bodyPr>
            <a:normAutofit lnSpcReduction="10000"/>
          </a:bodyPr>
          <a:lstStyle/>
          <a:p>
            <a:r>
              <a:rPr lang="en-GB" dirty="0"/>
              <a:t> </a:t>
            </a:r>
          </a:p>
          <a:p>
            <a:r>
              <a:rPr lang="en-GB" sz="2400" dirty="0"/>
              <a:t>The remains of any vehicle suspected to be the ‘Bomb’ vehicle MUST be taken to the Forensic Explosive Laboratory for trace work examination. </a:t>
            </a:r>
          </a:p>
          <a:p>
            <a:r>
              <a:rPr lang="en-GB" sz="2400" dirty="0"/>
              <a:t> Prior to removal and whilst still in situ at the scene the vehicle will be photographed in the same way as detailed in Searching Vehicles at page?.  </a:t>
            </a:r>
          </a:p>
          <a:p>
            <a:r>
              <a:rPr lang="en-GB" sz="2400" dirty="0"/>
              <a:t> Once photography is completed, a brief search for obvious items that may be of significance to the enquiry should be conducted. I.e. glove box, door pockets etc and any items found correctly packaged to reflect their forensic considerations and recorded in the exhibits book. However, if body parts are suspected a thorough search / examination MUST take place.</a:t>
            </a:r>
          </a:p>
          <a:p>
            <a:r>
              <a:rPr lang="en-GB" sz="2400" dirty="0"/>
              <a:t> Fast track of significant items or their details should be considered and passed to the BSM for dissemination as appropriate.</a:t>
            </a:r>
          </a:p>
          <a:p>
            <a:endParaRPr lang="en-GB" dirty="0"/>
          </a:p>
        </p:txBody>
      </p:sp>
    </p:spTree>
    <p:extLst>
      <p:ext uri="{BB962C8B-B14F-4D97-AF65-F5344CB8AC3E}">
        <p14:creationId xmlns:p14="http://schemas.microsoft.com/office/powerpoint/2010/main" val="2711100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83A97-0563-4886-B651-EA2278539B42}"/>
              </a:ext>
            </a:extLst>
          </p:cNvPr>
          <p:cNvSpPr>
            <a:spLocks noGrp="1"/>
          </p:cNvSpPr>
          <p:nvPr>
            <p:ph type="title"/>
          </p:nvPr>
        </p:nvSpPr>
        <p:spPr>
          <a:xfrm>
            <a:off x="1097280" y="286603"/>
            <a:ext cx="10058400" cy="1066709"/>
          </a:xfrm>
        </p:spPr>
        <p:txBody>
          <a:bodyPr/>
          <a:lstStyle/>
          <a:p>
            <a:r>
              <a:rPr lang="en-GB" sz="2400" spc="0" dirty="0">
                <a:solidFill>
                  <a:srgbClr val="000000">
                    <a:lumMod val="75000"/>
                    <a:lumOff val="25000"/>
                  </a:srgbClr>
                </a:solidFill>
                <a:latin typeface="Arial" panose="020B0604020202020204" pitchFamily="34" charset="0"/>
                <a:cs typeface="Arial" panose="020B0604020202020204" pitchFamily="34" charset="0"/>
              </a:rPr>
              <a:t>VEHICLES WITHIN BOMB SCENE</a:t>
            </a:r>
            <a:endParaRPr lang="en-GB" dirty="0"/>
          </a:p>
        </p:txBody>
      </p:sp>
      <p:sp>
        <p:nvSpPr>
          <p:cNvPr id="3" name="Content Placeholder 2">
            <a:extLst>
              <a:ext uri="{FF2B5EF4-FFF2-40B4-BE49-F238E27FC236}">
                <a16:creationId xmlns:a16="http://schemas.microsoft.com/office/drawing/2014/main" id="{54C31ECD-C9BB-401F-AAD0-B25406BFD5E3}"/>
              </a:ext>
            </a:extLst>
          </p:cNvPr>
          <p:cNvSpPr>
            <a:spLocks noGrp="1"/>
          </p:cNvSpPr>
          <p:nvPr>
            <p:ph idx="1"/>
          </p:nvPr>
        </p:nvSpPr>
        <p:spPr/>
        <p:txBody>
          <a:bodyPr>
            <a:normAutofit/>
          </a:bodyPr>
          <a:lstStyle/>
          <a:p>
            <a:r>
              <a:rPr lang="en-GB" sz="2400" dirty="0"/>
              <a:t>The vehicle should then be rolled, where possible, or lifted using appropriate lifting equipment onto a tarpaulin and wrapped to prevent potential loss of evidence. </a:t>
            </a:r>
          </a:p>
          <a:p>
            <a:r>
              <a:rPr lang="en-GB" sz="2400" dirty="0"/>
              <a:t>The vehicle shall then be placed onto a covered low loader or other suitable form of transport and escorted to the FEL accompanied by a police officer for continuity. </a:t>
            </a:r>
          </a:p>
          <a:p>
            <a:r>
              <a:rPr lang="en-GB" sz="2400" dirty="0"/>
              <a:t>Once the vehicle has been removed the area underneath shall be examined by using search methods as per the bomb scene. I.e. visual, sweep, and sieve. </a:t>
            </a:r>
          </a:p>
          <a:p>
            <a:r>
              <a:rPr lang="en-GB" sz="2400" dirty="0"/>
              <a:t> </a:t>
            </a:r>
          </a:p>
        </p:txBody>
      </p:sp>
    </p:spTree>
    <p:extLst>
      <p:ext uri="{BB962C8B-B14F-4D97-AF65-F5344CB8AC3E}">
        <p14:creationId xmlns:p14="http://schemas.microsoft.com/office/powerpoint/2010/main" val="38209460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75D38-B100-4FAB-9C92-4D0A2671F72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B732B4-0109-4D7D-B025-575592C241C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634962698"/>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446</TotalTime>
  <Words>1145</Words>
  <Application>Microsoft Office PowerPoint</Application>
  <PresentationFormat>Widescreen</PresentationFormat>
  <Paragraphs>193</Paragraphs>
  <Slides>47</Slides>
  <Notes>2</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Comic Sans MS</vt:lpstr>
      <vt:lpstr>Symbol</vt:lpstr>
      <vt:lpstr>Wingdings</vt:lpstr>
      <vt:lpstr>Retrospect</vt:lpstr>
      <vt:lpstr>Bomb Scene Examination and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Bomb Scene Examination and Management</vt:lpstr>
      <vt:lpstr>Preservation of Life - Stages</vt:lpstr>
      <vt:lpstr>      ROLES &amp; RESPONSIBILITIES   </vt:lpstr>
      <vt:lpstr>Risk Assessment</vt:lpstr>
      <vt:lpstr>PowerPoint Presentation</vt:lpstr>
      <vt:lpstr>PowerPoint Presentation</vt:lpstr>
      <vt:lpstr>PowerPoint Presentation</vt:lpstr>
      <vt:lpstr>Scene Handover</vt:lpstr>
      <vt:lpstr>BOMB SCENE EXAMINER (BSE) </vt:lpstr>
      <vt:lpstr>BOMB SCENE MANAGER (BSM) </vt:lpstr>
      <vt:lpstr>The Bomb Scene Manager</vt:lpstr>
      <vt:lpstr>ZONES </vt:lpstr>
      <vt:lpstr>ZONES </vt:lpstr>
      <vt:lpstr>IDENTIFICATION OF COMMON APPROACH PATH </vt:lpstr>
      <vt:lpstr>CLEARING APPROACH PATH </vt:lpstr>
      <vt:lpstr>EXPLOSIVE TRACE WORK </vt:lpstr>
      <vt:lpstr>FATALITIES </vt:lpstr>
      <vt:lpstr>LIFE EXTINCT </vt:lpstr>
      <vt:lpstr>Disaster Scenes</vt:lpstr>
      <vt:lpstr>Disaster Scenes</vt:lpstr>
      <vt:lpstr>IDENTIFICATION DOCUMENTS ARE NOT TO BE TAKEN AS PROOF OF POSITIVE IDENTIFICATION. </vt:lpstr>
      <vt:lpstr>DVI Reference Number </vt:lpstr>
      <vt:lpstr>Continuity</vt:lpstr>
      <vt:lpstr>Continuity</vt:lpstr>
      <vt:lpstr>EXPERTS INVITED TO SCENE   </vt:lpstr>
      <vt:lpstr>EXPERTS INVITED TO SCENE   </vt:lpstr>
      <vt:lpstr>SEARCH </vt:lpstr>
      <vt:lpstr>SEARCH </vt:lpstr>
      <vt:lpstr>SEARCH </vt:lpstr>
      <vt:lpstr>SEARCH </vt:lpstr>
      <vt:lpstr>SEARCH </vt:lpstr>
      <vt:lpstr>VEHICLES WITHIN BOMB SCENE </vt:lpstr>
      <vt:lpstr>VEHICLES WITHIN BOMB SCENE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Bomb Scene Examination and Management</dc:title>
  <dc:creator>wynne jones</dc:creator>
  <cp:lastModifiedBy>wynne jones</cp:lastModifiedBy>
  <cp:revision>23</cp:revision>
  <dcterms:created xsi:type="dcterms:W3CDTF">2018-09-04T16:01:26Z</dcterms:created>
  <dcterms:modified xsi:type="dcterms:W3CDTF">2019-03-27T16:14:33Z</dcterms:modified>
</cp:coreProperties>
</file>