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  <p:sldMasterId id="2147483668" r:id="rId5"/>
    <p:sldMasterId id="2147483658" r:id="rId6"/>
  </p:sldMasterIdLst>
  <p:notesMasterIdLst>
    <p:notesMasterId r:id="rId38"/>
  </p:notesMasterIdLst>
  <p:sldIdLst>
    <p:sldId id="507" r:id="rId7"/>
    <p:sldId id="500" r:id="rId8"/>
    <p:sldId id="542" r:id="rId9"/>
    <p:sldId id="642" r:id="rId10"/>
    <p:sldId id="550" r:id="rId11"/>
    <p:sldId id="657" r:id="rId12"/>
    <p:sldId id="644" r:id="rId13"/>
    <p:sldId id="636" r:id="rId14"/>
    <p:sldId id="645" r:id="rId15"/>
    <p:sldId id="658" r:id="rId16"/>
    <p:sldId id="637" r:id="rId17"/>
    <p:sldId id="570" r:id="rId18"/>
    <p:sldId id="646" r:id="rId19"/>
    <p:sldId id="653" r:id="rId20"/>
    <p:sldId id="668" r:id="rId21"/>
    <p:sldId id="669" r:id="rId22"/>
    <p:sldId id="667" r:id="rId23"/>
    <p:sldId id="647" r:id="rId24"/>
    <p:sldId id="652" r:id="rId25"/>
    <p:sldId id="666" r:id="rId26"/>
    <p:sldId id="670" r:id="rId27"/>
    <p:sldId id="655" r:id="rId28"/>
    <p:sldId id="660" r:id="rId29"/>
    <p:sldId id="641" r:id="rId30"/>
    <p:sldId id="421" r:id="rId31"/>
    <p:sldId id="662" r:id="rId32"/>
    <p:sldId id="663" r:id="rId33"/>
    <p:sldId id="664" r:id="rId34"/>
    <p:sldId id="665" r:id="rId35"/>
    <p:sldId id="671" r:id="rId36"/>
    <p:sldId id="65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145D544-E1F9-7858-66B2-96AFE96A49C2}" name="Elaine Sharpling" initials="" userId="S::elaine.sharpling@uwtsd.ac.uk::b6e2ce18-38cf-4309-986e-8ad8ade46d06" providerId="AD"/>
  <p188:author id="{CF14C77B-85E1-9365-1E0A-6252C5CA0F6A}" name="Rachel Bendall" initials="RB" userId="S::rachel.bendall@uwtsd.ac.uk::400a769b-4fc4-4a97-b6b0-ff24e4baab0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B0EC"/>
    <a:srgbClr val="F1A5EC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FCEF3A-EF6A-4F92-9135-94C71AA099C6}" v="2" dt="2026-02-10T10:40:04.3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viewProps" Target="viewProps.xml"/><Relationship Id="rId45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microsoft.com/office/2016/11/relationships/changesInfo" Target="changesInfos/changesInfo1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aine Sharpling" userId="b6e2ce18-38cf-4309-986e-8ad8ade46d06" providerId="ADAL" clId="{9D21A03B-9C0F-4A12-A5E1-A416EB0F8F4E}"/>
    <pc:docChg chg="custSel addSld delSld modSld sldOrd">
      <pc:chgData name="Elaine Sharpling" userId="b6e2ce18-38cf-4309-986e-8ad8ade46d06" providerId="ADAL" clId="{9D21A03B-9C0F-4A12-A5E1-A416EB0F8F4E}" dt="2026-02-10T10:57:42.684" v="776" actId="14734"/>
      <pc:docMkLst>
        <pc:docMk/>
      </pc:docMkLst>
      <pc:sldChg chg="modSp mod">
        <pc:chgData name="Elaine Sharpling" userId="b6e2ce18-38cf-4309-986e-8ad8ade46d06" providerId="ADAL" clId="{9D21A03B-9C0F-4A12-A5E1-A416EB0F8F4E}" dt="2026-02-10T10:35:44.714" v="335" actId="113"/>
        <pc:sldMkLst>
          <pc:docMk/>
          <pc:sldMk cId="1480470231" sldId="647"/>
        </pc:sldMkLst>
        <pc:spChg chg="mod">
          <ac:chgData name="Elaine Sharpling" userId="b6e2ce18-38cf-4309-986e-8ad8ade46d06" providerId="ADAL" clId="{9D21A03B-9C0F-4A12-A5E1-A416EB0F8F4E}" dt="2026-02-10T10:35:44.714" v="335" actId="113"/>
          <ac:spMkLst>
            <pc:docMk/>
            <pc:sldMk cId="1480470231" sldId="647"/>
            <ac:spMk id="4" creationId="{4DD2D483-211E-5C1F-8B97-0CF59AD4C8E1}"/>
          </ac:spMkLst>
        </pc:spChg>
      </pc:sldChg>
      <pc:sldChg chg="del">
        <pc:chgData name="Elaine Sharpling" userId="b6e2ce18-38cf-4309-986e-8ad8ade46d06" providerId="ADAL" clId="{9D21A03B-9C0F-4A12-A5E1-A416EB0F8F4E}" dt="2026-02-10T10:24:52.705" v="61" actId="47"/>
        <pc:sldMkLst>
          <pc:docMk/>
          <pc:sldMk cId="4235434436" sldId="654"/>
        </pc:sldMkLst>
      </pc:sldChg>
      <pc:sldChg chg="ord">
        <pc:chgData name="Elaine Sharpling" userId="b6e2ce18-38cf-4309-986e-8ad8ade46d06" providerId="ADAL" clId="{9D21A03B-9C0F-4A12-A5E1-A416EB0F8F4E}" dt="2026-02-10T10:26:19.485" v="72"/>
        <pc:sldMkLst>
          <pc:docMk/>
          <pc:sldMk cId="3720063782" sldId="659"/>
        </pc:sldMkLst>
      </pc:sldChg>
      <pc:sldChg chg="modSp mod">
        <pc:chgData name="Elaine Sharpling" userId="b6e2ce18-38cf-4309-986e-8ad8ade46d06" providerId="ADAL" clId="{9D21A03B-9C0F-4A12-A5E1-A416EB0F8F4E}" dt="2026-02-10T10:25:29.147" v="70" actId="20577"/>
        <pc:sldMkLst>
          <pc:docMk/>
          <pc:sldMk cId="3568121326" sldId="660"/>
        </pc:sldMkLst>
        <pc:spChg chg="mod">
          <ac:chgData name="Elaine Sharpling" userId="b6e2ce18-38cf-4309-986e-8ad8ade46d06" providerId="ADAL" clId="{9D21A03B-9C0F-4A12-A5E1-A416EB0F8F4E}" dt="2026-02-10T10:25:29.147" v="70" actId="20577"/>
          <ac:spMkLst>
            <pc:docMk/>
            <pc:sldMk cId="3568121326" sldId="660"/>
            <ac:spMk id="7" creationId="{D3C25C69-DC00-DD94-B833-86FA38384A46}"/>
          </ac:spMkLst>
        </pc:spChg>
      </pc:sldChg>
      <pc:sldChg chg="modSp mod">
        <pc:chgData name="Elaine Sharpling" userId="b6e2ce18-38cf-4309-986e-8ad8ade46d06" providerId="ADAL" clId="{9D21A03B-9C0F-4A12-A5E1-A416EB0F8F4E}" dt="2026-02-10T10:12:39.991" v="5" actId="20577"/>
        <pc:sldMkLst>
          <pc:docMk/>
          <pc:sldMk cId="742500740" sldId="667"/>
        </pc:sldMkLst>
        <pc:spChg chg="mod">
          <ac:chgData name="Elaine Sharpling" userId="b6e2ce18-38cf-4309-986e-8ad8ade46d06" providerId="ADAL" clId="{9D21A03B-9C0F-4A12-A5E1-A416EB0F8F4E}" dt="2026-02-10T10:12:39.991" v="5" actId="20577"/>
          <ac:spMkLst>
            <pc:docMk/>
            <pc:sldMk cId="742500740" sldId="667"/>
            <ac:spMk id="3" creationId="{210680FC-06A9-54CB-A6F5-2F8D38643CA4}"/>
          </ac:spMkLst>
        </pc:spChg>
      </pc:sldChg>
      <pc:sldChg chg="modSp add mod modNotesTx">
        <pc:chgData name="Elaine Sharpling" userId="b6e2ce18-38cf-4309-986e-8ad8ade46d06" providerId="ADAL" clId="{9D21A03B-9C0F-4A12-A5E1-A416EB0F8F4E}" dt="2026-02-10T10:27:56.505" v="87" actId="20577"/>
        <pc:sldMkLst>
          <pc:docMk/>
          <pc:sldMk cId="2283491569" sldId="668"/>
        </pc:sldMkLst>
        <pc:graphicFrameChg chg="modGraphic">
          <ac:chgData name="Elaine Sharpling" userId="b6e2ce18-38cf-4309-986e-8ad8ade46d06" providerId="ADAL" clId="{9D21A03B-9C0F-4A12-A5E1-A416EB0F8F4E}" dt="2026-02-10T10:15:35.765" v="60" actId="20577"/>
          <ac:graphicFrameMkLst>
            <pc:docMk/>
            <pc:sldMk cId="2283491569" sldId="668"/>
            <ac:graphicFrameMk id="8" creationId="{E0906302-C67F-6103-B031-83C09CACC11D}"/>
          </ac:graphicFrameMkLst>
        </pc:graphicFrameChg>
      </pc:sldChg>
      <pc:sldChg chg="modSp new mod">
        <pc:chgData name="Elaine Sharpling" userId="b6e2ce18-38cf-4309-986e-8ad8ade46d06" providerId="ADAL" clId="{9D21A03B-9C0F-4A12-A5E1-A416EB0F8F4E}" dt="2026-02-10T10:31:10.632" v="291" actId="20577"/>
        <pc:sldMkLst>
          <pc:docMk/>
          <pc:sldMk cId="3566225089" sldId="669"/>
        </pc:sldMkLst>
        <pc:spChg chg="mod">
          <ac:chgData name="Elaine Sharpling" userId="b6e2ce18-38cf-4309-986e-8ad8ade46d06" providerId="ADAL" clId="{9D21A03B-9C0F-4A12-A5E1-A416EB0F8F4E}" dt="2026-02-10T10:31:10.632" v="291" actId="20577"/>
          <ac:spMkLst>
            <pc:docMk/>
            <pc:sldMk cId="3566225089" sldId="669"/>
            <ac:spMk id="3" creationId="{6EFAD3B6-33FE-A0AD-5A32-148817714B46}"/>
          </ac:spMkLst>
        </pc:spChg>
      </pc:sldChg>
      <pc:sldChg chg="addSp modSp new mod modNotesTx">
        <pc:chgData name="Elaine Sharpling" userId="b6e2ce18-38cf-4309-986e-8ad8ade46d06" providerId="ADAL" clId="{9D21A03B-9C0F-4A12-A5E1-A416EB0F8F4E}" dt="2026-02-10T10:40:48.851" v="678" actId="1076"/>
        <pc:sldMkLst>
          <pc:docMk/>
          <pc:sldMk cId="70484579" sldId="670"/>
        </pc:sldMkLst>
        <pc:spChg chg="add mod">
          <ac:chgData name="Elaine Sharpling" userId="b6e2ce18-38cf-4309-986e-8ad8ade46d06" providerId="ADAL" clId="{9D21A03B-9C0F-4A12-A5E1-A416EB0F8F4E}" dt="2026-02-10T10:38:08.787" v="344" actId="14100"/>
          <ac:spMkLst>
            <pc:docMk/>
            <pc:sldMk cId="70484579" sldId="670"/>
            <ac:spMk id="2" creationId="{2B54357B-6DAD-D253-D6C3-6ACCB616D7DA}"/>
          </ac:spMkLst>
        </pc:spChg>
        <pc:spChg chg="add mod">
          <ac:chgData name="Elaine Sharpling" userId="b6e2ce18-38cf-4309-986e-8ad8ade46d06" providerId="ADAL" clId="{9D21A03B-9C0F-4A12-A5E1-A416EB0F8F4E}" dt="2026-02-10T10:39:55.475" v="590" actId="403"/>
          <ac:spMkLst>
            <pc:docMk/>
            <pc:sldMk cId="70484579" sldId="670"/>
            <ac:spMk id="3" creationId="{EFC815E4-6443-E083-0974-F06943288899}"/>
          </ac:spMkLst>
        </pc:spChg>
        <pc:spChg chg="add mod">
          <ac:chgData name="Elaine Sharpling" userId="b6e2ce18-38cf-4309-986e-8ad8ade46d06" providerId="ADAL" clId="{9D21A03B-9C0F-4A12-A5E1-A416EB0F8F4E}" dt="2026-02-10T10:40:48.851" v="678" actId="1076"/>
          <ac:spMkLst>
            <pc:docMk/>
            <pc:sldMk cId="70484579" sldId="670"/>
            <ac:spMk id="4" creationId="{637C7876-52C1-2771-8E5E-3A98C7649852}"/>
          </ac:spMkLst>
        </pc:spChg>
      </pc:sldChg>
      <pc:sldChg chg="modSp add mod ord">
        <pc:chgData name="Elaine Sharpling" userId="b6e2ce18-38cf-4309-986e-8ad8ade46d06" providerId="ADAL" clId="{9D21A03B-9C0F-4A12-A5E1-A416EB0F8F4E}" dt="2026-02-10T10:57:42.684" v="776" actId="14734"/>
        <pc:sldMkLst>
          <pc:docMk/>
          <pc:sldMk cId="3831775174" sldId="671"/>
        </pc:sldMkLst>
        <pc:graphicFrameChg chg="modGraphic">
          <ac:chgData name="Elaine Sharpling" userId="b6e2ce18-38cf-4309-986e-8ad8ade46d06" providerId="ADAL" clId="{9D21A03B-9C0F-4A12-A5E1-A416EB0F8F4E}" dt="2026-02-10T10:57:42.684" v="776" actId="14734"/>
          <ac:graphicFrameMkLst>
            <pc:docMk/>
            <pc:sldMk cId="3831775174" sldId="671"/>
            <ac:graphicFrameMk id="3" creationId="{A841974D-04D9-AB73-2EB7-86DE80C8044F}"/>
          </ac:graphicFrameMkLst>
        </pc:graphicFrame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0:23:30.0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0:23:30.3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0:24:03.8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B24BA8-A6D7-4ED4-941C-A3F239944F5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3AFFF2-CAA5-448B-ACE5-5E8F85A7D25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4DAE32-0AAE-431E-8998-402A0C8E0EA4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6EC104B-6DDA-4936-90F0-7BBA3528A13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1C0EA65-214A-44F4-BA9C-5572143DF0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4092A3-0776-4910-B594-56AB467A2B4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AE8A9-C25A-449D-9876-D3442852D3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AFE630-344F-4403-A392-C07BE7ADE62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49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Gair y </a:t>
            </a:r>
            <a:r>
              <a:rPr lang="en-US" dirty="0" err="1">
                <a:ea typeface="Calibri"/>
                <a:cs typeface="Calibri"/>
              </a:rPr>
              <a:t>dydd</a:t>
            </a:r>
            <a:r>
              <a:rPr lang="en-US" dirty="0">
                <a:ea typeface="Calibri"/>
                <a:cs typeface="Calibri"/>
              </a:rPr>
              <a:t> </a:t>
            </a:r>
            <a:r>
              <a:rPr lang="en-US" dirty="0" err="1">
                <a:ea typeface="Calibri"/>
                <a:cs typeface="Calibri"/>
              </a:rPr>
              <a:t>heddiw</a:t>
            </a:r>
            <a:r>
              <a:rPr lang="en-US" dirty="0">
                <a:ea typeface="Calibri"/>
                <a:cs typeface="Calibri"/>
              </a:rPr>
              <a:t>.</a:t>
            </a:r>
          </a:p>
          <a:p>
            <a:endParaRPr lang="en-US" dirty="0">
              <a:ea typeface="Calibri"/>
              <a:cs typeface="Calibri"/>
            </a:endParaRPr>
          </a:p>
          <a:p>
            <a:endParaRPr lang="en-US" dirty="0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B824EF-40B7-4B64-AAF9-A45E704C992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131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Reminder of the focus on being ethical researchers</a:t>
            </a:r>
            <a:endParaRPr lang="en-GB" dirty="0">
              <a:ea typeface="Calibri"/>
              <a:cs typeface="Calibri"/>
            </a:endParaRPr>
          </a:p>
          <a:p>
            <a:endParaRPr lang="en-GB" dirty="0"/>
          </a:p>
          <a:p>
            <a:r>
              <a:rPr lang="en-GB" dirty="0"/>
              <a:t>The assignments fulfil the 4</a:t>
            </a:r>
            <a:r>
              <a:rPr lang="en-GB" baseline="30000" dirty="0"/>
              <a:t>th</a:t>
            </a:r>
            <a:r>
              <a:rPr lang="en-GB" dirty="0"/>
              <a:t> disposition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251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091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526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p.12 and 13.  the problem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116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will we tackle this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426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344CE-9259-7BDF-B8FB-FE5B4368F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31F381-9639-6049-CA7D-124A7CBA04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4E19A7-DC4C-079B-3AAA-5573823578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23 letters at that time – should be plenty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9AAA5-1114-7AEE-426C-C93AD38CA6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0392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roman alphabet had to be adapted/ dialect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262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106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623B9-4E2E-3C71-CF36-DA0BC4C08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FC8597-E40B-3EC1-D9CA-6568E65021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4A5E9A-2A36-6863-9C57-CF3851AFAC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187AB-1059-6AC7-59A0-2CD45850F9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9378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FC77B-0FB2-8224-5BCD-7ED88CA4D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327785-FE39-2013-D775-C938526043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68CCE0-A3E4-855F-3312-A2578507F9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Self audit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7A5F75-6014-F5B8-B305-0D3B16272E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6B388-B270-4253-A4FD-A973CF0D160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249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is a standardised articulation of the phonemes for English – you need to do this otherwise we will be in the same position as the monks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87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741AE-426F-FBBE-C445-A6CB0BE2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423A27-F009-9C2A-5A84-ABFE1B9EFF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F2B32F-2409-2CFE-7F13-3E55F18AD9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ea typeface="Calibri"/>
              <a:cs typeface="Calibri"/>
            </a:endParaRPr>
          </a:p>
          <a:p>
            <a:endParaRPr lang="en-GB"/>
          </a:p>
          <a:p>
            <a:endParaRPr lang="en-GB"/>
          </a:p>
          <a:p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DD365-F5E2-83C4-4BE1-D4AA5086A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9113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E213A-9B57-AFD7-E30E-FF1966F49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BACE9B-AC6F-025B-2FCA-173AE77FCD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C92289-43AF-4958-EF74-E202C3B75B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1,2,3,4 letters</a:t>
            </a:r>
          </a:p>
          <a:p>
            <a:endParaRPr lang="en-GB" dirty="0"/>
          </a:p>
          <a:p>
            <a:endParaRPr lang="en-GB" dirty="0"/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AAB5D7-5445-8E23-313A-ED39DFFC09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55383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3465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BDEDC-28AC-14ED-C2DF-F3451478E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BFBC78-EE4F-5B57-DE20-C2DFDCC4BE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F401B3-E60B-C207-1765-BAF07BDE5A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ea typeface="Calibri"/>
              <a:cs typeface="Calibri"/>
            </a:endParaRPr>
          </a:p>
          <a:p>
            <a:endParaRPr lang="en-GB"/>
          </a:p>
          <a:p>
            <a:endParaRPr lang="en-GB"/>
          </a:p>
          <a:p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F059F-4995-B629-0E1D-A75A32E005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5984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6CC26-0176-4D69-DAF7-F1E69CBE8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64CD0B-2717-3CDD-6201-D952420302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231B68-4048-087D-C680-A1B61F18A0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2F8AAF-D012-78DC-C867-F3D628898A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5733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 the card on your table write down a list of words where the same sound is represented by different phonemes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5879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9B682-8708-1B32-4687-BF4979EEE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88A4C0-2E5A-78A8-7063-9DE3E5EE17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B4ADA0-7CD1-55BA-5FE9-417961F57E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  <a:p>
            <a:r>
              <a:rPr lang="en-GB" dirty="0"/>
              <a:t>Themed Days – each day looks at a specific aspect of the research process</a:t>
            </a:r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30CFA3-5A0D-FA02-DFD0-06D880EEF5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24FA7D-0C8C-463C-9E3B-116964E282E0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35582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009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246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6772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Swansea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5962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8240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3177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C63D4-F746-35D1-D79C-A5D6A5A67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8777F9-6989-8F76-2459-7486E672B8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30F856-063B-B115-2677-452963F8D2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FEA5CF-6CA5-813A-1572-33F28293FF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3520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AFE630-344F-4403-A392-C07BE7ADE62C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154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" name="Picture 2" descr="A logo for a company&#10;&#10;Description automatically generated">
            <a:extLst>
              <a:ext uri="{FF2B5EF4-FFF2-40B4-BE49-F238E27FC236}">
                <a16:creationId xmlns:a16="http://schemas.microsoft.com/office/drawing/2014/main" id="{5098B199-B181-015E-E21D-80E24E84CA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81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 descr="A logo for a company&#10;&#10;Description automatically generated">
            <a:extLst>
              <a:ext uri="{FF2B5EF4-FFF2-40B4-BE49-F238E27FC236}">
                <a16:creationId xmlns:a16="http://schemas.microsoft.com/office/drawing/2014/main" id="{81BBDA77-6C71-AC71-5C19-59FAAF4100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745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A logo for a company&#10;&#10;Description automatically generated">
            <a:extLst>
              <a:ext uri="{FF2B5EF4-FFF2-40B4-BE49-F238E27FC236}">
                <a16:creationId xmlns:a16="http://schemas.microsoft.com/office/drawing/2014/main" id="{4FE1F28B-D2BA-3FFA-C810-83DC4D8D24F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6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8597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234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593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052" y="1641033"/>
            <a:ext cx="5444876" cy="3907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5AB4236-12A3-95BC-48EB-965A5E68E40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52870" y="1641032"/>
            <a:ext cx="5444876" cy="3907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23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479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A18EF3-7EB2-4361-AC6E-97ACFEA0B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9B233-8100-4DFD-BCC9-0465E840AAFA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6DFFED-1CFC-4379-AC04-756429F16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85C61E-31CA-4852-B710-A19B3A79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C17A4-74F9-4838-B5C1-59182CBD05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325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67DBF-D9C1-4DA6-9948-A525CF7B1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000B2-00F7-4A85-9F69-8B69E164C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9B233-8100-4DFD-BCC9-0465E840AAFA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623C50-7CFF-4D84-A4B4-A75850AAB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634F25-A754-478B-A827-27A8B3BB1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C17A4-74F9-4838-B5C1-59182CBD05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234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6C83A-F125-4AE5-8133-A618502B0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81237-A58E-46A7-B70C-D8A52F0114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AE7DA-496B-4B9C-AAE1-828BD23C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9B233-8100-4DFD-BCC9-0465E840AAFA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7695DE-139D-415B-A96B-C5B24D479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DDC54-5565-4CDE-920E-C4AA7A7C3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C17A4-74F9-4838-B5C1-59182CBD05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503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444064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8836D4-3A3A-86E0-DFEE-34E1E558D5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89716" y="1825625"/>
            <a:ext cx="5444064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E4F79-5514-91E3-561C-B85012E7E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041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9F156-5794-54D7-695C-4291BDD66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532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28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ACBD6-83A2-FB1E-B971-E18F641E9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0B762-35CD-FEBF-5A73-5C82C91A9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13EE41-E989-0356-FA49-5F68F3505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A71A-594F-0649-ADFE-1E9EC5B3E4B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765B7-75CC-F530-E754-C82E28C72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0FEF6-F084-2376-63B1-DFD708426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7ABD2-B2AD-E146-9EBE-F249F6810B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721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10E0-E396-4021-A37E-7CA66AA1ABC0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789F-8326-4AD5-A9D8-E28EFC2EB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534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8"/>
          <p:cNvSpPr txBox="1">
            <a:spLocks noGrp="1"/>
          </p:cNvSpPr>
          <p:nvPr>
            <p:ph type="title"/>
          </p:nvPr>
        </p:nvSpPr>
        <p:spPr>
          <a:xfrm>
            <a:off x="838200" y="1332959"/>
            <a:ext cx="10515600" cy="601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73E68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72783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8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1.jpeg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4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E322069-DFC0-1B27-F636-197BB68CAD2C}"/>
              </a:ext>
            </a:extLst>
          </p:cNvPr>
          <p:cNvSpPr/>
          <p:nvPr userDrawn="1"/>
        </p:nvSpPr>
        <p:spPr>
          <a:xfrm>
            <a:off x="1" y="-21581"/>
            <a:ext cx="12192000" cy="1331495"/>
          </a:xfrm>
          <a:prstGeom prst="rect">
            <a:avLst/>
          </a:prstGeom>
          <a:gradFill flip="none" rotWithShape="1">
            <a:gsLst>
              <a:gs pos="100000">
                <a:srgbClr val="023B59"/>
              </a:gs>
              <a:gs pos="0">
                <a:srgbClr val="004F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588168"/>
            <a:ext cx="11481847" cy="3813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1" name="Picture 10" descr="A logo for a company&#10;&#10;Description automatically generated">
            <a:extLst>
              <a:ext uri="{FF2B5EF4-FFF2-40B4-BE49-F238E27FC236}">
                <a16:creationId xmlns:a16="http://schemas.microsoft.com/office/drawing/2014/main" id="{E8DC1A2B-756C-B876-2CE4-856F08EA177D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145871" y="5898801"/>
            <a:ext cx="1142760" cy="7400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5058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3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black and white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3B44A815-9E84-8AD1-EDF3-185B95EA77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/>
          <a:srcRect l="51836" r="-5866"/>
          <a:stretch/>
        </p:blipFill>
        <p:spPr>
          <a:xfrm>
            <a:off x="2030811" y="5989012"/>
            <a:ext cx="1841543" cy="596515"/>
          </a:xfrm>
          <a:prstGeom prst="rect">
            <a:avLst/>
          </a:prstGeom>
        </p:spPr>
      </p:pic>
      <p:pic>
        <p:nvPicPr>
          <p:cNvPr id="7" name="Picture 6" descr="A close-up of a logo&#10;&#10;Description automatically generated">
            <a:extLst>
              <a:ext uri="{FF2B5EF4-FFF2-40B4-BE49-F238E27FC236}">
                <a16:creationId xmlns:a16="http://schemas.microsoft.com/office/drawing/2014/main" id="{D0E9C5A5-DB80-50E8-B0F6-9359EDC529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/>
          <a:srcRect l="2410" t="1207" r="2110" b="46813"/>
          <a:stretch/>
        </p:blipFill>
        <p:spPr>
          <a:xfrm>
            <a:off x="3872354" y="5989012"/>
            <a:ext cx="1097385" cy="59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722" r:id="rId3"/>
    <p:sldLayoutId id="2147483724" r:id="rId4"/>
    <p:sldLayoutId id="2147483725" r:id="rId5"/>
    <p:sldLayoutId id="2147483726" r:id="rId6"/>
    <p:sldLayoutId id="214748372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customXml" Target="../ink/ink1.xml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10" Type="http://schemas.openxmlformats.org/officeDocument/2006/relationships/image" Target="../media/image12.jpg"/><Relationship Id="rId9" Type="http://schemas.openxmlformats.org/officeDocument/2006/relationships/customXml" Target="../ink/ink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defeatdespair.wordpress.com/2013/10/07/if-you-loo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youtube.com/watch?v=BqhXUW_v-1s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larkhall.lambeth.sch.uk/files/9714/4829/4664/phonics-sound-chart.pdf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A3E3C16-C435-C8C8-3AD9-E4AF1792994E}"/>
              </a:ext>
            </a:extLst>
          </p:cNvPr>
          <p:cNvSpPr txBox="1"/>
          <p:nvPr/>
        </p:nvSpPr>
        <p:spPr>
          <a:xfrm>
            <a:off x="243831" y="1929384"/>
            <a:ext cx="6330705" cy="206210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prstClr val="white"/>
                </a:solidFill>
                <a:latin typeface="Calibri" panose="020F0502020204030204"/>
                <a:cs typeface="Calibri"/>
              </a:rPr>
              <a:t>Yr Iaith </a:t>
            </a:r>
            <a:r>
              <a:rPr lang="cy-GB" sz="3200" b="1" noProof="0" dirty="0">
                <a:solidFill>
                  <a:prstClr val="white"/>
                </a:solidFill>
                <a:latin typeface="Calibri" panose="020F0502020204030204"/>
                <a:cs typeface="Calibri"/>
              </a:rPr>
              <a:t>Saesneg</a:t>
            </a:r>
            <a:endParaRPr lang="cy-GB" noProof="0" dirty="0">
              <a:solidFill>
                <a:prstClr val="white"/>
              </a:solidFill>
            </a:endParaRPr>
          </a:p>
          <a:p>
            <a:pPr>
              <a:defRPr/>
            </a:pPr>
            <a:endParaRPr lang="en-GB" sz="3200" b="1" dirty="0">
              <a:solidFill>
                <a:prstClr val="white"/>
              </a:solidFill>
              <a:latin typeface="Calibri" panose="020F0502020204030204"/>
              <a:ea typeface="Calibri"/>
              <a:cs typeface="Calibri"/>
            </a:endParaRPr>
          </a:p>
          <a:p>
            <a:pPr>
              <a:defRPr/>
            </a:pPr>
            <a:endParaRPr lang="en-GB" sz="3200" b="1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pPr>
              <a:defRPr/>
            </a:pPr>
            <a:r>
              <a:rPr lang="en-GB" sz="3200" b="1" dirty="0">
                <a:solidFill>
                  <a:srgbClr val="E1BC4C"/>
                </a:solidFill>
                <a:latin typeface="Calibri" panose="020F0502020204030204"/>
                <a:cs typeface="Calibri"/>
              </a:rPr>
              <a:t>The English Language</a:t>
            </a:r>
            <a:endParaRPr lang="en-GB" sz="32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</p:txBody>
      </p:sp>
      <p:pic>
        <p:nvPicPr>
          <p:cNvPr id="10" name="Picture 9" descr="A logo for a company&#10;&#10;Description automatically generated">
            <a:extLst>
              <a:ext uri="{FF2B5EF4-FFF2-40B4-BE49-F238E27FC236}">
                <a16:creationId xmlns:a16="http://schemas.microsoft.com/office/drawing/2014/main" id="{BDCE53C3-8758-3AA6-6FFD-23CF40C46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4095" y="188343"/>
            <a:ext cx="1518310" cy="100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6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35477-0F78-D224-CF2F-992BD2B8E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noProof="0" dirty="0">
                <a:solidFill>
                  <a:srgbClr val="0070C0"/>
                </a:solidFill>
                <a:ea typeface="Calibri Light"/>
                <a:cs typeface="Calibri Light"/>
              </a:rPr>
              <a:t>Geiriau doeth</a:t>
            </a:r>
            <a:br>
              <a:rPr lang="en-GB" b="1" dirty="0">
                <a:solidFill>
                  <a:srgbClr val="FFC000"/>
                </a:solidFill>
                <a:ea typeface="Calibri Light"/>
                <a:cs typeface="Calibri Light"/>
              </a:rPr>
            </a:br>
            <a:r>
              <a:rPr lang="en-GB" b="1" dirty="0">
                <a:solidFill>
                  <a:srgbClr val="FFC000"/>
                </a:solidFill>
                <a:ea typeface="Calibri Light"/>
                <a:cs typeface="Calibri Light"/>
              </a:rPr>
              <a:t>Wise words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159421-5CF1-2CB9-115B-68F67F03E4A5}"/>
              </a:ext>
            </a:extLst>
          </p:cNvPr>
          <p:cNvSpPr txBox="1"/>
          <p:nvPr/>
        </p:nvSpPr>
        <p:spPr>
          <a:xfrm>
            <a:off x="462803" y="1547348"/>
            <a:ext cx="11017329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rgbClr val="0070C0"/>
                </a:solidFill>
                <a:ea typeface="Calibri"/>
                <a:cs typeface="Calibri"/>
              </a:rPr>
              <a:t>Pooh said to Piglet: ‘It’s all right Piglet. Spelling is easy once you get started.’</a:t>
            </a:r>
          </a:p>
          <a:p>
            <a:r>
              <a:rPr lang="en-US" sz="3200" dirty="0">
                <a:solidFill>
                  <a:srgbClr val="0070C0"/>
                </a:solidFill>
                <a:ea typeface="Calibri"/>
                <a:cs typeface="Calibri"/>
              </a:rPr>
              <a:t>Piglet nodded ‘Getting started is the worse bit.’</a:t>
            </a:r>
          </a:p>
          <a:p>
            <a:endParaRPr lang="en-US" sz="3200" dirty="0">
              <a:solidFill>
                <a:srgbClr val="0070C0"/>
              </a:solidFill>
              <a:ea typeface="Calibri"/>
              <a:cs typeface="Calibri"/>
            </a:endParaRPr>
          </a:p>
          <a:p>
            <a:r>
              <a:rPr lang="en-US" sz="3200" dirty="0">
                <a:solidFill>
                  <a:srgbClr val="0070C0"/>
                </a:solidFill>
                <a:ea typeface="Calibri"/>
                <a:cs typeface="Calibri"/>
              </a:rPr>
              <a:t>‘You can’t help respecting anyone who can spell </a:t>
            </a:r>
            <a:r>
              <a:rPr lang="en-US" sz="3200" b="1" dirty="0">
                <a:solidFill>
                  <a:srgbClr val="0070C0"/>
                </a:solidFill>
                <a:ea typeface="Calibri"/>
                <a:cs typeface="Calibri"/>
              </a:rPr>
              <a:t>TUESDAY</a:t>
            </a:r>
            <a:r>
              <a:rPr lang="en-US" sz="3200" dirty="0">
                <a:solidFill>
                  <a:srgbClr val="0070C0"/>
                </a:solidFill>
                <a:ea typeface="Calibri"/>
                <a:cs typeface="Calibri"/>
              </a:rPr>
              <a:t>, even if he doesn’t spell it right but spelling isn’t everything. There are days when spelling </a:t>
            </a:r>
            <a:r>
              <a:rPr lang="en-US" sz="3200" b="1" dirty="0">
                <a:solidFill>
                  <a:srgbClr val="0070C0"/>
                </a:solidFill>
                <a:ea typeface="Calibri"/>
                <a:cs typeface="Calibri"/>
              </a:rPr>
              <a:t>TUESDAY</a:t>
            </a:r>
            <a:r>
              <a:rPr lang="en-US" sz="3200" dirty="0">
                <a:solidFill>
                  <a:srgbClr val="0070C0"/>
                </a:solidFill>
                <a:ea typeface="Calibri"/>
                <a:cs typeface="Calibri"/>
              </a:rPr>
              <a:t> simple doesn’t count’</a:t>
            </a:r>
          </a:p>
          <a:p>
            <a:r>
              <a:rPr lang="en-US" sz="1400" dirty="0" err="1">
                <a:solidFill>
                  <a:srgbClr val="0070C0"/>
                </a:solidFill>
                <a:ea typeface="Calibri"/>
                <a:cs typeface="Calibri"/>
              </a:rPr>
              <a:t>A.A,Milne</a:t>
            </a:r>
            <a:r>
              <a:rPr lang="en-US" sz="1400" dirty="0">
                <a:solidFill>
                  <a:srgbClr val="0070C0"/>
                </a:solidFill>
                <a:ea typeface="Calibri"/>
                <a:cs typeface="Calibri"/>
              </a:rPr>
              <a:t>, </a:t>
            </a:r>
            <a:r>
              <a:rPr lang="en-US" sz="1400" i="1" dirty="0">
                <a:solidFill>
                  <a:srgbClr val="0070C0"/>
                </a:solidFill>
                <a:ea typeface="Calibri"/>
                <a:cs typeface="Calibri"/>
              </a:rPr>
              <a:t>The House at Pooh Corner</a:t>
            </a:r>
            <a:r>
              <a:rPr lang="en-US" sz="1400" dirty="0">
                <a:solidFill>
                  <a:srgbClr val="0070C0"/>
                </a:solidFill>
                <a:ea typeface="Calibri"/>
                <a:cs typeface="Calibri"/>
              </a:rPr>
              <a:t>, 1928 Ch.5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8045C1-9F5A-4C96-4D91-B7F005E0E54D}"/>
              </a:ext>
            </a:extLst>
          </p:cNvPr>
          <p:cNvSpPr txBox="1"/>
          <p:nvPr/>
        </p:nvSpPr>
        <p:spPr>
          <a:xfrm>
            <a:off x="711868" y="5504447"/>
            <a:ext cx="3629527" cy="167107"/>
          </a:xfrm>
          <a:prstGeom prst="rect">
            <a:avLst/>
          </a:prstGeom>
        </p:spPr>
        <p:txBody>
          <a:bodyPr>
            <a:normAutofit fontScale="3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413687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73098-B67F-7E08-EDF2-3DBC383A9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797832C-A86E-D201-025B-10E2CB48ECA5}"/>
              </a:ext>
            </a:extLst>
          </p:cNvPr>
          <p:cNvSpPr txBox="1">
            <a:spLocks/>
          </p:cNvSpPr>
          <p:nvPr/>
        </p:nvSpPr>
        <p:spPr>
          <a:xfrm>
            <a:off x="671883" y="74820"/>
            <a:ext cx="9720072" cy="1499616"/>
          </a:xfrm>
        </p:spPr>
        <p:txBody>
          <a:bodyPr lIns="91440" tIns="45720" rIns="91440" bIns="4572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E1BC4C"/>
                </a:solidFill>
              </a:rPr>
              <a:t> </a:t>
            </a:r>
            <a:r>
              <a:rPr lang="cy-GB" b="1" noProof="0" dirty="0">
                <a:solidFill>
                  <a:srgbClr val="E1BC4C"/>
                </a:solidFill>
              </a:rPr>
              <a:t>Sut oeddech chi wedi dysgu sillafu? </a:t>
            </a:r>
            <a:br>
              <a:rPr lang="en-GB" b="1" dirty="0"/>
            </a:br>
            <a:r>
              <a:rPr lang="en-GB" b="1" dirty="0">
                <a:solidFill>
                  <a:srgbClr val="E1BC4C"/>
                </a:solidFill>
              </a:rPr>
              <a:t> How did you learn to spell?</a:t>
            </a:r>
            <a:endParaRPr lang="en-GB" b="1" dirty="0">
              <a:solidFill>
                <a:srgbClr val="E1BC4C"/>
              </a:solidFill>
              <a:ea typeface="Calibri"/>
              <a:cs typeface="Calibri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944C6E0-902C-F24A-AD79-88D68C7F237B}"/>
              </a:ext>
            </a:extLst>
          </p:cNvPr>
          <p:cNvGrpSpPr/>
          <p:nvPr/>
        </p:nvGrpSpPr>
        <p:grpSpPr>
          <a:xfrm>
            <a:off x="1974057" y="2835657"/>
            <a:ext cx="360" cy="360"/>
            <a:chOff x="1974057" y="2835657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D06763BB-2D80-A18F-BD11-4F7654ECDE7A}"/>
                    </a:ext>
                  </a:extLst>
                </p14:cNvPr>
                <p14:cNvContentPartPr/>
                <p14:nvPr/>
              </p14:nvContentPartPr>
              <p14:xfrm>
                <a:off x="1974057" y="2835657"/>
                <a:ext cx="360" cy="36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D06763BB-2D80-A18F-BD11-4F7654ECDE7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965057" y="282665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1C58B549-8E95-D294-C012-5C4DD547C7E8}"/>
                    </a:ext>
                  </a:extLst>
                </p14:cNvPr>
                <p14:cNvContentPartPr/>
                <p14:nvPr/>
              </p14:nvContentPartPr>
              <p14:xfrm>
                <a:off x="1974057" y="2835657"/>
                <a:ext cx="360" cy="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1C58B549-8E95-D294-C012-5C4DD547C7E8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965057" y="282665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3B92F7C7-AA3B-C184-3330-6014438B1C46}"/>
                  </a:ext>
                </a:extLst>
              </p14:cNvPr>
              <p14:cNvContentPartPr/>
              <p14:nvPr/>
            </p14:nvContentPartPr>
            <p14:xfrm>
              <a:off x="1987737" y="4121217"/>
              <a:ext cx="360" cy="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3B92F7C7-AA3B-C184-3330-6014438B1C4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78737" y="4112217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 descr="Close-up of question mark on a hardwood floor against a wall">
            <a:extLst>
              <a:ext uri="{FF2B5EF4-FFF2-40B4-BE49-F238E27FC236}">
                <a16:creationId xmlns:a16="http://schemas.microsoft.com/office/drawing/2014/main" id="{E9892C37-24A7-0608-5654-76CD9B0704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764" y="1444415"/>
            <a:ext cx="8360320" cy="410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41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C95AFC-F2BC-316B-97AD-01F225ADD925}"/>
              </a:ext>
            </a:extLst>
          </p:cNvPr>
          <p:cNvSpPr txBox="1"/>
          <p:nvPr/>
        </p:nvSpPr>
        <p:spPr>
          <a:xfrm>
            <a:off x="570271" y="0"/>
            <a:ext cx="617465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4000" noProof="0" dirty="0">
                <a:solidFill>
                  <a:schemeClr val="bg1"/>
                </a:solidFill>
              </a:rPr>
              <a:t>Gwraidd y Broblem </a:t>
            </a:r>
          </a:p>
          <a:p>
            <a:r>
              <a:rPr lang="en-GB" sz="4000" dirty="0">
                <a:solidFill>
                  <a:srgbClr val="FFC000"/>
                </a:solidFill>
              </a:rPr>
              <a:t>The Nature of the Problem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5FB4E4-9EDA-3DC1-FF9D-489EED7CB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05" y="1323439"/>
            <a:ext cx="5051389" cy="49503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9661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FE272-393A-B368-C825-ED29E30E4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   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08BE63-F83A-9679-48E1-CD63EC11B1C7}"/>
              </a:ext>
            </a:extLst>
          </p:cNvPr>
          <p:cNvSpPr txBox="1"/>
          <p:nvPr/>
        </p:nvSpPr>
        <p:spPr>
          <a:xfrm>
            <a:off x="328498" y="1816546"/>
            <a:ext cx="1129323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2060"/>
                </a:solidFill>
              </a:rPr>
              <a:t>English spelling is difficult, but it is not as chaotic as is often claimed. An </a:t>
            </a:r>
            <a:r>
              <a:rPr lang="en-GB" sz="4000" b="1" dirty="0">
                <a:solidFill>
                  <a:srgbClr val="002060"/>
                </a:solidFill>
              </a:rPr>
              <a:t>explanatory</a:t>
            </a:r>
            <a:r>
              <a:rPr lang="en-GB" sz="4000" dirty="0">
                <a:solidFill>
                  <a:srgbClr val="002060"/>
                </a:solidFill>
              </a:rPr>
              <a:t> perspective can make things easier.</a:t>
            </a:r>
          </a:p>
          <a:p>
            <a:endParaRPr lang="en-GB" sz="4000" dirty="0">
              <a:solidFill>
                <a:srgbClr val="002060"/>
              </a:solidFill>
            </a:endParaRPr>
          </a:p>
          <a:p>
            <a:r>
              <a:rPr lang="en-GB" sz="3600" dirty="0">
                <a:solidFill>
                  <a:srgbClr val="002060"/>
                </a:solidFill>
              </a:rPr>
              <a:t>Crystal (2012, p.6)</a:t>
            </a:r>
          </a:p>
        </p:txBody>
      </p:sp>
    </p:spTree>
    <p:extLst>
      <p:ext uri="{BB962C8B-B14F-4D97-AF65-F5344CB8AC3E}">
        <p14:creationId xmlns:p14="http://schemas.microsoft.com/office/powerpoint/2010/main" val="2299359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058F8-D199-3695-7CBA-F3F2FC524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/>
            </a:br>
            <a:endParaRPr lang="en-GB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2F95FF-485E-F1B6-B7BC-93D889F1323C}"/>
              </a:ext>
            </a:extLst>
          </p:cNvPr>
          <p:cNvSpPr txBox="1"/>
          <p:nvPr/>
        </p:nvSpPr>
        <p:spPr>
          <a:xfrm>
            <a:off x="530942" y="0"/>
            <a:ext cx="5830529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3600" b="1" noProof="0" dirty="0">
                <a:solidFill>
                  <a:schemeClr val="bg1"/>
                </a:solidFill>
              </a:rPr>
              <a:t>O </a:t>
            </a:r>
            <a:r>
              <a:rPr lang="cy-GB" sz="3600" b="1" noProof="0" dirty="0" err="1">
                <a:solidFill>
                  <a:schemeClr val="bg1"/>
                </a:solidFill>
              </a:rPr>
              <a:t>Ladin</a:t>
            </a:r>
            <a:r>
              <a:rPr lang="cy-GB" sz="3600" b="1" noProof="0" dirty="0">
                <a:solidFill>
                  <a:schemeClr val="bg1"/>
                </a:solidFill>
              </a:rPr>
              <a:t> i </a:t>
            </a:r>
            <a:r>
              <a:rPr lang="cy-GB" sz="3600" b="1" noProof="0" dirty="0" err="1">
                <a:solidFill>
                  <a:schemeClr val="bg1"/>
                </a:solidFill>
              </a:rPr>
              <a:t>Eingl</a:t>
            </a:r>
            <a:r>
              <a:rPr lang="cy-GB" sz="3600" b="1" noProof="0" dirty="0">
                <a:solidFill>
                  <a:schemeClr val="bg1"/>
                </a:solidFill>
              </a:rPr>
              <a:t>-Sacson</a:t>
            </a:r>
          </a:p>
          <a:p>
            <a:r>
              <a:rPr lang="en-GB" sz="3600" b="1" dirty="0">
                <a:solidFill>
                  <a:srgbClr val="FFC000"/>
                </a:solidFill>
                <a:ea typeface="Calibri"/>
                <a:cs typeface="Calibri"/>
              </a:rPr>
              <a:t>From Latin to Anglo-Saxon</a:t>
            </a:r>
          </a:p>
        </p:txBody>
      </p:sp>
      <p:pic>
        <p:nvPicPr>
          <p:cNvPr id="6" name="Picture 5" descr="An open book with a picture on it&#10;&#10;AI-generated content may be incorrect.">
            <a:extLst>
              <a:ext uri="{FF2B5EF4-FFF2-40B4-BE49-F238E27FC236}">
                <a16:creationId xmlns:a16="http://schemas.microsoft.com/office/drawing/2014/main" id="{08944941-FA8C-4891-500F-62AAB697D6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106268" y="1408913"/>
            <a:ext cx="6762430" cy="41974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0CCA6C-DCB5-62D5-F263-21A02E43C4A1}"/>
              </a:ext>
            </a:extLst>
          </p:cNvPr>
          <p:cNvSpPr txBox="1"/>
          <p:nvPr/>
        </p:nvSpPr>
        <p:spPr>
          <a:xfrm>
            <a:off x="2017776" y="5960364"/>
            <a:ext cx="81564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defeatdespair.wordpress.com/2013/10/07/if-you-look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973407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401C0C-B9CA-0990-8D61-FF57996E2B25}"/>
              </a:ext>
            </a:extLst>
          </p:cNvPr>
          <p:cNvSpPr txBox="1"/>
          <p:nvPr/>
        </p:nvSpPr>
        <p:spPr>
          <a:xfrm>
            <a:off x="355859" y="-111690"/>
            <a:ext cx="107859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dirty="0">
                <a:solidFill>
                  <a:prstClr val="white"/>
                </a:solidFill>
                <a:latin typeface="Calibri" panose="020F0502020204030204"/>
                <a:ea typeface="+mj-ea"/>
                <a:cs typeface="+mj-cs"/>
              </a:rPr>
              <a:t>Synau lleferydd i systemau ysgrifennu </a:t>
            </a:r>
            <a:endParaRPr kumimoji="0" lang="cy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  <a:p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Speech sounds to writing systems</a:t>
            </a:r>
            <a:endParaRPr lang="en-GB" dirty="0">
              <a:solidFill>
                <a:schemeClr val="accent4"/>
              </a:solidFill>
            </a:endParaRP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49AD4615-AC45-C170-D077-B989714402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29" y="3592090"/>
            <a:ext cx="2857500" cy="1600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4D8116-17EB-7A19-04F2-24200F6F4E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971" y="3510116"/>
            <a:ext cx="2803626" cy="16821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A7B2C3-661D-C494-37C9-6960B1507921}"/>
              </a:ext>
            </a:extLst>
          </p:cNvPr>
          <p:cNvSpPr txBox="1"/>
          <p:nvPr/>
        </p:nvSpPr>
        <p:spPr>
          <a:xfrm>
            <a:off x="216745" y="1720840"/>
            <a:ext cx="44339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7030A0"/>
                </a:solidFill>
              </a:rPr>
              <a:t>phono</a:t>
            </a:r>
            <a:r>
              <a:rPr lang="en-GB" sz="7200" dirty="0"/>
              <a:t>logy</a:t>
            </a:r>
          </a:p>
          <a:p>
            <a:endParaRPr lang="en-GB" sz="7200" dirty="0">
              <a:solidFill>
                <a:srgbClr val="7030A0"/>
              </a:solidFill>
            </a:endParaRPr>
          </a:p>
          <a:p>
            <a:endParaRPr lang="en-GB" sz="7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D605C-011D-FC79-C7F8-03CD56A21593}"/>
              </a:ext>
            </a:extLst>
          </p:cNvPr>
          <p:cNvSpPr txBox="1"/>
          <p:nvPr/>
        </p:nvSpPr>
        <p:spPr>
          <a:xfrm>
            <a:off x="6803922" y="1720840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200" dirty="0">
                <a:solidFill>
                  <a:srgbClr val="7030A0"/>
                </a:solidFill>
              </a:rPr>
              <a:t>ortho</a:t>
            </a:r>
            <a:r>
              <a:rPr lang="en-GB" sz="7200" dirty="0"/>
              <a:t>graphy</a:t>
            </a:r>
          </a:p>
        </p:txBody>
      </p:sp>
    </p:spTree>
    <p:extLst>
      <p:ext uri="{BB962C8B-B14F-4D97-AF65-F5344CB8AC3E}">
        <p14:creationId xmlns:p14="http://schemas.microsoft.com/office/powerpoint/2010/main" val="3361846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C7826-CC5F-12B2-C0BF-612D8FEDF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7E198-B9A0-DCB0-6521-329FA4E32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460" y="-376596"/>
            <a:ext cx="7886700" cy="994172"/>
          </a:xfrm>
        </p:spPr>
        <p:txBody>
          <a:bodyPr lIns="68580" tIns="34290" rIns="68580" bIns="34290" anchor="t">
            <a:normAutofit fontScale="90000"/>
          </a:bodyPr>
          <a:lstStyle/>
          <a:p>
            <a:br>
              <a:rPr lang="en-GB" b="1" dirty="0"/>
            </a:br>
            <a:r>
              <a:rPr lang="cy-GB" b="1" noProof="0" dirty="0"/>
              <a:t>Defnyddio’r Wyddor Rufeinig </a:t>
            </a:r>
            <a:br>
              <a:rPr lang="en-GB" b="1" dirty="0"/>
            </a:br>
            <a:r>
              <a:rPr lang="en-GB" b="1" dirty="0">
                <a:solidFill>
                  <a:srgbClr val="FFC000"/>
                </a:solidFill>
              </a:rPr>
              <a:t>Use the Roman Alphabet </a:t>
            </a:r>
            <a:br>
              <a:rPr lang="en-GB" b="1" dirty="0"/>
            </a:br>
            <a:endParaRPr lang="en-GB" b="1" dirty="0">
              <a:solidFill>
                <a:srgbClr val="FFC000"/>
              </a:solidFill>
              <a:ea typeface="Calibri"/>
              <a:cs typeface="Calibri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02AA72-EE6F-F29B-1C7F-992DC0471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53" y="1890192"/>
            <a:ext cx="10533430" cy="3564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Let’s write down the sounds (phonology) of Anglo-Saxon using the Roman letters (orthography). 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             </a:t>
            </a:r>
            <a:r>
              <a:rPr lang="en-GB" sz="3600" b="1" dirty="0">
                <a:solidFill>
                  <a:srgbClr val="002060"/>
                </a:solidFill>
              </a:rPr>
              <a:t>A B C D E F G H I K L M N O P Q R S T V X Y Z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650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A4D88C-F6BA-2E07-D50B-047AF4D63426}"/>
              </a:ext>
            </a:extLst>
          </p:cNvPr>
          <p:cNvSpPr txBox="1"/>
          <p:nvPr/>
        </p:nvSpPr>
        <p:spPr>
          <a:xfrm>
            <a:off x="275304" y="-92452"/>
            <a:ext cx="11922820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4000" noProof="0" dirty="0">
                <a:solidFill>
                  <a:prstClr val="white"/>
                </a:solidFill>
                <a:latin typeface="Calibri" panose="020F0502020204030204"/>
                <a:ea typeface="+mj-ea"/>
                <a:cs typeface="+mj-cs"/>
              </a:rPr>
              <a:t>Mynachod – mae gennym broblem </a:t>
            </a:r>
          </a:p>
          <a:p>
            <a:r>
              <a:rPr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Monks - we have a problem</a:t>
            </a:r>
            <a:br>
              <a:rPr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0FCBFFC-2E26-A3F8-0067-C23306CD2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32" y="1925652"/>
            <a:ext cx="2246948" cy="22469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B60A6E5-DD84-FBA1-0A45-055D58CAE3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872" y="1773079"/>
            <a:ext cx="2448272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FFC6E0-79D5-DB30-55B2-F226DEB530F0}"/>
              </a:ext>
            </a:extLst>
          </p:cNvPr>
          <p:cNvSpPr txBox="1"/>
          <p:nvPr/>
        </p:nvSpPr>
        <p:spPr>
          <a:xfrm>
            <a:off x="1348979" y="4400965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44 speech sounds (phonemes)</a:t>
            </a:r>
          </a:p>
          <a:p>
            <a:r>
              <a:rPr lang="en-GB" dirty="0"/>
              <a:t>24 consonant</a:t>
            </a:r>
          </a:p>
          <a:p>
            <a:r>
              <a:rPr lang="en-GB" dirty="0"/>
              <a:t>20 vowels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5A6D60-279F-8D91-7C76-A9695185345D}"/>
              </a:ext>
            </a:extLst>
          </p:cNvPr>
          <p:cNvSpPr txBox="1"/>
          <p:nvPr/>
        </p:nvSpPr>
        <p:spPr>
          <a:xfrm>
            <a:off x="7636872" y="4539464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26 letters of the alphabet</a:t>
            </a:r>
          </a:p>
          <a:p>
            <a:r>
              <a:rPr lang="en-GB" dirty="0"/>
              <a:t>21 consonants</a:t>
            </a:r>
          </a:p>
          <a:p>
            <a:r>
              <a:rPr lang="en-GB" dirty="0"/>
              <a:t>5 vowels</a:t>
            </a:r>
          </a:p>
        </p:txBody>
      </p:sp>
    </p:spTree>
    <p:extLst>
      <p:ext uri="{BB962C8B-B14F-4D97-AF65-F5344CB8AC3E}">
        <p14:creationId xmlns:p14="http://schemas.microsoft.com/office/powerpoint/2010/main" val="2460945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A3791C-A3AB-0FD6-2F0A-B62458602D61}"/>
              </a:ext>
            </a:extLst>
          </p:cNvPr>
          <p:cNvSpPr txBox="1"/>
          <p:nvPr/>
        </p:nvSpPr>
        <p:spPr>
          <a:xfrm>
            <a:off x="437033" y="-630936"/>
            <a:ext cx="98814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r>
              <a:rPr kumimoji="0" lang="cy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Orgraff </a:t>
            </a:r>
          </a:p>
          <a:p>
            <a:r>
              <a:rPr kumimoji="0" lang="cy-GB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Orthography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4BCFB8D-8D99-DFAD-80D5-9EA90961AD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Compared to other languages English has a: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002060"/>
                </a:solidFill>
              </a:rPr>
              <a:t>                   </a:t>
            </a:r>
            <a:r>
              <a:rPr lang="en-GB" sz="4400" b="1" dirty="0">
                <a:solidFill>
                  <a:schemeClr val="accent5">
                    <a:lumMod val="50000"/>
                  </a:schemeClr>
                </a:solidFill>
              </a:rPr>
              <a:t>Deep</a:t>
            </a:r>
            <a:r>
              <a:rPr lang="en-GB" sz="4400" dirty="0">
                <a:solidFill>
                  <a:srgbClr val="002060"/>
                </a:solidFill>
              </a:rPr>
              <a:t> </a:t>
            </a:r>
            <a:r>
              <a:rPr lang="en-GB" sz="4400" dirty="0">
                <a:solidFill>
                  <a:srgbClr val="7030A0"/>
                </a:solidFill>
              </a:rPr>
              <a:t>Orthography</a:t>
            </a:r>
            <a:r>
              <a:rPr lang="en-GB" sz="4400" dirty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These are writing systems </a:t>
            </a:r>
            <a:r>
              <a:rPr lang="en-GB" b="1" dirty="0">
                <a:solidFill>
                  <a:srgbClr val="002060"/>
                </a:solidFill>
              </a:rPr>
              <a:t>that do not have </a:t>
            </a:r>
            <a:r>
              <a:rPr lang="en-GB" dirty="0">
                <a:solidFill>
                  <a:srgbClr val="002060"/>
                </a:solidFill>
              </a:rPr>
              <a:t>a one-to-one correspondence between spoken sounds ( phonemes) and the written letters that represent them.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0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1E731-E1C7-0B87-23AC-302199F26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E77D23-5EF2-F9C4-EFDB-C01DBAEABDD8}"/>
              </a:ext>
            </a:extLst>
          </p:cNvPr>
          <p:cNvSpPr txBox="1"/>
          <p:nvPr/>
        </p:nvSpPr>
        <p:spPr>
          <a:xfrm>
            <a:off x="570272" y="0"/>
            <a:ext cx="10417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600" b="1" noProof="0" dirty="0">
                <a:solidFill>
                  <a:schemeClr val="bg1"/>
                </a:solidFill>
              </a:rPr>
              <a:t>Tynnwch lun o’r tabl hwn yn eich llyfr nodiadau...</a:t>
            </a:r>
          </a:p>
          <a:p>
            <a:r>
              <a:rPr lang="en-GB" sz="3600" b="1" dirty="0">
                <a:solidFill>
                  <a:srgbClr val="FFC000"/>
                </a:solidFill>
              </a:rPr>
              <a:t>In your notebook draw this …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725C291C-EE75-60C0-9AC2-049FE02D85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4499830"/>
              </p:ext>
            </p:extLst>
          </p:nvPr>
        </p:nvGraphicFramePr>
        <p:xfrm>
          <a:off x="1342102" y="1407487"/>
          <a:ext cx="8578644" cy="425589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859548">
                  <a:extLst>
                    <a:ext uri="{9D8B030D-6E8A-4147-A177-3AD203B41FA5}">
                      <a16:colId xmlns:a16="http://schemas.microsoft.com/office/drawing/2014/main" val="3074763800"/>
                    </a:ext>
                  </a:extLst>
                </a:gridCol>
                <a:gridCol w="2859548">
                  <a:extLst>
                    <a:ext uri="{9D8B030D-6E8A-4147-A177-3AD203B41FA5}">
                      <a16:colId xmlns:a16="http://schemas.microsoft.com/office/drawing/2014/main" val="1920960448"/>
                    </a:ext>
                  </a:extLst>
                </a:gridCol>
                <a:gridCol w="2859548">
                  <a:extLst>
                    <a:ext uri="{9D8B030D-6E8A-4147-A177-3AD203B41FA5}">
                      <a16:colId xmlns:a16="http://schemas.microsoft.com/office/drawing/2014/main" val="3163708725"/>
                    </a:ext>
                  </a:extLst>
                </a:gridCol>
              </a:tblGrid>
              <a:tr h="967248">
                <a:tc>
                  <a:txBody>
                    <a:bodyPr/>
                    <a:lstStyle/>
                    <a:p>
                      <a:r>
                        <a:rPr lang="en-GB" dirty="0"/>
                        <a:t>Never heard of…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Heard –</a:t>
                      </a:r>
                      <a:r>
                        <a:rPr lang="en-GB" baseline="0" dirty="0"/>
                        <a:t> not sure of meaning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Know what</a:t>
                      </a:r>
                      <a:r>
                        <a:rPr lang="en-GB" baseline="0" dirty="0"/>
                        <a:t> it means: can give an example and explain to others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629171"/>
                  </a:ext>
                </a:extLst>
              </a:tr>
              <a:tr h="3288645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173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9114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64497-C137-D37B-6859-78622BDBC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E538D4-1F8E-735B-58DA-11DA3049C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1559" y="-223934"/>
            <a:ext cx="7567126" cy="1499616"/>
          </a:xfrm>
        </p:spPr>
        <p:txBody>
          <a:bodyPr>
            <a:normAutofit/>
          </a:bodyPr>
          <a:lstStyle/>
          <a:p>
            <a:pPr algn="ctr"/>
            <a:r>
              <a:rPr lang="cy-GB" sz="3600" b="1" noProof="0" dirty="0"/>
              <a:t>Ysgrifennwch y geiriau hyn</a:t>
            </a:r>
            <a:br>
              <a:rPr lang="en-GB" sz="3600" b="1" dirty="0"/>
            </a:br>
            <a:r>
              <a:rPr lang="en-GB" sz="3600" b="1" dirty="0">
                <a:solidFill>
                  <a:srgbClr val="FFC000"/>
                </a:solidFill>
              </a:rPr>
              <a:t>Write down these words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B33EAC-2866-BD1B-B583-EA3614AB2556}"/>
              </a:ext>
            </a:extLst>
          </p:cNvPr>
          <p:cNvSpPr txBox="1"/>
          <p:nvPr/>
        </p:nvSpPr>
        <p:spPr>
          <a:xfrm>
            <a:off x="501446" y="1455174"/>
            <a:ext cx="249739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Phonology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Orthography 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Phoneme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Grapheme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Digraph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23EAB5-2B45-FCF7-3D59-26ED1D607E9B}"/>
              </a:ext>
            </a:extLst>
          </p:cNvPr>
          <p:cNvSpPr txBox="1"/>
          <p:nvPr/>
        </p:nvSpPr>
        <p:spPr>
          <a:xfrm>
            <a:off x="6980903" y="1125225"/>
            <a:ext cx="331347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dirty="0"/>
          </a:p>
          <a:p>
            <a:endParaRPr lang="en-GB" sz="1800" dirty="0"/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Blend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Segment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Homophone</a:t>
            </a:r>
          </a:p>
          <a:p>
            <a:endParaRPr lang="en-GB" sz="32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Homograph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530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CDAC6B-8978-7157-D8C9-3D4DFCA40F35}"/>
              </a:ext>
            </a:extLst>
          </p:cNvPr>
          <p:cNvSpPr txBox="1"/>
          <p:nvPr/>
        </p:nvSpPr>
        <p:spPr>
          <a:xfrm>
            <a:off x="3783039" y="0"/>
            <a:ext cx="53880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Ffonem</a:t>
            </a:r>
            <a:b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r>
              <a:rPr lang="en-GB" sz="4000" dirty="0">
                <a:solidFill>
                  <a:srgbClr val="FFC000"/>
                </a:solidFill>
                <a:latin typeface="Calibri" panose="020F0502020204030204"/>
                <a:ea typeface="+mj-ea"/>
                <a:cs typeface="+mj-cs"/>
              </a:rPr>
              <a:t>Phoneme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985A5D-59BE-F22C-B451-B377DD983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316" y="3140933"/>
            <a:ext cx="3591206" cy="20110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CED884-9272-8520-006C-16EE7178D45E}"/>
              </a:ext>
            </a:extLst>
          </p:cNvPr>
          <p:cNvSpPr txBox="1"/>
          <p:nvPr/>
        </p:nvSpPr>
        <p:spPr>
          <a:xfrm>
            <a:off x="422787" y="1909020"/>
            <a:ext cx="7256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The smallest unit of sound in a word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8ABDF0-F400-3E53-9CB2-DA4D4B8A9DA9}"/>
              </a:ext>
            </a:extLst>
          </p:cNvPr>
          <p:cNvSpPr txBox="1"/>
          <p:nvPr/>
        </p:nvSpPr>
        <p:spPr>
          <a:xfrm>
            <a:off x="381077" y="396946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>
                <a:hlinkClick r:id="rId4"/>
              </a:rPr>
              <a:t>For you to practise:</a:t>
            </a:r>
          </a:p>
          <a:p>
            <a:endParaRPr lang="en-GB" dirty="0">
              <a:hlinkClick r:id="rId4"/>
            </a:endParaRPr>
          </a:p>
          <a:p>
            <a:r>
              <a:rPr lang="en-GB" dirty="0">
                <a:hlinkClick r:id="rId4"/>
              </a:rPr>
              <a:t>Articulation of Phonemes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877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AB2EF-2A4A-5CEA-6D44-E9BB85AC9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0A664FF-6F26-BE21-3DC2-610FF8C6A2DB}"/>
              </a:ext>
            </a:extLst>
          </p:cNvPr>
          <p:cNvSpPr txBox="1"/>
          <p:nvPr/>
        </p:nvSpPr>
        <p:spPr>
          <a:xfrm>
            <a:off x="-245000" y="74196"/>
            <a:ext cx="5446098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a typeface="Calibri"/>
                <a:cs typeface="Segoe UI"/>
              </a:rPr>
              <a:t>   </a:t>
            </a:r>
            <a:endParaRPr lang="en-US" sz="3600" dirty="0">
              <a:solidFill>
                <a:schemeClr val="bg1"/>
              </a:solidFill>
              <a:ea typeface="Calibri"/>
              <a:cs typeface="Segoe UI"/>
            </a:endParaRPr>
          </a:p>
          <a:p>
            <a:r>
              <a:rPr lang="en-GB" sz="3600" dirty="0">
                <a:solidFill>
                  <a:srgbClr val="FFC000"/>
                </a:solidFill>
                <a:ea typeface="Calibri"/>
                <a:cs typeface="Segoe UI"/>
              </a:rPr>
              <a:t>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45A13F-969F-D6C1-7E81-967BE5A7A1EF}"/>
              </a:ext>
            </a:extLst>
          </p:cNvPr>
          <p:cNvSpPr txBox="1"/>
          <p:nvPr/>
        </p:nvSpPr>
        <p:spPr>
          <a:xfrm>
            <a:off x="623298" y="1471460"/>
            <a:ext cx="416065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600" dirty="0">
                <a:cs typeface="Segoe UI"/>
              </a:rPr>
              <a:t>‘</a:t>
            </a:r>
            <a:endParaRPr lang="en-US" sz="1600" dirty="0">
              <a:ea typeface="Calibri"/>
              <a:cs typeface="Segoe U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2848A3-D2E9-D3FC-E881-D66009DFB619}"/>
              </a:ext>
            </a:extLst>
          </p:cNvPr>
          <p:cNvSpPr txBox="1"/>
          <p:nvPr/>
        </p:nvSpPr>
        <p:spPr>
          <a:xfrm>
            <a:off x="7408046" y="1536174"/>
            <a:ext cx="396120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cs typeface="Segoe UI"/>
              </a:rPr>
              <a:t>‘</a:t>
            </a:r>
            <a:endParaRPr lang="en-US" sz="1600" dirty="0">
              <a:ea typeface="Calibri"/>
              <a:cs typeface="Segoe U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5968769-E00E-53FC-74B2-2EA3EA0B1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287F4C40-10E1-3E08-9469-12C8155C97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7575677"/>
              </p:ext>
            </p:extLst>
          </p:nvPr>
        </p:nvGraphicFramePr>
        <p:xfrm>
          <a:off x="722670" y="1392187"/>
          <a:ext cx="10318955" cy="4222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37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3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37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637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bed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hiss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through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knight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street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784075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1823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scrunch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088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E7D2D-A45D-E609-CD55-B19580269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87FE23E-F1B7-9662-4158-A2FC2A6008BE}"/>
              </a:ext>
            </a:extLst>
          </p:cNvPr>
          <p:cNvSpPr txBox="1"/>
          <p:nvPr/>
        </p:nvSpPr>
        <p:spPr>
          <a:xfrm>
            <a:off x="-245000" y="74196"/>
            <a:ext cx="5446098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a typeface="Calibri"/>
                <a:cs typeface="Segoe UI"/>
              </a:rPr>
              <a:t>   </a:t>
            </a:r>
            <a:endParaRPr lang="en-US" sz="3600" dirty="0">
              <a:solidFill>
                <a:schemeClr val="bg1"/>
              </a:solidFill>
              <a:ea typeface="Calibri"/>
              <a:cs typeface="Segoe UI"/>
            </a:endParaRPr>
          </a:p>
          <a:p>
            <a:r>
              <a:rPr lang="en-GB" sz="3600" dirty="0">
                <a:solidFill>
                  <a:srgbClr val="FFC000"/>
                </a:solidFill>
                <a:ea typeface="Calibri"/>
                <a:cs typeface="Segoe UI"/>
              </a:rPr>
              <a:t>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F22C7-7C22-922B-D4AB-608105262724}"/>
              </a:ext>
            </a:extLst>
          </p:cNvPr>
          <p:cNvSpPr txBox="1"/>
          <p:nvPr/>
        </p:nvSpPr>
        <p:spPr>
          <a:xfrm>
            <a:off x="623298" y="1471460"/>
            <a:ext cx="416065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600" dirty="0">
                <a:cs typeface="Segoe UI"/>
              </a:rPr>
              <a:t>‘</a:t>
            </a:r>
            <a:endParaRPr lang="en-US" sz="1600" dirty="0">
              <a:ea typeface="Calibri"/>
              <a:cs typeface="Segoe U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38C463-813A-86E4-718A-C2BA1E09A92C}"/>
              </a:ext>
            </a:extLst>
          </p:cNvPr>
          <p:cNvSpPr txBox="1"/>
          <p:nvPr/>
        </p:nvSpPr>
        <p:spPr>
          <a:xfrm>
            <a:off x="7408046" y="1536174"/>
            <a:ext cx="396120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cs typeface="Segoe UI"/>
              </a:rPr>
              <a:t>‘</a:t>
            </a:r>
            <a:endParaRPr lang="en-US" sz="1600" dirty="0">
              <a:ea typeface="Calibri"/>
              <a:cs typeface="Segoe U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764D789-F8E5-7D78-313C-3C6E986AD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E0906302-C67F-6103-B031-83C09CACC1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422668"/>
              </p:ext>
            </p:extLst>
          </p:nvPr>
        </p:nvGraphicFramePr>
        <p:xfrm>
          <a:off x="722670" y="1392187"/>
          <a:ext cx="10318959" cy="4222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4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4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4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41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4137">
                  <a:extLst>
                    <a:ext uri="{9D8B030D-6E8A-4147-A177-3AD203B41FA5}">
                      <a16:colId xmlns:a16="http://schemas.microsoft.com/office/drawing/2014/main" val="3149291335"/>
                    </a:ext>
                  </a:extLst>
                </a:gridCol>
                <a:gridCol w="1474137">
                  <a:extLst>
                    <a:ext uri="{9D8B030D-6E8A-4147-A177-3AD203B41FA5}">
                      <a16:colId xmlns:a16="http://schemas.microsoft.com/office/drawing/2014/main" val="1718348685"/>
                    </a:ext>
                  </a:extLst>
                </a:gridCol>
              </a:tblGrid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grapheme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bed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hiss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ch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ur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ch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through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ough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knight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kn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ight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street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784075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eigh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1823"/>
                  </a:ext>
                </a:extLst>
              </a:tr>
              <a:tr h="469115">
                <a:tc>
                  <a:txBody>
                    <a:bodyPr/>
                    <a:lstStyle/>
                    <a:p>
                      <a:r>
                        <a:rPr lang="en-GB" dirty="0"/>
                        <a:t>scrunch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ch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3491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0EDD9-FCB4-8073-66B9-48674F344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AD3B6-33FE-A0AD-5A32-148817714B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One phoneme (sound) can be represented by 1,2,3,4 graphemes (letters).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Di</a:t>
            </a:r>
            <a:r>
              <a:rPr lang="en-GB" dirty="0"/>
              <a:t>graph – two letters one sound (/</a:t>
            </a:r>
            <a:r>
              <a:rPr lang="en-GB" dirty="0" err="1"/>
              <a:t>sh</a:t>
            </a:r>
            <a:r>
              <a:rPr lang="en-GB" dirty="0"/>
              <a:t>/)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Tri</a:t>
            </a:r>
            <a:r>
              <a:rPr lang="en-GB" dirty="0"/>
              <a:t>graph – three letters one sound (/</a:t>
            </a:r>
            <a:r>
              <a:rPr lang="en-GB" dirty="0" err="1"/>
              <a:t>igh</a:t>
            </a:r>
            <a:r>
              <a:rPr lang="en-GB" dirty="0"/>
              <a:t>/)</a:t>
            </a:r>
          </a:p>
        </p:txBody>
      </p:sp>
    </p:spTree>
    <p:extLst>
      <p:ext uri="{BB962C8B-B14F-4D97-AF65-F5344CB8AC3E}">
        <p14:creationId xmlns:p14="http://schemas.microsoft.com/office/powerpoint/2010/main" val="35662250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A7D6B-83D0-D963-1068-02CD895E7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/>
              <a:t>Cyfuno a segmentu</a:t>
            </a:r>
            <a:br>
              <a:rPr lang="en-GB" dirty="0"/>
            </a:br>
            <a:r>
              <a:rPr lang="en-GB" dirty="0">
                <a:solidFill>
                  <a:srgbClr val="FFC000"/>
                </a:solidFill>
              </a:rPr>
              <a:t>Blend and segment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80FC-06A9-54CB-A6F5-2F8D38643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002060"/>
                </a:solidFill>
              </a:rPr>
              <a:t>Blend – merge the phonemes to read</a:t>
            </a:r>
          </a:p>
          <a:p>
            <a:r>
              <a:rPr lang="en-GB" sz="4800" dirty="0">
                <a:solidFill>
                  <a:srgbClr val="002060"/>
                </a:solidFill>
              </a:rPr>
              <a:t>Segment – listen to the phonemes to write/spell</a:t>
            </a:r>
          </a:p>
        </p:txBody>
      </p:sp>
    </p:spTree>
    <p:extLst>
      <p:ext uri="{BB962C8B-B14F-4D97-AF65-F5344CB8AC3E}">
        <p14:creationId xmlns:p14="http://schemas.microsoft.com/office/powerpoint/2010/main" val="742500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DDD7ED-419E-ED9F-B118-15654F78A5A5}"/>
              </a:ext>
            </a:extLst>
          </p:cNvPr>
          <p:cNvSpPr txBox="1"/>
          <p:nvPr/>
        </p:nvSpPr>
        <p:spPr>
          <a:xfrm>
            <a:off x="3854246" y="-78658"/>
            <a:ext cx="59190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Cod yr Wyddor</a:t>
            </a:r>
            <a:b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r>
              <a:rPr lang="en-GB" sz="4000" dirty="0">
                <a:solidFill>
                  <a:srgbClr val="FFC000"/>
                </a:solidFill>
                <a:latin typeface="Calibri" panose="020F0502020204030204"/>
                <a:ea typeface="+mj-ea"/>
                <a:cs typeface="+mj-cs"/>
              </a:rPr>
              <a:t>Alphabetic Code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D2D483-211E-5C1F-8B97-0CF59AD4C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Deep orthography:</a:t>
            </a:r>
          </a:p>
          <a:p>
            <a:pPr marL="0" indent="0">
              <a:buNone/>
            </a:pP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The same grapheme can represent different phonemes  e.g. </a:t>
            </a:r>
            <a:r>
              <a:rPr lang="en-GB" b="1" dirty="0">
                <a:solidFill>
                  <a:srgbClr val="FF0000"/>
                </a:solidFill>
              </a:rPr>
              <a:t>ch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eap </a:t>
            </a:r>
            <a:r>
              <a:rPr lang="en-GB" b="1" dirty="0">
                <a:solidFill>
                  <a:srgbClr val="FF0000"/>
                </a:solidFill>
              </a:rPr>
              <a:t>ch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ef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And …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The same phoneme can be represented by different graphemes e.g.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m</a:t>
            </a:r>
            <a:r>
              <a:rPr lang="en-GB" b="1" dirty="0">
                <a:solidFill>
                  <a:srgbClr val="FF0000"/>
                </a:solidFill>
              </a:rPr>
              <a:t>oo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n fl</a:t>
            </a:r>
            <a:r>
              <a:rPr lang="en-GB" b="1" dirty="0">
                <a:solidFill>
                  <a:srgbClr val="FF0000"/>
                </a:solidFill>
              </a:rPr>
              <a:t>u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GB" b="1" dirty="0">
                <a:solidFill>
                  <a:srgbClr val="FF0000"/>
                </a:solidFill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480470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D7EE1-60B2-3EAD-0BD8-80FAFE147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87600-E7B3-7893-F03C-7DBCC208B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7251" y="-162804"/>
            <a:ext cx="7886700" cy="994172"/>
          </a:xfrm>
        </p:spPr>
        <p:txBody>
          <a:bodyPr lIns="68580" tIns="34290" rIns="68580" bIns="34290" anchor="t">
            <a:normAutofit fontScale="90000"/>
          </a:bodyPr>
          <a:lstStyle/>
          <a:p>
            <a:br>
              <a:rPr lang="en-GB" b="1"/>
            </a:br>
            <a:r>
              <a:rPr lang="en-GB" b="1">
                <a:solidFill>
                  <a:srgbClr val="FFC000"/>
                </a:solidFill>
              </a:rPr>
              <a:t> </a:t>
            </a:r>
            <a:br>
              <a:rPr lang="en-GB" b="1"/>
            </a:br>
            <a:endParaRPr lang="en-GB" b="1">
              <a:solidFill>
                <a:srgbClr val="FFC000"/>
              </a:solidFill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CF2EA5-C260-1BF4-B0DD-E8F7AED04062}"/>
              </a:ext>
            </a:extLst>
          </p:cNvPr>
          <p:cNvSpPr txBox="1"/>
          <p:nvPr/>
        </p:nvSpPr>
        <p:spPr>
          <a:xfrm>
            <a:off x="317241" y="134394"/>
            <a:ext cx="745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97B268-98D0-F342-DF99-15D845079C7E}"/>
              </a:ext>
            </a:extLst>
          </p:cNvPr>
          <p:cNvSpPr txBox="1"/>
          <p:nvPr/>
        </p:nvSpPr>
        <p:spPr>
          <a:xfrm>
            <a:off x="2802193" y="1612490"/>
            <a:ext cx="88392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dirty="0" err="1">
                <a:solidFill>
                  <a:srgbClr val="002060"/>
                </a:solidFill>
              </a:rPr>
              <a:t>ough</a:t>
            </a:r>
            <a:endParaRPr lang="en-GB" sz="19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97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67847-8A6D-1D1C-005E-3C1D01F8D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911A9-C930-F6E0-C52A-78D6FDE45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7251" y="-162804"/>
            <a:ext cx="7886700" cy="994172"/>
          </a:xfrm>
        </p:spPr>
        <p:txBody>
          <a:bodyPr lIns="68580" tIns="34290" rIns="68580" bIns="34290" anchor="t">
            <a:normAutofit fontScale="90000"/>
          </a:bodyPr>
          <a:lstStyle/>
          <a:p>
            <a:br>
              <a:rPr lang="en-GB" b="1"/>
            </a:br>
            <a:r>
              <a:rPr lang="en-GB" b="1">
                <a:solidFill>
                  <a:srgbClr val="FFC000"/>
                </a:solidFill>
              </a:rPr>
              <a:t> </a:t>
            </a:r>
            <a:br>
              <a:rPr lang="en-GB" b="1"/>
            </a:br>
            <a:endParaRPr lang="en-GB" b="1">
              <a:solidFill>
                <a:srgbClr val="FFC000"/>
              </a:solidFill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2F39CA-E4E8-A0B7-BB21-08066CA9F549}"/>
              </a:ext>
            </a:extLst>
          </p:cNvPr>
          <p:cNvSpPr txBox="1"/>
          <p:nvPr/>
        </p:nvSpPr>
        <p:spPr>
          <a:xfrm>
            <a:off x="324503" y="48418"/>
            <a:ext cx="10857018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3200" noProof="0" dirty="0">
                <a:solidFill>
                  <a:schemeClr val="bg1"/>
                </a:solidFill>
                <a:ea typeface="Calibri"/>
                <a:cs typeface="Segoe UI"/>
              </a:rPr>
              <a:t>Gellir cynrychioli’r un ffonem gan raffemau gwahanol</a:t>
            </a:r>
          </a:p>
          <a:p>
            <a:endParaRPr lang="en-GB" sz="3200" dirty="0">
              <a:solidFill>
                <a:srgbClr val="FFC000"/>
              </a:solidFill>
              <a:ea typeface="Calibri"/>
              <a:cs typeface="Segoe U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48133E-2EA3-0789-8463-98F82F33A0F6}"/>
              </a:ext>
            </a:extLst>
          </p:cNvPr>
          <p:cNvSpPr txBox="1"/>
          <p:nvPr/>
        </p:nvSpPr>
        <p:spPr>
          <a:xfrm>
            <a:off x="324503" y="540861"/>
            <a:ext cx="10857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C000"/>
                </a:solidFill>
              </a:rPr>
              <a:t>The same phoneme can be represented by different graphemes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15122E-4BD0-C4BE-BE3B-48359CE02008}"/>
              </a:ext>
            </a:extLst>
          </p:cNvPr>
          <p:cNvSpPr txBox="1"/>
          <p:nvPr/>
        </p:nvSpPr>
        <p:spPr>
          <a:xfrm>
            <a:off x="407504" y="2007705"/>
            <a:ext cx="39259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R</a:t>
            </a:r>
            <a:r>
              <a:rPr lang="en-GB" sz="5400" dirty="0">
                <a:solidFill>
                  <a:schemeClr val="accent5">
                    <a:lumMod val="50000"/>
                  </a:schemeClr>
                </a:solidFill>
              </a:rPr>
              <a:t>ug</a:t>
            </a:r>
          </a:p>
          <a:p>
            <a:r>
              <a:rPr lang="en-GB" sz="5400" dirty="0">
                <a:solidFill>
                  <a:schemeClr val="accent5">
                    <a:lumMod val="50000"/>
                  </a:schemeClr>
                </a:solidFill>
              </a:rPr>
              <a:t>Ho</a:t>
            </a:r>
            <a:r>
              <a:rPr lang="en-GB" sz="5400" dirty="0">
                <a:solidFill>
                  <a:srgbClr val="FF0000"/>
                </a:solidFill>
              </a:rPr>
              <a:t>rr</a:t>
            </a:r>
            <a:r>
              <a:rPr lang="en-GB" sz="5400" dirty="0">
                <a:solidFill>
                  <a:schemeClr val="accent5">
                    <a:lumMod val="50000"/>
                  </a:schemeClr>
                </a:solidFill>
              </a:rPr>
              <a:t>or</a:t>
            </a:r>
          </a:p>
          <a:p>
            <a:r>
              <a:rPr lang="en-GB" sz="5400" dirty="0">
                <a:solidFill>
                  <a:srgbClr val="FF0000"/>
                </a:solidFill>
              </a:rPr>
              <a:t>Wr</a:t>
            </a:r>
            <a:r>
              <a:rPr lang="en-GB" sz="5400" dirty="0">
                <a:solidFill>
                  <a:schemeClr val="accent5">
                    <a:lumMod val="50000"/>
                  </a:schemeClr>
                </a:solidFill>
              </a:rPr>
              <a:t>iting</a:t>
            </a:r>
          </a:p>
          <a:p>
            <a:r>
              <a:rPr lang="en-GB" sz="5400" dirty="0" err="1">
                <a:solidFill>
                  <a:srgbClr val="FF0000"/>
                </a:solidFill>
              </a:rPr>
              <a:t>Rh</a:t>
            </a:r>
            <a:r>
              <a:rPr lang="en-GB" sz="5400" dirty="0" err="1">
                <a:solidFill>
                  <a:schemeClr val="accent5">
                    <a:lumMod val="50000"/>
                  </a:schemeClr>
                </a:solidFill>
              </a:rPr>
              <a:t>inocerus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1E90E-FF82-4ECF-7933-B8810CDE05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331" y="1829301"/>
            <a:ext cx="5891587" cy="32992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71912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: 8 Points 1">
            <a:extLst>
              <a:ext uri="{FF2B5EF4-FFF2-40B4-BE49-F238E27FC236}">
                <a16:creationId xmlns:a16="http://schemas.microsoft.com/office/drawing/2014/main" id="{2B54357B-6DAD-D253-D6C3-6ACCB616D7DA}"/>
              </a:ext>
            </a:extLst>
          </p:cNvPr>
          <p:cNvSpPr/>
          <p:nvPr/>
        </p:nvSpPr>
        <p:spPr>
          <a:xfrm>
            <a:off x="4059936" y="1481328"/>
            <a:ext cx="3493008" cy="4050792"/>
          </a:xfrm>
          <a:prstGeom prst="irregularSeal1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815E4-6443-E083-0974-F06943288899}"/>
              </a:ext>
            </a:extLst>
          </p:cNvPr>
          <p:cNvSpPr txBox="1"/>
          <p:nvPr/>
        </p:nvSpPr>
        <p:spPr>
          <a:xfrm>
            <a:off x="384048" y="2450592"/>
            <a:ext cx="3044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Same phoneme (sound)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7C7876-52C1-2771-8E5E-3A98C7649852}"/>
              </a:ext>
            </a:extLst>
          </p:cNvPr>
          <p:cNvSpPr txBox="1"/>
          <p:nvPr/>
        </p:nvSpPr>
        <p:spPr>
          <a:xfrm>
            <a:off x="8183880" y="2322576"/>
            <a:ext cx="369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Different grapheme (written representation)</a:t>
            </a:r>
          </a:p>
        </p:txBody>
      </p:sp>
    </p:spTree>
    <p:extLst>
      <p:ext uri="{BB962C8B-B14F-4D97-AF65-F5344CB8AC3E}">
        <p14:creationId xmlns:p14="http://schemas.microsoft.com/office/powerpoint/2010/main" val="704845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6466A-635C-3FFD-9C96-138A0CDC7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C438E-07C0-5645-271F-7227A171A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7251" y="-162804"/>
            <a:ext cx="7886700" cy="994172"/>
          </a:xfrm>
        </p:spPr>
        <p:txBody>
          <a:bodyPr lIns="68580" tIns="34290" rIns="68580" bIns="34290" anchor="t">
            <a:normAutofit fontScale="90000"/>
          </a:bodyPr>
          <a:lstStyle/>
          <a:p>
            <a:br>
              <a:rPr lang="en-GB" b="1"/>
            </a:br>
            <a:r>
              <a:rPr lang="en-GB" b="1">
                <a:solidFill>
                  <a:srgbClr val="FFC000"/>
                </a:solidFill>
              </a:rPr>
              <a:t> </a:t>
            </a:r>
            <a:br>
              <a:rPr lang="en-GB" b="1"/>
            </a:br>
            <a:endParaRPr lang="en-GB" b="1">
              <a:solidFill>
                <a:srgbClr val="FFC000"/>
              </a:solidFill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AD968C-9AD0-B58C-1164-EDE2DCD817AF}"/>
              </a:ext>
            </a:extLst>
          </p:cNvPr>
          <p:cNvSpPr txBox="1"/>
          <p:nvPr/>
        </p:nvSpPr>
        <p:spPr>
          <a:xfrm>
            <a:off x="165731" y="87644"/>
            <a:ext cx="10458726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3200" noProof="0" dirty="0">
                <a:solidFill>
                  <a:schemeClr val="bg1"/>
                </a:solidFill>
                <a:ea typeface="Calibri"/>
                <a:cs typeface="Segoe UI"/>
              </a:rPr>
              <a:t>Ydy hi’n iawn i addysgu’r ‘rheolau’ hyn? </a:t>
            </a:r>
          </a:p>
          <a:p>
            <a:r>
              <a:rPr lang="en-GB" sz="3200" dirty="0">
                <a:solidFill>
                  <a:srgbClr val="FFC000"/>
                </a:solidFill>
                <a:ea typeface="Calibri"/>
                <a:cs typeface="Segoe UI"/>
              </a:rPr>
              <a:t>Is it ok to teach these ‘rules’?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61B87D-73EA-5723-4E98-99FAD64ABD89}"/>
              </a:ext>
            </a:extLst>
          </p:cNvPr>
          <p:cNvSpPr txBox="1"/>
          <p:nvPr/>
        </p:nvSpPr>
        <p:spPr>
          <a:xfrm>
            <a:off x="336273" y="1908313"/>
            <a:ext cx="115194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</a:rPr>
              <a:t>Alliteration: words beginning with the same letter</a:t>
            </a:r>
          </a:p>
          <a:p>
            <a:endParaRPr lang="en-GB" sz="3600" dirty="0">
              <a:solidFill>
                <a:srgbClr val="002060"/>
              </a:solidFill>
            </a:endParaRPr>
          </a:p>
          <a:p>
            <a:endParaRPr lang="en-GB" sz="3600" dirty="0">
              <a:solidFill>
                <a:srgbClr val="002060"/>
              </a:solidFill>
            </a:endParaRPr>
          </a:p>
          <a:p>
            <a:r>
              <a:rPr lang="en-GB" sz="3600" dirty="0">
                <a:solidFill>
                  <a:srgbClr val="002060"/>
                </a:solidFill>
              </a:rPr>
              <a:t>In English, you use ‘a’ before words beginning with a consonant and ‘an’ before words beginning with a vowel?</a:t>
            </a:r>
          </a:p>
        </p:txBody>
      </p:sp>
    </p:spTree>
    <p:extLst>
      <p:ext uri="{BB962C8B-B14F-4D97-AF65-F5344CB8AC3E}">
        <p14:creationId xmlns:p14="http://schemas.microsoft.com/office/powerpoint/2010/main" val="3919144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3C25C69-DC00-DD94-B833-86FA38384A46}"/>
              </a:ext>
            </a:extLst>
          </p:cNvPr>
          <p:cNvSpPr txBox="1"/>
          <p:nvPr/>
        </p:nvSpPr>
        <p:spPr>
          <a:xfrm>
            <a:off x="1212574" y="1580322"/>
            <a:ext cx="998882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                  </a:t>
            </a:r>
            <a:r>
              <a:rPr lang="en-GB" sz="5400" dirty="0">
                <a:solidFill>
                  <a:srgbClr val="FF0000"/>
                </a:solidFill>
              </a:rPr>
              <a:t>a</a:t>
            </a:r>
            <a:r>
              <a:rPr lang="en-GB" sz="5400" dirty="0">
                <a:solidFill>
                  <a:srgbClr val="002060"/>
                </a:solidFill>
              </a:rPr>
              <a:t> university</a:t>
            </a:r>
          </a:p>
          <a:p>
            <a:r>
              <a:rPr lang="en-GB" sz="5400" dirty="0">
                <a:solidFill>
                  <a:srgbClr val="002060"/>
                </a:solidFill>
              </a:rPr>
              <a:t>           </a:t>
            </a:r>
          </a:p>
          <a:p>
            <a:r>
              <a:rPr lang="en-GB" sz="5400" dirty="0">
                <a:solidFill>
                  <a:srgbClr val="002060"/>
                </a:solidFill>
              </a:rPr>
              <a:t>           </a:t>
            </a:r>
            <a:r>
              <a:rPr lang="en-GB" sz="5400" dirty="0">
                <a:solidFill>
                  <a:srgbClr val="FF0000"/>
                </a:solidFill>
              </a:rPr>
              <a:t>an</a:t>
            </a:r>
            <a:r>
              <a:rPr lang="en-GB" sz="5400" dirty="0">
                <a:solidFill>
                  <a:srgbClr val="002060"/>
                </a:solidFill>
              </a:rPr>
              <a:t> x-ray</a:t>
            </a:r>
          </a:p>
        </p:txBody>
      </p:sp>
    </p:spTree>
    <p:extLst>
      <p:ext uri="{BB962C8B-B14F-4D97-AF65-F5344CB8AC3E}">
        <p14:creationId xmlns:p14="http://schemas.microsoft.com/office/powerpoint/2010/main" val="3568121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7CE768-A26C-A63A-0256-7F777BB4CC82}"/>
              </a:ext>
            </a:extLst>
          </p:cNvPr>
          <p:cNvSpPr txBox="1"/>
          <p:nvPr/>
        </p:nvSpPr>
        <p:spPr>
          <a:xfrm>
            <a:off x="165078" y="1350"/>
            <a:ext cx="12021229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4000" noProof="0" dirty="0">
                <a:solidFill>
                  <a:prstClr val="white"/>
                </a:solidFill>
                <a:latin typeface="Calibri" panose="020F0502020204030204"/>
                <a:ea typeface="+mj-ea"/>
                <a:cs typeface="+mj-cs"/>
              </a:rPr>
              <a:t>Yn ffoneteg gredadwy </a:t>
            </a:r>
          </a:p>
          <a:p>
            <a:r>
              <a:rPr lang="en-GB" sz="4000" dirty="0">
                <a:solidFill>
                  <a:srgbClr val="FFC000"/>
                </a:solidFill>
                <a:latin typeface="Calibri" panose="020F0502020204030204"/>
                <a:ea typeface="+mj-ea"/>
                <a:cs typeface="+mj-cs"/>
              </a:rPr>
              <a:t>Phonetically plausible</a:t>
            </a:r>
            <a:endParaRPr lang="en-GB" dirty="0">
              <a:ea typeface="Calibri"/>
              <a:cs typeface="Calibri"/>
            </a:endParaRPr>
          </a:p>
        </p:txBody>
      </p:sp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AC558DED-C720-4701-3065-A18EF820B2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56041" y="1337613"/>
            <a:ext cx="4872950" cy="4337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106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7DCBF-076D-AD95-69EF-92DD90812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706" y="2324895"/>
            <a:ext cx="11481847" cy="26757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4400" b="1" dirty="0">
                <a:solidFill>
                  <a:srgbClr val="7030A0"/>
                </a:solidFill>
              </a:rPr>
              <a:t>Etymology</a:t>
            </a:r>
            <a:r>
              <a:rPr lang="en-GB" sz="4400" dirty="0">
                <a:solidFill>
                  <a:schemeClr val="accent5">
                    <a:lumMod val="50000"/>
                  </a:schemeClr>
                </a:solidFill>
              </a:rPr>
              <a:t> explains many of the notorious confusable words in English spelling. Silent letters also reflect an earlier period in language history.</a:t>
            </a:r>
          </a:p>
          <a:p>
            <a:pPr marL="0" indent="0">
              <a:buNone/>
            </a:pPr>
            <a:endParaRPr lang="en-GB" sz="2000" dirty="0"/>
          </a:p>
          <a:p>
            <a:pPr indent="0">
              <a:lnSpc>
                <a:spcPct val="150000"/>
              </a:lnSpc>
              <a:buNone/>
            </a:pPr>
            <a:endParaRPr lang="en-GB" sz="2000" dirty="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C68F80-7A03-335C-D87B-00BB55963552}"/>
              </a:ext>
            </a:extLst>
          </p:cNvPr>
          <p:cNvSpPr txBox="1"/>
          <p:nvPr/>
        </p:nvSpPr>
        <p:spPr>
          <a:xfrm>
            <a:off x="357559" y="-1011"/>
            <a:ext cx="6415851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dirty="0"/>
              <a:t> </a:t>
            </a:r>
            <a:r>
              <a:rPr lang="cy-GB" sz="4000" dirty="0">
                <a:solidFill>
                  <a:srgbClr val="FFC000"/>
                </a:solidFill>
              </a:rPr>
              <a:t>Geirdarddiad</a:t>
            </a:r>
            <a:endParaRPr lang="en-GB" sz="4000" dirty="0">
              <a:solidFill>
                <a:srgbClr val="FFC000"/>
              </a:solidFill>
              <a:ea typeface="Calibri"/>
              <a:cs typeface="Calibri"/>
            </a:endParaRPr>
          </a:p>
          <a:p>
            <a:r>
              <a:rPr lang="en-GB" sz="4000" dirty="0">
                <a:solidFill>
                  <a:srgbClr val="FFC000"/>
                </a:solidFill>
                <a:ea typeface="Calibri"/>
                <a:cs typeface="Calibri"/>
              </a:rPr>
              <a:t>Etymology</a:t>
            </a:r>
          </a:p>
          <a:p>
            <a:endParaRPr lang="en-GB" sz="4000" b="1" dirty="0">
              <a:solidFill>
                <a:srgbClr val="FFC00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37081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E8ACF-903D-9B8C-88EE-99058E68A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464" y="1358297"/>
            <a:ext cx="11474623" cy="43765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Invasion – lots of French and Latin but Old Norse (the language of the Vikings is exciting!)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42C2E1-88C0-A3F4-4930-EF41F26D15A5}"/>
              </a:ext>
            </a:extLst>
          </p:cNvPr>
          <p:cNvSpPr txBox="1"/>
          <p:nvPr/>
        </p:nvSpPr>
        <p:spPr>
          <a:xfrm>
            <a:off x="2417195" y="2057924"/>
            <a:ext cx="6086168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Thursday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reindeer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glitter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plough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happy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anger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ea typeface="Calibri" panose="020F0502020204030204"/>
                <a:cs typeface="Calibri" panose="020F0502020204030204"/>
              </a:rPr>
              <a:t>irk</a:t>
            </a:r>
          </a:p>
          <a:p>
            <a:pPr algn="ctr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32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01723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5BD1AD-703D-A922-8F8F-2089D72D2055}"/>
              </a:ext>
            </a:extLst>
          </p:cNvPr>
          <p:cNvSpPr txBox="1"/>
          <p:nvPr/>
        </p:nvSpPr>
        <p:spPr>
          <a:xfrm>
            <a:off x="1461052" y="1759226"/>
            <a:ext cx="972047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900" dirty="0" err="1"/>
              <a:t>Sveinsey</a:t>
            </a:r>
            <a:endParaRPr lang="en-GB" sz="19900" dirty="0"/>
          </a:p>
        </p:txBody>
      </p:sp>
    </p:spTree>
    <p:extLst>
      <p:ext uri="{BB962C8B-B14F-4D97-AF65-F5344CB8AC3E}">
        <p14:creationId xmlns:p14="http://schemas.microsoft.com/office/powerpoint/2010/main" val="1859324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Person holding lit sparkler">
            <a:extLst>
              <a:ext uri="{FF2B5EF4-FFF2-40B4-BE49-F238E27FC236}">
                <a16:creationId xmlns:a16="http://schemas.microsoft.com/office/drawing/2014/main" id="{229A3732-39B5-BC81-B052-B764F4FFCC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06" y="2374641"/>
            <a:ext cx="3162774" cy="21087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382B79-50DF-8B33-A298-1CC3EF3AEE73}"/>
              </a:ext>
            </a:extLst>
          </p:cNvPr>
          <p:cNvSpPr txBox="1"/>
          <p:nvPr/>
        </p:nvSpPr>
        <p:spPr>
          <a:xfrm>
            <a:off x="4335800" y="2236378"/>
            <a:ext cx="7486294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dirty="0">
                <a:solidFill>
                  <a:srgbClr val="002060"/>
                </a:solidFill>
              </a:rPr>
              <a:t>However, illogical it may seem, the English language is alphabetic and each phoneme is represented by some combination of the 26 letters of the alphabet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E06677-60F2-3F68-1B4B-84A09B7A78FD}"/>
              </a:ext>
            </a:extLst>
          </p:cNvPr>
          <p:cNvSpPr txBox="1"/>
          <p:nvPr/>
        </p:nvSpPr>
        <p:spPr>
          <a:xfrm>
            <a:off x="2205953" y="0"/>
            <a:ext cx="6145161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4000" dirty="0">
                <a:solidFill>
                  <a:srgbClr val="FFC000"/>
                </a:solidFill>
                <a:latin typeface="Calibri" panose="020F0502020204030204"/>
                <a:ea typeface="+mj-ea"/>
                <a:cs typeface="+mj-cs"/>
              </a:rPr>
              <a:t>Rhowch hyder ac esboniwch</a:t>
            </a:r>
            <a:endParaRPr kumimoji="0" lang="cy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  <a:p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Give confidence and explain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8375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C844EE1-70B2-5CA9-C087-1D30BA65F9C3}"/>
              </a:ext>
            </a:extLst>
          </p:cNvPr>
          <p:cNvSpPr txBox="1"/>
          <p:nvPr/>
        </p:nvSpPr>
        <p:spPr>
          <a:xfrm>
            <a:off x="459788" y="0"/>
            <a:ext cx="102845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cy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Bob amser</a:t>
            </a:r>
            <a:b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Always 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37A5A0-A7BA-A9E9-15CA-F4A59CFAC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974908"/>
            <a:ext cx="11481847" cy="3813391"/>
          </a:xfrm>
        </p:spPr>
        <p:txBody>
          <a:bodyPr/>
          <a:lstStyle/>
          <a:p>
            <a:r>
              <a:rPr lang="en-GB" sz="3600" dirty="0">
                <a:solidFill>
                  <a:srgbClr val="002060"/>
                </a:solidFill>
              </a:rPr>
              <a:t>Check children can hear the phonemes</a:t>
            </a:r>
          </a:p>
          <a:p>
            <a:r>
              <a:rPr lang="en-GB" sz="3600" dirty="0">
                <a:solidFill>
                  <a:srgbClr val="002060"/>
                </a:solidFill>
              </a:rPr>
              <a:t>Show the </a:t>
            </a:r>
            <a:r>
              <a:rPr lang="en-GB" sz="3600" b="1" dirty="0">
                <a:solidFill>
                  <a:srgbClr val="002060"/>
                </a:solidFill>
              </a:rPr>
              <a:t>written </a:t>
            </a:r>
            <a:r>
              <a:rPr lang="en-GB" sz="3600" dirty="0">
                <a:solidFill>
                  <a:srgbClr val="002060"/>
                </a:solidFill>
              </a:rPr>
              <a:t>word and articulate the phonemes as you write</a:t>
            </a:r>
          </a:p>
          <a:p>
            <a:r>
              <a:rPr lang="en-GB" sz="3600" dirty="0">
                <a:solidFill>
                  <a:srgbClr val="002060"/>
                </a:solidFill>
              </a:rPr>
              <a:t>Use the word in context (homophones)</a:t>
            </a:r>
          </a:p>
          <a:p>
            <a:r>
              <a:rPr lang="en-GB" sz="3600" dirty="0">
                <a:solidFill>
                  <a:srgbClr val="002060"/>
                </a:solidFill>
              </a:rPr>
              <a:t>Use etymology to spark interest and explore patterns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39620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DC2EE-2672-1E25-7C26-3DC63424E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D2293-5308-EF40-16F8-23F2DDA64959}"/>
              </a:ext>
            </a:extLst>
          </p:cNvPr>
          <p:cNvSpPr txBox="1"/>
          <p:nvPr/>
        </p:nvSpPr>
        <p:spPr>
          <a:xfrm>
            <a:off x="570272" y="0"/>
            <a:ext cx="10417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600" b="1" noProof="0" dirty="0">
                <a:solidFill>
                  <a:schemeClr val="bg1"/>
                </a:solidFill>
              </a:rPr>
              <a:t>Tynnwch lun o’r tabl hwn yn eich llyfr nodiadau...</a:t>
            </a:r>
          </a:p>
          <a:p>
            <a:r>
              <a:rPr lang="en-GB" sz="3600" b="1" dirty="0">
                <a:solidFill>
                  <a:srgbClr val="FFC000"/>
                </a:solidFill>
              </a:rPr>
              <a:t>In your notebook draw this …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A841974D-04D9-AB73-2EB7-86DE80C804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4830683"/>
              </p:ext>
            </p:extLst>
          </p:nvPr>
        </p:nvGraphicFramePr>
        <p:xfrm>
          <a:off x="1362456" y="1407487"/>
          <a:ext cx="8558290" cy="627076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839194">
                  <a:extLst>
                    <a:ext uri="{9D8B030D-6E8A-4147-A177-3AD203B41FA5}">
                      <a16:colId xmlns:a16="http://schemas.microsoft.com/office/drawing/2014/main" val="3074763800"/>
                    </a:ext>
                  </a:extLst>
                </a:gridCol>
                <a:gridCol w="2859548">
                  <a:extLst>
                    <a:ext uri="{9D8B030D-6E8A-4147-A177-3AD203B41FA5}">
                      <a16:colId xmlns:a16="http://schemas.microsoft.com/office/drawing/2014/main" val="1920960448"/>
                    </a:ext>
                  </a:extLst>
                </a:gridCol>
                <a:gridCol w="2859548">
                  <a:extLst>
                    <a:ext uri="{9D8B030D-6E8A-4147-A177-3AD203B41FA5}">
                      <a16:colId xmlns:a16="http://schemas.microsoft.com/office/drawing/2014/main" val="3163708725"/>
                    </a:ext>
                  </a:extLst>
                </a:gridCol>
              </a:tblGrid>
              <a:tr h="967248">
                <a:tc>
                  <a:txBody>
                    <a:bodyPr/>
                    <a:lstStyle/>
                    <a:p>
                      <a:r>
                        <a:rPr lang="en-GB" dirty="0"/>
                        <a:t>Never heard of…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Heard –</a:t>
                      </a:r>
                      <a:r>
                        <a:rPr lang="en-GB" baseline="0" dirty="0"/>
                        <a:t> not sure of meaning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Know what</a:t>
                      </a:r>
                      <a:r>
                        <a:rPr lang="en-GB" baseline="0" dirty="0"/>
                        <a:t> it means: can give an example and explain to others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629171"/>
                  </a:ext>
                </a:extLst>
              </a:tr>
              <a:tr h="3288645">
                <a:tc>
                  <a:txBody>
                    <a:bodyPr/>
                    <a:lstStyle/>
                    <a:p>
                      <a:r>
                        <a:rPr lang="en-GB" dirty="0"/>
                        <a:t>Phonology</a:t>
                      </a:r>
                    </a:p>
                    <a:p>
                      <a:r>
                        <a:rPr lang="en-GB" dirty="0"/>
                        <a:t>Orthography</a:t>
                      </a:r>
                    </a:p>
                    <a:p>
                      <a:r>
                        <a:rPr lang="en-GB" dirty="0"/>
                        <a:t>Phoneme</a:t>
                      </a:r>
                    </a:p>
                    <a:p>
                      <a:r>
                        <a:rPr lang="en-GB" dirty="0"/>
                        <a:t>Grapheme</a:t>
                      </a:r>
                    </a:p>
                    <a:p>
                      <a:r>
                        <a:rPr lang="en-GB" dirty="0"/>
                        <a:t>Digraph</a:t>
                      </a:r>
                    </a:p>
                    <a:p>
                      <a:r>
                        <a:rPr lang="en-GB" dirty="0"/>
                        <a:t>Blend</a:t>
                      </a:r>
                    </a:p>
                    <a:p>
                      <a:r>
                        <a:rPr lang="en-GB" dirty="0"/>
                        <a:t>Segment</a:t>
                      </a:r>
                    </a:p>
                    <a:p>
                      <a:r>
                        <a:rPr lang="en-GB" dirty="0"/>
                        <a:t>Homophone</a:t>
                      </a:r>
                    </a:p>
                    <a:p>
                      <a:r>
                        <a:rPr lang="en-GB"/>
                        <a:t>homograph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173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17751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C6E2EE-619C-F82C-CABD-234EADBE7879}"/>
              </a:ext>
            </a:extLst>
          </p:cNvPr>
          <p:cNvSpPr txBox="1"/>
          <p:nvPr/>
        </p:nvSpPr>
        <p:spPr>
          <a:xfrm>
            <a:off x="348668" y="-18205"/>
            <a:ext cx="11843332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/>
                <a:ea typeface="DengXian"/>
                <a:cs typeface="Arial"/>
              </a:rPr>
              <a:t>Siartiau Cod yr Wyddor</a:t>
            </a:r>
            <a:br>
              <a:rPr lang="en-GB" sz="4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r>
              <a:rPr lang="en-GB" sz="4000" dirty="0">
                <a:solidFill>
                  <a:srgbClr val="FFC000"/>
                </a:solidFill>
                <a:latin typeface="Calibri" panose="020F0502020204030204"/>
                <a:ea typeface="+mj-ea"/>
                <a:cs typeface="+mj-cs"/>
              </a:rPr>
              <a:t>Alphabetic Code Charts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03B337-D43C-1105-E022-6ACC447E5EE6}"/>
              </a:ext>
            </a:extLst>
          </p:cNvPr>
          <p:cNvSpPr txBox="1"/>
          <p:nvPr/>
        </p:nvSpPr>
        <p:spPr>
          <a:xfrm>
            <a:off x="1548019" y="2274838"/>
            <a:ext cx="928563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u="sng" dirty="0">
                <a:hlinkClick r:id="rId3"/>
              </a:rPr>
              <a:t>Alphabetic Code Charts</a:t>
            </a:r>
          </a:p>
          <a:p>
            <a:endParaRPr lang="en-GB" sz="3600" dirty="0">
              <a:hlinkClick r:id="rId3"/>
            </a:endParaRPr>
          </a:p>
          <a:p>
            <a:r>
              <a:rPr lang="en-GB" sz="3600" dirty="0">
                <a:hlinkClick r:id="rId3"/>
              </a:rPr>
              <a:t>https://larkhall.lambeth.sch.uk/files/9714/4829/4664/phonics-sound-chart.pdf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20063782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itle Page 1">
  <a:themeElements>
    <a:clrScheme name="UWTSD Corporate">
      <a:dk1>
        <a:sysClr val="windowText" lastClr="000000"/>
      </a:dk1>
      <a:lt1>
        <a:sysClr val="window" lastClr="FFFFFF"/>
      </a:lt1>
      <a:dk2>
        <a:srgbClr val="003B5C"/>
      </a:dk2>
      <a:lt2>
        <a:srgbClr val="8BD6FF"/>
      </a:lt2>
      <a:accent1>
        <a:srgbClr val="284734"/>
      </a:accent1>
      <a:accent2>
        <a:srgbClr val="ED6E51"/>
      </a:accent2>
      <a:accent3>
        <a:srgbClr val="A9926F"/>
      </a:accent3>
      <a:accent4>
        <a:srgbClr val="FFC000"/>
      </a:accent4>
      <a:accent5>
        <a:srgbClr val="5B9BD5"/>
      </a:accent5>
      <a:accent6>
        <a:srgbClr val="6FA28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684AEBFC-3A93-484B-BFDF-B7F8C1A2BD35}"/>
    </a:ext>
  </a:extLst>
</a:theme>
</file>

<file path=ppt/theme/theme2.xml><?xml version="1.0" encoding="utf-8"?>
<a:theme xmlns:a="http://schemas.openxmlformats.org/drawingml/2006/main" name="UWTSD Text 2">
  <a:themeElements>
    <a:clrScheme name="UWTSD Corporate">
      <a:dk1>
        <a:sysClr val="windowText" lastClr="000000"/>
      </a:dk1>
      <a:lt1>
        <a:sysClr val="window" lastClr="FFFFFF"/>
      </a:lt1>
      <a:dk2>
        <a:srgbClr val="003B5C"/>
      </a:dk2>
      <a:lt2>
        <a:srgbClr val="8BD6FF"/>
      </a:lt2>
      <a:accent1>
        <a:srgbClr val="284734"/>
      </a:accent1>
      <a:accent2>
        <a:srgbClr val="ED6E51"/>
      </a:accent2>
      <a:accent3>
        <a:srgbClr val="A9926F"/>
      </a:accent3>
      <a:accent4>
        <a:srgbClr val="FFC000"/>
      </a:accent4>
      <a:accent5>
        <a:srgbClr val="5B9BD5"/>
      </a:accent5>
      <a:accent6>
        <a:srgbClr val="6FA28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2CA2C1AB-964E-46A0-9C6B-DC730D530C08}"/>
    </a:ext>
  </a:extLst>
</a:theme>
</file>

<file path=ppt/theme/theme3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throfa  Widescreen_2023" id="{C2B00227-19DC-4DCA-9353-A9FFCCB260D3}" vid="{F1E63D09-7DE5-4D3E-9C92-A947845E6E8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41" ma:contentTypeDescription="Create a new document." ma:contentTypeScope="" ma:versionID="41dec61dd083a53000eef97fc89faaec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a68bcea133a727dbef5f24f4c66cdfb2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Updatedfor2526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Updatedfor2526" ma:index="46" nillable="true" ma:displayName="Updated for 2526" ma:default="0" ma:format="Dropdown" ma:internalName="Updatedfor2526">
      <xsd:simpleType>
        <xsd:restriction base="dms:Boolean"/>
      </xsd:simpleType>
    </xsd:element>
    <xsd:element name="MediaServiceBillingMetadata" ma:index="4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  <Updatedfor2526 xmlns="92c24619-d6d5-42cf-b618-23d930ad9f20">false</Updatedfor2526>
  </documentManagement>
</p:properties>
</file>

<file path=customXml/itemProps1.xml><?xml version="1.0" encoding="utf-8"?>
<ds:datastoreItem xmlns:ds="http://schemas.openxmlformats.org/officeDocument/2006/customXml" ds:itemID="{0F841F7B-8016-47CB-BDC8-3B95D1E9A2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5CE9D20-B82B-426C-A302-9F92CE2D70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2AF553-25D8-423E-BF84-B1874F0F020A}">
  <ds:schemaRefs>
    <ds:schemaRef ds:uri="8ee9550b-f5f4-4dde-bce5-39f4ba45c2f1"/>
    <ds:schemaRef ds:uri="92c24619-d6d5-42cf-b618-23d930ad9f2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997</Words>
  <Application>Microsoft Office PowerPoint</Application>
  <PresentationFormat>Widescreen</PresentationFormat>
  <Paragraphs>300</Paragraphs>
  <Slides>31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Aptos</vt:lpstr>
      <vt:lpstr>Arial</vt:lpstr>
      <vt:lpstr>Calibri</vt:lpstr>
      <vt:lpstr>Calibri Light</vt:lpstr>
      <vt:lpstr>Segoe UI</vt:lpstr>
      <vt:lpstr>UWTSD Title Page 1</vt:lpstr>
      <vt:lpstr>UWTSD Text 2</vt:lpstr>
      <vt:lpstr>UWTSD 200_Text 1</vt:lpstr>
      <vt:lpstr>PowerPoint Presentation</vt:lpstr>
      <vt:lpstr>Geiriau doeth Wise words</vt:lpstr>
      <vt:lpstr>PowerPoint Presentation</vt:lpstr>
      <vt:lpstr>PowerPoint Presentation</vt:lpstr>
      <vt:lpstr>   </vt:lpstr>
      <vt:lpstr> </vt:lpstr>
      <vt:lpstr>PowerPoint Presentation</vt:lpstr>
      <vt:lpstr> Defnyddio’r Wyddor Rufeinig  Use the Roman Alphabet  </vt:lpstr>
      <vt:lpstr>PowerPoint Presentation</vt:lpstr>
      <vt:lpstr>PowerPoint Presentation</vt:lpstr>
      <vt:lpstr>PowerPoint Presentation</vt:lpstr>
      <vt:lpstr>Ysgrifennwch y geiriau hyn Write down these words</vt:lpstr>
      <vt:lpstr>PowerPoint Presentation</vt:lpstr>
      <vt:lpstr>PowerPoint Presentation</vt:lpstr>
      <vt:lpstr>PowerPoint Presentation</vt:lpstr>
      <vt:lpstr>PowerPoint Presentation</vt:lpstr>
      <vt:lpstr>Cyfuno a segmentu Blend and segment </vt:lpstr>
      <vt:lpstr>PowerPoint Presentation</vt:lpstr>
      <vt:lpstr>   </vt:lpstr>
      <vt:lpstr>   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ECAD 6010 1st November 2021</dc:title>
  <dc:creator>Julia Holloway</dc:creator>
  <cp:lastModifiedBy>Elaine Sharpling</cp:lastModifiedBy>
  <cp:revision>5</cp:revision>
  <dcterms:created xsi:type="dcterms:W3CDTF">2021-05-14T11:32:38Z</dcterms:created>
  <dcterms:modified xsi:type="dcterms:W3CDTF">2026-02-10T10:57:42Z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MediaServiceImageTags">
    <vt:lpwstr/>
  </property>
</Properties>
</file>