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wmf" ContentType="image/x-wmf"/>
  <Default Extension="rels" ContentType="application/vnd.openxmlformats-package.relationships+xml"/>
  <Default Extension="xml" ContentType="application/xml"/>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notesSlides/notesSlide73.xml" ContentType="application/vnd.openxmlformats-officedocument.presentationml.notesSlide+xml"/>
  <Override PartName="/ppt/notesSlides/notesSlide74.xml" ContentType="application/vnd.openxmlformats-officedocument.presentationml.notesSlide+xml"/>
  <Override PartName="/ppt/notesSlides/notesSlide75.xml" ContentType="application/vnd.openxmlformats-officedocument.presentationml.notesSlide+xml"/>
  <Override PartName="/ppt/notesSlides/notesSlide76.xml" ContentType="application/vnd.openxmlformats-officedocument.presentationml.notesSlide+xml"/>
  <Override PartName="/ppt/notesSlides/notesSlide77.xml" ContentType="application/vnd.openxmlformats-officedocument.presentationml.notesSlide+xml"/>
  <Override PartName="/ppt/notesSlides/notesSlide78.xml" ContentType="application/vnd.openxmlformats-officedocument.presentationml.notesSlide+xml"/>
  <Override PartName="/ppt/notesSlides/notesSlide79.xml" ContentType="application/vnd.openxmlformats-officedocument.presentationml.notesSlide+xml"/>
  <Override PartName="/ppt/notesSlides/notesSlide80.xml" ContentType="application/vnd.openxmlformats-officedocument.presentationml.notesSlide+xml"/>
  <Override PartName="/ppt/notesSlides/notesSlide81.xml" ContentType="application/vnd.openxmlformats-officedocument.presentationml.notesSlide+xml"/>
  <Override PartName="/ppt/notesSlides/notesSlide82.xml" ContentType="application/vnd.openxmlformats-officedocument.presentationml.notesSlide+xml"/>
  <Override PartName="/ppt/notesSlides/notesSlide83.xml" ContentType="application/vnd.openxmlformats-officedocument.presentationml.notesSlide+xml"/>
  <Override PartName="/ppt/notesSlides/notesSlide84.xml" ContentType="application/vnd.openxmlformats-officedocument.presentationml.notesSlide+xml"/>
  <Override PartName="/ppt/notesSlides/notesSlide85.xml" ContentType="application/vnd.openxmlformats-officedocument.presentationml.notesSlide+xml"/>
  <Override PartName="/ppt/notesSlides/notesSlide86.xml" ContentType="application/vnd.openxmlformats-officedocument.presentationml.notesSlide+xml"/>
  <Override PartName="/ppt/notesSlides/notesSlide87.xml" ContentType="application/vnd.openxmlformats-officedocument.presentationml.notesSlide+xml"/>
  <Override PartName="/ppt/notesSlides/notesSlide88.xml" ContentType="application/vnd.openxmlformats-officedocument.presentationml.notesSlide+xml"/>
  <Override PartName="/ppt/notesSlides/notesSlide89.xml" ContentType="application/vnd.openxmlformats-officedocument.presentationml.notesSlide+xml"/>
  <Override PartName="/ppt/notesSlides/notesSlide90.xml" ContentType="application/vnd.openxmlformats-officedocument.presentationml.notesSlide+xml"/>
  <Override PartName="/ppt/notesSlides/notesSlide91.xml" ContentType="application/vnd.openxmlformats-officedocument.presentationml.notesSlide+xml"/>
  <Override PartName="/ppt/notesSlides/notesSlide92.xml" ContentType="application/vnd.openxmlformats-officedocument.presentationml.notesSlide+xml"/>
  <Override PartName="/ppt/notesSlides/notesSlide93.xml" ContentType="application/vnd.openxmlformats-officedocument.presentationml.notesSlide+xml"/>
  <Override PartName="/ppt/notesSlides/notesSlide94.xml" ContentType="application/vnd.openxmlformats-officedocument.presentationml.notesSlide+xml"/>
  <Override PartName="/ppt/notesSlides/notesSlide95.xml" ContentType="application/vnd.openxmlformats-officedocument.presentationml.notesSlide+xml"/>
  <Override PartName="/ppt/notesSlides/notesSlide96.xml" ContentType="application/vnd.openxmlformats-officedocument.presentationml.notesSlide+xml"/>
  <Override PartName="/ppt/notesSlides/notesSlide97.xml" ContentType="application/vnd.openxmlformats-officedocument.presentationml.notesSlide+xml"/>
  <Override PartName="/ppt/notesSlides/notesSlide98.xml" ContentType="application/vnd.openxmlformats-officedocument.presentationml.notesSlide+xml"/>
  <Override PartName="/ppt/notesSlides/notesSlide99.xml" ContentType="application/vnd.openxmlformats-officedocument.presentationml.notesSlide+xml"/>
  <Override PartName="/ppt/notesSlides/notesSlide100.xml" ContentType="application/vnd.openxmlformats-officedocument.presentationml.notesSlide+xml"/>
  <Override PartName="/ppt/notesSlides/notesSlide101.xml" ContentType="application/vnd.openxmlformats-officedocument.presentationml.notesSlide+xml"/>
  <Override PartName="/ppt/notesSlides/notesSlide102.xml" ContentType="application/vnd.openxmlformats-officedocument.presentationml.notesSlide+xml"/>
  <Override PartName="/ppt/notesSlides/notesSlide103.xml" ContentType="application/vnd.openxmlformats-officedocument.presentationml.notesSlide+xml"/>
  <Override PartName="/ppt/notesSlides/notesSlide104.xml" ContentType="application/vnd.openxmlformats-officedocument.presentationml.notesSlide+xml"/>
  <Override PartName="/ppt/notesSlides/notesSlide105.xml" ContentType="application/vnd.openxmlformats-officedocument.presentationml.notesSlide+xml"/>
  <Override PartName="/ppt/notesSlides/notesSlide106.xml" ContentType="application/vnd.openxmlformats-officedocument.presentationml.notesSlide+xml"/>
  <Override PartName="/ppt/notesSlides/notesSlide107.xml" ContentType="application/vnd.openxmlformats-officedocument.presentationml.notesSlide+xml"/>
  <Override PartName="/ppt/notesSlides/notesSlide108.xml" ContentType="application/vnd.openxmlformats-officedocument.presentationml.notesSlide+xml"/>
  <Override PartName="/ppt/notesSlides/notesSlide109.xml" ContentType="application/vnd.openxmlformats-officedocument.presentationml.notesSlide+xml"/>
  <Override PartName="/ppt/notesSlides/notesSlide110.xml" ContentType="application/vnd.openxmlformats-officedocument.presentationml.notesSlide+xml"/>
  <Override PartName="/ppt/notesSlides/notesSlide111.xml" ContentType="application/vnd.openxmlformats-officedocument.presentationml.notesSlide+xml"/>
  <Override PartName="/ppt/notesSlides/notesSlide112.xml" ContentType="application/vnd.openxmlformats-officedocument.presentationml.notesSlide+xml"/>
  <Override PartName="/ppt/notesSlides/notesSlide113.xml" ContentType="application/vnd.openxmlformats-officedocument.presentationml.notesSlide+xml"/>
  <Override PartName="/ppt/notesSlides/notesSlide114.xml" ContentType="application/vnd.openxmlformats-officedocument.presentationml.notesSlide+xml"/>
  <Override PartName="/ppt/notesSlides/notesSlide115.xml" ContentType="application/vnd.openxmlformats-officedocument.presentationml.notesSlide+xml"/>
  <Override PartName="/ppt/notesSlides/notesSlide116.xml" ContentType="application/vnd.openxmlformats-officedocument.presentationml.notesSlide+xml"/>
  <Override PartName="/ppt/notesSlides/notesSlide117.xml" ContentType="application/vnd.openxmlformats-officedocument.presentationml.notesSlide+xml"/>
  <Override PartName="/ppt/notesSlides/notesSlide118.xml" ContentType="application/vnd.openxmlformats-officedocument.presentationml.notesSlide+xml"/>
  <Override PartName="/ppt/notesSlides/notesSlide119.xml" ContentType="application/vnd.openxmlformats-officedocument.presentationml.notesSlide+xml"/>
  <Override PartName="/ppt/notesSlides/notesSlide120.xml" ContentType="application/vnd.openxmlformats-officedocument.presentationml.notesSlide+xml"/>
  <Override PartName="/ppt/notesSlides/notesSlide121.xml" ContentType="application/vnd.openxmlformats-officedocument.presentationml.notesSlide+xml"/>
  <Override PartName="/ppt/notesSlides/notesSlide122.xml" ContentType="application/vnd.openxmlformats-officedocument.presentationml.notesSlide+xml"/>
  <Override PartName="/ppt/notesSlides/notesSlide123.xml" ContentType="application/vnd.openxmlformats-officedocument.presentationml.notesSlide+xml"/>
  <Override PartName="/ppt/notesSlides/notesSlide124.xml" ContentType="application/vnd.openxmlformats-officedocument.presentationml.notesSlide+xml"/>
  <Override PartName="/ppt/notesSlides/notesSlide125.xml" ContentType="application/vnd.openxmlformats-officedocument.presentationml.notesSlide+xml"/>
  <Override PartName="/ppt/notesSlides/notesSlide126.xml" ContentType="application/vnd.openxmlformats-officedocument.presentationml.notesSlide+xml"/>
  <Override PartName="/ppt/notesSlides/notesSlide127.xml" ContentType="application/vnd.openxmlformats-officedocument.presentationml.notesSlide+xml"/>
  <Override PartName="/ppt/notesSlides/notesSlide128.xml" ContentType="application/vnd.openxmlformats-officedocument.presentationml.notesSlide+xml"/>
  <Override PartName="/ppt/notesSlides/notesSlide129.xml" ContentType="application/vnd.openxmlformats-officedocument.presentationml.notesSlide+xml"/>
  <Override PartName="/ppt/notesSlides/notesSlide130.xml" ContentType="application/vnd.openxmlformats-officedocument.presentationml.notesSlide+xml"/>
  <Override PartName="/ppt/notesSlides/notesSlide131.xml" ContentType="application/vnd.openxmlformats-officedocument.presentationml.notesSlide+xml"/>
  <Override PartName="/ppt/notesSlides/notesSlide132.xml" ContentType="application/vnd.openxmlformats-officedocument.presentationml.notesSlide+xml"/>
  <Override PartName="/ppt/notesSlides/notesSlide13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4017" r:id="rId1"/>
  </p:sldMasterIdLst>
  <p:notesMasterIdLst>
    <p:notesMasterId r:id="rId140"/>
  </p:notesMasterIdLst>
  <p:handoutMasterIdLst>
    <p:handoutMasterId r:id="rId141"/>
  </p:handoutMasterIdLst>
  <p:sldIdLst>
    <p:sldId id="512" r:id="rId2"/>
    <p:sldId id="257" r:id="rId3"/>
    <p:sldId id="258" r:id="rId4"/>
    <p:sldId id="265" r:id="rId5"/>
    <p:sldId id="330" r:id="rId6"/>
    <p:sldId id="315" r:id="rId7"/>
    <p:sldId id="405" r:id="rId8"/>
    <p:sldId id="264" r:id="rId9"/>
    <p:sldId id="331" r:id="rId10"/>
    <p:sldId id="328" r:id="rId11"/>
    <p:sldId id="332" r:id="rId12"/>
    <p:sldId id="333" r:id="rId13"/>
    <p:sldId id="407" r:id="rId14"/>
    <p:sldId id="334" r:id="rId15"/>
    <p:sldId id="335" r:id="rId16"/>
    <p:sldId id="336" r:id="rId17"/>
    <p:sldId id="419" r:id="rId18"/>
    <p:sldId id="268" r:id="rId19"/>
    <p:sldId id="262" r:id="rId20"/>
    <p:sldId id="270" r:id="rId21"/>
    <p:sldId id="263" r:id="rId22"/>
    <p:sldId id="385" r:id="rId23"/>
    <p:sldId id="428" r:id="rId24"/>
    <p:sldId id="386" r:id="rId25"/>
    <p:sldId id="420" r:id="rId26"/>
    <p:sldId id="338" r:id="rId27"/>
    <p:sldId id="272" r:id="rId28"/>
    <p:sldId id="434" r:id="rId29"/>
    <p:sldId id="435" r:id="rId30"/>
    <p:sldId id="436" r:id="rId31"/>
    <p:sldId id="343" r:id="rId32"/>
    <p:sldId id="388" r:id="rId33"/>
    <p:sldId id="430" r:id="rId34"/>
    <p:sldId id="387" r:id="rId35"/>
    <p:sldId id="431" r:id="rId36"/>
    <p:sldId id="346" r:id="rId37"/>
    <p:sldId id="348" r:id="rId38"/>
    <p:sldId id="347" r:id="rId39"/>
    <p:sldId id="421" r:id="rId40"/>
    <p:sldId id="349" r:id="rId41"/>
    <p:sldId id="414" r:id="rId42"/>
    <p:sldId id="362" r:id="rId43"/>
    <p:sldId id="363" r:id="rId44"/>
    <p:sldId id="287" r:id="rId45"/>
    <p:sldId id="291" r:id="rId46"/>
    <p:sldId id="364" r:id="rId47"/>
    <p:sldId id="365" r:id="rId48"/>
    <p:sldId id="366" r:id="rId49"/>
    <p:sldId id="367" r:id="rId50"/>
    <p:sldId id="368" r:id="rId51"/>
    <p:sldId id="411" r:id="rId52"/>
    <p:sldId id="305" r:id="rId53"/>
    <p:sldId id="306" r:id="rId54"/>
    <p:sldId id="307" r:id="rId55"/>
    <p:sldId id="422" r:id="rId56"/>
    <p:sldId id="308" r:id="rId57"/>
    <p:sldId id="401" r:id="rId58"/>
    <p:sldId id="402" r:id="rId59"/>
    <p:sldId id="403" r:id="rId60"/>
    <p:sldId id="423" r:id="rId61"/>
    <p:sldId id="433" r:id="rId62"/>
    <p:sldId id="369" r:id="rId63"/>
    <p:sldId id="451" r:id="rId64"/>
    <p:sldId id="453" r:id="rId65"/>
    <p:sldId id="454" r:id="rId66"/>
    <p:sldId id="455" r:id="rId67"/>
    <p:sldId id="456" r:id="rId68"/>
    <p:sldId id="457" r:id="rId69"/>
    <p:sldId id="492" r:id="rId70"/>
    <p:sldId id="458" r:id="rId71"/>
    <p:sldId id="459" r:id="rId72"/>
    <p:sldId id="460" r:id="rId73"/>
    <p:sldId id="514" r:id="rId74"/>
    <p:sldId id="513" r:id="rId75"/>
    <p:sldId id="461" r:id="rId76"/>
    <p:sldId id="463" r:id="rId77"/>
    <p:sldId id="464" r:id="rId78"/>
    <p:sldId id="465" r:id="rId79"/>
    <p:sldId id="467" r:id="rId80"/>
    <p:sldId id="496" r:id="rId81"/>
    <p:sldId id="497" r:id="rId82"/>
    <p:sldId id="498" r:id="rId83"/>
    <p:sldId id="499" r:id="rId84"/>
    <p:sldId id="468" r:id="rId85"/>
    <p:sldId id="469" r:id="rId86"/>
    <p:sldId id="470" r:id="rId87"/>
    <p:sldId id="471" r:id="rId88"/>
    <p:sldId id="472" r:id="rId89"/>
    <p:sldId id="500" r:id="rId90"/>
    <p:sldId id="501" r:id="rId91"/>
    <p:sldId id="502" r:id="rId92"/>
    <p:sldId id="503" r:id="rId93"/>
    <p:sldId id="473" r:id="rId94"/>
    <p:sldId id="474" r:id="rId95"/>
    <p:sldId id="475" r:id="rId96"/>
    <p:sldId id="476" r:id="rId97"/>
    <p:sldId id="494" r:id="rId98"/>
    <p:sldId id="359" r:id="rId99"/>
    <p:sldId id="417" r:id="rId100"/>
    <p:sldId id="304" r:id="rId101"/>
    <p:sldId id="301" r:id="rId102"/>
    <p:sldId id="302" r:id="rId103"/>
    <p:sldId id="303" r:id="rId104"/>
    <p:sldId id="395" r:id="rId105"/>
    <p:sldId id="432" r:id="rId106"/>
    <p:sldId id="400" r:id="rId107"/>
    <p:sldId id="398" r:id="rId108"/>
    <p:sldId id="477" r:id="rId109"/>
    <p:sldId id="478" r:id="rId110"/>
    <p:sldId id="481" r:id="rId111"/>
    <p:sldId id="482" r:id="rId112"/>
    <p:sldId id="483" r:id="rId113"/>
    <p:sldId id="484" r:id="rId114"/>
    <p:sldId id="486" r:id="rId115"/>
    <p:sldId id="479" r:id="rId116"/>
    <p:sldId id="480" r:id="rId117"/>
    <p:sldId id="281" r:id="rId118"/>
    <p:sldId id="282" r:id="rId119"/>
    <p:sldId id="283" r:id="rId120"/>
    <p:sldId id="284" r:id="rId121"/>
    <p:sldId id="508" r:id="rId122"/>
    <p:sldId id="509" r:id="rId123"/>
    <p:sldId id="510" r:id="rId124"/>
    <p:sldId id="511" r:id="rId125"/>
    <p:sldId id="488" r:id="rId126"/>
    <p:sldId id="489" r:id="rId127"/>
    <p:sldId id="490" r:id="rId128"/>
    <p:sldId id="491" r:id="rId129"/>
    <p:sldId id="493" r:id="rId130"/>
    <p:sldId id="505" r:id="rId131"/>
    <p:sldId id="462" r:id="rId132"/>
    <p:sldId id="321" r:id="rId133"/>
    <p:sldId id="495" r:id="rId134"/>
    <p:sldId id="487" r:id="rId135"/>
    <p:sldId id="296" r:id="rId136"/>
    <p:sldId id="418" r:id="rId137"/>
    <p:sldId id="506" r:id="rId138"/>
    <p:sldId id="507" r:id="rId139"/>
  </p:sldIdLst>
  <p:sldSz cx="9144000" cy="6858000" type="screen4x3"/>
  <p:notesSz cx="7302500" cy="9586913"/>
  <p:defaultTextStyle>
    <a:defPPr>
      <a:defRPr lang="en-US"/>
    </a:defPPr>
    <a:lvl1pPr algn="l" rtl="0" eaLnBrk="0" fontAlgn="base" hangingPunct="0">
      <a:spcBef>
        <a:spcPct val="0"/>
      </a:spcBef>
      <a:spcAft>
        <a:spcPct val="0"/>
      </a:spcAft>
      <a:defRPr sz="2400" kern="1200">
        <a:solidFill>
          <a:schemeClr val="tx1"/>
        </a:solidFill>
        <a:latin typeface="Verdana" panose="020B0604030504040204" pitchFamily="34" charset="0"/>
        <a:ea typeface="ＭＳ Ｐゴシック" panose="020B0600070205080204" pitchFamily="34" charset="-128"/>
        <a:cs typeface="+mn-cs"/>
      </a:defRPr>
    </a:lvl1pPr>
    <a:lvl2pPr marL="457200" algn="l" rtl="0" eaLnBrk="0" fontAlgn="base" hangingPunct="0">
      <a:spcBef>
        <a:spcPct val="0"/>
      </a:spcBef>
      <a:spcAft>
        <a:spcPct val="0"/>
      </a:spcAft>
      <a:defRPr sz="2400" kern="1200">
        <a:solidFill>
          <a:schemeClr val="tx1"/>
        </a:solidFill>
        <a:latin typeface="Verdana" panose="020B0604030504040204" pitchFamily="34" charset="0"/>
        <a:ea typeface="ＭＳ Ｐゴシック" panose="020B0600070205080204" pitchFamily="34" charset="-128"/>
        <a:cs typeface="+mn-cs"/>
      </a:defRPr>
    </a:lvl2pPr>
    <a:lvl3pPr marL="914400" algn="l" rtl="0" eaLnBrk="0" fontAlgn="base" hangingPunct="0">
      <a:spcBef>
        <a:spcPct val="0"/>
      </a:spcBef>
      <a:spcAft>
        <a:spcPct val="0"/>
      </a:spcAft>
      <a:defRPr sz="2400" kern="1200">
        <a:solidFill>
          <a:schemeClr val="tx1"/>
        </a:solidFill>
        <a:latin typeface="Verdana" panose="020B0604030504040204" pitchFamily="34" charset="0"/>
        <a:ea typeface="ＭＳ Ｐゴシック" panose="020B0600070205080204" pitchFamily="34" charset="-128"/>
        <a:cs typeface="+mn-cs"/>
      </a:defRPr>
    </a:lvl3pPr>
    <a:lvl4pPr marL="1371600" algn="l" rtl="0" eaLnBrk="0" fontAlgn="base" hangingPunct="0">
      <a:spcBef>
        <a:spcPct val="0"/>
      </a:spcBef>
      <a:spcAft>
        <a:spcPct val="0"/>
      </a:spcAft>
      <a:defRPr sz="2400" kern="1200">
        <a:solidFill>
          <a:schemeClr val="tx1"/>
        </a:solidFill>
        <a:latin typeface="Verdana" panose="020B0604030504040204" pitchFamily="34" charset="0"/>
        <a:ea typeface="ＭＳ Ｐゴシック" panose="020B0600070205080204" pitchFamily="34" charset="-128"/>
        <a:cs typeface="+mn-cs"/>
      </a:defRPr>
    </a:lvl4pPr>
    <a:lvl5pPr marL="1828800" algn="l" rtl="0" eaLnBrk="0" fontAlgn="base" hangingPunct="0">
      <a:spcBef>
        <a:spcPct val="0"/>
      </a:spcBef>
      <a:spcAft>
        <a:spcPct val="0"/>
      </a:spcAft>
      <a:defRPr sz="2400" kern="1200">
        <a:solidFill>
          <a:schemeClr val="tx1"/>
        </a:solidFill>
        <a:latin typeface="Verdana" panose="020B0604030504040204" pitchFamily="34" charset="0"/>
        <a:ea typeface="ＭＳ Ｐゴシック" panose="020B0600070205080204" pitchFamily="34" charset="-128"/>
        <a:cs typeface="+mn-cs"/>
      </a:defRPr>
    </a:lvl5pPr>
    <a:lvl6pPr marL="2286000" algn="l" defTabSz="914400" rtl="0" eaLnBrk="1" latinLnBrk="0" hangingPunct="1">
      <a:defRPr sz="2400" kern="1200">
        <a:solidFill>
          <a:schemeClr val="tx1"/>
        </a:solidFill>
        <a:latin typeface="Verdana" panose="020B0604030504040204" pitchFamily="34" charset="0"/>
        <a:ea typeface="ＭＳ Ｐゴシック" panose="020B0600070205080204" pitchFamily="34" charset="-128"/>
        <a:cs typeface="+mn-cs"/>
      </a:defRPr>
    </a:lvl6pPr>
    <a:lvl7pPr marL="2743200" algn="l" defTabSz="914400" rtl="0" eaLnBrk="1" latinLnBrk="0" hangingPunct="1">
      <a:defRPr sz="2400" kern="1200">
        <a:solidFill>
          <a:schemeClr val="tx1"/>
        </a:solidFill>
        <a:latin typeface="Verdana" panose="020B0604030504040204" pitchFamily="34" charset="0"/>
        <a:ea typeface="ＭＳ Ｐゴシック" panose="020B0600070205080204" pitchFamily="34" charset="-128"/>
        <a:cs typeface="+mn-cs"/>
      </a:defRPr>
    </a:lvl7pPr>
    <a:lvl8pPr marL="3200400" algn="l" defTabSz="914400" rtl="0" eaLnBrk="1" latinLnBrk="0" hangingPunct="1">
      <a:defRPr sz="2400" kern="1200">
        <a:solidFill>
          <a:schemeClr val="tx1"/>
        </a:solidFill>
        <a:latin typeface="Verdana" panose="020B0604030504040204" pitchFamily="34" charset="0"/>
        <a:ea typeface="ＭＳ Ｐゴシック" panose="020B0600070205080204" pitchFamily="34" charset="-128"/>
        <a:cs typeface="+mn-cs"/>
      </a:defRPr>
    </a:lvl8pPr>
    <a:lvl9pPr marL="3657600" algn="l" defTabSz="914400" rtl="0" eaLnBrk="1" latinLnBrk="0" hangingPunct="1">
      <a:defRPr sz="2400" kern="1200">
        <a:solidFill>
          <a:schemeClr val="tx1"/>
        </a:solidFill>
        <a:latin typeface="Verdana" panose="020B0604030504040204" pitchFamily="34" charset="0"/>
        <a:ea typeface="ＭＳ Ｐゴシック" panose="020B0600070205080204" pitchFamily="34"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8BE1A"/>
    <a:srgbClr val="FDF2D3"/>
    <a:srgbClr val="FCE7AA"/>
    <a:srgbClr val="006600"/>
    <a:srgbClr val="DDFFAF"/>
    <a:srgbClr val="2BCEDF"/>
    <a:srgbClr val="DE6D27"/>
    <a:srgbClr val="0000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Objects="1">
      <p:cViewPr varScale="1">
        <p:scale>
          <a:sx n="106" d="100"/>
          <a:sy n="106" d="100"/>
        </p:scale>
        <p:origin x="1686" y="11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6480"/>
    </p:cViewPr>
  </p:sorterViewPr>
  <p:notesViewPr>
    <p:cSldViewPr snapToObjects="1">
      <p:cViewPr varScale="1">
        <p:scale>
          <a:sx n="66" d="100"/>
          <a:sy n="66" d="100"/>
        </p:scale>
        <p:origin x="0" y="0"/>
      </p:cViewPr>
      <p:guideLst/>
    </p:cSldViewPr>
  </p:notesViewPr>
  <p:gridSpacing cx="76200" cy="76200"/>
</p:viewPr>
</file>

<file path=ppt/_rels/presentation.xml.rels><?xml version="1.0" encoding="UTF-8" standalone="yes"?>
<Relationships xmlns="http://schemas.openxmlformats.org/package/2006/relationships"><Relationship Id="rId117" Type="http://schemas.openxmlformats.org/officeDocument/2006/relationships/slide" Target="slides/slide116.xml"/><Relationship Id="rId21" Type="http://schemas.openxmlformats.org/officeDocument/2006/relationships/slide" Target="slides/slide20.xml"/><Relationship Id="rId42" Type="http://schemas.openxmlformats.org/officeDocument/2006/relationships/slide" Target="slides/slide41.xml"/><Relationship Id="rId63" Type="http://schemas.openxmlformats.org/officeDocument/2006/relationships/slide" Target="slides/slide62.xml"/><Relationship Id="rId84" Type="http://schemas.openxmlformats.org/officeDocument/2006/relationships/slide" Target="slides/slide83.xml"/><Relationship Id="rId138" Type="http://schemas.openxmlformats.org/officeDocument/2006/relationships/slide" Target="slides/slide137.xml"/><Relationship Id="rId107" Type="http://schemas.openxmlformats.org/officeDocument/2006/relationships/slide" Target="slides/slide106.xml"/><Relationship Id="rId11" Type="http://schemas.openxmlformats.org/officeDocument/2006/relationships/slide" Target="slides/slide10.xml"/><Relationship Id="rId32" Type="http://schemas.openxmlformats.org/officeDocument/2006/relationships/slide" Target="slides/slide31.xml"/><Relationship Id="rId53" Type="http://schemas.openxmlformats.org/officeDocument/2006/relationships/slide" Target="slides/slide52.xml"/><Relationship Id="rId74" Type="http://schemas.openxmlformats.org/officeDocument/2006/relationships/slide" Target="slides/slide73.xml"/><Relationship Id="rId128" Type="http://schemas.openxmlformats.org/officeDocument/2006/relationships/slide" Target="slides/slide127.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slide" Target="slides/slide94.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113" Type="http://schemas.openxmlformats.org/officeDocument/2006/relationships/slide" Target="slides/slide112.xml"/><Relationship Id="rId118" Type="http://schemas.openxmlformats.org/officeDocument/2006/relationships/slide" Target="slides/slide117.xml"/><Relationship Id="rId134" Type="http://schemas.openxmlformats.org/officeDocument/2006/relationships/slide" Target="slides/slide133.xml"/><Relationship Id="rId139" Type="http://schemas.openxmlformats.org/officeDocument/2006/relationships/slide" Target="slides/slide138.xml"/><Relationship Id="rId80" Type="http://schemas.openxmlformats.org/officeDocument/2006/relationships/slide" Target="slides/slide79.xml"/><Relationship Id="rId85" Type="http://schemas.openxmlformats.org/officeDocument/2006/relationships/slide" Target="slides/slide84.xml"/><Relationship Id="rId12" Type="http://schemas.openxmlformats.org/officeDocument/2006/relationships/slide" Target="slides/slide11.xml"/><Relationship Id="rId17" Type="http://schemas.openxmlformats.org/officeDocument/2006/relationships/slide" Target="slides/slide16.xml"/><Relationship Id="rId33" Type="http://schemas.openxmlformats.org/officeDocument/2006/relationships/slide" Target="slides/slide32.xml"/><Relationship Id="rId38" Type="http://schemas.openxmlformats.org/officeDocument/2006/relationships/slide" Target="slides/slide37.xml"/><Relationship Id="rId59" Type="http://schemas.openxmlformats.org/officeDocument/2006/relationships/slide" Target="slides/slide58.xml"/><Relationship Id="rId103" Type="http://schemas.openxmlformats.org/officeDocument/2006/relationships/slide" Target="slides/slide102.xml"/><Relationship Id="rId108" Type="http://schemas.openxmlformats.org/officeDocument/2006/relationships/slide" Target="slides/slide107.xml"/><Relationship Id="rId124" Type="http://schemas.openxmlformats.org/officeDocument/2006/relationships/slide" Target="slides/slide123.xml"/><Relationship Id="rId129" Type="http://schemas.openxmlformats.org/officeDocument/2006/relationships/slide" Target="slides/slide128.xml"/><Relationship Id="rId54" Type="http://schemas.openxmlformats.org/officeDocument/2006/relationships/slide" Target="slides/slide53.xml"/><Relationship Id="rId70" Type="http://schemas.openxmlformats.org/officeDocument/2006/relationships/slide" Target="slides/slide69.xml"/><Relationship Id="rId75" Type="http://schemas.openxmlformats.org/officeDocument/2006/relationships/slide" Target="slides/slide74.xml"/><Relationship Id="rId91" Type="http://schemas.openxmlformats.org/officeDocument/2006/relationships/slide" Target="slides/slide90.xml"/><Relationship Id="rId96" Type="http://schemas.openxmlformats.org/officeDocument/2006/relationships/slide" Target="slides/slide95.xml"/><Relationship Id="rId140" Type="http://schemas.openxmlformats.org/officeDocument/2006/relationships/notesMaster" Target="notesMasters/notesMaster1.xml"/><Relationship Id="rId145"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23" Type="http://schemas.openxmlformats.org/officeDocument/2006/relationships/slide" Target="slides/slide22.xml"/><Relationship Id="rId28" Type="http://schemas.openxmlformats.org/officeDocument/2006/relationships/slide" Target="slides/slide27.xml"/><Relationship Id="rId49" Type="http://schemas.openxmlformats.org/officeDocument/2006/relationships/slide" Target="slides/slide48.xml"/><Relationship Id="rId114" Type="http://schemas.openxmlformats.org/officeDocument/2006/relationships/slide" Target="slides/slide113.xml"/><Relationship Id="rId119" Type="http://schemas.openxmlformats.org/officeDocument/2006/relationships/slide" Target="slides/slide118.xml"/><Relationship Id="rId44" Type="http://schemas.openxmlformats.org/officeDocument/2006/relationships/slide" Target="slides/slide43.xml"/><Relationship Id="rId60" Type="http://schemas.openxmlformats.org/officeDocument/2006/relationships/slide" Target="slides/slide59.xml"/><Relationship Id="rId65" Type="http://schemas.openxmlformats.org/officeDocument/2006/relationships/slide" Target="slides/slide64.xml"/><Relationship Id="rId81" Type="http://schemas.openxmlformats.org/officeDocument/2006/relationships/slide" Target="slides/slide80.xml"/><Relationship Id="rId86" Type="http://schemas.openxmlformats.org/officeDocument/2006/relationships/slide" Target="slides/slide85.xml"/><Relationship Id="rId130" Type="http://schemas.openxmlformats.org/officeDocument/2006/relationships/slide" Target="slides/slide129.xml"/><Relationship Id="rId135" Type="http://schemas.openxmlformats.org/officeDocument/2006/relationships/slide" Target="slides/slide134.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slide" Target="slides/slide10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120" Type="http://schemas.openxmlformats.org/officeDocument/2006/relationships/slide" Target="slides/slide119.xml"/><Relationship Id="rId125" Type="http://schemas.openxmlformats.org/officeDocument/2006/relationships/slide" Target="slides/slide124.xml"/><Relationship Id="rId141" Type="http://schemas.openxmlformats.org/officeDocument/2006/relationships/handoutMaster" Target="handoutMasters/handoutMaster1.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110" Type="http://schemas.openxmlformats.org/officeDocument/2006/relationships/slide" Target="slides/slide109.xml"/><Relationship Id="rId115" Type="http://schemas.openxmlformats.org/officeDocument/2006/relationships/slide" Target="slides/slide114.xml"/><Relationship Id="rId131" Type="http://schemas.openxmlformats.org/officeDocument/2006/relationships/slide" Target="slides/slide130.xml"/><Relationship Id="rId136" Type="http://schemas.openxmlformats.org/officeDocument/2006/relationships/slide" Target="slides/slide135.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126" Type="http://schemas.openxmlformats.org/officeDocument/2006/relationships/slide" Target="slides/slide125.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slide" Target="slides/slide97.xml"/><Relationship Id="rId121" Type="http://schemas.openxmlformats.org/officeDocument/2006/relationships/slide" Target="slides/slide120.xml"/><Relationship Id="rId142" Type="http://schemas.openxmlformats.org/officeDocument/2006/relationships/presProps" Target="presProps.xml"/><Relationship Id="rId3" Type="http://schemas.openxmlformats.org/officeDocument/2006/relationships/slide" Target="slides/slide2.xml"/><Relationship Id="rId25" Type="http://schemas.openxmlformats.org/officeDocument/2006/relationships/slide" Target="slides/slide24.xml"/><Relationship Id="rId46" Type="http://schemas.openxmlformats.org/officeDocument/2006/relationships/slide" Target="slides/slide45.xml"/><Relationship Id="rId67" Type="http://schemas.openxmlformats.org/officeDocument/2006/relationships/slide" Target="slides/slide66.xml"/><Relationship Id="rId116" Type="http://schemas.openxmlformats.org/officeDocument/2006/relationships/slide" Target="slides/slide115.xml"/><Relationship Id="rId137" Type="http://schemas.openxmlformats.org/officeDocument/2006/relationships/slide" Target="slides/slide136.xml"/><Relationship Id="rId20" Type="http://schemas.openxmlformats.org/officeDocument/2006/relationships/slide" Target="slides/slide19.xml"/><Relationship Id="rId41" Type="http://schemas.openxmlformats.org/officeDocument/2006/relationships/slide" Target="slides/slide40.xml"/><Relationship Id="rId62" Type="http://schemas.openxmlformats.org/officeDocument/2006/relationships/slide" Target="slides/slide61.xml"/><Relationship Id="rId83" Type="http://schemas.openxmlformats.org/officeDocument/2006/relationships/slide" Target="slides/slide82.xml"/><Relationship Id="rId88" Type="http://schemas.openxmlformats.org/officeDocument/2006/relationships/slide" Target="slides/slide87.xml"/><Relationship Id="rId111" Type="http://schemas.openxmlformats.org/officeDocument/2006/relationships/slide" Target="slides/slide110.xml"/><Relationship Id="rId132" Type="http://schemas.openxmlformats.org/officeDocument/2006/relationships/slide" Target="slides/slide131.xml"/><Relationship Id="rId15" Type="http://schemas.openxmlformats.org/officeDocument/2006/relationships/slide" Target="slides/slide14.xml"/><Relationship Id="rId36" Type="http://schemas.openxmlformats.org/officeDocument/2006/relationships/slide" Target="slides/slide35.xml"/><Relationship Id="rId57" Type="http://schemas.openxmlformats.org/officeDocument/2006/relationships/slide" Target="slides/slide56.xml"/><Relationship Id="rId106" Type="http://schemas.openxmlformats.org/officeDocument/2006/relationships/slide" Target="slides/slide105.xml"/><Relationship Id="rId127" Type="http://schemas.openxmlformats.org/officeDocument/2006/relationships/slide" Target="slides/slide126.xml"/><Relationship Id="rId10" Type="http://schemas.openxmlformats.org/officeDocument/2006/relationships/slide" Target="slides/slide9.xml"/><Relationship Id="rId31" Type="http://schemas.openxmlformats.org/officeDocument/2006/relationships/slide" Target="slides/slide30.xml"/><Relationship Id="rId52" Type="http://schemas.openxmlformats.org/officeDocument/2006/relationships/slide" Target="slides/slide51.xml"/><Relationship Id="rId73" Type="http://schemas.openxmlformats.org/officeDocument/2006/relationships/slide" Target="slides/slide72.xml"/><Relationship Id="rId78" Type="http://schemas.openxmlformats.org/officeDocument/2006/relationships/slide" Target="slides/slide77.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122" Type="http://schemas.openxmlformats.org/officeDocument/2006/relationships/slide" Target="slides/slide121.xml"/><Relationship Id="rId143"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26" Type="http://schemas.openxmlformats.org/officeDocument/2006/relationships/slide" Target="slides/slide25.xml"/><Relationship Id="rId47" Type="http://schemas.openxmlformats.org/officeDocument/2006/relationships/slide" Target="slides/slide46.xml"/><Relationship Id="rId68" Type="http://schemas.openxmlformats.org/officeDocument/2006/relationships/slide" Target="slides/slide67.xml"/><Relationship Id="rId89" Type="http://schemas.openxmlformats.org/officeDocument/2006/relationships/slide" Target="slides/slide88.xml"/><Relationship Id="rId112" Type="http://schemas.openxmlformats.org/officeDocument/2006/relationships/slide" Target="slides/slide111.xml"/><Relationship Id="rId133" Type="http://schemas.openxmlformats.org/officeDocument/2006/relationships/slide" Target="slides/slide132.xml"/><Relationship Id="rId16" Type="http://schemas.openxmlformats.org/officeDocument/2006/relationships/slide" Target="slides/slide15.xml"/><Relationship Id="rId37" Type="http://schemas.openxmlformats.org/officeDocument/2006/relationships/slide" Target="slides/slide36.xml"/><Relationship Id="rId58" Type="http://schemas.openxmlformats.org/officeDocument/2006/relationships/slide" Target="slides/slide57.xml"/><Relationship Id="rId79" Type="http://schemas.openxmlformats.org/officeDocument/2006/relationships/slide" Target="slides/slide78.xml"/><Relationship Id="rId102" Type="http://schemas.openxmlformats.org/officeDocument/2006/relationships/slide" Target="slides/slide101.xml"/><Relationship Id="rId123" Type="http://schemas.openxmlformats.org/officeDocument/2006/relationships/slide" Target="slides/slide122.xml"/><Relationship Id="rId144" Type="http://schemas.openxmlformats.org/officeDocument/2006/relationships/theme" Target="theme/theme1.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7.w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12.wmf"/></Relationships>
</file>

<file path=ppt/drawings/_rels/vmlDrawing3.vml.rels><?xml version="1.0" encoding="UTF-8" standalone="yes"?>
<Relationships xmlns="http://schemas.openxmlformats.org/package/2006/relationships"><Relationship Id="rId1" Type="http://schemas.openxmlformats.org/officeDocument/2006/relationships/image" Target="../media/image13.wmf"/></Relationships>
</file>

<file path=ppt/drawings/_rels/vmlDrawing4.vml.rels><?xml version="1.0" encoding="UTF-8" standalone="yes"?>
<Relationships xmlns="http://schemas.openxmlformats.org/package/2006/relationships"><Relationship Id="rId1" Type="http://schemas.openxmlformats.org/officeDocument/2006/relationships/image" Target="../media/image14.wmf"/></Relationships>
</file>

<file path=ppt/drawings/_rels/vmlDrawing5.vml.rels><?xml version="1.0" encoding="UTF-8" standalone="yes"?>
<Relationships xmlns="http://schemas.openxmlformats.org/package/2006/relationships"><Relationship Id="rId1" Type="http://schemas.openxmlformats.org/officeDocument/2006/relationships/image" Target="../media/image15.wmf"/></Relationships>
</file>

<file path=ppt/drawings/_rels/vmlDrawing6.vml.rels><?xml version="1.0" encoding="UTF-8" standalone="yes"?>
<Relationships xmlns="http://schemas.openxmlformats.org/package/2006/relationships"><Relationship Id="rId1" Type="http://schemas.openxmlformats.org/officeDocument/2006/relationships/image" Target="../media/image16.wmf"/></Relationships>
</file>

<file path=ppt/drawings/_rels/vmlDrawing7.vml.rels><?xml version="1.0" encoding="UTF-8" standalone="yes"?>
<Relationships xmlns="http://schemas.openxmlformats.org/package/2006/relationships"><Relationship Id="rId1" Type="http://schemas.openxmlformats.org/officeDocument/2006/relationships/image" Target="../media/image18.wmf"/></Relationships>
</file>

<file path=ppt/drawings/_rels/vmlDrawing8.vml.rels><?xml version="1.0" encoding="UTF-8" standalone="yes"?>
<Relationships xmlns="http://schemas.openxmlformats.org/package/2006/relationships"><Relationship Id="rId1" Type="http://schemas.openxmlformats.org/officeDocument/2006/relationships/image" Target="../media/image19.wmf"/></Relationships>
</file>

<file path=ppt/drawings/_rels/vmlDrawing9.vml.rels><?xml version="1.0" encoding="UTF-8" standalone="yes"?>
<Relationships xmlns="http://schemas.openxmlformats.org/package/2006/relationships"><Relationship Id="rId1" Type="http://schemas.openxmlformats.org/officeDocument/2006/relationships/image" Target="../media/image20.wmf"/></Relationships>
</file>

<file path=ppt/drawings/_rels/vmlDrawing10.vml.rels><?xml version="1.0" encoding="UTF-8" standalone="yes"?>
<Relationships xmlns="http://schemas.openxmlformats.org/package/2006/relationships"><Relationship Id="rId1" Type="http://schemas.openxmlformats.org/officeDocument/2006/relationships/image" Target="../media/image20.wmf"/></Relationships>
</file>

<file path=ppt/drawings/_rels/vmlDrawing11.vml.rels><?xml version="1.0" encoding="UTF-8" standalone="yes"?>
<Relationships xmlns="http://schemas.openxmlformats.org/package/2006/relationships"><Relationship Id="rId1" Type="http://schemas.openxmlformats.org/officeDocument/2006/relationships/image" Target="../media/image20.wmf"/></Relationships>
</file>

<file path=ppt/drawings/_rels/vmlDrawing12.vml.rels><?xml version="1.0" encoding="UTF-8" standalone="yes"?>
<Relationships xmlns="http://schemas.openxmlformats.org/package/2006/relationships"><Relationship Id="rId1" Type="http://schemas.openxmlformats.org/officeDocument/2006/relationships/image" Target="../media/image21.wmf"/></Relationships>
</file>

<file path=ppt/drawings/_rels/vmlDrawing13.vml.rels><?xml version="1.0" encoding="UTF-8" standalone="yes"?>
<Relationships xmlns="http://schemas.openxmlformats.org/package/2006/relationships"><Relationship Id="rId1" Type="http://schemas.openxmlformats.org/officeDocument/2006/relationships/image" Target="../media/image28.wmf"/></Relationships>
</file>

<file path=ppt/drawings/_rels/vmlDrawing14.vml.rels><?xml version="1.0" encoding="UTF-8" standalone="yes"?>
<Relationships xmlns="http://schemas.openxmlformats.org/package/2006/relationships"><Relationship Id="rId1" Type="http://schemas.openxmlformats.org/officeDocument/2006/relationships/image" Target="../media/image32.wmf"/></Relationships>
</file>

<file path=ppt/drawings/_rels/vmlDrawing15.vml.rels><?xml version="1.0" encoding="UTF-8" standalone="yes"?>
<Relationships xmlns="http://schemas.openxmlformats.org/package/2006/relationships"><Relationship Id="rId1" Type="http://schemas.openxmlformats.org/officeDocument/2006/relationships/image" Target="../media/image33.wmf"/></Relationships>
</file>

<file path=ppt/drawings/_rels/vmlDrawing16.vml.rels><?xml version="1.0" encoding="UTF-8" standalone="yes"?>
<Relationships xmlns="http://schemas.openxmlformats.org/package/2006/relationships"><Relationship Id="rId1" Type="http://schemas.openxmlformats.org/officeDocument/2006/relationships/image" Target="../media/image34.wmf"/></Relationships>
</file>

<file path=ppt/drawings/_rels/vmlDrawing17.vml.rels><?xml version="1.0" encoding="UTF-8" standalone="yes"?>
<Relationships xmlns="http://schemas.openxmlformats.org/package/2006/relationships"><Relationship Id="rId1" Type="http://schemas.openxmlformats.org/officeDocument/2006/relationships/image" Target="../media/image36.wmf"/></Relationships>
</file>

<file path=ppt/drawings/_rels/vmlDrawing18.vml.rels><?xml version="1.0" encoding="UTF-8" standalone="yes"?>
<Relationships xmlns="http://schemas.openxmlformats.org/package/2006/relationships"><Relationship Id="rId1" Type="http://schemas.openxmlformats.org/officeDocument/2006/relationships/image" Target="../media/image37.w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0418" name="Rectangle 2"/>
          <p:cNvSpPr>
            <a:spLocks noGrp="1" noChangeArrowheads="1"/>
          </p:cNvSpPr>
          <p:nvPr>
            <p:ph type="hdr" sz="quarter"/>
          </p:nvPr>
        </p:nvSpPr>
        <p:spPr bwMode="auto">
          <a:xfrm>
            <a:off x="0" y="0"/>
            <a:ext cx="3163888" cy="479425"/>
          </a:xfrm>
          <a:prstGeom prst="rect">
            <a:avLst/>
          </a:prstGeom>
          <a:noFill/>
          <a:ln w="9525">
            <a:noFill/>
            <a:miter lim="800000"/>
            <a:headEnd/>
            <a:tailEnd/>
          </a:ln>
          <a:effectLst/>
        </p:spPr>
        <p:txBody>
          <a:bodyPr vert="horz" wrap="square" lIns="96506" tIns="48253" rIns="96506" bIns="48253" numCol="1" anchor="t" anchorCtr="0" compatLnSpc="1">
            <a:prstTxWarp prst="textNoShape">
              <a:avLst/>
            </a:prstTxWarp>
          </a:bodyPr>
          <a:lstStyle>
            <a:lvl1pPr defTabSz="965200" eaLnBrk="1" hangingPunct="1">
              <a:defRPr sz="1300">
                <a:latin typeface="Verdana" panose="020B0604030504040204" pitchFamily="34" charset="0"/>
                <a:ea typeface="+mn-ea"/>
              </a:defRPr>
            </a:lvl1pPr>
          </a:lstStyle>
          <a:p>
            <a:pPr>
              <a:defRPr/>
            </a:pPr>
            <a:endParaRPr lang="en-US"/>
          </a:p>
        </p:txBody>
      </p:sp>
      <p:sp>
        <p:nvSpPr>
          <p:cNvPr id="60419" name="Rectangle 3"/>
          <p:cNvSpPr>
            <a:spLocks noGrp="1" noChangeArrowheads="1"/>
          </p:cNvSpPr>
          <p:nvPr>
            <p:ph type="dt" sz="quarter" idx="1"/>
          </p:nvPr>
        </p:nvSpPr>
        <p:spPr bwMode="auto">
          <a:xfrm>
            <a:off x="4138613" y="0"/>
            <a:ext cx="3163887" cy="479425"/>
          </a:xfrm>
          <a:prstGeom prst="rect">
            <a:avLst/>
          </a:prstGeom>
          <a:noFill/>
          <a:ln w="9525">
            <a:noFill/>
            <a:miter lim="800000"/>
            <a:headEnd/>
            <a:tailEnd/>
          </a:ln>
          <a:effectLst/>
        </p:spPr>
        <p:txBody>
          <a:bodyPr vert="horz" wrap="square" lIns="96506" tIns="48253" rIns="96506" bIns="48253" numCol="1" anchor="t" anchorCtr="0" compatLnSpc="1">
            <a:prstTxWarp prst="textNoShape">
              <a:avLst/>
            </a:prstTxWarp>
          </a:bodyPr>
          <a:lstStyle>
            <a:lvl1pPr algn="r" defTabSz="965200" eaLnBrk="1" hangingPunct="1">
              <a:defRPr sz="1300">
                <a:latin typeface="Verdana" panose="020B0604030504040204" pitchFamily="34" charset="0"/>
                <a:ea typeface="+mn-ea"/>
              </a:defRPr>
            </a:lvl1pPr>
          </a:lstStyle>
          <a:p>
            <a:pPr>
              <a:defRPr/>
            </a:pPr>
            <a:endParaRPr lang="en-US"/>
          </a:p>
        </p:txBody>
      </p:sp>
      <p:sp>
        <p:nvSpPr>
          <p:cNvPr id="60420" name="Rectangle 4"/>
          <p:cNvSpPr>
            <a:spLocks noGrp="1" noChangeArrowheads="1"/>
          </p:cNvSpPr>
          <p:nvPr>
            <p:ph type="ftr" sz="quarter" idx="2"/>
          </p:nvPr>
        </p:nvSpPr>
        <p:spPr bwMode="auto">
          <a:xfrm>
            <a:off x="0" y="9107488"/>
            <a:ext cx="3163888" cy="479425"/>
          </a:xfrm>
          <a:prstGeom prst="rect">
            <a:avLst/>
          </a:prstGeom>
          <a:noFill/>
          <a:ln w="9525">
            <a:noFill/>
            <a:miter lim="800000"/>
            <a:headEnd/>
            <a:tailEnd/>
          </a:ln>
          <a:effectLst/>
        </p:spPr>
        <p:txBody>
          <a:bodyPr vert="horz" wrap="square" lIns="96506" tIns="48253" rIns="96506" bIns="48253" numCol="1" anchor="b" anchorCtr="0" compatLnSpc="1">
            <a:prstTxWarp prst="textNoShape">
              <a:avLst/>
            </a:prstTxWarp>
          </a:bodyPr>
          <a:lstStyle>
            <a:lvl1pPr defTabSz="965200" eaLnBrk="1" hangingPunct="1">
              <a:defRPr sz="1300">
                <a:latin typeface="Verdana" panose="020B0604030504040204" pitchFamily="34" charset="0"/>
                <a:ea typeface="+mn-ea"/>
              </a:defRPr>
            </a:lvl1pPr>
          </a:lstStyle>
          <a:p>
            <a:pPr>
              <a:defRPr/>
            </a:pPr>
            <a:endParaRPr lang="en-US"/>
          </a:p>
        </p:txBody>
      </p:sp>
      <p:sp>
        <p:nvSpPr>
          <p:cNvPr id="60421" name="Rectangle 5"/>
          <p:cNvSpPr>
            <a:spLocks noGrp="1" noChangeArrowheads="1"/>
          </p:cNvSpPr>
          <p:nvPr>
            <p:ph type="sldNum" sz="quarter" idx="3"/>
          </p:nvPr>
        </p:nvSpPr>
        <p:spPr bwMode="auto">
          <a:xfrm>
            <a:off x="4138613" y="9107488"/>
            <a:ext cx="3163887" cy="479425"/>
          </a:xfrm>
          <a:prstGeom prst="rect">
            <a:avLst/>
          </a:prstGeom>
          <a:noFill/>
          <a:ln w="9525">
            <a:noFill/>
            <a:miter lim="800000"/>
            <a:headEnd/>
            <a:tailEnd/>
          </a:ln>
          <a:effectLst/>
        </p:spPr>
        <p:txBody>
          <a:bodyPr vert="horz" wrap="square" lIns="96506" tIns="48253" rIns="96506" bIns="48253" numCol="1" anchor="b" anchorCtr="0" compatLnSpc="1">
            <a:prstTxWarp prst="textNoShape">
              <a:avLst/>
            </a:prstTxWarp>
          </a:bodyPr>
          <a:lstStyle>
            <a:lvl1pPr algn="r" defTabSz="965200" eaLnBrk="1" hangingPunct="1">
              <a:defRPr sz="1300"/>
            </a:lvl1pPr>
          </a:lstStyle>
          <a:p>
            <a:fld id="{446FC865-E602-463F-94F6-64D9119E875C}" type="slidenum">
              <a:rPr lang="en-US" altLang="en-US"/>
              <a:pPr/>
              <a:t>‹#›</a:t>
            </a:fld>
            <a:endParaRPr lang="en-US" altLang="en-US"/>
          </a:p>
        </p:txBody>
      </p:sp>
    </p:spTree>
    <p:extLst>
      <p:ext uri="{BB962C8B-B14F-4D97-AF65-F5344CB8AC3E}">
        <p14:creationId xmlns:p14="http://schemas.microsoft.com/office/powerpoint/2010/main" val="131902966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42" name="Rectangle 2"/>
          <p:cNvSpPr>
            <a:spLocks noGrp="1" noChangeArrowheads="1"/>
          </p:cNvSpPr>
          <p:nvPr>
            <p:ph type="hdr" sz="quarter"/>
          </p:nvPr>
        </p:nvSpPr>
        <p:spPr bwMode="auto">
          <a:xfrm>
            <a:off x="0" y="0"/>
            <a:ext cx="3163888" cy="479425"/>
          </a:xfrm>
          <a:prstGeom prst="rect">
            <a:avLst/>
          </a:prstGeom>
          <a:noFill/>
          <a:ln w="9525">
            <a:noFill/>
            <a:miter lim="800000"/>
            <a:headEnd/>
            <a:tailEnd/>
          </a:ln>
          <a:effectLst/>
        </p:spPr>
        <p:txBody>
          <a:bodyPr vert="horz" wrap="square" lIns="96506" tIns="48253" rIns="96506" bIns="48253" numCol="1" anchor="t" anchorCtr="0" compatLnSpc="1">
            <a:prstTxWarp prst="textNoShape">
              <a:avLst/>
            </a:prstTxWarp>
          </a:bodyPr>
          <a:lstStyle>
            <a:lvl1pPr defTabSz="965200" eaLnBrk="1" hangingPunct="1">
              <a:defRPr sz="1300">
                <a:latin typeface="Verdana" panose="020B0604030504040204" pitchFamily="34" charset="0"/>
                <a:ea typeface="+mn-ea"/>
              </a:defRPr>
            </a:lvl1pPr>
          </a:lstStyle>
          <a:p>
            <a:pPr>
              <a:defRPr/>
            </a:pPr>
            <a:endParaRPr lang="en-US"/>
          </a:p>
        </p:txBody>
      </p:sp>
      <p:sp>
        <p:nvSpPr>
          <p:cNvPr id="61443" name="Rectangle 3"/>
          <p:cNvSpPr>
            <a:spLocks noGrp="1" noChangeArrowheads="1"/>
          </p:cNvSpPr>
          <p:nvPr>
            <p:ph type="dt" idx="1"/>
          </p:nvPr>
        </p:nvSpPr>
        <p:spPr bwMode="auto">
          <a:xfrm>
            <a:off x="4138613" y="0"/>
            <a:ext cx="3163887" cy="479425"/>
          </a:xfrm>
          <a:prstGeom prst="rect">
            <a:avLst/>
          </a:prstGeom>
          <a:noFill/>
          <a:ln w="9525">
            <a:noFill/>
            <a:miter lim="800000"/>
            <a:headEnd/>
            <a:tailEnd/>
          </a:ln>
          <a:effectLst/>
        </p:spPr>
        <p:txBody>
          <a:bodyPr vert="horz" wrap="square" lIns="96506" tIns="48253" rIns="96506" bIns="48253" numCol="1" anchor="t" anchorCtr="0" compatLnSpc="1">
            <a:prstTxWarp prst="textNoShape">
              <a:avLst/>
            </a:prstTxWarp>
          </a:bodyPr>
          <a:lstStyle>
            <a:lvl1pPr algn="r" defTabSz="965200" eaLnBrk="1" hangingPunct="1">
              <a:defRPr sz="1300">
                <a:latin typeface="Verdana" panose="020B0604030504040204" pitchFamily="34" charset="0"/>
                <a:ea typeface="+mn-ea"/>
              </a:defRPr>
            </a:lvl1pPr>
          </a:lstStyle>
          <a:p>
            <a:pPr>
              <a:defRPr/>
            </a:pPr>
            <a:endParaRPr lang="en-US"/>
          </a:p>
        </p:txBody>
      </p:sp>
      <p:sp>
        <p:nvSpPr>
          <p:cNvPr id="143364" name="Rectangle 4"/>
          <p:cNvSpPr>
            <a:spLocks noGrp="1" noRot="1" noChangeAspect="1" noChangeArrowheads="1" noTextEdit="1"/>
          </p:cNvSpPr>
          <p:nvPr>
            <p:ph type="sldImg" idx="2"/>
          </p:nvPr>
        </p:nvSpPr>
        <p:spPr bwMode="auto">
          <a:xfrm>
            <a:off x="1254125" y="719138"/>
            <a:ext cx="4794250" cy="359568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1445" name="Rectangle 5"/>
          <p:cNvSpPr>
            <a:spLocks noGrp="1" noChangeArrowheads="1"/>
          </p:cNvSpPr>
          <p:nvPr>
            <p:ph type="body" sz="quarter" idx="3"/>
          </p:nvPr>
        </p:nvSpPr>
        <p:spPr bwMode="auto">
          <a:xfrm>
            <a:off x="973138" y="4554538"/>
            <a:ext cx="5356225" cy="4313237"/>
          </a:xfrm>
          <a:prstGeom prst="rect">
            <a:avLst/>
          </a:prstGeom>
          <a:noFill/>
          <a:ln w="9525">
            <a:noFill/>
            <a:miter lim="800000"/>
            <a:headEnd/>
            <a:tailEnd/>
          </a:ln>
          <a:effectLst/>
        </p:spPr>
        <p:txBody>
          <a:bodyPr vert="horz" wrap="square" lIns="96506" tIns="48253" rIns="96506" bIns="48253" numCol="1" anchor="t" anchorCtr="0" compatLnSpc="1">
            <a:prstTxWarp prst="textNoShape">
              <a:avLst/>
            </a:prstTxWarp>
          </a:body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p>
        </p:txBody>
      </p:sp>
      <p:sp>
        <p:nvSpPr>
          <p:cNvPr id="61446" name="Rectangle 6"/>
          <p:cNvSpPr>
            <a:spLocks noGrp="1" noChangeArrowheads="1"/>
          </p:cNvSpPr>
          <p:nvPr>
            <p:ph type="ftr" sz="quarter" idx="4"/>
          </p:nvPr>
        </p:nvSpPr>
        <p:spPr bwMode="auto">
          <a:xfrm>
            <a:off x="0" y="9107488"/>
            <a:ext cx="3163888" cy="479425"/>
          </a:xfrm>
          <a:prstGeom prst="rect">
            <a:avLst/>
          </a:prstGeom>
          <a:noFill/>
          <a:ln w="9525">
            <a:noFill/>
            <a:miter lim="800000"/>
            <a:headEnd/>
            <a:tailEnd/>
          </a:ln>
          <a:effectLst/>
        </p:spPr>
        <p:txBody>
          <a:bodyPr vert="horz" wrap="square" lIns="96506" tIns="48253" rIns="96506" bIns="48253" numCol="1" anchor="b" anchorCtr="0" compatLnSpc="1">
            <a:prstTxWarp prst="textNoShape">
              <a:avLst/>
            </a:prstTxWarp>
          </a:bodyPr>
          <a:lstStyle>
            <a:lvl1pPr defTabSz="965200" eaLnBrk="1" hangingPunct="1">
              <a:defRPr sz="1300">
                <a:latin typeface="Verdana" panose="020B0604030504040204" pitchFamily="34" charset="0"/>
                <a:ea typeface="+mn-ea"/>
              </a:defRPr>
            </a:lvl1pPr>
          </a:lstStyle>
          <a:p>
            <a:pPr>
              <a:defRPr/>
            </a:pPr>
            <a:endParaRPr lang="en-US"/>
          </a:p>
        </p:txBody>
      </p:sp>
      <p:sp>
        <p:nvSpPr>
          <p:cNvPr id="61447" name="Rectangle 7"/>
          <p:cNvSpPr>
            <a:spLocks noGrp="1" noChangeArrowheads="1"/>
          </p:cNvSpPr>
          <p:nvPr>
            <p:ph type="sldNum" sz="quarter" idx="5"/>
          </p:nvPr>
        </p:nvSpPr>
        <p:spPr bwMode="auto">
          <a:xfrm>
            <a:off x="4138613" y="9107488"/>
            <a:ext cx="3163887" cy="479425"/>
          </a:xfrm>
          <a:prstGeom prst="rect">
            <a:avLst/>
          </a:prstGeom>
          <a:noFill/>
          <a:ln w="9525">
            <a:noFill/>
            <a:miter lim="800000"/>
            <a:headEnd/>
            <a:tailEnd/>
          </a:ln>
          <a:effectLst/>
        </p:spPr>
        <p:txBody>
          <a:bodyPr vert="horz" wrap="square" lIns="96506" tIns="48253" rIns="96506" bIns="48253" numCol="1" anchor="b" anchorCtr="0" compatLnSpc="1">
            <a:prstTxWarp prst="textNoShape">
              <a:avLst/>
            </a:prstTxWarp>
          </a:bodyPr>
          <a:lstStyle>
            <a:lvl1pPr algn="r" defTabSz="965200" eaLnBrk="1" hangingPunct="1">
              <a:defRPr sz="1300"/>
            </a:lvl1pPr>
          </a:lstStyle>
          <a:p>
            <a:fld id="{53E75012-36EE-41ED-9C74-5C26D62F820D}" type="slidenum">
              <a:rPr lang="en-US" altLang="en-US"/>
              <a:pPr/>
              <a:t>‹#›</a:t>
            </a:fld>
            <a:endParaRPr lang="en-US" altLang="en-US"/>
          </a:p>
        </p:txBody>
      </p:sp>
    </p:spTree>
    <p:extLst>
      <p:ext uri="{BB962C8B-B14F-4D97-AF65-F5344CB8AC3E}">
        <p14:creationId xmlns:p14="http://schemas.microsoft.com/office/powerpoint/2010/main" val="280770584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Verdana" panose="020B0604030504040204" pitchFamily="34" charset="0"/>
        <a:ea typeface="ＭＳ Ｐゴシック" pitchFamily="-84" charset="-128"/>
        <a:cs typeface="ＭＳ Ｐゴシック" pitchFamily="-84" charset="-128"/>
      </a:defRPr>
    </a:lvl1pPr>
    <a:lvl2pPr marL="457200" algn="l" rtl="0" eaLnBrk="0" fontAlgn="base" hangingPunct="0">
      <a:spcBef>
        <a:spcPct val="30000"/>
      </a:spcBef>
      <a:spcAft>
        <a:spcPct val="0"/>
      </a:spcAft>
      <a:defRPr sz="1600" kern="1200">
        <a:solidFill>
          <a:schemeClr val="tx1"/>
        </a:solidFill>
        <a:latin typeface="Verdana" panose="020B0604030504040204" pitchFamily="34" charset="0"/>
        <a:ea typeface="ＭＳ Ｐゴシック" charset="-128"/>
        <a:cs typeface="+mn-cs"/>
      </a:defRPr>
    </a:lvl2pPr>
    <a:lvl3pPr marL="914400" algn="l" rtl="0" eaLnBrk="0" fontAlgn="base" hangingPunct="0">
      <a:spcBef>
        <a:spcPct val="30000"/>
      </a:spcBef>
      <a:spcAft>
        <a:spcPct val="0"/>
      </a:spcAft>
      <a:defRPr sz="1200" kern="1200">
        <a:solidFill>
          <a:schemeClr val="tx1"/>
        </a:solidFill>
        <a:latin typeface="Verdana" panose="020B0604030504040204" pitchFamily="34" charset="0"/>
        <a:ea typeface="ＭＳ Ｐゴシック" charset="-128"/>
        <a:cs typeface="+mn-cs"/>
      </a:defRPr>
    </a:lvl3pPr>
    <a:lvl4pPr marL="1371600" algn="l" rtl="0" eaLnBrk="0" fontAlgn="base" hangingPunct="0">
      <a:spcBef>
        <a:spcPct val="30000"/>
      </a:spcBef>
      <a:spcAft>
        <a:spcPct val="0"/>
      </a:spcAft>
      <a:defRPr sz="1200" kern="1200">
        <a:solidFill>
          <a:schemeClr val="tx1"/>
        </a:solidFill>
        <a:latin typeface="Verdana" panose="020B0604030504040204" pitchFamily="34" charset="0"/>
        <a:ea typeface="ＭＳ Ｐゴシック" charset="-128"/>
        <a:cs typeface="+mn-cs"/>
      </a:defRPr>
    </a:lvl4pPr>
    <a:lvl5pPr marL="1828800" algn="l" rtl="0" eaLnBrk="0" fontAlgn="base" hangingPunct="0">
      <a:spcBef>
        <a:spcPct val="30000"/>
      </a:spcBef>
      <a:spcAft>
        <a:spcPct val="0"/>
      </a:spcAft>
      <a:defRPr sz="1200" kern="1200">
        <a:solidFill>
          <a:schemeClr val="tx1"/>
        </a:solidFill>
        <a:latin typeface="Verdana" panose="020B0604030504040204" pitchFamily="34" charset="0"/>
        <a:ea typeface="ＭＳ Ｐゴシック"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77.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78.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79.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80.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81.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82.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83.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84.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85.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_rels/notesSlide86.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_rels/notesSlide87.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_rels/notesSlide88.xml.rels><?xml version="1.0" encoding="UTF-8" standalone="yes"?>
<Relationships xmlns="http://schemas.openxmlformats.org/package/2006/relationships"><Relationship Id="rId2" Type="http://schemas.openxmlformats.org/officeDocument/2006/relationships/slide" Target="../slides/slide88.xml"/><Relationship Id="rId1" Type="http://schemas.openxmlformats.org/officeDocument/2006/relationships/notesMaster" Target="../notesMasters/notesMaster1.xml"/></Relationships>
</file>

<file path=ppt/notesSlides/_rels/notesSlide89.xml.rels><?xml version="1.0" encoding="UTF-8" standalone="yes"?>
<Relationships xmlns="http://schemas.openxmlformats.org/package/2006/relationships"><Relationship Id="rId2" Type="http://schemas.openxmlformats.org/officeDocument/2006/relationships/slide" Target="../slides/slide89.xml"/><Relationship Id="rId1" Type="http://schemas.openxmlformats.org/officeDocument/2006/relationships/notesMaster" Target="../notesMasters/notesMaster1.xml"/></Relationships>
</file>

<file path=ppt/notesSlides/_rels/notesSlide90.xml.rels><?xml version="1.0" encoding="UTF-8" standalone="yes"?>
<Relationships xmlns="http://schemas.openxmlformats.org/package/2006/relationships"><Relationship Id="rId2" Type="http://schemas.openxmlformats.org/officeDocument/2006/relationships/slide" Target="../slides/slide90.xml"/><Relationship Id="rId1" Type="http://schemas.openxmlformats.org/officeDocument/2006/relationships/notesMaster" Target="../notesMasters/notesMaster1.xml"/></Relationships>
</file>

<file path=ppt/notesSlides/_rels/notesSlide91.xml.rels><?xml version="1.0" encoding="UTF-8" standalone="yes"?>
<Relationships xmlns="http://schemas.openxmlformats.org/package/2006/relationships"><Relationship Id="rId2" Type="http://schemas.openxmlformats.org/officeDocument/2006/relationships/slide" Target="../slides/slide91.xml"/><Relationship Id="rId1" Type="http://schemas.openxmlformats.org/officeDocument/2006/relationships/notesMaster" Target="../notesMasters/notesMaster1.xml"/></Relationships>
</file>

<file path=ppt/notesSlides/_rels/notesSlide92.xml.rels><?xml version="1.0" encoding="UTF-8" standalone="yes"?>
<Relationships xmlns="http://schemas.openxmlformats.org/package/2006/relationships"><Relationship Id="rId2" Type="http://schemas.openxmlformats.org/officeDocument/2006/relationships/slide" Target="../slides/slide92.xml"/><Relationship Id="rId1" Type="http://schemas.openxmlformats.org/officeDocument/2006/relationships/notesMaster" Target="../notesMasters/notesMaster1.xml"/></Relationships>
</file>

<file path=ppt/notesSlides/_rels/notesSlide93.xml.rels><?xml version="1.0" encoding="UTF-8" standalone="yes"?>
<Relationships xmlns="http://schemas.openxmlformats.org/package/2006/relationships"><Relationship Id="rId2" Type="http://schemas.openxmlformats.org/officeDocument/2006/relationships/slide" Target="../slides/slide93.xml"/><Relationship Id="rId1" Type="http://schemas.openxmlformats.org/officeDocument/2006/relationships/notesMaster" Target="../notesMasters/notesMaster1.xml"/></Relationships>
</file>

<file path=ppt/notesSlides/_rels/notesSlide94.xml.rels><?xml version="1.0" encoding="UTF-8" standalone="yes"?>
<Relationships xmlns="http://schemas.openxmlformats.org/package/2006/relationships"><Relationship Id="rId2" Type="http://schemas.openxmlformats.org/officeDocument/2006/relationships/slide" Target="../slides/slide94.xml"/><Relationship Id="rId1" Type="http://schemas.openxmlformats.org/officeDocument/2006/relationships/notesMaster" Target="../notesMasters/notesMaster1.xml"/></Relationships>
</file>

<file path=ppt/notesSlides/_rels/notesSlide95.xml.rels><?xml version="1.0" encoding="UTF-8" standalone="yes"?>
<Relationships xmlns="http://schemas.openxmlformats.org/package/2006/relationships"><Relationship Id="rId2" Type="http://schemas.openxmlformats.org/officeDocument/2006/relationships/slide" Target="../slides/slide95.xml"/><Relationship Id="rId1" Type="http://schemas.openxmlformats.org/officeDocument/2006/relationships/notesMaster" Target="../notesMasters/notesMaster1.xml"/></Relationships>
</file>

<file path=ppt/notesSlides/_rels/notesSlide96.xml.rels><?xml version="1.0" encoding="UTF-8" standalone="yes"?>
<Relationships xmlns="http://schemas.openxmlformats.org/package/2006/relationships"><Relationship Id="rId2" Type="http://schemas.openxmlformats.org/officeDocument/2006/relationships/slide" Target="../slides/slide96.xml"/><Relationship Id="rId1" Type="http://schemas.openxmlformats.org/officeDocument/2006/relationships/notesMaster" Target="../notesMasters/notesMaster1.xml"/></Relationships>
</file>

<file path=ppt/notesSlides/_rels/notesSlide97.xml.rels><?xml version="1.0" encoding="UTF-8" standalone="yes"?>
<Relationships xmlns="http://schemas.openxmlformats.org/package/2006/relationships"><Relationship Id="rId2" Type="http://schemas.openxmlformats.org/officeDocument/2006/relationships/slide" Target="../slides/slide97.xml"/><Relationship Id="rId1" Type="http://schemas.openxmlformats.org/officeDocument/2006/relationships/notesMaster" Target="../notesMasters/notesMaster1.xml"/></Relationships>
</file>

<file path=ppt/notesSlides/_rels/notesSlide98.xml.rels><?xml version="1.0" encoding="UTF-8" standalone="yes"?>
<Relationships xmlns="http://schemas.openxmlformats.org/package/2006/relationships"><Relationship Id="rId2" Type="http://schemas.openxmlformats.org/officeDocument/2006/relationships/slide" Target="../slides/slide98.xml"/><Relationship Id="rId1" Type="http://schemas.openxmlformats.org/officeDocument/2006/relationships/notesMaster" Target="../notesMasters/notesMaster1.xml"/></Relationships>
</file>

<file path=ppt/notesSlides/_rels/notesSlide99.xml.rels><?xml version="1.0" encoding="UTF-8" standalone="yes"?>
<Relationships xmlns="http://schemas.openxmlformats.org/package/2006/relationships"><Relationship Id="rId2" Type="http://schemas.openxmlformats.org/officeDocument/2006/relationships/slide" Target="../slides/slide99.xml"/><Relationship Id="rId1" Type="http://schemas.openxmlformats.org/officeDocument/2006/relationships/notesMaster" Target="../notesMasters/notesMaster1.xml"/></Relationships>
</file>

<file path=ppt/notesSlides/_rels/notesSlide100.xml.rels><?xml version="1.0" encoding="UTF-8" standalone="yes"?>
<Relationships xmlns="http://schemas.openxmlformats.org/package/2006/relationships"><Relationship Id="rId2" Type="http://schemas.openxmlformats.org/officeDocument/2006/relationships/slide" Target="../slides/slide100.xml"/><Relationship Id="rId1" Type="http://schemas.openxmlformats.org/officeDocument/2006/relationships/notesMaster" Target="../notesMasters/notesMaster1.xml"/></Relationships>
</file>

<file path=ppt/notesSlides/_rels/notesSlide101.xml.rels><?xml version="1.0" encoding="UTF-8" standalone="yes"?>
<Relationships xmlns="http://schemas.openxmlformats.org/package/2006/relationships"><Relationship Id="rId2" Type="http://schemas.openxmlformats.org/officeDocument/2006/relationships/slide" Target="../slides/slide101.xml"/><Relationship Id="rId1" Type="http://schemas.openxmlformats.org/officeDocument/2006/relationships/notesMaster" Target="../notesMasters/notesMaster1.xml"/></Relationships>
</file>

<file path=ppt/notesSlides/_rels/notesSlide102.xml.rels><?xml version="1.0" encoding="UTF-8" standalone="yes"?>
<Relationships xmlns="http://schemas.openxmlformats.org/package/2006/relationships"><Relationship Id="rId2" Type="http://schemas.openxmlformats.org/officeDocument/2006/relationships/slide" Target="../slides/slide102.xml"/><Relationship Id="rId1" Type="http://schemas.openxmlformats.org/officeDocument/2006/relationships/notesMaster" Target="../notesMasters/notesMaster1.xml"/></Relationships>
</file>

<file path=ppt/notesSlides/_rels/notesSlide103.xml.rels><?xml version="1.0" encoding="UTF-8" standalone="yes"?>
<Relationships xmlns="http://schemas.openxmlformats.org/package/2006/relationships"><Relationship Id="rId2" Type="http://schemas.openxmlformats.org/officeDocument/2006/relationships/slide" Target="../slides/slide103.xml"/><Relationship Id="rId1" Type="http://schemas.openxmlformats.org/officeDocument/2006/relationships/notesMaster" Target="../notesMasters/notesMaster1.xml"/></Relationships>
</file>

<file path=ppt/notesSlides/_rels/notesSlide104.xml.rels><?xml version="1.0" encoding="UTF-8" standalone="yes"?>
<Relationships xmlns="http://schemas.openxmlformats.org/package/2006/relationships"><Relationship Id="rId2" Type="http://schemas.openxmlformats.org/officeDocument/2006/relationships/slide" Target="../slides/slide104.xml"/><Relationship Id="rId1" Type="http://schemas.openxmlformats.org/officeDocument/2006/relationships/notesMaster" Target="../notesMasters/notesMaster1.xml"/></Relationships>
</file>

<file path=ppt/notesSlides/_rels/notesSlide105.xml.rels><?xml version="1.0" encoding="UTF-8" standalone="yes"?>
<Relationships xmlns="http://schemas.openxmlformats.org/package/2006/relationships"><Relationship Id="rId2" Type="http://schemas.openxmlformats.org/officeDocument/2006/relationships/slide" Target="../slides/slide105.xml"/><Relationship Id="rId1" Type="http://schemas.openxmlformats.org/officeDocument/2006/relationships/notesMaster" Target="../notesMasters/notesMaster1.xml"/></Relationships>
</file>

<file path=ppt/notesSlides/_rels/notesSlide106.xml.rels><?xml version="1.0" encoding="UTF-8" standalone="yes"?>
<Relationships xmlns="http://schemas.openxmlformats.org/package/2006/relationships"><Relationship Id="rId2" Type="http://schemas.openxmlformats.org/officeDocument/2006/relationships/slide" Target="../slides/slide106.xml"/><Relationship Id="rId1" Type="http://schemas.openxmlformats.org/officeDocument/2006/relationships/notesMaster" Target="../notesMasters/notesMaster1.xml"/></Relationships>
</file>

<file path=ppt/notesSlides/_rels/notesSlide107.xml.rels><?xml version="1.0" encoding="UTF-8" standalone="yes"?>
<Relationships xmlns="http://schemas.openxmlformats.org/package/2006/relationships"><Relationship Id="rId2" Type="http://schemas.openxmlformats.org/officeDocument/2006/relationships/slide" Target="../slides/slide107.xml"/><Relationship Id="rId1" Type="http://schemas.openxmlformats.org/officeDocument/2006/relationships/notesMaster" Target="../notesMasters/notesMaster1.xml"/></Relationships>
</file>

<file path=ppt/notesSlides/_rels/notesSlide108.xml.rels><?xml version="1.0" encoding="UTF-8" standalone="yes"?>
<Relationships xmlns="http://schemas.openxmlformats.org/package/2006/relationships"><Relationship Id="rId2" Type="http://schemas.openxmlformats.org/officeDocument/2006/relationships/slide" Target="../slides/slide108.xml"/><Relationship Id="rId1" Type="http://schemas.openxmlformats.org/officeDocument/2006/relationships/notesMaster" Target="../notesMasters/notesMaster1.xml"/></Relationships>
</file>

<file path=ppt/notesSlides/_rels/notesSlide109.xml.rels><?xml version="1.0" encoding="UTF-8" standalone="yes"?>
<Relationships xmlns="http://schemas.openxmlformats.org/package/2006/relationships"><Relationship Id="rId2" Type="http://schemas.openxmlformats.org/officeDocument/2006/relationships/slide" Target="../slides/slide109.xml"/><Relationship Id="rId1" Type="http://schemas.openxmlformats.org/officeDocument/2006/relationships/notesMaster" Target="../notesMasters/notesMaster1.xml"/></Relationships>
</file>

<file path=ppt/notesSlides/_rels/notesSlide110.xml.rels><?xml version="1.0" encoding="UTF-8" standalone="yes"?>
<Relationships xmlns="http://schemas.openxmlformats.org/package/2006/relationships"><Relationship Id="rId2" Type="http://schemas.openxmlformats.org/officeDocument/2006/relationships/slide" Target="../slides/slide110.xml"/><Relationship Id="rId1" Type="http://schemas.openxmlformats.org/officeDocument/2006/relationships/notesMaster" Target="../notesMasters/notesMaster1.xml"/></Relationships>
</file>

<file path=ppt/notesSlides/_rels/notesSlide111.xml.rels><?xml version="1.0" encoding="UTF-8" standalone="yes"?>
<Relationships xmlns="http://schemas.openxmlformats.org/package/2006/relationships"><Relationship Id="rId2" Type="http://schemas.openxmlformats.org/officeDocument/2006/relationships/slide" Target="../slides/slide111.xml"/><Relationship Id="rId1" Type="http://schemas.openxmlformats.org/officeDocument/2006/relationships/notesMaster" Target="../notesMasters/notesMaster1.xml"/></Relationships>
</file>

<file path=ppt/notesSlides/_rels/notesSlide112.xml.rels><?xml version="1.0" encoding="UTF-8" standalone="yes"?>
<Relationships xmlns="http://schemas.openxmlformats.org/package/2006/relationships"><Relationship Id="rId2" Type="http://schemas.openxmlformats.org/officeDocument/2006/relationships/slide" Target="../slides/slide112.xml"/><Relationship Id="rId1" Type="http://schemas.openxmlformats.org/officeDocument/2006/relationships/notesMaster" Target="../notesMasters/notesMaster1.xml"/></Relationships>
</file>

<file path=ppt/notesSlides/_rels/notesSlide113.xml.rels><?xml version="1.0" encoding="UTF-8" standalone="yes"?>
<Relationships xmlns="http://schemas.openxmlformats.org/package/2006/relationships"><Relationship Id="rId2" Type="http://schemas.openxmlformats.org/officeDocument/2006/relationships/slide" Target="../slides/slide113.xml"/><Relationship Id="rId1" Type="http://schemas.openxmlformats.org/officeDocument/2006/relationships/notesMaster" Target="../notesMasters/notesMaster1.xml"/></Relationships>
</file>

<file path=ppt/notesSlides/_rels/notesSlide114.xml.rels><?xml version="1.0" encoding="UTF-8" standalone="yes"?>
<Relationships xmlns="http://schemas.openxmlformats.org/package/2006/relationships"><Relationship Id="rId2" Type="http://schemas.openxmlformats.org/officeDocument/2006/relationships/slide" Target="../slides/slide114.xml"/><Relationship Id="rId1" Type="http://schemas.openxmlformats.org/officeDocument/2006/relationships/notesMaster" Target="../notesMasters/notesMaster1.xml"/></Relationships>
</file>

<file path=ppt/notesSlides/_rels/notesSlide115.xml.rels><?xml version="1.0" encoding="UTF-8" standalone="yes"?>
<Relationships xmlns="http://schemas.openxmlformats.org/package/2006/relationships"><Relationship Id="rId2" Type="http://schemas.openxmlformats.org/officeDocument/2006/relationships/slide" Target="../slides/slide115.xml"/><Relationship Id="rId1" Type="http://schemas.openxmlformats.org/officeDocument/2006/relationships/notesMaster" Target="../notesMasters/notesMaster1.xml"/></Relationships>
</file>

<file path=ppt/notesSlides/_rels/notesSlide116.xml.rels><?xml version="1.0" encoding="UTF-8" standalone="yes"?>
<Relationships xmlns="http://schemas.openxmlformats.org/package/2006/relationships"><Relationship Id="rId2" Type="http://schemas.openxmlformats.org/officeDocument/2006/relationships/slide" Target="../slides/slide116.xml"/><Relationship Id="rId1" Type="http://schemas.openxmlformats.org/officeDocument/2006/relationships/notesMaster" Target="../notesMasters/notesMaster1.xml"/></Relationships>
</file>

<file path=ppt/notesSlides/_rels/notesSlide117.xml.rels><?xml version="1.0" encoding="UTF-8" standalone="yes"?>
<Relationships xmlns="http://schemas.openxmlformats.org/package/2006/relationships"><Relationship Id="rId2" Type="http://schemas.openxmlformats.org/officeDocument/2006/relationships/slide" Target="../slides/slide117.xml"/><Relationship Id="rId1" Type="http://schemas.openxmlformats.org/officeDocument/2006/relationships/notesMaster" Target="../notesMasters/notesMaster1.xml"/></Relationships>
</file>

<file path=ppt/notesSlides/_rels/notesSlide118.xml.rels><?xml version="1.0" encoding="UTF-8" standalone="yes"?>
<Relationships xmlns="http://schemas.openxmlformats.org/package/2006/relationships"><Relationship Id="rId2" Type="http://schemas.openxmlformats.org/officeDocument/2006/relationships/slide" Target="../slides/slide118.xml"/><Relationship Id="rId1" Type="http://schemas.openxmlformats.org/officeDocument/2006/relationships/notesMaster" Target="../notesMasters/notesMaster1.xml"/></Relationships>
</file>

<file path=ppt/notesSlides/_rels/notesSlide119.xml.rels><?xml version="1.0" encoding="UTF-8" standalone="yes"?>
<Relationships xmlns="http://schemas.openxmlformats.org/package/2006/relationships"><Relationship Id="rId2" Type="http://schemas.openxmlformats.org/officeDocument/2006/relationships/slide" Target="../slides/slide119.xml"/><Relationship Id="rId1" Type="http://schemas.openxmlformats.org/officeDocument/2006/relationships/notesMaster" Target="../notesMasters/notesMaster1.xml"/></Relationships>
</file>

<file path=ppt/notesSlides/_rels/notesSlide120.xml.rels><?xml version="1.0" encoding="UTF-8" standalone="yes"?>
<Relationships xmlns="http://schemas.openxmlformats.org/package/2006/relationships"><Relationship Id="rId2" Type="http://schemas.openxmlformats.org/officeDocument/2006/relationships/slide" Target="../slides/slide120.xml"/><Relationship Id="rId1" Type="http://schemas.openxmlformats.org/officeDocument/2006/relationships/notesMaster" Target="../notesMasters/notesMaster1.xml"/></Relationships>
</file>

<file path=ppt/notesSlides/_rels/notesSlide121.xml.rels><?xml version="1.0" encoding="UTF-8" standalone="yes"?>
<Relationships xmlns="http://schemas.openxmlformats.org/package/2006/relationships"><Relationship Id="rId2" Type="http://schemas.openxmlformats.org/officeDocument/2006/relationships/slide" Target="../slides/slide121.xml"/><Relationship Id="rId1" Type="http://schemas.openxmlformats.org/officeDocument/2006/relationships/notesMaster" Target="../notesMasters/notesMaster1.xml"/></Relationships>
</file>

<file path=ppt/notesSlides/_rels/notesSlide122.xml.rels><?xml version="1.0" encoding="UTF-8" standalone="yes"?>
<Relationships xmlns="http://schemas.openxmlformats.org/package/2006/relationships"><Relationship Id="rId2" Type="http://schemas.openxmlformats.org/officeDocument/2006/relationships/slide" Target="../slides/slide122.xml"/><Relationship Id="rId1" Type="http://schemas.openxmlformats.org/officeDocument/2006/relationships/notesMaster" Target="../notesMasters/notesMaster1.xml"/></Relationships>
</file>

<file path=ppt/notesSlides/_rels/notesSlide123.xml.rels><?xml version="1.0" encoding="UTF-8" standalone="yes"?>
<Relationships xmlns="http://schemas.openxmlformats.org/package/2006/relationships"><Relationship Id="rId2" Type="http://schemas.openxmlformats.org/officeDocument/2006/relationships/slide" Target="../slides/slide123.xml"/><Relationship Id="rId1" Type="http://schemas.openxmlformats.org/officeDocument/2006/relationships/notesMaster" Target="../notesMasters/notesMaster1.xml"/></Relationships>
</file>

<file path=ppt/notesSlides/_rels/notesSlide124.xml.rels><?xml version="1.0" encoding="UTF-8" standalone="yes"?>
<Relationships xmlns="http://schemas.openxmlformats.org/package/2006/relationships"><Relationship Id="rId2" Type="http://schemas.openxmlformats.org/officeDocument/2006/relationships/slide" Target="../slides/slide124.xml"/><Relationship Id="rId1" Type="http://schemas.openxmlformats.org/officeDocument/2006/relationships/notesMaster" Target="../notesMasters/notesMaster1.xml"/></Relationships>
</file>

<file path=ppt/notesSlides/_rels/notesSlide125.xml.rels><?xml version="1.0" encoding="UTF-8" standalone="yes"?>
<Relationships xmlns="http://schemas.openxmlformats.org/package/2006/relationships"><Relationship Id="rId2" Type="http://schemas.openxmlformats.org/officeDocument/2006/relationships/slide" Target="../slides/slide125.xml"/><Relationship Id="rId1" Type="http://schemas.openxmlformats.org/officeDocument/2006/relationships/notesMaster" Target="../notesMasters/notesMaster1.xml"/></Relationships>
</file>

<file path=ppt/notesSlides/_rels/notesSlide126.xml.rels><?xml version="1.0" encoding="UTF-8" standalone="yes"?>
<Relationships xmlns="http://schemas.openxmlformats.org/package/2006/relationships"><Relationship Id="rId2" Type="http://schemas.openxmlformats.org/officeDocument/2006/relationships/slide" Target="../slides/slide126.xml"/><Relationship Id="rId1" Type="http://schemas.openxmlformats.org/officeDocument/2006/relationships/notesMaster" Target="../notesMasters/notesMaster1.xml"/></Relationships>
</file>

<file path=ppt/notesSlides/_rels/notesSlide127.xml.rels><?xml version="1.0" encoding="UTF-8" standalone="yes"?>
<Relationships xmlns="http://schemas.openxmlformats.org/package/2006/relationships"><Relationship Id="rId2" Type="http://schemas.openxmlformats.org/officeDocument/2006/relationships/slide" Target="../slides/slide127.xml"/><Relationship Id="rId1" Type="http://schemas.openxmlformats.org/officeDocument/2006/relationships/notesMaster" Target="../notesMasters/notesMaster1.xml"/></Relationships>
</file>

<file path=ppt/notesSlides/_rels/notesSlide128.xml.rels><?xml version="1.0" encoding="UTF-8" standalone="yes"?>
<Relationships xmlns="http://schemas.openxmlformats.org/package/2006/relationships"><Relationship Id="rId2" Type="http://schemas.openxmlformats.org/officeDocument/2006/relationships/slide" Target="../slides/slide128.xml"/><Relationship Id="rId1" Type="http://schemas.openxmlformats.org/officeDocument/2006/relationships/notesMaster" Target="../notesMasters/notesMaster1.xml"/></Relationships>
</file>

<file path=ppt/notesSlides/_rels/notesSlide129.xml.rels><?xml version="1.0" encoding="UTF-8" standalone="yes"?>
<Relationships xmlns="http://schemas.openxmlformats.org/package/2006/relationships"><Relationship Id="rId2" Type="http://schemas.openxmlformats.org/officeDocument/2006/relationships/slide" Target="../slides/slide131.xml"/><Relationship Id="rId1" Type="http://schemas.openxmlformats.org/officeDocument/2006/relationships/notesMaster" Target="../notesMasters/notesMaster1.xml"/></Relationships>
</file>

<file path=ppt/notesSlides/_rels/notesSlide130.xml.rels><?xml version="1.0" encoding="UTF-8" standalone="yes"?>
<Relationships xmlns="http://schemas.openxmlformats.org/package/2006/relationships"><Relationship Id="rId2" Type="http://schemas.openxmlformats.org/officeDocument/2006/relationships/slide" Target="../slides/slide132.xml"/><Relationship Id="rId1" Type="http://schemas.openxmlformats.org/officeDocument/2006/relationships/notesMaster" Target="../notesMasters/notesMaster1.xml"/></Relationships>
</file>

<file path=ppt/notesSlides/_rels/notesSlide131.xml.rels><?xml version="1.0" encoding="UTF-8" standalone="yes"?>
<Relationships xmlns="http://schemas.openxmlformats.org/package/2006/relationships"><Relationship Id="rId2" Type="http://schemas.openxmlformats.org/officeDocument/2006/relationships/slide" Target="../slides/slide133.xml"/><Relationship Id="rId1" Type="http://schemas.openxmlformats.org/officeDocument/2006/relationships/notesMaster" Target="../notesMasters/notesMaster1.xml"/></Relationships>
</file>

<file path=ppt/notesSlides/_rels/notesSlide132.xml.rels><?xml version="1.0" encoding="UTF-8" standalone="yes"?>
<Relationships xmlns="http://schemas.openxmlformats.org/package/2006/relationships"><Relationship Id="rId2" Type="http://schemas.openxmlformats.org/officeDocument/2006/relationships/slide" Target="../slides/slide134.xml"/><Relationship Id="rId1" Type="http://schemas.openxmlformats.org/officeDocument/2006/relationships/notesMaster" Target="../notesMasters/notesMaster1.xml"/></Relationships>
</file>

<file path=ppt/notesSlides/_rels/notesSlide133.xml.rels><?xml version="1.0" encoding="UTF-8" standalone="yes"?>
<Relationships xmlns="http://schemas.openxmlformats.org/package/2006/relationships"><Relationship Id="rId2" Type="http://schemas.openxmlformats.org/officeDocument/2006/relationships/slide" Target="../slides/slide1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3E75012-36EE-41ED-9C74-5C26D62F820D}" type="slidenum">
              <a:rPr lang="en-US" altLang="en-US" smtClean="0"/>
              <a:pPr/>
              <a:t>1</a:t>
            </a:fld>
            <a:endParaRPr lang="en-US" altLang="en-US"/>
          </a:p>
        </p:txBody>
      </p:sp>
    </p:spTree>
    <p:extLst>
      <p:ext uri="{BB962C8B-B14F-4D97-AF65-F5344CB8AC3E}">
        <p14:creationId xmlns:p14="http://schemas.microsoft.com/office/powerpoint/2010/main" val="19073735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5410" name="Slide Image Placeholder 1"/>
          <p:cNvSpPr>
            <a:spLocks noGrp="1" noRot="1" noChangeAspect="1" noTextEdit="1"/>
          </p:cNvSpPr>
          <p:nvPr>
            <p:ph type="sldImg"/>
          </p:nvPr>
        </p:nvSpPr>
        <p:spPr>
          <a:ln/>
        </p:spPr>
      </p:sp>
      <p:sp>
        <p:nvSpPr>
          <p:cNvPr id="14541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14541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077F925F-056D-4DEF-8B2F-FF71C0231403}" type="slidenum">
              <a:rPr lang="en-US" altLang="en-US" sz="1300"/>
              <a:pPr/>
              <a:t>2</a:t>
            </a:fld>
            <a:endParaRPr lang="en-US" altLang="en-US" sz="1300"/>
          </a:p>
        </p:txBody>
      </p:sp>
    </p:spTree>
    <p:extLst>
      <p:ext uri="{BB962C8B-B14F-4D97-AF65-F5344CB8AC3E}">
        <p14:creationId xmlns:p14="http://schemas.microsoft.com/office/powerpoint/2010/main" val="24547415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6434" name="Slide Image Placeholder 1"/>
          <p:cNvSpPr>
            <a:spLocks noGrp="1" noRot="1" noChangeAspect="1" noTextEdit="1"/>
          </p:cNvSpPr>
          <p:nvPr>
            <p:ph type="sldImg"/>
          </p:nvPr>
        </p:nvSpPr>
        <p:spPr>
          <a:ln/>
        </p:spPr>
      </p:sp>
      <p:sp>
        <p:nvSpPr>
          <p:cNvPr id="14643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14643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F9093C4E-761B-4DE4-AFED-BB154F7AF829}" type="slidenum">
              <a:rPr lang="en-US" altLang="en-US" sz="1300"/>
              <a:pPr/>
              <a:t>3</a:t>
            </a:fld>
            <a:endParaRPr lang="en-US" altLang="en-US" sz="1300"/>
          </a:p>
        </p:txBody>
      </p:sp>
    </p:spTree>
    <p:extLst>
      <p:ext uri="{BB962C8B-B14F-4D97-AF65-F5344CB8AC3E}">
        <p14:creationId xmlns:p14="http://schemas.microsoft.com/office/powerpoint/2010/main" val="35360037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7458" name="Slide Image Placeholder 1"/>
          <p:cNvSpPr>
            <a:spLocks noGrp="1" noRot="1" noChangeAspect="1" noTextEdit="1"/>
          </p:cNvSpPr>
          <p:nvPr>
            <p:ph type="sldImg"/>
          </p:nvPr>
        </p:nvSpPr>
        <p:spPr>
          <a:ln/>
        </p:spPr>
      </p:sp>
      <p:sp>
        <p:nvSpPr>
          <p:cNvPr id="14745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14746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09AEA7E1-9FFE-404E-9C35-75ED6CC834FD}" type="slidenum">
              <a:rPr lang="en-US" altLang="en-US" sz="1300"/>
              <a:pPr/>
              <a:t>4</a:t>
            </a:fld>
            <a:endParaRPr lang="en-US" altLang="en-US" sz="1300"/>
          </a:p>
        </p:txBody>
      </p:sp>
    </p:spTree>
    <p:extLst>
      <p:ext uri="{BB962C8B-B14F-4D97-AF65-F5344CB8AC3E}">
        <p14:creationId xmlns:p14="http://schemas.microsoft.com/office/powerpoint/2010/main" val="387851539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8482" name="Slide Image Placeholder 1"/>
          <p:cNvSpPr>
            <a:spLocks noGrp="1" noRot="1" noChangeAspect="1" noTextEdit="1"/>
          </p:cNvSpPr>
          <p:nvPr>
            <p:ph type="sldImg"/>
          </p:nvPr>
        </p:nvSpPr>
        <p:spPr>
          <a:ln/>
        </p:spPr>
      </p:sp>
      <p:sp>
        <p:nvSpPr>
          <p:cNvPr id="14848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14848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3807230E-DE30-4C0B-B25E-50E04BBD69F0}" type="slidenum">
              <a:rPr lang="en-US" altLang="en-US" sz="1300"/>
              <a:pPr/>
              <a:t>5</a:t>
            </a:fld>
            <a:endParaRPr lang="en-US" altLang="en-US" sz="1300"/>
          </a:p>
        </p:txBody>
      </p:sp>
    </p:spTree>
    <p:extLst>
      <p:ext uri="{BB962C8B-B14F-4D97-AF65-F5344CB8AC3E}">
        <p14:creationId xmlns:p14="http://schemas.microsoft.com/office/powerpoint/2010/main" val="50289771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9506" name="Slide Image Placeholder 1"/>
          <p:cNvSpPr>
            <a:spLocks noGrp="1" noRot="1" noChangeAspect="1" noTextEdit="1"/>
          </p:cNvSpPr>
          <p:nvPr>
            <p:ph type="sldImg"/>
          </p:nvPr>
        </p:nvSpPr>
        <p:spPr>
          <a:ln/>
        </p:spPr>
      </p:sp>
      <p:sp>
        <p:nvSpPr>
          <p:cNvPr id="14950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14950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938FE979-0C2A-4647-A244-3A23193F7E73}" type="slidenum">
              <a:rPr lang="en-US" altLang="en-US" sz="1300"/>
              <a:pPr/>
              <a:t>6</a:t>
            </a:fld>
            <a:endParaRPr lang="en-US" altLang="en-US" sz="1300"/>
          </a:p>
        </p:txBody>
      </p:sp>
    </p:spTree>
    <p:extLst>
      <p:ext uri="{BB962C8B-B14F-4D97-AF65-F5344CB8AC3E}">
        <p14:creationId xmlns:p14="http://schemas.microsoft.com/office/powerpoint/2010/main" val="87839325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0530" name="Slide Image Placeholder 1"/>
          <p:cNvSpPr>
            <a:spLocks noGrp="1" noRot="1" noChangeAspect="1" noTextEdit="1"/>
          </p:cNvSpPr>
          <p:nvPr>
            <p:ph type="sldImg"/>
          </p:nvPr>
        </p:nvSpPr>
        <p:spPr>
          <a:ln/>
        </p:spPr>
      </p:sp>
      <p:sp>
        <p:nvSpPr>
          <p:cNvPr id="15053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15053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AAA42267-D5AF-4C2C-8E40-990BF330253E}" type="slidenum">
              <a:rPr lang="en-US" altLang="en-US" sz="1300"/>
              <a:pPr/>
              <a:t>7</a:t>
            </a:fld>
            <a:endParaRPr lang="en-US" altLang="en-US" sz="1300"/>
          </a:p>
        </p:txBody>
      </p:sp>
    </p:spTree>
    <p:extLst>
      <p:ext uri="{BB962C8B-B14F-4D97-AF65-F5344CB8AC3E}">
        <p14:creationId xmlns:p14="http://schemas.microsoft.com/office/powerpoint/2010/main" val="314789879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2578" name="Slide Image Placeholder 1"/>
          <p:cNvSpPr>
            <a:spLocks noGrp="1" noRot="1" noChangeAspect="1" noTextEdit="1"/>
          </p:cNvSpPr>
          <p:nvPr>
            <p:ph type="sldImg"/>
          </p:nvPr>
        </p:nvSpPr>
        <p:spPr>
          <a:ln/>
        </p:spPr>
      </p:sp>
      <p:sp>
        <p:nvSpPr>
          <p:cNvPr id="15257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15258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69AC9A1A-3235-4F9C-85BE-CDCC26CDAF71}" type="slidenum">
              <a:rPr lang="en-US" altLang="en-US" sz="1300"/>
              <a:pPr/>
              <a:t>8</a:t>
            </a:fld>
            <a:endParaRPr lang="en-US" altLang="en-US" sz="1300"/>
          </a:p>
        </p:txBody>
      </p:sp>
    </p:spTree>
    <p:extLst>
      <p:ext uri="{BB962C8B-B14F-4D97-AF65-F5344CB8AC3E}">
        <p14:creationId xmlns:p14="http://schemas.microsoft.com/office/powerpoint/2010/main" val="361801491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02" name="Slide Image Placeholder 1"/>
          <p:cNvSpPr>
            <a:spLocks noGrp="1" noRot="1" noChangeAspect="1" noTextEdit="1"/>
          </p:cNvSpPr>
          <p:nvPr>
            <p:ph type="sldImg"/>
          </p:nvPr>
        </p:nvSpPr>
        <p:spPr>
          <a:ln/>
        </p:spPr>
      </p:sp>
      <p:sp>
        <p:nvSpPr>
          <p:cNvPr id="15360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15360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33107B4B-7C8A-4CC4-B798-F4A6ECEA541B}" type="slidenum">
              <a:rPr lang="en-US" altLang="en-US" sz="1300"/>
              <a:pPr/>
              <a:t>9</a:t>
            </a:fld>
            <a:endParaRPr lang="en-US" altLang="en-US" sz="1300"/>
          </a:p>
        </p:txBody>
      </p:sp>
    </p:spTree>
    <p:extLst>
      <p:ext uri="{BB962C8B-B14F-4D97-AF65-F5344CB8AC3E}">
        <p14:creationId xmlns:p14="http://schemas.microsoft.com/office/powerpoint/2010/main" val="382670256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4626" name="Slide Image Placeholder 1"/>
          <p:cNvSpPr>
            <a:spLocks noGrp="1" noRot="1" noChangeAspect="1" noTextEdit="1"/>
          </p:cNvSpPr>
          <p:nvPr>
            <p:ph type="sldImg"/>
          </p:nvPr>
        </p:nvSpPr>
        <p:spPr>
          <a:ln/>
        </p:spPr>
      </p:sp>
      <p:sp>
        <p:nvSpPr>
          <p:cNvPr id="15462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15462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8EE7CA5D-C74E-4D01-81C4-7EC3E2AD8977}" type="slidenum">
              <a:rPr lang="en-US" altLang="en-US" sz="1300"/>
              <a:pPr/>
              <a:t>10</a:t>
            </a:fld>
            <a:endParaRPr lang="en-US" altLang="en-US" sz="1300"/>
          </a:p>
        </p:txBody>
      </p:sp>
    </p:spTree>
    <p:extLst>
      <p:ext uri="{BB962C8B-B14F-4D97-AF65-F5344CB8AC3E}">
        <p14:creationId xmlns:p14="http://schemas.microsoft.com/office/powerpoint/2010/main" val="173126703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5650" name="Slide Image Placeholder 1"/>
          <p:cNvSpPr>
            <a:spLocks noGrp="1" noRot="1" noChangeAspect="1" noTextEdit="1"/>
          </p:cNvSpPr>
          <p:nvPr>
            <p:ph type="sldImg"/>
          </p:nvPr>
        </p:nvSpPr>
        <p:spPr>
          <a:ln/>
        </p:spPr>
      </p:sp>
      <p:sp>
        <p:nvSpPr>
          <p:cNvPr id="15565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15565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B41136FB-83C0-4A58-95D5-B81B477C77D6}" type="slidenum">
              <a:rPr lang="en-US" altLang="en-US" sz="1300"/>
              <a:pPr/>
              <a:t>11</a:t>
            </a:fld>
            <a:endParaRPr lang="en-US" altLang="en-US" sz="1300"/>
          </a:p>
        </p:txBody>
      </p:sp>
    </p:spTree>
    <p:extLst>
      <p:ext uri="{BB962C8B-B14F-4D97-AF65-F5344CB8AC3E}">
        <p14:creationId xmlns:p14="http://schemas.microsoft.com/office/powerpoint/2010/main" val="153495596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6674" name="Slide Image Placeholder 1"/>
          <p:cNvSpPr>
            <a:spLocks noGrp="1" noRot="1" noChangeAspect="1" noTextEdit="1"/>
          </p:cNvSpPr>
          <p:nvPr>
            <p:ph type="sldImg"/>
          </p:nvPr>
        </p:nvSpPr>
        <p:spPr>
          <a:ln/>
        </p:spPr>
      </p:sp>
      <p:sp>
        <p:nvSpPr>
          <p:cNvPr id="15667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15667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2845DBEA-CCCD-4082-834C-1C62267CA195}" type="slidenum">
              <a:rPr lang="en-US" altLang="en-US" sz="1300"/>
              <a:pPr/>
              <a:t>12</a:t>
            </a:fld>
            <a:endParaRPr lang="en-US" altLang="en-US" sz="1300"/>
          </a:p>
        </p:txBody>
      </p:sp>
    </p:spTree>
    <p:extLst>
      <p:ext uri="{BB962C8B-B14F-4D97-AF65-F5344CB8AC3E}">
        <p14:creationId xmlns:p14="http://schemas.microsoft.com/office/powerpoint/2010/main" val="410189207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7698" name="Slide Image Placeholder 1"/>
          <p:cNvSpPr>
            <a:spLocks noGrp="1" noRot="1" noChangeAspect="1" noTextEdit="1"/>
          </p:cNvSpPr>
          <p:nvPr>
            <p:ph type="sldImg"/>
          </p:nvPr>
        </p:nvSpPr>
        <p:spPr>
          <a:ln/>
        </p:spPr>
      </p:sp>
      <p:sp>
        <p:nvSpPr>
          <p:cNvPr id="15769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15770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E61CF439-351E-4E26-9143-7F71ED2F31E0}" type="slidenum">
              <a:rPr lang="en-US" altLang="en-US" sz="1300"/>
              <a:pPr/>
              <a:t>13</a:t>
            </a:fld>
            <a:endParaRPr lang="en-US" altLang="en-US" sz="1300"/>
          </a:p>
        </p:txBody>
      </p:sp>
    </p:spTree>
    <p:extLst>
      <p:ext uri="{BB962C8B-B14F-4D97-AF65-F5344CB8AC3E}">
        <p14:creationId xmlns:p14="http://schemas.microsoft.com/office/powerpoint/2010/main" val="34094793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8722" name="Slide Image Placeholder 1"/>
          <p:cNvSpPr>
            <a:spLocks noGrp="1" noRot="1" noChangeAspect="1" noTextEdit="1"/>
          </p:cNvSpPr>
          <p:nvPr>
            <p:ph type="sldImg"/>
          </p:nvPr>
        </p:nvSpPr>
        <p:spPr>
          <a:ln/>
        </p:spPr>
      </p:sp>
      <p:sp>
        <p:nvSpPr>
          <p:cNvPr id="15872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15872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275420A2-7724-4309-8663-394508A81500}" type="slidenum">
              <a:rPr lang="en-US" altLang="en-US" sz="1300"/>
              <a:pPr/>
              <a:t>14</a:t>
            </a:fld>
            <a:endParaRPr lang="en-US" altLang="en-US" sz="1300"/>
          </a:p>
        </p:txBody>
      </p:sp>
    </p:spTree>
    <p:extLst>
      <p:ext uri="{BB962C8B-B14F-4D97-AF65-F5344CB8AC3E}">
        <p14:creationId xmlns:p14="http://schemas.microsoft.com/office/powerpoint/2010/main" val="106004606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9746" name="Slide Image Placeholder 1"/>
          <p:cNvSpPr>
            <a:spLocks noGrp="1" noRot="1" noChangeAspect="1" noTextEdit="1"/>
          </p:cNvSpPr>
          <p:nvPr>
            <p:ph type="sldImg"/>
          </p:nvPr>
        </p:nvSpPr>
        <p:spPr>
          <a:ln/>
        </p:spPr>
      </p:sp>
      <p:sp>
        <p:nvSpPr>
          <p:cNvPr id="1597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1597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A654473E-828F-4CF3-B36C-80A5CD835D16}" type="slidenum">
              <a:rPr lang="en-US" altLang="en-US" sz="1300"/>
              <a:pPr/>
              <a:t>15</a:t>
            </a:fld>
            <a:endParaRPr lang="en-US" altLang="en-US" sz="1300"/>
          </a:p>
        </p:txBody>
      </p:sp>
    </p:spTree>
    <p:extLst>
      <p:ext uri="{BB962C8B-B14F-4D97-AF65-F5344CB8AC3E}">
        <p14:creationId xmlns:p14="http://schemas.microsoft.com/office/powerpoint/2010/main" val="178221407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0770" name="Slide Image Placeholder 1"/>
          <p:cNvSpPr>
            <a:spLocks noGrp="1" noRot="1" noChangeAspect="1" noTextEdit="1"/>
          </p:cNvSpPr>
          <p:nvPr>
            <p:ph type="sldImg"/>
          </p:nvPr>
        </p:nvSpPr>
        <p:spPr>
          <a:ln/>
        </p:spPr>
      </p:sp>
      <p:sp>
        <p:nvSpPr>
          <p:cNvPr id="16077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16077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E0148AC7-56EB-4551-8C94-ADC14FF0DC2E}" type="slidenum">
              <a:rPr lang="en-US" altLang="en-US" sz="1300"/>
              <a:pPr/>
              <a:t>16</a:t>
            </a:fld>
            <a:endParaRPr lang="en-US" altLang="en-US" sz="1300"/>
          </a:p>
        </p:txBody>
      </p:sp>
    </p:spTree>
    <p:extLst>
      <p:ext uri="{BB962C8B-B14F-4D97-AF65-F5344CB8AC3E}">
        <p14:creationId xmlns:p14="http://schemas.microsoft.com/office/powerpoint/2010/main" val="308187226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1794" name="Slide Image Placeholder 1"/>
          <p:cNvSpPr>
            <a:spLocks noGrp="1" noRot="1" noChangeAspect="1" noTextEdit="1"/>
          </p:cNvSpPr>
          <p:nvPr>
            <p:ph type="sldImg"/>
          </p:nvPr>
        </p:nvSpPr>
        <p:spPr>
          <a:ln/>
        </p:spPr>
      </p:sp>
      <p:sp>
        <p:nvSpPr>
          <p:cNvPr id="16179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16179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3CEDC01E-1196-4AD9-88E2-DEF6AF5644DF}" type="slidenum">
              <a:rPr lang="en-US" altLang="en-US" sz="1300"/>
              <a:pPr/>
              <a:t>17</a:t>
            </a:fld>
            <a:endParaRPr lang="en-US" altLang="en-US" sz="1300"/>
          </a:p>
        </p:txBody>
      </p:sp>
    </p:spTree>
    <p:extLst>
      <p:ext uri="{BB962C8B-B14F-4D97-AF65-F5344CB8AC3E}">
        <p14:creationId xmlns:p14="http://schemas.microsoft.com/office/powerpoint/2010/main" val="376827096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2818" name="Slide Image Placeholder 1"/>
          <p:cNvSpPr>
            <a:spLocks noGrp="1" noRot="1" noChangeAspect="1" noTextEdit="1"/>
          </p:cNvSpPr>
          <p:nvPr>
            <p:ph type="sldImg"/>
          </p:nvPr>
        </p:nvSpPr>
        <p:spPr>
          <a:ln/>
        </p:spPr>
      </p:sp>
      <p:sp>
        <p:nvSpPr>
          <p:cNvPr id="16281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16282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82F92395-15F6-4F57-BC92-230F7629BAC6}" type="slidenum">
              <a:rPr lang="en-US" altLang="en-US" sz="1300"/>
              <a:pPr/>
              <a:t>18</a:t>
            </a:fld>
            <a:endParaRPr lang="en-US" altLang="en-US" sz="1300"/>
          </a:p>
        </p:txBody>
      </p:sp>
    </p:spTree>
    <p:extLst>
      <p:ext uri="{BB962C8B-B14F-4D97-AF65-F5344CB8AC3E}">
        <p14:creationId xmlns:p14="http://schemas.microsoft.com/office/powerpoint/2010/main" val="182057270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42" name="Slide Image Placeholder 1"/>
          <p:cNvSpPr>
            <a:spLocks noGrp="1" noRot="1" noChangeAspect="1" noTextEdit="1"/>
          </p:cNvSpPr>
          <p:nvPr>
            <p:ph type="sldImg"/>
          </p:nvPr>
        </p:nvSpPr>
        <p:spPr>
          <a:ln/>
        </p:spPr>
      </p:sp>
      <p:sp>
        <p:nvSpPr>
          <p:cNvPr id="16384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16384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A207474A-4938-40B1-B809-88898A660440}" type="slidenum">
              <a:rPr lang="en-US" altLang="en-US" sz="1300"/>
              <a:pPr/>
              <a:t>19</a:t>
            </a:fld>
            <a:endParaRPr lang="en-US" altLang="en-US" sz="1300"/>
          </a:p>
        </p:txBody>
      </p:sp>
    </p:spTree>
    <p:extLst>
      <p:ext uri="{BB962C8B-B14F-4D97-AF65-F5344CB8AC3E}">
        <p14:creationId xmlns:p14="http://schemas.microsoft.com/office/powerpoint/2010/main" val="283114397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4866" name="Slide Image Placeholder 1"/>
          <p:cNvSpPr>
            <a:spLocks noGrp="1" noRot="1" noChangeAspect="1" noTextEdit="1"/>
          </p:cNvSpPr>
          <p:nvPr>
            <p:ph type="sldImg"/>
          </p:nvPr>
        </p:nvSpPr>
        <p:spPr>
          <a:ln/>
        </p:spPr>
      </p:sp>
      <p:sp>
        <p:nvSpPr>
          <p:cNvPr id="16486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16486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738586C6-336D-4C3D-B7F9-12F2A5DEAEE3}" type="slidenum">
              <a:rPr lang="en-US" altLang="en-US" sz="1300"/>
              <a:pPr/>
              <a:t>20</a:t>
            </a:fld>
            <a:endParaRPr lang="en-US" altLang="en-US" sz="1300"/>
          </a:p>
        </p:txBody>
      </p:sp>
    </p:spTree>
    <p:extLst>
      <p:ext uri="{BB962C8B-B14F-4D97-AF65-F5344CB8AC3E}">
        <p14:creationId xmlns:p14="http://schemas.microsoft.com/office/powerpoint/2010/main" val="353130050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5890" name="Slide Image Placeholder 1"/>
          <p:cNvSpPr>
            <a:spLocks noGrp="1" noRot="1" noChangeAspect="1" noTextEdit="1"/>
          </p:cNvSpPr>
          <p:nvPr>
            <p:ph type="sldImg"/>
          </p:nvPr>
        </p:nvSpPr>
        <p:spPr>
          <a:ln/>
        </p:spPr>
      </p:sp>
      <p:sp>
        <p:nvSpPr>
          <p:cNvPr id="16589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16589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9E0081CA-3B1C-4A61-B1DC-95F44F0F0A86}" type="slidenum">
              <a:rPr lang="en-US" altLang="en-US" sz="1300"/>
              <a:pPr/>
              <a:t>21</a:t>
            </a:fld>
            <a:endParaRPr lang="en-US" altLang="en-US" sz="1300"/>
          </a:p>
        </p:txBody>
      </p:sp>
    </p:spTree>
    <p:extLst>
      <p:ext uri="{BB962C8B-B14F-4D97-AF65-F5344CB8AC3E}">
        <p14:creationId xmlns:p14="http://schemas.microsoft.com/office/powerpoint/2010/main" val="224478725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6914" name="Slide Image Placeholder 1"/>
          <p:cNvSpPr>
            <a:spLocks noGrp="1" noRot="1" noChangeAspect="1" noTextEdit="1"/>
          </p:cNvSpPr>
          <p:nvPr>
            <p:ph type="sldImg"/>
          </p:nvPr>
        </p:nvSpPr>
        <p:spPr>
          <a:ln/>
        </p:spPr>
      </p:sp>
      <p:sp>
        <p:nvSpPr>
          <p:cNvPr id="16691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16691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C1DDFD77-F906-4CF5-AC1A-9FB8F01E60E1}" type="slidenum">
              <a:rPr lang="en-US" altLang="en-US" sz="1300"/>
              <a:pPr/>
              <a:t>22</a:t>
            </a:fld>
            <a:endParaRPr lang="en-US" altLang="en-US" sz="1300"/>
          </a:p>
        </p:txBody>
      </p:sp>
    </p:spTree>
    <p:extLst>
      <p:ext uri="{BB962C8B-B14F-4D97-AF65-F5344CB8AC3E}">
        <p14:creationId xmlns:p14="http://schemas.microsoft.com/office/powerpoint/2010/main" val="133258462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7938" name="Slide Image Placeholder 1"/>
          <p:cNvSpPr>
            <a:spLocks noGrp="1" noRot="1" noChangeAspect="1" noTextEdit="1"/>
          </p:cNvSpPr>
          <p:nvPr>
            <p:ph type="sldImg"/>
          </p:nvPr>
        </p:nvSpPr>
        <p:spPr>
          <a:ln/>
        </p:spPr>
      </p:sp>
      <p:sp>
        <p:nvSpPr>
          <p:cNvPr id="16793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16794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9CB1C531-F0B9-478B-8584-56F7CA58C90C}" type="slidenum">
              <a:rPr lang="en-US" altLang="en-US" sz="1300"/>
              <a:pPr/>
              <a:t>23</a:t>
            </a:fld>
            <a:endParaRPr lang="en-US" altLang="en-US" sz="1300"/>
          </a:p>
        </p:txBody>
      </p:sp>
    </p:spTree>
    <p:extLst>
      <p:ext uri="{BB962C8B-B14F-4D97-AF65-F5344CB8AC3E}">
        <p14:creationId xmlns:p14="http://schemas.microsoft.com/office/powerpoint/2010/main" val="366633577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8962" name="Slide Image Placeholder 1"/>
          <p:cNvSpPr>
            <a:spLocks noGrp="1" noRot="1" noChangeAspect="1" noTextEdit="1"/>
          </p:cNvSpPr>
          <p:nvPr>
            <p:ph type="sldImg"/>
          </p:nvPr>
        </p:nvSpPr>
        <p:spPr>
          <a:ln/>
        </p:spPr>
      </p:sp>
      <p:sp>
        <p:nvSpPr>
          <p:cNvPr id="16896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16896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43048127-FB26-4869-A711-0979145E3B97}" type="slidenum">
              <a:rPr lang="en-US" altLang="en-US" sz="1300"/>
              <a:pPr/>
              <a:t>24</a:t>
            </a:fld>
            <a:endParaRPr lang="en-US" altLang="en-US" sz="1300"/>
          </a:p>
        </p:txBody>
      </p:sp>
    </p:spTree>
    <p:extLst>
      <p:ext uri="{BB962C8B-B14F-4D97-AF65-F5344CB8AC3E}">
        <p14:creationId xmlns:p14="http://schemas.microsoft.com/office/powerpoint/2010/main" val="250201340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9986" name="Slide Image Placeholder 1"/>
          <p:cNvSpPr>
            <a:spLocks noGrp="1" noRot="1" noChangeAspect="1" noTextEdit="1"/>
          </p:cNvSpPr>
          <p:nvPr>
            <p:ph type="sldImg"/>
          </p:nvPr>
        </p:nvSpPr>
        <p:spPr>
          <a:ln/>
        </p:spPr>
      </p:sp>
      <p:sp>
        <p:nvSpPr>
          <p:cNvPr id="16998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16998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A676E89F-1132-4E8A-8EA0-E5D64547B844}" type="slidenum">
              <a:rPr lang="en-US" altLang="en-US" sz="1300"/>
              <a:pPr/>
              <a:t>25</a:t>
            </a:fld>
            <a:endParaRPr lang="en-US" altLang="en-US" sz="1300"/>
          </a:p>
        </p:txBody>
      </p:sp>
    </p:spTree>
    <p:extLst>
      <p:ext uri="{BB962C8B-B14F-4D97-AF65-F5344CB8AC3E}">
        <p14:creationId xmlns:p14="http://schemas.microsoft.com/office/powerpoint/2010/main" val="288619858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1010" name="Slide Image Placeholder 1"/>
          <p:cNvSpPr>
            <a:spLocks noGrp="1" noRot="1" noChangeAspect="1" noTextEdit="1"/>
          </p:cNvSpPr>
          <p:nvPr>
            <p:ph type="sldImg"/>
          </p:nvPr>
        </p:nvSpPr>
        <p:spPr>
          <a:ln/>
        </p:spPr>
      </p:sp>
      <p:sp>
        <p:nvSpPr>
          <p:cNvPr id="17101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17101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02D555D7-6E7E-4196-9A60-0B610967E3C0}" type="slidenum">
              <a:rPr lang="en-US" altLang="en-US" sz="1300"/>
              <a:pPr/>
              <a:t>26</a:t>
            </a:fld>
            <a:endParaRPr lang="en-US" altLang="en-US" sz="1300"/>
          </a:p>
        </p:txBody>
      </p:sp>
    </p:spTree>
    <p:extLst>
      <p:ext uri="{BB962C8B-B14F-4D97-AF65-F5344CB8AC3E}">
        <p14:creationId xmlns:p14="http://schemas.microsoft.com/office/powerpoint/2010/main" val="222624545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2034" name="Slide Image Placeholder 1"/>
          <p:cNvSpPr>
            <a:spLocks noGrp="1" noRot="1" noChangeAspect="1" noTextEdit="1"/>
          </p:cNvSpPr>
          <p:nvPr>
            <p:ph type="sldImg"/>
          </p:nvPr>
        </p:nvSpPr>
        <p:spPr>
          <a:ln/>
        </p:spPr>
      </p:sp>
      <p:sp>
        <p:nvSpPr>
          <p:cNvPr id="17203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17203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1F2BFBC1-653E-4EAB-9245-ED8914AC9EEE}" type="slidenum">
              <a:rPr lang="en-US" altLang="en-US" sz="1300"/>
              <a:pPr/>
              <a:t>27</a:t>
            </a:fld>
            <a:endParaRPr lang="en-US" altLang="en-US" sz="1300"/>
          </a:p>
        </p:txBody>
      </p:sp>
    </p:spTree>
    <p:extLst>
      <p:ext uri="{BB962C8B-B14F-4D97-AF65-F5344CB8AC3E}">
        <p14:creationId xmlns:p14="http://schemas.microsoft.com/office/powerpoint/2010/main" val="309124117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3058" name="Slide Image Placeholder 1"/>
          <p:cNvSpPr>
            <a:spLocks noGrp="1" noRot="1" noChangeAspect="1" noTextEdit="1"/>
          </p:cNvSpPr>
          <p:nvPr>
            <p:ph type="sldImg"/>
          </p:nvPr>
        </p:nvSpPr>
        <p:spPr>
          <a:ln/>
        </p:spPr>
      </p:sp>
      <p:sp>
        <p:nvSpPr>
          <p:cNvPr id="17305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17306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0085CEDA-CB9B-4ABA-952E-4BC9103253E8}" type="slidenum">
              <a:rPr lang="en-US" altLang="en-US" sz="1300"/>
              <a:pPr/>
              <a:t>28</a:t>
            </a:fld>
            <a:endParaRPr lang="en-US" altLang="en-US" sz="1300"/>
          </a:p>
        </p:txBody>
      </p:sp>
    </p:spTree>
    <p:extLst>
      <p:ext uri="{BB962C8B-B14F-4D97-AF65-F5344CB8AC3E}">
        <p14:creationId xmlns:p14="http://schemas.microsoft.com/office/powerpoint/2010/main" val="158733996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82" name="Slide Image Placeholder 1"/>
          <p:cNvSpPr>
            <a:spLocks noGrp="1" noRot="1" noChangeAspect="1" noTextEdit="1"/>
          </p:cNvSpPr>
          <p:nvPr>
            <p:ph type="sldImg"/>
          </p:nvPr>
        </p:nvSpPr>
        <p:spPr>
          <a:ln/>
        </p:spPr>
      </p:sp>
      <p:sp>
        <p:nvSpPr>
          <p:cNvPr id="17408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17408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2F7E5347-8E74-4C08-A811-323FA0E3E3A4}" type="slidenum">
              <a:rPr lang="en-US" altLang="en-US" sz="1300"/>
              <a:pPr/>
              <a:t>29</a:t>
            </a:fld>
            <a:endParaRPr lang="en-US" altLang="en-US" sz="1300"/>
          </a:p>
        </p:txBody>
      </p:sp>
    </p:spTree>
    <p:extLst>
      <p:ext uri="{BB962C8B-B14F-4D97-AF65-F5344CB8AC3E}">
        <p14:creationId xmlns:p14="http://schemas.microsoft.com/office/powerpoint/2010/main" val="129491055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5106" name="Slide Image Placeholder 1"/>
          <p:cNvSpPr>
            <a:spLocks noGrp="1" noRot="1" noChangeAspect="1" noTextEdit="1"/>
          </p:cNvSpPr>
          <p:nvPr>
            <p:ph type="sldImg"/>
          </p:nvPr>
        </p:nvSpPr>
        <p:spPr>
          <a:ln/>
        </p:spPr>
      </p:sp>
      <p:sp>
        <p:nvSpPr>
          <p:cNvPr id="17510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17510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6C279375-5385-495C-B3C1-CD36E25BC4D9}" type="slidenum">
              <a:rPr lang="en-US" altLang="en-US" sz="1300"/>
              <a:pPr/>
              <a:t>30</a:t>
            </a:fld>
            <a:endParaRPr lang="en-US" altLang="en-US" sz="1300"/>
          </a:p>
        </p:txBody>
      </p:sp>
    </p:spTree>
    <p:extLst>
      <p:ext uri="{BB962C8B-B14F-4D97-AF65-F5344CB8AC3E}">
        <p14:creationId xmlns:p14="http://schemas.microsoft.com/office/powerpoint/2010/main" val="119990208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6130" name="Slide Image Placeholder 1"/>
          <p:cNvSpPr>
            <a:spLocks noGrp="1" noRot="1" noChangeAspect="1" noTextEdit="1"/>
          </p:cNvSpPr>
          <p:nvPr>
            <p:ph type="sldImg"/>
          </p:nvPr>
        </p:nvSpPr>
        <p:spPr>
          <a:ln/>
        </p:spPr>
      </p:sp>
      <p:sp>
        <p:nvSpPr>
          <p:cNvPr id="17613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17613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2B2E3994-766B-4797-920A-2214DDAC7AFA}" type="slidenum">
              <a:rPr lang="en-US" altLang="en-US" sz="1300"/>
              <a:pPr/>
              <a:t>31</a:t>
            </a:fld>
            <a:endParaRPr lang="en-US" altLang="en-US" sz="1300"/>
          </a:p>
        </p:txBody>
      </p:sp>
    </p:spTree>
    <p:extLst>
      <p:ext uri="{BB962C8B-B14F-4D97-AF65-F5344CB8AC3E}">
        <p14:creationId xmlns:p14="http://schemas.microsoft.com/office/powerpoint/2010/main" val="3462747066"/>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Slide Image Placeholder 1"/>
          <p:cNvSpPr>
            <a:spLocks noGrp="1" noRot="1" noChangeAspect="1" noTextEdit="1"/>
          </p:cNvSpPr>
          <p:nvPr>
            <p:ph type="sldImg"/>
          </p:nvPr>
        </p:nvSpPr>
        <p:spPr>
          <a:ln/>
        </p:spPr>
      </p:sp>
      <p:sp>
        <p:nvSpPr>
          <p:cNvPr id="17715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17715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61732784-A703-4E2D-B96D-BE56F6648CAB}" type="slidenum">
              <a:rPr lang="en-US" altLang="en-US" sz="1300"/>
              <a:pPr/>
              <a:t>32</a:t>
            </a:fld>
            <a:endParaRPr lang="en-US" altLang="en-US" sz="1300"/>
          </a:p>
        </p:txBody>
      </p:sp>
    </p:spTree>
    <p:extLst>
      <p:ext uri="{BB962C8B-B14F-4D97-AF65-F5344CB8AC3E}">
        <p14:creationId xmlns:p14="http://schemas.microsoft.com/office/powerpoint/2010/main" val="203098144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8178" name="Slide Image Placeholder 1"/>
          <p:cNvSpPr>
            <a:spLocks noGrp="1" noRot="1" noChangeAspect="1" noTextEdit="1"/>
          </p:cNvSpPr>
          <p:nvPr>
            <p:ph type="sldImg"/>
          </p:nvPr>
        </p:nvSpPr>
        <p:spPr>
          <a:ln/>
        </p:spPr>
      </p:sp>
      <p:sp>
        <p:nvSpPr>
          <p:cNvPr id="17817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17818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0CA816C1-56F4-43DC-B806-9F6664394EC9}" type="slidenum">
              <a:rPr lang="en-US" altLang="en-US" sz="1300"/>
              <a:pPr/>
              <a:t>33</a:t>
            </a:fld>
            <a:endParaRPr lang="en-US" altLang="en-US" sz="1300"/>
          </a:p>
        </p:txBody>
      </p:sp>
    </p:spTree>
    <p:extLst>
      <p:ext uri="{BB962C8B-B14F-4D97-AF65-F5344CB8AC3E}">
        <p14:creationId xmlns:p14="http://schemas.microsoft.com/office/powerpoint/2010/main" val="308379885"/>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9202" name="Slide Image Placeholder 1"/>
          <p:cNvSpPr>
            <a:spLocks noGrp="1" noRot="1" noChangeAspect="1" noTextEdit="1"/>
          </p:cNvSpPr>
          <p:nvPr>
            <p:ph type="sldImg"/>
          </p:nvPr>
        </p:nvSpPr>
        <p:spPr>
          <a:ln/>
        </p:spPr>
      </p:sp>
      <p:sp>
        <p:nvSpPr>
          <p:cNvPr id="17920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17920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5AE1CCE5-51B9-414E-B2C2-3B0025FB1AF6}" type="slidenum">
              <a:rPr lang="en-US" altLang="en-US" sz="1300"/>
              <a:pPr/>
              <a:t>34</a:t>
            </a:fld>
            <a:endParaRPr lang="en-US" altLang="en-US" sz="1300"/>
          </a:p>
        </p:txBody>
      </p:sp>
    </p:spTree>
    <p:extLst>
      <p:ext uri="{BB962C8B-B14F-4D97-AF65-F5344CB8AC3E}">
        <p14:creationId xmlns:p14="http://schemas.microsoft.com/office/powerpoint/2010/main" val="2146842935"/>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0226" name="Slide Image Placeholder 1"/>
          <p:cNvSpPr>
            <a:spLocks noGrp="1" noRot="1" noChangeAspect="1" noTextEdit="1"/>
          </p:cNvSpPr>
          <p:nvPr>
            <p:ph type="sldImg"/>
          </p:nvPr>
        </p:nvSpPr>
        <p:spPr>
          <a:ln/>
        </p:spPr>
      </p:sp>
      <p:sp>
        <p:nvSpPr>
          <p:cNvPr id="18022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18022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186D9039-0233-435F-BE64-37FC9BD0CCCF}" type="slidenum">
              <a:rPr lang="en-US" altLang="en-US" sz="1300"/>
              <a:pPr/>
              <a:t>35</a:t>
            </a:fld>
            <a:endParaRPr lang="en-US" altLang="en-US" sz="1300"/>
          </a:p>
        </p:txBody>
      </p:sp>
    </p:spTree>
    <p:extLst>
      <p:ext uri="{BB962C8B-B14F-4D97-AF65-F5344CB8AC3E}">
        <p14:creationId xmlns:p14="http://schemas.microsoft.com/office/powerpoint/2010/main" val="3085734466"/>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1250" name="Slide Image Placeholder 1"/>
          <p:cNvSpPr>
            <a:spLocks noGrp="1" noRot="1" noChangeAspect="1" noTextEdit="1"/>
          </p:cNvSpPr>
          <p:nvPr>
            <p:ph type="sldImg"/>
          </p:nvPr>
        </p:nvSpPr>
        <p:spPr>
          <a:ln/>
        </p:spPr>
      </p:sp>
      <p:sp>
        <p:nvSpPr>
          <p:cNvPr id="18125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18125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B47CCAF1-0DA8-4D6E-800D-7483A662BC6C}" type="slidenum">
              <a:rPr lang="en-US" altLang="en-US" sz="1300"/>
              <a:pPr/>
              <a:t>36</a:t>
            </a:fld>
            <a:endParaRPr lang="en-US" altLang="en-US" sz="1300"/>
          </a:p>
        </p:txBody>
      </p:sp>
    </p:spTree>
    <p:extLst>
      <p:ext uri="{BB962C8B-B14F-4D97-AF65-F5344CB8AC3E}">
        <p14:creationId xmlns:p14="http://schemas.microsoft.com/office/powerpoint/2010/main" val="511922562"/>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2274" name="Slide Image Placeholder 1"/>
          <p:cNvSpPr>
            <a:spLocks noGrp="1" noRot="1" noChangeAspect="1" noTextEdit="1"/>
          </p:cNvSpPr>
          <p:nvPr>
            <p:ph type="sldImg"/>
          </p:nvPr>
        </p:nvSpPr>
        <p:spPr>
          <a:ln/>
        </p:spPr>
      </p:sp>
      <p:sp>
        <p:nvSpPr>
          <p:cNvPr id="18227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18227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A73AB141-EAA6-4FDD-9548-1840890452BB}" type="slidenum">
              <a:rPr lang="en-US" altLang="en-US" sz="1300"/>
              <a:pPr/>
              <a:t>37</a:t>
            </a:fld>
            <a:endParaRPr lang="en-US" altLang="en-US" sz="1300"/>
          </a:p>
        </p:txBody>
      </p:sp>
    </p:spTree>
    <p:extLst>
      <p:ext uri="{BB962C8B-B14F-4D97-AF65-F5344CB8AC3E}">
        <p14:creationId xmlns:p14="http://schemas.microsoft.com/office/powerpoint/2010/main" val="739505714"/>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3298" name="Slide Image Placeholder 1"/>
          <p:cNvSpPr>
            <a:spLocks noGrp="1" noRot="1" noChangeAspect="1" noTextEdit="1"/>
          </p:cNvSpPr>
          <p:nvPr>
            <p:ph type="sldImg"/>
          </p:nvPr>
        </p:nvSpPr>
        <p:spPr>
          <a:ln/>
        </p:spPr>
      </p:sp>
      <p:sp>
        <p:nvSpPr>
          <p:cNvPr id="18329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18330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E216461C-7B3E-4F5F-9FE5-5F2CE530F6AD}" type="slidenum">
              <a:rPr lang="en-US" altLang="en-US" sz="1300"/>
              <a:pPr/>
              <a:t>38</a:t>
            </a:fld>
            <a:endParaRPr lang="en-US" altLang="en-US" sz="1300"/>
          </a:p>
        </p:txBody>
      </p:sp>
    </p:spTree>
    <p:extLst>
      <p:ext uri="{BB962C8B-B14F-4D97-AF65-F5344CB8AC3E}">
        <p14:creationId xmlns:p14="http://schemas.microsoft.com/office/powerpoint/2010/main" val="1528692036"/>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22" name="Slide Image Placeholder 1"/>
          <p:cNvSpPr>
            <a:spLocks noGrp="1" noRot="1" noChangeAspect="1" noTextEdit="1"/>
          </p:cNvSpPr>
          <p:nvPr>
            <p:ph type="sldImg"/>
          </p:nvPr>
        </p:nvSpPr>
        <p:spPr>
          <a:ln/>
        </p:spPr>
      </p:sp>
      <p:sp>
        <p:nvSpPr>
          <p:cNvPr id="18432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18432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28067808-E60A-403E-A1F3-2FD806C711B0}" type="slidenum">
              <a:rPr lang="en-US" altLang="en-US" sz="1300"/>
              <a:pPr/>
              <a:t>39</a:t>
            </a:fld>
            <a:endParaRPr lang="en-US" altLang="en-US" sz="1300"/>
          </a:p>
        </p:txBody>
      </p:sp>
    </p:spTree>
    <p:extLst>
      <p:ext uri="{BB962C8B-B14F-4D97-AF65-F5344CB8AC3E}">
        <p14:creationId xmlns:p14="http://schemas.microsoft.com/office/powerpoint/2010/main" val="1671504621"/>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5346" name="Slide Image Placeholder 1"/>
          <p:cNvSpPr>
            <a:spLocks noGrp="1" noRot="1" noChangeAspect="1" noTextEdit="1"/>
          </p:cNvSpPr>
          <p:nvPr>
            <p:ph type="sldImg"/>
          </p:nvPr>
        </p:nvSpPr>
        <p:spPr>
          <a:ln/>
        </p:spPr>
      </p:sp>
      <p:sp>
        <p:nvSpPr>
          <p:cNvPr id="1853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1853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7C8BD0D5-53D0-4143-93D2-96100FB20476}" type="slidenum">
              <a:rPr lang="en-US" altLang="en-US" sz="1300"/>
              <a:pPr/>
              <a:t>40</a:t>
            </a:fld>
            <a:endParaRPr lang="en-US" altLang="en-US" sz="1300"/>
          </a:p>
        </p:txBody>
      </p:sp>
    </p:spTree>
    <p:extLst>
      <p:ext uri="{BB962C8B-B14F-4D97-AF65-F5344CB8AC3E}">
        <p14:creationId xmlns:p14="http://schemas.microsoft.com/office/powerpoint/2010/main" val="2636356157"/>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6370" name="Slide Image Placeholder 1"/>
          <p:cNvSpPr>
            <a:spLocks noGrp="1" noRot="1" noChangeAspect="1" noTextEdit="1"/>
          </p:cNvSpPr>
          <p:nvPr>
            <p:ph type="sldImg"/>
          </p:nvPr>
        </p:nvSpPr>
        <p:spPr>
          <a:ln/>
        </p:spPr>
      </p:sp>
      <p:sp>
        <p:nvSpPr>
          <p:cNvPr id="18637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18637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B1705F7C-69B0-4B8A-AB48-D75FD46CAEDC}" type="slidenum">
              <a:rPr lang="en-US" altLang="en-US" sz="1300"/>
              <a:pPr/>
              <a:t>41</a:t>
            </a:fld>
            <a:endParaRPr lang="en-US" altLang="en-US" sz="1300"/>
          </a:p>
        </p:txBody>
      </p:sp>
    </p:spTree>
    <p:extLst>
      <p:ext uri="{BB962C8B-B14F-4D97-AF65-F5344CB8AC3E}">
        <p14:creationId xmlns:p14="http://schemas.microsoft.com/office/powerpoint/2010/main" val="1530700684"/>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7394" name="Slide Image Placeholder 1"/>
          <p:cNvSpPr>
            <a:spLocks noGrp="1" noRot="1" noChangeAspect="1" noTextEdit="1"/>
          </p:cNvSpPr>
          <p:nvPr>
            <p:ph type="sldImg"/>
          </p:nvPr>
        </p:nvSpPr>
        <p:spPr>
          <a:ln/>
        </p:spPr>
      </p:sp>
      <p:sp>
        <p:nvSpPr>
          <p:cNvPr id="18739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18739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4CC787F2-DF4E-4ADF-8F40-74D1CB195D54}" type="slidenum">
              <a:rPr lang="en-US" altLang="en-US" sz="1300"/>
              <a:pPr/>
              <a:t>42</a:t>
            </a:fld>
            <a:endParaRPr lang="en-US" altLang="en-US" sz="1300"/>
          </a:p>
        </p:txBody>
      </p:sp>
    </p:spTree>
    <p:extLst>
      <p:ext uri="{BB962C8B-B14F-4D97-AF65-F5344CB8AC3E}">
        <p14:creationId xmlns:p14="http://schemas.microsoft.com/office/powerpoint/2010/main" val="3335130915"/>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8418" name="Slide Image Placeholder 1"/>
          <p:cNvSpPr>
            <a:spLocks noGrp="1" noRot="1" noChangeAspect="1" noTextEdit="1"/>
          </p:cNvSpPr>
          <p:nvPr>
            <p:ph type="sldImg"/>
          </p:nvPr>
        </p:nvSpPr>
        <p:spPr>
          <a:ln/>
        </p:spPr>
      </p:sp>
      <p:sp>
        <p:nvSpPr>
          <p:cNvPr id="18841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18842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AC3262CE-5482-44A8-A6DE-E5FAC0D24856}" type="slidenum">
              <a:rPr lang="en-US" altLang="en-US" sz="1300"/>
              <a:pPr/>
              <a:t>43</a:t>
            </a:fld>
            <a:endParaRPr lang="en-US" altLang="en-US" sz="1300"/>
          </a:p>
        </p:txBody>
      </p:sp>
    </p:spTree>
    <p:extLst>
      <p:ext uri="{BB962C8B-B14F-4D97-AF65-F5344CB8AC3E}">
        <p14:creationId xmlns:p14="http://schemas.microsoft.com/office/powerpoint/2010/main" val="2283161513"/>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9442" name="Slide Image Placeholder 1"/>
          <p:cNvSpPr>
            <a:spLocks noGrp="1" noRot="1" noChangeAspect="1" noTextEdit="1"/>
          </p:cNvSpPr>
          <p:nvPr>
            <p:ph type="sldImg"/>
          </p:nvPr>
        </p:nvSpPr>
        <p:spPr>
          <a:ln/>
        </p:spPr>
      </p:sp>
      <p:sp>
        <p:nvSpPr>
          <p:cNvPr id="18944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18944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E207AD76-0FD9-43A6-BDE4-088ABBC798AA}" type="slidenum">
              <a:rPr lang="en-US" altLang="en-US" sz="1300"/>
              <a:pPr/>
              <a:t>44</a:t>
            </a:fld>
            <a:endParaRPr lang="en-US" altLang="en-US" sz="1300"/>
          </a:p>
        </p:txBody>
      </p:sp>
    </p:spTree>
    <p:extLst>
      <p:ext uri="{BB962C8B-B14F-4D97-AF65-F5344CB8AC3E}">
        <p14:creationId xmlns:p14="http://schemas.microsoft.com/office/powerpoint/2010/main" val="662203824"/>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0466" name="Slide Image Placeholder 1"/>
          <p:cNvSpPr>
            <a:spLocks noGrp="1" noRot="1" noChangeAspect="1" noTextEdit="1"/>
          </p:cNvSpPr>
          <p:nvPr>
            <p:ph type="sldImg"/>
          </p:nvPr>
        </p:nvSpPr>
        <p:spPr>
          <a:ln/>
        </p:spPr>
      </p:sp>
      <p:sp>
        <p:nvSpPr>
          <p:cNvPr id="19046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19046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C430C96A-8466-4A5C-828D-279FCFE8EB41}" type="slidenum">
              <a:rPr lang="en-US" altLang="en-US" sz="1300"/>
              <a:pPr/>
              <a:t>45</a:t>
            </a:fld>
            <a:endParaRPr lang="en-US" altLang="en-US" sz="1300"/>
          </a:p>
        </p:txBody>
      </p:sp>
    </p:spTree>
    <p:extLst>
      <p:ext uri="{BB962C8B-B14F-4D97-AF65-F5344CB8AC3E}">
        <p14:creationId xmlns:p14="http://schemas.microsoft.com/office/powerpoint/2010/main" val="2089377844"/>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1490" name="Slide Image Placeholder 1"/>
          <p:cNvSpPr>
            <a:spLocks noGrp="1" noRot="1" noChangeAspect="1" noTextEdit="1"/>
          </p:cNvSpPr>
          <p:nvPr>
            <p:ph type="sldImg"/>
          </p:nvPr>
        </p:nvSpPr>
        <p:spPr>
          <a:ln/>
        </p:spPr>
      </p:sp>
      <p:sp>
        <p:nvSpPr>
          <p:cNvPr id="19149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19149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1A0EDF0B-0D4A-4112-A2BE-542283FC105E}" type="slidenum">
              <a:rPr lang="en-US" altLang="en-US" sz="1300"/>
              <a:pPr/>
              <a:t>46</a:t>
            </a:fld>
            <a:endParaRPr lang="en-US" altLang="en-US" sz="1300"/>
          </a:p>
        </p:txBody>
      </p:sp>
    </p:spTree>
    <p:extLst>
      <p:ext uri="{BB962C8B-B14F-4D97-AF65-F5344CB8AC3E}">
        <p14:creationId xmlns:p14="http://schemas.microsoft.com/office/powerpoint/2010/main" val="2696651964"/>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2514" name="Slide Image Placeholder 1"/>
          <p:cNvSpPr>
            <a:spLocks noGrp="1" noRot="1" noChangeAspect="1" noTextEdit="1"/>
          </p:cNvSpPr>
          <p:nvPr>
            <p:ph type="sldImg"/>
          </p:nvPr>
        </p:nvSpPr>
        <p:spPr>
          <a:ln/>
        </p:spPr>
      </p:sp>
      <p:sp>
        <p:nvSpPr>
          <p:cNvPr id="19251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19251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50743802-7B51-48EC-B0A5-CE3FC28D3AC2}" type="slidenum">
              <a:rPr lang="en-US" altLang="en-US" sz="1300"/>
              <a:pPr/>
              <a:t>47</a:t>
            </a:fld>
            <a:endParaRPr lang="en-US" altLang="en-US" sz="1300"/>
          </a:p>
        </p:txBody>
      </p:sp>
    </p:spTree>
    <p:extLst>
      <p:ext uri="{BB962C8B-B14F-4D97-AF65-F5344CB8AC3E}">
        <p14:creationId xmlns:p14="http://schemas.microsoft.com/office/powerpoint/2010/main" val="1561499158"/>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3538" name="Slide Image Placeholder 1"/>
          <p:cNvSpPr>
            <a:spLocks noGrp="1" noRot="1" noChangeAspect="1" noTextEdit="1"/>
          </p:cNvSpPr>
          <p:nvPr>
            <p:ph type="sldImg"/>
          </p:nvPr>
        </p:nvSpPr>
        <p:spPr>
          <a:ln/>
        </p:spPr>
      </p:sp>
      <p:sp>
        <p:nvSpPr>
          <p:cNvPr id="19353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19354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64A17895-8ABB-4CD1-9959-B1CFA405C99E}" type="slidenum">
              <a:rPr lang="en-US" altLang="en-US" sz="1300"/>
              <a:pPr/>
              <a:t>48</a:t>
            </a:fld>
            <a:endParaRPr lang="en-US" altLang="en-US" sz="1300"/>
          </a:p>
        </p:txBody>
      </p:sp>
    </p:spTree>
    <p:extLst>
      <p:ext uri="{BB962C8B-B14F-4D97-AF65-F5344CB8AC3E}">
        <p14:creationId xmlns:p14="http://schemas.microsoft.com/office/powerpoint/2010/main" val="1075398117"/>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62" name="Slide Image Placeholder 1"/>
          <p:cNvSpPr>
            <a:spLocks noGrp="1" noRot="1" noChangeAspect="1" noTextEdit="1"/>
          </p:cNvSpPr>
          <p:nvPr>
            <p:ph type="sldImg"/>
          </p:nvPr>
        </p:nvSpPr>
        <p:spPr>
          <a:ln/>
        </p:spPr>
      </p:sp>
      <p:sp>
        <p:nvSpPr>
          <p:cNvPr id="19456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19456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6A5BBDED-EDAD-4045-960E-E39C38676CFB}" type="slidenum">
              <a:rPr lang="en-US" altLang="en-US" sz="1300"/>
              <a:pPr/>
              <a:t>49</a:t>
            </a:fld>
            <a:endParaRPr lang="en-US" altLang="en-US" sz="1300"/>
          </a:p>
        </p:txBody>
      </p:sp>
    </p:spTree>
    <p:extLst>
      <p:ext uri="{BB962C8B-B14F-4D97-AF65-F5344CB8AC3E}">
        <p14:creationId xmlns:p14="http://schemas.microsoft.com/office/powerpoint/2010/main" val="1906226111"/>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5586" name="Slide Image Placeholder 1"/>
          <p:cNvSpPr>
            <a:spLocks noGrp="1" noRot="1" noChangeAspect="1" noTextEdit="1"/>
          </p:cNvSpPr>
          <p:nvPr>
            <p:ph type="sldImg"/>
          </p:nvPr>
        </p:nvSpPr>
        <p:spPr>
          <a:ln/>
        </p:spPr>
      </p:sp>
      <p:sp>
        <p:nvSpPr>
          <p:cNvPr id="19558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19558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47E19D36-B75F-4676-ABF3-CF0327F12F55}" type="slidenum">
              <a:rPr lang="en-US" altLang="en-US" sz="1300"/>
              <a:pPr/>
              <a:t>50</a:t>
            </a:fld>
            <a:endParaRPr lang="en-US" altLang="en-US" sz="1300"/>
          </a:p>
        </p:txBody>
      </p:sp>
    </p:spTree>
    <p:extLst>
      <p:ext uri="{BB962C8B-B14F-4D97-AF65-F5344CB8AC3E}">
        <p14:creationId xmlns:p14="http://schemas.microsoft.com/office/powerpoint/2010/main" val="3511607444"/>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6610" name="Slide Image Placeholder 1"/>
          <p:cNvSpPr>
            <a:spLocks noGrp="1" noRot="1" noChangeAspect="1" noTextEdit="1"/>
          </p:cNvSpPr>
          <p:nvPr>
            <p:ph type="sldImg"/>
          </p:nvPr>
        </p:nvSpPr>
        <p:spPr>
          <a:ln/>
        </p:spPr>
      </p:sp>
      <p:sp>
        <p:nvSpPr>
          <p:cNvPr id="19661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19661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5B15474C-979F-4EDA-A326-8898011F8365}" type="slidenum">
              <a:rPr lang="en-US" altLang="en-US" sz="1300"/>
              <a:pPr/>
              <a:t>51</a:t>
            </a:fld>
            <a:endParaRPr lang="en-US" altLang="en-US" sz="1300"/>
          </a:p>
        </p:txBody>
      </p:sp>
    </p:spTree>
    <p:extLst>
      <p:ext uri="{BB962C8B-B14F-4D97-AF65-F5344CB8AC3E}">
        <p14:creationId xmlns:p14="http://schemas.microsoft.com/office/powerpoint/2010/main" val="2778591675"/>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7634" name="Slide Image Placeholder 1"/>
          <p:cNvSpPr>
            <a:spLocks noGrp="1" noRot="1" noChangeAspect="1" noTextEdit="1"/>
          </p:cNvSpPr>
          <p:nvPr>
            <p:ph type="sldImg"/>
          </p:nvPr>
        </p:nvSpPr>
        <p:spPr>
          <a:ln/>
        </p:spPr>
      </p:sp>
      <p:sp>
        <p:nvSpPr>
          <p:cNvPr id="19763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19763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78E1C993-BB21-4E47-B36F-E4BC0E4A2566}" type="slidenum">
              <a:rPr lang="en-US" altLang="en-US" sz="1300"/>
              <a:pPr/>
              <a:t>52</a:t>
            </a:fld>
            <a:endParaRPr lang="en-US" altLang="en-US" sz="1300"/>
          </a:p>
        </p:txBody>
      </p:sp>
    </p:spTree>
    <p:extLst>
      <p:ext uri="{BB962C8B-B14F-4D97-AF65-F5344CB8AC3E}">
        <p14:creationId xmlns:p14="http://schemas.microsoft.com/office/powerpoint/2010/main" val="2151065649"/>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8658" name="Slide Image Placeholder 1"/>
          <p:cNvSpPr>
            <a:spLocks noGrp="1" noRot="1" noChangeAspect="1" noTextEdit="1"/>
          </p:cNvSpPr>
          <p:nvPr>
            <p:ph type="sldImg"/>
          </p:nvPr>
        </p:nvSpPr>
        <p:spPr>
          <a:ln/>
        </p:spPr>
      </p:sp>
      <p:sp>
        <p:nvSpPr>
          <p:cNvPr id="19865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19866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5B38C897-1102-4C56-8718-6F917AB5229F}" type="slidenum">
              <a:rPr lang="en-US" altLang="en-US" sz="1300"/>
              <a:pPr/>
              <a:t>53</a:t>
            </a:fld>
            <a:endParaRPr lang="en-US" altLang="en-US" sz="1300"/>
          </a:p>
        </p:txBody>
      </p:sp>
    </p:spTree>
    <p:extLst>
      <p:ext uri="{BB962C8B-B14F-4D97-AF65-F5344CB8AC3E}">
        <p14:creationId xmlns:p14="http://schemas.microsoft.com/office/powerpoint/2010/main" val="4191982558"/>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682" name="Slide Image Placeholder 1"/>
          <p:cNvSpPr>
            <a:spLocks noGrp="1" noRot="1" noChangeAspect="1" noTextEdit="1"/>
          </p:cNvSpPr>
          <p:nvPr>
            <p:ph type="sldImg"/>
          </p:nvPr>
        </p:nvSpPr>
        <p:spPr>
          <a:ln/>
        </p:spPr>
      </p:sp>
      <p:sp>
        <p:nvSpPr>
          <p:cNvPr id="19968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19968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9CB3F2C5-832B-4F1A-B2BB-65AF900B3D60}" type="slidenum">
              <a:rPr lang="en-US" altLang="en-US" sz="1300"/>
              <a:pPr/>
              <a:t>54</a:t>
            </a:fld>
            <a:endParaRPr lang="en-US" altLang="en-US" sz="1300"/>
          </a:p>
        </p:txBody>
      </p:sp>
    </p:spTree>
    <p:extLst>
      <p:ext uri="{BB962C8B-B14F-4D97-AF65-F5344CB8AC3E}">
        <p14:creationId xmlns:p14="http://schemas.microsoft.com/office/powerpoint/2010/main" val="2641798088"/>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0706" name="Slide Image Placeholder 1"/>
          <p:cNvSpPr>
            <a:spLocks noGrp="1" noRot="1" noChangeAspect="1" noTextEdit="1"/>
          </p:cNvSpPr>
          <p:nvPr>
            <p:ph type="sldImg"/>
          </p:nvPr>
        </p:nvSpPr>
        <p:spPr>
          <a:ln/>
        </p:spPr>
      </p:sp>
      <p:sp>
        <p:nvSpPr>
          <p:cNvPr id="20070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20070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A93D4F04-0836-4D09-8E67-93F14FAAAC6D}" type="slidenum">
              <a:rPr lang="en-US" altLang="en-US" sz="1300"/>
              <a:pPr/>
              <a:t>55</a:t>
            </a:fld>
            <a:endParaRPr lang="en-US" altLang="en-US" sz="1300"/>
          </a:p>
        </p:txBody>
      </p:sp>
    </p:spTree>
    <p:extLst>
      <p:ext uri="{BB962C8B-B14F-4D97-AF65-F5344CB8AC3E}">
        <p14:creationId xmlns:p14="http://schemas.microsoft.com/office/powerpoint/2010/main" val="1160079130"/>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1730" name="Slide Image Placeholder 1"/>
          <p:cNvSpPr>
            <a:spLocks noGrp="1" noRot="1" noChangeAspect="1" noTextEdit="1"/>
          </p:cNvSpPr>
          <p:nvPr>
            <p:ph type="sldImg"/>
          </p:nvPr>
        </p:nvSpPr>
        <p:spPr>
          <a:ln/>
        </p:spPr>
      </p:sp>
      <p:sp>
        <p:nvSpPr>
          <p:cNvPr id="20173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20173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EB31C6A9-B161-424A-8670-99E12C589149}" type="slidenum">
              <a:rPr lang="en-US" altLang="en-US" sz="1300"/>
              <a:pPr/>
              <a:t>56</a:t>
            </a:fld>
            <a:endParaRPr lang="en-US" altLang="en-US" sz="1300"/>
          </a:p>
        </p:txBody>
      </p:sp>
    </p:spTree>
    <p:extLst>
      <p:ext uri="{BB962C8B-B14F-4D97-AF65-F5344CB8AC3E}">
        <p14:creationId xmlns:p14="http://schemas.microsoft.com/office/powerpoint/2010/main" val="989222394"/>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2754" name="Slide Image Placeholder 1"/>
          <p:cNvSpPr>
            <a:spLocks noGrp="1" noRot="1" noChangeAspect="1" noTextEdit="1"/>
          </p:cNvSpPr>
          <p:nvPr>
            <p:ph type="sldImg"/>
          </p:nvPr>
        </p:nvSpPr>
        <p:spPr>
          <a:ln/>
        </p:spPr>
      </p:sp>
      <p:sp>
        <p:nvSpPr>
          <p:cNvPr id="20275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20275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CBB74508-A0CF-4BAF-860B-3625A0D18158}" type="slidenum">
              <a:rPr lang="en-US" altLang="en-US" sz="1300"/>
              <a:pPr/>
              <a:t>57</a:t>
            </a:fld>
            <a:endParaRPr lang="en-US" altLang="en-US" sz="1300"/>
          </a:p>
        </p:txBody>
      </p:sp>
    </p:spTree>
    <p:extLst>
      <p:ext uri="{BB962C8B-B14F-4D97-AF65-F5344CB8AC3E}">
        <p14:creationId xmlns:p14="http://schemas.microsoft.com/office/powerpoint/2010/main" val="1218904685"/>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3778" name="Slide Image Placeholder 1"/>
          <p:cNvSpPr>
            <a:spLocks noGrp="1" noRot="1" noChangeAspect="1" noTextEdit="1"/>
          </p:cNvSpPr>
          <p:nvPr>
            <p:ph type="sldImg"/>
          </p:nvPr>
        </p:nvSpPr>
        <p:spPr>
          <a:ln/>
        </p:spPr>
      </p:sp>
      <p:sp>
        <p:nvSpPr>
          <p:cNvPr id="20377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20378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ED29D543-A72E-45CE-9B2D-C56C94DCC386}" type="slidenum">
              <a:rPr lang="en-US" altLang="en-US" sz="1300"/>
              <a:pPr/>
              <a:t>58</a:t>
            </a:fld>
            <a:endParaRPr lang="en-US" altLang="en-US" sz="1300"/>
          </a:p>
        </p:txBody>
      </p:sp>
    </p:spTree>
    <p:extLst>
      <p:ext uri="{BB962C8B-B14F-4D97-AF65-F5344CB8AC3E}">
        <p14:creationId xmlns:p14="http://schemas.microsoft.com/office/powerpoint/2010/main" val="557406070"/>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02" name="Slide Image Placeholder 1"/>
          <p:cNvSpPr>
            <a:spLocks noGrp="1" noRot="1" noChangeAspect="1" noTextEdit="1"/>
          </p:cNvSpPr>
          <p:nvPr>
            <p:ph type="sldImg"/>
          </p:nvPr>
        </p:nvSpPr>
        <p:spPr>
          <a:ln/>
        </p:spPr>
      </p:sp>
      <p:sp>
        <p:nvSpPr>
          <p:cNvPr id="20480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20480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7E10708B-113F-44ED-83B1-975BBC4270CA}" type="slidenum">
              <a:rPr lang="en-US" altLang="en-US" sz="1300"/>
              <a:pPr/>
              <a:t>59</a:t>
            </a:fld>
            <a:endParaRPr lang="en-US" altLang="en-US" sz="1300"/>
          </a:p>
        </p:txBody>
      </p:sp>
    </p:spTree>
    <p:extLst>
      <p:ext uri="{BB962C8B-B14F-4D97-AF65-F5344CB8AC3E}">
        <p14:creationId xmlns:p14="http://schemas.microsoft.com/office/powerpoint/2010/main" val="1314670952"/>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826" name="Slide Image Placeholder 1"/>
          <p:cNvSpPr>
            <a:spLocks noGrp="1" noRot="1" noChangeAspect="1" noTextEdit="1"/>
          </p:cNvSpPr>
          <p:nvPr>
            <p:ph type="sldImg"/>
          </p:nvPr>
        </p:nvSpPr>
        <p:spPr>
          <a:ln/>
        </p:spPr>
      </p:sp>
      <p:sp>
        <p:nvSpPr>
          <p:cNvPr id="20582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20582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E76092E3-4CBA-43A9-9640-3CFCF863952D}" type="slidenum">
              <a:rPr lang="en-US" altLang="en-US" sz="1300"/>
              <a:pPr/>
              <a:t>60</a:t>
            </a:fld>
            <a:endParaRPr lang="en-US" altLang="en-US" sz="1300"/>
          </a:p>
        </p:txBody>
      </p:sp>
    </p:spTree>
    <p:extLst>
      <p:ext uri="{BB962C8B-B14F-4D97-AF65-F5344CB8AC3E}">
        <p14:creationId xmlns:p14="http://schemas.microsoft.com/office/powerpoint/2010/main" val="41032986"/>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6850" name="Slide Image Placeholder 1"/>
          <p:cNvSpPr>
            <a:spLocks noGrp="1" noRot="1" noChangeAspect="1" noTextEdit="1"/>
          </p:cNvSpPr>
          <p:nvPr>
            <p:ph type="sldImg"/>
          </p:nvPr>
        </p:nvSpPr>
        <p:spPr>
          <a:ln/>
        </p:spPr>
      </p:sp>
      <p:sp>
        <p:nvSpPr>
          <p:cNvPr id="20685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20685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DFBCED5C-E162-4D5F-8472-DD3010CF5F69}" type="slidenum">
              <a:rPr lang="en-US" altLang="en-US" sz="1300"/>
              <a:pPr/>
              <a:t>61</a:t>
            </a:fld>
            <a:endParaRPr lang="en-US" altLang="en-US" sz="1300"/>
          </a:p>
        </p:txBody>
      </p:sp>
    </p:spTree>
    <p:extLst>
      <p:ext uri="{BB962C8B-B14F-4D97-AF65-F5344CB8AC3E}">
        <p14:creationId xmlns:p14="http://schemas.microsoft.com/office/powerpoint/2010/main" val="4007320311"/>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7874" name="Slide Image Placeholder 1"/>
          <p:cNvSpPr>
            <a:spLocks noGrp="1" noRot="1" noChangeAspect="1" noTextEdit="1"/>
          </p:cNvSpPr>
          <p:nvPr>
            <p:ph type="sldImg"/>
          </p:nvPr>
        </p:nvSpPr>
        <p:spPr>
          <a:ln/>
        </p:spPr>
      </p:sp>
      <p:sp>
        <p:nvSpPr>
          <p:cNvPr id="20787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20787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4A72D195-5A60-40AD-82F7-AE050594B674}" type="slidenum">
              <a:rPr lang="en-US" altLang="en-US" sz="1300"/>
              <a:pPr/>
              <a:t>62</a:t>
            </a:fld>
            <a:endParaRPr lang="en-US" altLang="en-US" sz="1300"/>
          </a:p>
        </p:txBody>
      </p:sp>
    </p:spTree>
    <p:extLst>
      <p:ext uri="{BB962C8B-B14F-4D97-AF65-F5344CB8AC3E}">
        <p14:creationId xmlns:p14="http://schemas.microsoft.com/office/powerpoint/2010/main" val="2823863992"/>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8898" name="Slide Image Placeholder 1"/>
          <p:cNvSpPr>
            <a:spLocks noGrp="1" noRot="1" noChangeAspect="1" noTextEdit="1"/>
          </p:cNvSpPr>
          <p:nvPr>
            <p:ph type="sldImg"/>
          </p:nvPr>
        </p:nvSpPr>
        <p:spPr>
          <a:ln/>
        </p:spPr>
      </p:sp>
      <p:sp>
        <p:nvSpPr>
          <p:cNvPr id="20889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20890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D46AC582-D585-4257-884D-88DE169AF9E6}" type="slidenum">
              <a:rPr lang="en-US" altLang="en-US" sz="1300"/>
              <a:pPr/>
              <a:t>63</a:t>
            </a:fld>
            <a:endParaRPr lang="en-US" altLang="en-US" sz="1300"/>
          </a:p>
        </p:txBody>
      </p:sp>
    </p:spTree>
    <p:extLst>
      <p:ext uri="{BB962C8B-B14F-4D97-AF65-F5344CB8AC3E}">
        <p14:creationId xmlns:p14="http://schemas.microsoft.com/office/powerpoint/2010/main" val="869721192"/>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9922" name="Slide Image Placeholder 1"/>
          <p:cNvSpPr>
            <a:spLocks noGrp="1" noRot="1" noChangeAspect="1" noTextEdit="1"/>
          </p:cNvSpPr>
          <p:nvPr>
            <p:ph type="sldImg"/>
          </p:nvPr>
        </p:nvSpPr>
        <p:spPr>
          <a:ln/>
        </p:spPr>
      </p:sp>
      <p:sp>
        <p:nvSpPr>
          <p:cNvPr id="20992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20992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684C2D8B-5A5B-4AE4-92DC-120923632B4C}" type="slidenum">
              <a:rPr lang="en-US" altLang="en-US" sz="1300"/>
              <a:pPr/>
              <a:t>64</a:t>
            </a:fld>
            <a:endParaRPr lang="en-US" altLang="en-US" sz="1300"/>
          </a:p>
        </p:txBody>
      </p:sp>
    </p:spTree>
    <p:extLst>
      <p:ext uri="{BB962C8B-B14F-4D97-AF65-F5344CB8AC3E}">
        <p14:creationId xmlns:p14="http://schemas.microsoft.com/office/powerpoint/2010/main" val="2462114418"/>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0946" name="Slide Image Placeholder 1"/>
          <p:cNvSpPr>
            <a:spLocks noGrp="1" noRot="1" noChangeAspect="1" noTextEdit="1"/>
          </p:cNvSpPr>
          <p:nvPr>
            <p:ph type="sldImg"/>
          </p:nvPr>
        </p:nvSpPr>
        <p:spPr>
          <a:ln/>
        </p:spPr>
      </p:sp>
      <p:sp>
        <p:nvSpPr>
          <p:cNvPr id="2109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2109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E20A9F3D-40CC-4813-963C-F8D47989CD53}" type="slidenum">
              <a:rPr lang="en-US" altLang="en-US" sz="1300"/>
              <a:pPr/>
              <a:t>65</a:t>
            </a:fld>
            <a:endParaRPr lang="en-US" altLang="en-US" sz="1300"/>
          </a:p>
        </p:txBody>
      </p:sp>
    </p:spTree>
    <p:extLst>
      <p:ext uri="{BB962C8B-B14F-4D97-AF65-F5344CB8AC3E}">
        <p14:creationId xmlns:p14="http://schemas.microsoft.com/office/powerpoint/2010/main" val="1591868732"/>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1970" name="Slide Image Placeholder 1"/>
          <p:cNvSpPr>
            <a:spLocks noGrp="1" noRot="1" noChangeAspect="1" noTextEdit="1"/>
          </p:cNvSpPr>
          <p:nvPr>
            <p:ph type="sldImg"/>
          </p:nvPr>
        </p:nvSpPr>
        <p:spPr>
          <a:ln/>
        </p:spPr>
      </p:sp>
      <p:sp>
        <p:nvSpPr>
          <p:cNvPr id="21197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21197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84157D1C-2ADD-4847-97B5-C05FEF083902}" type="slidenum">
              <a:rPr lang="en-US" altLang="en-US" sz="1300"/>
              <a:pPr/>
              <a:t>66</a:t>
            </a:fld>
            <a:endParaRPr lang="en-US" altLang="en-US" sz="1300"/>
          </a:p>
        </p:txBody>
      </p:sp>
    </p:spTree>
    <p:extLst>
      <p:ext uri="{BB962C8B-B14F-4D97-AF65-F5344CB8AC3E}">
        <p14:creationId xmlns:p14="http://schemas.microsoft.com/office/powerpoint/2010/main" val="4115243237"/>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2994" name="Slide Image Placeholder 1"/>
          <p:cNvSpPr>
            <a:spLocks noGrp="1" noRot="1" noChangeAspect="1" noTextEdit="1"/>
          </p:cNvSpPr>
          <p:nvPr>
            <p:ph type="sldImg"/>
          </p:nvPr>
        </p:nvSpPr>
        <p:spPr>
          <a:ln/>
        </p:spPr>
      </p:sp>
      <p:sp>
        <p:nvSpPr>
          <p:cNvPr id="21299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21299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8D221C05-0BF3-48CD-BC24-E25C98C35601}" type="slidenum">
              <a:rPr lang="en-US" altLang="en-US" sz="1300"/>
              <a:pPr/>
              <a:t>67</a:t>
            </a:fld>
            <a:endParaRPr lang="en-US" altLang="en-US" sz="1300"/>
          </a:p>
        </p:txBody>
      </p:sp>
    </p:spTree>
    <p:extLst>
      <p:ext uri="{BB962C8B-B14F-4D97-AF65-F5344CB8AC3E}">
        <p14:creationId xmlns:p14="http://schemas.microsoft.com/office/powerpoint/2010/main" val="1233719426"/>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4018" name="Slide Image Placeholder 1"/>
          <p:cNvSpPr>
            <a:spLocks noGrp="1" noRot="1" noChangeAspect="1" noTextEdit="1"/>
          </p:cNvSpPr>
          <p:nvPr>
            <p:ph type="sldImg"/>
          </p:nvPr>
        </p:nvSpPr>
        <p:spPr>
          <a:ln/>
        </p:spPr>
      </p:sp>
      <p:sp>
        <p:nvSpPr>
          <p:cNvPr id="21401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21402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1583A634-13D0-46F5-BA34-4210C5F5D25A}" type="slidenum">
              <a:rPr lang="en-US" altLang="en-US" sz="1300"/>
              <a:pPr/>
              <a:t>68</a:t>
            </a:fld>
            <a:endParaRPr lang="en-US" altLang="en-US" sz="1300"/>
          </a:p>
        </p:txBody>
      </p:sp>
    </p:spTree>
    <p:extLst>
      <p:ext uri="{BB962C8B-B14F-4D97-AF65-F5344CB8AC3E}">
        <p14:creationId xmlns:p14="http://schemas.microsoft.com/office/powerpoint/2010/main" val="3491328206"/>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42" name="Slide Image Placeholder 1"/>
          <p:cNvSpPr>
            <a:spLocks noGrp="1" noRot="1" noChangeAspect="1" noTextEdit="1"/>
          </p:cNvSpPr>
          <p:nvPr>
            <p:ph type="sldImg"/>
          </p:nvPr>
        </p:nvSpPr>
        <p:spPr>
          <a:ln/>
        </p:spPr>
      </p:sp>
      <p:sp>
        <p:nvSpPr>
          <p:cNvPr id="21504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21504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FCF647A7-4A75-445B-8A6D-2827DB4647DD}" type="slidenum">
              <a:rPr lang="en-US" altLang="en-US" sz="1300"/>
              <a:pPr/>
              <a:t>69</a:t>
            </a:fld>
            <a:endParaRPr lang="en-US" altLang="en-US" sz="1300"/>
          </a:p>
        </p:txBody>
      </p:sp>
    </p:spTree>
    <p:extLst>
      <p:ext uri="{BB962C8B-B14F-4D97-AF65-F5344CB8AC3E}">
        <p14:creationId xmlns:p14="http://schemas.microsoft.com/office/powerpoint/2010/main" val="405514842"/>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6066" name="Slide Image Placeholder 1"/>
          <p:cNvSpPr>
            <a:spLocks noGrp="1" noRot="1" noChangeAspect="1" noTextEdit="1"/>
          </p:cNvSpPr>
          <p:nvPr>
            <p:ph type="sldImg"/>
          </p:nvPr>
        </p:nvSpPr>
        <p:spPr>
          <a:ln/>
        </p:spPr>
      </p:sp>
      <p:sp>
        <p:nvSpPr>
          <p:cNvPr id="21606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21606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BA2B9952-276D-4FFC-844D-3B2587F70841}" type="slidenum">
              <a:rPr lang="en-US" altLang="en-US" sz="1300"/>
              <a:pPr/>
              <a:t>70</a:t>
            </a:fld>
            <a:endParaRPr lang="en-US" altLang="en-US" sz="1300"/>
          </a:p>
        </p:txBody>
      </p:sp>
    </p:spTree>
    <p:extLst>
      <p:ext uri="{BB962C8B-B14F-4D97-AF65-F5344CB8AC3E}">
        <p14:creationId xmlns:p14="http://schemas.microsoft.com/office/powerpoint/2010/main" val="3004273769"/>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7090" name="Slide Image Placeholder 1"/>
          <p:cNvSpPr>
            <a:spLocks noGrp="1" noRot="1" noChangeAspect="1" noTextEdit="1"/>
          </p:cNvSpPr>
          <p:nvPr>
            <p:ph type="sldImg"/>
          </p:nvPr>
        </p:nvSpPr>
        <p:spPr>
          <a:ln/>
        </p:spPr>
      </p:sp>
      <p:sp>
        <p:nvSpPr>
          <p:cNvPr id="21709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21709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600EA0D0-D074-48E6-BA93-3BCA0FAF7429}" type="slidenum">
              <a:rPr lang="en-US" altLang="en-US" sz="1300"/>
              <a:pPr/>
              <a:t>71</a:t>
            </a:fld>
            <a:endParaRPr lang="en-US" altLang="en-US" sz="1300"/>
          </a:p>
        </p:txBody>
      </p:sp>
    </p:spTree>
    <p:extLst>
      <p:ext uri="{BB962C8B-B14F-4D97-AF65-F5344CB8AC3E}">
        <p14:creationId xmlns:p14="http://schemas.microsoft.com/office/powerpoint/2010/main" val="1955215689"/>
      </p:ext>
    </p:extLst>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8114" name="Slide Image Placeholder 1"/>
          <p:cNvSpPr>
            <a:spLocks noGrp="1" noRot="1" noChangeAspect="1" noTextEdit="1"/>
          </p:cNvSpPr>
          <p:nvPr>
            <p:ph type="sldImg"/>
          </p:nvPr>
        </p:nvSpPr>
        <p:spPr>
          <a:ln/>
        </p:spPr>
      </p:sp>
      <p:sp>
        <p:nvSpPr>
          <p:cNvPr id="21811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21811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5E0F9FF7-62E7-458B-B806-DE7D6571C7B3}" type="slidenum">
              <a:rPr lang="en-US" altLang="en-US" sz="1300"/>
              <a:pPr/>
              <a:t>72</a:t>
            </a:fld>
            <a:endParaRPr lang="en-US" altLang="en-US" sz="1300"/>
          </a:p>
        </p:txBody>
      </p:sp>
    </p:spTree>
    <p:extLst>
      <p:ext uri="{BB962C8B-B14F-4D97-AF65-F5344CB8AC3E}">
        <p14:creationId xmlns:p14="http://schemas.microsoft.com/office/powerpoint/2010/main" val="3271804888"/>
      </p:ext>
    </p:extLst>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8114" name="Slide Image Placeholder 1"/>
          <p:cNvSpPr>
            <a:spLocks noGrp="1" noRot="1" noChangeAspect="1" noTextEdit="1"/>
          </p:cNvSpPr>
          <p:nvPr>
            <p:ph type="sldImg"/>
          </p:nvPr>
        </p:nvSpPr>
        <p:spPr>
          <a:ln/>
        </p:spPr>
      </p:sp>
      <p:sp>
        <p:nvSpPr>
          <p:cNvPr id="21811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21811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5E0F9FF7-62E7-458B-B806-DE7D6571C7B3}" type="slidenum">
              <a:rPr lang="en-US" altLang="en-US" sz="1300"/>
              <a:pPr/>
              <a:t>73</a:t>
            </a:fld>
            <a:endParaRPr lang="en-US" altLang="en-US" sz="1300"/>
          </a:p>
        </p:txBody>
      </p:sp>
    </p:spTree>
    <p:extLst>
      <p:ext uri="{BB962C8B-B14F-4D97-AF65-F5344CB8AC3E}">
        <p14:creationId xmlns:p14="http://schemas.microsoft.com/office/powerpoint/2010/main" val="1889710200"/>
      </p:ext>
    </p:extLst>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8114" name="Slide Image Placeholder 1"/>
          <p:cNvSpPr>
            <a:spLocks noGrp="1" noRot="1" noChangeAspect="1" noTextEdit="1"/>
          </p:cNvSpPr>
          <p:nvPr>
            <p:ph type="sldImg"/>
          </p:nvPr>
        </p:nvSpPr>
        <p:spPr>
          <a:ln/>
        </p:spPr>
      </p:sp>
      <p:sp>
        <p:nvSpPr>
          <p:cNvPr id="21811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21811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5E0F9FF7-62E7-458B-B806-DE7D6571C7B3}" type="slidenum">
              <a:rPr lang="en-US" altLang="en-US" sz="1300"/>
              <a:pPr/>
              <a:t>74</a:t>
            </a:fld>
            <a:endParaRPr lang="en-US" altLang="en-US" sz="1300"/>
          </a:p>
        </p:txBody>
      </p:sp>
    </p:spTree>
    <p:extLst>
      <p:ext uri="{BB962C8B-B14F-4D97-AF65-F5344CB8AC3E}">
        <p14:creationId xmlns:p14="http://schemas.microsoft.com/office/powerpoint/2010/main" val="2330531844"/>
      </p:ext>
    </p:extLst>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9138" name="Slide Image Placeholder 1"/>
          <p:cNvSpPr>
            <a:spLocks noGrp="1" noRot="1" noChangeAspect="1" noTextEdit="1"/>
          </p:cNvSpPr>
          <p:nvPr>
            <p:ph type="sldImg"/>
          </p:nvPr>
        </p:nvSpPr>
        <p:spPr>
          <a:ln/>
        </p:spPr>
      </p:sp>
      <p:sp>
        <p:nvSpPr>
          <p:cNvPr id="21913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21914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80F4E150-6B2B-4246-8FB6-FB38822BA41D}" type="slidenum">
              <a:rPr lang="en-US" altLang="en-US" sz="1300"/>
              <a:pPr/>
              <a:t>75</a:t>
            </a:fld>
            <a:endParaRPr lang="en-US" altLang="en-US" sz="1300"/>
          </a:p>
        </p:txBody>
      </p:sp>
    </p:spTree>
    <p:extLst>
      <p:ext uri="{BB962C8B-B14F-4D97-AF65-F5344CB8AC3E}">
        <p14:creationId xmlns:p14="http://schemas.microsoft.com/office/powerpoint/2010/main" val="3385087614"/>
      </p:ext>
    </p:extLst>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0162" name="Slide Image Placeholder 1"/>
          <p:cNvSpPr>
            <a:spLocks noGrp="1" noRot="1" noChangeAspect="1" noTextEdit="1"/>
          </p:cNvSpPr>
          <p:nvPr>
            <p:ph type="sldImg"/>
          </p:nvPr>
        </p:nvSpPr>
        <p:spPr>
          <a:ln/>
        </p:spPr>
      </p:sp>
      <p:sp>
        <p:nvSpPr>
          <p:cNvPr id="22016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22016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EE8E81B5-1437-4198-ACCF-7E564222D896}" type="slidenum">
              <a:rPr lang="en-US" altLang="en-US" sz="1300"/>
              <a:pPr/>
              <a:t>76</a:t>
            </a:fld>
            <a:endParaRPr lang="en-US" altLang="en-US" sz="1300"/>
          </a:p>
        </p:txBody>
      </p:sp>
    </p:spTree>
    <p:extLst>
      <p:ext uri="{BB962C8B-B14F-4D97-AF65-F5344CB8AC3E}">
        <p14:creationId xmlns:p14="http://schemas.microsoft.com/office/powerpoint/2010/main" val="2995497475"/>
      </p:ext>
    </p:extLst>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1186" name="Slide Image Placeholder 1"/>
          <p:cNvSpPr>
            <a:spLocks noGrp="1" noRot="1" noChangeAspect="1" noTextEdit="1"/>
          </p:cNvSpPr>
          <p:nvPr>
            <p:ph type="sldImg"/>
          </p:nvPr>
        </p:nvSpPr>
        <p:spPr>
          <a:ln/>
        </p:spPr>
      </p:sp>
      <p:sp>
        <p:nvSpPr>
          <p:cNvPr id="22118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22118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F7066A95-170D-4809-8D31-0511D08BB68F}" type="slidenum">
              <a:rPr lang="en-US" altLang="en-US" sz="1300"/>
              <a:pPr/>
              <a:t>77</a:t>
            </a:fld>
            <a:endParaRPr lang="en-US" altLang="en-US" sz="1300"/>
          </a:p>
        </p:txBody>
      </p:sp>
    </p:spTree>
    <p:extLst>
      <p:ext uri="{BB962C8B-B14F-4D97-AF65-F5344CB8AC3E}">
        <p14:creationId xmlns:p14="http://schemas.microsoft.com/office/powerpoint/2010/main" val="691246605"/>
      </p:ext>
    </p:extLst>
  </p:cSld>
  <p:clrMapOvr>
    <a:masterClrMapping/>
  </p:clrMapOvr>
</p:notes>
</file>

<file path=ppt/notesSlides/notesSlide7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2210" name="Slide Image Placeholder 1"/>
          <p:cNvSpPr>
            <a:spLocks noGrp="1" noRot="1" noChangeAspect="1" noTextEdit="1"/>
          </p:cNvSpPr>
          <p:nvPr>
            <p:ph type="sldImg"/>
          </p:nvPr>
        </p:nvSpPr>
        <p:spPr>
          <a:ln/>
        </p:spPr>
      </p:sp>
      <p:sp>
        <p:nvSpPr>
          <p:cNvPr id="22221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22221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FD3E9A44-95E5-4AFB-A0F9-C70EB457D178}" type="slidenum">
              <a:rPr lang="en-US" altLang="en-US" sz="1300"/>
              <a:pPr/>
              <a:t>78</a:t>
            </a:fld>
            <a:endParaRPr lang="en-US" altLang="en-US" sz="1300"/>
          </a:p>
        </p:txBody>
      </p:sp>
    </p:spTree>
    <p:extLst>
      <p:ext uri="{BB962C8B-B14F-4D97-AF65-F5344CB8AC3E}">
        <p14:creationId xmlns:p14="http://schemas.microsoft.com/office/powerpoint/2010/main" val="2744072906"/>
      </p:ext>
    </p:extLst>
  </p:cSld>
  <p:clrMapOvr>
    <a:masterClrMapping/>
  </p:clrMapOvr>
</p:notes>
</file>

<file path=ppt/notesSlides/notesSlide7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3234" name="Slide Image Placeholder 1"/>
          <p:cNvSpPr>
            <a:spLocks noGrp="1" noRot="1" noChangeAspect="1" noTextEdit="1"/>
          </p:cNvSpPr>
          <p:nvPr>
            <p:ph type="sldImg"/>
          </p:nvPr>
        </p:nvSpPr>
        <p:spPr>
          <a:ln/>
        </p:spPr>
      </p:sp>
      <p:sp>
        <p:nvSpPr>
          <p:cNvPr id="22323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22323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D4C57AA3-7298-4341-BEE4-728E353ECEB4}" type="slidenum">
              <a:rPr lang="en-US" altLang="en-US" sz="1300"/>
              <a:pPr/>
              <a:t>79</a:t>
            </a:fld>
            <a:endParaRPr lang="en-US" altLang="en-US" sz="1300"/>
          </a:p>
        </p:txBody>
      </p:sp>
    </p:spTree>
    <p:extLst>
      <p:ext uri="{BB962C8B-B14F-4D97-AF65-F5344CB8AC3E}">
        <p14:creationId xmlns:p14="http://schemas.microsoft.com/office/powerpoint/2010/main" val="1691111947"/>
      </p:ext>
    </p:extLst>
  </p:cSld>
  <p:clrMapOvr>
    <a:masterClrMapping/>
  </p:clrMapOvr>
</p:notes>
</file>

<file path=ppt/notesSlides/notesSlide8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4258" name="Slide Image Placeholder 1"/>
          <p:cNvSpPr>
            <a:spLocks noGrp="1" noRot="1" noChangeAspect="1" noTextEdit="1"/>
          </p:cNvSpPr>
          <p:nvPr>
            <p:ph type="sldImg"/>
          </p:nvPr>
        </p:nvSpPr>
        <p:spPr>
          <a:ln/>
        </p:spPr>
      </p:sp>
      <p:sp>
        <p:nvSpPr>
          <p:cNvPr id="22425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22426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B2B51E64-70AB-45B1-974B-149BE5E7E1AC}" type="slidenum">
              <a:rPr lang="en-US" altLang="en-US" sz="1300"/>
              <a:pPr/>
              <a:t>80</a:t>
            </a:fld>
            <a:endParaRPr lang="en-US" altLang="en-US" sz="1300"/>
          </a:p>
        </p:txBody>
      </p:sp>
    </p:spTree>
    <p:extLst>
      <p:ext uri="{BB962C8B-B14F-4D97-AF65-F5344CB8AC3E}">
        <p14:creationId xmlns:p14="http://schemas.microsoft.com/office/powerpoint/2010/main" val="3025560482"/>
      </p:ext>
    </p:extLst>
  </p:cSld>
  <p:clrMapOvr>
    <a:masterClrMapping/>
  </p:clrMapOvr>
</p:notes>
</file>

<file path=ppt/notesSlides/notesSlide8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82" name="Slide Image Placeholder 1"/>
          <p:cNvSpPr>
            <a:spLocks noGrp="1" noRot="1" noChangeAspect="1" noTextEdit="1"/>
          </p:cNvSpPr>
          <p:nvPr>
            <p:ph type="sldImg"/>
          </p:nvPr>
        </p:nvSpPr>
        <p:spPr>
          <a:ln/>
        </p:spPr>
      </p:sp>
      <p:sp>
        <p:nvSpPr>
          <p:cNvPr id="22528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22528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650ADAA9-3BA2-42CA-AB71-2F67F1497B0C}" type="slidenum">
              <a:rPr lang="en-US" altLang="en-US" sz="1300"/>
              <a:pPr/>
              <a:t>81</a:t>
            </a:fld>
            <a:endParaRPr lang="en-US" altLang="en-US" sz="1300"/>
          </a:p>
        </p:txBody>
      </p:sp>
    </p:spTree>
    <p:extLst>
      <p:ext uri="{BB962C8B-B14F-4D97-AF65-F5344CB8AC3E}">
        <p14:creationId xmlns:p14="http://schemas.microsoft.com/office/powerpoint/2010/main" val="3714225697"/>
      </p:ext>
    </p:extLst>
  </p:cSld>
  <p:clrMapOvr>
    <a:masterClrMapping/>
  </p:clrMapOvr>
</p:notes>
</file>

<file path=ppt/notesSlides/notesSlide8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6306" name="Slide Image Placeholder 1"/>
          <p:cNvSpPr>
            <a:spLocks noGrp="1" noRot="1" noChangeAspect="1" noTextEdit="1"/>
          </p:cNvSpPr>
          <p:nvPr>
            <p:ph type="sldImg"/>
          </p:nvPr>
        </p:nvSpPr>
        <p:spPr>
          <a:ln/>
        </p:spPr>
      </p:sp>
      <p:sp>
        <p:nvSpPr>
          <p:cNvPr id="22630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22630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4076ACB9-F9A9-4CED-ABCD-1A5B047EE4C7}" type="slidenum">
              <a:rPr lang="en-US" altLang="en-US" sz="1300"/>
              <a:pPr/>
              <a:t>82</a:t>
            </a:fld>
            <a:endParaRPr lang="en-US" altLang="en-US" sz="1300"/>
          </a:p>
        </p:txBody>
      </p:sp>
    </p:spTree>
    <p:extLst>
      <p:ext uri="{BB962C8B-B14F-4D97-AF65-F5344CB8AC3E}">
        <p14:creationId xmlns:p14="http://schemas.microsoft.com/office/powerpoint/2010/main" val="1437493101"/>
      </p:ext>
    </p:extLst>
  </p:cSld>
  <p:clrMapOvr>
    <a:masterClrMapping/>
  </p:clrMapOvr>
</p:notes>
</file>

<file path=ppt/notesSlides/notesSlide8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7330" name="Slide Image Placeholder 1"/>
          <p:cNvSpPr>
            <a:spLocks noGrp="1" noRot="1" noChangeAspect="1" noTextEdit="1"/>
          </p:cNvSpPr>
          <p:nvPr>
            <p:ph type="sldImg"/>
          </p:nvPr>
        </p:nvSpPr>
        <p:spPr>
          <a:ln/>
        </p:spPr>
      </p:sp>
      <p:sp>
        <p:nvSpPr>
          <p:cNvPr id="22733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22733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6A2CA445-0A21-47FE-8A2F-883EA50391C9}" type="slidenum">
              <a:rPr lang="en-US" altLang="en-US" sz="1300"/>
              <a:pPr/>
              <a:t>83</a:t>
            </a:fld>
            <a:endParaRPr lang="en-US" altLang="en-US" sz="1300"/>
          </a:p>
        </p:txBody>
      </p:sp>
    </p:spTree>
    <p:extLst>
      <p:ext uri="{BB962C8B-B14F-4D97-AF65-F5344CB8AC3E}">
        <p14:creationId xmlns:p14="http://schemas.microsoft.com/office/powerpoint/2010/main" val="1173697290"/>
      </p:ext>
    </p:extLst>
  </p:cSld>
  <p:clrMapOvr>
    <a:masterClrMapping/>
  </p:clrMapOvr>
</p:notes>
</file>

<file path=ppt/notesSlides/notesSlide8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8354" name="Slide Image Placeholder 1"/>
          <p:cNvSpPr>
            <a:spLocks noGrp="1" noRot="1" noChangeAspect="1" noTextEdit="1"/>
          </p:cNvSpPr>
          <p:nvPr>
            <p:ph type="sldImg"/>
          </p:nvPr>
        </p:nvSpPr>
        <p:spPr>
          <a:ln/>
        </p:spPr>
      </p:sp>
      <p:sp>
        <p:nvSpPr>
          <p:cNvPr id="22835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22835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17A12DCC-F14F-4747-932A-ECF5F61C12D9}" type="slidenum">
              <a:rPr lang="en-US" altLang="en-US" sz="1300"/>
              <a:pPr/>
              <a:t>84</a:t>
            </a:fld>
            <a:endParaRPr lang="en-US" altLang="en-US" sz="1300"/>
          </a:p>
        </p:txBody>
      </p:sp>
    </p:spTree>
    <p:extLst>
      <p:ext uri="{BB962C8B-B14F-4D97-AF65-F5344CB8AC3E}">
        <p14:creationId xmlns:p14="http://schemas.microsoft.com/office/powerpoint/2010/main" val="800281620"/>
      </p:ext>
    </p:extLst>
  </p:cSld>
  <p:clrMapOvr>
    <a:masterClrMapping/>
  </p:clrMapOvr>
</p:notes>
</file>

<file path=ppt/notesSlides/notesSlide8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9378" name="Slide Image Placeholder 1"/>
          <p:cNvSpPr>
            <a:spLocks noGrp="1" noRot="1" noChangeAspect="1" noTextEdit="1"/>
          </p:cNvSpPr>
          <p:nvPr>
            <p:ph type="sldImg"/>
          </p:nvPr>
        </p:nvSpPr>
        <p:spPr>
          <a:ln/>
        </p:spPr>
      </p:sp>
      <p:sp>
        <p:nvSpPr>
          <p:cNvPr id="22937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22938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9552355E-D54C-4951-9B0E-29BD0B435E24}" type="slidenum">
              <a:rPr lang="en-US" altLang="en-US" sz="1300"/>
              <a:pPr/>
              <a:t>85</a:t>
            </a:fld>
            <a:endParaRPr lang="en-US" altLang="en-US" sz="1300"/>
          </a:p>
        </p:txBody>
      </p:sp>
    </p:spTree>
    <p:extLst>
      <p:ext uri="{BB962C8B-B14F-4D97-AF65-F5344CB8AC3E}">
        <p14:creationId xmlns:p14="http://schemas.microsoft.com/office/powerpoint/2010/main" val="3643419238"/>
      </p:ext>
    </p:extLst>
  </p:cSld>
  <p:clrMapOvr>
    <a:masterClrMapping/>
  </p:clrMapOvr>
</p:notes>
</file>

<file path=ppt/notesSlides/notesSlide8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0402" name="Slide Image Placeholder 1"/>
          <p:cNvSpPr>
            <a:spLocks noGrp="1" noRot="1" noChangeAspect="1" noTextEdit="1"/>
          </p:cNvSpPr>
          <p:nvPr>
            <p:ph type="sldImg"/>
          </p:nvPr>
        </p:nvSpPr>
        <p:spPr>
          <a:ln/>
        </p:spPr>
      </p:sp>
      <p:sp>
        <p:nvSpPr>
          <p:cNvPr id="23040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23040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FE9AD108-0DCA-4437-A5A8-EBA883845BC7}" type="slidenum">
              <a:rPr lang="en-US" altLang="en-US" sz="1300"/>
              <a:pPr/>
              <a:t>86</a:t>
            </a:fld>
            <a:endParaRPr lang="en-US" altLang="en-US" sz="1300"/>
          </a:p>
        </p:txBody>
      </p:sp>
    </p:spTree>
    <p:extLst>
      <p:ext uri="{BB962C8B-B14F-4D97-AF65-F5344CB8AC3E}">
        <p14:creationId xmlns:p14="http://schemas.microsoft.com/office/powerpoint/2010/main" val="3911831949"/>
      </p:ext>
    </p:extLst>
  </p:cSld>
  <p:clrMapOvr>
    <a:masterClrMapping/>
  </p:clrMapOvr>
</p:notes>
</file>

<file path=ppt/notesSlides/notesSlide8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1426" name="Slide Image Placeholder 1"/>
          <p:cNvSpPr>
            <a:spLocks noGrp="1" noRot="1" noChangeAspect="1" noTextEdit="1"/>
          </p:cNvSpPr>
          <p:nvPr>
            <p:ph type="sldImg"/>
          </p:nvPr>
        </p:nvSpPr>
        <p:spPr>
          <a:ln/>
        </p:spPr>
      </p:sp>
      <p:sp>
        <p:nvSpPr>
          <p:cNvPr id="23142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23142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08774F88-37E9-4BE9-A2A1-3946B3B70F25}" type="slidenum">
              <a:rPr lang="en-US" altLang="en-US" sz="1300"/>
              <a:pPr/>
              <a:t>87</a:t>
            </a:fld>
            <a:endParaRPr lang="en-US" altLang="en-US" sz="1300"/>
          </a:p>
        </p:txBody>
      </p:sp>
    </p:spTree>
    <p:extLst>
      <p:ext uri="{BB962C8B-B14F-4D97-AF65-F5344CB8AC3E}">
        <p14:creationId xmlns:p14="http://schemas.microsoft.com/office/powerpoint/2010/main" val="2913284301"/>
      </p:ext>
    </p:extLst>
  </p:cSld>
  <p:clrMapOvr>
    <a:masterClrMapping/>
  </p:clrMapOvr>
</p:notes>
</file>

<file path=ppt/notesSlides/notesSlide8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2450" name="Slide Image Placeholder 1"/>
          <p:cNvSpPr>
            <a:spLocks noGrp="1" noRot="1" noChangeAspect="1" noTextEdit="1"/>
          </p:cNvSpPr>
          <p:nvPr>
            <p:ph type="sldImg"/>
          </p:nvPr>
        </p:nvSpPr>
        <p:spPr>
          <a:ln/>
        </p:spPr>
      </p:sp>
      <p:sp>
        <p:nvSpPr>
          <p:cNvPr id="23245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23245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2F725329-D3F4-477B-BF16-CA2AC8487BF7}" type="slidenum">
              <a:rPr lang="en-US" altLang="en-US" sz="1300"/>
              <a:pPr/>
              <a:t>88</a:t>
            </a:fld>
            <a:endParaRPr lang="en-US" altLang="en-US" sz="1300"/>
          </a:p>
        </p:txBody>
      </p:sp>
    </p:spTree>
    <p:extLst>
      <p:ext uri="{BB962C8B-B14F-4D97-AF65-F5344CB8AC3E}">
        <p14:creationId xmlns:p14="http://schemas.microsoft.com/office/powerpoint/2010/main" val="2914127185"/>
      </p:ext>
    </p:extLst>
  </p:cSld>
  <p:clrMapOvr>
    <a:masterClrMapping/>
  </p:clrMapOvr>
</p:notes>
</file>

<file path=ppt/notesSlides/notesSlide8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3474" name="Slide Image Placeholder 1"/>
          <p:cNvSpPr>
            <a:spLocks noGrp="1" noRot="1" noChangeAspect="1" noTextEdit="1"/>
          </p:cNvSpPr>
          <p:nvPr>
            <p:ph type="sldImg"/>
          </p:nvPr>
        </p:nvSpPr>
        <p:spPr>
          <a:ln/>
        </p:spPr>
      </p:sp>
      <p:sp>
        <p:nvSpPr>
          <p:cNvPr id="23347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23347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572ECC10-1185-4404-84C5-3DAFAB960902}" type="slidenum">
              <a:rPr lang="en-US" altLang="en-US" sz="1300"/>
              <a:pPr/>
              <a:t>89</a:t>
            </a:fld>
            <a:endParaRPr lang="en-US" altLang="en-US" sz="1300"/>
          </a:p>
        </p:txBody>
      </p:sp>
    </p:spTree>
    <p:extLst>
      <p:ext uri="{BB962C8B-B14F-4D97-AF65-F5344CB8AC3E}">
        <p14:creationId xmlns:p14="http://schemas.microsoft.com/office/powerpoint/2010/main" val="679794825"/>
      </p:ext>
    </p:extLst>
  </p:cSld>
  <p:clrMapOvr>
    <a:masterClrMapping/>
  </p:clrMapOvr>
</p:notes>
</file>

<file path=ppt/notesSlides/notesSlide9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4498" name="Slide Image Placeholder 1"/>
          <p:cNvSpPr>
            <a:spLocks noGrp="1" noRot="1" noChangeAspect="1" noTextEdit="1"/>
          </p:cNvSpPr>
          <p:nvPr>
            <p:ph type="sldImg"/>
          </p:nvPr>
        </p:nvSpPr>
        <p:spPr>
          <a:ln/>
        </p:spPr>
      </p:sp>
      <p:sp>
        <p:nvSpPr>
          <p:cNvPr id="23449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23450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5067D6B1-0A09-4AE9-9999-BDE2F26E4B31}" type="slidenum">
              <a:rPr lang="en-US" altLang="en-US" sz="1300"/>
              <a:pPr/>
              <a:t>90</a:t>
            </a:fld>
            <a:endParaRPr lang="en-US" altLang="en-US" sz="1300"/>
          </a:p>
        </p:txBody>
      </p:sp>
    </p:spTree>
    <p:extLst>
      <p:ext uri="{BB962C8B-B14F-4D97-AF65-F5344CB8AC3E}">
        <p14:creationId xmlns:p14="http://schemas.microsoft.com/office/powerpoint/2010/main" val="2572108111"/>
      </p:ext>
    </p:extLst>
  </p:cSld>
  <p:clrMapOvr>
    <a:masterClrMapping/>
  </p:clrMapOvr>
</p:notes>
</file>

<file path=ppt/notesSlides/notesSlide9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22" name="Slide Image Placeholder 1"/>
          <p:cNvSpPr>
            <a:spLocks noGrp="1" noRot="1" noChangeAspect="1" noTextEdit="1"/>
          </p:cNvSpPr>
          <p:nvPr>
            <p:ph type="sldImg"/>
          </p:nvPr>
        </p:nvSpPr>
        <p:spPr>
          <a:ln/>
        </p:spPr>
      </p:sp>
      <p:sp>
        <p:nvSpPr>
          <p:cNvPr id="23552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23552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25D195D7-5D8C-4418-A15D-022745D72467}" type="slidenum">
              <a:rPr lang="en-US" altLang="en-US" sz="1300"/>
              <a:pPr/>
              <a:t>91</a:t>
            </a:fld>
            <a:endParaRPr lang="en-US" altLang="en-US" sz="1300"/>
          </a:p>
        </p:txBody>
      </p:sp>
    </p:spTree>
    <p:extLst>
      <p:ext uri="{BB962C8B-B14F-4D97-AF65-F5344CB8AC3E}">
        <p14:creationId xmlns:p14="http://schemas.microsoft.com/office/powerpoint/2010/main" val="4179771482"/>
      </p:ext>
    </p:extLst>
  </p:cSld>
  <p:clrMapOvr>
    <a:masterClrMapping/>
  </p:clrMapOvr>
</p:notes>
</file>

<file path=ppt/notesSlides/notesSlide9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6546" name="Slide Image Placeholder 1"/>
          <p:cNvSpPr>
            <a:spLocks noGrp="1" noRot="1" noChangeAspect="1" noTextEdit="1"/>
          </p:cNvSpPr>
          <p:nvPr>
            <p:ph type="sldImg"/>
          </p:nvPr>
        </p:nvSpPr>
        <p:spPr>
          <a:ln/>
        </p:spPr>
      </p:sp>
      <p:sp>
        <p:nvSpPr>
          <p:cNvPr id="2365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2365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2F353222-D55A-4C48-B78D-AE7785CB12F6}" type="slidenum">
              <a:rPr lang="en-US" altLang="en-US" sz="1300"/>
              <a:pPr/>
              <a:t>92</a:t>
            </a:fld>
            <a:endParaRPr lang="en-US" altLang="en-US" sz="1300"/>
          </a:p>
        </p:txBody>
      </p:sp>
    </p:spTree>
    <p:extLst>
      <p:ext uri="{BB962C8B-B14F-4D97-AF65-F5344CB8AC3E}">
        <p14:creationId xmlns:p14="http://schemas.microsoft.com/office/powerpoint/2010/main" val="1717570479"/>
      </p:ext>
    </p:extLst>
  </p:cSld>
  <p:clrMapOvr>
    <a:masterClrMapping/>
  </p:clrMapOvr>
</p:notes>
</file>

<file path=ppt/notesSlides/notesSlide9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7570" name="Slide Image Placeholder 1"/>
          <p:cNvSpPr>
            <a:spLocks noGrp="1" noRot="1" noChangeAspect="1" noTextEdit="1"/>
          </p:cNvSpPr>
          <p:nvPr>
            <p:ph type="sldImg"/>
          </p:nvPr>
        </p:nvSpPr>
        <p:spPr>
          <a:ln/>
        </p:spPr>
      </p:sp>
      <p:sp>
        <p:nvSpPr>
          <p:cNvPr id="23757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23757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B5F46519-B6EA-4F81-BF4B-53953C55E97D}" type="slidenum">
              <a:rPr lang="en-US" altLang="en-US" sz="1300"/>
              <a:pPr/>
              <a:t>93</a:t>
            </a:fld>
            <a:endParaRPr lang="en-US" altLang="en-US" sz="1300"/>
          </a:p>
        </p:txBody>
      </p:sp>
    </p:spTree>
    <p:extLst>
      <p:ext uri="{BB962C8B-B14F-4D97-AF65-F5344CB8AC3E}">
        <p14:creationId xmlns:p14="http://schemas.microsoft.com/office/powerpoint/2010/main" val="2191113257"/>
      </p:ext>
    </p:extLst>
  </p:cSld>
  <p:clrMapOvr>
    <a:masterClrMapping/>
  </p:clrMapOvr>
</p:notes>
</file>

<file path=ppt/notesSlides/notesSlide9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8594" name="Slide Image Placeholder 1"/>
          <p:cNvSpPr>
            <a:spLocks noGrp="1" noRot="1" noChangeAspect="1" noTextEdit="1"/>
          </p:cNvSpPr>
          <p:nvPr>
            <p:ph type="sldImg"/>
          </p:nvPr>
        </p:nvSpPr>
        <p:spPr>
          <a:ln/>
        </p:spPr>
      </p:sp>
      <p:sp>
        <p:nvSpPr>
          <p:cNvPr id="23859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23859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AC290A78-E50A-45EE-83B9-6BF7CAB2B7FD}" type="slidenum">
              <a:rPr lang="en-US" altLang="en-US" sz="1300"/>
              <a:pPr/>
              <a:t>94</a:t>
            </a:fld>
            <a:endParaRPr lang="en-US" altLang="en-US" sz="1300"/>
          </a:p>
        </p:txBody>
      </p:sp>
    </p:spTree>
    <p:extLst>
      <p:ext uri="{BB962C8B-B14F-4D97-AF65-F5344CB8AC3E}">
        <p14:creationId xmlns:p14="http://schemas.microsoft.com/office/powerpoint/2010/main" val="1773928516"/>
      </p:ext>
    </p:extLst>
  </p:cSld>
  <p:clrMapOvr>
    <a:masterClrMapping/>
  </p:clrMapOvr>
</p:notes>
</file>

<file path=ppt/notesSlides/notesSlide9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9618" name="Slide Image Placeholder 1"/>
          <p:cNvSpPr>
            <a:spLocks noGrp="1" noRot="1" noChangeAspect="1" noTextEdit="1"/>
          </p:cNvSpPr>
          <p:nvPr>
            <p:ph type="sldImg"/>
          </p:nvPr>
        </p:nvSpPr>
        <p:spPr>
          <a:ln/>
        </p:spPr>
      </p:sp>
      <p:sp>
        <p:nvSpPr>
          <p:cNvPr id="23961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23962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993DD031-FDE1-4B3D-AEE9-A7C989A45B7C}" type="slidenum">
              <a:rPr lang="en-US" altLang="en-US" sz="1300"/>
              <a:pPr/>
              <a:t>95</a:t>
            </a:fld>
            <a:endParaRPr lang="en-US" altLang="en-US" sz="1300"/>
          </a:p>
        </p:txBody>
      </p:sp>
    </p:spTree>
    <p:extLst>
      <p:ext uri="{BB962C8B-B14F-4D97-AF65-F5344CB8AC3E}">
        <p14:creationId xmlns:p14="http://schemas.microsoft.com/office/powerpoint/2010/main" val="4285159932"/>
      </p:ext>
    </p:extLst>
  </p:cSld>
  <p:clrMapOvr>
    <a:masterClrMapping/>
  </p:clrMapOvr>
</p:notes>
</file>

<file path=ppt/notesSlides/notesSlide9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0642" name="Slide Image Placeholder 1"/>
          <p:cNvSpPr>
            <a:spLocks noGrp="1" noRot="1" noChangeAspect="1" noTextEdit="1"/>
          </p:cNvSpPr>
          <p:nvPr>
            <p:ph type="sldImg"/>
          </p:nvPr>
        </p:nvSpPr>
        <p:spPr>
          <a:ln/>
        </p:spPr>
      </p:sp>
      <p:sp>
        <p:nvSpPr>
          <p:cNvPr id="24064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24064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9183A94A-4B77-4181-9BDF-2CA9D068C0DC}" type="slidenum">
              <a:rPr lang="en-US" altLang="en-US" sz="1300"/>
              <a:pPr/>
              <a:t>96</a:t>
            </a:fld>
            <a:endParaRPr lang="en-US" altLang="en-US" sz="1300"/>
          </a:p>
        </p:txBody>
      </p:sp>
    </p:spTree>
    <p:extLst>
      <p:ext uri="{BB962C8B-B14F-4D97-AF65-F5344CB8AC3E}">
        <p14:creationId xmlns:p14="http://schemas.microsoft.com/office/powerpoint/2010/main" val="1171715122"/>
      </p:ext>
    </p:extLst>
  </p:cSld>
  <p:clrMapOvr>
    <a:masterClrMapping/>
  </p:clrMapOvr>
</p:notes>
</file>

<file path=ppt/notesSlides/notesSlide9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1666" name="Slide Image Placeholder 1"/>
          <p:cNvSpPr>
            <a:spLocks noGrp="1" noRot="1" noChangeAspect="1" noTextEdit="1"/>
          </p:cNvSpPr>
          <p:nvPr>
            <p:ph type="sldImg"/>
          </p:nvPr>
        </p:nvSpPr>
        <p:spPr>
          <a:ln/>
        </p:spPr>
      </p:sp>
      <p:sp>
        <p:nvSpPr>
          <p:cNvPr id="24166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24166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3E4C9F8C-A88F-47B9-BB5C-1823A65F7F09}" type="slidenum">
              <a:rPr lang="en-US" altLang="en-US" sz="1300"/>
              <a:pPr/>
              <a:t>97</a:t>
            </a:fld>
            <a:endParaRPr lang="en-US" altLang="en-US" sz="1300"/>
          </a:p>
        </p:txBody>
      </p:sp>
    </p:spTree>
    <p:extLst>
      <p:ext uri="{BB962C8B-B14F-4D97-AF65-F5344CB8AC3E}">
        <p14:creationId xmlns:p14="http://schemas.microsoft.com/office/powerpoint/2010/main" val="4197777116"/>
      </p:ext>
    </p:extLst>
  </p:cSld>
  <p:clrMapOvr>
    <a:masterClrMapping/>
  </p:clrMapOvr>
</p:notes>
</file>

<file path=ppt/notesSlides/notesSlide9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2690" name="Slide Image Placeholder 1"/>
          <p:cNvSpPr>
            <a:spLocks noGrp="1" noRot="1" noChangeAspect="1" noTextEdit="1"/>
          </p:cNvSpPr>
          <p:nvPr>
            <p:ph type="sldImg"/>
          </p:nvPr>
        </p:nvSpPr>
        <p:spPr>
          <a:ln/>
        </p:spPr>
      </p:sp>
      <p:sp>
        <p:nvSpPr>
          <p:cNvPr id="24269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24269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B0A98717-0606-4C71-B7CB-9C93EC9424F2}" type="slidenum">
              <a:rPr lang="en-US" altLang="en-US" sz="1300"/>
              <a:pPr/>
              <a:t>98</a:t>
            </a:fld>
            <a:endParaRPr lang="en-US" altLang="en-US" sz="1300"/>
          </a:p>
        </p:txBody>
      </p:sp>
    </p:spTree>
    <p:extLst>
      <p:ext uri="{BB962C8B-B14F-4D97-AF65-F5344CB8AC3E}">
        <p14:creationId xmlns:p14="http://schemas.microsoft.com/office/powerpoint/2010/main" val="3190928832"/>
      </p:ext>
    </p:extLst>
  </p:cSld>
  <p:clrMapOvr>
    <a:masterClrMapping/>
  </p:clrMapOvr>
</p:notes>
</file>

<file path=ppt/notesSlides/notesSlide9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3714" name="Slide Image Placeholder 1"/>
          <p:cNvSpPr>
            <a:spLocks noGrp="1" noRot="1" noChangeAspect="1" noTextEdit="1"/>
          </p:cNvSpPr>
          <p:nvPr>
            <p:ph type="sldImg"/>
          </p:nvPr>
        </p:nvSpPr>
        <p:spPr>
          <a:ln/>
        </p:spPr>
      </p:sp>
      <p:sp>
        <p:nvSpPr>
          <p:cNvPr id="24371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24371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EEE0C29C-BF53-4492-839F-0E09DB3A2CB5}" type="slidenum">
              <a:rPr lang="en-US" altLang="en-US" sz="1300"/>
              <a:pPr/>
              <a:t>99</a:t>
            </a:fld>
            <a:endParaRPr lang="en-US" altLang="en-US" sz="1300"/>
          </a:p>
        </p:txBody>
      </p:sp>
    </p:spTree>
    <p:extLst>
      <p:ext uri="{BB962C8B-B14F-4D97-AF65-F5344CB8AC3E}">
        <p14:creationId xmlns:p14="http://schemas.microsoft.com/office/powerpoint/2010/main" val="1278379419"/>
      </p:ext>
    </p:extLst>
  </p:cSld>
  <p:clrMapOvr>
    <a:masterClrMapping/>
  </p:clrMapOvr>
</p:notes>
</file>

<file path=ppt/notesSlides/notesSlide10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4738" name="Slide Image Placeholder 1"/>
          <p:cNvSpPr>
            <a:spLocks noGrp="1" noRot="1" noChangeAspect="1" noTextEdit="1"/>
          </p:cNvSpPr>
          <p:nvPr>
            <p:ph type="sldImg"/>
          </p:nvPr>
        </p:nvSpPr>
        <p:spPr>
          <a:ln/>
        </p:spPr>
      </p:sp>
      <p:sp>
        <p:nvSpPr>
          <p:cNvPr id="24473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24474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18CD7CC5-C72F-4A1D-9597-0B6A311DC666}" type="slidenum">
              <a:rPr lang="en-US" altLang="en-US" sz="1300"/>
              <a:pPr/>
              <a:t>100</a:t>
            </a:fld>
            <a:endParaRPr lang="en-US" altLang="en-US" sz="1300"/>
          </a:p>
        </p:txBody>
      </p:sp>
    </p:spTree>
    <p:extLst>
      <p:ext uri="{BB962C8B-B14F-4D97-AF65-F5344CB8AC3E}">
        <p14:creationId xmlns:p14="http://schemas.microsoft.com/office/powerpoint/2010/main" val="2629810123"/>
      </p:ext>
    </p:extLst>
  </p:cSld>
  <p:clrMapOvr>
    <a:masterClrMapping/>
  </p:clrMapOvr>
</p:notes>
</file>

<file path=ppt/notesSlides/notesSlide10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62" name="Slide Image Placeholder 1"/>
          <p:cNvSpPr>
            <a:spLocks noGrp="1" noRot="1" noChangeAspect="1" noTextEdit="1"/>
          </p:cNvSpPr>
          <p:nvPr>
            <p:ph type="sldImg"/>
          </p:nvPr>
        </p:nvSpPr>
        <p:spPr>
          <a:ln/>
        </p:spPr>
      </p:sp>
      <p:sp>
        <p:nvSpPr>
          <p:cNvPr id="24576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24576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08CCD228-D3A0-48E6-8393-63CFDE20925F}" type="slidenum">
              <a:rPr lang="en-US" altLang="en-US" sz="1300"/>
              <a:pPr/>
              <a:t>101</a:t>
            </a:fld>
            <a:endParaRPr lang="en-US" altLang="en-US" sz="1300"/>
          </a:p>
        </p:txBody>
      </p:sp>
    </p:spTree>
    <p:extLst>
      <p:ext uri="{BB962C8B-B14F-4D97-AF65-F5344CB8AC3E}">
        <p14:creationId xmlns:p14="http://schemas.microsoft.com/office/powerpoint/2010/main" val="3510984779"/>
      </p:ext>
    </p:extLst>
  </p:cSld>
  <p:clrMapOvr>
    <a:masterClrMapping/>
  </p:clrMapOvr>
</p:notes>
</file>

<file path=ppt/notesSlides/notesSlide10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6786" name="Slide Image Placeholder 1"/>
          <p:cNvSpPr>
            <a:spLocks noGrp="1" noRot="1" noChangeAspect="1" noTextEdit="1"/>
          </p:cNvSpPr>
          <p:nvPr>
            <p:ph type="sldImg"/>
          </p:nvPr>
        </p:nvSpPr>
        <p:spPr>
          <a:ln/>
        </p:spPr>
      </p:sp>
      <p:sp>
        <p:nvSpPr>
          <p:cNvPr id="24678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24678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9F883CE4-D7FC-4094-AC10-B24A62E24F3C}" type="slidenum">
              <a:rPr lang="en-US" altLang="en-US" sz="1300"/>
              <a:pPr/>
              <a:t>102</a:t>
            </a:fld>
            <a:endParaRPr lang="en-US" altLang="en-US" sz="1300"/>
          </a:p>
        </p:txBody>
      </p:sp>
    </p:spTree>
    <p:extLst>
      <p:ext uri="{BB962C8B-B14F-4D97-AF65-F5344CB8AC3E}">
        <p14:creationId xmlns:p14="http://schemas.microsoft.com/office/powerpoint/2010/main" val="1232801439"/>
      </p:ext>
    </p:extLst>
  </p:cSld>
  <p:clrMapOvr>
    <a:masterClrMapping/>
  </p:clrMapOvr>
</p:notes>
</file>

<file path=ppt/notesSlides/notesSlide10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7810" name="Slide Image Placeholder 1"/>
          <p:cNvSpPr>
            <a:spLocks noGrp="1" noRot="1" noChangeAspect="1" noTextEdit="1"/>
          </p:cNvSpPr>
          <p:nvPr>
            <p:ph type="sldImg"/>
          </p:nvPr>
        </p:nvSpPr>
        <p:spPr>
          <a:ln/>
        </p:spPr>
      </p:sp>
      <p:sp>
        <p:nvSpPr>
          <p:cNvPr id="24781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24781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0A5EF3E5-45EF-4C52-A036-EF77E52DCFBA}" type="slidenum">
              <a:rPr lang="en-US" altLang="en-US" sz="1300"/>
              <a:pPr/>
              <a:t>103</a:t>
            </a:fld>
            <a:endParaRPr lang="en-US" altLang="en-US" sz="1300"/>
          </a:p>
        </p:txBody>
      </p:sp>
    </p:spTree>
    <p:extLst>
      <p:ext uri="{BB962C8B-B14F-4D97-AF65-F5344CB8AC3E}">
        <p14:creationId xmlns:p14="http://schemas.microsoft.com/office/powerpoint/2010/main" val="3491912314"/>
      </p:ext>
    </p:extLst>
  </p:cSld>
  <p:clrMapOvr>
    <a:masterClrMapping/>
  </p:clrMapOvr>
</p:notes>
</file>

<file path=ppt/notesSlides/notesSlide10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8834" name="Slide Image Placeholder 1"/>
          <p:cNvSpPr>
            <a:spLocks noGrp="1" noRot="1" noChangeAspect="1" noTextEdit="1"/>
          </p:cNvSpPr>
          <p:nvPr>
            <p:ph type="sldImg"/>
          </p:nvPr>
        </p:nvSpPr>
        <p:spPr>
          <a:ln/>
        </p:spPr>
      </p:sp>
      <p:sp>
        <p:nvSpPr>
          <p:cNvPr id="24883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24883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C9ABEDD8-28CE-4F27-9115-D0CDDDADC9C8}" type="slidenum">
              <a:rPr lang="en-US" altLang="en-US" sz="1300"/>
              <a:pPr/>
              <a:t>104</a:t>
            </a:fld>
            <a:endParaRPr lang="en-US" altLang="en-US" sz="1300"/>
          </a:p>
        </p:txBody>
      </p:sp>
    </p:spTree>
    <p:extLst>
      <p:ext uri="{BB962C8B-B14F-4D97-AF65-F5344CB8AC3E}">
        <p14:creationId xmlns:p14="http://schemas.microsoft.com/office/powerpoint/2010/main" val="3404490037"/>
      </p:ext>
    </p:extLst>
  </p:cSld>
  <p:clrMapOvr>
    <a:masterClrMapping/>
  </p:clrMapOvr>
</p:notes>
</file>

<file path=ppt/notesSlides/notesSlide10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9858" name="Slide Image Placeholder 1"/>
          <p:cNvSpPr>
            <a:spLocks noGrp="1" noRot="1" noChangeAspect="1" noTextEdit="1"/>
          </p:cNvSpPr>
          <p:nvPr>
            <p:ph type="sldImg"/>
          </p:nvPr>
        </p:nvSpPr>
        <p:spPr>
          <a:ln/>
        </p:spPr>
      </p:sp>
      <p:sp>
        <p:nvSpPr>
          <p:cNvPr id="24985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24986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D8DD6371-07AB-4F1A-A743-08AFFFA3DEEB}" type="slidenum">
              <a:rPr lang="en-US" altLang="en-US" sz="1300"/>
              <a:pPr/>
              <a:t>105</a:t>
            </a:fld>
            <a:endParaRPr lang="en-US" altLang="en-US" sz="1300"/>
          </a:p>
        </p:txBody>
      </p:sp>
    </p:spTree>
    <p:extLst>
      <p:ext uri="{BB962C8B-B14F-4D97-AF65-F5344CB8AC3E}">
        <p14:creationId xmlns:p14="http://schemas.microsoft.com/office/powerpoint/2010/main" val="1385486866"/>
      </p:ext>
    </p:extLst>
  </p:cSld>
  <p:clrMapOvr>
    <a:masterClrMapping/>
  </p:clrMapOvr>
</p:notes>
</file>

<file path=ppt/notesSlides/notesSlide10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0882" name="Slide Image Placeholder 1"/>
          <p:cNvSpPr>
            <a:spLocks noGrp="1" noRot="1" noChangeAspect="1" noTextEdit="1"/>
          </p:cNvSpPr>
          <p:nvPr>
            <p:ph type="sldImg"/>
          </p:nvPr>
        </p:nvSpPr>
        <p:spPr>
          <a:ln/>
        </p:spPr>
      </p:sp>
      <p:sp>
        <p:nvSpPr>
          <p:cNvPr id="25088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25088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CE78A31D-8F86-4300-A0BD-18537F0F8480}" type="slidenum">
              <a:rPr lang="en-US" altLang="en-US" sz="1300"/>
              <a:pPr/>
              <a:t>106</a:t>
            </a:fld>
            <a:endParaRPr lang="en-US" altLang="en-US" sz="1300"/>
          </a:p>
        </p:txBody>
      </p:sp>
    </p:spTree>
    <p:extLst>
      <p:ext uri="{BB962C8B-B14F-4D97-AF65-F5344CB8AC3E}">
        <p14:creationId xmlns:p14="http://schemas.microsoft.com/office/powerpoint/2010/main" val="1085732704"/>
      </p:ext>
    </p:extLst>
  </p:cSld>
  <p:clrMapOvr>
    <a:masterClrMapping/>
  </p:clrMapOvr>
</p:notes>
</file>

<file path=ppt/notesSlides/notesSlide10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1906" name="Slide Image Placeholder 1"/>
          <p:cNvSpPr>
            <a:spLocks noGrp="1" noRot="1" noChangeAspect="1" noTextEdit="1"/>
          </p:cNvSpPr>
          <p:nvPr>
            <p:ph type="sldImg"/>
          </p:nvPr>
        </p:nvSpPr>
        <p:spPr>
          <a:ln/>
        </p:spPr>
      </p:sp>
      <p:sp>
        <p:nvSpPr>
          <p:cNvPr id="25190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25190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B2B78C61-C9E9-4F4D-8451-B1CBBA097097}" type="slidenum">
              <a:rPr lang="en-US" altLang="en-US" sz="1300"/>
              <a:pPr/>
              <a:t>107</a:t>
            </a:fld>
            <a:endParaRPr lang="en-US" altLang="en-US" sz="1300"/>
          </a:p>
        </p:txBody>
      </p:sp>
    </p:spTree>
    <p:extLst>
      <p:ext uri="{BB962C8B-B14F-4D97-AF65-F5344CB8AC3E}">
        <p14:creationId xmlns:p14="http://schemas.microsoft.com/office/powerpoint/2010/main" val="676106161"/>
      </p:ext>
    </p:extLst>
  </p:cSld>
  <p:clrMapOvr>
    <a:masterClrMapping/>
  </p:clrMapOvr>
</p:notes>
</file>

<file path=ppt/notesSlides/notesSlide10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2930" name="Slide Image Placeholder 1"/>
          <p:cNvSpPr>
            <a:spLocks noGrp="1" noRot="1" noChangeAspect="1" noTextEdit="1"/>
          </p:cNvSpPr>
          <p:nvPr>
            <p:ph type="sldImg"/>
          </p:nvPr>
        </p:nvSpPr>
        <p:spPr>
          <a:ln/>
        </p:spPr>
      </p:sp>
      <p:sp>
        <p:nvSpPr>
          <p:cNvPr id="25293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25293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2F64B701-1106-40DA-9E2D-6C6FC1753E1E}" type="slidenum">
              <a:rPr lang="en-US" altLang="en-US" sz="1300"/>
              <a:pPr/>
              <a:t>108</a:t>
            </a:fld>
            <a:endParaRPr lang="en-US" altLang="en-US" sz="1300"/>
          </a:p>
        </p:txBody>
      </p:sp>
    </p:spTree>
    <p:extLst>
      <p:ext uri="{BB962C8B-B14F-4D97-AF65-F5344CB8AC3E}">
        <p14:creationId xmlns:p14="http://schemas.microsoft.com/office/powerpoint/2010/main" val="1232241711"/>
      </p:ext>
    </p:extLst>
  </p:cSld>
  <p:clrMapOvr>
    <a:masterClrMapping/>
  </p:clrMapOvr>
</p:notes>
</file>

<file path=ppt/notesSlides/notesSlide10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3954" name="Slide Image Placeholder 1"/>
          <p:cNvSpPr>
            <a:spLocks noGrp="1" noRot="1" noChangeAspect="1" noTextEdit="1"/>
          </p:cNvSpPr>
          <p:nvPr>
            <p:ph type="sldImg"/>
          </p:nvPr>
        </p:nvSpPr>
        <p:spPr>
          <a:ln/>
        </p:spPr>
      </p:sp>
      <p:sp>
        <p:nvSpPr>
          <p:cNvPr id="25395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25395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5C317AED-5458-4221-9F29-B0E5DD37DB76}" type="slidenum">
              <a:rPr lang="en-US" altLang="en-US" sz="1300"/>
              <a:pPr/>
              <a:t>109</a:t>
            </a:fld>
            <a:endParaRPr lang="en-US" altLang="en-US" sz="1300"/>
          </a:p>
        </p:txBody>
      </p:sp>
    </p:spTree>
    <p:extLst>
      <p:ext uri="{BB962C8B-B14F-4D97-AF65-F5344CB8AC3E}">
        <p14:creationId xmlns:p14="http://schemas.microsoft.com/office/powerpoint/2010/main" val="2782305477"/>
      </p:ext>
    </p:extLst>
  </p:cSld>
  <p:clrMapOvr>
    <a:masterClrMapping/>
  </p:clrMapOvr>
</p:notes>
</file>

<file path=ppt/notesSlides/notesSlide1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4978" name="Slide Image Placeholder 1"/>
          <p:cNvSpPr>
            <a:spLocks noGrp="1" noRot="1" noChangeAspect="1" noTextEdit="1"/>
          </p:cNvSpPr>
          <p:nvPr>
            <p:ph type="sldImg"/>
          </p:nvPr>
        </p:nvSpPr>
        <p:spPr>
          <a:ln/>
        </p:spPr>
      </p:sp>
      <p:sp>
        <p:nvSpPr>
          <p:cNvPr id="25497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25498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05007A47-AEE8-46B2-B250-AE0B03C766CF}" type="slidenum">
              <a:rPr lang="en-US" altLang="en-US" sz="1300"/>
              <a:pPr/>
              <a:t>110</a:t>
            </a:fld>
            <a:endParaRPr lang="en-US" altLang="en-US" sz="1300"/>
          </a:p>
        </p:txBody>
      </p:sp>
    </p:spTree>
    <p:extLst>
      <p:ext uri="{BB962C8B-B14F-4D97-AF65-F5344CB8AC3E}">
        <p14:creationId xmlns:p14="http://schemas.microsoft.com/office/powerpoint/2010/main" val="2868683355"/>
      </p:ext>
    </p:extLst>
  </p:cSld>
  <p:clrMapOvr>
    <a:masterClrMapping/>
  </p:clrMapOvr>
</p:notes>
</file>

<file path=ppt/notesSlides/notesSlide1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02" name="Slide Image Placeholder 1"/>
          <p:cNvSpPr>
            <a:spLocks noGrp="1" noRot="1" noChangeAspect="1" noTextEdit="1"/>
          </p:cNvSpPr>
          <p:nvPr>
            <p:ph type="sldImg"/>
          </p:nvPr>
        </p:nvSpPr>
        <p:spPr>
          <a:ln/>
        </p:spPr>
      </p:sp>
      <p:sp>
        <p:nvSpPr>
          <p:cNvPr id="25600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25600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F9C78DA4-D8B5-4404-99B3-D35F5BDD1793}" type="slidenum">
              <a:rPr lang="en-US" altLang="en-US" sz="1300"/>
              <a:pPr/>
              <a:t>111</a:t>
            </a:fld>
            <a:endParaRPr lang="en-US" altLang="en-US" sz="1300"/>
          </a:p>
        </p:txBody>
      </p:sp>
    </p:spTree>
    <p:extLst>
      <p:ext uri="{BB962C8B-B14F-4D97-AF65-F5344CB8AC3E}">
        <p14:creationId xmlns:p14="http://schemas.microsoft.com/office/powerpoint/2010/main" val="2591875456"/>
      </p:ext>
    </p:extLst>
  </p:cSld>
  <p:clrMapOvr>
    <a:masterClrMapping/>
  </p:clrMapOvr>
</p:notes>
</file>

<file path=ppt/notesSlides/notesSlide1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7026" name="Slide Image Placeholder 1"/>
          <p:cNvSpPr>
            <a:spLocks noGrp="1" noRot="1" noChangeAspect="1" noTextEdit="1"/>
          </p:cNvSpPr>
          <p:nvPr>
            <p:ph type="sldImg"/>
          </p:nvPr>
        </p:nvSpPr>
        <p:spPr>
          <a:ln/>
        </p:spPr>
      </p:sp>
      <p:sp>
        <p:nvSpPr>
          <p:cNvPr id="25702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25702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750F9967-21F4-4387-BA49-CD30D5885816}" type="slidenum">
              <a:rPr lang="en-US" altLang="en-US" sz="1300"/>
              <a:pPr/>
              <a:t>112</a:t>
            </a:fld>
            <a:endParaRPr lang="en-US" altLang="en-US" sz="1300"/>
          </a:p>
        </p:txBody>
      </p:sp>
    </p:spTree>
    <p:extLst>
      <p:ext uri="{BB962C8B-B14F-4D97-AF65-F5344CB8AC3E}">
        <p14:creationId xmlns:p14="http://schemas.microsoft.com/office/powerpoint/2010/main" val="3417502454"/>
      </p:ext>
    </p:extLst>
  </p:cSld>
  <p:clrMapOvr>
    <a:masterClrMapping/>
  </p:clrMapOvr>
</p:notes>
</file>

<file path=ppt/notesSlides/notesSlide1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8050" name="Slide Image Placeholder 1"/>
          <p:cNvSpPr>
            <a:spLocks noGrp="1" noRot="1" noChangeAspect="1" noTextEdit="1"/>
          </p:cNvSpPr>
          <p:nvPr>
            <p:ph type="sldImg"/>
          </p:nvPr>
        </p:nvSpPr>
        <p:spPr>
          <a:ln/>
        </p:spPr>
      </p:sp>
      <p:sp>
        <p:nvSpPr>
          <p:cNvPr id="25805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25805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028ECB36-773C-4E64-A686-2EAE33FB75E2}" type="slidenum">
              <a:rPr lang="en-US" altLang="en-US" sz="1300"/>
              <a:pPr/>
              <a:t>113</a:t>
            </a:fld>
            <a:endParaRPr lang="en-US" altLang="en-US" sz="1300"/>
          </a:p>
        </p:txBody>
      </p:sp>
    </p:spTree>
    <p:extLst>
      <p:ext uri="{BB962C8B-B14F-4D97-AF65-F5344CB8AC3E}">
        <p14:creationId xmlns:p14="http://schemas.microsoft.com/office/powerpoint/2010/main" val="2257277565"/>
      </p:ext>
    </p:extLst>
  </p:cSld>
  <p:clrMapOvr>
    <a:masterClrMapping/>
  </p:clrMapOvr>
</p:notes>
</file>

<file path=ppt/notesSlides/notesSlide1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9074" name="Slide Image Placeholder 1"/>
          <p:cNvSpPr>
            <a:spLocks noGrp="1" noRot="1" noChangeAspect="1" noTextEdit="1"/>
          </p:cNvSpPr>
          <p:nvPr>
            <p:ph type="sldImg"/>
          </p:nvPr>
        </p:nvSpPr>
        <p:spPr>
          <a:ln/>
        </p:spPr>
      </p:sp>
      <p:sp>
        <p:nvSpPr>
          <p:cNvPr id="25907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25907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85E09383-65C5-4289-910D-1DB3EF4C102D}" type="slidenum">
              <a:rPr lang="en-US" altLang="en-US" sz="1300"/>
              <a:pPr/>
              <a:t>114</a:t>
            </a:fld>
            <a:endParaRPr lang="en-US" altLang="en-US" sz="1300"/>
          </a:p>
        </p:txBody>
      </p:sp>
    </p:spTree>
    <p:extLst>
      <p:ext uri="{BB962C8B-B14F-4D97-AF65-F5344CB8AC3E}">
        <p14:creationId xmlns:p14="http://schemas.microsoft.com/office/powerpoint/2010/main" val="3791781106"/>
      </p:ext>
    </p:extLst>
  </p:cSld>
  <p:clrMapOvr>
    <a:masterClrMapping/>
  </p:clrMapOvr>
</p:notes>
</file>

<file path=ppt/notesSlides/notesSlide1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0098" name="Slide Image Placeholder 1"/>
          <p:cNvSpPr>
            <a:spLocks noGrp="1" noRot="1" noChangeAspect="1" noTextEdit="1"/>
          </p:cNvSpPr>
          <p:nvPr>
            <p:ph type="sldImg"/>
          </p:nvPr>
        </p:nvSpPr>
        <p:spPr>
          <a:ln/>
        </p:spPr>
      </p:sp>
      <p:sp>
        <p:nvSpPr>
          <p:cNvPr id="26009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26010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849BA992-8E88-43F7-97FC-4F24F56E53D7}" type="slidenum">
              <a:rPr lang="en-US" altLang="en-US" sz="1300"/>
              <a:pPr/>
              <a:t>115</a:t>
            </a:fld>
            <a:endParaRPr lang="en-US" altLang="en-US" sz="1300"/>
          </a:p>
        </p:txBody>
      </p:sp>
    </p:spTree>
    <p:extLst>
      <p:ext uri="{BB962C8B-B14F-4D97-AF65-F5344CB8AC3E}">
        <p14:creationId xmlns:p14="http://schemas.microsoft.com/office/powerpoint/2010/main" val="2680583998"/>
      </p:ext>
    </p:extLst>
  </p:cSld>
  <p:clrMapOvr>
    <a:masterClrMapping/>
  </p:clrMapOvr>
</p:notes>
</file>

<file path=ppt/notesSlides/notesSlide1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1122" name="Slide Image Placeholder 1"/>
          <p:cNvSpPr>
            <a:spLocks noGrp="1" noRot="1" noChangeAspect="1" noTextEdit="1"/>
          </p:cNvSpPr>
          <p:nvPr>
            <p:ph type="sldImg"/>
          </p:nvPr>
        </p:nvSpPr>
        <p:spPr>
          <a:ln/>
        </p:spPr>
      </p:sp>
      <p:sp>
        <p:nvSpPr>
          <p:cNvPr id="26112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26112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9C0D189B-C436-4EAC-96E8-2549D3D1F04D}" type="slidenum">
              <a:rPr lang="en-US" altLang="en-US" sz="1300"/>
              <a:pPr/>
              <a:t>116</a:t>
            </a:fld>
            <a:endParaRPr lang="en-US" altLang="en-US" sz="1300"/>
          </a:p>
        </p:txBody>
      </p:sp>
    </p:spTree>
    <p:extLst>
      <p:ext uri="{BB962C8B-B14F-4D97-AF65-F5344CB8AC3E}">
        <p14:creationId xmlns:p14="http://schemas.microsoft.com/office/powerpoint/2010/main" val="3610819389"/>
      </p:ext>
    </p:extLst>
  </p:cSld>
  <p:clrMapOvr>
    <a:masterClrMapping/>
  </p:clrMapOvr>
</p:notes>
</file>

<file path=ppt/notesSlides/notesSlide1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2146" name="Slide Image Placeholder 1"/>
          <p:cNvSpPr>
            <a:spLocks noGrp="1" noRot="1" noChangeAspect="1" noTextEdit="1"/>
          </p:cNvSpPr>
          <p:nvPr>
            <p:ph type="sldImg"/>
          </p:nvPr>
        </p:nvSpPr>
        <p:spPr>
          <a:ln/>
        </p:spPr>
      </p:sp>
      <p:sp>
        <p:nvSpPr>
          <p:cNvPr id="2621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2621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74116E83-8CC3-43F3-BDCD-3A5397AE6CE3}" type="slidenum">
              <a:rPr lang="en-US" altLang="en-US" sz="1300"/>
              <a:pPr/>
              <a:t>117</a:t>
            </a:fld>
            <a:endParaRPr lang="en-US" altLang="en-US" sz="1300"/>
          </a:p>
        </p:txBody>
      </p:sp>
    </p:spTree>
    <p:extLst>
      <p:ext uri="{BB962C8B-B14F-4D97-AF65-F5344CB8AC3E}">
        <p14:creationId xmlns:p14="http://schemas.microsoft.com/office/powerpoint/2010/main" val="175437999"/>
      </p:ext>
    </p:extLst>
  </p:cSld>
  <p:clrMapOvr>
    <a:masterClrMapping/>
  </p:clrMapOvr>
</p:notes>
</file>

<file path=ppt/notesSlides/notesSlide1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3170" name="Slide Image Placeholder 1"/>
          <p:cNvSpPr>
            <a:spLocks noGrp="1" noRot="1" noChangeAspect="1" noTextEdit="1"/>
          </p:cNvSpPr>
          <p:nvPr>
            <p:ph type="sldImg"/>
          </p:nvPr>
        </p:nvSpPr>
        <p:spPr>
          <a:ln/>
        </p:spPr>
      </p:sp>
      <p:sp>
        <p:nvSpPr>
          <p:cNvPr id="26317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26317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16ABFDFD-E5BE-4647-9980-2483A557CE64}" type="slidenum">
              <a:rPr lang="en-US" altLang="en-US" sz="1300"/>
              <a:pPr/>
              <a:t>118</a:t>
            </a:fld>
            <a:endParaRPr lang="en-US" altLang="en-US" sz="1300"/>
          </a:p>
        </p:txBody>
      </p:sp>
    </p:spTree>
    <p:extLst>
      <p:ext uri="{BB962C8B-B14F-4D97-AF65-F5344CB8AC3E}">
        <p14:creationId xmlns:p14="http://schemas.microsoft.com/office/powerpoint/2010/main" val="1251873046"/>
      </p:ext>
    </p:extLst>
  </p:cSld>
  <p:clrMapOvr>
    <a:masterClrMapping/>
  </p:clrMapOvr>
</p:notes>
</file>

<file path=ppt/notesSlides/notesSlide1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4194" name="Slide Image Placeholder 1"/>
          <p:cNvSpPr>
            <a:spLocks noGrp="1" noRot="1" noChangeAspect="1" noTextEdit="1"/>
          </p:cNvSpPr>
          <p:nvPr>
            <p:ph type="sldImg"/>
          </p:nvPr>
        </p:nvSpPr>
        <p:spPr>
          <a:ln/>
        </p:spPr>
      </p:sp>
      <p:sp>
        <p:nvSpPr>
          <p:cNvPr id="26419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26419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98C114BA-14FF-4C89-BC9D-4E379DEE1703}" type="slidenum">
              <a:rPr lang="en-US" altLang="en-US" sz="1300"/>
              <a:pPr/>
              <a:t>119</a:t>
            </a:fld>
            <a:endParaRPr lang="en-US" altLang="en-US" sz="1300"/>
          </a:p>
        </p:txBody>
      </p:sp>
    </p:spTree>
    <p:extLst>
      <p:ext uri="{BB962C8B-B14F-4D97-AF65-F5344CB8AC3E}">
        <p14:creationId xmlns:p14="http://schemas.microsoft.com/office/powerpoint/2010/main" val="2188025595"/>
      </p:ext>
    </p:extLst>
  </p:cSld>
  <p:clrMapOvr>
    <a:masterClrMapping/>
  </p:clrMapOvr>
</p:notes>
</file>

<file path=ppt/notesSlides/notesSlide1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5218" name="Slide Image Placeholder 1"/>
          <p:cNvSpPr>
            <a:spLocks noGrp="1" noRot="1" noChangeAspect="1" noTextEdit="1"/>
          </p:cNvSpPr>
          <p:nvPr>
            <p:ph type="sldImg"/>
          </p:nvPr>
        </p:nvSpPr>
        <p:spPr>
          <a:ln/>
        </p:spPr>
      </p:sp>
      <p:sp>
        <p:nvSpPr>
          <p:cNvPr id="26521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26522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069682A9-8F9C-4833-B07D-FA17ECB1511A}" type="slidenum">
              <a:rPr lang="en-US" altLang="en-US" sz="1300"/>
              <a:pPr/>
              <a:t>120</a:t>
            </a:fld>
            <a:endParaRPr lang="en-US" altLang="en-US" sz="1300"/>
          </a:p>
        </p:txBody>
      </p:sp>
    </p:spTree>
    <p:extLst>
      <p:ext uri="{BB962C8B-B14F-4D97-AF65-F5344CB8AC3E}">
        <p14:creationId xmlns:p14="http://schemas.microsoft.com/office/powerpoint/2010/main" val="698196623"/>
      </p:ext>
    </p:extLst>
  </p:cSld>
  <p:clrMapOvr>
    <a:masterClrMapping/>
  </p:clrMapOvr>
</p:notes>
</file>

<file path=ppt/notesSlides/notesSlide1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42" name="Slide Image Placeholder 1"/>
          <p:cNvSpPr>
            <a:spLocks noGrp="1" noRot="1" noChangeAspect="1" noTextEdit="1"/>
          </p:cNvSpPr>
          <p:nvPr>
            <p:ph type="sldImg"/>
          </p:nvPr>
        </p:nvSpPr>
        <p:spPr>
          <a:ln/>
        </p:spPr>
      </p:sp>
      <p:sp>
        <p:nvSpPr>
          <p:cNvPr id="26624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26624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837E8A70-C340-41BA-9E72-A816FB8CDC97}" type="slidenum">
              <a:rPr lang="en-US" altLang="en-US" sz="1300"/>
              <a:pPr/>
              <a:t>121</a:t>
            </a:fld>
            <a:endParaRPr lang="en-US" altLang="en-US" sz="1300"/>
          </a:p>
        </p:txBody>
      </p:sp>
    </p:spTree>
    <p:extLst>
      <p:ext uri="{BB962C8B-B14F-4D97-AF65-F5344CB8AC3E}">
        <p14:creationId xmlns:p14="http://schemas.microsoft.com/office/powerpoint/2010/main" val="3576057523"/>
      </p:ext>
    </p:extLst>
  </p:cSld>
  <p:clrMapOvr>
    <a:masterClrMapping/>
  </p:clrMapOvr>
</p:notes>
</file>

<file path=ppt/notesSlides/notesSlide1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7266" name="Slide Image Placeholder 1"/>
          <p:cNvSpPr>
            <a:spLocks noGrp="1" noRot="1" noChangeAspect="1" noTextEdit="1"/>
          </p:cNvSpPr>
          <p:nvPr>
            <p:ph type="sldImg"/>
          </p:nvPr>
        </p:nvSpPr>
        <p:spPr>
          <a:ln/>
        </p:spPr>
      </p:sp>
      <p:sp>
        <p:nvSpPr>
          <p:cNvPr id="26726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26726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33007B7C-0500-4671-9FC8-0927F06F776A}" type="slidenum">
              <a:rPr lang="en-US" altLang="en-US" sz="1300"/>
              <a:pPr/>
              <a:t>122</a:t>
            </a:fld>
            <a:endParaRPr lang="en-US" altLang="en-US" sz="1300"/>
          </a:p>
        </p:txBody>
      </p:sp>
    </p:spTree>
    <p:extLst>
      <p:ext uri="{BB962C8B-B14F-4D97-AF65-F5344CB8AC3E}">
        <p14:creationId xmlns:p14="http://schemas.microsoft.com/office/powerpoint/2010/main" val="1605579533"/>
      </p:ext>
    </p:extLst>
  </p:cSld>
  <p:clrMapOvr>
    <a:masterClrMapping/>
  </p:clrMapOvr>
</p:notes>
</file>

<file path=ppt/notesSlides/notesSlide1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8290" name="Slide Image Placeholder 1"/>
          <p:cNvSpPr>
            <a:spLocks noGrp="1" noRot="1" noChangeAspect="1" noTextEdit="1"/>
          </p:cNvSpPr>
          <p:nvPr>
            <p:ph type="sldImg"/>
          </p:nvPr>
        </p:nvSpPr>
        <p:spPr>
          <a:ln/>
        </p:spPr>
      </p:sp>
      <p:sp>
        <p:nvSpPr>
          <p:cNvPr id="26829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26829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78A04B9A-10E1-4F58-B48E-FDFF4DA0C601}" type="slidenum">
              <a:rPr lang="en-US" altLang="en-US" sz="1300"/>
              <a:pPr/>
              <a:t>123</a:t>
            </a:fld>
            <a:endParaRPr lang="en-US" altLang="en-US" sz="1300"/>
          </a:p>
        </p:txBody>
      </p:sp>
    </p:spTree>
    <p:extLst>
      <p:ext uri="{BB962C8B-B14F-4D97-AF65-F5344CB8AC3E}">
        <p14:creationId xmlns:p14="http://schemas.microsoft.com/office/powerpoint/2010/main" val="385028526"/>
      </p:ext>
    </p:extLst>
  </p:cSld>
  <p:clrMapOvr>
    <a:masterClrMapping/>
  </p:clrMapOvr>
</p:notes>
</file>

<file path=ppt/notesSlides/notesSlide1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9314" name="Slide Image Placeholder 1"/>
          <p:cNvSpPr>
            <a:spLocks noGrp="1" noRot="1" noChangeAspect="1" noTextEdit="1"/>
          </p:cNvSpPr>
          <p:nvPr>
            <p:ph type="sldImg"/>
          </p:nvPr>
        </p:nvSpPr>
        <p:spPr>
          <a:ln/>
        </p:spPr>
      </p:sp>
      <p:sp>
        <p:nvSpPr>
          <p:cNvPr id="26931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26931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79C1E3D0-DD8D-46C9-A75B-9FC173B16C67}" type="slidenum">
              <a:rPr lang="en-US" altLang="en-US" sz="1300"/>
              <a:pPr/>
              <a:t>124</a:t>
            </a:fld>
            <a:endParaRPr lang="en-US" altLang="en-US" sz="1300"/>
          </a:p>
        </p:txBody>
      </p:sp>
    </p:spTree>
    <p:extLst>
      <p:ext uri="{BB962C8B-B14F-4D97-AF65-F5344CB8AC3E}">
        <p14:creationId xmlns:p14="http://schemas.microsoft.com/office/powerpoint/2010/main" val="2734954239"/>
      </p:ext>
    </p:extLst>
  </p:cSld>
  <p:clrMapOvr>
    <a:masterClrMapping/>
  </p:clrMapOvr>
</p:notes>
</file>

<file path=ppt/notesSlides/notesSlide1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0338" name="Slide Image Placeholder 1"/>
          <p:cNvSpPr>
            <a:spLocks noGrp="1" noRot="1" noChangeAspect="1" noTextEdit="1"/>
          </p:cNvSpPr>
          <p:nvPr>
            <p:ph type="sldImg"/>
          </p:nvPr>
        </p:nvSpPr>
        <p:spPr>
          <a:ln/>
        </p:spPr>
      </p:sp>
      <p:sp>
        <p:nvSpPr>
          <p:cNvPr id="27033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27034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7B28967E-F7B9-43B5-B6DC-6C2638CAB1C7}" type="slidenum">
              <a:rPr lang="en-US" altLang="en-US" sz="1300"/>
              <a:pPr/>
              <a:t>125</a:t>
            </a:fld>
            <a:endParaRPr lang="en-US" altLang="en-US" sz="1300"/>
          </a:p>
        </p:txBody>
      </p:sp>
    </p:spTree>
    <p:extLst>
      <p:ext uri="{BB962C8B-B14F-4D97-AF65-F5344CB8AC3E}">
        <p14:creationId xmlns:p14="http://schemas.microsoft.com/office/powerpoint/2010/main" val="3048926114"/>
      </p:ext>
    </p:extLst>
  </p:cSld>
  <p:clrMapOvr>
    <a:masterClrMapping/>
  </p:clrMapOvr>
</p:notes>
</file>

<file path=ppt/notesSlides/notesSlide1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1362" name="Slide Image Placeholder 1"/>
          <p:cNvSpPr>
            <a:spLocks noGrp="1" noRot="1" noChangeAspect="1" noTextEdit="1"/>
          </p:cNvSpPr>
          <p:nvPr>
            <p:ph type="sldImg"/>
          </p:nvPr>
        </p:nvSpPr>
        <p:spPr>
          <a:ln/>
        </p:spPr>
      </p:sp>
      <p:sp>
        <p:nvSpPr>
          <p:cNvPr id="27136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27136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3DD6729C-C3FF-43B0-A53C-E434DC748928}" type="slidenum">
              <a:rPr lang="en-US" altLang="en-US" sz="1300"/>
              <a:pPr/>
              <a:t>126</a:t>
            </a:fld>
            <a:endParaRPr lang="en-US" altLang="en-US" sz="1300"/>
          </a:p>
        </p:txBody>
      </p:sp>
    </p:spTree>
    <p:extLst>
      <p:ext uri="{BB962C8B-B14F-4D97-AF65-F5344CB8AC3E}">
        <p14:creationId xmlns:p14="http://schemas.microsoft.com/office/powerpoint/2010/main" val="3615323689"/>
      </p:ext>
    </p:extLst>
  </p:cSld>
  <p:clrMapOvr>
    <a:masterClrMapping/>
  </p:clrMapOvr>
</p:notes>
</file>

<file path=ppt/notesSlides/notesSlide1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2386" name="Slide Image Placeholder 1"/>
          <p:cNvSpPr>
            <a:spLocks noGrp="1" noRot="1" noChangeAspect="1" noTextEdit="1"/>
          </p:cNvSpPr>
          <p:nvPr>
            <p:ph type="sldImg"/>
          </p:nvPr>
        </p:nvSpPr>
        <p:spPr>
          <a:ln/>
        </p:spPr>
      </p:sp>
      <p:sp>
        <p:nvSpPr>
          <p:cNvPr id="27238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27238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8811A6D0-931B-4BB3-A8D2-5901E224FB47}" type="slidenum">
              <a:rPr lang="en-US" altLang="en-US" sz="1300"/>
              <a:pPr/>
              <a:t>127</a:t>
            </a:fld>
            <a:endParaRPr lang="en-US" altLang="en-US" sz="1300"/>
          </a:p>
        </p:txBody>
      </p:sp>
    </p:spTree>
    <p:extLst>
      <p:ext uri="{BB962C8B-B14F-4D97-AF65-F5344CB8AC3E}">
        <p14:creationId xmlns:p14="http://schemas.microsoft.com/office/powerpoint/2010/main" val="730804716"/>
      </p:ext>
    </p:extLst>
  </p:cSld>
  <p:clrMapOvr>
    <a:masterClrMapping/>
  </p:clrMapOvr>
</p:notes>
</file>

<file path=ppt/notesSlides/notesSlide1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3410" name="Slide Image Placeholder 1"/>
          <p:cNvSpPr>
            <a:spLocks noGrp="1" noRot="1" noChangeAspect="1" noTextEdit="1"/>
          </p:cNvSpPr>
          <p:nvPr>
            <p:ph type="sldImg"/>
          </p:nvPr>
        </p:nvSpPr>
        <p:spPr>
          <a:ln/>
        </p:spPr>
      </p:sp>
      <p:sp>
        <p:nvSpPr>
          <p:cNvPr id="27341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27341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21354FD7-F781-4AC6-AB53-12F1AC8704CD}" type="slidenum">
              <a:rPr lang="en-US" altLang="en-US" sz="1300"/>
              <a:pPr/>
              <a:t>128</a:t>
            </a:fld>
            <a:endParaRPr lang="en-US" altLang="en-US" sz="1300"/>
          </a:p>
        </p:txBody>
      </p:sp>
    </p:spTree>
    <p:extLst>
      <p:ext uri="{BB962C8B-B14F-4D97-AF65-F5344CB8AC3E}">
        <p14:creationId xmlns:p14="http://schemas.microsoft.com/office/powerpoint/2010/main" val="1865720618"/>
      </p:ext>
    </p:extLst>
  </p:cSld>
  <p:clrMapOvr>
    <a:masterClrMapping/>
  </p:clrMapOvr>
</p:notes>
</file>

<file path=ppt/notesSlides/notesSlide1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4434" name="Slide Image Placeholder 1"/>
          <p:cNvSpPr>
            <a:spLocks noGrp="1" noRot="1" noChangeAspect="1" noTextEdit="1"/>
          </p:cNvSpPr>
          <p:nvPr>
            <p:ph type="sldImg"/>
          </p:nvPr>
        </p:nvSpPr>
        <p:spPr>
          <a:ln/>
        </p:spPr>
      </p:sp>
      <p:sp>
        <p:nvSpPr>
          <p:cNvPr id="27443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27443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C633E64D-5D8B-4314-A93E-78F4B93C0075}" type="slidenum">
              <a:rPr lang="en-US" altLang="en-US" sz="1300"/>
              <a:pPr/>
              <a:t>131</a:t>
            </a:fld>
            <a:endParaRPr lang="en-US" altLang="en-US" sz="1300"/>
          </a:p>
        </p:txBody>
      </p:sp>
    </p:spTree>
    <p:extLst>
      <p:ext uri="{BB962C8B-B14F-4D97-AF65-F5344CB8AC3E}">
        <p14:creationId xmlns:p14="http://schemas.microsoft.com/office/powerpoint/2010/main" val="412825716"/>
      </p:ext>
    </p:extLst>
  </p:cSld>
  <p:clrMapOvr>
    <a:masterClrMapping/>
  </p:clrMapOvr>
</p:notes>
</file>

<file path=ppt/notesSlides/notesSlide1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5458" name="Slide Image Placeholder 1"/>
          <p:cNvSpPr>
            <a:spLocks noGrp="1" noRot="1" noChangeAspect="1" noTextEdit="1"/>
          </p:cNvSpPr>
          <p:nvPr>
            <p:ph type="sldImg"/>
          </p:nvPr>
        </p:nvSpPr>
        <p:spPr>
          <a:ln/>
        </p:spPr>
      </p:sp>
      <p:sp>
        <p:nvSpPr>
          <p:cNvPr id="27545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27546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1A408236-8CCA-44AF-BCCE-A41EB62865D6}" type="slidenum">
              <a:rPr lang="en-US" altLang="en-US" sz="1300"/>
              <a:pPr/>
              <a:t>132</a:t>
            </a:fld>
            <a:endParaRPr lang="en-US" altLang="en-US" sz="1300"/>
          </a:p>
        </p:txBody>
      </p:sp>
    </p:spTree>
    <p:extLst>
      <p:ext uri="{BB962C8B-B14F-4D97-AF65-F5344CB8AC3E}">
        <p14:creationId xmlns:p14="http://schemas.microsoft.com/office/powerpoint/2010/main" val="2624320931"/>
      </p:ext>
    </p:extLst>
  </p:cSld>
  <p:clrMapOvr>
    <a:masterClrMapping/>
  </p:clrMapOvr>
</p:notes>
</file>

<file path=ppt/notesSlides/notesSlide1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82" name="Slide Image Placeholder 1"/>
          <p:cNvSpPr>
            <a:spLocks noGrp="1" noRot="1" noChangeAspect="1" noTextEdit="1"/>
          </p:cNvSpPr>
          <p:nvPr>
            <p:ph type="sldImg"/>
          </p:nvPr>
        </p:nvSpPr>
        <p:spPr>
          <a:ln/>
        </p:spPr>
      </p:sp>
      <p:sp>
        <p:nvSpPr>
          <p:cNvPr id="27648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27648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FEE49B0B-B8E7-4B25-A1D6-72BBA82A8858}" type="slidenum">
              <a:rPr lang="en-US" altLang="en-US" sz="1300"/>
              <a:pPr/>
              <a:t>133</a:t>
            </a:fld>
            <a:endParaRPr lang="en-US" altLang="en-US" sz="1300"/>
          </a:p>
        </p:txBody>
      </p:sp>
    </p:spTree>
    <p:extLst>
      <p:ext uri="{BB962C8B-B14F-4D97-AF65-F5344CB8AC3E}">
        <p14:creationId xmlns:p14="http://schemas.microsoft.com/office/powerpoint/2010/main" val="1183347143"/>
      </p:ext>
    </p:extLst>
  </p:cSld>
  <p:clrMapOvr>
    <a:masterClrMapping/>
  </p:clrMapOvr>
</p:notes>
</file>

<file path=ppt/notesSlides/notesSlide1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7506" name="Slide Image Placeholder 1"/>
          <p:cNvSpPr>
            <a:spLocks noGrp="1" noRot="1" noChangeAspect="1" noTextEdit="1"/>
          </p:cNvSpPr>
          <p:nvPr>
            <p:ph type="sldImg"/>
          </p:nvPr>
        </p:nvSpPr>
        <p:spPr>
          <a:ln/>
        </p:spPr>
      </p:sp>
      <p:sp>
        <p:nvSpPr>
          <p:cNvPr id="27750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27750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81242016-3E40-4785-BD75-D2BE2D582F92}" type="slidenum">
              <a:rPr lang="en-US" altLang="en-US" sz="1300"/>
              <a:pPr/>
              <a:t>134</a:t>
            </a:fld>
            <a:endParaRPr lang="en-US" altLang="en-US" sz="1300"/>
          </a:p>
        </p:txBody>
      </p:sp>
    </p:spTree>
    <p:extLst>
      <p:ext uri="{BB962C8B-B14F-4D97-AF65-F5344CB8AC3E}">
        <p14:creationId xmlns:p14="http://schemas.microsoft.com/office/powerpoint/2010/main" val="1981743648"/>
      </p:ext>
    </p:extLst>
  </p:cSld>
  <p:clrMapOvr>
    <a:masterClrMapping/>
  </p:clrMapOvr>
</p:notes>
</file>

<file path=ppt/notesSlides/notesSlide1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8530" name="Slide Image Placeholder 1"/>
          <p:cNvSpPr>
            <a:spLocks noGrp="1" noRot="1" noChangeAspect="1" noTextEdit="1"/>
          </p:cNvSpPr>
          <p:nvPr>
            <p:ph type="sldImg"/>
          </p:nvPr>
        </p:nvSpPr>
        <p:spPr>
          <a:ln/>
        </p:spPr>
      </p:sp>
      <p:sp>
        <p:nvSpPr>
          <p:cNvPr id="27853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27853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defRPr sz="2400">
                <a:solidFill>
                  <a:schemeClr val="tx1"/>
                </a:solidFill>
                <a:latin typeface="Verdana" panose="020B0604030504040204" pitchFamily="34" charset="0"/>
                <a:ea typeface="ＭＳ Ｐゴシック" panose="020B0600070205080204" pitchFamily="34" charset="-128"/>
              </a:defRPr>
            </a:lvl1pPr>
            <a:lvl2pPr marL="742950" indent="-285750" defTabSz="965200">
              <a:defRPr sz="2400">
                <a:solidFill>
                  <a:schemeClr val="tx1"/>
                </a:solidFill>
                <a:latin typeface="Verdana" panose="020B0604030504040204" pitchFamily="34" charset="0"/>
                <a:ea typeface="ＭＳ Ｐゴシック" panose="020B0600070205080204" pitchFamily="34" charset="-128"/>
              </a:defRPr>
            </a:lvl2pPr>
            <a:lvl3pPr marL="1143000" indent="-228600" defTabSz="965200">
              <a:defRPr sz="2400">
                <a:solidFill>
                  <a:schemeClr val="tx1"/>
                </a:solidFill>
                <a:latin typeface="Verdana" panose="020B0604030504040204" pitchFamily="34" charset="0"/>
                <a:ea typeface="ＭＳ Ｐゴシック" panose="020B0600070205080204" pitchFamily="34" charset="-128"/>
              </a:defRPr>
            </a:lvl3pPr>
            <a:lvl4pPr marL="1600200" indent="-228600" defTabSz="965200">
              <a:defRPr sz="2400">
                <a:solidFill>
                  <a:schemeClr val="tx1"/>
                </a:solidFill>
                <a:latin typeface="Verdana" panose="020B0604030504040204" pitchFamily="34" charset="0"/>
                <a:ea typeface="ＭＳ Ｐゴシック" panose="020B0600070205080204" pitchFamily="34" charset="-128"/>
              </a:defRPr>
            </a:lvl4pPr>
            <a:lvl5pPr marL="2057400" indent="-228600" defTabSz="965200">
              <a:defRPr sz="2400">
                <a:solidFill>
                  <a:schemeClr val="tx1"/>
                </a:solidFill>
                <a:latin typeface="Verdana" panose="020B0604030504040204" pitchFamily="34" charset="0"/>
                <a:ea typeface="ＭＳ Ｐゴシック" panose="020B0600070205080204" pitchFamily="34" charset="-128"/>
              </a:defRPr>
            </a:lvl5pPr>
            <a:lvl6pPr marL="25146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defTabSz="965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fld id="{5E0114F4-27A3-490E-8770-6328B761F5A7}" type="slidenum">
              <a:rPr lang="en-US" altLang="en-US" sz="1300"/>
              <a:pPr/>
              <a:t>138</a:t>
            </a:fld>
            <a:endParaRPr lang="en-US" altLang="en-US" sz="1300"/>
          </a:p>
        </p:txBody>
      </p:sp>
    </p:spTree>
    <p:extLst>
      <p:ext uri="{BB962C8B-B14F-4D97-AF65-F5344CB8AC3E}">
        <p14:creationId xmlns:p14="http://schemas.microsoft.com/office/powerpoint/2010/main" val="2383296880"/>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3.jpe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rgbClr val="FDF2D3"/>
        </a:solidFill>
        <a:effectLst/>
      </p:bgPr>
    </p:bg>
    <p:spTree>
      <p:nvGrpSpPr>
        <p:cNvPr id="1" name=""/>
        <p:cNvGrpSpPr/>
        <p:nvPr/>
      </p:nvGrpSpPr>
      <p:grpSpPr>
        <a:xfrm>
          <a:off x="0" y="0"/>
          <a:ext cx="0" cy="0"/>
          <a:chOff x="0" y="0"/>
          <a:chExt cx="0" cy="0"/>
        </a:xfrm>
      </p:grpSpPr>
      <p:sp>
        <p:nvSpPr>
          <p:cNvPr id="2" name="Rectangle 2"/>
          <p:cNvSpPr>
            <a:spLocks noChangeArrowheads="1"/>
          </p:cNvSpPr>
          <p:nvPr/>
        </p:nvSpPr>
        <p:spPr bwMode="gray">
          <a:xfrm>
            <a:off x="0" y="6400800"/>
            <a:ext cx="9144000" cy="457200"/>
          </a:xfrm>
          <a:prstGeom prst="rect">
            <a:avLst/>
          </a:prstGeom>
          <a:solidFill>
            <a:srgbClr val="C93125"/>
          </a:solidFill>
          <a:ln w="9525">
            <a:noFill/>
            <a:miter lim="800000"/>
            <a:headEnd/>
            <a:tailEnd/>
          </a:ln>
          <a:effectLst/>
        </p:spPr>
        <p:txBody>
          <a:bodyPr wrap="none" lIns="0" tIns="0" rIns="0" bIns="0" anchor="ctr"/>
          <a:lstStyle/>
          <a:p>
            <a:pPr>
              <a:defRPr/>
            </a:pPr>
            <a:r>
              <a:rPr lang="en-US" sz="1800" dirty="0">
                <a:latin typeface="Verdana" charset="0"/>
                <a:ea typeface="Arial" pitchFamily="-1" charset="0"/>
                <a:cs typeface="Arial" pitchFamily="-1" charset="0"/>
              </a:rPr>
              <a:t> </a:t>
            </a:r>
          </a:p>
        </p:txBody>
      </p:sp>
      <p:pic>
        <p:nvPicPr>
          <p:cNvPr id="3" name="Picture 3" descr="Pearson_Bound_Whit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488238" y="6356350"/>
            <a:ext cx="1655762" cy="493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Picture 4" descr="Pearson_Strap_Bound_Whit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6356350"/>
            <a:ext cx="1908175" cy="493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12" descr="Berk3e_front_cover_final.jpg"/>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4492625" cy="6400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1245942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40719787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Tree>
    <p:extLst>
      <p:ext uri="{BB962C8B-B14F-4D97-AF65-F5344CB8AC3E}">
        <p14:creationId xmlns:p14="http://schemas.microsoft.com/office/powerpoint/2010/main" val="30097550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381000" y="1447800"/>
            <a:ext cx="4114800" cy="46482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447800"/>
            <a:ext cx="4114800" cy="46482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17776969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20064881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9208324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990273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extLst>
      <p:ext uri="{BB962C8B-B14F-4D97-AF65-F5344CB8AC3E}">
        <p14:creationId xmlns:p14="http://schemas.microsoft.com/office/powerpoint/2010/main" val="10398145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extLst>
      <p:ext uri="{BB962C8B-B14F-4D97-AF65-F5344CB8AC3E}">
        <p14:creationId xmlns:p14="http://schemas.microsoft.com/office/powerpoint/2010/main" val="37087918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15783542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24650" y="0"/>
            <a:ext cx="2114550" cy="6096000"/>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381000" y="0"/>
            <a:ext cx="6191250" cy="60960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40204884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457200" y="6356350"/>
            <a:ext cx="2133600" cy="365125"/>
          </a:xfrm>
          <a:prstGeom prst="rect">
            <a:avLst/>
          </a:prstGeom>
        </p:spPr>
        <p:txBody>
          <a:bodyPr/>
          <a:lstStyle>
            <a:lvl1pPr>
              <a:defRPr/>
            </a:lvl1pPr>
          </a:lstStyle>
          <a:p>
            <a:pPr>
              <a:defRPr/>
            </a:pPr>
            <a:endParaRPr lang="en-GB"/>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lvl1pPr>
              <a:defRPr/>
            </a:lvl1pPr>
          </a:lstStyle>
          <a:p>
            <a:pPr>
              <a:defRPr/>
            </a:pPr>
            <a:endParaRPr lang="en-GB"/>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lvl1pPr>
              <a:defRPr/>
            </a:lvl1pPr>
          </a:lstStyle>
          <a:p>
            <a:pPr>
              <a:defRPr/>
            </a:pPr>
            <a:fld id="{25940633-64F1-47F5-BF82-3A2AD41A9681}" type="slidenum">
              <a:rPr lang="en-GB"/>
              <a:pPr>
                <a:defRPr/>
              </a:pPr>
              <a:t>‹#›</a:t>
            </a:fld>
            <a:endParaRPr lang="en-GB"/>
          </a:p>
        </p:txBody>
      </p:sp>
    </p:spTree>
    <p:extLst>
      <p:ext uri="{BB962C8B-B14F-4D97-AF65-F5344CB8AC3E}">
        <p14:creationId xmlns:p14="http://schemas.microsoft.com/office/powerpoint/2010/main" val="2244596462"/>
      </p:ext>
    </p:extLst>
  </p:cSld>
  <p:clrMapOvr>
    <a:masterClrMapping/>
  </p:clrMapOvr>
  <p:transition spd="med" advClick="0">
    <p:fad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410" name="Rectangle 4"/>
          <p:cNvSpPr>
            <a:spLocks noGrp="1" noChangeArrowheads="1"/>
          </p:cNvSpPr>
          <p:nvPr>
            <p:ph type="body" idx="1"/>
          </p:nvPr>
        </p:nvSpPr>
        <p:spPr bwMode="auto">
          <a:xfrm>
            <a:off x="381000" y="1447800"/>
            <a:ext cx="8382000" cy="464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p>
        </p:txBody>
      </p:sp>
      <p:sp>
        <p:nvSpPr>
          <p:cNvPr id="17411" name="Rectangle 5"/>
          <p:cNvSpPr>
            <a:spLocks noGrp="1" noChangeArrowheads="1"/>
          </p:cNvSpPr>
          <p:nvPr>
            <p:ph type="title"/>
          </p:nvPr>
        </p:nvSpPr>
        <p:spPr bwMode="auto">
          <a:xfrm>
            <a:off x="381000" y="0"/>
            <a:ext cx="85344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ctr" anchorCtr="0" compatLnSpc="1">
            <a:prstTxWarp prst="textNoShape">
              <a:avLst/>
            </a:prstTxWarp>
          </a:bodyPr>
          <a:lstStyle/>
          <a:p>
            <a:pPr lvl="0"/>
            <a:r>
              <a:rPr lang="en-US" altLang="en-US" smtClean="0"/>
              <a:t>Click to edit Master title style</a:t>
            </a:r>
          </a:p>
        </p:txBody>
      </p:sp>
      <p:sp>
        <p:nvSpPr>
          <p:cNvPr id="10" name="Rectangle 2"/>
          <p:cNvSpPr>
            <a:spLocks noChangeArrowheads="1"/>
          </p:cNvSpPr>
          <p:nvPr userDrawn="1"/>
        </p:nvSpPr>
        <p:spPr bwMode="gray">
          <a:xfrm>
            <a:off x="0" y="6397625"/>
            <a:ext cx="9144000" cy="457200"/>
          </a:xfrm>
          <a:prstGeom prst="rect">
            <a:avLst/>
          </a:prstGeom>
          <a:solidFill>
            <a:srgbClr val="C93125"/>
          </a:solidFill>
          <a:ln w="9525">
            <a:noFill/>
            <a:miter lim="800000"/>
            <a:headEnd/>
            <a:tailEnd/>
          </a:ln>
          <a:effectLst/>
        </p:spPr>
        <p:txBody>
          <a:bodyPr wrap="none" lIns="0" tIns="0" rIns="0" bIns="0" anchor="ctr"/>
          <a:lstStyle/>
          <a:p>
            <a:pPr>
              <a:defRPr/>
            </a:pPr>
            <a:endParaRPr lang="en-US" sz="1800">
              <a:latin typeface="Verdana" charset="0"/>
              <a:ea typeface="Arial" pitchFamily="-1" charset="0"/>
              <a:cs typeface="Arial" pitchFamily="-1" charset="0"/>
            </a:endParaRPr>
          </a:p>
        </p:txBody>
      </p:sp>
      <p:sp>
        <p:nvSpPr>
          <p:cNvPr id="12" name="Rectangle 7"/>
          <p:cNvSpPr>
            <a:spLocks noChangeArrowheads="1"/>
          </p:cNvSpPr>
          <p:nvPr/>
        </p:nvSpPr>
        <p:spPr bwMode="gray">
          <a:xfrm>
            <a:off x="8382000" y="6553200"/>
            <a:ext cx="360363" cy="179388"/>
          </a:xfrm>
          <a:prstGeom prst="rect">
            <a:avLst/>
          </a:prstGeom>
          <a:noFill/>
          <a:ln w="9525">
            <a:noFill/>
            <a:miter lim="800000"/>
            <a:headEnd/>
            <a:tailEnd/>
          </a:ln>
          <a:effectLst/>
        </p:spPr>
        <p:txBody>
          <a:bodyPr lIns="0" tIns="0" rIns="0" bIns="0"/>
          <a:lstStyle>
            <a:lvl1pPr>
              <a:defRPr sz="2400">
                <a:solidFill>
                  <a:schemeClr val="tx1"/>
                </a:solidFill>
                <a:latin typeface="Verdana" panose="020B0604030504040204" pitchFamily="34" charset="0"/>
                <a:ea typeface="ＭＳ Ｐゴシック" panose="020B0600070205080204" pitchFamily="34" charset="-128"/>
              </a:defRPr>
            </a:lvl1pPr>
            <a:lvl2pPr marL="742950" indent="-285750">
              <a:defRPr sz="2400">
                <a:solidFill>
                  <a:schemeClr val="tx1"/>
                </a:solidFill>
                <a:latin typeface="Verdana" panose="020B0604030504040204" pitchFamily="34" charset="0"/>
                <a:ea typeface="ＭＳ Ｐゴシック" panose="020B0600070205080204" pitchFamily="34" charset="-128"/>
              </a:defRPr>
            </a:lvl2pPr>
            <a:lvl3pPr marL="1143000" indent="-228600">
              <a:defRPr sz="2400">
                <a:solidFill>
                  <a:schemeClr val="tx1"/>
                </a:solidFill>
                <a:latin typeface="Verdana" panose="020B0604030504040204" pitchFamily="34" charset="0"/>
                <a:ea typeface="ＭＳ Ｐゴシック" panose="020B0600070205080204" pitchFamily="34" charset="-128"/>
              </a:defRPr>
            </a:lvl3pPr>
            <a:lvl4pPr marL="1600200" indent="-228600">
              <a:defRPr sz="2400">
                <a:solidFill>
                  <a:schemeClr val="tx1"/>
                </a:solidFill>
                <a:latin typeface="Verdana" panose="020B0604030504040204" pitchFamily="34" charset="0"/>
                <a:ea typeface="ＭＳ Ｐゴシック" panose="020B0600070205080204" pitchFamily="34" charset="-128"/>
              </a:defRPr>
            </a:lvl4pPr>
            <a:lvl5pPr marL="2057400" indent="-228600">
              <a:defRPr sz="2400">
                <a:solidFill>
                  <a:schemeClr val="tx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algn="r"/>
            <a:r>
              <a:rPr lang="en-GB" altLang="en-US" sz="900" dirty="0">
                <a:solidFill>
                  <a:schemeClr val="bg1"/>
                </a:solidFill>
                <a:cs typeface="Arial" panose="020B0604020202020204" pitchFamily="34" charset="0"/>
              </a:rPr>
              <a:t>2-</a:t>
            </a:r>
            <a:fld id="{FE96988D-CAAC-4C0F-81BF-513609188712}" type="slidenum">
              <a:rPr lang="en-GB" altLang="en-US" sz="900">
                <a:solidFill>
                  <a:schemeClr val="bg1"/>
                </a:solidFill>
                <a:cs typeface="Arial" panose="020B0604020202020204" pitchFamily="34" charset="0"/>
              </a:rPr>
              <a:pPr algn="r"/>
              <a:t>‹#›</a:t>
            </a:fld>
            <a:r>
              <a:rPr lang="en-GB" altLang="en-US" sz="900" dirty="0">
                <a:solidFill>
                  <a:schemeClr val="bg1"/>
                </a:solidFill>
                <a:cs typeface="Arial" panose="020B0604020202020204" pitchFamily="34" charset="0"/>
              </a:rPr>
              <a:t> </a:t>
            </a:r>
          </a:p>
        </p:txBody>
      </p:sp>
    </p:spTree>
  </p:cSld>
  <p:clrMap bg1="lt1" tx1="dk1" bg2="lt2" tx2="dk2" accent1="accent1" accent2="accent2" accent3="accent3" accent4="accent4" accent5="accent5" accent6="accent6" hlink="hlink" folHlink="folHlink"/>
  <p:sldLayoutIdLst>
    <p:sldLayoutId id="2147484136" r:id="rId1"/>
    <p:sldLayoutId id="2147484126" r:id="rId2"/>
    <p:sldLayoutId id="2147484127" r:id="rId3"/>
    <p:sldLayoutId id="2147484128" r:id="rId4"/>
    <p:sldLayoutId id="2147484129" r:id="rId5"/>
    <p:sldLayoutId id="2147484130" r:id="rId6"/>
    <p:sldLayoutId id="2147484131" r:id="rId7"/>
    <p:sldLayoutId id="2147484132" r:id="rId8"/>
    <p:sldLayoutId id="2147484133" r:id="rId9"/>
    <p:sldLayoutId id="2147484134" r:id="rId10"/>
    <p:sldLayoutId id="2147484135" r:id="rId11"/>
    <p:sldLayoutId id="2147484137" r:id="rId12"/>
  </p:sldLayoutIdLst>
  <p:txStyles>
    <p:titleStyle>
      <a:lvl1pPr algn="l" rtl="0" eaLnBrk="0" fontAlgn="base" hangingPunct="0">
        <a:spcBef>
          <a:spcPct val="0"/>
        </a:spcBef>
        <a:spcAft>
          <a:spcPct val="0"/>
        </a:spcAft>
        <a:defRPr sz="3200" b="1">
          <a:solidFill>
            <a:schemeClr val="tx1"/>
          </a:solidFill>
          <a:latin typeface="+mj-lt"/>
          <a:ea typeface="ヒラギノ角ゴ Pro W3" pitchFamily="-1" charset="-128"/>
          <a:cs typeface="ヒラギノ角ゴ Pro W3" pitchFamily="-1" charset="-128"/>
        </a:defRPr>
      </a:lvl1pPr>
      <a:lvl2pPr algn="l" rtl="0" eaLnBrk="0" fontAlgn="base" hangingPunct="0">
        <a:spcBef>
          <a:spcPct val="0"/>
        </a:spcBef>
        <a:spcAft>
          <a:spcPct val="0"/>
        </a:spcAft>
        <a:defRPr sz="3200" b="1">
          <a:solidFill>
            <a:schemeClr val="tx1"/>
          </a:solidFill>
          <a:latin typeface="Verdana" pitchFamily="-1" charset="0"/>
          <a:ea typeface="ヒラギノ角ゴ Pro W3" pitchFamily="-1" charset="-128"/>
          <a:cs typeface="ヒラギノ角ゴ Pro W3" pitchFamily="-1" charset="-128"/>
        </a:defRPr>
      </a:lvl2pPr>
      <a:lvl3pPr algn="l" rtl="0" eaLnBrk="0" fontAlgn="base" hangingPunct="0">
        <a:spcBef>
          <a:spcPct val="0"/>
        </a:spcBef>
        <a:spcAft>
          <a:spcPct val="0"/>
        </a:spcAft>
        <a:defRPr sz="3200" b="1">
          <a:solidFill>
            <a:schemeClr val="tx1"/>
          </a:solidFill>
          <a:latin typeface="Verdana" pitchFamily="-1" charset="0"/>
          <a:ea typeface="ヒラギノ角ゴ Pro W3" pitchFamily="-1" charset="-128"/>
          <a:cs typeface="ヒラギノ角ゴ Pro W3" pitchFamily="-1" charset="-128"/>
        </a:defRPr>
      </a:lvl3pPr>
      <a:lvl4pPr algn="l" rtl="0" eaLnBrk="0" fontAlgn="base" hangingPunct="0">
        <a:spcBef>
          <a:spcPct val="0"/>
        </a:spcBef>
        <a:spcAft>
          <a:spcPct val="0"/>
        </a:spcAft>
        <a:defRPr sz="3200" b="1">
          <a:solidFill>
            <a:schemeClr val="tx1"/>
          </a:solidFill>
          <a:latin typeface="Verdana" pitchFamily="-1" charset="0"/>
          <a:ea typeface="ヒラギノ角ゴ Pro W3" pitchFamily="-1" charset="-128"/>
          <a:cs typeface="ヒラギノ角ゴ Pro W3" pitchFamily="-1" charset="-128"/>
        </a:defRPr>
      </a:lvl4pPr>
      <a:lvl5pPr algn="l" rtl="0" eaLnBrk="0" fontAlgn="base" hangingPunct="0">
        <a:spcBef>
          <a:spcPct val="0"/>
        </a:spcBef>
        <a:spcAft>
          <a:spcPct val="0"/>
        </a:spcAft>
        <a:defRPr sz="3200" b="1">
          <a:solidFill>
            <a:schemeClr val="tx1"/>
          </a:solidFill>
          <a:latin typeface="Verdana" pitchFamily="-1" charset="0"/>
          <a:ea typeface="ヒラギノ角ゴ Pro W3" pitchFamily="-1" charset="-128"/>
          <a:cs typeface="ヒラギノ角ゴ Pro W3" pitchFamily="-1" charset="-128"/>
        </a:defRPr>
      </a:lvl5pPr>
      <a:lvl6pPr marL="457200" algn="l" rtl="0" eaLnBrk="1" fontAlgn="base" hangingPunct="1">
        <a:spcBef>
          <a:spcPct val="0"/>
        </a:spcBef>
        <a:spcAft>
          <a:spcPct val="0"/>
        </a:spcAft>
        <a:defRPr sz="3200" b="1">
          <a:solidFill>
            <a:schemeClr val="tx1"/>
          </a:solidFill>
          <a:latin typeface="Verdana" pitchFamily="-1" charset="0"/>
        </a:defRPr>
      </a:lvl6pPr>
      <a:lvl7pPr marL="914400" algn="l" rtl="0" eaLnBrk="1" fontAlgn="base" hangingPunct="1">
        <a:spcBef>
          <a:spcPct val="0"/>
        </a:spcBef>
        <a:spcAft>
          <a:spcPct val="0"/>
        </a:spcAft>
        <a:defRPr sz="3200" b="1">
          <a:solidFill>
            <a:schemeClr val="tx1"/>
          </a:solidFill>
          <a:latin typeface="Verdana" pitchFamily="-1" charset="0"/>
        </a:defRPr>
      </a:lvl7pPr>
      <a:lvl8pPr marL="1371600" algn="l" rtl="0" eaLnBrk="1" fontAlgn="base" hangingPunct="1">
        <a:spcBef>
          <a:spcPct val="0"/>
        </a:spcBef>
        <a:spcAft>
          <a:spcPct val="0"/>
        </a:spcAft>
        <a:defRPr sz="3200" b="1">
          <a:solidFill>
            <a:schemeClr val="tx1"/>
          </a:solidFill>
          <a:latin typeface="Verdana" pitchFamily="-1" charset="0"/>
        </a:defRPr>
      </a:lvl8pPr>
      <a:lvl9pPr marL="1828800" algn="l" rtl="0" eaLnBrk="1" fontAlgn="base" hangingPunct="1">
        <a:spcBef>
          <a:spcPct val="0"/>
        </a:spcBef>
        <a:spcAft>
          <a:spcPct val="0"/>
        </a:spcAft>
        <a:defRPr sz="3200" b="1">
          <a:solidFill>
            <a:schemeClr val="tx1"/>
          </a:solidFill>
          <a:latin typeface="Verdana" pitchFamily="-1" charset="0"/>
        </a:defRPr>
      </a:lvl9pPr>
    </p:titleStyle>
    <p:bodyStyle>
      <a:lvl1pPr marL="342900" indent="-342900" algn="l" rtl="0" eaLnBrk="0" fontAlgn="base" hangingPunct="0">
        <a:spcBef>
          <a:spcPct val="20000"/>
        </a:spcBef>
        <a:spcAft>
          <a:spcPct val="0"/>
        </a:spcAft>
        <a:buChar char="•"/>
        <a:defRPr sz="2800">
          <a:solidFill>
            <a:schemeClr val="tx1"/>
          </a:solidFill>
          <a:latin typeface="+mn-lt"/>
          <a:ea typeface="ヒラギノ角ゴ Pro W3" pitchFamily="-1" charset="-128"/>
          <a:cs typeface="ヒラギノ角ゴ Pro W3" pitchFamily="-1" charset="-128"/>
        </a:defRPr>
      </a:lvl1pPr>
      <a:lvl2pPr marL="742950" indent="-285750" algn="l" rtl="0" eaLnBrk="0" fontAlgn="base" hangingPunct="0">
        <a:spcBef>
          <a:spcPct val="20000"/>
        </a:spcBef>
        <a:spcAft>
          <a:spcPct val="0"/>
        </a:spcAft>
        <a:buChar char="–"/>
        <a:defRPr sz="2400">
          <a:solidFill>
            <a:schemeClr val="tx1"/>
          </a:solidFill>
          <a:latin typeface="+mn-lt"/>
          <a:ea typeface="ヒラギノ角ゴ Pro W3" pitchFamily="-1" charset="-128"/>
        </a:defRPr>
      </a:lvl2pPr>
      <a:lvl3pPr marL="1143000" indent="-228600" algn="l" rtl="0" eaLnBrk="0" fontAlgn="base" hangingPunct="0">
        <a:spcBef>
          <a:spcPct val="20000"/>
        </a:spcBef>
        <a:spcAft>
          <a:spcPct val="0"/>
        </a:spcAft>
        <a:buChar char="•"/>
        <a:defRPr sz="2000">
          <a:solidFill>
            <a:schemeClr val="tx1"/>
          </a:solidFill>
          <a:latin typeface="+mn-lt"/>
          <a:ea typeface="ＭＳ Ｐゴシック" charset="-128"/>
          <a:cs typeface="ＭＳ Ｐゴシック" charset="-128"/>
        </a:defRPr>
      </a:lvl3pPr>
      <a:lvl4pPr marL="1600200" indent="-228600" algn="l" rtl="0" eaLnBrk="0" fontAlgn="base" hangingPunct="0">
        <a:spcBef>
          <a:spcPct val="20000"/>
        </a:spcBef>
        <a:spcAft>
          <a:spcPct val="0"/>
        </a:spcAft>
        <a:buChar char="–"/>
        <a:defRPr sz="2000">
          <a:solidFill>
            <a:schemeClr val="tx1"/>
          </a:solidFill>
          <a:latin typeface="+mn-lt"/>
          <a:ea typeface="ＭＳ Ｐゴシック" charset="-128"/>
        </a:defRPr>
      </a:lvl4pPr>
      <a:lvl5pPr marL="2057400" indent="-228600" algn="l" rtl="0" eaLnBrk="0" fontAlgn="base" hangingPunct="0">
        <a:spcBef>
          <a:spcPct val="20000"/>
        </a:spcBef>
        <a:spcAft>
          <a:spcPct val="0"/>
        </a:spcAft>
        <a:buChar char="»"/>
        <a:defRPr sz="2000">
          <a:solidFill>
            <a:schemeClr val="tx1"/>
          </a:solidFill>
          <a:latin typeface="+mn-lt"/>
          <a:ea typeface="ＭＳ Ｐゴシック" charset="-128"/>
        </a:defRPr>
      </a:lvl5pPr>
      <a:lvl6pPr marL="2514600" indent="-228600" algn="l" rtl="0" eaLnBrk="1" fontAlgn="base" hangingPunct="1">
        <a:spcBef>
          <a:spcPct val="20000"/>
        </a:spcBef>
        <a:spcAft>
          <a:spcPct val="0"/>
        </a:spcAft>
        <a:buChar char="»"/>
        <a:defRPr>
          <a:solidFill>
            <a:schemeClr val="tx1"/>
          </a:solidFill>
          <a:latin typeface="+mn-lt"/>
          <a:ea typeface="ヒラギノ角ゴ Pro W3" pitchFamily="-1" charset="-128"/>
        </a:defRPr>
      </a:lvl6pPr>
      <a:lvl7pPr marL="2971800" indent="-228600" algn="l" rtl="0" eaLnBrk="1" fontAlgn="base" hangingPunct="1">
        <a:spcBef>
          <a:spcPct val="20000"/>
        </a:spcBef>
        <a:spcAft>
          <a:spcPct val="0"/>
        </a:spcAft>
        <a:buChar char="»"/>
        <a:defRPr>
          <a:solidFill>
            <a:schemeClr val="tx1"/>
          </a:solidFill>
          <a:latin typeface="+mn-lt"/>
          <a:ea typeface="ヒラギノ角ゴ Pro W3" pitchFamily="-1" charset="-128"/>
        </a:defRPr>
      </a:lvl7pPr>
      <a:lvl8pPr marL="3429000" indent="-228600" algn="l" rtl="0" eaLnBrk="1" fontAlgn="base" hangingPunct="1">
        <a:spcBef>
          <a:spcPct val="20000"/>
        </a:spcBef>
        <a:spcAft>
          <a:spcPct val="0"/>
        </a:spcAft>
        <a:buChar char="»"/>
        <a:defRPr>
          <a:solidFill>
            <a:schemeClr val="tx1"/>
          </a:solidFill>
          <a:latin typeface="+mn-lt"/>
          <a:ea typeface="ヒラギノ角ゴ Pro W3" pitchFamily="-1" charset="-128"/>
        </a:defRPr>
      </a:lvl8pPr>
      <a:lvl9pPr marL="3886200" indent="-228600" algn="l" rtl="0" eaLnBrk="1" fontAlgn="base" hangingPunct="1">
        <a:spcBef>
          <a:spcPct val="20000"/>
        </a:spcBef>
        <a:spcAft>
          <a:spcPct val="0"/>
        </a:spcAft>
        <a:buChar char="»"/>
        <a:defRPr>
          <a:solidFill>
            <a:schemeClr val="tx1"/>
          </a:solidFill>
          <a:latin typeface="+mn-lt"/>
          <a:ea typeface="ヒラギノ角ゴ Pro W3" pitchFamily="-1" charset="-128"/>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26.xml"/><Relationship Id="rId2" Type="http://schemas.openxmlformats.org/officeDocument/2006/relationships/slideLayout" Target="../slideLayouts/slideLayout2.xml"/><Relationship Id="rId1" Type="http://schemas.openxmlformats.org/officeDocument/2006/relationships/vmlDrawing" Target="../drawings/vmlDrawing1.vml"/><Relationship Id="rId5" Type="http://schemas.openxmlformats.org/officeDocument/2006/relationships/image" Target="../media/image7.wmf"/><Relationship Id="rId4" Type="http://schemas.openxmlformats.org/officeDocument/2006/relationships/oleObject" Target="../embeddings/oleObject1.bin"/></Relationships>
</file>

<file path=ppt/slides/_rels/slide2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38.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44.xml"/><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51.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52.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53.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54.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55.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56.xm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57.xm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58.xm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59.xml"/><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60.xml"/><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61.xml"/><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62.xml"/><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63.xml"/><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3" Type="http://schemas.openxmlformats.org/officeDocument/2006/relationships/notesSlide" Target="../notesSlides/notesSlide64.xml"/><Relationship Id="rId2" Type="http://schemas.openxmlformats.org/officeDocument/2006/relationships/slideLayout" Target="../slideLayouts/slideLayout2.xml"/><Relationship Id="rId1" Type="http://schemas.openxmlformats.org/officeDocument/2006/relationships/vmlDrawing" Target="../drawings/vmlDrawing2.vml"/><Relationship Id="rId5" Type="http://schemas.openxmlformats.org/officeDocument/2006/relationships/image" Target="../media/image12.wmf"/><Relationship Id="rId4" Type="http://schemas.openxmlformats.org/officeDocument/2006/relationships/oleObject" Target="../embeddings/oleObject2.bin"/></Relationships>
</file>

<file path=ppt/slides/_rels/slide65.xml.rels><?xml version="1.0" encoding="UTF-8" standalone="yes"?>
<Relationships xmlns="http://schemas.openxmlformats.org/package/2006/relationships"><Relationship Id="rId3" Type="http://schemas.openxmlformats.org/officeDocument/2006/relationships/notesSlide" Target="../notesSlides/notesSlide65.xml"/><Relationship Id="rId2" Type="http://schemas.openxmlformats.org/officeDocument/2006/relationships/slideLayout" Target="../slideLayouts/slideLayout2.xml"/><Relationship Id="rId1" Type="http://schemas.openxmlformats.org/officeDocument/2006/relationships/vmlDrawing" Target="../drawings/vmlDrawing3.vml"/><Relationship Id="rId5" Type="http://schemas.openxmlformats.org/officeDocument/2006/relationships/image" Target="../media/image13.wmf"/><Relationship Id="rId4" Type="http://schemas.openxmlformats.org/officeDocument/2006/relationships/oleObject" Target="../embeddings/oleObject3.bin"/></Relationships>
</file>

<file path=ppt/slides/_rels/slide66.xml.rels><?xml version="1.0" encoding="UTF-8" standalone="yes"?>
<Relationships xmlns="http://schemas.openxmlformats.org/package/2006/relationships"><Relationship Id="rId3" Type="http://schemas.openxmlformats.org/officeDocument/2006/relationships/notesSlide" Target="../notesSlides/notesSlide66.xml"/><Relationship Id="rId2" Type="http://schemas.openxmlformats.org/officeDocument/2006/relationships/slideLayout" Target="../slideLayouts/slideLayout2.xml"/><Relationship Id="rId1" Type="http://schemas.openxmlformats.org/officeDocument/2006/relationships/vmlDrawing" Target="../drawings/vmlDrawing4.vml"/><Relationship Id="rId5" Type="http://schemas.openxmlformats.org/officeDocument/2006/relationships/image" Target="../media/image14.wmf"/><Relationship Id="rId4" Type="http://schemas.openxmlformats.org/officeDocument/2006/relationships/oleObject" Target="../embeddings/oleObject4.bin"/></Relationships>
</file>

<file path=ppt/slides/_rels/slide67.xml.rels><?xml version="1.0" encoding="UTF-8" standalone="yes"?>
<Relationships xmlns="http://schemas.openxmlformats.org/package/2006/relationships"><Relationship Id="rId3" Type="http://schemas.openxmlformats.org/officeDocument/2006/relationships/notesSlide" Target="../notesSlides/notesSlide67.xml"/><Relationship Id="rId2" Type="http://schemas.openxmlformats.org/officeDocument/2006/relationships/slideLayout" Target="../slideLayouts/slideLayout2.xml"/><Relationship Id="rId1" Type="http://schemas.openxmlformats.org/officeDocument/2006/relationships/vmlDrawing" Target="../drawings/vmlDrawing5.vml"/><Relationship Id="rId5" Type="http://schemas.openxmlformats.org/officeDocument/2006/relationships/image" Target="../media/image15.wmf"/><Relationship Id="rId4" Type="http://schemas.openxmlformats.org/officeDocument/2006/relationships/oleObject" Target="../embeddings/oleObject5.bin"/></Relationships>
</file>

<file path=ppt/slides/_rels/slide68.xml.rels><?xml version="1.0" encoding="UTF-8" standalone="yes"?>
<Relationships xmlns="http://schemas.openxmlformats.org/package/2006/relationships"><Relationship Id="rId3" Type="http://schemas.openxmlformats.org/officeDocument/2006/relationships/notesSlide" Target="../notesSlides/notesSlide68.xml"/><Relationship Id="rId2" Type="http://schemas.openxmlformats.org/officeDocument/2006/relationships/slideLayout" Target="../slideLayouts/slideLayout2.xml"/><Relationship Id="rId1" Type="http://schemas.openxmlformats.org/officeDocument/2006/relationships/vmlDrawing" Target="../drawings/vmlDrawing6.vml"/><Relationship Id="rId5" Type="http://schemas.openxmlformats.org/officeDocument/2006/relationships/image" Target="../media/image16.wmf"/><Relationship Id="rId4" Type="http://schemas.openxmlformats.org/officeDocument/2006/relationships/oleObject" Target="../embeddings/oleObject6.bin"/></Relationships>
</file>

<file path=ppt/slides/_rels/slide6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69.xml"/><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3" Type="http://schemas.openxmlformats.org/officeDocument/2006/relationships/notesSlide" Target="../notesSlides/notesSlide70.xml"/><Relationship Id="rId2" Type="http://schemas.openxmlformats.org/officeDocument/2006/relationships/slideLayout" Target="../slideLayouts/slideLayout2.xml"/><Relationship Id="rId1" Type="http://schemas.openxmlformats.org/officeDocument/2006/relationships/vmlDrawing" Target="../drawings/vmlDrawing7.vml"/><Relationship Id="rId5" Type="http://schemas.openxmlformats.org/officeDocument/2006/relationships/image" Target="../media/image18.wmf"/><Relationship Id="rId4" Type="http://schemas.openxmlformats.org/officeDocument/2006/relationships/oleObject" Target="../embeddings/oleObject7.bin"/></Relationships>
</file>

<file path=ppt/slides/_rels/slide71.xml.rels><?xml version="1.0" encoding="UTF-8" standalone="yes"?>
<Relationships xmlns="http://schemas.openxmlformats.org/package/2006/relationships"><Relationship Id="rId3" Type="http://schemas.openxmlformats.org/officeDocument/2006/relationships/notesSlide" Target="../notesSlides/notesSlide71.xml"/><Relationship Id="rId2" Type="http://schemas.openxmlformats.org/officeDocument/2006/relationships/slideLayout" Target="../slideLayouts/slideLayout2.xml"/><Relationship Id="rId1" Type="http://schemas.openxmlformats.org/officeDocument/2006/relationships/vmlDrawing" Target="../drawings/vmlDrawing8.vml"/><Relationship Id="rId5" Type="http://schemas.openxmlformats.org/officeDocument/2006/relationships/image" Target="../media/image19.wmf"/><Relationship Id="rId4" Type="http://schemas.openxmlformats.org/officeDocument/2006/relationships/oleObject" Target="../embeddings/oleObject8.bin"/></Relationships>
</file>

<file path=ppt/slides/_rels/slide72.xml.rels><?xml version="1.0" encoding="UTF-8" standalone="yes"?>
<Relationships xmlns="http://schemas.openxmlformats.org/package/2006/relationships"><Relationship Id="rId3" Type="http://schemas.openxmlformats.org/officeDocument/2006/relationships/notesSlide" Target="../notesSlides/notesSlide72.xml"/><Relationship Id="rId2" Type="http://schemas.openxmlformats.org/officeDocument/2006/relationships/slideLayout" Target="../slideLayouts/slideLayout2.xml"/><Relationship Id="rId1" Type="http://schemas.openxmlformats.org/officeDocument/2006/relationships/vmlDrawing" Target="../drawings/vmlDrawing9.vml"/><Relationship Id="rId5" Type="http://schemas.openxmlformats.org/officeDocument/2006/relationships/image" Target="../media/image20.wmf"/><Relationship Id="rId4" Type="http://schemas.openxmlformats.org/officeDocument/2006/relationships/oleObject" Target="../embeddings/oleObject9.bin"/></Relationships>
</file>

<file path=ppt/slides/_rels/slide73.xml.rels><?xml version="1.0" encoding="UTF-8" standalone="yes"?>
<Relationships xmlns="http://schemas.openxmlformats.org/package/2006/relationships"><Relationship Id="rId3" Type="http://schemas.openxmlformats.org/officeDocument/2006/relationships/notesSlide" Target="../notesSlides/notesSlide73.xml"/><Relationship Id="rId2" Type="http://schemas.openxmlformats.org/officeDocument/2006/relationships/slideLayout" Target="../slideLayouts/slideLayout2.xml"/><Relationship Id="rId1" Type="http://schemas.openxmlformats.org/officeDocument/2006/relationships/vmlDrawing" Target="../drawings/vmlDrawing10.vml"/><Relationship Id="rId5" Type="http://schemas.openxmlformats.org/officeDocument/2006/relationships/image" Target="../media/image20.wmf"/><Relationship Id="rId4" Type="http://schemas.openxmlformats.org/officeDocument/2006/relationships/oleObject" Target="../embeddings/oleObject10.bin"/></Relationships>
</file>

<file path=ppt/slides/_rels/slide74.xml.rels><?xml version="1.0" encoding="UTF-8" standalone="yes"?>
<Relationships xmlns="http://schemas.openxmlformats.org/package/2006/relationships"><Relationship Id="rId3" Type="http://schemas.openxmlformats.org/officeDocument/2006/relationships/notesSlide" Target="../notesSlides/notesSlide74.xml"/><Relationship Id="rId2" Type="http://schemas.openxmlformats.org/officeDocument/2006/relationships/slideLayout" Target="../slideLayouts/slideLayout2.xml"/><Relationship Id="rId1" Type="http://schemas.openxmlformats.org/officeDocument/2006/relationships/vmlDrawing" Target="../drawings/vmlDrawing11.vml"/><Relationship Id="rId5" Type="http://schemas.openxmlformats.org/officeDocument/2006/relationships/image" Target="../media/image20.wmf"/><Relationship Id="rId4" Type="http://schemas.openxmlformats.org/officeDocument/2006/relationships/oleObject" Target="../embeddings/oleObject11.bin"/></Relationships>
</file>

<file path=ppt/slides/_rels/slide75.xml.rels><?xml version="1.0" encoding="UTF-8" standalone="yes"?>
<Relationships xmlns="http://schemas.openxmlformats.org/package/2006/relationships"><Relationship Id="rId3" Type="http://schemas.openxmlformats.org/officeDocument/2006/relationships/notesSlide" Target="../notesSlides/notesSlide75.xml"/><Relationship Id="rId2" Type="http://schemas.openxmlformats.org/officeDocument/2006/relationships/slideLayout" Target="../slideLayouts/slideLayout2.xml"/><Relationship Id="rId1" Type="http://schemas.openxmlformats.org/officeDocument/2006/relationships/vmlDrawing" Target="../drawings/vmlDrawing12.vml"/><Relationship Id="rId5" Type="http://schemas.openxmlformats.org/officeDocument/2006/relationships/image" Target="../media/image21.wmf"/><Relationship Id="rId4" Type="http://schemas.openxmlformats.org/officeDocument/2006/relationships/oleObject" Target="../embeddings/oleObject12.bin"/></Relationships>
</file>

<file path=ppt/slides/_rels/slide76.xml.rels><?xml version="1.0" encoding="UTF-8" standalone="yes"?>
<Relationships xmlns="http://schemas.openxmlformats.org/package/2006/relationships"><Relationship Id="rId2" Type="http://schemas.openxmlformats.org/officeDocument/2006/relationships/notesSlide" Target="../notesSlides/notesSlide76.xml"/><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2" Type="http://schemas.openxmlformats.org/officeDocument/2006/relationships/notesSlide" Target="../notesSlides/notesSlide77.xml"/><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78.xml"/><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2" Type="http://schemas.openxmlformats.org/officeDocument/2006/relationships/notesSlide" Target="../notesSlides/notesSlide79.xml"/><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2" Type="http://schemas.openxmlformats.org/officeDocument/2006/relationships/notesSlide" Target="../notesSlides/notesSlide80.xml"/><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2" Type="http://schemas.openxmlformats.org/officeDocument/2006/relationships/notesSlide" Target="../notesSlides/notesSlide81.xml"/><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82.xml"/><Relationship Id="rId1" Type="http://schemas.openxmlformats.org/officeDocument/2006/relationships/slideLayout" Target="../slideLayouts/slideLayout2.xml"/><Relationship Id="rId5" Type="http://schemas.openxmlformats.org/officeDocument/2006/relationships/image" Target="../media/image25.png"/><Relationship Id="rId4" Type="http://schemas.openxmlformats.org/officeDocument/2006/relationships/image" Target="../media/image24.png"/></Relationships>
</file>

<file path=ppt/slides/_rels/slide83.xml.rels><?xml version="1.0" encoding="UTF-8" standalone="yes"?>
<Relationships xmlns="http://schemas.openxmlformats.org/package/2006/relationships"><Relationship Id="rId2" Type="http://schemas.openxmlformats.org/officeDocument/2006/relationships/notesSlide" Target="../notesSlides/notesSlide83.xml"/><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2" Type="http://schemas.openxmlformats.org/officeDocument/2006/relationships/notesSlide" Target="../notesSlides/notesSlide84.xml"/><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2" Type="http://schemas.openxmlformats.org/officeDocument/2006/relationships/notesSlide" Target="../notesSlides/notesSlide85.xml"/><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2" Type="http://schemas.openxmlformats.org/officeDocument/2006/relationships/notesSlide" Target="../notesSlides/notesSlide86.xml"/><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87.xml"/><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2" Type="http://schemas.openxmlformats.org/officeDocument/2006/relationships/notesSlide" Target="../notesSlides/notesSlide88.xml"/><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2" Type="http://schemas.openxmlformats.org/officeDocument/2006/relationships/notesSlide" Target="../notesSlides/notesSlide89.xml"/><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2" Type="http://schemas.openxmlformats.org/officeDocument/2006/relationships/notesSlide" Target="../notesSlides/notesSlide90.xml"/><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91.xml"/><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2" Type="http://schemas.openxmlformats.org/officeDocument/2006/relationships/notesSlide" Target="../notesSlides/notesSlide92.xml"/><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3" Type="http://schemas.openxmlformats.org/officeDocument/2006/relationships/notesSlide" Target="../notesSlides/notesSlide93.xml"/><Relationship Id="rId2" Type="http://schemas.openxmlformats.org/officeDocument/2006/relationships/slideLayout" Target="../slideLayouts/slideLayout2.xml"/><Relationship Id="rId1" Type="http://schemas.openxmlformats.org/officeDocument/2006/relationships/vmlDrawing" Target="../drawings/vmlDrawing13.vml"/><Relationship Id="rId5" Type="http://schemas.openxmlformats.org/officeDocument/2006/relationships/image" Target="../media/image28.wmf"/><Relationship Id="rId4" Type="http://schemas.openxmlformats.org/officeDocument/2006/relationships/oleObject" Target="../embeddings/oleObject13.bin"/></Relationships>
</file>

<file path=ppt/slides/_rels/slide94.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94.xml"/><Relationship Id="rId1" Type="http://schemas.openxmlformats.org/officeDocument/2006/relationships/slideLayout" Target="../slideLayouts/slideLayout2.xml"/></Relationships>
</file>

<file path=ppt/slides/_rels/slide95.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95.xml"/><Relationship Id="rId1" Type="http://schemas.openxmlformats.org/officeDocument/2006/relationships/slideLayout" Target="../slideLayouts/slideLayout2.xml"/></Relationships>
</file>

<file path=ppt/slides/_rels/slide96.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96.xml"/><Relationship Id="rId1" Type="http://schemas.openxmlformats.org/officeDocument/2006/relationships/slideLayout" Target="../slideLayouts/slideLayout2.xml"/></Relationships>
</file>

<file path=ppt/slides/_rels/slide97.xml.rels><?xml version="1.0" encoding="UTF-8" standalone="yes"?>
<Relationships xmlns="http://schemas.openxmlformats.org/package/2006/relationships"><Relationship Id="rId2" Type="http://schemas.openxmlformats.org/officeDocument/2006/relationships/notesSlide" Target="../notesSlides/notesSlide97.xml"/><Relationship Id="rId1" Type="http://schemas.openxmlformats.org/officeDocument/2006/relationships/slideLayout" Target="../slideLayouts/slideLayout2.xml"/></Relationships>
</file>

<file path=ppt/slides/_rels/slide98.xml.rels><?xml version="1.0" encoding="UTF-8" standalone="yes"?>
<Relationships xmlns="http://schemas.openxmlformats.org/package/2006/relationships"><Relationship Id="rId3" Type="http://schemas.openxmlformats.org/officeDocument/2006/relationships/notesSlide" Target="../notesSlides/notesSlide98.xml"/><Relationship Id="rId2" Type="http://schemas.openxmlformats.org/officeDocument/2006/relationships/slideLayout" Target="../slideLayouts/slideLayout2.xml"/><Relationship Id="rId1" Type="http://schemas.openxmlformats.org/officeDocument/2006/relationships/vmlDrawing" Target="../drawings/vmlDrawing14.vml"/><Relationship Id="rId5" Type="http://schemas.openxmlformats.org/officeDocument/2006/relationships/image" Target="../media/image32.wmf"/><Relationship Id="rId4" Type="http://schemas.openxmlformats.org/officeDocument/2006/relationships/oleObject" Target="../embeddings/oleObject14.bin"/></Relationships>
</file>

<file path=ppt/slides/_rels/slide99.xml.rels><?xml version="1.0" encoding="UTF-8" standalone="yes"?>
<Relationships xmlns="http://schemas.openxmlformats.org/package/2006/relationships"><Relationship Id="rId2" Type="http://schemas.openxmlformats.org/officeDocument/2006/relationships/notesSlide" Target="../notesSlides/notesSlide99.xml"/><Relationship Id="rId1" Type="http://schemas.openxmlformats.org/officeDocument/2006/relationships/slideLayout" Target="../slideLayouts/slideLayout2.xml"/></Relationships>
</file>

<file path=ppt/slides/_rels/slide100.xml.rels><?xml version="1.0" encoding="UTF-8" standalone="yes"?>
<Relationships xmlns="http://schemas.openxmlformats.org/package/2006/relationships"><Relationship Id="rId2" Type="http://schemas.openxmlformats.org/officeDocument/2006/relationships/notesSlide" Target="../notesSlides/notesSlide100.xml"/><Relationship Id="rId1" Type="http://schemas.openxmlformats.org/officeDocument/2006/relationships/slideLayout" Target="../slideLayouts/slideLayout2.xml"/></Relationships>
</file>

<file path=ppt/slides/_rels/slide101.xml.rels><?xml version="1.0" encoding="UTF-8" standalone="yes"?>
<Relationships xmlns="http://schemas.openxmlformats.org/package/2006/relationships"><Relationship Id="rId2" Type="http://schemas.openxmlformats.org/officeDocument/2006/relationships/notesSlide" Target="../notesSlides/notesSlide101.xml"/><Relationship Id="rId1" Type="http://schemas.openxmlformats.org/officeDocument/2006/relationships/slideLayout" Target="../slideLayouts/slideLayout2.xml"/></Relationships>
</file>

<file path=ppt/slides/_rels/slide102.xml.rels><?xml version="1.0" encoding="UTF-8" standalone="yes"?>
<Relationships xmlns="http://schemas.openxmlformats.org/package/2006/relationships"><Relationship Id="rId2" Type="http://schemas.openxmlformats.org/officeDocument/2006/relationships/notesSlide" Target="../notesSlides/notesSlide102.xml"/><Relationship Id="rId1" Type="http://schemas.openxmlformats.org/officeDocument/2006/relationships/slideLayout" Target="../slideLayouts/slideLayout2.xml"/></Relationships>
</file>

<file path=ppt/slides/_rels/slide103.xml.rels><?xml version="1.0" encoding="UTF-8" standalone="yes"?>
<Relationships xmlns="http://schemas.openxmlformats.org/package/2006/relationships"><Relationship Id="rId2" Type="http://schemas.openxmlformats.org/officeDocument/2006/relationships/notesSlide" Target="../notesSlides/notesSlide103.xml"/><Relationship Id="rId1" Type="http://schemas.openxmlformats.org/officeDocument/2006/relationships/slideLayout" Target="../slideLayouts/slideLayout2.xml"/></Relationships>
</file>

<file path=ppt/slides/_rels/slide104.xml.rels><?xml version="1.0" encoding="UTF-8" standalone="yes"?>
<Relationships xmlns="http://schemas.openxmlformats.org/package/2006/relationships"><Relationship Id="rId2" Type="http://schemas.openxmlformats.org/officeDocument/2006/relationships/notesSlide" Target="../notesSlides/notesSlide104.xml"/><Relationship Id="rId1" Type="http://schemas.openxmlformats.org/officeDocument/2006/relationships/slideLayout" Target="../slideLayouts/slideLayout2.xml"/></Relationships>
</file>

<file path=ppt/slides/_rels/slide105.xml.rels><?xml version="1.0" encoding="UTF-8" standalone="yes"?>
<Relationships xmlns="http://schemas.openxmlformats.org/package/2006/relationships"><Relationship Id="rId2" Type="http://schemas.openxmlformats.org/officeDocument/2006/relationships/notesSlide" Target="../notesSlides/notesSlide105.xml"/><Relationship Id="rId1" Type="http://schemas.openxmlformats.org/officeDocument/2006/relationships/slideLayout" Target="../slideLayouts/slideLayout2.xml"/></Relationships>
</file>

<file path=ppt/slides/_rels/slide106.xml.rels><?xml version="1.0" encoding="UTF-8" standalone="yes"?>
<Relationships xmlns="http://schemas.openxmlformats.org/package/2006/relationships"><Relationship Id="rId2" Type="http://schemas.openxmlformats.org/officeDocument/2006/relationships/notesSlide" Target="../notesSlides/notesSlide106.xml"/><Relationship Id="rId1" Type="http://schemas.openxmlformats.org/officeDocument/2006/relationships/slideLayout" Target="../slideLayouts/slideLayout2.xml"/></Relationships>
</file>

<file path=ppt/slides/_rels/slide107.xml.rels><?xml version="1.0" encoding="UTF-8" standalone="yes"?>
<Relationships xmlns="http://schemas.openxmlformats.org/package/2006/relationships"><Relationship Id="rId2" Type="http://schemas.openxmlformats.org/officeDocument/2006/relationships/notesSlide" Target="../notesSlides/notesSlide107.xml"/><Relationship Id="rId1" Type="http://schemas.openxmlformats.org/officeDocument/2006/relationships/slideLayout" Target="../slideLayouts/slideLayout2.xml"/></Relationships>
</file>

<file path=ppt/slides/_rels/slide108.xml.rels><?xml version="1.0" encoding="UTF-8" standalone="yes"?>
<Relationships xmlns="http://schemas.openxmlformats.org/package/2006/relationships"><Relationship Id="rId3" Type="http://schemas.openxmlformats.org/officeDocument/2006/relationships/notesSlide" Target="../notesSlides/notesSlide108.xml"/><Relationship Id="rId2" Type="http://schemas.openxmlformats.org/officeDocument/2006/relationships/slideLayout" Target="../slideLayouts/slideLayout2.xml"/><Relationship Id="rId1" Type="http://schemas.openxmlformats.org/officeDocument/2006/relationships/vmlDrawing" Target="../drawings/vmlDrawing15.vml"/><Relationship Id="rId5" Type="http://schemas.openxmlformats.org/officeDocument/2006/relationships/image" Target="../media/image33.wmf"/><Relationship Id="rId4" Type="http://schemas.openxmlformats.org/officeDocument/2006/relationships/oleObject" Target="../embeddings/oleObject15.bin"/></Relationships>
</file>

<file path=ppt/slides/_rels/slide109.xml.rels><?xml version="1.0" encoding="UTF-8" standalone="yes"?>
<Relationships xmlns="http://schemas.openxmlformats.org/package/2006/relationships"><Relationship Id="rId3" Type="http://schemas.openxmlformats.org/officeDocument/2006/relationships/notesSlide" Target="../notesSlides/notesSlide109.xml"/><Relationship Id="rId2" Type="http://schemas.openxmlformats.org/officeDocument/2006/relationships/slideLayout" Target="../slideLayouts/slideLayout2.xml"/><Relationship Id="rId1" Type="http://schemas.openxmlformats.org/officeDocument/2006/relationships/vmlDrawing" Target="../drawings/vmlDrawing16.vml"/><Relationship Id="rId5" Type="http://schemas.openxmlformats.org/officeDocument/2006/relationships/image" Target="../media/image34.wmf"/><Relationship Id="rId4" Type="http://schemas.openxmlformats.org/officeDocument/2006/relationships/oleObject" Target="../embeddings/oleObject16.bin"/></Relationships>
</file>

<file path=ppt/slides/_rels/slide110.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10.xml"/><Relationship Id="rId1" Type="http://schemas.openxmlformats.org/officeDocument/2006/relationships/slideLayout" Target="../slideLayouts/slideLayout2.xml"/></Relationships>
</file>

<file path=ppt/slides/_rels/slide111.xml.rels><?xml version="1.0" encoding="UTF-8" standalone="yes"?>
<Relationships xmlns="http://schemas.openxmlformats.org/package/2006/relationships"><Relationship Id="rId2" Type="http://schemas.openxmlformats.org/officeDocument/2006/relationships/notesSlide" Target="../notesSlides/notesSlide111.xml"/><Relationship Id="rId1" Type="http://schemas.openxmlformats.org/officeDocument/2006/relationships/slideLayout" Target="../slideLayouts/slideLayout2.xml"/></Relationships>
</file>

<file path=ppt/slides/_rels/slide112.xml.rels><?xml version="1.0" encoding="UTF-8" standalone="yes"?>
<Relationships xmlns="http://schemas.openxmlformats.org/package/2006/relationships"><Relationship Id="rId2" Type="http://schemas.openxmlformats.org/officeDocument/2006/relationships/notesSlide" Target="../notesSlides/notesSlide112.xml"/><Relationship Id="rId1" Type="http://schemas.openxmlformats.org/officeDocument/2006/relationships/slideLayout" Target="../slideLayouts/slideLayout2.xml"/></Relationships>
</file>

<file path=ppt/slides/_rels/slide113.xml.rels><?xml version="1.0" encoding="UTF-8" standalone="yes"?>
<Relationships xmlns="http://schemas.openxmlformats.org/package/2006/relationships"><Relationship Id="rId2" Type="http://schemas.openxmlformats.org/officeDocument/2006/relationships/notesSlide" Target="../notesSlides/notesSlide113.xml"/><Relationship Id="rId1" Type="http://schemas.openxmlformats.org/officeDocument/2006/relationships/slideLayout" Target="../slideLayouts/slideLayout2.xml"/></Relationships>
</file>

<file path=ppt/slides/_rels/slide114.xml.rels><?xml version="1.0" encoding="UTF-8" standalone="yes"?>
<Relationships xmlns="http://schemas.openxmlformats.org/package/2006/relationships"><Relationship Id="rId2" Type="http://schemas.openxmlformats.org/officeDocument/2006/relationships/notesSlide" Target="../notesSlides/notesSlide114.xml"/><Relationship Id="rId1" Type="http://schemas.openxmlformats.org/officeDocument/2006/relationships/slideLayout" Target="../slideLayouts/slideLayout2.xml"/></Relationships>
</file>

<file path=ppt/slides/_rels/slide115.xml.rels><?xml version="1.0" encoding="UTF-8" standalone="yes"?>
<Relationships xmlns="http://schemas.openxmlformats.org/package/2006/relationships"><Relationship Id="rId3" Type="http://schemas.openxmlformats.org/officeDocument/2006/relationships/notesSlide" Target="../notesSlides/notesSlide115.xml"/><Relationship Id="rId2" Type="http://schemas.openxmlformats.org/officeDocument/2006/relationships/slideLayout" Target="../slideLayouts/slideLayout2.xml"/><Relationship Id="rId1" Type="http://schemas.openxmlformats.org/officeDocument/2006/relationships/vmlDrawing" Target="../drawings/vmlDrawing17.vml"/><Relationship Id="rId5" Type="http://schemas.openxmlformats.org/officeDocument/2006/relationships/image" Target="../media/image36.wmf"/><Relationship Id="rId4" Type="http://schemas.openxmlformats.org/officeDocument/2006/relationships/oleObject" Target="../embeddings/oleObject17.bin"/></Relationships>
</file>

<file path=ppt/slides/_rels/slide116.xml.rels><?xml version="1.0" encoding="UTF-8" standalone="yes"?>
<Relationships xmlns="http://schemas.openxmlformats.org/package/2006/relationships"><Relationship Id="rId3" Type="http://schemas.openxmlformats.org/officeDocument/2006/relationships/notesSlide" Target="../notesSlides/notesSlide116.xml"/><Relationship Id="rId2" Type="http://schemas.openxmlformats.org/officeDocument/2006/relationships/slideLayout" Target="../slideLayouts/slideLayout2.xml"/><Relationship Id="rId1" Type="http://schemas.openxmlformats.org/officeDocument/2006/relationships/vmlDrawing" Target="../drawings/vmlDrawing18.vml"/><Relationship Id="rId5" Type="http://schemas.openxmlformats.org/officeDocument/2006/relationships/image" Target="../media/image37.wmf"/><Relationship Id="rId4" Type="http://schemas.openxmlformats.org/officeDocument/2006/relationships/oleObject" Target="../embeddings/oleObject18.bin"/></Relationships>
</file>

<file path=ppt/slides/_rels/slide117.xml.rels><?xml version="1.0" encoding="UTF-8" standalone="yes"?>
<Relationships xmlns="http://schemas.openxmlformats.org/package/2006/relationships"><Relationship Id="rId2" Type="http://schemas.openxmlformats.org/officeDocument/2006/relationships/notesSlide" Target="../notesSlides/notesSlide117.xml"/><Relationship Id="rId1" Type="http://schemas.openxmlformats.org/officeDocument/2006/relationships/slideLayout" Target="../slideLayouts/slideLayout2.xml"/></Relationships>
</file>

<file path=ppt/slides/_rels/slide118.xml.rels><?xml version="1.0" encoding="UTF-8" standalone="yes"?>
<Relationships xmlns="http://schemas.openxmlformats.org/package/2006/relationships"><Relationship Id="rId2" Type="http://schemas.openxmlformats.org/officeDocument/2006/relationships/notesSlide" Target="../notesSlides/notesSlide118.xml"/><Relationship Id="rId1" Type="http://schemas.openxmlformats.org/officeDocument/2006/relationships/slideLayout" Target="../slideLayouts/slideLayout2.xml"/></Relationships>
</file>

<file path=ppt/slides/_rels/slide119.xml.rels><?xml version="1.0" encoding="UTF-8" standalone="yes"?>
<Relationships xmlns="http://schemas.openxmlformats.org/package/2006/relationships"><Relationship Id="rId2" Type="http://schemas.openxmlformats.org/officeDocument/2006/relationships/notesSlide" Target="../notesSlides/notesSlide119.xml"/><Relationship Id="rId1" Type="http://schemas.openxmlformats.org/officeDocument/2006/relationships/slideLayout" Target="../slideLayouts/slideLayout2.xml"/></Relationships>
</file>

<file path=ppt/slides/_rels/slide120.xml.rels><?xml version="1.0" encoding="UTF-8" standalone="yes"?>
<Relationships xmlns="http://schemas.openxmlformats.org/package/2006/relationships"><Relationship Id="rId2" Type="http://schemas.openxmlformats.org/officeDocument/2006/relationships/notesSlide" Target="../notesSlides/notesSlide120.xml"/><Relationship Id="rId1" Type="http://schemas.openxmlformats.org/officeDocument/2006/relationships/slideLayout" Target="../slideLayouts/slideLayout2.xml"/></Relationships>
</file>

<file path=ppt/slides/_rels/slide121.xml.rels><?xml version="1.0" encoding="UTF-8" standalone="yes"?>
<Relationships xmlns="http://schemas.openxmlformats.org/package/2006/relationships"><Relationship Id="rId2" Type="http://schemas.openxmlformats.org/officeDocument/2006/relationships/notesSlide" Target="../notesSlides/notesSlide121.xml"/><Relationship Id="rId1" Type="http://schemas.openxmlformats.org/officeDocument/2006/relationships/slideLayout" Target="../slideLayouts/slideLayout2.xml"/></Relationships>
</file>

<file path=ppt/slides/_rels/slide122.xml.rels><?xml version="1.0" encoding="UTF-8" standalone="yes"?>
<Relationships xmlns="http://schemas.openxmlformats.org/package/2006/relationships"><Relationship Id="rId2" Type="http://schemas.openxmlformats.org/officeDocument/2006/relationships/notesSlide" Target="../notesSlides/notesSlide122.xml"/><Relationship Id="rId1" Type="http://schemas.openxmlformats.org/officeDocument/2006/relationships/slideLayout" Target="../slideLayouts/slideLayout2.xml"/></Relationships>
</file>

<file path=ppt/slides/_rels/slide123.xml.rels><?xml version="1.0" encoding="UTF-8" standalone="yes"?>
<Relationships xmlns="http://schemas.openxmlformats.org/package/2006/relationships"><Relationship Id="rId2" Type="http://schemas.openxmlformats.org/officeDocument/2006/relationships/notesSlide" Target="../notesSlides/notesSlide123.xml"/><Relationship Id="rId1" Type="http://schemas.openxmlformats.org/officeDocument/2006/relationships/slideLayout" Target="../slideLayouts/slideLayout2.xml"/></Relationships>
</file>

<file path=ppt/slides/_rels/slide124.xml.rels><?xml version="1.0" encoding="UTF-8" standalone="yes"?>
<Relationships xmlns="http://schemas.openxmlformats.org/package/2006/relationships"><Relationship Id="rId2" Type="http://schemas.openxmlformats.org/officeDocument/2006/relationships/notesSlide" Target="../notesSlides/notesSlide124.xml"/><Relationship Id="rId1" Type="http://schemas.openxmlformats.org/officeDocument/2006/relationships/slideLayout" Target="../slideLayouts/slideLayout2.xml"/></Relationships>
</file>

<file path=ppt/slides/_rels/slide125.xml.rels><?xml version="1.0" encoding="UTF-8" standalone="yes"?>
<Relationships xmlns="http://schemas.openxmlformats.org/package/2006/relationships"><Relationship Id="rId2" Type="http://schemas.openxmlformats.org/officeDocument/2006/relationships/notesSlide" Target="../notesSlides/notesSlide125.xml"/><Relationship Id="rId1" Type="http://schemas.openxmlformats.org/officeDocument/2006/relationships/slideLayout" Target="../slideLayouts/slideLayout2.xml"/></Relationships>
</file>

<file path=ppt/slides/_rels/slide126.xml.rels><?xml version="1.0" encoding="UTF-8" standalone="yes"?>
<Relationships xmlns="http://schemas.openxmlformats.org/package/2006/relationships"><Relationship Id="rId2" Type="http://schemas.openxmlformats.org/officeDocument/2006/relationships/notesSlide" Target="../notesSlides/notesSlide126.xml"/><Relationship Id="rId1" Type="http://schemas.openxmlformats.org/officeDocument/2006/relationships/slideLayout" Target="../slideLayouts/slideLayout2.xml"/></Relationships>
</file>

<file path=ppt/slides/_rels/slide127.xml.rels><?xml version="1.0" encoding="UTF-8" standalone="yes"?>
<Relationships xmlns="http://schemas.openxmlformats.org/package/2006/relationships"><Relationship Id="rId2" Type="http://schemas.openxmlformats.org/officeDocument/2006/relationships/notesSlide" Target="../notesSlides/notesSlide127.xml"/><Relationship Id="rId1" Type="http://schemas.openxmlformats.org/officeDocument/2006/relationships/slideLayout" Target="../slideLayouts/slideLayout2.xml"/></Relationships>
</file>

<file path=ppt/slides/_rels/slide128.xml.rels><?xml version="1.0" encoding="UTF-8" standalone="yes"?>
<Relationships xmlns="http://schemas.openxmlformats.org/package/2006/relationships"><Relationship Id="rId2" Type="http://schemas.openxmlformats.org/officeDocument/2006/relationships/notesSlide" Target="../notesSlides/notesSlide128.xml"/><Relationship Id="rId1" Type="http://schemas.openxmlformats.org/officeDocument/2006/relationships/slideLayout" Target="../slideLayouts/slideLayout2.xml"/></Relationships>
</file>

<file path=ppt/slides/_rels/slide129.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6.xml"/></Relationships>
</file>

<file path=ppt/slides/_rels/slide130.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6.xml"/></Relationships>
</file>

<file path=ppt/slides/_rels/slide131.xml.rels><?xml version="1.0" encoding="UTF-8" standalone="yes"?>
<Relationships xmlns="http://schemas.openxmlformats.org/package/2006/relationships"><Relationship Id="rId2" Type="http://schemas.openxmlformats.org/officeDocument/2006/relationships/notesSlide" Target="../notesSlides/notesSlide129.xml"/><Relationship Id="rId1" Type="http://schemas.openxmlformats.org/officeDocument/2006/relationships/slideLayout" Target="../slideLayouts/slideLayout2.xml"/></Relationships>
</file>

<file path=ppt/slides/_rels/slide132.xml.rels><?xml version="1.0" encoding="UTF-8" standalone="yes"?>
<Relationships xmlns="http://schemas.openxmlformats.org/package/2006/relationships"><Relationship Id="rId2" Type="http://schemas.openxmlformats.org/officeDocument/2006/relationships/notesSlide" Target="../notesSlides/notesSlide130.xml"/><Relationship Id="rId1" Type="http://schemas.openxmlformats.org/officeDocument/2006/relationships/slideLayout" Target="../slideLayouts/slideLayout2.xml"/></Relationships>
</file>

<file path=ppt/slides/_rels/slide133.xml.rels><?xml version="1.0" encoding="UTF-8" standalone="yes"?>
<Relationships xmlns="http://schemas.openxmlformats.org/package/2006/relationships"><Relationship Id="rId2" Type="http://schemas.openxmlformats.org/officeDocument/2006/relationships/notesSlide" Target="../notesSlides/notesSlide131.xml"/><Relationship Id="rId1" Type="http://schemas.openxmlformats.org/officeDocument/2006/relationships/slideLayout" Target="../slideLayouts/slideLayout2.xml"/></Relationships>
</file>

<file path=ppt/slides/_rels/slide134.xml.rels><?xml version="1.0" encoding="UTF-8" standalone="yes"?>
<Relationships xmlns="http://schemas.openxmlformats.org/package/2006/relationships"><Relationship Id="rId2" Type="http://schemas.openxmlformats.org/officeDocument/2006/relationships/notesSlide" Target="../notesSlides/notesSlide132.xml"/><Relationship Id="rId1" Type="http://schemas.openxmlformats.org/officeDocument/2006/relationships/slideLayout" Target="../slideLayouts/slideLayout2.xml"/></Relationships>
</file>

<file path=ppt/slides/_rels/slide1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7.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138.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13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
          <p:cNvSpPr>
            <a:spLocks noGrp="1"/>
          </p:cNvSpPr>
          <p:nvPr>
            <p:ph type="ctrTitle"/>
          </p:nvPr>
        </p:nvSpPr>
        <p:spPr>
          <a:xfrm>
            <a:off x="474302" y="2667000"/>
            <a:ext cx="8291512" cy="896938"/>
          </a:xfrm>
        </p:spPr>
        <p:txBody>
          <a:bodyPr>
            <a:normAutofit fontScale="90000"/>
          </a:bodyPr>
          <a:lstStyle/>
          <a:p>
            <a:pPr>
              <a:defRPr/>
            </a:pPr>
            <a:r>
              <a:rPr lang="en-GB" sz="4000" dirty="0" smtClean="0">
                <a:solidFill>
                  <a:srgbClr val="19245E"/>
                </a:solidFill>
              </a:rPr>
              <a:t>FIM: Lecture 4</a:t>
            </a:r>
            <a:br>
              <a:rPr lang="en-GB" sz="4000" dirty="0" smtClean="0">
                <a:solidFill>
                  <a:srgbClr val="19245E"/>
                </a:solidFill>
              </a:rPr>
            </a:br>
            <a:r>
              <a:rPr lang="en-GB" sz="4000" dirty="0">
                <a:solidFill>
                  <a:srgbClr val="19245E"/>
                </a:solidFill>
              </a:rPr>
              <a:t>Introduction </a:t>
            </a:r>
            <a:r>
              <a:rPr lang="en-GB" sz="4000" dirty="0" smtClean="0">
                <a:solidFill>
                  <a:srgbClr val="19245E"/>
                </a:solidFill>
              </a:rPr>
              <a:t>to </a:t>
            </a:r>
            <a:r>
              <a:rPr lang="en-GB" sz="4000" dirty="0">
                <a:solidFill>
                  <a:srgbClr val="19245E"/>
                </a:solidFill>
              </a:rPr>
              <a:t>Financial Statement Analysis</a:t>
            </a:r>
          </a:p>
        </p:txBody>
      </p:sp>
      <p:sp>
        <p:nvSpPr>
          <p:cNvPr id="7" name="Text Box 11"/>
          <p:cNvSpPr txBox="1">
            <a:spLocks noChangeArrowheads="1"/>
          </p:cNvSpPr>
          <p:nvPr/>
        </p:nvSpPr>
        <p:spPr bwMode="auto">
          <a:xfrm>
            <a:off x="-12071" y="1"/>
            <a:ext cx="5269871" cy="228600"/>
          </a:xfrm>
          <a:prstGeom prst="rect">
            <a:avLst/>
          </a:prstGeom>
          <a:noFill/>
          <a:ln w="9525">
            <a:noFill/>
            <a:miter lim="800000"/>
            <a:headEnd/>
            <a:tailEnd/>
          </a:ln>
          <a:effectLst/>
        </p:spPr>
        <p:txBody>
          <a:bodyPr/>
          <a:lstStyle>
            <a:lvl1pPr eaLnBrk="0" hangingPunct="0">
              <a:defRPr sz="2400">
                <a:solidFill>
                  <a:schemeClr val="tx1"/>
                </a:solidFill>
                <a:latin typeface="Arial" panose="020B0604020202020204" pitchFamily="34" charset="0"/>
                <a:cs typeface="Arial" panose="020B0604020202020204" pitchFamily="34" charset="0"/>
              </a:defRPr>
            </a:lvl1pPr>
            <a:lvl2pPr marL="742950" indent="-285750" eaLnBrk="0" hangingPunct="0">
              <a:defRPr sz="2400">
                <a:solidFill>
                  <a:schemeClr val="tx1"/>
                </a:solidFill>
                <a:latin typeface="Arial" panose="020B0604020202020204" pitchFamily="34" charset="0"/>
                <a:cs typeface="Arial" panose="020B0604020202020204" pitchFamily="34" charset="0"/>
              </a:defRPr>
            </a:lvl2pPr>
            <a:lvl3pPr marL="1143000" indent="-228600" eaLnBrk="0" hangingPunct="0">
              <a:defRPr sz="2400">
                <a:solidFill>
                  <a:schemeClr val="tx1"/>
                </a:solidFill>
                <a:latin typeface="Arial" panose="020B0604020202020204" pitchFamily="34" charset="0"/>
                <a:cs typeface="Arial" panose="020B0604020202020204" pitchFamily="34" charset="0"/>
              </a:defRPr>
            </a:lvl3pPr>
            <a:lvl4pPr marL="1600200" indent="-228600" eaLnBrk="0" hangingPunct="0">
              <a:defRPr sz="2400">
                <a:solidFill>
                  <a:schemeClr val="tx1"/>
                </a:solidFill>
                <a:latin typeface="Arial" panose="020B0604020202020204" pitchFamily="34" charset="0"/>
                <a:cs typeface="Arial" panose="020B0604020202020204" pitchFamily="34" charset="0"/>
              </a:defRPr>
            </a:lvl4pPr>
            <a:lvl5pPr marL="2057400" indent="-228600" eaLnBrk="0" hangingPunct="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pPr>
              <a:defRPr/>
            </a:pPr>
            <a:r>
              <a:rPr lang="en-IN" altLang="en-US" sz="800" dirty="0" smtClean="0"/>
              <a:t>Berk, </a:t>
            </a:r>
            <a:r>
              <a:rPr lang="en-IN" altLang="en-US" sz="800" dirty="0" err="1" smtClean="0"/>
              <a:t>DeMarzo</a:t>
            </a:r>
            <a:r>
              <a:rPr lang="en-IN" altLang="en-US" sz="800" dirty="0" smtClean="0"/>
              <a:t> &amp; </a:t>
            </a:r>
            <a:r>
              <a:rPr lang="en-IN" altLang="en-US" sz="800" dirty="0" err="1" smtClean="0"/>
              <a:t>Harfod</a:t>
            </a:r>
            <a:r>
              <a:rPr lang="en-IN" altLang="en-US" sz="800" dirty="0" smtClean="0"/>
              <a:t>, Fundamentals of </a:t>
            </a:r>
            <a:r>
              <a:rPr lang="en-US" altLang="en-US" sz="800" i="1" dirty="0" smtClean="0"/>
              <a:t>Corporate Finance</a:t>
            </a:r>
            <a:r>
              <a:rPr lang="en-US" altLang="en-US" sz="800" dirty="0" smtClean="0"/>
              <a:t>, 3rd  Edition © Pearson Education Limited 2015</a:t>
            </a:r>
            <a:endParaRPr lang="en-GB" altLang="en-US" sz="800" dirty="0" smtClean="0"/>
          </a:p>
        </p:txBody>
      </p:sp>
    </p:spTree>
    <p:extLst>
      <p:ext uri="{BB962C8B-B14F-4D97-AF65-F5344CB8AC3E}">
        <p14:creationId xmlns:p14="http://schemas.microsoft.com/office/powerpoint/2010/main" val="175644662"/>
      </p:ext>
    </p:extLst>
  </p:cSld>
  <p:clrMapOvr>
    <a:masterClrMapping/>
  </p:clrMapOvr>
  <p:transition spd="med" advClick="0">
    <p:fad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0" presetClass="exit" presetSubtype="0" fill="hold" grpId="0" nodeType="afterEffect">
                                  <p:stCondLst>
                                    <p:cond delay="0"/>
                                  </p:stCondLst>
                                  <p:childTnLst>
                                    <p:animEffect transition="out" filter="fade">
                                      <p:cBhvr>
                                        <p:cTn id="6" dur="500"/>
                                        <p:tgtEl>
                                          <p:spTgt spid="17"/>
                                        </p:tgtEl>
                                      </p:cBhvr>
                                    </p:animEffect>
                                    <p:set>
                                      <p:cBhvr>
                                        <p:cTn id="7" dur="1" fill="hold">
                                          <p:stCondLst>
                                            <p:cond delay="499"/>
                                          </p:stCondLst>
                                        </p:cTn>
                                        <p:tgtEl>
                                          <p:spTgt spid="17"/>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3"/>
          <p:cNvSpPr>
            <a:spLocks noGrp="1" noChangeArrowheads="1"/>
          </p:cNvSpPr>
          <p:nvPr>
            <p:ph type="title"/>
          </p:nvPr>
        </p:nvSpPr>
        <p:spPr/>
        <p:txBody>
          <a:bodyPr/>
          <a:lstStyle/>
          <a:p>
            <a:pPr eaLnBrk="1" hangingPunct="1"/>
            <a:r>
              <a:rPr lang="en-US" altLang="en-US" smtClean="0">
                <a:ea typeface="ヒラギノ角ゴ Pro W3" pitchFamily="-65" charset="-128"/>
              </a:rPr>
              <a:t>Chapter Outline</a:t>
            </a:r>
          </a:p>
        </p:txBody>
      </p:sp>
      <p:sp>
        <p:nvSpPr>
          <p:cNvPr id="20483" name="Rectangle 24"/>
          <p:cNvSpPr>
            <a:spLocks noGrp="1" noChangeArrowheads="1"/>
          </p:cNvSpPr>
          <p:nvPr>
            <p:ph idx="1"/>
          </p:nvPr>
        </p:nvSpPr>
        <p:spPr/>
        <p:txBody>
          <a:bodyPr rIns="91440"/>
          <a:lstStyle/>
          <a:p>
            <a:pPr marL="533400" indent="-533400" eaLnBrk="1" hangingPunct="1">
              <a:lnSpc>
                <a:spcPct val="80000"/>
              </a:lnSpc>
              <a:spcBef>
                <a:spcPct val="30000"/>
              </a:spcBef>
              <a:buFontTx/>
              <a:buNone/>
            </a:pPr>
            <a:r>
              <a:rPr lang="en-US" altLang="en-US" sz="2400" smtClean="0">
                <a:ea typeface="ヒラギノ角ゴ Pro W3" pitchFamily="-65" charset="-128"/>
              </a:rPr>
              <a:t>2.1 Firms’ Disclosure of Financial Information</a:t>
            </a:r>
          </a:p>
          <a:p>
            <a:pPr marL="533400" indent="-533400" eaLnBrk="1" hangingPunct="1">
              <a:lnSpc>
                <a:spcPct val="80000"/>
              </a:lnSpc>
              <a:spcBef>
                <a:spcPct val="30000"/>
              </a:spcBef>
              <a:buFontTx/>
              <a:buNone/>
            </a:pPr>
            <a:r>
              <a:rPr lang="en-US" altLang="en-US" sz="2400" smtClean="0">
                <a:ea typeface="ヒラギノ角ゴ Pro W3" pitchFamily="-65" charset="-128"/>
              </a:rPr>
              <a:t>2.2 The Balance Sheet</a:t>
            </a:r>
          </a:p>
          <a:p>
            <a:pPr marL="533400" indent="-533400" eaLnBrk="1" hangingPunct="1">
              <a:lnSpc>
                <a:spcPct val="80000"/>
              </a:lnSpc>
              <a:spcBef>
                <a:spcPct val="30000"/>
              </a:spcBef>
              <a:buFontTx/>
              <a:buNone/>
            </a:pPr>
            <a:r>
              <a:rPr lang="en-US" altLang="en-US" sz="2400" smtClean="0">
                <a:ea typeface="ヒラギノ角ゴ Pro W3" pitchFamily="-65" charset="-128"/>
              </a:rPr>
              <a:t>2.3 The Income Statement</a:t>
            </a:r>
          </a:p>
          <a:p>
            <a:pPr marL="533400" indent="-533400" eaLnBrk="1" hangingPunct="1">
              <a:lnSpc>
                <a:spcPct val="80000"/>
              </a:lnSpc>
              <a:spcBef>
                <a:spcPct val="30000"/>
              </a:spcBef>
              <a:buFontTx/>
              <a:buNone/>
            </a:pPr>
            <a:r>
              <a:rPr lang="en-US" altLang="en-US" sz="2400" smtClean="0">
                <a:ea typeface="ヒラギノ角ゴ Pro W3" pitchFamily="-65" charset="-128"/>
              </a:rPr>
              <a:t>2.4 The Statement of Cash Flows</a:t>
            </a:r>
          </a:p>
          <a:p>
            <a:pPr marL="533400" indent="-533400" eaLnBrk="1" hangingPunct="1">
              <a:lnSpc>
                <a:spcPct val="80000"/>
              </a:lnSpc>
              <a:spcBef>
                <a:spcPct val="30000"/>
              </a:spcBef>
              <a:buFontTx/>
              <a:buNone/>
            </a:pPr>
            <a:r>
              <a:rPr lang="en-US" altLang="en-US" sz="2400" smtClean="0">
                <a:ea typeface="ヒラギノ角ゴ Pro W3" pitchFamily="-65" charset="-128"/>
              </a:rPr>
              <a:t>2.5 Other Financial Statement Information</a:t>
            </a:r>
          </a:p>
          <a:p>
            <a:pPr marL="533400" indent="-533400" eaLnBrk="1" hangingPunct="1">
              <a:lnSpc>
                <a:spcPct val="80000"/>
              </a:lnSpc>
              <a:spcBef>
                <a:spcPct val="30000"/>
              </a:spcBef>
              <a:buFontTx/>
              <a:buNone/>
            </a:pPr>
            <a:r>
              <a:rPr lang="en-US" altLang="en-US" sz="2400" smtClean="0">
                <a:ea typeface="ヒラギノ角ゴ Pro W3" pitchFamily="-65" charset="-128"/>
              </a:rPr>
              <a:t>2.6 Financial Statement Analysis</a:t>
            </a:r>
          </a:p>
          <a:p>
            <a:pPr marL="533400" indent="-533400" eaLnBrk="1" hangingPunct="1">
              <a:lnSpc>
                <a:spcPct val="80000"/>
              </a:lnSpc>
              <a:spcBef>
                <a:spcPct val="30000"/>
              </a:spcBef>
              <a:buFontTx/>
              <a:buNone/>
            </a:pPr>
            <a:r>
              <a:rPr lang="en-US" altLang="en-US" sz="2400" smtClean="0">
                <a:ea typeface="ヒラギノ角ゴ Pro W3" pitchFamily="-65" charset="-128"/>
              </a:rPr>
              <a:t>2.7 Financial Reporting in Practice</a:t>
            </a:r>
          </a:p>
        </p:txBody>
      </p:sp>
    </p:spTree>
  </p:cSld>
  <p:clrMapOvr>
    <a:masterClrMapping/>
  </p:clrMapOvr>
  <p:transition spd="med">
    <p:wipe dir="r"/>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9"/>
          <p:cNvSpPr>
            <a:spLocks noGrp="1" noChangeArrowheads="1"/>
          </p:cNvSpPr>
          <p:nvPr>
            <p:ph type="title"/>
          </p:nvPr>
        </p:nvSpPr>
        <p:spPr/>
        <p:txBody>
          <a:bodyPr/>
          <a:lstStyle/>
          <a:p>
            <a:pPr eaLnBrk="1" hangingPunct="1"/>
            <a:r>
              <a:rPr lang="en-US" altLang="en-US" smtClean="0">
                <a:ea typeface="ヒラギノ角ゴ Pro W3" pitchFamily="-65" charset="-128"/>
              </a:rPr>
              <a:t>Learning Objectives</a:t>
            </a:r>
          </a:p>
        </p:txBody>
      </p:sp>
      <p:sp>
        <p:nvSpPr>
          <p:cNvPr id="21507" name="Rectangle 30"/>
          <p:cNvSpPr>
            <a:spLocks noGrp="1" noChangeArrowheads="1"/>
          </p:cNvSpPr>
          <p:nvPr>
            <p:ph idx="1"/>
          </p:nvPr>
        </p:nvSpPr>
        <p:spPr/>
        <p:txBody>
          <a:bodyPr rIns="91440"/>
          <a:lstStyle/>
          <a:p>
            <a:pPr eaLnBrk="1" hangingPunct="1"/>
            <a:r>
              <a:rPr lang="en-US" altLang="en-US" sz="2400" smtClean="0">
                <a:ea typeface="ヒラギノ角ゴ Pro W3" pitchFamily="-65" charset="-128"/>
              </a:rPr>
              <a:t>Know why the disclosure of financial information through financial statements is critical to investors</a:t>
            </a:r>
          </a:p>
          <a:p>
            <a:pPr eaLnBrk="1" hangingPunct="1"/>
            <a:r>
              <a:rPr lang="en-US" altLang="en-US" sz="2400" smtClean="0">
                <a:ea typeface="ヒラギノ角ゴ Pro W3" pitchFamily="-65" charset="-128"/>
              </a:rPr>
              <a:t>Understand the function of the balance sheet</a:t>
            </a:r>
          </a:p>
          <a:p>
            <a:pPr eaLnBrk="1" hangingPunct="1"/>
            <a:r>
              <a:rPr lang="en-US" altLang="en-US" sz="2400" smtClean="0">
                <a:ea typeface="ヒラギノ角ゴ Pro W3" pitchFamily="-65" charset="-128"/>
              </a:rPr>
              <a:t>Use financial statements to understand the firm</a:t>
            </a:r>
          </a:p>
          <a:p>
            <a:pPr eaLnBrk="1" hangingPunct="1"/>
            <a:r>
              <a:rPr lang="en-US" altLang="en-US" sz="2400" smtClean="0">
                <a:ea typeface="ヒラギノ角ゴ Pro W3" pitchFamily="-65" charset="-128"/>
              </a:rPr>
              <a:t>Understand how the income statement is used</a:t>
            </a:r>
          </a:p>
          <a:p>
            <a:pPr eaLnBrk="1" hangingPunct="1"/>
            <a:r>
              <a:rPr lang="en-US" altLang="en-US" sz="2400" smtClean="0">
                <a:ea typeface="ヒラギノ角ゴ Pro W3" pitchFamily="-65" charset="-128"/>
              </a:rPr>
              <a:t>Interpret a statement of cash flows</a:t>
            </a:r>
          </a:p>
          <a:p>
            <a:pPr eaLnBrk="1" hangingPunct="1"/>
            <a:r>
              <a:rPr lang="en-US" altLang="en-US" sz="2400" smtClean="0">
                <a:ea typeface="ヒラギノ角ゴ Pro W3" pitchFamily="-65" charset="-128"/>
              </a:rPr>
              <a:t>Understand the management’s discussion and analysis and the statement of shareholders equity</a:t>
            </a:r>
          </a:p>
          <a:p>
            <a:pPr eaLnBrk="1" hangingPunct="1"/>
            <a:r>
              <a:rPr lang="en-US" altLang="en-US" sz="2400" smtClean="0">
                <a:ea typeface="ヒラギノ角ゴ Pro W3" pitchFamily="-65" charset="-128"/>
              </a:rPr>
              <a:t>Understand the main purpose and aspects of the Sarbanes-Oxley reforms following Enron and other financial scandals</a:t>
            </a:r>
          </a:p>
          <a:p>
            <a:pPr eaLnBrk="1" hangingPunct="1"/>
            <a:endParaRPr lang="en-US" altLang="en-US" sz="2400" smtClean="0">
              <a:ea typeface="ヒラギノ角ゴ Pro W3" pitchFamily="-65" charset="-128"/>
            </a:endParaRPr>
          </a:p>
          <a:p>
            <a:pPr eaLnBrk="1" hangingPunct="1"/>
            <a:endParaRPr lang="en-US" altLang="en-US" sz="2400" smtClean="0">
              <a:ea typeface="ヒラギノ角ゴ Pro W3" pitchFamily="-65" charset="-128"/>
            </a:endParaRPr>
          </a:p>
          <a:p>
            <a:pPr eaLnBrk="1" hangingPunct="1"/>
            <a:endParaRPr lang="en-US" altLang="en-US" sz="2400" smtClean="0">
              <a:ea typeface="ヒラギノ角ゴ Pro W3" pitchFamily="-65" charset="-128"/>
            </a:endParaRPr>
          </a:p>
        </p:txBody>
      </p:sp>
    </p:spTree>
  </p:cSld>
  <p:clrMapOvr>
    <a:masterClrMapping/>
  </p:clrMapOvr>
  <p:transition spd="med">
    <p:wipe dir="r"/>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17"/>
          <p:cNvSpPr>
            <a:spLocks noGrp="1" noChangeArrowheads="1"/>
          </p:cNvSpPr>
          <p:nvPr>
            <p:ph type="title"/>
          </p:nvPr>
        </p:nvSpPr>
        <p:spPr/>
        <p:txBody>
          <a:bodyPr/>
          <a:lstStyle/>
          <a:p>
            <a:pPr eaLnBrk="1" hangingPunct="1"/>
            <a:r>
              <a:rPr lang="en-US" altLang="en-US" smtClean="0">
                <a:ea typeface="ヒラギノ角ゴ Pro W3" pitchFamily="-65" charset="-128"/>
              </a:rPr>
              <a:t>2.1 Firms’ Disclosure of Financial Information</a:t>
            </a:r>
          </a:p>
        </p:txBody>
      </p:sp>
      <p:sp>
        <p:nvSpPr>
          <p:cNvPr id="22531" name="Rectangle 18"/>
          <p:cNvSpPr>
            <a:spLocks noGrp="1" noChangeArrowheads="1"/>
          </p:cNvSpPr>
          <p:nvPr>
            <p:ph idx="1"/>
          </p:nvPr>
        </p:nvSpPr>
        <p:spPr/>
        <p:txBody>
          <a:bodyPr rIns="91440"/>
          <a:lstStyle/>
          <a:p>
            <a:pPr eaLnBrk="1" hangingPunct="1">
              <a:spcBef>
                <a:spcPct val="35000"/>
              </a:spcBef>
            </a:pPr>
            <a:r>
              <a:rPr lang="en-US" altLang="en-US" smtClean="0">
                <a:ea typeface="ヒラギノ角ゴ Pro W3" pitchFamily="-65" charset="-128"/>
              </a:rPr>
              <a:t>Financial statements are accounting reports issued periodically to present past performance and a snapshot of the firm’s assets and the financing of those assets</a:t>
            </a:r>
          </a:p>
          <a:p>
            <a:pPr eaLnBrk="1" hangingPunct="1">
              <a:spcBef>
                <a:spcPct val="35000"/>
              </a:spcBef>
            </a:pPr>
            <a:r>
              <a:rPr lang="en-US" altLang="en-US" smtClean="0">
                <a:ea typeface="ヒラギノ角ゴ Pro W3" pitchFamily="-65" charset="-128"/>
              </a:rPr>
              <a:t>Investors, financial analysts, managers, and other interested parties such as creditors rely on financial statements to obtain reliable information about a corporation</a:t>
            </a:r>
          </a:p>
        </p:txBody>
      </p:sp>
    </p:spTree>
  </p:cSld>
  <p:clrMapOvr>
    <a:masterClrMapping/>
  </p:clrMapOvr>
  <p:transition spd="med">
    <p:wipe dir="r"/>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15"/>
          <p:cNvSpPr>
            <a:spLocks noGrp="1" noChangeArrowheads="1"/>
          </p:cNvSpPr>
          <p:nvPr>
            <p:ph type="title"/>
          </p:nvPr>
        </p:nvSpPr>
        <p:spPr/>
        <p:txBody>
          <a:bodyPr/>
          <a:lstStyle/>
          <a:p>
            <a:pPr eaLnBrk="1" hangingPunct="1"/>
            <a:r>
              <a:rPr lang="en-US" altLang="en-US" smtClean="0">
                <a:ea typeface="ヒラギノ角ゴ Pro W3" pitchFamily="-65" charset="-128"/>
              </a:rPr>
              <a:t>2.1 Firms’ Disclosure of Financial Information</a:t>
            </a:r>
          </a:p>
        </p:txBody>
      </p:sp>
      <p:sp>
        <p:nvSpPr>
          <p:cNvPr id="23555" name="Rectangle 16"/>
          <p:cNvSpPr>
            <a:spLocks noGrp="1" noChangeArrowheads="1"/>
          </p:cNvSpPr>
          <p:nvPr>
            <p:ph idx="1"/>
          </p:nvPr>
        </p:nvSpPr>
        <p:spPr/>
        <p:txBody>
          <a:bodyPr rIns="91440"/>
          <a:lstStyle/>
          <a:p>
            <a:pPr eaLnBrk="1" hangingPunct="1"/>
            <a:r>
              <a:rPr lang="en-US" altLang="en-US" smtClean="0">
                <a:ea typeface="ヒラギノ角ゴ Pro W3" pitchFamily="-65" charset="-128"/>
              </a:rPr>
              <a:t>Public companies must file financial results with the relevant listing authorities</a:t>
            </a:r>
          </a:p>
          <a:p>
            <a:pPr eaLnBrk="1" hangingPunct="1"/>
            <a:r>
              <a:rPr lang="en-US" altLang="en-US" smtClean="0">
                <a:ea typeface="ヒラギノ角ゴ Pro W3" pitchFamily="-65" charset="-128"/>
              </a:rPr>
              <a:t>The annual report with financial statements must be sent to their shareholders every year</a:t>
            </a:r>
          </a:p>
          <a:p>
            <a:pPr eaLnBrk="1" hangingPunct="1"/>
            <a:endParaRPr lang="en-US" altLang="en-US" b="1" smtClean="0">
              <a:solidFill>
                <a:srgbClr val="00646D"/>
              </a:solidFill>
              <a:ea typeface="ヒラギノ角ゴ Pro W3" pitchFamily="-65" charset="-128"/>
            </a:endParaRPr>
          </a:p>
        </p:txBody>
      </p:sp>
    </p:spTree>
  </p:cSld>
  <p:clrMapOvr>
    <a:masterClrMapping/>
  </p:clrMapOvr>
  <p:transition spd="med">
    <p:wipe dir="r"/>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12"/>
          <p:cNvSpPr>
            <a:spLocks noGrp="1" noChangeArrowheads="1"/>
          </p:cNvSpPr>
          <p:nvPr>
            <p:ph type="title"/>
          </p:nvPr>
        </p:nvSpPr>
        <p:spPr/>
        <p:txBody>
          <a:bodyPr/>
          <a:lstStyle/>
          <a:p>
            <a:pPr eaLnBrk="1" hangingPunct="1"/>
            <a:r>
              <a:rPr lang="en-US" altLang="en-US" smtClean="0">
                <a:ea typeface="ヒラギノ角ゴ Pro W3" pitchFamily="-65" charset="-128"/>
              </a:rPr>
              <a:t>2.1 Firms’ Disclosure of Financial Information</a:t>
            </a:r>
          </a:p>
        </p:txBody>
      </p:sp>
      <p:sp>
        <p:nvSpPr>
          <p:cNvPr id="24579" name="Rectangle 13"/>
          <p:cNvSpPr>
            <a:spLocks noGrp="1" noChangeArrowheads="1"/>
          </p:cNvSpPr>
          <p:nvPr>
            <p:ph idx="1"/>
          </p:nvPr>
        </p:nvSpPr>
        <p:spPr/>
        <p:txBody>
          <a:bodyPr rIns="91440"/>
          <a:lstStyle/>
          <a:p>
            <a:pPr eaLnBrk="1" hangingPunct="1"/>
            <a:r>
              <a:rPr lang="en-US" altLang="en-US" smtClean="0">
                <a:ea typeface="ヒラギノ角ゴ Pro W3" pitchFamily="-65" charset="-128"/>
              </a:rPr>
              <a:t>Preparation of Financial Statements</a:t>
            </a:r>
          </a:p>
          <a:p>
            <a:pPr lvl="1" eaLnBrk="1" hangingPunct="1"/>
            <a:r>
              <a:rPr lang="en-US" altLang="en-US" smtClean="0">
                <a:ea typeface="ヒラギノ角ゴ Pro W3" pitchFamily="-65" charset="-128"/>
              </a:rPr>
              <a:t>Generally Accepted Accounting Principles (GAAP) together with the International Financial Reporting Standards (issued by the IASB) </a:t>
            </a:r>
          </a:p>
          <a:p>
            <a:pPr lvl="2" eaLnBrk="1" hangingPunct="1"/>
            <a:r>
              <a:rPr lang="en-US" altLang="en-US" smtClean="0">
                <a:ea typeface="ＭＳ Ｐゴシック" panose="020B0600070205080204" pitchFamily="34" charset="-128"/>
              </a:rPr>
              <a:t>provide a common set of rules and a standard format for public companies’ reports</a:t>
            </a:r>
          </a:p>
          <a:p>
            <a:pPr lvl="2" eaLnBrk="1" hangingPunct="1"/>
            <a:r>
              <a:rPr lang="en-US" altLang="en-US" smtClean="0">
                <a:ea typeface="ＭＳ Ｐゴシック" panose="020B0600070205080204" pitchFamily="34" charset="-128"/>
              </a:rPr>
              <a:t>Corporations are required to hire an auditor to </a:t>
            </a:r>
          </a:p>
          <a:p>
            <a:pPr lvl="3" eaLnBrk="1" hangingPunct="1"/>
            <a:r>
              <a:rPr lang="en-US" altLang="en-US" sz="1800" smtClean="0">
                <a:ea typeface="ＭＳ Ｐゴシック" panose="020B0600070205080204" pitchFamily="34" charset="-128"/>
              </a:rPr>
              <a:t>Check the annual financial statements</a:t>
            </a:r>
          </a:p>
          <a:p>
            <a:pPr lvl="3" eaLnBrk="1" hangingPunct="1"/>
            <a:r>
              <a:rPr lang="en-US" altLang="en-US" sz="1800" smtClean="0">
                <a:ea typeface="ＭＳ Ｐゴシック" panose="020B0600070205080204" pitchFamily="34" charset="-128"/>
              </a:rPr>
              <a:t>Ensure they are  prepared according to accounting standards</a:t>
            </a:r>
          </a:p>
          <a:p>
            <a:pPr lvl="3" eaLnBrk="1" hangingPunct="1"/>
            <a:r>
              <a:rPr lang="en-US" altLang="en-US" sz="1800" smtClean="0">
                <a:ea typeface="ＭＳ Ｐゴシック" panose="020B0600070205080204" pitchFamily="34" charset="-128"/>
              </a:rPr>
              <a:t>Provide </a:t>
            </a:r>
            <a:r>
              <a:rPr lang="en-US" altLang="en-US" sz="1800" i="1" smtClean="0">
                <a:ea typeface="ＭＳ Ｐゴシック" panose="020B0600070205080204" pitchFamily="34" charset="-128"/>
              </a:rPr>
              <a:t>evidence </a:t>
            </a:r>
            <a:r>
              <a:rPr lang="en-US" altLang="en-US" sz="1800" smtClean="0">
                <a:ea typeface="ＭＳ Ｐゴシック" panose="020B0600070205080204" pitchFamily="34" charset="-128"/>
              </a:rPr>
              <a:t>that the information is </a:t>
            </a:r>
            <a:r>
              <a:rPr lang="en-US" altLang="en-US" sz="1800" i="1" smtClean="0">
                <a:ea typeface="ＭＳ Ｐゴシック" panose="020B0600070205080204" pitchFamily="34" charset="-128"/>
              </a:rPr>
              <a:t>reliable</a:t>
            </a:r>
            <a:endParaRPr lang="en-US" altLang="en-US" sz="1800" smtClean="0">
              <a:ea typeface="ＭＳ Ｐゴシック" panose="020B0600070205080204" pitchFamily="34" charset="-128"/>
            </a:endParaRPr>
          </a:p>
        </p:txBody>
      </p:sp>
      <p:sp>
        <p:nvSpPr>
          <p:cNvPr id="24580" name="Text Box 6"/>
          <p:cNvSpPr txBox="1">
            <a:spLocks noChangeArrowheads="1"/>
          </p:cNvSpPr>
          <p:nvPr/>
        </p:nvSpPr>
        <p:spPr bwMode="auto">
          <a:xfrm>
            <a:off x="1447800" y="3886200"/>
            <a:ext cx="73755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Verdana" panose="020B0604030504040204" pitchFamily="34" charset="0"/>
                <a:ea typeface="ＭＳ Ｐゴシック" panose="020B0600070205080204" pitchFamily="34" charset="-128"/>
              </a:defRPr>
            </a:lvl1pPr>
            <a:lvl2pPr marL="742950" indent="-285750">
              <a:defRPr sz="2400">
                <a:solidFill>
                  <a:schemeClr val="tx1"/>
                </a:solidFill>
                <a:latin typeface="Verdana" panose="020B0604030504040204" pitchFamily="34" charset="0"/>
                <a:ea typeface="ＭＳ Ｐゴシック" panose="020B0600070205080204" pitchFamily="34" charset="-128"/>
              </a:defRPr>
            </a:lvl2pPr>
            <a:lvl3pPr marL="1143000" indent="-228600">
              <a:defRPr sz="2400">
                <a:solidFill>
                  <a:schemeClr val="tx1"/>
                </a:solidFill>
                <a:latin typeface="Verdana" panose="020B0604030504040204" pitchFamily="34" charset="0"/>
                <a:ea typeface="ＭＳ Ｐゴシック" panose="020B0600070205080204" pitchFamily="34" charset="-128"/>
              </a:defRPr>
            </a:lvl3pPr>
            <a:lvl4pPr marL="1600200" indent="-228600">
              <a:defRPr sz="2400">
                <a:solidFill>
                  <a:schemeClr val="tx1"/>
                </a:solidFill>
                <a:latin typeface="Verdana" panose="020B0604030504040204" pitchFamily="34" charset="0"/>
                <a:ea typeface="ＭＳ Ｐゴシック" panose="020B0600070205080204" pitchFamily="34" charset="-128"/>
              </a:defRPr>
            </a:lvl4pPr>
            <a:lvl5pPr marL="2057400" indent="-228600">
              <a:defRPr sz="2400">
                <a:solidFill>
                  <a:schemeClr val="tx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eaLnBrk="1" hangingPunct="1">
              <a:spcBef>
                <a:spcPct val="50000"/>
              </a:spcBef>
            </a:pPr>
            <a:endParaRPr lang="en-US" altLang="en-US"/>
          </a:p>
        </p:txBody>
      </p:sp>
    </p:spTree>
  </p:cSld>
  <p:clrMapOvr>
    <a:masterClrMapping/>
  </p:clrMapOvr>
  <p:transition spd="med">
    <p:wipe dir="r"/>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15"/>
          <p:cNvSpPr>
            <a:spLocks noGrp="1" noChangeArrowheads="1"/>
          </p:cNvSpPr>
          <p:nvPr>
            <p:ph type="title"/>
          </p:nvPr>
        </p:nvSpPr>
        <p:spPr/>
        <p:txBody>
          <a:bodyPr/>
          <a:lstStyle/>
          <a:p>
            <a:pPr eaLnBrk="1" hangingPunct="1"/>
            <a:r>
              <a:rPr lang="en-US" altLang="en-US" smtClean="0">
                <a:ea typeface="ヒラギノ角ゴ Pro W3" pitchFamily="-65" charset="-128"/>
              </a:rPr>
              <a:t>2.1 Firms’ Disclosure of Financial Information</a:t>
            </a:r>
          </a:p>
        </p:txBody>
      </p:sp>
      <p:sp>
        <p:nvSpPr>
          <p:cNvPr id="25603" name="Rectangle 16"/>
          <p:cNvSpPr>
            <a:spLocks noGrp="1" noChangeArrowheads="1"/>
          </p:cNvSpPr>
          <p:nvPr>
            <p:ph idx="1"/>
          </p:nvPr>
        </p:nvSpPr>
        <p:spPr/>
        <p:txBody>
          <a:bodyPr rIns="91440"/>
          <a:lstStyle/>
          <a:p>
            <a:pPr eaLnBrk="1" hangingPunct="1">
              <a:lnSpc>
                <a:spcPct val="90000"/>
              </a:lnSpc>
            </a:pPr>
            <a:r>
              <a:rPr lang="en-US" altLang="en-US" smtClean="0">
                <a:ea typeface="ヒラギノ角ゴ Pro W3" pitchFamily="-65" charset="-128"/>
              </a:rPr>
              <a:t>Preparation of Financial Statements</a:t>
            </a:r>
          </a:p>
          <a:p>
            <a:pPr lvl="1" eaLnBrk="1" hangingPunct="1">
              <a:lnSpc>
                <a:spcPct val="90000"/>
              </a:lnSpc>
            </a:pPr>
            <a:r>
              <a:rPr lang="en-US" altLang="en-US" smtClean="0">
                <a:ea typeface="ヒラギノ角ゴ Pro W3" pitchFamily="-65" charset="-128"/>
              </a:rPr>
              <a:t>International Financial Reporting Standards</a:t>
            </a:r>
          </a:p>
          <a:p>
            <a:pPr lvl="2" eaLnBrk="1" hangingPunct="1">
              <a:lnSpc>
                <a:spcPct val="90000"/>
              </a:lnSpc>
            </a:pPr>
            <a:r>
              <a:rPr lang="en-US" altLang="en-US" smtClean="0">
                <a:ea typeface="ＭＳ Ｐゴシック" panose="020B0600070205080204" pitchFamily="34" charset="-128"/>
              </a:rPr>
              <a:t>International Accounting Standards Board (IASB) </a:t>
            </a:r>
          </a:p>
          <a:p>
            <a:pPr lvl="3" eaLnBrk="1" hangingPunct="1">
              <a:lnSpc>
                <a:spcPct val="90000"/>
              </a:lnSpc>
            </a:pPr>
            <a:r>
              <a:rPr lang="en-US" altLang="en-US" sz="1800" smtClean="0">
                <a:ea typeface="ＭＳ Ｐゴシック" panose="020B0600070205080204" pitchFamily="34" charset="-128"/>
              </a:rPr>
              <a:t>Established in 2001 by representatives from 10 countries, including the U.S.</a:t>
            </a:r>
          </a:p>
          <a:p>
            <a:pPr lvl="3" eaLnBrk="1" hangingPunct="1">
              <a:lnSpc>
                <a:spcPct val="90000"/>
              </a:lnSpc>
            </a:pPr>
            <a:r>
              <a:rPr lang="en-US" altLang="en-US" sz="1800" smtClean="0">
                <a:ea typeface="ＭＳ Ｐゴシック" panose="020B0600070205080204" pitchFamily="34" charset="-128"/>
              </a:rPr>
              <a:t>Since 2005 all publicly traded European Union companies are required to follow IFRS</a:t>
            </a:r>
          </a:p>
          <a:p>
            <a:pPr lvl="3" eaLnBrk="1" hangingPunct="1">
              <a:lnSpc>
                <a:spcPct val="90000"/>
              </a:lnSpc>
            </a:pPr>
            <a:r>
              <a:rPr lang="en-US" altLang="en-US" sz="1800" smtClean="0">
                <a:ea typeface="ＭＳ Ｐゴシック" panose="020B0600070205080204" pitchFamily="34" charset="-128"/>
              </a:rPr>
              <a:t>Used by many other countries, including Australia, several countries in Latin America and Africa</a:t>
            </a:r>
          </a:p>
          <a:p>
            <a:pPr lvl="3" eaLnBrk="1" hangingPunct="1">
              <a:lnSpc>
                <a:spcPct val="90000"/>
              </a:lnSpc>
            </a:pPr>
            <a:r>
              <a:rPr lang="en-US" altLang="en-US" sz="1800" smtClean="0">
                <a:ea typeface="ＭＳ Ｐゴシック" panose="020B0600070205080204" pitchFamily="34" charset="-128"/>
              </a:rPr>
              <a:t>Accepted by all major stock exchanges around the world except U.S. and Japan</a:t>
            </a:r>
          </a:p>
          <a:p>
            <a:pPr eaLnBrk="1" hangingPunct="1">
              <a:lnSpc>
                <a:spcPct val="90000"/>
              </a:lnSpc>
            </a:pPr>
            <a:endParaRPr lang="en-US" altLang="en-US" b="1" smtClean="0">
              <a:solidFill>
                <a:srgbClr val="00646D"/>
              </a:solidFill>
              <a:ea typeface="ヒラギノ角ゴ Pro W3" pitchFamily="-65" charset="-128"/>
            </a:endParaRPr>
          </a:p>
        </p:txBody>
      </p:sp>
    </p:spTree>
  </p:cSld>
  <p:clrMapOvr>
    <a:masterClrMapping/>
  </p:clrMapOvr>
  <p:transition spd="med">
    <p:wipe dir="r"/>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lstStyle/>
          <a:p>
            <a:pPr eaLnBrk="1" hangingPunct="1"/>
            <a:r>
              <a:rPr lang="en-US" altLang="en-US" smtClean="0">
                <a:ea typeface="ヒラギノ角ゴ Pro W3" pitchFamily="-65" charset="-128"/>
              </a:rPr>
              <a:t>2.2 The Balance Sheet</a:t>
            </a:r>
          </a:p>
        </p:txBody>
      </p:sp>
      <p:sp>
        <p:nvSpPr>
          <p:cNvPr id="27651" name="Rectangle 3"/>
          <p:cNvSpPr>
            <a:spLocks noGrp="1" noChangeArrowheads="1"/>
          </p:cNvSpPr>
          <p:nvPr>
            <p:ph idx="1"/>
          </p:nvPr>
        </p:nvSpPr>
        <p:spPr/>
        <p:txBody>
          <a:bodyPr rIns="91440"/>
          <a:lstStyle/>
          <a:p>
            <a:pPr eaLnBrk="1" hangingPunct="1">
              <a:lnSpc>
                <a:spcPct val="90000"/>
              </a:lnSpc>
              <a:spcBef>
                <a:spcPct val="35000"/>
              </a:spcBef>
            </a:pPr>
            <a:r>
              <a:rPr lang="en-US" altLang="en-US" smtClean="0">
                <a:ea typeface="ヒラギノ角ゴ Pro W3" pitchFamily="-65" charset="-128"/>
              </a:rPr>
              <a:t>Also called “Statement of Financial Position”</a:t>
            </a:r>
          </a:p>
          <a:p>
            <a:pPr eaLnBrk="1" hangingPunct="1">
              <a:lnSpc>
                <a:spcPct val="90000"/>
              </a:lnSpc>
              <a:spcBef>
                <a:spcPct val="35000"/>
              </a:spcBef>
            </a:pPr>
            <a:r>
              <a:rPr lang="en-US" altLang="en-US" smtClean="0">
                <a:ea typeface="ヒラギノ角ゴ Pro W3" pitchFamily="-65" charset="-128"/>
              </a:rPr>
              <a:t>Lists the firm’s assets and liabilities</a:t>
            </a:r>
          </a:p>
          <a:p>
            <a:pPr eaLnBrk="1" hangingPunct="1">
              <a:lnSpc>
                <a:spcPct val="90000"/>
              </a:lnSpc>
              <a:spcBef>
                <a:spcPct val="35000"/>
              </a:spcBef>
            </a:pPr>
            <a:r>
              <a:rPr lang="en-US" altLang="en-US" smtClean="0">
                <a:ea typeface="ヒラギノ角ゴ Pro W3" pitchFamily="-65" charset="-128"/>
              </a:rPr>
              <a:t>Provides a snapshot of the firm’s financial position at a given point in time</a:t>
            </a:r>
          </a:p>
          <a:p>
            <a:pPr eaLnBrk="1" hangingPunct="1">
              <a:lnSpc>
                <a:spcPct val="90000"/>
              </a:lnSpc>
              <a:spcBef>
                <a:spcPct val="35000"/>
              </a:spcBef>
            </a:pPr>
            <a:endParaRPr lang="en-US" altLang="en-US" smtClean="0">
              <a:ea typeface="ヒラギノ角ゴ Pro W3" pitchFamily="-65" charset="-128"/>
            </a:endParaRPr>
          </a:p>
        </p:txBody>
      </p:sp>
    </p:spTree>
  </p:cSld>
  <p:clrMapOvr>
    <a:masterClrMapping/>
  </p:clrMapOvr>
  <p:transition spd="med">
    <p:wipe dir="r"/>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p:cNvSpPr>
            <a:spLocks noGrp="1"/>
          </p:cNvSpPr>
          <p:nvPr>
            <p:ph type="title" idx="4294967295"/>
          </p:nvPr>
        </p:nvSpPr>
        <p:spPr>
          <a:xfrm>
            <a:off x="533400" y="303213"/>
            <a:ext cx="8610600" cy="992187"/>
          </a:xfrm>
        </p:spPr>
        <p:txBody>
          <a:bodyPr/>
          <a:lstStyle/>
          <a:p>
            <a:pPr eaLnBrk="1" hangingPunct="1"/>
            <a:r>
              <a:rPr lang="en-US" altLang="en-US" smtClean="0">
                <a:ea typeface="ヒラギノ角ゴ Pro W3" pitchFamily="-65" charset="-128"/>
              </a:rPr>
              <a:t>Table 2.1  </a:t>
            </a:r>
            <a:r>
              <a:rPr lang="en-US" altLang="en-US" b="0" smtClean="0">
                <a:ea typeface="ヒラギノ角ゴ Pro W3" pitchFamily="-65" charset="-128"/>
              </a:rPr>
              <a:t>Vodafone Group Plc Consolidated Statements of Financial Position in £m</a:t>
            </a:r>
            <a:endParaRPr lang="en-US" altLang="en-US" smtClean="0">
              <a:ea typeface="ヒラギノ角ゴ Pro W3" pitchFamily="-65" charset="-128"/>
            </a:endParaRPr>
          </a:p>
        </p:txBody>
      </p:sp>
      <p:pic>
        <p:nvPicPr>
          <p:cNvPr id="28675" name="Picture 3" descr="tbl02_01.gif"/>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143000" y="1592263"/>
            <a:ext cx="6705600" cy="4543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med">
    <p:wipe dir="r"/>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14"/>
          <p:cNvSpPr>
            <a:spLocks noGrp="1" noChangeArrowheads="1"/>
          </p:cNvSpPr>
          <p:nvPr>
            <p:ph type="title"/>
          </p:nvPr>
        </p:nvSpPr>
        <p:spPr/>
        <p:txBody>
          <a:bodyPr/>
          <a:lstStyle/>
          <a:p>
            <a:pPr eaLnBrk="1" hangingPunct="1"/>
            <a:r>
              <a:rPr lang="en-US" altLang="en-US" smtClean="0">
                <a:ea typeface="ヒラギノ角ゴ Pro W3" pitchFamily="-65" charset="-128"/>
              </a:rPr>
              <a:t>2.2 The Balance Sheet</a:t>
            </a:r>
          </a:p>
        </p:txBody>
      </p:sp>
      <p:sp>
        <p:nvSpPr>
          <p:cNvPr id="29699" name="Rectangle 15"/>
          <p:cNvSpPr>
            <a:spLocks noGrp="1" noChangeArrowheads="1"/>
          </p:cNvSpPr>
          <p:nvPr>
            <p:ph idx="1"/>
          </p:nvPr>
        </p:nvSpPr>
        <p:spPr/>
        <p:txBody>
          <a:bodyPr rIns="91440"/>
          <a:lstStyle/>
          <a:p>
            <a:pPr eaLnBrk="1" hangingPunct="1"/>
            <a:r>
              <a:rPr lang="en-US" altLang="en-US" smtClean="0">
                <a:ea typeface="ヒラギノ角ゴ Pro W3" pitchFamily="-65" charset="-128"/>
              </a:rPr>
              <a:t>The Balance Sheet Equation</a:t>
            </a:r>
          </a:p>
          <a:p>
            <a:pPr lvl="1" eaLnBrk="1" hangingPunct="1"/>
            <a:r>
              <a:rPr lang="en-US" altLang="en-US" smtClean="0">
                <a:ea typeface="ヒラギノ角ゴ Pro W3" pitchFamily="-65" charset="-128"/>
              </a:rPr>
              <a:t>The two sides of the balance sheet must balance</a:t>
            </a:r>
          </a:p>
        </p:txBody>
      </p:sp>
      <p:pic>
        <p:nvPicPr>
          <p:cNvPr id="29700" name="Picture 5" descr="eq02_01.gif"/>
          <p:cNvPicPr>
            <a:picLocks noChangeAspect="1"/>
          </p:cNvPicPr>
          <p:nvPr/>
        </p:nvPicPr>
        <p:blipFill>
          <a:blip r:embed="rId3">
            <a:extLst>
              <a:ext uri="{28A0092B-C50C-407E-A947-70E740481C1C}">
                <a14:useLocalDpi xmlns:a14="http://schemas.microsoft.com/office/drawing/2010/main" val="0"/>
              </a:ext>
            </a:extLst>
          </a:blip>
          <a:srcRect r="10776"/>
          <a:stretch>
            <a:fillRect/>
          </a:stretch>
        </p:blipFill>
        <p:spPr bwMode="auto">
          <a:xfrm>
            <a:off x="762000" y="3754438"/>
            <a:ext cx="6454775" cy="719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9701" name="Rectangle 16"/>
          <p:cNvSpPr>
            <a:spLocks noChangeArrowheads="1"/>
          </p:cNvSpPr>
          <p:nvPr/>
        </p:nvSpPr>
        <p:spPr bwMode="auto">
          <a:xfrm>
            <a:off x="7216775" y="4114800"/>
            <a:ext cx="1560513"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Verdana" panose="020B0604030504040204" pitchFamily="34" charset="0"/>
                <a:ea typeface="ＭＳ Ｐゴシック" panose="020B0600070205080204" pitchFamily="34" charset="-128"/>
              </a:defRPr>
            </a:lvl1pPr>
            <a:lvl2pPr marL="742950" indent="-285750">
              <a:defRPr sz="2400">
                <a:solidFill>
                  <a:schemeClr val="tx1"/>
                </a:solidFill>
                <a:latin typeface="Verdana" panose="020B0604030504040204" pitchFamily="34" charset="0"/>
                <a:ea typeface="ＭＳ Ｐゴシック" panose="020B0600070205080204" pitchFamily="34" charset="-128"/>
              </a:defRPr>
            </a:lvl2pPr>
            <a:lvl3pPr marL="1143000" indent="-228600">
              <a:defRPr sz="2400">
                <a:solidFill>
                  <a:schemeClr val="tx1"/>
                </a:solidFill>
                <a:latin typeface="Verdana" panose="020B0604030504040204" pitchFamily="34" charset="0"/>
                <a:ea typeface="ＭＳ Ｐゴシック" panose="020B0600070205080204" pitchFamily="34" charset="-128"/>
              </a:defRPr>
            </a:lvl3pPr>
            <a:lvl4pPr marL="1600200" indent="-228600">
              <a:defRPr sz="2400">
                <a:solidFill>
                  <a:schemeClr val="tx1"/>
                </a:solidFill>
                <a:latin typeface="Verdana" panose="020B0604030504040204" pitchFamily="34" charset="0"/>
                <a:ea typeface="ＭＳ Ｐゴシック" panose="020B0600070205080204" pitchFamily="34" charset="-128"/>
              </a:defRPr>
            </a:lvl4pPr>
            <a:lvl5pPr marL="2057400" indent="-228600">
              <a:defRPr sz="2400">
                <a:solidFill>
                  <a:schemeClr val="tx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eaLnBrk="1" hangingPunct="1"/>
            <a:r>
              <a:rPr lang="en-US" altLang="en-US"/>
              <a:t>(Eq. 2.1)</a:t>
            </a:r>
          </a:p>
        </p:txBody>
      </p:sp>
    </p:spTree>
  </p:cSld>
  <p:clrMapOvr>
    <a:masterClrMapping/>
  </p:clrMapOvr>
  <p:transition spd="med">
    <p:wipe dir="r"/>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11"/>
          <p:cNvSpPr>
            <a:spLocks noGrp="1" noChangeArrowheads="1"/>
          </p:cNvSpPr>
          <p:nvPr>
            <p:ph type="title"/>
          </p:nvPr>
        </p:nvSpPr>
        <p:spPr/>
        <p:txBody>
          <a:bodyPr/>
          <a:lstStyle/>
          <a:p>
            <a:pPr eaLnBrk="1" hangingPunct="1"/>
            <a:r>
              <a:rPr lang="en-US" altLang="en-US" smtClean="0">
                <a:ea typeface="ヒラギノ角ゴ Pro W3" pitchFamily="-65" charset="-128"/>
              </a:rPr>
              <a:t>2.2 The Balance Sheet</a:t>
            </a:r>
          </a:p>
        </p:txBody>
      </p:sp>
      <p:sp>
        <p:nvSpPr>
          <p:cNvPr id="30723" name="Rectangle 12"/>
          <p:cNvSpPr>
            <a:spLocks noGrp="1" noChangeArrowheads="1"/>
          </p:cNvSpPr>
          <p:nvPr>
            <p:ph idx="1"/>
          </p:nvPr>
        </p:nvSpPr>
        <p:spPr/>
        <p:txBody>
          <a:bodyPr rIns="91440"/>
          <a:lstStyle/>
          <a:p>
            <a:pPr eaLnBrk="1" hangingPunct="1">
              <a:lnSpc>
                <a:spcPct val="90000"/>
              </a:lnSpc>
              <a:spcBef>
                <a:spcPct val="30000"/>
              </a:spcBef>
            </a:pPr>
            <a:r>
              <a:rPr lang="en-US" altLang="en-US" smtClean="0">
                <a:ea typeface="ヒラギノ角ゴ Pro W3" pitchFamily="-65" charset="-128"/>
              </a:rPr>
              <a:t>Current Assets</a:t>
            </a:r>
          </a:p>
          <a:p>
            <a:pPr lvl="1" eaLnBrk="1" hangingPunct="1">
              <a:lnSpc>
                <a:spcPct val="90000"/>
              </a:lnSpc>
              <a:spcBef>
                <a:spcPct val="30000"/>
              </a:spcBef>
            </a:pPr>
            <a:r>
              <a:rPr lang="en-US" altLang="en-US" smtClean="0">
                <a:ea typeface="ヒラギノ角ゴ Pro W3" pitchFamily="-65" charset="-128"/>
              </a:rPr>
              <a:t>Cash and other marketable securities</a:t>
            </a:r>
          </a:p>
          <a:p>
            <a:pPr lvl="2" eaLnBrk="1" hangingPunct="1">
              <a:lnSpc>
                <a:spcPct val="90000"/>
              </a:lnSpc>
              <a:spcBef>
                <a:spcPct val="30000"/>
              </a:spcBef>
            </a:pPr>
            <a:r>
              <a:rPr lang="en-US" altLang="en-US" smtClean="0">
                <a:ea typeface="ＭＳ Ｐゴシック" panose="020B0600070205080204" pitchFamily="34" charset="-128"/>
              </a:rPr>
              <a:t>Short-term, low-risk investments</a:t>
            </a:r>
          </a:p>
          <a:p>
            <a:pPr lvl="2" eaLnBrk="1" hangingPunct="1">
              <a:lnSpc>
                <a:spcPct val="90000"/>
              </a:lnSpc>
              <a:spcBef>
                <a:spcPct val="30000"/>
              </a:spcBef>
            </a:pPr>
            <a:r>
              <a:rPr lang="en-US" altLang="en-US" smtClean="0">
                <a:ea typeface="ＭＳ Ｐゴシック" panose="020B0600070205080204" pitchFamily="34" charset="-128"/>
              </a:rPr>
              <a:t>Easily sold and converted to cash</a:t>
            </a:r>
          </a:p>
          <a:p>
            <a:pPr lvl="1" eaLnBrk="1" hangingPunct="1">
              <a:lnSpc>
                <a:spcPct val="90000"/>
              </a:lnSpc>
              <a:spcBef>
                <a:spcPct val="30000"/>
              </a:spcBef>
            </a:pPr>
            <a:r>
              <a:rPr lang="en-US" altLang="en-US" smtClean="0">
                <a:ea typeface="ヒラギノ角ゴ Pro W3" pitchFamily="-65" charset="-128"/>
              </a:rPr>
              <a:t>Accounts receivable</a:t>
            </a:r>
          </a:p>
          <a:p>
            <a:pPr lvl="2" eaLnBrk="1" hangingPunct="1">
              <a:lnSpc>
                <a:spcPct val="90000"/>
              </a:lnSpc>
              <a:spcBef>
                <a:spcPct val="30000"/>
              </a:spcBef>
            </a:pPr>
            <a:r>
              <a:rPr lang="en-US" altLang="en-US" smtClean="0">
                <a:ea typeface="ＭＳ Ｐゴシック" panose="020B0600070205080204" pitchFamily="34" charset="-128"/>
              </a:rPr>
              <a:t>Amounts owed to the firm by customers who have purchased on credit</a:t>
            </a:r>
          </a:p>
          <a:p>
            <a:pPr lvl="1" eaLnBrk="1" hangingPunct="1">
              <a:lnSpc>
                <a:spcPct val="90000"/>
              </a:lnSpc>
              <a:spcBef>
                <a:spcPct val="30000"/>
              </a:spcBef>
            </a:pPr>
            <a:r>
              <a:rPr lang="en-US" altLang="en-US" smtClean="0">
                <a:ea typeface="ヒラギノ角ゴ Pro W3" pitchFamily="-65" charset="-128"/>
              </a:rPr>
              <a:t>Inventories</a:t>
            </a:r>
          </a:p>
          <a:p>
            <a:pPr lvl="2" eaLnBrk="1" hangingPunct="1">
              <a:lnSpc>
                <a:spcPct val="90000"/>
              </a:lnSpc>
              <a:spcBef>
                <a:spcPct val="30000"/>
              </a:spcBef>
            </a:pPr>
            <a:r>
              <a:rPr lang="en-US" altLang="en-US" smtClean="0">
                <a:ea typeface="ＭＳ Ｐゴシック" panose="020B0600070205080204" pitchFamily="34" charset="-128"/>
              </a:rPr>
              <a:t>Raw materials, work-in-progress and finished goods;</a:t>
            </a:r>
          </a:p>
          <a:p>
            <a:pPr lvl="1" eaLnBrk="1" hangingPunct="1">
              <a:lnSpc>
                <a:spcPct val="90000"/>
              </a:lnSpc>
              <a:spcBef>
                <a:spcPct val="30000"/>
              </a:spcBef>
            </a:pPr>
            <a:r>
              <a:rPr lang="en-US" altLang="en-US" smtClean="0">
                <a:ea typeface="ヒラギノ角ゴ Pro W3" pitchFamily="-65" charset="-128"/>
              </a:rPr>
              <a:t>Other current assets</a:t>
            </a:r>
          </a:p>
          <a:p>
            <a:pPr lvl="2" eaLnBrk="1" hangingPunct="1">
              <a:lnSpc>
                <a:spcPct val="90000"/>
              </a:lnSpc>
              <a:spcBef>
                <a:spcPct val="30000"/>
              </a:spcBef>
            </a:pPr>
            <a:r>
              <a:rPr lang="en-US" altLang="en-US" smtClean="0">
                <a:ea typeface="ＭＳ Ｐゴシック" panose="020B0600070205080204" pitchFamily="34" charset="-128"/>
              </a:rPr>
              <a:t>Includes items such as prepaid expenses</a:t>
            </a:r>
          </a:p>
        </p:txBody>
      </p:sp>
    </p:spTree>
  </p:cSld>
  <p:clrMapOvr>
    <a:masterClrMapping/>
  </p:clrMapOvr>
  <p:transition spd="med">
    <p:wipe dir="r"/>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5"/>
          <p:cNvSpPr>
            <a:spLocks noGrp="1" noChangeArrowheads="1"/>
          </p:cNvSpPr>
          <p:nvPr>
            <p:ph type="title"/>
          </p:nvPr>
        </p:nvSpPr>
        <p:spPr/>
        <p:txBody>
          <a:bodyPr/>
          <a:lstStyle/>
          <a:p>
            <a:pPr eaLnBrk="1" hangingPunct="1"/>
            <a:r>
              <a:rPr lang="en-US" altLang="en-US" smtClean="0">
                <a:ea typeface="ヒラギノ角ゴ Pro W3" pitchFamily="-65" charset="-128"/>
              </a:rPr>
              <a:t>2.2 The Balance Sheet</a:t>
            </a:r>
          </a:p>
        </p:txBody>
      </p:sp>
      <p:sp>
        <p:nvSpPr>
          <p:cNvPr id="31747" name="Rectangle 16"/>
          <p:cNvSpPr>
            <a:spLocks noGrp="1" noChangeArrowheads="1"/>
          </p:cNvSpPr>
          <p:nvPr>
            <p:ph idx="1"/>
          </p:nvPr>
        </p:nvSpPr>
        <p:spPr/>
        <p:txBody>
          <a:bodyPr rIns="91440"/>
          <a:lstStyle/>
          <a:p>
            <a:pPr eaLnBrk="1" hangingPunct="1"/>
            <a:r>
              <a:rPr lang="en-US" altLang="en-US" smtClean="0">
                <a:ea typeface="ヒラギノ角ゴ Pro W3" pitchFamily="-65" charset="-128"/>
              </a:rPr>
              <a:t>Non-Current Assets</a:t>
            </a:r>
          </a:p>
          <a:p>
            <a:pPr lvl="1" eaLnBrk="1" hangingPunct="1"/>
            <a:r>
              <a:rPr lang="en-US" altLang="en-US" smtClean="0">
                <a:ea typeface="ヒラギノ角ゴ Pro W3" pitchFamily="-65" charset="-128"/>
              </a:rPr>
              <a:t>Assets that produce benefits for more than one year</a:t>
            </a:r>
          </a:p>
          <a:p>
            <a:pPr lvl="1" eaLnBrk="1" hangingPunct="1"/>
            <a:r>
              <a:rPr lang="en-US" altLang="en-US" smtClean="0">
                <a:ea typeface="ヒラギノ角ゴ Pro W3" pitchFamily="-65" charset="-128"/>
              </a:rPr>
              <a:t>Reduced through a yearly deduction called </a:t>
            </a:r>
            <a:r>
              <a:rPr lang="en-US" altLang="en-US" b="1" smtClean="0">
                <a:ea typeface="ヒラギノ角ゴ Pro W3" pitchFamily="-65" charset="-128"/>
              </a:rPr>
              <a:t>depreciation</a:t>
            </a:r>
            <a:r>
              <a:rPr lang="en-US" altLang="en-US" b="1" smtClean="0">
                <a:solidFill>
                  <a:srgbClr val="00646D"/>
                </a:solidFill>
                <a:ea typeface="ヒラギノ角ゴ Pro W3" pitchFamily="-65" charset="-128"/>
              </a:rPr>
              <a:t> </a:t>
            </a:r>
            <a:r>
              <a:rPr lang="en-US" altLang="en-US" smtClean="0">
                <a:ea typeface="ヒラギノ角ゴ Pro W3" pitchFamily="-65" charset="-128"/>
              </a:rPr>
              <a:t>according to a schedule that depends on an asset’s life</a:t>
            </a:r>
          </a:p>
          <a:p>
            <a:pPr lvl="2" eaLnBrk="1" hangingPunct="1"/>
            <a:r>
              <a:rPr lang="en-US" altLang="en-US" smtClean="0">
                <a:ea typeface="ＭＳ Ｐゴシック" panose="020B0600070205080204" pitchFamily="34" charset="-128"/>
              </a:rPr>
              <a:t>Depreciation is not an actual cash expense, but a way of recognizing that fixed assets wear out and become less valuable as they get older</a:t>
            </a:r>
          </a:p>
          <a:p>
            <a:pPr lvl="1" eaLnBrk="1" hangingPunct="1"/>
            <a:endParaRPr lang="en-US" altLang="en-US" smtClean="0">
              <a:ea typeface="ヒラギノ角ゴ Pro W3" pitchFamily="-65" charset="-128"/>
            </a:endParaRPr>
          </a:p>
        </p:txBody>
      </p:sp>
    </p:spTree>
  </p:cSld>
  <p:clrMapOvr>
    <a:masterClrMapping/>
  </p:clrMapOvr>
  <p:transition spd="med">
    <p:wipe dir="r"/>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15"/>
          <p:cNvSpPr>
            <a:spLocks noGrp="1" noChangeArrowheads="1"/>
          </p:cNvSpPr>
          <p:nvPr>
            <p:ph type="title"/>
          </p:nvPr>
        </p:nvSpPr>
        <p:spPr/>
        <p:txBody>
          <a:bodyPr/>
          <a:lstStyle/>
          <a:p>
            <a:pPr eaLnBrk="1" hangingPunct="1"/>
            <a:r>
              <a:rPr lang="en-US" altLang="en-US" smtClean="0">
                <a:ea typeface="ヒラギノ角ゴ Pro W3" pitchFamily="-65" charset="-128"/>
              </a:rPr>
              <a:t>2.2 The Balance Sheet</a:t>
            </a:r>
          </a:p>
        </p:txBody>
      </p:sp>
      <p:sp>
        <p:nvSpPr>
          <p:cNvPr id="32771" name="Rectangle 16"/>
          <p:cNvSpPr>
            <a:spLocks noGrp="1" noChangeArrowheads="1"/>
          </p:cNvSpPr>
          <p:nvPr>
            <p:ph idx="1"/>
          </p:nvPr>
        </p:nvSpPr>
        <p:spPr/>
        <p:txBody>
          <a:bodyPr rIns="91440"/>
          <a:lstStyle/>
          <a:p>
            <a:pPr eaLnBrk="1" hangingPunct="1">
              <a:lnSpc>
                <a:spcPct val="90000"/>
              </a:lnSpc>
            </a:pPr>
            <a:r>
              <a:rPr lang="en-US" altLang="en-US" smtClean="0">
                <a:ea typeface="ヒラギノ角ゴ Pro W3" pitchFamily="-65" charset="-128"/>
              </a:rPr>
              <a:t>Non-Current Assets</a:t>
            </a:r>
          </a:p>
          <a:p>
            <a:pPr lvl="1" eaLnBrk="1" hangingPunct="1">
              <a:lnSpc>
                <a:spcPct val="90000"/>
              </a:lnSpc>
            </a:pPr>
            <a:r>
              <a:rPr lang="en-US" altLang="en-US" smtClean="0">
                <a:ea typeface="ヒラギノ角ゴ Pro W3" pitchFamily="-65" charset="-128"/>
              </a:rPr>
              <a:t>The book value of an asset is its acquisition cost less its accumulated depreciation</a:t>
            </a:r>
          </a:p>
          <a:p>
            <a:pPr lvl="1" eaLnBrk="1" hangingPunct="1">
              <a:lnSpc>
                <a:spcPct val="90000"/>
              </a:lnSpc>
            </a:pPr>
            <a:r>
              <a:rPr lang="en-US" altLang="en-US" smtClean="0">
                <a:ea typeface="ヒラギノ角ゴ Pro W3" pitchFamily="-65" charset="-128"/>
              </a:rPr>
              <a:t>Other non-current assets can include such items as property not used in business operations, start-up costs in connection with a new business, trademarks and patents, and property held for sale</a:t>
            </a:r>
          </a:p>
        </p:txBody>
      </p:sp>
    </p:spTree>
  </p:cSld>
  <p:clrMapOvr>
    <a:masterClrMapping/>
  </p:clrMapOvr>
  <p:transition spd="med">
    <p:wipe dir="r"/>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13"/>
          <p:cNvSpPr>
            <a:spLocks noGrp="1" noChangeArrowheads="1"/>
          </p:cNvSpPr>
          <p:nvPr>
            <p:ph type="title"/>
          </p:nvPr>
        </p:nvSpPr>
        <p:spPr/>
        <p:txBody>
          <a:bodyPr/>
          <a:lstStyle/>
          <a:p>
            <a:pPr eaLnBrk="1" hangingPunct="1"/>
            <a:r>
              <a:rPr lang="en-US" altLang="en-US" smtClean="0">
                <a:ea typeface="ヒラギノ角ゴ Pro W3" pitchFamily="-65" charset="-128"/>
              </a:rPr>
              <a:t>2.2 The Balance Sheet</a:t>
            </a:r>
          </a:p>
        </p:txBody>
      </p:sp>
      <p:sp>
        <p:nvSpPr>
          <p:cNvPr id="33795" name="Rectangle 14"/>
          <p:cNvSpPr>
            <a:spLocks noGrp="1" noChangeArrowheads="1"/>
          </p:cNvSpPr>
          <p:nvPr>
            <p:ph idx="1"/>
          </p:nvPr>
        </p:nvSpPr>
        <p:spPr/>
        <p:txBody>
          <a:bodyPr rIns="91440"/>
          <a:lstStyle/>
          <a:p>
            <a:pPr eaLnBrk="1" hangingPunct="1"/>
            <a:r>
              <a:rPr lang="en-US" altLang="en-US" smtClean="0">
                <a:ea typeface="ヒラギノ角ゴ Pro W3" pitchFamily="-65" charset="-128"/>
              </a:rPr>
              <a:t>Liabilities</a:t>
            </a:r>
          </a:p>
          <a:p>
            <a:pPr lvl="1" eaLnBrk="1" hangingPunct="1"/>
            <a:r>
              <a:rPr lang="en-US" altLang="en-US" smtClean="0">
                <a:ea typeface="ヒラギノ角ゴ Pro W3" pitchFamily="-65" charset="-128"/>
              </a:rPr>
              <a:t>Current Liabilities</a:t>
            </a:r>
          </a:p>
          <a:p>
            <a:pPr lvl="2" eaLnBrk="1" hangingPunct="1"/>
            <a:r>
              <a:rPr lang="en-US" altLang="en-US" smtClean="0">
                <a:ea typeface="ＭＳ Ｐゴシック" panose="020B0600070205080204" pitchFamily="34" charset="-128"/>
              </a:rPr>
              <a:t>Accounts payable</a:t>
            </a:r>
          </a:p>
          <a:p>
            <a:pPr lvl="3" eaLnBrk="1" hangingPunct="1"/>
            <a:r>
              <a:rPr lang="en-US" altLang="en-US" sz="1800" smtClean="0">
                <a:ea typeface="ＭＳ Ｐゴシック" panose="020B0600070205080204" pitchFamily="34" charset="-128"/>
              </a:rPr>
              <a:t>The amounts owed to suppliers purchases made on credit</a:t>
            </a:r>
          </a:p>
          <a:p>
            <a:pPr lvl="2" eaLnBrk="1" hangingPunct="1"/>
            <a:r>
              <a:rPr lang="en-US" altLang="en-US" smtClean="0">
                <a:ea typeface="ＭＳ Ｐゴシック" panose="020B0600070205080204" pitchFamily="34" charset="-128"/>
              </a:rPr>
              <a:t>Short-term debt (or notes payable)</a:t>
            </a:r>
          </a:p>
          <a:p>
            <a:pPr lvl="3" eaLnBrk="1" hangingPunct="1"/>
            <a:r>
              <a:rPr lang="en-US" altLang="en-US" sz="1800" smtClean="0">
                <a:ea typeface="ＭＳ Ｐゴシック" panose="020B0600070205080204" pitchFamily="34" charset="-128"/>
              </a:rPr>
              <a:t>Loans that must be repaid in the next year</a:t>
            </a:r>
          </a:p>
          <a:p>
            <a:pPr lvl="3" eaLnBrk="1" hangingPunct="1"/>
            <a:r>
              <a:rPr lang="en-US" altLang="en-US" sz="1800" smtClean="0">
                <a:ea typeface="ＭＳ Ｐゴシック" panose="020B0600070205080204" pitchFamily="34" charset="-128"/>
              </a:rPr>
              <a:t>Repayment of long-term debt that will occur within the next year</a:t>
            </a:r>
          </a:p>
          <a:p>
            <a:pPr lvl="2" eaLnBrk="1" hangingPunct="1"/>
            <a:r>
              <a:rPr lang="en-US" altLang="en-US" smtClean="0">
                <a:ea typeface="ＭＳ Ｐゴシック" panose="020B0600070205080204" pitchFamily="34" charset="-128"/>
              </a:rPr>
              <a:t>Accrual items </a:t>
            </a:r>
          </a:p>
          <a:p>
            <a:pPr lvl="3" eaLnBrk="1" hangingPunct="1"/>
            <a:r>
              <a:rPr lang="en-US" altLang="en-US" sz="1800" smtClean="0">
                <a:ea typeface="ＭＳ Ｐゴシック" panose="020B0600070205080204" pitchFamily="34" charset="-128"/>
              </a:rPr>
              <a:t>Items such as salary or taxes that are owed but have not yet been paid, and deferred or unearned revenue </a:t>
            </a:r>
          </a:p>
        </p:txBody>
      </p:sp>
    </p:spTree>
  </p:cSld>
  <p:clrMapOvr>
    <a:masterClrMapping/>
  </p:clrMapOvr>
  <p:transition spd="med">
    <p:wipe dir="r"/>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1"/>
          <p:cNvSpPr>
            <a:spLocks noGrp="1" noChangeArrowheads="1"/>
          </p:cNvSpPr>
          <p:nvPr>
            <p:ph type="title"/>
          </p:nvPr>
        </p:nvSpPr>
        <p:spPr/>
        <p:txBody>
          <a:bodyPr/>
          <a:lstStyle/>
          <a:p>
            <a:pPr eaLnBrk="1" hangingPunct="1"/>
            <a:r>
              <a:rPr lang="en-US" altLang="en-US" smtClean="0">
                <a:ea typeface="ヒラギノ角ゴ Pro W3" pitchFamily="-65" charset="-128"/>
              </a:rPr>
              <a:t>2.2 The Balance Sheet</a:t>
            </a:r>
          </a:p>
        </p:txBody>
      </p:sp>
      <p:sp>
        <p:nvSpPr>
          <p:cNvPr id="34819" name="Rectangle 22"/>
          <p:cNvSpPr>
            <a:spLocks noGrp="1" noChangeArrowheads="1"/>
          </p:cNvSpPr>
          <p:nvPr>
            <p:ph idx="1"/>
          </p:nvPr>
        </p:nvSpPr>
        <p:spPr/>
        <p:txBody>
          <a:bodyPr rIns="91440"/>
          <a:lstStyle/>
          <a:p>
            <a:pPr eaLnBrk="1" hangingPunct="1"/>
            <a:r>
              <a:rPr lang="en-US" altLang="en-US" smtClean="0">
                <a:ea typeface="ヒラギノ角ゴ Pro W3" pitchFamily="-65" charset="-128"/>
              </a:rPr>
              <a:t>Liabilities</a:t>
            </a:r>
          </a:p>
          <a:p>
            <a:pPr lvl="1" eaLnBrk="1" hangingPunct="1"/>
            <a:r>
              <a:rPr lang="en-US" altLang="en-US" smtClean="0">
                <a:ea typeface="ヒラギノ角ゴ Pro W3" pitchFamily="-65" charset="-128"/>
              </a:rPr>
              <a:t>Net working capital</a:t>
            </a:r>
          </a:p>
          <a:p>
            <a:pPr lvl="2" eaLnBrk="1" hangingPunct="1"/>
            <a:r>
              <a:rPr lang="en-US" altLang="en-US" smtClean="0">
                <a:ea typeface="ＭＳ Ｐゴシック" panose="020B0600070205080204" pitchFamily="34" charset="-128"/>
              </a:rPr>
              <a:t>The capital available in the short term to run the business:</a:t>
            </a:r>
          </a:p>
        </p:txBody>
      </p:sp>
      <p:pic>
        <p:nvPicPr>
          <p:cNvPr id="34820" name="Picture 4" descr="eq02_02.gif"/>
          <p:cNvPicPr>
            <a:picLocks noChangeAspect="1"/>
          </p:cNvPicPr>
          <p:nvPr/>
        </p:nvPicPr>
        <p:blipFill>
          <a:blip r:embed="rId3">
            <a:extLst>
              <a:ext uri="{28A0092B-C50C-407E-A947-70E740481C1C}">
                <a14:useLocalDpi xmlns:a14="http://schemas.microsoft.com/office/drawing/2010/main" val="0"/>
              </a:ext>
            </a:extLst>
          </a:blip>
          <a:srcRect r="8511"/>
          <a:stretch>
            <a:fillRect/>
          </a:stretch>
        </p:blipFill>
        <p:spPr bwMode="auto">
          <a:xfrm>
            <a:off x="381000" y="4191000"/>
            <a:ext cx="7807325" cy="263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4821" name="Rectangle 16"/>
          <p:cNvSpPr>
            <a:spLocks noChangeArrowheads="1"/>
          </p:cNvSpPr>
          <p:nvPr/>
        </p:nvSpPr>
        <p:spPr bwMode="auto">
          <a:xfrm>
            <a:off x="7408863" y="4038600"/>
            <a:ext cx="156051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Verdana" panose="020B0604030504040204" pitchFamily="34" charset="0"/>
                <a:ea typeface="ＭＳ Ｐゴシック" panose="020B0600070205080204" pitchFamily="34" charset="-128"/>
              </a:defRPr>
            </a:lvl1pPr>
            <a:lvl2pPr marL="742950" indent="-285750">
              <a:defRPr sz="2400">
                <a:solidFill>
                  <a:schemeClr val="tx1"/>
                </a:solidFill>
                <a:latin typeface="Verdana" panose="020B0604030504040204" pitchFamily="34" charset="0"/>
                <a:ea typeface="ＭＳ Ｐゴシック" panose="020B0600070205080204" pitchFamily="34" charset="-128"/>
              </a:defRPr>
            </a:lvl2pPr>
            <a:lvl3pPr marL="1143000" indent="-228600">
              <a:defRPr sz="2400">
                <a:solidFill>
                  <a:schemeClr val="tx1"/>
                </a:solidFill>
                <a:latin typeface="Verdana" panose="020B0604030504040204" pitchFamily="34" charset="0"/>
                <a:ea typeface="ＭＳ Ｐゴシック" panose="020B0600070205080204" pitchFamily="34" charset="-128"/>
              </a:defRPr>
            </a:lvl3pPr>
            <a:lvl4pPr marL="1600200" indent="-228600">
              <a:defRPr sz="2400">
                <a:solidFill>
                  <a:schemeClr val="tx1"/>
                </a:solidFill>
                <a:latin typeface="Verdana" panose="020B0604030504040204" pitchFamily="34" charset="0"/>
                <a:ea typeface="ＭＳ Ｐゴシック" panose="020B0600070205080204" pitchFamily="34" charset="-128"/>
              </a:defRPr>
            </a:lvl4pPr>
            <a:lvl5pPr marL="2057400" indent="-228600">
              <a:defRPr sz="2400">
                <a:solidFill>
                  <a:schemeClr val="tx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eaLnBrk="1" hangingPunct="1"/>
            <a:r>
              <a:rPr lang="en-US" altLang="en-US"/>
              <a:t>(Eq. 2.2)</a:t>
            </a:r>
          </a:p>
        </p:txBody>
      </p:sp>
    </p:spTree>
  </p:cSld>
  <p:clrMapOvr>
    <a:masterClrMapping/>
  </p:clrMapOvr>
  <p:transition spd="med">
    <p:wipe dir="r"/>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11"/>
          <p:cNvSpPr>
            <a:spLocks noGrp="1" noChangeArrowheads="1"/>
          </p:cNvSpPr>
          <p:nvPr>
            <p:ph type="title"/>
          </p:nvPr>
        </p:nvSpPr>
        <p:spPr/>
        <p:txBody>
          <a:bodyPr/>
          <a:lstStyle/>
          <a:p>
            <a:pPr eaLnBrk="1" hangingPunct="1"/>
            <a:r>
              <a:rPr lang="en-US" altLang="en-US" smtClean="0">
                <a:ea typeface="ヒラギノ角ゴ Pro W3" pitchFamily="-65" charset="-128"/>
              </a:rPr>
              <a:t>2.2 The Balance Sheet</a:t>
            </a:r>
          </a:p>
        </p:txBody>
      </p:sp>
      <p:sp>
        <p:nvSpPr>
          <p:cNvPr id="35843" name="Rectangle 12"/>
          <p:cNvSpPr>
            <a:spLocks noGrp="1" noChangeArrowheads="1"/>
          </p:cNvSpPr>
          <p:nvPr>
            <p:ph idx="1"/>
          </p:nvPr>
        </p:nvSpPr>
        <p:spPr/>
        <p:txBody>
          <a:bodyPr rIns="91440"/>
          <a:lstStyle/>
          <a:p>
            <a:pPr eaLnBrk="1" hangingPunct="1"/>
            <a:r>
              <a:rPr lang="en-US" altLang="en-US" smtClean="0">
                <a:ea typeface="ヒラギノ角ゴ Pro W3" pitchFamily="-65" charset="-128"/>
              </a:rPr>
              <a:t>Liabilities</a:t>
            </a:r>
          </a:p>
          <a:p>
            <a:pPr lvl="1" eaLnBrk="1" hangingPunct="1"/>
            <a:r>
              <a:rPr lang="en-US" altLang="en-US" smtClean="0">
                <a:ea typeface="ヒラギノ角ゴ Pro W3" pitchFamily="-65" charset="-128"/>
              </a:rPr>
              <a:t>Non-Current Liabilities </a:t>
            </a:r>
          </a:p>
          <a:p>
            <a:pPr lvl="2" eaLnBrk="1" hangingPunct="1"/>
            <a:r>
              <a:rPr lang="en-US" altLang="en-US" smtClean="0">
                <a:ea typeface="ＭＳ Ｐゴシック" panose="020B0600070205080204" pitchFamily="34" charset="-128"/>
              </a:rPr>
              <a:t>Long-term debt</a:t>
            </a:r>
          </a:p>
          <a:p>
            <a:pPr lvl="3" eaLnBrk="1" hangingPunct="1"/>
            <a:r>
              <a:rPr lang="en-US" altLang="en-US" sz="1800" smtClean="0">
                <a:ea typeface="ＭＳ Ｐゴシック" panose="020B0600070205080204" pitchFamily="34" charset="-128"/>
              </a:rPr>
              <a:t>A loan or debt obligation maturing in more than a year</a:t>
            </a:r>
          </a:p>
          <a:p>
            <a:pPr eaLnBrk="1" hangingPunct="1"/>
            <a:endParaRPr lang="en-US" altLang="en-US" smtClean="0">
              <a:ea typeface="ヒラギノ角ゴ Pro W3" pitchFamily="-65" charset="-128"/>
            </a:endParaRPr>
          </a:p>
        </p:txBody>
      </p:sp>
    </p:spTree>
  </p:cSld>
  <p:clrMapOvr>
    <a:masterClrMapping/>
  </p:clrMapOvr>
  <p:transition spd="med">
    <p:wipe dir="r"/>
  </p:transition>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11"/>
          <p:cNvSpPr>
            <a:spLocks noGrp="1" noChangeArrowheads="1"/>
          </p:cNvSpPr>
          <p:nvPr>
            <p:ph type="title"/>
          </p:nvPr>
        </p:nvSpPr>
        <p:spPr/>
        <p:txBody>
          <a:bodyPr/>
          <a:lstStyle/>
          <a:p>
            <a:pPr eaLnBrk="1" hangingPunct="1"/>
            <a:r>
              <a:rPr lang="en-US" altLang="en-US" smtClean="0">
                <a:ea typeface="ヒラギノ角ゴ Pro W3" pitchFamily="-65" charset="-128"/>
              </a:rPr>
              <a:t>2.2 The Balance Sheet</a:t>
            </a:r>
          </a:p>
        </p:txBody>
      </p:sp>
      <p:sp>
        <p:nvSpPr>
          <p:cNvPr id="36867" name="Rectangle 12"/>
          <p:cNvSpPr>
            <a:spLocks noGrp="1" noChangeArrowheads="1"/>
          </p:cNvSpPr>
          <p:nvPr>
            <p:ph idx="1"/>
          </p:nvPr>
        </p:nvSpPr>
        <p:spPr/>
        <p:txBody>
          <a:bodyPr rIns="91440"/>
          <a:lstStyle/>
          <a:p>
            <a:pPr eaLnBrk="1" hangingPunct="1"/>
            <a:r>
              <a:rPr lang="en-US" altLang="en-US" smtClean="0">
                <a:ea typeface="ヒラギノ角ゴ Pro W3" pitchFamily="-65" charset="-128"/>
              </a:rPr>
              <a:t>Shareholders’ Equity</a:t>
            </a:r>
          </a:p>
          <a:p>
            <a:pPr lvl="1" eaLnBrk="1" hangingPunct="1"/>
            <a:r>
              <a:rPr lang="en-US" altLang="en-US" smtClean="0">
                <a:ea typeface="ヒラギノ角ゴ Pro W3" pitchFamily="-65" charset="-128"/>
              </a:rPr>
              <a:t>Market Value Versus Book Value</a:t>
            </a:r>
          </a:p>
          <a:p>
            <a:pPr lvl="2" eaLnBrk="1" hangingPunct="1"/>
            <a:r>
              <a:rPr lang="en-US" altLang="en-US" smtClean="0">
                <a:ea typeface="ＭＳ Ｐゴシック" panose="020B0600070205080204" pitchFamily="34" charset="-128"/>
              </a:rPr>
              <a:t>Book value of equity</a:t>
            </a:r>
          </a:p>
          <a:p>
            <a:pPr lvl="3" eaLnBrk="1" hangingPunct="1"/>
            <a:r>
              <a:rPr lang="en-US" altLang="en-US" sz="1800" smtClean="0">
                <a:ea typeface="ＭＳ Ｐゴシック" panose="020B0600070205080204" pitchFamily="34" charset="-128"/>
              </a:rPr>
              <a:t>An accounting measure of net worth</a:t>
            </a:r>
          </a:p>
          <a:p>
            <a:pPr lvl="3" eaLnBrk="1" hangingPunct="1"/>
            <a:r>
              <a:rPr lang="en-US" altLang="en-US" sz="1800" smtClean="0">
                <a:ea typeface="ＭＳ Ｐゴシック" panose="020B0600070205080204" pitchFamily="34" charset="-128"/>
              </a:rPr>
              <a:t>Assets – Liabilities = Equity</a:t>
            </a:r>
          </a:p>
          <a:p>
            <a:pPr lvl="3" eaLnBrk="1" hangingPunct="1"/>
            <a:r>
              <a:rPr lang="en-US" altLang="en-US" sz="1800" smtClean="0">
                <a:ea typeface="ＭＳ Ｐゴシック" panose="020B0600070205080204" pitchFamily="34" charset="-128"/>
              </a:rPr>
              <a:t>True value of assets may be different from book value</a:t>
            </a:r>
          </a:p>
          <a:p>
            <a:pPr lvl="2" eaLnBrk="1" hangingPunct="1"/>
            <a:r>
              <a:rPr lang="en-US" altLang="en-US" smtClean="0">
                <a:ea typeface="ＭＳ Ｐゴシック" panose="020B0600070205080204" pitchFamily="34" charset="-128"/>
              </a:rPr>
              <a:t>Market capitalization </a:t>
            </a:r>
          </a:p>
          <a:p>
            <a:pPr lvl="3" eaLnBrk="1" hangingPunct="1"/>
            <a:r>
              <a:rPr lang="en-US" altLang="en-US" sz="1800" smtClean="0">
                <a:ea typeface="ＭＳ Ｐゴシック" panose="020B0600070205080204" pitchFamily="34" charset="-128"/>
              </a:rPr>
              <a:t>Market price per share times number of shares</a:t>
            </a:r>
          </a:p>
          <a:p>
            <a:pPr lvl="3" eaLnBrk="1" hangingPunct="1"/>
            <a:r>
              <a:rPr lang="en-US" altLang="en-US" sz="1800" smtClean="0">
                <a:ea typeface="ＭＳ Ｐゴシック" panose="020B0600070205080204" pitchFamily="34" charset="-128"/>
              </a:rPr>
              <a:t>Does not depend on historical cost of assets</a:t>
            </a:r>
          </a:p>
        </p:txBody>
      </p:sp>
    </p:spTree>
  </p:cSld>
  <p:clrMapOvr>
    <a:masterClrMapping/>
  </p:clrMapOvr>
  <p:transition spd="med">
    <p:wipe dir="r"/>
  </p:transition>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FDF2D3"/>
        </a:solidFill>
        <a:effectLst/>
      </p:bgPr>
    </p:bg>
    <p:spTree>
      <p:nvGrpSpPr>
        <p:cNvPr id="1" name=""/>
        <p:cNvGrpSpPr/>
        <p:nvPr/>
      </p:nvGrpSpPr>
      <p:grpSpPr>
        <a:xfrm>
          <a:off x="0" y="0"/>
          <a:ext cx="0" cy="0"/>
          <a:chOff x="0" y="0"/>
          <a:chExt cx="0" cy="0"/>
        </a:xfrm>
      </p:grpSpPr>
      <p:sp>
        <p:nvSpPr>
          <p:cNvPr id="37890" name="Rectangle 11"/>
          <p:cNvSpPr>
            <a:spLocks noGrp="1" noChangeArrowheads="1"/>
          </p:cNvSpPr>
          <p:nvPr>
            <p:ph type="title"/>
          </p:nvPr>
        </p:nvSpPr>
        <p:spPr/>
        <p:txBody>
          <a:bodyPr/>
          <a:lstStyle/>
          <a:p>
            <a:pPr eaLnBrk="1" hangingPunct="1"/>
            <a:r>
              <a:rPr lang="en-US" altLang="en-US" smtClean="0">
                <a:ea typeface="ヒラギノ角ゴ Pro W3" pitchFamily="-65" charset="-128"/>
              </a:rPr>
              <a:t>Example 2.1 </a:t>
            </a:r>
            <a:br>
              <a:rPr lang="en-US" altLang="en-US" smtClean="0">
                <a:ea typeface="ヒラギノ角ゴ Pro W3" pitchFamily="-65" charset="-128"/>
              </a:rPr>
            </a:br>
            <a:r>
              <a:rPr lang="en-US" altLang="en-US" smtClean="0">
                <a:ea typeface="ヒラギノ角ゴ Pro W3" pitchFamily="-65" charset="-128"/>
              </a:rPr>
              <a:t>Market versus Book Value</a:t>
            </a:r>
          </a:p>
        </p:txBody>
      </p:sp>
      <p:sp>
        <p:nvSpPr>
          <p:cNvPr id="37891" name="Rectangle 12"/>
          <p:cNvSpPr>
            <a:spLocks noGrp="1" noChangeArrowheads="1"/>
          </p:cNvSpPr>
          <p:nvPr>
            <p:ph idx="1"/>
          </p:nvPr>
        </p:nvSpPr>
        <p:spPr/>
        <p:txBody>
          <a:bodyPr rIns="91440"/>
          <a:lstStyle/>
          <a:p>
            <a:pPr eaLnBrk="1" hangingPunct="1">
              <a:buFontTx/>
              <a:buNone/>
            </a:pPr>
            <a:r>
              <a:rPr lang="en-US" altLang="en-US" smtClean="0">
                <a:ea typeface="ヒラギノ角ゴ Pro W3" pitchFamily="-65" charset="-128"/>
              </a:rPr>
              <a:t>Problem:</a:t>
            </a:r>
          </a:p>
          <a:p>
            <a:pPr eaLnBrk="1" hangingPunct="1"/>
            <a:r>
              <a:rPr lang="en-US" altLang="en-US" sz="2000" smtClean="0">
                <a:ea typeface="ヒラギノ角ゴ Pro W3" pitchFamily="-65" charset="-128"/>
              </a:rPr>
              <a:t>If on March 31, 2013, Vodafone had 49,190 million shares outstanding, and these shares are trading for a price of £1.86 per share, what is Vodafone’s market capitalization? </a:t>
            </a:r>
          </a:p>
          <a:p>
            <a:pPr eaLnBrk="1" hangingPunct="1"/>
            <a:r>
              <a:rPr lang="en-US" altLang="en-US" sz="2000" smtClean="0">
                <a:ea typeface="ヒラギノ角ゴ Pro W3" pitchFamily="-65" charset="-128"/>
              </a:rPr>
              <a:t>How does the market capitalization compare to Vodafone’s book value of equity?</a:t>
            </a:r>
          </a:p>
        </p:txBody>
      </p:sp>
    </p:spTree>
  </p:cSld>
  <p:clrMapOvr>
    <a:masterClrMapping/>
  </p:clrMapOvr>
  <p:transition spd="med">
    <p:wipe dir="r"/>
  </p:transition>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FDF2D3"/>
        </a:solidFill>
        <a:effectLst/>
      </p:bgPr>
    </p:bg>
    <p:spTree>
      <p:nvGrpSpPr>
        <p:cNvPr id="1" name=""/>
        <p:cNvGrpSpPr/>
        <p:nvPr/>
      </p:nvGrpSpPr>
      <p:grpSpPr>
        <a:xfrm>
          <a:off x="0" y="0"/>
          <a:ext cx="0" cy="0"/>
          <a:chOff x="0" y="0"/>
          <a:chExt cx="0" cy="0"/>
        </a:xfrm>
      </p:grpSpPr>
      <p:sp>
        <p:nvSpPr>
          <p:cNvPr id="38914" name="Rectangle 13"/>
          <p:cNvSpPr>
            <a:spLocks noGrp="1" noChangeArrowheads="1"/>
          </p:cNvSpPr>
          <p:nvPr>
            <p:ph type="title"/>
          </p:nvPr>
        </p:nvSpPr>
        <p:spPr/>
        <p:txBody>
          <a:bodyPr/>
          <a:lstStyle/>
          <a:p>
            <a:pPr eaLnBrk="1" hangingPunct="1"/>
            <a:r>
              <a:rPr lang="en-US" altLang="en-US" smtClean="0">
                <a:ea typeface="ヒラギノ角ゴ Pro W3" pitchFamily="-65" charset="-128"/>
              </a:rPr>
              <a:t>Example 2.1 </a:t>
            </a:r>
            <a:br>
              <a:rPr lang="en-US" altLang="en-US" smtClean="0">
                <a:ea typeface="ヒラギノ角ゴ Pro W3" pitchFamily="-65" charset="-128"/>
              </a:rPr>
            </a:br>
            <a:r>
              <a:rPr lang="en-US" altLang="en-US" smtClean="0">
                <a:ea typeface="ヒラギノ角ゴ Pro W3" pitchFamily="-65" charset="-128"/>
              </a:rPr>
              <a:t>Market versus Book Value (cont’d)</a:t>
            </a:r>
          </a:p>
        </p:txBody>
      </p:sp>
      <p:sp>
        <p:nvSpPr>
          <p:cNvPr id="38915" name="Rectangle 14"/>
          <p:cNvSpPr>
            <a:spLocks noGrp="1" noChangeArrowheads="1"/>
          </p:cNvSpPr>
          <p:nvPr>
            <p:ph idx="1"/>
          </p:nvPr>
        </p:nvSpPr>
        <p:spPr/>
        <p:txBody>
          <a:bodyPr rIns="91440"/>
          <a:lstStyle/>
          <a:p>
            <a:pPr eaLnBrk="1" hangingPunct="1">
              <a:buFontTx/>
              <a:buNone/>
            </a:pPr>
            <a:r>
              <a:rPr lang="en-US" altLang="en-US" smtClean="0">
                <a:ea typeface="ヒラギノ角ゴ Pro W3" pitchFamily="-65" charset="-128"/>
              </a:rPr>
              <a:t>Solution:</a:t>
            </a:r>
          </a:p>
          <a:p>
            <a:pPr eaLnBrk="1" hangingPunct="1">
              <a:spcBef>
                <a:spcPct val="40000"/>
              </a:spcBef>
              <a:buFontTx/>
              <a:buNone/>
            </a:pPr>
            <a:r>
              <a:rPr lang="en-US" altLang="en-US" smtClean="0">
                <a:ea typeface="ヒラギノ角ゴ Pro W3" pitchFamily="-65" charset="-128"/>
              </a:rPr>
              <a:t>Plan:  </a:t>
            </a:r>
          </a:p>
          <a:p>
            <a:pPr eaLnBrk="1" hangingPunct="1"/>
            <a:r>
              <a:rPr lang="en-US" altLang="en-US" sz="2000" i="1" smtClean="0">
                <a:ea typeface="ヒラギノ角ゴ Pro W3" pitchFamily="-65" charset="-128"/>
              </a:rPr>
              <a:t>Market capitalization </a:t>
            </a:r>
            <a:r>
              <a:rPr lang="en-US" altLang="en-US" sz="2000" smtClean="0">
                <a:ea typeface="ヒラギノ角ゴ Pro W3" pitchFamily="-65" charset="-128"/>
              </a:rPr>
              <a:t>is equal to price per share times shares outstanding</a:t>
            </a:r>
          </a:p>
          <a:p>
            <a:pPr eaLnBrk="1" hangingPunct="1"/>
            <a:r>
              <a:rPr lang="en-US" altLang="en-US" sz="2000" smtClean="0">
                <a:ea typeface="ヒラギノ角ゴ Pro W3" pitchFamily="-65" charset="-128"/>
              </a:rPr>
              <a:t>We can find Vodafone’s </a:t>
            </a:r>
            <a:r>
              <a:rPr lang="en-US" altLang="en-US" sz="2000" i="1" smtClean="0">
                <a:ea typeface="ヒラギノ角ゴ Pro W3" pitchFamily="-65" charset="-128"/>
              </a:rPr>
              <a:t>book value of equity </a:t>
            </a:r>
            <a:r>
              <a:rPr lang="en-US" altLang="en-US" sz="2000" smtClean="0">
                <a:ea typeface="ヒラギノ角ゴ Pro W3" pitchFamily="-65" charset="-128"/>
              </a:rPr>
              <a:t>at the bottom of its balance sheet</a:t>
            </a:r>
          </a:p>
        </p:txBody>
      </p:sp>
    </p:spTree>
  </p:cSld>
  <p:clrMapOvr>
    <a:masterClrMapping/>
  </p:clrMapOvr>
  <p:transition spd="med">
    <p:wipe dir="r"/>
  </p:transition>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FDF2D3"/>
        </a:solidFill>
        <a:effectLst/>
      </p:bgPr>
    </p:bg>
    <p:spTree>
      <p:nvGrpSpPr>
        <p:cNvPr id="1" name=""/>
        <p:cNvGrpSpPr/>
        <p:nvPr/>
      </p:nvGrpSpPr>
      <p:grpSpPr>
        <a:xfrm>
          <a:off x="0" y="0"/>
          <a:ext cx="0" cy="0"/>
          <a:chOff x="0" y="0"/>
          <a:chExt cx="0" cy="0"/>
        </a:xfrm>
      </p:grpSpPr>
      <p:sp>
        <p:nvSpPr>
          <p:cNvPr id="39938" name="Rectangle 13"/>
          <p:cNvSpPr>
            <a:spLocks noGrp="1" noChangeArrowheads="1"/>
          </p:cNvSpPr>
          <p:nvPr>
            <p:ph type="title"/>
          </p:nvPr>
        </p:nvSpPr>
        <p:spPr/>
        <p:txBody>
          <a:bodyPr/>
          <a:lstStyle/>
          <a:p>
            <a:pPr eaLnBrk="1" hangingPunct="1"/>
            <a:r>
              <a:rPr lang="en-US" altLang="en-US" smtClean="0">
                <a:ea typeface="ヒラギノ角ゴ Pro W3" pitchFamily="-65" charset="-128"/>
              </a:rPr>
              <a:t>Example 2.1 </a:t>
            </a:r>
            <a:br>
              <a:rPr lang="en-US" altLang="en-US" smtClean="0">
                <a:ea typeface="ヒラギノ角ゴ Pro W3" pitchFamily="-65" charset="-128"/>
              </a:rPr>
            </a:br>
            <a:r>
              <a:rPr lang="en-US" altLang="en-US" smtClean="0">
                <a:ea typeface="ヒラギノ角ゴ Pro W3" pitchFamily="-65" charset="-128"/>
              </a:rPr>
              <a:t>Market versus Book Value (cont’d)</a:t>
            </a:r>
          </a:p>
        </p:txBody>
      </p:sp>
      <p:sp>
        <p:nvSpPr>
          <p:cNvPr id="39939" name="Rectangle 14"/>
          <p:cNvSpPr>
            <a:spLocks noGrp="1" noChangeArrowheads="1"/>
          </p:cNvSpPr>
          <p:nvPr>
            <p:ph idx="1"/>
          </p:nvPr>
        </p:nvSpPr>
        <p:spPr/>
        <p:txBody>
          <a:bodyPr rIns="91440"/>
          <a:lstStyle/>
          <a:p>
            <a:pPr eaLnBrk="1" hangingPunct="1">
              <a:buFontTx/>
              <a:buNone/>
            </a:pPr>
            <a:r>
              <a:rPr lang="en-US" altLang="en-US" smtClean="0">
                <a:ea typeface="ヒラギノ角ゴ Pro W3" pitchFamily="-65" charset="-128"/>
              </a:rPr>
              <a:t>Execute:</a:t>
            </a:r>
          </a:p>
          <a:p>
            <a:pPr eaLnBrk="1" hangingPunct="1"/>
            <a:r>
              <a:rPr lang="en-US" altLang="en-US" sz="2000" smtClean="0">
                <a:ea typeface="ヒラギノ角ゴ Pro W3" pitchFamily="-65" charset="-128"/>
              </a:rPr>
              <a:t>Vodafone’s market capitalization is: </a:t>
            </a:r>
          </a:p>
          <a:p>
            <a:pPr lvl="1" eaLnBrk="1" hangingPunct="1"/>
            <a:r>
              <a:rPr lang="en-US" altLang="en-US" sz="2000" smtClean="0">
                <a:ea typeface="ヒラギノ角ゴ Pro W3" pitchFamily="-65" charset="-128"/>
              </a:rPr>
              <a:t>(49,190 shares) </a:t>
            </a:r>
            <a:r>
              <a:rPr lang="en-US" altLang="en-US" sz="2000" smtClean="0">
                <a:ea typeface="ヒラギノ角ゴ Pro W3" pitchFamily="-65" charset="-128"/>
                <a:sym typeface="Symbol" panose="05050102010706020507" pitchFamily="18" charset="2"/>
              </a:rPr>
              <a:t></a:t>
            </a:r>
            <a:r>
              <a:rPr lang="en-US" altLang="en-US" sz="2000" smtClean="0">
                <a:ea typeface="ヒラギノ角ゴ Pro W3" pitchFamily="-65" charset="-128"/>
              </a:rPr>
              <a:t> (£1.86/share) = £91,493 million </a:t>
            </a:r>
          </a:p>
          <a:p>
            <a:pPr eaLnBrk="1" hangingPunct="1"/>
            <a:r>
              <a:rPr lang="en-US" altLang="en-US" sz="2000" smtClean="0">
                <a:ea typeface="ヒラギノ角ゴ Pro W3" pitchFamily="-65" charset="-128"/>
              </a:rPr>
              <a:t>This market capitalization is significantly higher than Vodafone’s book value of equity:</a:t>
            </a:r>
          </a:p>
          <a:p>
            <a:pPr lvl="1" eaLnBrk="1" hangingPunct="1"/>
            <a:r>
              <a:rPr lang="en-US" altLang="en-US" sz="2000" smtClean="0">
                <a:ea typeface="ヒラギノ角ゴ Pro W3" pitchFamily="-65" charset="-128"/>
              </a:rPr>
              <a:t>£72,488 million</a:t>
            </a:r>
          </a:p>
        </p:txBody>
      </p:sp>
    </p:spTree>
  </p:cSld>
  <p:clrMapOvr>
    <a:masterClrMapping/>
  </p:clrMapOvr>
  <p:transition spd="med">
    <p:wipe dir="r"/>
  </p:transition>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FDF2D3"/>
        </a:solidFill>
        <a:effectLst/>
      </p:bgPr>
    </p:bg>
    <p:spTree>
      <p:nvGrpSpPr>
        <p:cNvPr id="1" name=""/>
        <p:cNvGrpSpPr/>
        <p:nvPr/>
      </p:nvGrpSpPr>
      <p:grpSpPr>
        <a:xfrm>
          <a:off x="0" y="0"/>
          <a:ext cx="0" cy="0"/>
          <a:chOff x="0" y="0"/>
          <a:chExt cx="0" cy="0"/>
        </a:xfrm>
      </p:grpSpPr>
      <p:sp>
        <p:nvSpPr>
          <p:cNvPr id="40962" name="Rectangle 11"/>
          <p:cNvSpPr>
            <a:spLocks noGrp="1" noChangeArrowheads="1"/>
          </p:cNvSpPr>
          <p:nvPr>
            <p:ph type="title"/>
          </p:nvPr>
        </p:nvSpPr>
        <p:spPr/>
        <p:txBody>
          <a:bodyPr/>
          <a:lstStyle/>
          <a:p>
            <a:pPr eaLnBrk="1" hangingPunct="1"/>
            <a:r>
              <a:rPr lang="en-US" altLang="en-US" smtClean="0">
                <a:ea typeface="ヒラギノ角ゴ Pro W3" pitchFamily="-65" charset="-128"/>
              </a:rPr>
              <a:t>Example 2.1 </a:t>
            </a:r>
            <a:br>
              <a:rPr lang="en-US" altLang="en-US" smtClean="0">
                <a:ea typeface="ヒラギノ角ゴ Pro W3" pitchFamily="-65" charset="-128"/>
              </a:rPr>
            </a:br>
            <a:r>
              <a:rPr lang="en-US" altLang="en-US" smtClean="0">
                <a:ea typeface="ヒラギノ角ゴ Pro W3" pitchFamily="-65" charset="-128"/>
              </a:rPr>
              <a:t>Market versus Book Value (cont’d)</a:t>
            </a:r>
          </a:p>
        </p:txBody>
      </p:sp>
      <p:sp>
        <p:nvSpPr>
          <p:cNvPr id="40963" name="Rectangle 12"/>
          <p:cNvSpPr>
            <a:spLocks noGrp="1" noChangeArrowheads="1"/>
          </p:cNvSpPr>
          <p:nvPr>
            <p:ph idx="1"/>
          </p:nvPr>
        </p:nvSpPr>
        <p:spPr/>
        <p:txBody>
          <a:bodyPr rIns="91440"/>
          <a:lstStyle/>
          <a:p>
            <a:pPr eaLnBrk="1" hangingPunct="1">
              <a:buFontTx/>
              <a:buNone/>
            </a:pPr>
            <a:r>
              <a:rPr lang="en-US" altLang="en-US" smtClean="0">
                <a:ea typeface="ヒラギノ角ゴ Pro W3" pitchFamily="-65" charset="-128"/>
              </a:rPr>
              <a:t>Evaluate:</a:t>
            </a:r>
          </a:p>
          <a:p>
            <a:pPr eaLnBrk="1" hangingPunct="1"/>
            <a:r>
              <a:rPr lang="en-US" altLang="en-US" sz="2000" smtClean="0">
                <a:ea typeface="ヒラギノ角ゴ Pro W3" pitchFamily="-65" charset="-128"/>
              </a:rPr>
              <a:t>Investors are willing to pay 91,493/72,488 = 1.3 times the amount Vodafone’s shares are “worth” according to their book value.</a:t>
            </a:r>
          </a:p>
        </p:txBody>
      </p:sp>
    </p:spTree>
  </p:cSld>
  <p:clrMapOvr>
    <a:masterClrMapping/>
  </p:clrMapOvr>
  <p:transition spd="med">
    <p:wipe dir="r"/>
  </p:transition>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FDF2D3"/>
        </a:solidFill>
        <a:effectLst/>
      </p:bgPr>
    </p:bg>
    <p:spTree>
      <p:nvGrpSpPr>
        <p:cNvPr id="1" name=""/>
        <p:cNvGrpSpPr/>
        <p:nvPr/>
      </p:nvGrpSpPr>
      <p:grpSpPr>
        <a:xfrm>
          <a:off x="0" y="0"/>
          <a:ext cx="0" cy="0"/>
          <a:chOff x="0" y="0"/>
          <a:chExt cx="0" cy="0"/>
        </a:xfrm>
      </p:grpSpPr>
      <p:sp>
        <p:nvSpPr>
          <p:cNvPr id="41986" name="Rectangle 11"/>
          <p:cNvSpPr>
            <a:spLocks noGrp="1" noChangeArrowheads="1"/>
          </p:cNvSpPr>
          <p:nvPr>
            <p:ph type="title"/>
          </p:nvPr>
        </p:nvSpPr>
        <p:spPr/>
        <p:txBody>
          <a:bodyPr/>
          <a:lstStyle/>
          <a:p>
            <a:pPr eaLnBrk="1" hangingPunct="1"/>
            <a:r>
              <a:rPr lang="en-US" altLang="en-US" smtClean="0">
                <a:ea typeface="ヒラギノ角ゴ Pro W3" pitchFamily="-65" charset="-128"/>
              </a:rPr>
              <a:t>Example 2.1a </a:t>
            </a:r>
            <a:br>
              <a:rPr lang="en-US" altLang="en-US" smtClean="0">
                <a:ea typeface="ヒラギノ角ゴ Pro W3" pitchFamily="-65" charset="-128"/>
              </a:rPr>
            </a:br>
            <a:r>
              <a:rPr lang="en-US" altLang="en-US" smtClean="0">
                <a:ea typeface="ヒラギノ角ゴ Pro W3" pitchFamily="-65" charset="-128"/>
              </a:rPr>
              <a:t>Market versus Book Value</a:t>
            </a:r>
          </a:p>
        </p:txBody>
      </p:sp>
      <p:sp>
        <p:nvSpPr>
          <p:cNvPr id="41987" name="Rectangle 12"/>
          <p:cNvSpPr>
            <a:spLocks noGrp="1" noChangeArrowheads="1"/>
          </p:cNvSpPr>
          <p:nvPr>
            <p:ph idx="1"/>
          </p:nvPr>
        </p:nvSpPr>
        <p:spPr/>
        <p:txBody>
          <a:bodyPr rIns="91440"/>
          <a:lstStyle/>
          <a:p>
            <a:pPr eaLnBrk="1" hangingPunct="1">
              <a:buFontTx/>
              <a:buNone/>
            </a:pPr>
            <a:r>
              <a:rPr lang="en-US" altLang="en-US" dirty="0" smtClean="0">
                <a:ea typeface="ヒラギノ角ゴ Pro W3" pitchFamily="-65" charset="-128"/>
              </a:rPr>
              <a:t>Problem:</a:t>
            </a:r>
          </a:p>
          <a:p>
            <a:pPr eaLnBrk="1" hangingPunct="1"/>
            <a:r>
              <a:rPr lang="en-US" altLang="en-US" sz="2000" dirty="0" smtClean="0">
                <a:ea typeface="ヒラギノ角ゴ Pro W3" pitchFamily="-65" charset="-128"/>
              </a:rPr>
              <a:t>In October, 2013, Campbell Soup Co. (CPB) had 313.5 million shares outstanding, trading for a price of $42.65 per share</a:t>
            </a:r>
          </a:p>
          <a:p>
            <a:pPr eaLnBrk="1" hangingPunct="1"/>
            <a:r>
              <a:rPr lang="en-US" altLang="en-US" sz="2000" dirty="0" smtClean="0">
                <a:ea typeface="ヒラギノ角ゴ Pro W3" pitchFamily="-65" charset="-128"/>
              </a:rPr>
              <a:t>What was Campbell’s market capitalization? </a:t>
            </a:r>
          </a:p>
          <a:p>
            <a:pPr eaLnBrk="1" hangingPunct="1"/>
            <a:r>
              <a:rPr lang="en-US" altLang="en-US" sz="2000" dirty="0" smtClean="0">
                <a:ea typeface="ヒラギノ角ゴ Pro W3" pitchFamily="-65" charset="-128"/>
              </a:rPr>
              <a:t>How does the market capitalization compare to Campbell’s book value of </a:t>
            </a:r>
            <a:r>
              <a:rPr lang="en-US" altLang="en-US" sz="2000" dirty="0">
                <a:ea typeface="ヒラギノ角ゴ Pro W3" pitchFamily="-65" charset="-128"/>
              </a:rPr>
              <a:t>equity </a:t>
            </a:r>
            <a:r>
              <a:rPr lang="en-US" altLang="en-US" sz="2000" dirty="0" smtClean="0">
                <a:ea typeface="ヒラギノ角ゴ Pro W3" pitchFamily="-65" charset="-128"/>
              </a:rPr>
              <a:t>of $1,217 million?</a:t>
            </a:r>
          </a:p>
        </p:txBody>
      </p:sp>
    </p:spTree>
  </p:cSld>
  <p:clrMapOvr>
    <a:masterClrMapping/>
  </p:clrMapOvr>
  <p:transition spd="med">
    <p:wipe dir="r"/>
  </p:transition>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FDF2D3"/>
        </a:solidFill>
        <a:effectLst/>
      </p:bgPr>
    </p:bg>
    <p:spTree>
      <p:nvGrpSpPr>
        <p:cNvPr id="1" name=""/>
        <p:cNvGrpSpPr/>
        <p:nvPr/>
      </p:nvGrpSpPr>
      <p:grpSpPr>
        <a:xfrm>
          <a:off x="0" y="0"/>
          <a:ext cx="0" cy="0"/>
          <a:chOff x="0" y="0"/>
          <a:chExt cx="0" cy="0"/>
        </a:xfrm>
      </p:grpSpPr>
      <p:sp>
        <p:nvSpPr>
          <p:cNvPr id="43010" name="Rectangle 13"/>
          <p:cNvSpPr>
            <a:spLocks noGrp="1" noChangeArrowheads="1"/>
          </p:cNvSpPr>
          <p:nvPr>
            <p:ph type="title"/>
          </p:nvPr>
        </p:nvSpPr>
        <p:spPr/>
        <p:txBody>
          <a:bodyPr/>
          <a:lstStyle/>
          <a:p>
            <a:pPr eaLnBrk="1" hangingPunct="1"/>
            <a:r>
              <a:rPr lang="en-US" altLang="en-US" smtClean="0">
                <a:ea typeface="ヒラギノ角ゴ Pro W3" pitchFamily="-65" charset="-128"/>
              </a:rPr>
              <a:t>Example 2.1a </a:t>
            </a:r>
            <a:br>
              <a:rPr lang="en-US" altLang="en-US" smtClean="0">
                <a:ea typeface="ヒラギノ角ゴ Pro W3" pitchFamily="-65" charset="-128"/>
              </a:rPr>
            </a:br>
            <a:r>
              <a:rPr lang="en-US" altLang="en-US" smtClean="0">
                <a:ea typeface="ヒラギノ角ゴ Pro W3" pitchFamily="-65" charset="-128"/>
              </a:rPr>
              <a:t>Market versus Book Value (cont’d)</a:t>
            </a:r>
          </a:p>
        </p:txBody>
      </p:sp>
      <p:sp>
        <p:nvSpPr>
          <p:cNvPr id="43011" name="Rectangle 14"/>
          <p:cNvSpPr>
            <a:spLocks noGrp="1" noChangeArrowheads="1"/>
          </p:cNvSpPr>
          <p:nvPr>
            <p:ph idx="1"/>
          </p:nvPr>
        </p:nvSpPr>
        <p:spPr/>
        <p:txBody>
          <a:bodyPr rIns="91440"/>
          <a:lstStyle/>
          <a:p>
            <a:pPr eaLnBrk="1" hangingPunct="1">
              <a:buFontTx/>
              <a:buNone/>
            </a:pPr>
            <a:r>
              <a:rPr lang="en-US" altLang="en-US" smtClean="0">
                <a:ea typeface="ヒラギノ角ゴ Pro W3" pitchFamily="-65" charset="-128"/>
              </a:rPr>
              <a:t>Solution:</a:t>
            </a:r>
          </a:p>
          <a:p>
            <a:pPr eaLnBrk="1" hangingPunct="1">
              <a:spcBef>
                <a:spcPct val="40000"/>
              </a:spcBef>
              <a:buFontTx/>
              <a:buNone/>
            </a:pPr>
            <a:r>
              <a:rPr lang="en-US" altLang="en-US" smtClean="0">
                <a:ea typeface="ヒラギノ角ゴ Pro W3" pitchFamily="-65" charset="-128"/>
              </a:rPr>
              <a:t>Plan:  </a:t>
            </a:r>
          </a:p>
          <a:p>
            <a:pPr eaLnBrk="1" hangingPunct="1"/>
            <a:r>
              <a:rPr lang="en-US" altLang="en-US" sz="2000" i="1" smtClean="0">
                <a:ea typeface="ヒラギノ角ゴ Pro W3" pitchFamily="-65" charset="-128"/>
              </a:rPr>
              <a:t>Market capitalization </a:t>
            </a:r>
            <a:r>
              <a:rPr lang="en-US" altLang="en-US" sz="2000" smtClean="0">
                <a:ea typeface="ヒラギノ角ゴ Pro W3" pitchFamily="-65" charset="-128"/>
              </a:rPr>
              <a:t>is equal to price per share times shares outstanding </a:t>
            </a:r>
          </a:p>
          <a:p>
            <a:pPr eaLnBrk="1" hangingPunct="1"/>
            <a:r>
              <a:rPr lang="en-US" altLang="en-US" sz="2000" smtClean="0">
                <a:ea typeface="ヒラギノ角ゴ Pro W3" pitchFamily="-65" charset="-128"/>
              </a:rPr>
              <a:t>We can find Campbell’s </a:t>
            </a:r>
            <a:r>
              <a:rPr lang="en-US" altLang="en-US" sz="2000" i="1" smtClean="0">
                <a:ea typeface="ヒラギノ角ゴ Pro W3" pitchFamily="-65" charset="-128"/>
              </a:rPr>
              <a:t>book value of equity </a:t>
            </a:r>
            <a:r>
              <a:rPr lang="en-US" altLang="en-US" sz="2000" smtClean="0">
                <a:ea typeface="ヒラギノ角ゴ Pro W3" pitchFamily="-65" charset="-128"/>
              </a:rPr>
              <a:t>at the bottom of the right side of its balance sheet</a:t>
            </a:r>
          </a:p>
          <a:p>
            <a:pPr eaLnBrk="1" hangingPunct="1"/>
            <a:endParaRPr lang="en-US" altLang="en-US" smtClean="0">
              <a:ea typeface="ヒラギノ角ゴ Pro W3" pitchFamily="-65" charset="-128"/>
            </a:endParaRPr>
          </a:p>
        </p:txBody>
      </p:sp>
    </p:spTree>
  </p:cSld>
  <p:clrMapOvr>
    <a:masterClrMapping/>
  </p:clrMapOvr>
  <p:transition spd="med">
    <p:wipe dir="r"/>
  </p:transition>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FDF2D3"/>
        </a:solidFill>
        <a:effectLst/>
      </p:bgPr>
    </p:bg>
    <p:spTree>
      <p:nvGrpSpPr>
        <p:cNvPr id="1" name=""/>
        <p:cNvGrpSpPr/>
        <p:nvPr/>
      </p:nvGrpSpPr>
      <p:grpSpPr>
        <a:xfrm>
          <a:off x="0" y="0"/>
          <a:ext cx="0" cy="0"/>
          <a:chOff x="0" y="0"/>
          <a:chExt cx="0" cy="0"/>
        </a:xfrm>
      </p:grpSpPr>
      <p:sp>
        <p:nvSpPr>
          <p:cNvPr id="44034" name="Rectangle 13"/>
          <p:cNvSpPr>
            <a:spLocks noGrp="1" noChangeArrowheads="1"/>
          </p:cNvSpPr>
          <p:nvPr>
            <p:ph type="title"/>
          </p:nvPr>
        </p:nvSpPr>
        <p:spPr/>
        <p:txBody>
          <a:bodyPr/>
          <a:lstStyle/>
          <a:p>
            <a:pPr eaLnBrk="1" hangingPunct="1"/>
            <a:r>
              <a:rPr lang="en-US" altLang="en-US" smtClean="0">
                <a:ea typeface="ヒラギノ角ゴ Pro W3" pitchFamily="-65" charset="-128"/>
              </a:rPr>
              <a:t>Example 2.1a</a:t>
            </a:r>
            <a:br>
              <a:rPr lang="en-US" altLang="en-US" smtClean="0">
                <a:ea typeface="ヒラギノ角ゴ Pro W3" pitchFamily="-65" charset="-128"/>
              </a:rPr>
            </a:br>
            <a:r>
              <a:rPr lang="en-US" altLang="en-US" smtClean="0">
                <a:ea typeface="ヒラギノ角ゴ Pro W3" pitchFamily="-65" charset="-128"/>
              </a:rPr>
              <a:t>Market versus Book Value (cont’d)</a:t>
            </a:r>
          </a:p>
        </p:txBody>
      </p:sp>
      <p:sp>
        <p:nvSpPr>
          <p:cNvPr id="44035" name="Rectangle 14"/>
          <p:cNvSpPr>
            <a:spLocks noGrp="1" noChangeArrowheads="1"/>
          </p:cNvSpPr>
          <p:nvPr>
            <p:ph idx="1"/>
          </p:nvPr>
        </p:nvSpPr>
        <p:spPr/>
        <p:txBody>
          <a:bodyPr rIns="91440"/>
          <a:lstStyle/>
          <a:p>
            <a:pPr eaLnBrk="1" hangingPunct="1">
              <a:buFontTx/>
              <a:buNone/>
            </a:pPr>
            <a:r>
              <a:rPr lang="en-US" altLang="en-US" dirty="0" smtClean="0">
                <a:ea typeface="ヒラギノ角ゴ Pro W3" pitchFamily="-65" charset="-128"/>
              </a:rPr>
              <a:t>Execute:</a:t>
            </a:r>
          </a:p>
          <a:p>
            <a:pPr eaLnBrk="1" hangingPunct="1"/>
            <a:r>
              <a:rPr lang="en-US" altLang="en-US" sz="2000" dirty="0" smtClean="0">
                <a:ea typeface="ヒラギノ角ゴ Pro W3" pitchFamily="-65" charset="-128"/>
              </a:rPr>
              <a:t>Campbell’s market capitalization is: </a:t>
            </a:r>
          </a:p>
          <a:p>
            <a:pPr lvl="1" eaLnBrk="1" hangingPunct="1"/>
            <a:r>
              <a:rPr lang="en-US" altLang="en-US" sz="2000" dirty="0" smtClean="0">
                <a:ea typeface="ヒラギノ角ゴ Pro W3" pitchFamily="-65" charset="-128"/>
              </a:rPr>
              <a:t>(313.5 million shares) </a:t>
            </a:r>
            <a:r>
              <a:rPr lang="en-US" altLang="en-US" sz="2000" dirty="0" smtClean="0">
                <a:ea typeface="ヒラギノ角ゴ Pro W3" pitchFamily="-65" charset="-128"/>
                <a:sym typeface="Symbol" panose="05050102010706020507" pitchFamily="18" charset="2"/>
              </a:rPr>
              <a:t></a:t>
            </a:r>
            <a:r>
              <a:rPr lang="en-US" altLang="en-US" sz="2000" dirty="0" smtClean="0">
                <a:ea typeface="ヒラギノ角ゴ Pro W3" pitchFamily="-65" charset="-128"/>
              </a:rPr>
              <a:t> ($42.65/share) = $13,371 million </a:t>
            </a:r>
          </a:p>
          <a:p>
            <a:pPr eaLnBrk="1" hangingPunct="1"/>
            <a:r>
              <a:rPr lang="en-US" altLang="en-US" sz="2000" dirty="0" smtClean="0">
                <a:ea typeface="ヒラギノ角ゴ Pro W3" pitchFamily="-65" charset="-128"/>
              </a:rPr>
              <a:t>This market capitalization is significantly higher than Campbell’s book value of equity:</a:t>
            </a:r>
          </a:p>
          <a:p>
            <a:pPr lvl="1" eaLnBrk="1" hangingPunct="1"/>
            <a:r>
              <a:rPr lang="en-US" altLang="en-US" sz="2000" dirty="0" smtClean="0">
                <a:ea typeface="ヒラギノ角ゴ Pro W3" pitchFamily="-65" charset="-128"/>
              </a:rPr>
              <a:t>$1,217 million</a:t>
            </a:r>
          </a:p>
        </p:txBody>
      </p:sp>
    </p:spTree>
  </p:cSld>
  <p:clrMapOvr>
    <a:masterClrMapping/>
  </p:clrMapOvr>
  <p:transition spd="med">
    <p:wipe dir="r"/>
  </p:transition>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FDF2D3"/>
        </a:solidFill>
        <a:effectLst/>
      </p:bgPr>
    </p:bg>
    <p:spTree>
      <p:nvGrpSpPr>
        <p:cNvPr id="1" name=""/>
        <p:cNvGrpSpPr/>
        <p:nvPr/>
      </p:nvGrpSpPr>
      <p:grpSpPr>
        <a:xfrm>
          <a:off x="0" y="0"/>
          <a:ext cx="0" cy="0"/>
          <a:chOff x="0" y="0"/>
          <a:chExt cx="0" cy="0"/>
        </a:xfrm>
      </p:grpSpPr>
      <p:sp>
        <p:nvSpPr>
          <p:cNvPr id="45058" name="Rectangle 11"/>
          <p:cNvSpPr>
            <a:spLocks noGrp="1" noChangeArrowheads="1"/>
          </p:cNvSpPr>
          <p:nvPr>
            <p:ph type="title"/>
          </p:nvPr>
        </p:nvSpPr>
        <p:spPr/>
        <p:txBody>
          <a:bodyPr/>
          <a:lstStyle/>
          <a:p>
            <a:pPr eaLnBrk="1" hangingPunct="1"/>
            <a:r>
              <a:rPr lang="en-US" altLang="en-US" smtClean="0">
                <a:ea typeface="ヒラギノ角ゴ Pro W3" pitchFamily="-65" charset="-128"/>
              </a:rPr>
              <a:t>Example 2.1a </a:t>
            </a:r>
            <a:br>
              <a:rPr lang="en-US" altLang="en-US" smtClean="0">
                <a:ea typeface="ヒラギノ角ゴ Pro W3" pitchFamily="-65" charset="-128"/>
              </a:rPr>
            </a:br>
            <a:r>
              <a:rPr lang="en-US" altLang="en-US" smtClean="0">
                <a:ea typeface="ヒラギノ角ゴ Pro W3" pitchFamily="-65" charset="-128"/>
              </a:rPr>
              <a:t>Market versus Book Value (cont’d)</a:t>
            </a:r>
          </a:p>
        </p:txBody>
      </p:sp>
      <p:sp>
        <p:nvSpPr>
          <p:cNvPr id="45059" name="Rectangle 12"/>
          <p:cNvSpPr>
            <a:spLocks noGrp="1" noChangeArrowheads="1"/>
          </p:cNvSpPr>
          <p:nvPr>
            <p:ph idx="1"/>
          </p:nvPr>
        </p:nvSpPr>
        <p:spPr/>
        <p:txBody>
          <a:bodyPr rIns="91440"/>
          <a:lstStyle/>
          <a:p>
            <a:pPr eaLnBrk="1" hangingPunct="1">
              <a:buFontTx/>
              <a:buNone/>
            </a:pPr>
            <a:r>
              <a:rPr lang="en-US" altLang="en-US" smtClean="0">
                <a:ea typeface="ヒラギノ角ゴ Pro W3" pitchFamily="-65" charset="-128"/>
              </a:rPr>
              <a:t>Evaluate:</a:t>
            </a:r>
          </a:p>
          <a:p>
            <a:pPr eaLnBrk="1" hangingPunct="1"/>
            <a:r>
              <a:rPr lang="en-US" altLang="en-US" sz="2000" smtClean="0">
                <a:ea typeface="ヒラギノ角ゴ Pro W3" pitchFamily="-65" charset="-128"/>
              </a:rPr>
              <a:t>Campbell’s must have sources of value that do not appear on the balance sheet. </a:t>
            </a:r>
          </a:p>
          <a:p>
            <a:pPr eaLnBrk="1" hangingPunct="1"/>
            <a:r>
              <a:rPr lang="en-US" altLang="en-US" sz="2000" smtClean="0">
                <a:ea typeface="ヒラギノ角ゴ Pro W3" pitchFamily="-65" charset="-128"/>
              </a:rPr>
              <a:t>These include </a:t>
            </a:r>
          </a:p>
          <a:p>
            <a:pPr lvl="1" eaLnBrk="1" hangingPunct="1"/>
            <a:r>
              <a:rPr lang="en-US" altLang="en-US" sz="2000" smtClean="0">
                <a:ea typeface="ヒラギノ角ゴ Pro W3" pitchFamily="-65" charset="-128"/>
              </a:rPr>
              <a:t>Opportunities for growth</a:t>
            </a:r>
          </a:p>
          <a:p>
            <a:pPr lvl="1" eaLnBrk="1" hangingPunct="1"/>
            <a:r>
              <a:rPr lang="en-US" altLang="en-US" sz="2000" smtClean="0">
                <a:ea typeface="ヒラギノ角ゴ Pro W3" pitchFamily="-65" charset="-128"/>
              </a:rPr>
              <a:t>The quality of the management team</a:t>
            </a:r>
          </a:p>
          <a:p>
            <a:pPr lvl="1" eaLnBrk="1" hangingPunct="1"/>
            <a:r>
              <a:rPr lang="en-US" altLang="en-US" sz="2000" smtClean="0">
                <a:ea typeface="ヒラギノ角ゴ Pro W3" pitchFamily="-65" charset="-128"/>
              </a:rPr>
              <a:t>Relationships with suppliers and customers, etc.</a:t>
            </a:r>
          </a:p>
        </p:txBody>
      </p:sp>
    </p:spTree>
  </p:cSld>
  <p:clrMapOvr>
    <a:masterClrMapping/>
  </p:clrMapOvr>
  <p:transition spd="med">
    <p:wipe dir="r"/>
  </p:transition>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7" name="Rectangle 14"/>
          <p:cNvSpPr>
            <a:spLocks noGrp="1" noChangeArrowheads="1"/>
          </p:cNvSpPr>
          <p:nvPr>
            <p:ph type="title"/>
          </p:nvPr>
        </p:nvSpPr>
        <p:spPr/>
        <p:txBody>
          <a:bodyPr/>
          <a:lstStyle/>
          <a:p>
            <a:pPr eaLnBrk="1" hangingPunct="1"/>
            <a:r>
              <a:rPr lang="en-US" altLang="en-US" smtClean="0">
                <a:ea typeface="ヒラギノ角ゴ Pro W3" pitchFamily="-65" charset="-128"/>
              </a:rPr>
              <a:t>2.2 The Balance Sheet</a:t>
            </a:r>
          </a:p>
        </p:txBody>
      </p:sp>
      <p:sp>
        <p:nvSpPr>
          <p:cNvPr id="1028" name="Rectangle 15"/>
          <p:cNvSpPr>
            <a:spLocks noGrp="1" noChangeArrowheads="1"/>
          </p:cNvSpPr>
          <p:nvPr>
            <p:ph idx="1"/>
          </p:nvPr>
        </p:nvSpPr>
        <p:spPr/>
        <p:txBody>
          <a:bodyPr rIns="91440"/>
          <a:lstStyle/>
          <a:p>
            <a:pPr eaLnBrk="1" hangingPunct="1"/>
            <a:r>
              <a:rPr lang="en-US" altLang="en-US" smtClean="0">
                <a:ea typeface="ヒラギノ角ゴ Pro W3" pitchFamily="-65" charset="-128"/>
              </a:rPr>
              <a:t>Market to Book Ratio</a:t>
            </a:r>
          </a:p>
          <a:p>
            <a:pPr lvl="1" eaLnBrk="1" hangingPunct="1"/>
            <a:r>
              <a:rPr lang="en-US" altLang="en-US" smtClean="0">
                <a:ea typeface="ヒラギノ角ゴ Pro W3" pitchFamily="-65" charset="-128"/>
              </a:rPr>
              <a:t>The ratio of a firm’s market capitalization to the book value of shareholders’ equity:</a:t>
            </a:r>
          </a:p>
          <a:p>
            <a:pPr lvl="1" eaLnBrk="1" hangingPunct="1"/>
            <a:endParaRPr lang="en-US" altLang="en-US" smtClean="0">
              <a:ea typeface="ヒラギノ角ゴ Pro W3" pitchFamily="-65" charset="-128"/>
            </a:endParaRPr>
          </a:p>
          <a:p>
            <a:pPr lvl="1" eaLnBrk="1" hangingPunct="1"/>
            <a:endParaRPr lang="en-US" altLang="en-US" smtClean="0">
              <a:ea typeface="ヒラギノ角ゴ Pro W3" pitchFamily="-65" charset="-128"/>
            </a:endParaRPr>
          </a:p>
          <a:p>
            <a:pPr lvl="1" eaLnBrk="1" hangingPunct="1"/>
            <a:endParaRPr lang="en-US" altLang="en-US" smtClean="0">
              <a:ea typeface="ヒラギノ角ゴ Pro W3" pitchFamily="-65" charset="-128"/>
            </a:endParaRPr>
          </a:p>
          <a:p>
            <a:pPr lvl="1" eaLnBrk="1" hangingPunct="1"/>
            <a:r>
              <a:rPr lang="en-US" altLang="en-US" smtClean="0">
                <a:ea typeface="ヒラギノ角ゴ Pro W3" pitchFamily="-65" charset="-128"/>
              </a:rPr>
              <a:t>Also called Price-to-Book ratio</a:t>
            </a:r>
          </a:p>
          <a:p>
            <a:pPr lvl="1" eaLnBrk="1" hangingPunct="1"/>
            <a:r>
              <a:rPr lang="en-US" altLang="en-US" smtClean="0">
                <a:ea typeface="ヒラギノ角ゴ Pro W3" pitchFamily="-65" charset="-128"/>
              </a:rPr>
              <a:t>Sometimes used to classify firms as value (low M/B) or growth (high M/B)</a:t>
            </a:r>
          </a:p>
        </p:txBody>
      </p:sp>
      <p:graphicFrame>
        <p:nvGraphicFramePr>
          <p:cNvPr id="1026" name="Object 1"/>
          <p:cNvGraphicFramePr>
            <a:graphicFrameLocks noChangeAspect="1"/>
          </p:cNvGraphicFramePr>
          <p:nvPr/>
        </p:nvGraphicFramePr>
        <p:xfrm>
          <a:off x="1381125" y="3044825"/>
          <a:ext cx="5657850" cy="847725"/>
        </p:xfrm>
        <a:graphic>
          <a:graphicData uri="http://schemas.openxmlformats.org/presentationml/2006/ole">
            <mc:AlternateContent xmlns:mc="http://schemas.openxmlformats.org/markup-compatibility/2006">
              <mc:Choice xmlns:v="urn:schemas-microsoft-com:vml" Requires="v">
                <p:oleObj spid="_x0000_s1043" name="Equation" r:id="rId4" imgW="2540397" imgH="381397" progId="Equation.DSMT4">
                  <p:embed/>
                </p:oleObj>
              </mc:Choice>
              <mc:Fallback>
                <p:oleObj name="Equation" r:id="rId4" imgW="2540397" imgH="381397" progId="Equation.DSMT4">
                  <p:embed/>
                  <p:pic>
                    <p:nvPicPr>
                      <p:cNvPr id="0" name="Object 1"/>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381125" y="3044825"/>
                        <a:ext cx="5657850" cy="847725"/>
                      </a:xfrm>
                      <a:prstGeom prst="rect">
                        <a:avLst/>
                      </a:prstGeom>
                      <a:solidFill>
                        <a:srgbClr val="FFF4DB"/>
                      </a:solidFill>
                      <a:ln>
                        <a:noFill/>
                      </a:ln>
                      <a:extLs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1029" name="Rectangle 16"/>
          <p:cNvSpPr>
            <a:spLocks noChangeArrowheads="1"/>
          </p:cNvSpPr>
          <p:nvPr/>
        </p:nvSpPr>
        <p:spPr bwMode="auto">
          <a:xfrm>
            <a:off x="7334250" y="3468688"/>
            <a:ext cx="1560513"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Verdana" panose="020B0604030504040204" pitchFamily="34" charset="0"/>
                <a:ea typeface="ＭＳ Ｐゴシック" panose="020B0600070205080204" pitchFamily="34" charset="-128"/>
              </a:defRPr>
            </a:lvl1pPr>
            <a:lvl2pPr marL="742950" indent="-285750">
              <a:defRPr sz="2400">
                <a:solidFill>
                  <a:schemeClr val="tx1"/>
                </a:solidFill>
                <a:latin typeface="Verdana" panose="020B0604030504040204" pitchFamily="34" charset="0"/>
                <a:ea typeface="ＭＳ Ｐゴシック" panose="020B0600070205080204" pitchFamily="34" charset="-128"/>
              </a:defRPr>
            </a:lvl2pPr>
            <a:lvl3pPr marL="1143000" indent="-228600">
              <a:defRPr sz="2400">
                <a:solidFill>
                  <a:schemeClr val="tx1"/>
                </a:solidFill>
                <a:latin typeface="Verdana" panose="020B0604030504040204" pitchFamily="34" charset="0"/>
                <a:ea typeface="ＭＳ Ｐゴシック" panose="020B0600070205080204" pitchFamily="34" charset="-128"/>
              </a:defRPr>
            </a:lvl3pPr>
            <a:lvl4pPr marL="1600200" indent="-228600">
              <a:defRPr sz="2400">
                <a:solidFill>
                  <a:schemeClr val="tx1"/>
                </a:solidFill>
                <a:latin typeface="Verdana" panose="020B0604030504040204" pitchFamily="34" charset="0"/>
                <a:ea typeface="ＭＳ Ｐゴシック" panose="020B0600070205080204" pitchFamily="34" charset="-128"/>
              </a:defRPr>
            </a:lvl4pPr>
            <a:lvl5pPr marL="2057400" indent="-228600">
              <a:defRPr sz="2400">
                <a:solidFill>
                  <a:schemeClr val="tx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eaLnBrk="1" hangingPunct="1"/>
            <a:r>
              <a:rPr lang="en-US" altLang="en-US"/>
              <a:t>(Eq. 2.3)</a:t>
            </a:r>
          </a:p>
        </p:txBody>
      </p:sp>
    </p:spTree>
  </p:cSld>
  <p:clrMapOvr>
    <a:masterClrMapping/>
  </p:clrMapOvr>
  <p:transition spd="med">
    <p:wipe dir="r"/>
  </p:transition>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idx="4294967295"/>
          </p:nvPr>
        </p:nvSpPr>
        <p:spPr>
          <a:xfrm>
            <a:off x="533400" y="303213"/>
            <a:ext cx="8610600" cy="992187"/>
          </a:xfrm>
        </p:spPr>
        <p:txBody>
          <a:bodyPr/>
          <a:lstStyle/>
          <a:p>
            <a:pPr eaLnBrk="1" hangingPunct="1"/>
            <a:r>
              <a:rPr lang="en-US" altLang="en-US" smtClean="0">
                <a:ea typeface="ヒラギノ角ゴ Pro W3" pitchFamily="-65" charset="-128"/>
              </a:rPr>
              <a:t>Figure 2.1  </a:t>
            </a:r>
            <a:r>
              <a:rPr lang="en-US" altLang="en-US" b="0" smtClean="0">
                <a:ea typeface="ヒラギノ角ゴ Pro W3" pitchFamily="-65" charset="-128"/>
              </a:rPr>
              <a:t>Market-to-Book Ratios in 2013</a:t>
            </a:r>
            <a:r>
              <a:rPr lang="en-US" altLang="en-US" smtClean="0">
                <a:ea typeface="ヒラギノ角ゴ Pro W3" pitchFamily="-65" charset="-128"/>
              </a:rPr>
              <a:t> </a:t>
            </a:r>
          </a:p>
        </p:txBody>
      </p:sp>
      <p:pic>
        <p:nvPicPr>
          <p:cNvPr id="46083" name="Picture 3" descr="fig02_01.gif"/>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990600" y="1524000"/>
            <a:ext cx="7086600" cy="4768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med">
    <p:wipe dir="r"/>
  </p:transition>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1"/>
          <p:cNvSpPr>
            <a:spLocks noGrp="1" noChangeArrowheads="1"/>
          </p:cNvSpPr>
          <p:nvPr>
            <p:ph type="title"/>
          </p:nvPr>
        </p:nvSpPr>
        <p:spPr/>
        <p:txBody>
          <a:bodyPr/>
          <a:lstStyle/>
          <a:p>
            <a:pPr eaLnBrk="1" hangingPunct="1"/>
            <a:r>
              <a:rPr lang="en-US" altLang="en-US" smtClean="0">
                <a:ea typeface="ヒラギノ角ゴ Pro W3" pitchFamily="-65" charset="-128"/>
              </a:rPr>
              <a:t> 2.2 The Balance Sheet</a:t>
            </a:r>
          </a:p>
        </p:txBody>
      </p:sp>
      <p:sp>
        <p:nvSpPr>
          <p:cNvPr id="47107" name="Rectangle 22"/>
          <p:cNvSpPr>
            <a:spLocks noGrp="1" noChangeArrowheads="1"/>
          </p:cNvSpPr>
          <p:nvPr>
            <p:ph idx="1"/>
          </p:nvPr>
        </p:nvSpPr>
        <p:spPr/>
        <p:txBody>
          <a:bodyPr rIns="91440"/>
          <a:lstStyle/>
          <a:p>
            <a:pPr eaLnBrk="1" hangingPunct="1"/>
            <a:r>
              <a:rPr lang="en-US" altLang="en-US" smtClean="0">
                <a:ea typeface="ヒラギノ角ゴ Pro W3" pitchFamily="-65" charset="-128"/>
              </a:rPr>
              <a:t>Enterprise Value</a:t>
            </a:r>
          </a:p>
          <a:p>
            <a:pPr lvl="1" eaLnBrk="1" hangingPunct="1"/>
            <a:r>
              <a:rPr lang="en-US" altLang="en-US" smtClean="0">
                <a:ea typeface="ヒラギノ角ゴ Pro W3" pitchFamily="-65" charset="-128"/>
              </a:rPr>
              <a:t>The value of the underlying business assets, unencumbered by debt and separate from any cash and marketable securities</a:t>
            </a:r>
          </a:p>
        </p:txBody>
      </p:sp>
      <p:sp>
        <p:nvSpPr>
          <p:cNvPr id="47108" name="TextBox 5"/>
          <p:cNvSpPr txBox="1">
            <a:spLocks noChangeArrowheads="1"/>
          </p:cNvSpPr>
          <p:nvPr/>
        </p:nvSpPr>
        <p:spPr bwMode="auto">
          <a:xfrm>
            <a:off x="561975" y="3429000"/>
            <a:ext cx="8001000" cy="830263"/>
          </a:xfrm>
          <a:prstGeom prst="rect">
            <a:avLst/>
          </a:prstGeom>
          <a:solidFill>
            <a:srgbClr val="FFF4DB"/>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Verdana" panose="020B0604030504040204" pitchFamily="34" charset="0"/>
                <a:ea typeface="ＭＳ Ｐゴシック" panose="020B0600070205080204" pitchFamily="34" charset="-128"/>
              </a:defRPr>
            </a:lvl1pPr>
            <a:lvl2pPr marL="742950" indent="-285750">
              <a:defRPr sz="2400">
                <a:solidFill>
                  <a:schemeClr val="tx1"/>
                </a:solidFill>
                <a:latin typeface="Verdana" panose="020B0604030504040204" pitchFamily="34" charset="0"/>
                <a:ea typeface="ＭＳ Ｐゴシック" panose="020B0600070205080204" pitchFamily="34" charset="-128"/>
              </a:defRPr>
            </a:lvl2pPr>
            <a:lvl3pPr marL="1143000" indent="-228600">
              <a:defRPr sz="2400">
                <a:solidFill>
                  <a:schemeClr val="tx1"/>
                </a:solidFill>
                <a:latin typeface="Verdana" panose="020B0604030504040204" pitchFamily="34" charset="0"/>
                <a:ea typeface="ＭＳ Ｐゴシック" panose="020B0600070205080204" pitchFamily="34" charset="-128"/>
              </a:defRPr>
            </a:lvl3pPr>
            <a:lvl4pPr marL="1600200" indent="-228600">
              <a:defRPr sz="2400">
                <a:solidFill>
                  <a:schemeClr val="tx1"/>
                </a:solidFill>
                <a:latin typeface="Verdana" panose="020B0604030504040204" pitchFamily="34" charset="0"/>
                <a:ea typeface="ＭＳ Ｐゴシック" panose="020B0600070205080204" pitchFamily="34" charset="-128"/>
              </a:defRPr>
            </a:lvl4pPr>
            <a:lvl5pPr marL="2057400" indent="-228600">
              <a:defRPr sz="2400">
                <a:solidFill>
                  <a:schemeClr val="tx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algn="ctr" eaLnBrk="1" hangingPunct="1"/>
            <a:r>
              <a:rPr lang="en-US" altLang="en-US"/>
              <a:t>Enterprise Value = Market Value of Equity + Debt - Cash</a:t>
            </a:r>
          </a:p>
        </p:txBody>
      </p:sp>
      <p:sp>
        <p:nvSpPr>
          <p:cNvPr id="47109" name="Rectangle 23"/>
          <p:cNvSpPr>
            <a:spLocks noChangeArrowheads="1"/>
          </p:cNvSpPr>
          <p:nvPr/>
        </p:nvSpPr>
        <p:spPr bwMode="auto">
          <a:xfrm>
            <a:off x="7304088" y="4192588"/>
            <a:ext cx="1574800"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Verdana" panose="020B0604030504040204" pitchFamily="34" charset="0"/>
                <a:ea typeface="ＭＳ Ｐゴシック" panose="020B0600070205080204" pitchFamily="34" charset="-128"/>
              </a:defRPr>
            </a:lvl1pPr>
            <a:lvl2pPr marL="742950" indent="-285750">
              <a:defRPr sz="2400">
                <a:solidFill>
                  <a:schemeClr val="tx1"/>
                </a:solidFill>
                <a:latin typeface="Verdana" panose="020B0604030504040204" pitchFamily="34" charset="0"/>
                <a:ea typeface="ＭＳ Ｐゴシック" panose="020B0600070205080204" pitchFamily="34" charset="-128"/>
              </a:defRPr>
            </a:lvl2pPr>
            <a:lvl3pPr marL="1143000" indent="-228600">
              <a:defRPr sz="2400">
                <a:solidFill>
                  <a:schemeClr val="tx1"/>
                </a:solidFill>
                <a:latin typeface="Verdana" panose="020B0604030504040204" pitchFamily="34" charset="0"/>
                <a:ea typeface="ＭＳ Ｐゴシック" panose="020B0600070205080204" pitchFamily="34" charset="-128"/>
              </a:defRPr>
            </a:lvl3pPr>
            <a:lvl4pPr marL="1600200" indent="-228600">
              <a:defRPr sz="2400">
                <a:solidFill>
                  <a:schemeClr val="tx1"/>
                </a:solidFill>
                <a:latin typeface="Verdana" panose="020B0604030504040204" pitchFamily="34" charset="0"/>
                <a:ea typeface="ＭＳ Ｐゴシック" panose="020B0600070205080204" pitchFamily="34" charset="-128"/>
              </a:defRPr>
            </a:lvl4pPr>
            <a:lvl5pPr marL="2057400" indent="-228600">
              <a:defRPr sz="2400">
                <a:solidFill>
                  <a:schemeClr val="tx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eaLnBrk="1" hangingPunct="1"/>
            <a:r>
              <a:rPr lang="en-US" altLang="en-US"/>
              <a:t>(Eq. 2.4)</a:t>
            </a:r>
          </a:p>
        </p:txBody>
      </p:sp>
    </p:spTree>
  </p:cSld>
  <p:clrMapOvr>
    <a:masterClrMapping/>
  </p:clrMapOvr>
  <p:transition spd="med">
    <p:wipe dir="r"/>
  </p:transition>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rgbClr val="FDF2D3"/>
        </a:solidFill>
        <a:effectLst/>
      </p:bgPr>
    </p:bg>
    <p:spTree>
      <p:nvGrpSpPr>
        <p:cNvPr id="1" name=""/>
        <p:cNvGrpSpPr/>
        <p:nvPr/>
      </p:nvGrpSpPr>
      <p:grpSpPr>
        <a:xfrm>
          <a:off x="0" y="0"/>
          <a:ext cx="0" cy="0"/>
          <a:chOff x="0" y="0"/>
          <a:chExt cx="0" cy="0"/>
        </a:xfrm>
      </p:grpSpPr>
      <p:sp>
        <p:nvSpPr>
          <p:cNvPr id="48130" name="Rectangle 13"/>
          <p:cNvSpPr>
            <a:spLocks noGrp="1" noChangeArrowheads="1"/>
          </p:cNvSpPr>
          <p:nvPr>
            <p:ph type="title"/>
          </p:nvPr>
        </p:nvSpPr>
        <p:spPr/>
        <p:txBody>
          <a:bodyPr/>
          <a:lstStyle/>
          <a:p>
            <a:pPr eaLnBrk="1" hangingPunct="1"/>
            <a:r>
              <a:rPr lang="en-US" altLang="en-US" smtClean="0">
                <a:ea typeface="ヒラギノ角ゴ Pro W3" pitchFamily="-65" charset="-128"/>
              </a:rPr>
              <a:t>Example 2.2</a:t>
            </a:r>
            <a:br>
              <a:rPr lang="en-US" altLang="en-US" smtClean="0">
                <a:ea typeface="ヒラギノ角ゴ Pro W3" pitchFamily="-65" charset="-128"/>
              </a:rPr>
            </a:br>
            <a:r>
              <a:rPr lang="en-US" altLang="en-US" smtClean="0">
                <a:ea typeface="ヒラギノ角ゴ Pro W3" pitchFamily="-65" charset="-128"/>
              </a:rPr>
              <a:t>Computing Enterprise Value</a:t>
            </a:r>
          </a:p>
        </p:txBody>
      </p:sp>
      <p:sp>
        <p:nvSpPr>
          <p:cNvPr id="48131" name="Rectangle 14"/>
          <p:cNvSpPr>
            <a:spLocks noGrp="1" noChangeArrowheads="1"/>
          </p:cNvSpPr>
          <p:nvPr>
            <p:ph idx="1"/>
          </p:nvPr>
        </p:nvSpPr>
        <p:spPr/>
        <p:txBody>
          <a:bodyPr rIns="91440"/>
          <a:lstStyle/>
          <a:p>
            <a:pPr eaLnBrk="1" hangingPunct="1">
              <a:buFontTx/>
              <a:buNone/>
            </a:pPr>
            <a:r>
              <a:rPr lang="en-US" altLang="en-US" dirty="0" smtClean="0">
                <a:ea typeface="ヒラギノ角ゴ Pro W3" pitchFamily="-65" charset="-128"/>
              </a:rPr>
              <a:t>Problem:</a:t>
            </a:r>
          </a:p>
          <a:p>
            <a:pPr eaLnBrk="1" hangingPunct="1"/>
            <a:r>
              <a:rPr lang="en-US" altLang="en-US" sz="2000" dirty="0" smtClean="0">
                <a:ea typeface="ヒラギノ角ゴ Pro W3" pitchFamily="-65" charset="-128"/>
              </a:rPr>
              <a:t>In June 2013, H.J. Heinz Co. (HNZ) had a share price of $72.36, with # of shares outstanding @ 320.7 million, a book value of debt of $4,984 million, and cash of $1,100.7 million </a:t>
            </a:r>
          </a:p>
          <a:p>
            <a:pPr eaLnBrk="1" hangingPunct="1"/>
            <a:r>
              <a:rPr lang="en-US" altLang="en-US" sz="2000" dirty="0" smtClean="0">
                <a:ea typeface="ヒラギノ角ゴ Pro W3" pitchFamily="-65" charset="-128"/>
              </a:rPr>
              <a:t>What was Heinz’s market capitalization (its market value of equity)? </a:t>
            </a:r>
          </a:p>
          <a:p>
            <a:pPr eaLnBrk="1" hangingPunct="1"/>
            <a:r>
              <a:rPr lang="en-US" altLang="en-US" sz="2000" dirty="0" smtClean="0">
                <a:ea typeface="ヒラギノ角ゴ Pro W3" pitchFamily="-65" charset="-128"/>
              </a:rPr>
              <a:t>What was its enterprise value?</a:t>
            </a:r>
          </a:p>
        </p:txBody>
      </p:sp>
    </p:spTree>
  </p:cSld>
  <p:clrMapOvr>
    <a:masterClrMapping/>
  </p:clrMapOvr>
  <p:transition spd="med">
    <p:wipe dir="r"/>
  </p:transition>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rgbClr val="FDF2D3"/>
        </a:solidFill>
        <a:effectLst/>
      </p:bgPr>
    </p:bg>
    <p:spTree>
      <p:nvGrpSpPr>
        <p:cNvPr id="1" name=""/>
        <p:cNvGrpSpPr/>
        <p:nvPr/>
      </p:nvGrpSpPr>
      <p:grpSpPr>
        <a:xfrm>
          <a:off x="0" y="0"/>
          <a:ext cx="0" cy="0"/>
          <a:chOff x="0" y="0"/>
          <a:chExt cx="0" cy="0"/>
        </a:xfrm>
      </p:grpSpPr>
      <p:sp>
        <p:nvSpPr>
          <p:cNvPr id="49154" name="Rectangle 34"/>
          <p:cNvSpPr>
            <a:spLocks noGrp="1" noChangeArrowheads="1"/>
          </p:cNvSpPr>
          <p:nvPr>
            <p:ph type="title"/>
          </p:nvPr>
        </p:nvSpPr>
        <p:spPr/>
        <p:txBody>
          <a:bodyPr/>
          <a:lstStyle/>
          <a:p>
            <a:pPr eaLnBrk="1" hangingPunct="1"/>
            <a:r>
              <a:rPr lang="en-US" altLang="en-US" smtClean="0">
                <a:ea typeface="ヒラギノ角ゴ Pro W3" pitchFamily="-65" charset="-128"/>
              </a:rPr>
              <a:t>Example 2.2</a:t>
            </a:r>
            <a:br>
              <a:rPr lang="en-US" altLang="en-US" smtClean="0">
                <a:ea typeface="ヒラギノ角ゴ Pro W3" pitchFamily="-65" charset="-128"/>
              </a:rPr>
            </a:br>
            <a:r>
              <a:rPr lang="en-US" altLang="en-US" smtClean="0">
                <a:ea typeface="ヒラギノ角ゴ Pro W3" pitchFamily="-65" charset="-128"/>
              </a:rPr>
              <a:t>Computing Enterprise Value (cont’d)</a:t>
            </a:r>
          </a:p>
        </p:txBody>
      </p:sp>
      <p:sp>
        <p:nvSpPr>
          <p:cNvPr id="49155" name="Rectangle 35"/>
          <p:cNvSpPr>
            <a:spLocks noGrp="1" noChangeArrowheads="1"/>
          </p:cNvSpPr>
          <p:nvPr>
            <p:ph idx="1"/>
          </p:nvPr>
        </p:nvSpPr>
        <p:spPr/>
        <p:txBody>
          <a:bodyPr rIns="91440"/>
          <a:lstStyle/>
          <a:p>
            <a:pPr eaLnBrk="1" hangingPunct="1">
              <a:buFontTx/>
              <a:buNone/>
            </a:pPr>
            <a:r>
              <a:rPr lang="en-US" altLang="en-US" smtClean="0">
                <a:ea typeface="ヒラギノ角ゴ Pro W3" pitchFamily="-65" charset="-128"/>
              </a:rPr>
              <a:t>Solution:</a:t>
            </a:r>
          </a:p>
          <a:p>
            <a:pPr eaLnBrk="1" hangingPunct="1">
              <a:buFontTx/>
              <a:buNone/>
            </a:pPr>
            <a:r>
              <a:rPr lang="en-US" altLang="en-US" smtClean="0">
                <a:ea typeface="ヒラギノ角ゴ Pro W3" pitchFamily="-65" charset="-128"/>
              </a:rPr>
              <a:t>Plan: </a:t>
            </a:r>
          </a:p>
        </p:txBody>
      </p:sp>
      <p:sp>
        <p:nvSpPr>
          <p:cNvPr id="49156" name="TextBox 5"/>
          <p:cNvSpPr txBox="1">
            <a:spLocks noChangeArrowheads="1"/>
          </p:cNvSpPr>
          <p:nvPr/>
        </p:nvSpPr>
        <p:spPr bwMode="auto">
          <a:xfrm>
            <a:off x="395288" y="5105400"/>
            <a:ext cx="8520112"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Verdana" panose="020B0604030504040204" pitchFamily="34" charset="0"/>
                <a:ea typeface="ＭＳ Ｐゴシック" panose="020B0600070205080204" pitchFamily="34" charset="-128"/>
              </a:defRPr>
            </a:lvl1pPr>
            <a:lvl2pPr marL="742950" indent="-285750">
              <a:defRPr sz="2400">
                <a:solidFill>
                  <a:schemeClr val="tx1"/>
                </a:solidFill>
                <a:latin typeface="Verdana" panose="020B0604030504040204" pitchFamily="34" charset="0"/>
                <a:ea typeface="ＭＳ Ｐゴシック" panose="020B0600070205080204" pitchFamily="34" charset="-128"/>
              </a:defRPr>
            </a:lvl2pPr>
            <a:lvl3pPr marL="1143000" indent="-228600">
              <a:defRPr sz="2400">
                <a:solidFill>
                  <a:schemeClr val="tx1"/>
                </a:solidFill>
                <a:latin typeface="Verdana" panose="020B0604030504040204" pitchFamily="34" charset="0"/>
                <a:ea typeface="ＭＳ Ｐゴシック" panose="020B0600070205080204" pitchFamily="34" charset="-128"/>
              </a:defRPr>
            </a:lvl3pPr>
            <a:lvl4pPr marL="1600200" indent="-228600">
              <a:defRPr sz="2400">
                <a:solidFill>
                  <a:schemeClr val="tx1"/>
                </a:solidFill>
                <a:latin typeface="Verdana" panose="020B0604030504040204" pitchFamily="34" charset="0"/>
                <a:ea typeface="ＭＳ Ｐゴシック" panose="020B0600070205080204" pitchFamily="34" charset="-128"/>
              </a:defRPr>
            </a:lvl4pPr>
            <a:lvl5pPr marL="2057400" indent="-228600">
              <a:defRPr sz="2400">
                <a:solidFill>
                  <a:schemeClr val="tx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eaLnBrk="1" hangingPunct="1"/>
            <a:r>
              <a:rPr lang="en-US" altLang="en-US" sz="2000"/>
              <a:t>We will solve the problem using Eq. 2.4:  </a:t>
            </a:r>
            <a:br>
              <a:rPr lang="en-US" altLang="en-US" sz="2000"/>
            </a:br>
            <a:r>
              <a:rPr lang="en-US" altLang="en-US" sz="2000"/>
              <a:t>Enterprise value = Market capitalization + Debt – Cash</a:t>
            </a:r>
          </a:p>
        </p:txBody>
      </p:sp>
      <p:graphicFrame>
        <p:nvGraphicFramePr>
          <p:cNvPr id="8" name="Table 7"/>
          <p:cNvGraphicFramePr>
            <a:graphicFrameLocks noGrp="1"/>
          </p:cNvGraphicFramePr>
          <p:nvPr/>
        </p:nvGraphicFramePr>
        <p:xfrm>
          <a:off x="1371600" y="2819400"/>
          <a:ext cx="6400800" cy="1587500"/>
        </p:xfrm>
        <a:graphic>
          <a:graphicData uri="http://schemas.openxmlformats.org/drawingml/2006/table">
            <a:tbl>
              <a:tblPr/>
              <a:tblGrid>
                <a:gridCol w="3405188"/>
                <a:gridCol w="2995612"/>
              </a:tblGrid>
              <a:tr h="396875">
                <a:tc>
                  <a:txBody>
                    <a:bodyPr/>
                    <a:lstStyle/>
                    <a:p>
                      <a:pPr marL="0" marR="0" lvl="0" indent="0" algn="just" defTabSz="914400" rtl="0" eaLnBrk="1" fontAlgn="base" latinLnBrk="0" hangingPunct="1">
                        <a:lnSpc>
                          <a:spcPts val="1100"/>
                        </a:lnSpc>
                        <a:spcBef>
                          <a:spcPct val="0"/>
                        </a:spcBef>
                        <a:spcAft>
                          <a:spcPct val="0"/>
                        </a:spcAft>
                        <a:buClrTx/>
                        <a:buSzTx/>
                        <a:buFontTx/>
                        <a:buNone/>
                        <a:tabLst/>
                      </a:pPr>
                      <a:endParaRPr kumimoji="0" lang="en-US" sz="2000" b="0" i="0" u="none" strike="noStrike" cap="none" normalizeH="0" baseline="0" dirty="0" smtClean="0">
                        <a:ln>
                          <a:noFill/>
                        </a:ln>
                        <a:solidFill>
                          <a:schemeClr val="tx1"/>
                        </a:solidFill>
                        <a:effectLst/>
                        <a:latin typeface="Verdana" pitchFamily="-65" charset="0"/>
                        <a:ea typeface="ＭＳ Ｐゴシック" pitchFamily="-65" charset="-128"/>
                        <a:cs typeface="Times New Roman" pitchFamily="-65" charset="0"/>
                      </a:endParaRPr>
                    </a:p>
                    <a:p>
                      <a:pPr marL="0" marR="0" lvl="0" indent="0" algn="just" defTabSz="914400" rtl="0" eaLnBrk="1" fontAlgn="base" latinLnBrk="0" hangingPunct="1">
                        <a:lnSpc>
                          <a:spcPts val="1100"/>
                        </a:lnSpc>
                        <a:spcBef>
                          <a:spcPct val="0"/>
                        </a:spcBef>
                        <a:spcAft>
                          <a:spcPct val="0"/>
                        </a:spcAft>
                        <a:buClrTx/>
                        <a:buSzTx/>
                        <a:buFontTx/>
                        <a:buNone/>
                        <a:tabLst/>
                      </a:pPr>
                      <a:r>
                        <a:rPr kumimoji="0" lang="en-US" sz="2000" b="0" i="0" u="none" strike="noStrike" cap="none" normalizeH="0" baseline="0" dirty="0" smtClean="0">
                          <a:ln>
                            <a:noFill/>
                          </a:ln>
                          <a:solidFill>
                            <a:schemeClr val="tx1"/>
                          </a:solidFill>
                          <a:effectLst/>
                          <a:latin typeface="Verdana" pitchFamily="-65" charset="0"/>
                          <a:ea typeface="ＭＳ Ｐゴシック" pitchFamily="-65" charset="-128"/>
                          <a:cs typeface="Times New Roman" pitchFamily="-65" charset="0"/>
                        </a:rPr>
                        <a:t>Share Price</a:t>
                      </a:r>
                    </a:p>
                  </a:txBody>
                  <a:tcPr marL="68580" marR="68580"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just" defTabSz="914400" rtl="0" eaLnBrk="1" fontAlgn="base" latinLnBrk="0" hangingPunct="1">
                        <a:lnSpc>
                          <a:spcPts val="1100"/>
                        </a:lnSpc>
                        <a:spcBef>
                          <a:spcPct val="0"/>
                        </a:spcBef>
                        <a:spcAft>
                          <a:spcPct val="0"/>
                        </a:spcAft>
                        <a:buClrTx/>
                        <a:buSzTx/>
                        <a:buFontTx/>
                        <a:buNone/>
                        <a:tabLst/>
                      </a:pPr>
                      <a:endParaRPr kumimoji="0" lang="en-US" sz="20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endParaRPr>
                    </a:p>
                    <a:p>
                      <a:pPr marL="0" marR="0" lvl="0" indent="0" algn="just" defTabSz="914400" rtl="0" eaLnBrk="1" fontAlgn="base" latinLnBrk="0" hangingPunct="1">
                        <a:lnSpc>
                          <a:spcPts val="1100"/>
                        </a:lnSpc>
                        <a:spcBef>
                          <a:spcPct val="0"/>
                        </a:spcBef>
                        <a:spcAft>
                          <a:spcPct val="0"/>
                        </a:spcAft>
                        <a:buClrTx/>
                        <a:buSzTx/>
                        <a:buFontTx/>
                        <a:buNone/>
                        <a:tabLst/>
                      </a:pPr>
                      <a:r>
                        <a:rPr kumimoji="0" lang="en-US" sz="20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rPr>
                        <a:t>$72.36</a:t>
                      </a:r>
                    </a:p>
                  </a:txBody>
                  <a:tcPr marL="68580" marR="68580"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396875">
                <a:tc>
                  <a:txBody>
                    <a:bodyPr/>
                    <a:lstStyle/>
                    <a:p>
                      <a:pPr marL="0" marR="0" lvl="0" indent="0" algn="just" defTabSz="914400" rtl="0" eaLnBrk="1" fontAlgn="base" latinLnBrk="0" hangingPunct="1">
                        <a:lnSpc>
                          <a:spcPts val="1100"/>
                        </a:lnSpc>
                        <a:spcBef>
                          <a:spcPct val="0"/>
                        </a:spcBef>
                        <a:spcAft>
                          <a:spcPct val="0"/>
                        </a:spcAft>
                        <a:buClrTx/>
                        <a:buSzTx/>
                        <a:buFontTx/>
                        <a:buNone/>
                        <a:tabLst/>
                      </a:pPr>
                      <a:endParaRPr kumimoji="0" lang="en-US" sz="20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endParaRPr>
                    </a:p>
                    <a:p>
                      <a:pPr marL="0" marR="0" lvl="0" indent="0" algn="just" defTabSz="914400" rtl="0" eaLnBrk="1" fontAlgn="base" latinLnBrk="0" hangingPunct="1">
                        <a:lnSpc>
                          <a:spcPts val="1100"/>
                        </a:lnSpc>
                        <a:spcBef>
                          <a:spcPct val="0"/>
                        </a:spcBef>
                        <a:spcAft>
                          <a:spcPct val="0"/>
                        </a:spcAft>
                        <a:buClrTx/>
                        <a:buSzTx/>
                        <a:buFontTx/>
                        <a:buNone/>
                        <a:tabLst/>
                      </a:pPr>
                      <a:r>
                        <a:rPr kumimoji="0" lang="en-US" sz="20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rPr>
                        <a:t>Shares outstanding</a:t>
                      </a:r>
                    </a:p>
                  </a:txBody>
                  <a:tcPr marL="68580" marR="68580"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just" defTabSz="914400" rtl="0" eaLnBrk="1" fontAlgn="base" latinLnBrk="0" hangingPunct="1">
                        <a:lnSpc>
                          <a:spcPts val="1100"/>
                        </a:lnSpc>
                        <a:spcBef>
                          <a:spcPct val="0"/>
                        </a:spcBef>
                        <a:spcAft>
                          <a:spcPct val="0"/>
                        </a:spcAft>
                        <a:buClrTx/>
                        <a:buSzTx/>
                        <a:buFontTx/>
                        <a:buNone/>
                        <a:tabLst/>
                      </a:pPr>
                      <a:endParaRPr kumimoji="0" lang="en-US" sz="2000" b="0" i="0" u="none" strike="noStrike" cap="none" normalizeH="0" baseline="0" dirty="0" smtClean="0">
                        <a:ln>
                          <a:noFill/>
                        </a:ln>
                        <a:solidFill>
                          <a:schemeClr val="tx1"/>
                        </a:solidFill>
                        <a:effectLst/>
                        <a:latin typeface="Verdana" pitchFamily="-65" charset="0"/>
                        <a:ea typeface="ＭＳ Ｐゴシック" pitchFamily="-65" charset="-128"/>
                        <a:cs typeface="Times New Roman" pitchFamily="-65" charset="0"/>
                      </a:endParaRPr>
                    </a:p>
                    <a:p>
                      <a:pPr marL="0" marR="0" lvl="0" indent="0" algn="just" defTabSz="914400" rtl="0" eaLnBrk="1" fontAlgn="base" latinLnBrk="0" hangingPunct="1">
                        <a:lnSpc>
                          <a:spcPts val="1100"/>
                        </a:lnSpc>
                        <a:spcBef>
                          <a:spcPct val="0"/>
                        </a:spcBef>
                        <a:spcAft>
                          <a:spcPct val="0"/>
                        </a:spcAft>
                        <a:buClrTx/>
                        <a:buSzTx/>
                        <a:buFontTx/>
                        <a:buNone/>
                        <a:tabLst/>
                      </a:pPr>
                      <a:r>
                        <a:rPr kumimoji="0" lang="en-US" sz="2000" b="0" i="0" u="none" strike="noStrike" cap="none" normalizeH="0" baseline="0" dirty="0" smtClean="0">
                          <a:ln>
                            <a:noFill/>
                          </a:ln>
                          <a:solidFill>
                            <a:schemeClr val="tx1"/>
                          </a:solidFill>
                          <a:effectLst/>
                          <a:latin typeface="Verdana" pitchFamily="-65" charset="0"/>
                          <a:ea typeface="ＭＳ Ｐゴシック" pitchFamily="-65" charset="-128"/>
                          <a:cs typeface="Times New Roman" pitchFamily="-65" charset="0"/>
                        </a:rPr>
                        <a:t>320.7 million</a:t>
                      </a:r>
                    </a:p>
                  </a:txBody>
                  <a:tcPr marL="68580" marR="68580"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396875">
                <a:tc>
                  <a:txBody>
                    <a:bodyPr/>
                    <a:lstStyle/>
                    <a:p>
                      <a:pPr marL="0" marR="0" lvl="0" indent="0" algn="just" defTabSz="914400" rtl="0" eaLnBrk="1" fontAlgn="base" latinLnBrk="0" hangingPunct="1">
                        <a:lnSpc>
                          <a:spcPts val="1100"/>
                        </a:lnSpc>
                        <a:spcBef>
                          <a:spcPct val="0"/>
                        </a:spcBef>
                        <a:spcAft>
                          <a:spcPct val="0"/>
                        </a:spcAft>
                        <a:buClrTx/>
                        <a:buSzTx/>
                        <a:buFontTx/>
                        <a:buNone/>
                        <a:tabLst/>
                      </a:pPr>
                      <a:endParaRPr kumimoji="0" lang="en-US" sz="20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endParaRPr>
                    </a:p>
                    <a:p>
                      <a:pPr marL="0" marR="0" lvl="0" indent="0" algn="just" defTabSz="914400" rtl="0" eaLnBrk="1" fontAlgn="base" latinLnBrk="0" hangingPunct="1">
                        <a:lnSpc>
                          <a:spcPts val="1100"/>
                        </a:lnSpc>
                        <a:spcBef>
                          <a:spcPct val="0"/>
                        </a:spcBef>
                        <a:spcAft>
                          <a:spcPct val="0"/>
                        </a:spcAft>
                        <a:buClrTx/>
                        <a:buSzTx/>
                        <a:buFontTx/>
                        <a:buNone/>
                        <a:tabLst/>
                      </a:pPr>
                      <a:r>
                        <a:rPr kumimoji="0" lang="en-US" sz="20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rPr>
                        <a:t>Cash</a:t>
                      </a:r>
                    </a:p>
                  </a:txBody>
                  <a:tcPr marL="68580" marR="68580"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just" defTabSz="914400" rtl="0" eaLnBrk="1" fontAlgn="base" latinLnBrk="0" hangingPunct="1">
                        <a:lnSpc>
                          <a:spcPts val="1100"/>
                        </a:lnSpc>
                        <a:spcBef>
                          <a:spcPct val="0"/>
                        </a:spcBef>
                        <a:spcAft>
                          <a:spcPct val="0"/>
                        </a:spcAft>
                        <a:buClrTx/>
                        <a:buSzTx/>
                        <a:buFontTx/>
                        <a:buNone/>
                        <a:tabLst/>
                      </a:pPr>
                      <a:endParaRPr kumimoji="0" lang="en-US" sz="20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endParaRPr>
                    </a:p>
                    <a:p>
                      <a:pPr marL="0" marR="0" lvl="0" indent="0" algn="just" defTabSz="914400" rtl="0" eaLnBrk="1" fontAlgn="base" latinLnBrk="0" hangingPunct="1">
                        <a:lnSpc>
                          <a:spcPts val="1100"/>
                        </a:lnSpc>
                        <a:spcBef>
                          <a:spcPct val="0"/>
                        </a:spcBef>
                        <a:spcAft>
                          <a:spcPct val="0"/>
                        </a:spcAft>
                        <a:buClrTx/>
                        <a:buSzTx/>
                        <a:buFontTx/>
                        <a:buNone/>
                        <a:tabLst/>
                      </a:pPr>
                      <a:r>
                        <a:rPr kumimoji="0" lang="en-US" sz="20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rPr>
                        <a:t>$1.10 billion</a:t>
                      </a:r>
                    </a:p>
                  </a:txBody>
                  <a:tcPr marL="68580" marR="68580"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396875">
                <a:tc>
                  <a:txBody>
                    <a:bodyPr/>
                    <a:lstStyle/>
                    <a:p>
                      <a:pPr marL="0" marR="0" lvl="0" indent="0" algn="just" defTabSz="914400" rtl="0" eaLnBrk="1" fontAlgn="base" latinLnBrk="0" hangingPunct="1">
                        <a:lnSpc>
                          <a:spcPts val="1100"/>
                        </a:lnSpc>
                        <a:spcBef>
                          <a:spcPct val="0"/>
                        </a:spcBef>
                        <a:spcAft>
                          <a:spcPct val="0"/>
                        </a:spcAft>
                        <a:buClrTx/>
                        <a:buSzTx/>
                        <a:buFontTx/>
                        <a:buNone/>
                        <a:tabLst/>
                      </a:pPr>
                      <a:endParaRPr kumimoji="0" lang="en-US" sz="20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endParaRPr>
                    </a:p>
                    <a:p>
                      <a:pPr marL="0" marR="0" lvl="0" indent="0" algn="just" defTabSz="914400" rtl="0" eaLnBrk="1" fontAlgn="base" latinLnBrk="0" hangingPunct="1">
                        <a:lnSpc>
                          <a:spcPts val="1100"/>
                        </a:lnSpc>
                        <a:spcBef>
                          <a:spcPct val="0"/>
                        </a:spcBef>
                        <a:spcAft>
                          <a:spcPct val="0"/>
                        </a:spcAft>
                        <a:buClrTx/>
                        <a:buSzTx/>
                        <a:buFontTx/>
                        <a:buNone/>
                        <a:tabLst/>
                      </a:pPr>
                      <a:r>
                        <a:rPr kumimoji="0" lang="en-US" sz="20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rPr>
                        <a:t>Debt (book)</a:t>
                      </a:r>
                    </a:p>
                  </a:txBody>
                  <a:tcPr marL="68580" marR="68580"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just" defTabSz="914400" rtl="0" eaLnBrk="1" fontAlgn="base" latinLnBrk="0" hangingPunct="1">
                        <a:lnSpc>
                          <a:spcPts val="1100"/>
                        </a:lnSpc>
                        <a:spcBef>
                          <a:spcPct val="0"/>
                        </a:spcBef>
                        <a:spcAft>
                          <a:spcPct val="0"/>
                        </a:spcAft>
                        <a:buClrTx/>
                        <a:buSzTx/>
                        <a:buFontTx/>
                        <a:buNone/>
                        <a:tabLst/>
                      </a:pPr>
                      <a:endParaRPr kumimoji="0" lang="en-US" sz="20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endParaRPr>
                    </a:p>
                    <a:p>
                      <a:pPr marL="0" marR="0" lvl="0" indent="0" algn="just" defTabSz="914400" rtl="0" eaLnBrk="1" fontAlgn="base" latinLnBrk="0" hangingPunct="1">
                        <a:lnSpc>
                          <a:spcPts val="1100"/>
                        </a:lnSpc>
                        <a:spcBef>
                          <a:spcPct val="0"/>
                        </a:spcBef>
                        <a:spcAft>
                          <a:spcPct val="0"/>
                        </a:spcAft>
                        <a:buClrTx/>
                        <a:buSzTx/>
                        <a:buFontTx/>
                        <a:buNone/>
                        <a:tabLst/>
                      </a:pPr>
                      <a:r>
                        <a:rPr kumimoji="0" lang="en-US" sz="20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rPr>
                        <a:t>$4.98 billion</a:t>
                      </a:r>
                    </a:p>
                  </a:txBody>
                  <a:tcPr marL="68580" marR="68580"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bl>
          </a:graphicData>
        </a:graphic>
      </p:graphicFrame>
    </p:spTree>
  </p:cSld>
  <p:clrMapOvr>
    <a:masterClrMapping/>
  </p:clrMapOvr>
  <p:transition spd="med">
    <p:wipe dir="r"/>
  </p:transition>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rgbClr val="FDF2D3"/>
        </a:solidFill>
        <a:effectLst/>
      </p:bgPr>
    </p:bg>
    <p:spTree>
      <p:nvGrpSpPr>
        <p:cNvPr id="1" name=""/>
        <p:cNvGrpSpPr/>
        <p:nvPr/>
      </p:nvGrpSpPr>
      <p:grpSpPr>
        <a:xfrm>
          <a:off x="0" y="0"/>
          <a:ext cx="0" cy="0"/>
          <a:chOff x="0" y="0"/>
          <a:chExt cx="0" cy="0"/>
        </a:xfrm>
      </p:grpSpPr>
      <p:sp>
        <p:nvSpPr>
          <p:cNvPr id="50178" name="Rectangle 11"/>
          <p:cNvSpPr>
            <a:spLocks noGrp="1" noChangeArrowheads="1"/>
          </p:cNvSpPr>
          <p:nvPr>
            <p:ph type="title"/>
          </p:nvPr>
        </p:nvSpPr>
        <p:spPr/>
        <p:txBody>
          <a:bodyPr/>
          <a:lstStyle/>
          <a:p>
            <a:pPr eaLnBrk="1" hangingPunct="1"/>
            <a:r>
              <a:rPr lang="en-US" altLang="en-US" smtClean="0">
                <a:ea typeface="ヒラギノ角ゴ Pro W3" pitchFamily="-65" charset="-128"/>
              </a:rPr>
              <a:t>Example 2.2</a:t>
            </a:r>
            <a:br>
              <a:rPr lang="en-US" altLang="en-US" smtClean="0">
                <a:ea typeface="ヒラギノ角ゴ Pro W3" pitchFamily="-65" charset="-128"/>
              </a:rPr>
            </a:br>
            <a:r>
              <a:rPr lang="en-US" altLang="en-US" smtClean="0">
                <a:ea typeface="ヒラギノ角ゴ Pro W3" pitchFamily="-65" charset="-128"/>
              </a:rPr>
              <a:t>Computing Enterprise Value (cont’d)</a:t>
            </a:r>
          </a:p>
        </p:txBody>
      </p:sp>
      <p:sp>
        <p:nvSpPr>
          <p:cNvPr id="50179" name="Rectangle 12"/>
          <p:cNvSpPr>
            <a:spLocks noGrp="1" noChangeArrowheads="1"/>
          </p:cNvSpPr>
          <p:nvPr>
            <p:ph idx="1"/>
          </p:nvPr>
        </p:nvSpPr>
        <p:spPr/>
        <p:txBody>
          <a:bodyPr rIns="91440"/>
          <a:lstStyle/>
          <a:p>
            <a:pPr eaLnBrk="1" hangingPunct="1">
              <a:buFontTx/>
              <a:buNone/>
            </a:pPr>
            <a:r>
              <a:rPr lang="en-US" altLang="en-US" smtClean="0">
                <a:ea typeface="ヒラギノ角ゴ Pro W3" pitchFamily="-65" charset="-128"/>
              </a:rPr>
              <a:t>Execute:</a:t>
            </a:r>
          </a:p>
          <a:p>
            <a:pPr eaLnBrk="1" hangingPunct="1"/>
            <a:r>
              <a:rPr lang="en-US" altLang="en-US" sz="2000" smtClean="0">
                <a:ea typeface="ヒラギノ角ゴ Pro W3" pitchFamily="-65" charset="-128"/>
              </a:rPr>
              <a:t>Heinz had market capitalization of $72.36 </a:t>
            </a:r>
            <a:r>
              <a:rPr lang="en-US" altLang="en-US" sz="2000" smtClean="0">
                <a:ea typeface="ヒラギノ角ゴ Pro W3" pitchFamily="-65" charset="-128"/>
                <a:sym typeface="Symbol" panose="05050102010706020507" pitchFamily="18" charset="2"/>
              </a:rPr>
              <a:t></a:t>
            </a:r>
            <a:r>
              <a:rPr lang="en-US" altLang="en-US" sz="2000" smtClean="0">
                <a:ea typeface="ヒラギノ角ゴ Pro W3" pitchFamily="-65" charset="-128"/>
              </a:rPr>
              <a:t> 320.7 million shares = $23.21 billion</a:t>
            </a:r>
          </a:p>
          <a:p>
            <a:pPr eaLnBrk="1" hangingPunct="1"/>
            <a:r>
              <a:rPr lang="en-US" altLang="en-US" sz="2000" smtClean="0">
                <a:ea typeface="ヒラギノ角ゴ Pro W3" pitchFamily="-65" charset="-128"/>
              </a:rPr>
              <a:t>Thus, Heinz’s enterprise value was </a:t>
            </a:r>
          </a:p>
          <a:p>
            <a:pPr eaLnBrk="1" hangingPunct="1">
              <a:buFontTx/>
              <a:buNone/>
            </a:pPr>
            <a:r>
              <a:rPr lang="en-US" altLang="en-US" sz="2000" b="1" smtClean="0">
                <a:solidFill>
                  <a:srgbClr val="006600"/>
                </a:solidFill>
                <a:ea typeface="ヒラギノ角ゴ Pro W3" pitchFamily="-65" charset="-128"/>
              </a:rPr>
              <a:t>	</a:t>
            </a:r>
            <a:r>
              <a:rPr lang="en-US" altLang="en-US" sz="2000" smtClean="0">
                <a:ea typeface="ヒラギノ角ゴ Pro W3" pitchFamily="-65" charset="-128"/>
              </a:rPr>
              <a:t>23.21+ 4.98 – 1.1 = $27.09 billion</a:t>
            </a:r>
          </a:p>
          <a:p>
            <a:pPr eaLnBrk="1" hangingPunct="1"/>
            <a:endParaRPr lang="en-US" altLang="en-US" sz="2400" smtClean="0">
              <a:ea typeface="ヒラギノ角ゴ Pro W3" pitchFamily="-65" charset="-128"/>
            </a:endParaRPr>
          </a:p>
        </p:txBody>
      </p:sp>
    </p:spTree>
  </p:cSld>
  <p:clrMapOvr>
    <a:masterClrMapping/>
  </p:clrMapOvr>
  <p:transition spd="med">
    <p:wipe dir="r"/>
  </p:transition>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rgbClr val="FDF2D3"/>
        </a:solidFill>
        <a:effectLst/>
      </p:bgPr>
    </p:bg>
    <p:spTree>
      <p:nvGrpSpPr>
        <p:cNvPr id="1" name=""/>
        <p:cNvGrpSpPr/>
        <p:nvPr/>
      </p:nvGrpSpPr>
      <p:grpSpPr>
        <a:xfrm>
          <a:off x="0" y="0"/>
          <a:ext cx="0" cy="0"/>
          <a:chOff x="0" y="0"/>
          <a:chExt cx="0" cy="0"/>
        </a:xfrm>
      </p:grpSpPr>
      <p:sp>
        <p:nvSpPr>
          <p:cNvPr id="51202" name="Rectangle 13"/>
          <p:cNvSpPr>
            <a:spLocks noGrp="1" noChangeArrowheads="1"/>
          </p:cNvSpPr>
          <p:nvPr>
            <p:ph type="title"/>
          </p:nvPr>
        </p:nvSpPr>
        <p:spPr/>
        <p:txBody>
          <a:bodyPr/>
          <a:lstStyle/>
          <a:p>
            <a:pPr eaLnBrk="1" hangingPunct="1"/>
            <a:r>
              <a:rPr lang="en-US" altLang="en-US" smtClean="0">
                <a:ea typeface="ヒラギノ角ゴ Pro W3" pitchFamily="-65" charset="-128"/>
              </a:rPr>
              <a:t>Example 2.2a</a:t>
            </a:r>
            <a:br>
              <a:rPr lang="en-US" altLang="en-US" smtClean="0">
                <a:ea typeface="ヒラギノ角ゴ Pro W3" pitchFamily="-65" charset="-128"/>
              </a:rPr>
            </a:br>
            <a:r>
              <a:rPr lang="en-US" altLang="en-US" smtClean="0">
                <a:ea typeface="ヒラギノ角ゴ Pro W3" pitchFamily="-65" charset="-128"/>
              </a:rPr>
              <a:t>Computing Enterprise Value</a:t>
            </a:r>
          </a:p>
        </p:txBody>
      </p:sp>
      <p:sp>
        <p:nvSpPr>
          <p:cNvPr id="51203" name="Rectangle 14"/>
          <p:cNvSpPr>
            <a:spLocks noGrp="1" noChangeArrowheads="1"/>
          </p:cNvSpPr>
          <p:nvPr>
            <p:ph idx="1"/>
          </p:nvPr>
        </p:nvSpPr>
        <p:spPr/>
        <p:txBody>
          <a:bodyPr rIns="91440"/>
          <a:lstStyle/>
          <a:p>
            <a:pPr eaLnBrk="1" hangingPunct="1">
              <a:buFontTx/>
              <a:buNone/>
            </a:pPr>
            <a:r>
              <a:rPr lang="en-US" altLang="en-US" smtClean="0">
                <a:ea typeface="ヒラギノ角ゴ Pro W3" pitchFamily="-65" charset="-128"/>
              </a:rPr>
              <a:t>Problem:</a:t>
            </a:r>
          </a:p>
          <a:p>
            <a:pPr eaLnBrk="1" hangingPunct="1"/>
            <a:r>
              <a:rPr lang="en-US" altLang="en-US" sz="2000" smtClean="0">
                <a:ea typeface="ヒラギノ角ゴ Pro W3" pitchFamily="-65" charset="-128"/>
              </a:rPr>
              <a:t>As of July, 2013, Campbell’s Soup Co. (CPB) had a share price of $2.65 and 313.5 million shares outstanding </a:t>
            </a:r>
          </a:p>
          <a:p>
            <a:pPr eaLnBrk="1" hangingPunct="1"/>
            <a:r>
              <a:rPr lang="en-US" altLang="en-US" sz="2000" smtClean="0">
                <a:ea typeface="ヒラギノ角ゴ Pro W3" pitchFamily="-65" charset="-128"/>
              </a:rPr>
              <a:t>At that time, the company had $7,106 million in total debt and $333 million in cash</a:t>
            </a:r>
          </a:p>
          <a:p>
            <a:pPr eaLnBrk="1" hangingPunct="1"/>
            <a:r>
              <a:rPr lang="en-US" altLang="en-US" sz="2000" smtClean="0">
                <a:ea typeface="ヒラギノ角ゴ Pro W3" pitchFamily="-65" charset="-128"/>
              </a:rPr>
              <a:t>What was Campbell’s enterprise value?</a:t>
            </a:r>
          </a:p>
        </p:txBody>
      </p:sp>
    </p:spTree>
  </p:cSld>
  <p:clrMapOvr>
    <a:masterClrMapping/>
  </p:clrMapOvr>
  <p:transition spd="med">
    <p:wipe dir="r"/>
  </p:transition>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rgbClr val="FDF2D3"/>
        </a:solidFill>
        <a:effectLst/>
      </p:bgPr>
    </p:bg>
    <p:spTree>
      <p:nvGrpSpPr>
        <p:cNvPr id="1" name=""/>
        <p:cNvGrpSpPr/>
        <p:nvPr/>
      </p:nvGrpSpPr>
      <p:grpSpPr>
        <a:xfrm>
          <a:off x="0" y="0"/>
          <a:ext cx="0" cy="0"/>
          <a:chOff x="0" y="0"/>
          <a:chExt cx="0" cy="0"/>
        </a:xfrm>
      </p:grpSpPr>
      <p:sp>
        <p:nvSpPr>
          <p:cNvPr id="52226" name="Rectangle 34"/>
          <p:cNvSpPr>
            <a:spLocks noGrp="1" noChangeArrowheads="1"/>
          </p:cNvSpPr>
          <p:nvPr>
            <p:ph type="title"/>
          </p:nvPr>
        </p:nvSpPr>
        <p:spPr/>
        <p:txBody>
          <a:bodyPr/>
          <a:lstStyle/>
          <a:p>
            <a:pPr eaLnBrk="1" hangingPunct="1"/>
            <a:r>
              <a:rPr lang="en-US" altLang="en-US" smtClean="0">
                <a:ea typeface="ヒラギノ角ゴ Pro W3" pitchFamily="-65" charset="-128"/>
              </a:rPr>
              <a:t>Example 2.2a</a:t>
            </a:r>
            <a:br>
              <a:rPr lang="en-US" altLang="en-US" smtClean="0">
                <a:ea typeface="ヒラギノ角ゴ Pro W3" pitchFamily="-65" charset="-128"/>
              </a:rPr>
            </a:br>
            <a:r>
              <a:rPr lang="en-US" altLang="en-US" smtClean="0">
                <a:ea typeface="ヒラギノ角ゴ Pro W3" pitchFamily="-65" charset="-128"/>
              </a:rPr>
              <a:t>Computing Enterprise Value (cont’d)</a:t>
            </a:r>
          </a:p>
        </p:txBody>
      </p:sp>
      <p:sp>
        <p:nvSpPr>
          <p:cNvPr id="52227" name="Rectangle 35"/>
          <p:cNvSpPr>
            <a:spLocks noGrp="1" noChangeArrowheads="1"/>
          </p:cNvSpPr>
          <p:nvPr>
            <p:ph idx="1"/>
          </p:nvPr>
        </p:nvSpPr>
        <p:spPr/>
        <p:txBody>
          <a:bodyPr rIns="91440"/>
          <a:lstStyle/>
          <a:p>
            <a:pPr eaLnBrk="1" hangingPunct="1">
              <a:buFontTx/>
              <a:buNone/>
            </a:pPr>
            <a:r>
              <a:rPr lang="en-US" altLang="en-US" smtClean="0">
                <a:ea typeface="ヒラギノ角ゴ Pro W3" pitchFamily="-65" charset="-128"/>
              </a:rPr>
              <a:t>Solution:</a:t>
            </a:r>
          </a:p>
          <a:p>
            <a:pPr eaLnBrk="1" hangingPunct="1">
              <a:buFontTx/>
              <a:buNone/>
            </a:pPr>
            <a:r>
              <a:rPr lang="en-US" altLang="en-US" smtClean="0">
                <a:ea typeface="ヒラギノ角ゴ Pro W3" pitchFamily="-65" charset="-128"/>
              </a:rPr>
              <a:t>Plan: </a:t>
            </a:r>
          </a:p>
        </p:txBody>
      </p:sp>
      <p:sp>
        <p:nvSpPr>
          <p:cNvPr id="52228" name="TextBox 5"/>
          <p:cNvSpPr txBox="1">
            <a:spLocks noChangeArrowheads="1"/>
          </p:cNvSpPr>
          <p:nvPr/>
        </p:nvSpPr>
        <p:spPr bwMode="auto">
          <a:xfrm>
            <a:off x="395288" y="4968875"/>
            <a:ext cx="7543800"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Verdana" panose="020B0604030504040204" pitchFamily="34" charset="0"/>
                <a:ea typeface="ＭＳ Ｐゴシック" panose="020B0600070205080204" pitchFamily="34" charset="-128"/>
              </a:defRPr>
            </a:lvl1pPr>
            <a:lvl2pPr marL="742950" indent="-285750">
              <a:defRPr sz="2400">
                <a:solidFill>
                  <a:schemeClr val="tx1"/>
                </a:solidFill>
                <a:latin typeface="Verdana" panose="020B0604030504040204" pitchFamily="34" charset="0"/>
                <a:ea typeface="ＭＳ Ｐゴシック" panose="020B0600070205080204" pitchFamily="34" charset="-128"/>
              </a:defRPr>
            </a:lvl2pPr>
            <a:lvl3pPr marL="1143000" indent="-228600">
              <a:defRPr sz="2400">
                <a:solidFill>
                  <a:schemeClr val="tx1"/>
                </a:solidFill>
                <a:latin typeface="Verdana" panose="020B0604030504040204" pitchFamily="34" charset="0"/>
                <a:ea typeface="ＭＳ Ｐゴシック" panose="020B0600070205080204" pitchFamily="34" charset="-128"/>
              </a:defRPr>
            </a:lvl3pPr>
            <a:lvl4pPr marL="1600200" indent="-228600">
              <a:defRPr sz="2400">
                <a:solidFill>
                  <a:schemeClr val="tx1"/>
                </a:solidFill>
                <a:latin typeface="Verdana" panose="020B0604030504040204" pitchFamily="34" charset="0"/>
                <a:ea typeface="ＭＳ Ｐゴシック" panose="020B0600070205080204" pitchFamily="34" charset="-128"/>
              </a:defRPr>
            </a:lvl4pPr>
            <a:lvl5pPr marL="2057400" indent="-228600">
              <a:defRPr sz="2400">
                <a:solidFill>
                  <a:schemeClr val="tx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eaLnBrk="1" hangingPunct="1"/>
            <a:r>
              <a:rPr lang="en-US" altLang="en-US" sz="2000"/>
              <a:t>We will solve the problem using Eq. 2.4:  </a:t>
            </a:r>
            <a:br>
              <a:rPr lang="en-US" altLang="en-US" sz="2000"/>
            </a:br>
            <a:r>
              <a:rPr lang="en-US" altLang="en-US" sz="2000"/>
              <a:t>Enterprise value = Market capitalization + Debt – Cash</a:t>
            </a:r>
          </a:p>
        </p:txBody>
      </p:sp>
      <p:graphicFrame>
        <p:nvGraphicFramePr>
          <p:cNvPr id="8" name="Table 7"/>
          <p:cNvGraphicFramePr>
            <a:graphicFrameLocks noGrp="1"/>
          </p:cNvGraphicFramePr>
          <p:nvPr/>
        </p:nvGraphicFramePr>
        <p:xfrm>
          <a:off x="1371600" y="3111500"/>
          <a:ext cx="6400800" cy="1587500"/>
        </p:xfrm>
        <a:graphic>
          <a:graphicData uri="http://schemas.openxmlformats.org/drawingml/2006/table">
            <a:tbl>
              <a:tblPr/>
              <a:tblGrid>
                <a:gridCol w="3405188"/>
                <a:gridCol w="2995612"/>
              </a:tblGrid>
              <a:tr h="396875">
                <a:tc>
                  <a:txBody>
                    <a:bodyPr/>
                    <a:lstStyle/>
                    <a:p>
                      <a:pPr marL="0" marR="0" lvl="0" indent="0" algn="just" defTabSz="914400" rtl="0" eaLnBrk="1" fontAlgn="base" latinLnBrk="0" hangingPunct="1">
                        <a:lnSpc>
                          <a:spcPts val="1100"/>
                        </a:lnSpc>
                        <a:spcBef>
                          <a:spcPct val="0"/>
                        </a:spcBef>
                        <a:spcAft>
                          <a:spcPct val="0"/>
                        </a:spcAft>
                        <a:buClrTx/>
                        <a:buSzTx/>
                        <a:buFontTx/>
                        <a:buNone/>
                        <a:tabLst/>
                      </a:pPr>
                      <a:endParaRPr kumimoji="0" lang="en-US" sz="20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endParaRPr>
                    </a:p>
                    <a:p>
                      <a:pPr marL="0" marR="0" lvl="0" indent="0" algn="just" defTabSz="914400" rtl="0" eaLnBrk="1" fontAlgn="base" latinLnBrk="0" hangingPunct="1">
                        <a:lnSpc>
                          <a:spcPts val="1100"/>
                        </a:lnSpc>
                        <a:spcBef>
                          <a:spcPct val="0"/>
                        </a:spcBef>
                        <a:spcAft>
                          <a:spcPct val="0"/>
                        </a:spcAft>
                        <a:buClrTx/>
                        <a:buSzTx/>
                        <a:buFontTx/>
                        <a:buNone/>
                        <a:tabLst/>
                      </a:pPr>
                      <a:r>
                        <a:rPr kumimoji="0" lang="en-US" sz="20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rPr>
                        <a:t>Share Price</a:t>
                      </a:r>
                    </a:p>
                  </a:txBody>
                  <a:tcPr marL="68580" marR="68580"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just" defTabSz="914400" rtl="0" eaLnBrk="1" fontAlgn="base" latinLnBrk="0" hangingPunct="1">
                        <a:lnSpc>
                          <a:spcPts val="1100"/>
                        </a:lnSpc>
                        <a:spcBef>
                          <a:spcPct val="0"/>
                        </a:spcBef>
                        <a:spcAft>
                          <a:spcPct val="0"/>
                        </a:spcAft>
                        <a:buClrTx/>
                        <a:buSzTx/>
                        <a:buFontTx/>
                        <a:buNone/>
                        <a:tabLst/>
                      </a:pPr>
                      <a:endParaRPr kumimoji="0" lang="en-US" sz="20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endParaRPr>
                    </a:p>
                    <a:p>
                      <a:pPr marL="0" marR="0" lvl="0" indent="0" algn="just" defTabSz="914400" rtl="0" eaLnBrk="1" fontAlgn="base" latinLnBrk="0" hangingPunct="1">
                        <a:lnSpc>
                          <a:spcPts val="1100"/>
                        </a:lnSpc>
                        <a:spcBef>
                          <a:spcPct val="0"/>
                        </a:spcBef>
                        <a:spcAft>
                          <a:spcPct val="0"/>
                        </a:spcAft>
                        <a:buClrTx/>
                        <a:buSzTx/>
                        <a:buFontTx/>
                        <a:buNone/>
                        <a:tabLst/>
                      </a:pPr>
                      <a:r>
                        <a:rPr kumimoji="0" lang="en-US" sz="20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rPr>
                        <a:t>$42.65</a:t>
                      </a:r>
                    </a:p>
                  </a:txBody>
                  <a:tcPr marL="68580" marR="68580"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396875">
                <a:tc>
                  <a:txBody>
                    <a:bodyPr/>
                    <a:lstStyle/>
                    <a:p>
                      <a:pPr marL="0" marR="0" lvl="0" indent="0" algn="just" defTabSz="914400" rtl="0" eaLnBrk="1" fontAlgn="base" latinLnBrk="0" hangingPunct="1">
                        <a:lnSpc>
                          <a:spcPts val="1100"/>
                        </a:lnSpc>
                        <a:spcBef>
                          <a:spcPct val="0"/>
                        </a:spcBef>
                        <a:spcAft>
                          <a:spcPct val="0"/>
                        </a:spcAft>
                        <a:buClrTx/>
                        <a:buSzTx/>
                        <a:buFontTx/>
                        <a:buNone/>
                        <a:tabLst/>
                      </a:pPr>
                      <a:endParaRPr kumimoji="0" lang="en-US" sz="20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endParaRPr>
                    </a:p>
                    <a:p>
                      <a:pPr marL="0" marR="0" lvl="0" indent="0" algn="just" defTabSz="914400" rtl="0" eaLnBrk="1" fontAlgn="base" latinLnBrk="0" hangingPunct="1">
                        <a:lnSpc>
                          <a:spcPts val="1100"/>
                        </a:lnSpc>
                        <a:spcBef>
                          <a:spcPct val="0"/>
                        </a:spcBef>
                        <a:spcAft>
                          <a:spcPct val="0"/>
                        </a:spcAft>
                        <a:buClrTx/>
                        <a:buSzTx/>
                        <a:buFontTx/>
                        <a:buNone/>
                        <a:tabLst/>
                      </a:pPr>
                      <a:r>
                        <a:rPr kumimoji="0" lang="en-US" sz="20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rPr>
                        <a:t>Shares outstanding</a:t>
                      </a:r>
                    </a:p>
                  </a:txBody>
                  <a:tcPr marL="68580" marR="68580"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just" defTabSz="914400" rtl="0" eaLnBrk="1" fontAlgn="base" latinLnBrk="0" hangingPunct="1">
                        <a:lnSpc>
                          <a:spcPts val="1100"/>
                        </a:lnSpc>
                        <a:spcBef>
                          <a:spcPct val="0"/>
                        </a:spcBef>
                        <a:spcAft>
                          <a:spcPct val="0"/>
                        </a:spcAft>
                        <a:buClrTx/>
                        <a:buSzTx/>
                        <a:buFontTx/>
                        <a:buNone/>
                        <a:tabLst/>
                      </a:pPr>
                      <a:endParaRPr kumimoji="0" lang="en-US" sz="20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endParaRPr>
                    </a:p>
                    <a:p>
                      <a:pPr marL="0" marR="0" lvl="0" indent="0" algn="just" defTabSz="914400" rtl="0" eaLnBrk="1" fontAlgn="base" latinLnBrk="0" hangingPunct="1">
                        <a:lnSpc>
                          <a:spcPts val="1100"/>
                        </a:lnSpc>
                        <a:spcBef>
                          <a:spcPct val="0"/>
                        </a:spcBef>
                        <a:spcAft>
                          <a:spcPct val="0"/>
                        </a:spcAft>
                        <a:buClrTx/>
                        <a:buSzTx/>
                        <a:buFontTx/>
                        <a:buNone/>
                        <a:tabLst/>
                      </a:pPr>
                      <a:r>
                        <a:rPr kumimoji="0" lang="en-US" sz="20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rPr>
                        <a:t>313.5 million</a:t>
                      </a:r>
                    </a:p>
                  </a:txBody>
                  <a:tcPr marL="68580" marR="68580"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396875">
                <a:tc>
                  <a:txBody>
                    <a:bodyPr/>
                    <a:lstStyle/>
                    <a:p>
                      <a:pPr marL="0" marR="0" lvl="0" indent="0" algn="just" defTabSz="914400" rtl="0" eaLnBrk="1" fontAlgn="base" latinLnBrk="0" hangingPunct="1">
                        <a:lnSpc>
                          <a:spcPts val="1100"/>
                        </a:lnSpc>
                        <a:spcBef>
                          <a:spcPct val="0"/>
                        </a:spcBef>
                        <a:spcAft>
                          <a:spcPct val="0"/>
                        </a:spcAft>
                        <a:buClrTx/>
                        <a:buSzTx/>
                        <a:buFontTx/>
                        <a:buNone/>
                        <a:tabLst/>
                      </a:pPr>
                      <a:endParaRPr kumimoji="0" lang="en-US" sz="20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endParaRPr>
                    </a:p>
                    <a:p>
                      <a:pPr marL="0" marR="0" lvl="0" indent="0" algn="just" defTabSz="914400" rtl="0" eaLnBrk="1" fontAlgn="base" latinLnBrk="0" hangingPunct="1">
                        <a:lnSpc>
                          <a:spcPts val="1100"/>
                        </a:lnSpc>
                        <a:spcBef>
                          <a:spcPct val="0"/>
                        </a:spcBef>
                        <a:spcAft>
                          <a:spcPct val="0"/>
                        </a:spcAft>
                        <a:buClrTx/>
                        <a:buSzTx/>
                        <a:buFontTx/>
                        <a:buNone/>
                        <a:tabLst/>
                      </a:pPr>
                      <a:r>
                        <a:rPr kumimoji="0" lang="en-US" sz="20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rPr>
                        <a:t>Cash</a:t>
                      </a:r>
                    </a:p>
                  </a:txBody>
                  <a:tcPr marL="68580" marR="68580"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just" defTabSz="914400" rtl="0" eaLnBrk="1" fontAlgn="base" latinLnBrk="0" hangingPunct="1">
                        <a:lnSpc>
                          <a:spcPts val="1100"/>
                        </a:lnSpc>
                        <a:spcBef>
                          <a:spcPct val="0"/>
                        </a:spcBef>
                        <a:spcAft>
                          <a:spcPct val="0"/>
                        </a:spcAft>
                        <a:buClrTx/>
                        <a:buSzTx/>
                        <a:buFontTx/>
                        <a:buNone/>
                        <a:tabLst/>
                      </a:pPr>
                      <a:endParaRPr kumimoji="0" lang="en-US" sz="20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endParaRPr>
                    </a:p>
                    <a:p>
                      <a:pPr marL="0" marR="0" lvl="0" indent="0" algn="just" defTabSz="914400" rtl="0" eaLnBrk="1" fontAlgn="base" latinLnBrk="0" hangingPunct="1">
                        <a:lnSpc>
                          <a:spcPts val="1100"/>
                        </a:lnSpc>
                        <a:spcBef>
                          <a:spcPct val="0"/>
                        </a:spcBef>
                        <a:spcAft>
                          <a:spcPct val="0"/>
                        </a:spcAft>
                        <a:buClrTx/>
                        <a:buSzTx/>
                        <a:buFontTx/>
                        <a:buNone/>
                        <a:tabLst/>
                      </a:pPr>
                      <a:r>
                        <a:rPr kumimoji="0" lang="en-US" sz="20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rPr>
                        <a:t>$333 million</a:t>
                      </a:r>
                    </a:p>
                  </a:txBody>
                  <a:tcPr marL="68580" marR="68580"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396875">
                <a:tc>
                  <a:txBody>
                    <a:bodyPr/>
                    <a:lstStyle/>
                    <a:p>
                      <a:pPr marL="0" marR="0" lvl="0" indent="0" algn="just" defTabSz="914400" rtl="0" eaLnBrk="1" fontAlgn="base" latinLnBrk="0" hangingPunct="1">
                        <a:lnSpc>
                          <a:spcPts val="1100"/>
                        </a:lnSpc>
                        <a:spcBef>
                          <a:spcPct val="0"/>
                        </a:spcBef>
                        <a:spcAft>
                          <a:spcPct val="0"/>
                        </a:spcAft>
                        <a:buClrTx/>
                        <a:buSzTx/>
                        <a:buFontTx/>
                        <a:buNone/>
                        <a:tabLst/>
                      </a:pPr>
                      <a:endParaRPr kumimoji="0" lang="en-US" sz="20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endParaRPr>
                    </a:p>
                    <a:p>
                      <a:pPr marL="0" marR="0" lvl="0" indent="0" algn="just" defTabSz="914400" rtl="0" eaLnBrk="1" fontAlgn="base" latinLnBrk="0" hangingPunct="1">
                        <a:lnSpc>
                          <a:spcPts val="1100"/>
                        </a:lnSpc>
                        <a:spcBef>
                          <a:spcPct val="0"/>
                        </a:spcBef>
                        <a:spcAft>
                          <a:spcPct val="0"/>
                        </a:spcAft>
                        <a:buClrTx/>
                        <a:buSzTx/>
                        <a:buFontTx/>
                        <a:buNone/>
                        <a:tabLst/>
                      </a:pPr>
                      <a:r>
                        <a:rPr kumimoji="0" lang="en-US" sz="20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rPr>
                        <a:t>Debt</a:t>
                      </a:r>
                    </a:p>
                  </a:txBody>
                  <a:tcPr marL="68580" marR="68580"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just" defTabSz="914400" rtl="0" eaLnBrk="1" fontAlgn="base" latinLnBrk="0" hangingPunct="1">
                        <a:lnSpc>
                          <a:spcPts val="1100"/>
                        </a:lnSpc>
                        <a:spcBef>
                          <a:spcPct val="0"/>
                        </a:spcBef>
                        <a:spcAft>
                          <a:spcPct val="0"/>
                        </a:spcAft>
                        <a:buClrTx/>
                        <a:buSzTx/>
                        <a:buFontTx/>
                        <a:buNone/>
                        <a:tabLst/>
                      </a:pPr>
                      <a:endParaRPr kumimoji="0" lang="en-US" sz="20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endParaRPr>
                    </a:p>
                    <a:p>
                      <a:pPr marL="0" marR="0" lvl="0" indent="0" algn="just" defTabSz="914400" rtl="0" eaLnBrk="1" fontAlgn="base" latinLnBrk="0" hangingPunct="1">
                        <a:lnSpc>
                          <a:spcPts val="1100"/>
                        </a:lnSpc>
                        <a:spcBef>
                          <a:spcPct val="0"/>
                        </a:spcBef>
                        <a:spcAft>
                          <a:spcPct val="0"/>
                        </a:spcAft>
                        <a:buClrTx/>
                        <a:buSzTx/>
                        <a:buFontTx/>
                        <a:buNone/>
                        <a:tabLst/>
                      </a:pPr>
                      <a:r>
                        <a:rPr kumimoji="0" lang="en-US" sz="20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rPr>
                        <a:t>$7,106 million</a:t>
                      </a:r>
                    </a:p>
                  </a:txBody>
                  <a:tcPr marL="68580" marR="68580"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bl>
          </a:graphicData>
        </a:graphic>
      </p:graphicFrame>
    </p:spTree>
  </p:cSld>
  <p:clrMapOvr>
    <a:masterClrMapping/>
  </p:clrMapOvr>
  <p:transition spd="med">
    <p:wipe dir="r"/>
  </p:transition>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rgbClr val="FDF2D3"/>
        </a:solidFill>
        <a:effectLst/>
      </p:bgPr>
    </p:bg>
    <p:spTree>
      <p:nvGrpSpPr>
        <p:cNvPr id="1" name=""/>
        <p:cNvGrpSpPr/>
        <p:nvPr/>
      </p:nvGrpSpPr>
      <p:grpSpPr>
        <a:xfrm>
          <a:off x="0" y="0"/>
          <a:ext cx="0" cy="0"/>
          <a:chOff x="0" y="0"/>
          <a:chExt cx="0" cy="0"/>
        </a:xfrm>
      </p:grpSpPr>
      <p:sp>
        <p:nvSpPr>
          <p:cNvPr id="53250" name="Rectangle 11"/>
          <p:cNvSpPr>
            <a:spLocks noGrp="1" noChangeArrowheads="1"/>
          </p:cNvSpPr>
          <p:nvPr>
            <p:ph type="title"/>
          </p:nvPr>
        </p:nvSpPr>
        <p:spPr/>
        <p:txBody>
          <a:bodyPr/>
          <a:lstStyle/>
          <a:p>
            <a:pPr eaLnBrk="1" hangingPunct="1"/>
            <a:r>
              <a:rPr lang="en-US" altLang="en-US" smtClean="0">
                <a:ea typeface="ヒラギノ角ゴ Pro W3" pitchFamily="-65" charset="-128"/>
              </a:rPr>
              <a:t>Example 2.2a</a:t>
            </a:r>
            <a:br>
              <a:rPr lang="en-US" altLang="en-US" smtClean="0">
                <a:ea typeface="ヒラギノ角ゴ Pro W3" pitchFamily="-65" charset="-128"/>
              </a:rPr>
            </a:br>
            <a:r>
              <a:rPr lang="en-US" altLang="en-US" smtClean="0">
                <a:ea typeface="ヒラギノ角ゴ Pro W3" pitchFamily="-65" charset="-128"/>
              </a:rPr>
              <a:t>Computing Enterprise Value (cont’d)</a:t>
            </a:r>
          </a:p>
        </p:txBody>
      </p:sp>
      <p:sp>
        <p:nvSpPr>
          <p:cNvPr id="53251" name="Rectangle 12"/>
          <p:cNvSpPr>
            <a:spLocks noGrp="1" noChangeArrowheads="1"/>
          </p:cNvSpPr>
          <p:nvPr>
            <p:ph idx="1"/>
          </p:nvPr>
        </p:nvSpPr>
        <p:spPr/>
        <p:txBody>
          <a:bodyPr rIns="91440"/>
          <a:lstStyle/>
          <a:p>
            <a:pPr eaLnBrk="1" hangingPunct="1">
              <a:buFontTx/>
              <a:buNone/>
            </a:pPr>
            <a:r>
              <a:rPr lang="en-US" altLang="en-US" smtClean="0">
                <a:ea typeface="ヒラギノ角ゴ Pro W3" pitchFamily="-65" charset="-128"/>
              </a:rPr>
              <a:t>Execute:</a:t>
            </a:r>
          </a:p>
          <a:p>
            <a:pPr eaLnBrk="1" hangingPunct="1"/>
            <a:r>
              <a:rPr lang="en-US" altLang="en-US" sz="2000" smtClean="0">
                <a:ea typeface="ヒラギノ角ゴ Pro W3" pitchFamily="-65" charset="-128"/>
              </a:rPr>
              <a:t>As computed in Example 2.1a, Campbell’s had a market capitalization of (313.5 million shares) </a:t>
            </a:r>
            <a:r>
              <a:rPr lang="en-US" altLang="en-US" sz="2000" smtClean="0">
                <a:ea typeface="ヒラギノ角ゴ Pro W3" pitchFamily="-65" charset="-128"/>
                <a:sym typeface="Symbol" panose="05050102010706020507" pitchFamily="18" charset="2"/>
              </a:rPr>
              <a:t></a:t>
            </a:r>
            <a:r>
              <a:rPr lang="en-US" altLang="en-US" sz="2000" smtClean="0">
                <a:ea typeface="ヒラギノ角ゴ Pro W3" pitchFamily="-65" charset="-128"/>
              </a:rPr>
              <a:t> ($42.65/share) = $13,371 million </a:t>
            </a:r>
          </a:p>
          <a:p>
            <a:pPr eaLnBrk="1" hangingPunct="1"/>
            <a:endParaRPr lang="en-US" altLang="en-US" sz="2400" smtClean="0">
              <a:ea typeface="ヒラギノ角ゴ Pro W3" pitchFamily="-65" charset="-128"/>
            </a:endParaRPr>
          </a:p>
          <a:p>
            <a:pPr eaLnBrk="1" hangingPunct="1"/>
            <a:endParaRPr lang="en-US" altLang="en-US" sz="2400" smtClean="0">
              <a:ea typeface="ヒラギノ角ゴ Pro W3" pitchFamily="-65" charset="-128"/>
            </a:endParaRPr>
          </a:p>
          <a:p>
            <a:pPr eaLnBrk="1" hangingPunct="1"/>
            <a:endParaRPr lang="en-US" altLang="en-US" sz="2000" smtClean="0">
              <a:ea typeface="ヒラギノ角ゴ Pro W3" pitchFamily="-65" charset="-128"/>
            </a:endParaRPr>
          </a:p>
        </p:txBody>
      </p:sp>
      <p:sp>
        <p:nvSpPr>
          <p:cNvPr id="53252" name="Rectangle 5"/>
          <p:cNvSpPr>
            <a:spLocks noChangeArrowheads="1"/>
          </p:cNvSpPr>
          <p:nvPr/>
        </p:nvSpPr>
        <p:spPr bwMode="auto">
          <a:xfrm>
            <a:off x="990600" y="4040188"/>
            <a:ext cx="7315200" cy="822325"/>
          </a:xfrm>
          <a:prstGeom prst="rect">
            <a:avLst/>
          </a:prstGeom>
          <a:solidFill>
            <a:srgbClr val="FFF4DB"/>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Verdana" panose="020B0604030504040204" pitchFamily="34" charset="0"/>
                <a:ea typeface="ＭＳ Ｐゴシック" panose="020B0600070205080204" pitchFamily="34" charset="-128"/>
              </a:defRPr>
            </a:lvl1pPr>
            <a:lvl2pPr marL="742950" indent="-285750">
              <a:defRPr sz="2400">
                <a:solidFill>
                  <a:schemeClr val="tx1"/>
                </a:solidFill>
                <a:latin typeface="Verdana" panose="020B0604030504040204" pitchFamily="34" charset="0"/>
                <a:ea typeface="ＭＳ Ｐゴシック" panose="020B0600070205080204" pitchFamily="34" charset="-128"/>
              </a:defRPr>
            </a:lvl2pPr>
            <a:lvl3pPr marL="1143000" indent="-228600">
              <a:defRPr sz="2400">
                <a:solidFill>
                  <a:schemeClr val="tx1"/>
                </a:solidFill>
                <a:latin typeface="Verdana" panose="020B0604030504040204" pitchFamily="34" charset="0"/>
                <a:ea typeface="ＭＳ Ｐゴシック" panose="020B0600070205080204" pitchFamily="34" charset="-128"/>
              </a:defRPr>
            </a:lvl3pPr>
            <a:lvl4pPr marL="1600200" indent="-228600">
              <a:defRPr sz="2400">
                <a:solidFill>
                  <a:schemeClr val="tx1"/>
                </a:solidFill>
                <a:latin typeface="Verdana" panose="020B0604030504040204" pitchFamily="34" charset="0"/>
                <a:ea typeface="ＭＳ Ｐゴシック" panose="020B0600070205080204" pitchFamily="34" charset="-128"/>
              </a:defRPr>
            </a:lvl4pPr>
            <a:lvl5pPr marL="2057400" indent="-228600">
              <a:defRPr sz="2400">
                <a:solidFill>
                  <a:schemeClr val="tx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eaLnBrk="1" hangingPunct="1"/>
            <a:r>
              <a:rPr lang="en-US" altLang="en-US"/>
              <a:t>Enterprise Value = Market Value of Equity + Debt – Cash</a:t>
            </a:r>
          </a:p>
        </p:txBody>
      </p:sp>
    </p:spTree>
  </p:cSld>
  <p:clrMapOvr>
    <a:masterClrMapping/>
  </p:clrMapOvr>
  <p:transition spd="med">
    <p:wipe dir="r"/>
  </p:transition>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rgbClr val="FDF2D3"/>
        </a:solidFill>
        <a:effectLst/>
      </p:bgPr>
    </p:bg>
    <p:spTree>
      <p:nvGrpSpPr>
        <p:cNvPr id="1" name=""/>
        <p:cNvGrpSpPr/>
        <p:nvPr/>
      </p:nvGrpSpPr>
      <p:grpSpPr>
        <a:xfrm>
          <a:off x="0" y="0"/>
          <a:ext cx="0" cy="0"/>
          <a:chOff x="0" y="0"/>
          <a:chExt cx="0" cy="0"/>
        </a:xfrm>
      </p:grpSpPr>
      <p:sp>
        <p:nvSpPr>
          <p:cNvPr id="54274" name="Rectangle 13"/>
          <p:cNvSpPr>
            <a:spLocks noGrp="1" noChangeArrowheads="1"/>
          </p:cNvSpPr>
          <p:nvPr>
            <p:ph type="title"/>
          </p:nvPr>
        </p:nvSpPr>
        <p:spPr/>
        <p:txBody>
          <a:bodyPr/>
          <a:lstStyle/>
          <a:p>
            <a:pPr eaLnBrk="1" hangingPunct="1"/>
            <a:r>
              <a:rPr lang="en-US" altLang="en-US" smtClean="0">
                <a:ea typeface="ヒラギノ角ゴ Pro W3" pitchFamily="-65" charset="-128"/>
              </a:rPr>
              <a:t>Example 2.2a</a:t>
            </a:r>
            <a:br>
              <a:rPr lang="en-US" altLang="en-US" smtClean="0">
                <a:ea typeface="ヒラギノ角ゴ Pro W3" pitchFamily="-65" charset="-128"/>
              </a:rPr>
            </a:br>
            <a:r>
              <a:rPr lang="en-US" altLang="en-US" smtClean="0">
                <a:ea typeface="ヒラギノ角ゴ Pro W3" pitchFamily="-65" charset="-128"/>
              </a:rPr>
              <a:t>Computing Enterprise Value (cont’d)</a:t>
            </a:r>
          </a:p>
        </p:txBody>
      </p:sp>
      <p:sp>
        <p:nvSpPr>
          <p:cNvPr id="54275" name="Rectangle 14"/>
          <p:cNvSpPr>
            <a:spLocks noGrp="1" noChangeArrowheads="1"/>
          </p:cNvSpPr>
          <p:nvPr>
            <p:ph idx="1"/>
          </p:nvPr>
        </p:nvSpPr>
        <p:spPr/>
        <p:txBody>
          <a:bodyPr rIns="91440"/>
          <a:lstStyle/>
          <a:p>
            <a:pPr eaLnBrk="1" hangingPunct="1">
              <a:buFontTx/>
              <a:buNone/>
            </a:pPr>
            <a:r>
              <a:rPr lang="en-US" altLang="en-US" smtClean="0">
                <a:ea typeface="ヒラギノ角ゴ Pro W3" pitchFamily="-65" charset="-128"/>
              </a:rPr>
              <a:t>Evaluate:</a:t>
            </a:r>
          </a:p>
          <a:p>
            <a:pPr eaLnBrk="1" hangingPunct="1"/>
            <a:r>
              <a:rPr lang="en-US" altLang="en-US" sz="2000" smtClean="0">
                <a:ea typeface="ヒラギノ角ゴ Pro W3" pitchFamily="-65" charset="-128"/>
              </a:rPr>
              <a:t>Campbell’s Enterprise Value = </a:t>
            </a:r>
          </a:p>
          <a:p>
            <a:pPr lvl="1" eaLnBrk="1" hangingPunct="1">
              <a:buFontTx/>
              <a:buNone/>
            </a:pPr>
            <a:r>
              <a:rPr lang="en-US" altLang="en-US" sz="1800" smtClean="0">
                <a:ea typeface="ヒラギノ角ゴ Pro W3" pitchFamily="-65" charset="-128"/>
              </a:rPr>
              <a:t>$13,371 + $7,106 – $333.0 = $20,144 million </a:t>
            </a:r>
            <a:endParaRPr lang="en-US" altLang="en-US" sz="2000" smtClean="0">
              <a:ea typeface="ヒラギノ角ゴ Pro W3" pitchFamily="-65" charset="-128"/>
            </a:endParaRPr>
          </a:p>
        </p:txBody>
      </p:sp>
    </p:spTree>
  </p:cSld>
  <p:clrMapOvr>
    <a:masterClrMapping/>
  </p:clrMapOvr>
  <p:transition spd="med">
    <p:wipe dir="r"/>
  </p:transition>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11"/>
          <p:cNvSpPr>
            <a:spLocks noGrp="1" noChangeArrowheads="1"/>
          </p:cNvSpPr>
          <p:nvPr>
            <p:ph type="title"/>
          </p:nvPr>
        </p:nvSpPr>
        <p:spPr/>
        <p:txBody>
          <a:bodyPr/>
          <a:lstStyle/>
          <a:p>
            <a:pPr eaLnBrk="1" hangingPunct="1"/>
            <a:r>
              <a:rPr lang="en-US" altLang="en-US" smtClean="0">
                <a:ea typeface="ヒラギノ角ゴ Pro W3" pitchFamily="-65" charset="-128"/>
              </a:rPr>
              <a:t>2.3 The Income Statement</a:t>
            </a:r>
          </a:p>
        </p:txBody>
      </p:sp>
      <p:sp>
        <p:nvSpPr>
          <p:cNvPr id="55299" name="Rectangle 12"/>
          <p:cNvSpPr>
            <a:spLocks noGrp="1" noChangeArrowheads="1"/>
          </p:cNvSpPr>
          <p:nvPr>
            <p:ph idx="1"/>
          </p:nvPr>
        </p:nvSpPr>
        <p:spPr/>
        <p:txBody>
          <a:bodyPr rIns="91440"/>
          <a:lstStyle/>
          <a:p>
            <a:pPr eaLnBrk="1" hangingPunct="1"/>
            <a:r>
              <a:rPr lang="en-US" altLang="en-US" smtClean="0">
                <a:ea typeface="ヒラギノ角ゴ Pro W3" pitchFamily="-65" charset="-128"/>
              </a:rPr>
              <a:t>The income statement lists the firm’s revenues and expenses over a period of time</a:t>
            </a:r>
          </a:p>
          <a:p>
            <a:pPr lvl="1" eaLnBrk="1" hangingPunct="1"/>
            <a:r>
              <a:rPr lang="en-US" altLang="en-US" smtClean="0">
                <a:ea typeface="ヒラギノ角ゴ Pro W3" pitchFamily="-65" charset="-128"/>
              </a:rPr>
              <a:t>Sometimes called the profit and loss statement, or “P&amp;L”</a:t>
            </a:r>
          </a:p>
          <a:p>
            <a:pPr eaLnBrk="1" hangingPunct="1"/>
            <a:r>
              <a:rPr lang="en-US" altLang="en-US" smtClean="0">
                <a:ea typeface="ヒラギノ角ゴ Pro W3" pitchFamily="-65" charset="-128"/>
              </a:rPr>
              <a:t>The  last or “bottom” line of the income statement shows net income</a:t>
            </a:r>
          </a:p>
          <a:p>
            <a:pPr lvl="1" eaLnBrk="1" hangingPunct="1"/>
            <a:r>
              <a:rPr lang="en-US" altLang="en-US" smtClean="0">
                <a:ea typeface="ヒラギノ角ゴ Pro W3" pitchFamily="-65" charset="-128"/>
              </a:rPr>
              <a:t>A measure of its profitability  during the period </a:t>
            </a:r>
          </a:p>
          <a:p>
            <a:pPr lvl="1" eaLnBrk="1" hangingPunct="1"/>
            <a:r>
              <a:rPr lang="en-US" altLang="en-US" smtClean="0">
                <a:ea typeface="ヒラギノ角ゴ Pro W3" pitchFamily="-65" charset="-128"/>
              </a:rPr>
              <a:t>Also referred to as the firm’s earnings  </a:t>
            </a:r>
          </a:p>
        </p:txBody>
      </p:sp>
    </p:spTree>
  </p:cSld>
  <p:clrMapOvr>
    <a:masterClrMapping/>
  </p:clrMapOvr>
  <p:transition spd="med">
    <p:wipe dir="r"/>
  </p:transition>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3"/>
          <p:cNvSpPr>
            <a:spLocks noGrp="1" noChangeArrowheads="1"/>
          </p:cNvSpPr>
          <p:nvPr>
            <p:ph type="title"/>
          </p:nvPr>
        </p:nvSpPr>
        <p:spPr/>
        <p:txBody>
          <a:bodyPr/>
          <a:lstStyle/>
          <a:p>
            <a:pPr eaLnBrk="1" hangingPunct="1"/>
            <a:r>
              <a:rPr lang="en-US" altLang="en-US" smtClean="0">
                <a:ea typeface="ヒラギノ角ゴ Pro W3" pitchFamily="-65" charset="-128"/>
              </a:rPr>
              <a:t>2.3 The Income Statement</a:t>
            </a:r>
          </a:p>
        </p:txBody>
      </p:sp>
      <p:sp>
        <p:nvSpPr>
          <p:cNvPr id="56323" name="Rectangle 24"/>
          <p:cNvSpPr>
            <a:spLocks noGrp="1" noChangeArrowheads="1"/>
          </p:cNvSpPr>
          <p:nvPr>
            <p:ph idx="1"/>
          </p:nvPr>
        </p:nvSpPr>
        <p:spPr/>
        <p:txBody>
          <a:bodyPr rIns="91440"/>
          <a:lstStyle/>
          <a:p>
            <a:pPr eaLnBrk="1" hangingPunct="1">
              <a:lnSpc>
                <a:spcPct val="90000"/>
              </a:lnSpc>
            </a:pPr>
            <a:r>
              <a:rPr lang="en-US" altLang="en-US" smtClean="0">
                <a:ea typeface="ヒラギノ角ゴ Pro W3" pitchFamily="-65" charset="-128"/>
              </a:rPr>
              <a:t>Earnings Calculations</a:t>
            </a:r>
          </a:p>
          <a:p>
            <a:pPr lvl="1" eaLnBrk="1" hangingPunct="1">
              <a:lnSpc>
                <a:spcPct val="90000"/>
              </a:lnSpc>
            </a:pPr>
            <a:r>
              <a:rPr lang="en-US" altLang="en-US" smtClean="0">
                <a:ea typeface="ヒラギノ角ゴ Pro W3" pitchFamily="-65" charset="-128"/>
              </a:rPr>
              <a:t>Gross Profit</a:t>
            </a:r>
          </a:p>
          <a:p>
            <a:pPr lvl="2" eaLnBrk="1" hangingPunct="1">
              <a:lnSpc>
                <a:spcPct val="90000"/>
              </a:lnSpc>
            </a:pPr>
            <a:r>
              <a:rPr lang="en-US" altLang="en-US" smtClean="0">
                <a:ea typeface="ＭＳ Ｐゴシック" panose="020B0600070205080204" pitchFamily="34" charset="-128"/>
              </a:rPr>
              <a:t>Revenues (Net Sales) - Cost of Sales = Gross Profit</a:t>
            </a:r>
          </a:p>
          <a:p>
            <a:pPr lvl="1" eaLnBrk="1" hangingPunct="1">
              <a:lnSpc>
                <a:spcPct val="90000"/>
              </a:lnSpc>
            </a:pPr>
            <a:r>
              <a:rPr lang="en-US" altLang="en-US" smtClean="0">
                <a:ea typeface="ヒラギノ角ゴ Pro W3" pitchFamily="-65" charset="-128"/>
              </a:rPr>
              <a:t>Operating Expenses </a:t>
            </a:r>
          </a:p>
          <a:p>
            <a:pPr lvl="2" eaLnBrk="1" hangingPunct="1">
              <a:lnSpc>
                <a:spcPct val="90000"/>
              </a:lnSpc>
            </a:pPr>
            <a:r>
              <a:rPr lang="en-US" altLang="en-US" smtClean="0">
                <a:ea typeface="ＭＳ Ｐゴシック" panose="020B0600070205080204" pitchFamily="34" charset="-128"/>
              </a:rPr>
              <a:t>Gross Profit – Operating Expenses = Operating Income</a:t>
            </a:r>
          </a:p>
          <a:p>
            <a:pPr lvl="1" eaLnBrk="1" hangingPunct="1">
              <a:lnSpc>
                <a:spcPct val="90000"/>
              </a:lnSpc>
            </a:pPr>
            <a:r>
              <a:rPr lang="en-US" altLang="en-US" smtClean="0">
                <a:ea typeface="ヒラギノ角ゴ Pro W3" pitchFamily="-65" charset="-128"/>
              </a:rPr>
              <a:t>Earnings Before Interest and Taxes (EBIT)</a:t>
            </a:r>
          </a:p>
          <a:p>
            <a:pPr lvl="2" eaLnBrk="1" hangingPunct="1">
              <a:lnSpc>
                <a:spcPct val="90000"/>
              </a:lnSpc>
            </a:pPr>
            <a:r>
              <a:rPr lang="en-US" altLang="en-US" smtClean="0">
                <a:ea typeface="ＭＳ Ｐゴシック" panose="020B0600070205080204" pitchFamily="34" charset="-128"/>
              </a:rPr>
              <a:t>Operating Income +/- Other Income = Earnings Before Interest and Taxes</a:t>
            </a:r>
          </a:p>
          <a:p>
            <a:pPr lvl="1" eaLnBrk="1" hangingPunct="1">
              <a:lnSpc>
                <a:spcPct val="90000"/>
              </a:lnSpc>
            </a:pPr>
            <a:r>
              <a:rPr lang="en-US" altLang="en-US" smtClean="0">
                <a:ea typeface="ヒラギノ角ゴ Pro W3" pitchFamily="-65" charset="-128"/>
              </a:rPr>
              <a:t>Pretax and Net Income</a:t>
            </a:r>
          </a:p>
          <a:p>
            <a:pPr lvl="2" eaLnBrk="1" hangingPunct="1">
              <a:lnSpc>
                <a:spcPct val="90000"/>
              </a:lnSpc>
            </a:pPr>
            <a:r>
              <a:rPr lang="en-US" altLang="en-US" smtClean="0">
                <a:ea typeface="ＭＳ Ｐゴシック" panose="020B0600070205080204" pitchFamily="34" charset="-128"/>
              </a:rPr>
              <a:t>EBIT +/- Interest income (Expense) = Pretax Income</a:t>
            </a:r>
          </a:p>
          <a:p>
            <a:pPr lvl="2" eaLnBrk="1" hangingPunct="1">
              <a:lnSpc>
                <a:spcPct val="90000"/>
              </a:lnSpc>
            </a:pPr>
            <a:r>
              <a:rPr lang="en-US" altLang="en-US" smtClean="0">
                <a:ea typeface="ＭＳ Ｐゴシック" panose="020B0600070205080204" pitchFamily="34" charset="-128"/>
              </a:rPr>
              <a:t>Pretax Income – Taxes = Net Income</a:t>
            </a:r>
          </a:p>
          <a:p>
            <a:pPr eaLnBrk="1" hangingPunct="1">
              <a:lnSpc>
                <a:spcPct val="90000"/>
              </a:lnSpc>
            </a:pPr>
            <a:endParaRPr lang="en-US" altLang="en-US" smtClean="0">
              <a:ea typeface="ヒラギノ角ゴ Pro W3" pitchFamily="-65" charset="-128"/>
            </a:endParaRPr>
          </a:p>
          <a:p>
            <a:pPr eaLnBrk="1" hangingPunct="1">
              <a:lnSpc>
                <a:spcPct val="90000"/>
              </a:lnSpc>
              <a:buFontTx/>
              <a:buNone/>
            </a:pPr>
            <a:r>
              <a:rPr lang="en-US" altLang="en-US" smtClean="0">
                <a:ea typeface="ヒラギノ角ゴ Pro W3" pitchFamily="-65" charset="-128"/>
              </a:rPr>
              <a:t> </a:t>
            </a:r>
          </a:p>
        </p:txBody>
      </p:sp>
      <p:sp>
        <p:nvSpPr>
          <p:cNvPr id="56324" name="Rectangle 18"/>
          <p:cNvSpPr>
            <a:spLocks noChangeArrowheads="1"/>
          </p:cNvSpPr>
          <p:nvPr/>
        </p:nvSpPr>
        <p:spPr bwMode="auto">
          <a:xfrm>
            <a:off x="7162800" y="3729038"/>
            <a:ext cx="1841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Verdana" panose="020B0604030504040204" pitchFamily="34" charset="0"/>
                <a:ea typeface="ＭＳ Ｐゴシック" panose="020B0600070205080204" pitchFamily="34" charset="-128"/>
              </a:defRPr>
            </a:lvl1pPr>
            <a:lvl2pPr marL="742950" indent="-285750">
              <a:defRPr sz="2400">
                <a:solidFill>
                  <a:schemeClr val="tx1"/>
                </a:solidFill>
                <a:latin typeface="Verdana" panose="020B0604030504040204" pitchFamily="34" charset="0"/>
                <a:ea typeface="ＭＳ Ｐゴシック" panose="020B0600070205080204" pitchFamily="34" charset="-128"/>
              </a:defRPr>
            </a:lvl2pPr>
            <a:lvl3pPr marL="1143000" indent="-228600">
              <a:defRPr sz="2400">
                <a:solidFill>
                  <a:schemeClr val="tx1"/>
                </a:solidFill>
                <a:latin typeface="Verdana" panose="020B0604030504040204" pitchFamily="34" charset="0"/>
                <a:ea typeface="ＭＳ Ｐゴシック" panose="020B0600070205080204" pitchFamily="34" charset="-128"/>
              </a:defRPr>
            </a:lvl3pPr>
            <a:lvl4pPr marL="1600200" indent="-228600">
              <a:defRPr sz="2400">
                <a:solidFill>
                  <a:schemeClr val="tx1"/>
                </a:solidFill>
                <a:latin typeface="Verdana" panose="020B0604030504040204" pitchFamily="34" charset="0"/>
                <a:ea typeface="ＭＳ Ｐゴシック" panose="020B0600070205080204" pitchFamily="34" charset="-128"/>
              </a:defRPr>
            </a:lvl4pPr>
            <a:lvl5pPr marL="2057400" indent="-228600">
              <a:defRPr sz="2400">
                <a:solidFill>
                  <a:schemeClr val="tx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eaLnBrk="1" hangingPunct="1"/>
            <a:endParaRPr lang="en-US" altLang="en-US"/>
          </a:p>
        </p:txBody>
      </p:sp>
    </p:spTree>
  </p:cSld>
  <p:clrMapOvr>
    <a:masterClrMapping/>
  </p:clrMapOvr>
  <p:transition spd="med">
    <p:wipe dir="r"/>
  </p:transition>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Title 1"/>
          <p:cNvSpPr>
            <a:spLocks noGrp="1"/>
          </p:cNvSpPr>
          <p:nvPr>
            <p:ph type="title" idx="4294967295"/>
          </p:nvPr>
        </p:nvSpPr>
        <p:spPr>
          <a:xfrm>
            <a:off x="533400" y="303213"/>
            <a:ext cx="8610600" cy="992187"/>
          </a:xfrm>
        </p:spPr>
        <p:txBody>
          <a:bodyPr/>
          <a:lstStyle/>
          <a:p>
            <a:pPr eaLnBrk="1" hangingPunct="1"/>
            <a:r>
              <a:rPr lang="en-US" altLang="en-US" sz="2800" smtClean="0">
                <a:ea typeface="ヒラギノ角ゴ Pro W3" pitchFamily="-65" charset="-128"/>
              </a:rPr>
              <a:t>Table 2.2  </a:t>
            </a:r>
            <a:r>
              <a:rPr lang="en-US" altLang="en-US" sz="2800" b="0" smtClean="0">
                <a:ea typeface="ヒラギノ角ゴ Pro W3" pitchFamily="-65" charset="-128"/>
              </a:rPr>
              <a:t>Vodafone Group plc’s Income Statement Sheet for 2013 and 2012 in £m</a:t>
            </a:r>
          </a:p>
        </p:txBody>
      </p:sp>
      <p:pic>
        <p:nvPicPr>
          <p:cNvPr id="57347" name="Picture 3" descr="tbl02_02.gif"/>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747838" y="1600200"/>
            <a:ext cx="5792787" cy="4443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med">
    <p:wipe dir="r"/>
  </p:transition>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3"/>
          <p:cNvSpPr>
            <a:spLocks noGrp="1" noChangeArrowheads="1"/>
          </p:cNvSpPr>
          <p:nvPr>
            <p:ph type="title"/>
          </p:nvPr>
        </p:nvSpPr>
        <p:spPr/>
        <p:txBody>
          <a:bodyPr/>
          <a:lstStyle/>
          <a:p>
            <a:pPr eaLnBrk="1" hangingPunct="1"/>
            <a:r>
              <a:rPr lang="en-US" altLang="en-US" smtClean="0">
                <a:ea typeface="ヒラギノ角ゴ Pro W3" pitchFamily="-65" charset="-128"/>
              </a:rPr>
              <a:t>2.3 The Income Statement</a:t>
            </a:r>
          </a:p>
        </p:txBody>
      </p:sp>
      <p:sp>
        <p:nvSpPr>
          <p:cNvPr id="58371" name="Rectangle 24"/>
          <p:cNvSpPr>
            <a:spLocks noGrp="1" noChangeArrowheads="1"/>
          </p:cNvSpPr>
          <p:nvPr>
            <p:ph idx="1"/>
          </p:nvPr>
        </p:nvSpPr>
        <p:spPr/>
        <p:txBody>
          <a:bodyPr rIns="91440"/>
          <a:lstStyle/>
          <a:p>
            <a:pPr eaLnBrk="1" hangingPunct="1"/>
            <a:r>
              <a:rPr lang="en-US" altLang="en-US" smtClean="0">
                <a:ea typeface="ヒラギノ角ゴ Pro W3" pitchFamily="-65" charset="-128"/>
              </a:rPr>
              <a:t>Earnings Per Share</a:t>
            </a:r>
          </a:p>
          <a:p>
            <a:pPr lvl="1" eaLnBrk="1" hangingPunct="1"/>
            <a:r>
              <a:rPr lang="en-US" altLang="en-US" smtClean="0">
                <a:ea typeface="ヒラギノ角ゴ Pro W3" pitchFamily="-65" charset="-128"/>
              </a:rPr>
              <a:t>Net income reported on a per-share basis</a:t>
            </a:r>
          </a:p>
          <a:p>
            <a:pPr eaLnBrk="1" hangingPunct="1"/>
            <a:endParaRPr lang="en-US" altLang="en-US" smtClean="0">
              <a:ea typeface="ヒラギノ角ゴ Pro W3" pitchFamily="-65" charset="-128"/>
            </a:endParaRPr>
          </a:p>
          <a:p>
            <a:pPr eaLnBrk="1" hangingPunct="1"/>
            <a:endParaRPr lang="en-US" altLang="en-US" smtClean="0">
              <a:ea typeface="ヒラギノ角ゴ Pro W3" pitchFamily="-65" charset="-128"/>
            </a:endParaRPr>
          </a:p>
          <a:p>
            <a:pPr eaLnBrk="1" hangingPunct="1"/>
            <a:endParaRPr lang="en-US" altLang="en-US" smtClean="0">
              <a:ea typeface="ヒラギノ角ゴ Pro W3" pitchFamily="-65" charset="-128"/>
            </a:endParaRPr>
          </a:p>
          <a:p>
            <a:pPr eaLnBrk="1" hangingPunct="1">
              <a:buFontTx/>
              <a:buNone/>
            </a:pPr>
            <a:r>
              <a:rPr lang="en-US" altLang="en-US" smtClean="0">
                <a:ea typeface="ヒラギノ角ゴ Pro W3" pitchFamily="-65" charset="-128"/>
              </a:rPr>
              <a:t> </a:t>
            </a:r>
          </a:p>
        </p:txBody>
      </p:sp>
      <p:sp>
        <p:nvSpPr>
          <p:cNvPr id="58372" name="Rectangle 18"/>
          <p:cNvSpPr>
            <a:spLocks noChangeArrowheads="1"/>
          </p:cNvSpPr>
          <p:nvPr/>
        </p:nvSpPr>
        <p:spPr bwMode="auto">
          <a:xfrm>
            <a:off x="7162800" y="4500563"/>
            <a:ext cx="1574800"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Verdana" panose="020B0604030504040204" pitchFamily="34" charset="0"/>
                <a:ea typeface="ＭＳ Ｐゴシック" panose="020B0600070205080204" pitchFamily="34" charset="-128"/>
              </a:defRPr>
            </a:lvl1pPr>
            <a:lvl2pPr marL="742950" indent="-285750">
              <a:defRPr sz="2400">
                <a:solidFill>
                  <a:schemeClr val="tx1"/>
                </a:solidFill>
                <a:latin typeface="Verdana" panose="020B0604030504040204" pitchFamily="34" charset="0"/>
                <a:ea typeface="ＭＳ Ｐゴシック" panose="020B0600070205080204" pitchFamily="34" charset="-128"/>
              </a:defRPr>
            </a:lvl2pPr>
            <a:lvl3pPr marL="1143000" indent="-228600">
              <a:defRPr sz="2400">
                <a:solidFill>
                  <a:schemeClr val="tx1"/>
                </a:solidFill>
                <a:latin typeface="Verdana" panose="020B0604030504040204" pitchFamily="34" charset="0"/>
                <a:ea typeface="ＭＳ Ｐゴシック" panose="020B0600070205080204" pitchFamily="34" charset="-128"/>
              </a:defRPr>
            </a:lvl3pPr>
            <a:lvl4pPr marL="1600200" indent="-228600">
              <a:defRPr sz="2400">
                <a:solidFill>
                  <a:schemeClr val="tx1"/>
                </a:solidFill>
                <a:latin typeface="Verdana" panose="020B0604030504040204" pitchFamily="34" charset="0"/>
                <a:ea typeface="ＭＳ Ｐゴシック" panose="020B0600070205080204" pitchFamily="34" charset="-128"/>
              </a:defRPr>
            </a:lvl4pPr>
            <a:lvl5pPr marL="2057400" indent="-228600">
              <a:defRPr sz="2400">
                <a:solidFill>
                  <a:schemeClr val="tx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eaLnBrk="1" hangingPunct="1"/>
            <a:r>
              <a:rPr lang="en-US" altLang="en-US"/>
              <a:t>(Eq. 2.5)</a:t>
            </a:r>
          </a:p>
        </p:txBody>
      </p:sp>
      <p:sp>
        <p:nvSpPr>
          <p:cNvPr id="6" name="Rectangle 5"/>
          <p:cNvSpPr>
            <a:spLocks noRot="1" noChangeAspect="1" noMove="1" noResize="1" noEditPoints="1" noAdjustHandles="1" noChangeArrowheads="1" noChangeShapeType="1" noTextEdit="1"/>
          </p:cNvSpPr>
          <p:nvPr/>
        </p:nvSpPr>
        <p:spPr bwMode="auto">
          <a:xfrm>
            <a:off x="794544" y="3245888"/>
            <a:ext cx="7315200" cy="1242584"/>
          </a:xfrm>
          <a:prstGeom prst="rect">
            <a:avLst/>
          </a:prstGeom>
          <a:blipFill rotWithShape="0">
            <a:blip r:embed="rId3"/>
            <a:stretch>
              <a:fillRect b="-3883"/>
            </a:stretch>
          </a:blipFill>
          <a:ln>
            <a:headEnd/>
            <a:tailEnd/>
          </a:ln>
        </p:spPr>
        <p:txBody>
          <a:bodyPr/>
          <a:lstStyle/>
          <a:p>
            <a:pPr>
              <a:defRPr/>
            </a:pPr>
            <a:r>
              <a:rPr lang="en-US">
                <a:noFill/>
                <a:ea typeface="+mn-ea"/>
              </a:rPr>
              <a:t> </a:t>
            </a:r>
          </a:p>
        </p:txBody>
      </p:sp>
    </p:spTree>
  </p:cSld>
  <p:clrMapOvr>
    <a:masterClrMapping/>
  </p:clrMapOvr>
  <p:transition spd="med">
    <p:wipe dir="r"/>
  </p:transition>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13"/>
          <p:cNvSpPr>
            <a:spLocks noGrp="1" noChangeArrowheads="1"/>
          </p:cNvSpPr>
          <p:nvPr>
            <p:ph type="title"/>
          </p:nvPr>
        </p:nvSpPr>
        <p:spPr/>
        <p:txBody>
          <a:bodyPr/>
          <a:lstStyle/>
          <a:p>
            <a:pPr eaLnBrk="1" hangingPunct="1"/>
            <a:r>
              <a:rPr lang="en-US" altLang="en-US" smtClean="0">
                <a:ea typeface="ヒラギノ角ゴ Pro W3" pitchFamily="-65" charset="-128"/>
              </a:rPr>
              <a:t>2.3 The Income Statement</a:t>
            </a:r>
          </a:p>
        </p:txBody>
      </p:sp>
      <p:sp>
        <p:nvSpPr>
          <p:cNvPr id="59395" name="Rectangle 14"/>
          <p:cNvSpPr>
            <a:spLocks noGrp="1" noChangeArrowheads="1"/>
          </p:cNvSpPr>
          <p:nvPr>
            <p:ph idx="1"/>
          </p:nvPr>
        </p:nvSpPr>
        <p:spPr/>
        <p:txBody>
          <a:bodyPr rIns="91440"/>
          <a:lstStyle/>
          <a:p>
            <a:pPr eaLnBrk="1" hangingPunct="1">
              <a:lnSpc>
                <a:spcPct val="90000"/>
              </a:lnSpc>
            </a:pPr>
            <a:r>
              <a:rPr lang="en-US" altLang="en-US" smtClean="0">
                <a:ea typeface="ヒラギノ角ゴ Pro W3" pitchFamily="-65" charset="-128"/>
              </a:rPr>
              <a:t>Earnings Per Share</a:t>
            </a:r>
          </a:p>
          <a:p>
            <a:pPr lvl="1" eaLnBrk="1" hangingPunct="1">
              <a:lnSpc>
                <a:spcPct val="90000"/>
              </a:lnSpc>
            </a:pPr>
            <a:r>
              <a:rPr lang="en-US" altLang="en-US" smtClean="0">
                <a:ea typeface="ヒラギノ角ゴ Pro W3" pitchFamily="-65" charset="-128"/>
              </a:rPr>
              <a:t>Fully diluted EPS increases number of shares by:</a:t>
            </a:r>
          </a:p>
          <a:p>
            <a:pPr lvl="2" eaLnBrk="1" hangingPunct="1">
              <a:lnSpc>
                <a:spcPct val="90000"/>
              </a:lnSpc>
            </a:pPr>
            <a:r>
              <a:rPr lang="en-US" altLang="en-US" smtClean="0">
                <a:ea typeface="ＭＳ Ｐゴシック" panose="020B0600070205080204" pitchFamily="34" charset="-128"/>
              </a:rPr>
              <a:t>Stock options issued to employees</a:t>
            </a:r>
          </a:p>
          <a:p>
            <a:pPr lvl="3" eaLnBrk="1" hangingPunct="1">
              <a:lnSpc>
                <a:spcPct val="90000"/>
              </a:lnSpc>
            </a:pPr>
            <a:r>
              <a:rPr lang="en-US" altLang="en-US" sz="1800" smtClean="0">
                <a:ea typeface="ＭＳ Ｐゴシック" panose="020B0600070205080204" pitchFamily="34" charset="-128"/>
              </a:rPr>
              <a:t>The right to buy a certain number of shares by a specific date at a specific price</a:t>
            </a:r>
          </a:p>
          <a:p>
            <a:pPr lvl="2" eaLnBrk="1" hangingPunct="1">
              <a:lnSpc>
                <a:spcPct val="90000"/>
              </a:lnSpc>
            </a:pPr>
            <a:r>
              <a:rPr lang="en-US" altLang="en-US" smtClean="0">
                <a:ea typeface="ＭＳ Ｐゴシック" panose="020B0600070205080204" pitchFamily="34" charset="-128"/>
              </a:rPr>
              <a:t>Shares issued due to conversion of convertible bonds</a:t>
            </a:r>
          </a:p>
          <a:p>
            <a:pPr lvl="3" eaLnBrk="1" hangingPunct="1">
              <a:lnSpc>
                <a:spcPct val="90000"/>
              </a:lnSpc>
            </a:pPr>
            <a:r>
              <a:rPr lang="en-US" altLang="en-US" sz="1800" smtClean="0">
                <a:ea typeface="ＭＳ Ｐゴシック" panose="020B0600070205080204" pitchFamily="34" charset="-128"/>
              </a:rPr>
              <a:t>Convertible bonds are corporate bonds with a provision that gives the bondholder an option to convert each bond into a fixed number of shares of common stock</a:t>
            </a:r>
          </a:p>
          <a:p>
            <a:pPr lvl="1" eaLnBrk="1" hangingPunct="1">
              <a:lnSpc>
                <a:spcPct val="90000"/>
              </a:lnSpc>
            </a:pPr>
            <a:endParaRPr lang="en-US" altLang="en-US" smtClean="0">
              <a:ea typeface="ヒラギノ角ゴ Pro W3" pitchFamily="-65" charset="-128"/>
            </a:endParaRPr>
          </a:p>
        </p:txBody>
      </p:sp>
    </p:spTree>
  </p:cSld>
  <p:clrMapOvr>
    <a:masterClrMapping/>
  </p:clrMapOvr>
  <p:transition spd="med">
    <p:wipe dir="r"/>
  </p:transition>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Title 1"/>
          <p:cNvSpPr>
            <a:spLocks noGrp="1"/>
          </p:cNvSpPr>
          <p:nvPr>
            <p:ph type="title"/>
          </p:nvPr>
        </p:nvSpPr>
        <p:spPr/>
        <p:txBody>
          <a:bodyPr/>
          <a:lstStyle/>
          <a:p>
            <a:pPr eaLnBrk="1" hangingPunct="1"/>
            <a:r>
              <a:rPr lang="en-US" altLang="en-US" smtClean="0">
                <a:ea typeface="ヒラギノ角ゴ Pro W3" pitchFamily="-65" charset="-128"/>
              </a:rPr>
              <a:t>2.5 Income Statement Analysis</a:t>
            </a:r>
          </a:p>
        </p:txBody>
      </p:sp>
      <p:sp>
        <p:nvSpPr>
          <p:cNvPr id="60419" name="Content Placeholder 2"/>
          <p:cNvSpPr>
            <a:spLocks noGrp="1"/>
          </p:cNvSpPr>
          <p:nvPr>
            <p:ph idx="1"/>
          </p:nvPr>
        </p:nvSpPr>
        <p:spPr/>
        <p:txBody>
          <a:bodyPr rIns="91440"/>
          <a:lstStyle/>
          <a:p>
            <a:pPr eaLnBrk="1" hangingPunct="1"/>
            <a:r>
              <a:rPr lang="en-US" altLang="en-US" dirty="0" smtClean="0">
                <a:ea typeface="ヒラギノ角ゴ Pro W3" pitchFamily="-65" charset="-128"/>
              </a:rPr>
              <a:t>EBITDA</a:t>
            </a:r>
          </a:p>
          <a:p>
            <a:pPr lvl="1" eaLnBrk="1" hangingPunct="1"/>
            <a:r>
              <a:rPr lang="en-US" altLang="en-US" dirty="0" smtClean="0">
                <a:ea typeface="ヒラギノ角ゴ Pro W3" pitchFamily="-65" charset="-128"/>
              </a:rPr>
              <a:t>Financial analysts often compute a firm’s earnings before interest, taxes, depreciation, and amortization, or EBITDA</a:t>
            </a:r>
          </a:p>
          <a:p>
            <a:pPr lvl="1" eaLnBrk="1" hangingPunct="1"/>
            <a:r>
              <a:rPr lang="en-US" altLang="en-US" dirty="0" smtClean="0">
                <a:ea typeface="ヒラギノ角ゴ Pro W3" pitchFamily="-65" charset="-128"/>
              </a:rPr>
              <a:t>Because depreciation and amortization are not cash flows, this subtotal reflects the cash a firm has earned from operations</a:t>
            </a:r>
          </a:p>
          <a:p>
            <a:pPr lvl="1" eaLnBrk="1" hangingPunct="1"/>
            <a:r>
              <a:rPr lang="en-GB" altLang="en-US" dirty="0">
                <a:ea typeface="ヒラギノ角ゴ Pro W3" pitchFamily="-65" charset="-128"/>
              </a:rPr>
              <a:t>Amortisation is a routine decrease in value of an intangible asset, or the process of paying off a debt over time through regular </a:t>
            </a:r>
            <a:r>
              <a:rPr lang="en-GB" altLang="en-US" dirty="0" smtClean="0">
                <a:ea typeface="ヒラギノ角ゴ Pro W3" pitchFamily="-65" charset="-128"/>
              </a:rPr>
              <a:t>payments</a:t>
            </a:r>
            <a:endParaRPr lang="en-GB" altLang="en-US" dirty="0">
              <a:ea typeface="ヒラギノ角ゴ Pro W3" pitchFamily="-65" charset="-128"/>
            </a:endParaRPr>
          </a:p>
        </p:txBody>
      </p:sp>
    </p:spTree>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11"/>
          <p:cNvSpPr>
            <a:spLocks noGrp="1" noChangeArrowheads="1"/>
          </p:cNvSpPr>
          <p:nvPr>
            <p:ph type="title"/>
          </p:nvPr>
        </p:nvSpPr>
        <p:spPr/>
        <p:txBody>
          <a:bodyPr/>
          <a:lstStyle/>
          <a:p>
            <a:pPr eaLnBrk="1" hangingPunct="1"/>
            <a:r>
              <a:rPr lang="en-US" altLang="en-US" smtClean="0">
                <a:ea typeface="ヒラギノ角ゴ Pro W3" pitchFamily="-65" charset="-128"/>
              </a:rPr>
              <a:t>2.6 The Statement of Cash Flows</a:t>
            </a:r>
          </a:p>
        </p:txBody>
      </p:sp>
      <p:sp>
        <p:nvSpPr>
          <p:cNvPr id="61443" name="Rectangle 12"/>
          <p:cNvSpPr>
            <a:spLocks noGrp="1" noChangeArrowheads="1"/>
          </p:cNvSpPr>
          <p:nvPr>
            <p:ph idx="1"/>
          </p:nvPr>
        </p:nvSpPr>
        <p:spPr/>
        <p:txBody>
          <a:bodyPr rIns="91440"/>
          <a:lstStyle/>
          <a:p>
            <a:pPr eaLnBrk="1" hangingPunct="1"/>
            <a:r>
              <a:rPr lang="en-US" altLang="en-US" smtClean="0">
                <a:ea typeface="ヒラギノ角ゴ Pro W3" pitchFamily="-65" charset="-128"/>
              </a:rPr>
              <a:t>The firm’s statement of cash flows uses the information from the income statement and balance sheet to determine:</a:t>
            </a:r>
          </a:p>
          <a:p>
            <a:pPr lvl="1" eaLnBrk="1" hangingPunct="1"/>
            <a:r>
              <a:rPr lang="en-US" altLang="en-US" smtClean="0">
                <a:ea typeface="ヒラギノ角ゴ Pro W3" pitchFamily="-65" charset="-128"/>
              </a:rPr>
              <a:t>How much cash the firm has generated</a:t>
            </a:r>
          </a:p>
          <a:p>
            <a:pPr lvl="1" eaLnBrk="1" hangingPunct="1"/>
            <a:r>
              <a:rPr lang="en-US" altLang="en-US" smtClean="0">
                <a:ea typeface="ヒラギノ角ゴ Pro W3" pitchFamily="-65" charset="-128"/>
              </a:rPr>
              <a:t>How that cash has been allocated during a set period</a:t>
            </a:r>
          </a:p>
          <a:p>
            <a:pPr eaLnBrk="1" hangingPunct="1"/>
            <a:r>
              <a:rPr lang="en-US" altLang="en-US" smtClean="0">
                <a:ea typeface="ヒラギノ角ゴ Pro W3" pitchFamily="-65" charset="-128"/>
              </a:rPr>
              <a:t>Cash is important because it is needed to pay bills and maintain operations and is the source of any return of investment for investors</a:t>
            </a:r>
          </a:p>
        </p:txBody>
      </p:sp>
    </p:spTree>
  </p:cSld>
  <p:clrMapOvr>
    <a:masterClrMapping/>
  </p:clrMapOvr>
  <p:transition spd="med">
    <p:wipe dir="r"/>
  </p:transition>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13"/>
          <p:cNvSpPr>
            <a:spLocks noGrp="1" noChangeArrowheads="1"/>
          </p:cNvSpPr>
          <p:nvPr>
            <p:ph type="title"/>
          </p:nvPr>
        </p:nvSpPr>
        <p:spPr/>
        <p:txBody>
          <a:bodyPr/>
          <a:lstStyle/>
          <a:p>
            <a:pPr eaLnBrk="1" hangingPunct="1"/>
            <a:r>
              <a:rPr lang="en-US" altLang="en-US" smtClean="0">
                <a:ea typeface="ヒラギノ角ゴ Pro W3" pitchFamily="-65" charset="-128"/>
              </a:rPr>
              <a:t>2.6 The Statement of Cash Flows</a:t>
            </a:r>
          </a:p>
        </p:txBody>
      </p:sp>
      <p:sp>
        <p:nvSpPr>
          <p:cNvPr id="62467" name="Rectangle 14"/>
          <p:cNvSpPr>
            <a:spLocks noGrp="1" noChangeArrowheads="1"/>
          </p:cNvSpPr>
          <p:nvPr>
            <p:ph idx="1"/>
          </p:nvPr>
        </p:nvSpPr>
        <p:spPr/>
        <p:txBody>
          <a:bodyPr rIns="91440"/>
          <a:lstStyle/>
          <a:p>
            <a:pPr eaLnBrk="1" hangingPunct="1"/>
            <a:r>
              <a:rPr lang="en-US" altLang="en-US" smtClean="0">
                <a:ea typeface="ヒラギノ角ゴ Pro W3" pitchFamily="-65" charset="-128"/>
              </a:rPr>
              <a:t>The statement of cash flows is divided into three sections which roughly correspond to the three major jobs of the financial manager:</a:t>
            </a:r>
          </a:p>
          <a:p>
            <a:pPr lvl="1" eaLnBrk="1" hangingPunct="1"/>
            <a:r>
              <a:rPr lang="en-US" altLang="en-US" smtClean="0">
                <a:ea typeface="ヒラギノ角ゴ Pro W3" pitchFamily="-65" charset="-128"/>
              </a:rPr>
              <a:t> Operating activities</a:t>
            </a:r>
          </a:p>
          <a:p>
            <a:pPr lvl="1" eaLnBrk="1" hangingPunct="1"/>
            <a:r>
              <a:rPr lang="en-US" altLang="en-US" smtClean="0">
                <a:ea typeface="ヒラギノ角ゴ Pro W3" pitchFamily="-65" charset="-128"/>
              </a:rPr>
              <a:t> Investment activities</a:t>
            </a:r>
          </a:p>
          <a:p>
            <a:pPr lvl="1" eaLnBrk="1" hangingPunct="1"/>
            <a:r>
              <a:rPr lang="en-US" altLang="en-US" smtClean="0">
                <a:ea typeface="ヒラギノ角ゴ Pro W3" pitchFamily="-65" charset="-128"/>
              </a:rPr>
              <a:t> Financing activities  </a:t>
            </a:r>
          </a:p>
        </p:txBody>
      </p:sp>
    </p:spTree>
  </p:cSld>
  <p:clrMapOvr>
    <a:masterClrMapping/>
  </p:clrMapOvr>
  <p:transition spd="med">
    <p:wipe dir="r"/>
  </p:transition>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Title 1"/>
          <p:cNvSpPr>
            <a:spLocks noGrp="1"/>
          </p:cNvSpPr>
          <p:nvPr>
            <p:ph type="title" idx="4294967295"/>
          </p:nvPr>
        </p:nvSpPr>
        <p:spPr>
          <a:xfrm>
            <a:off x="457200" y="228600"/>
            <a:ext cx="2959100" cy="4810125"/>
          </a:xfrm>
        </p:spPr>
        <p:txBody>
          <a:bodyPr anchor="t"/>
          <a:lstStyle/>
          <a:p>
            <a:pPr eaLnBrk="1" hangingPunct="1"/>
            <a:r>
              <a:rPr lang="en-US" altLang="en-US" sz="2800" smtClean="0">
                <a:ea typeface="ヒラギノ角ゴ Pro W3" pitchFamily="-65" charset="-128"/>
              </a:rPr>
              <a:t>Table 2.3 </a:t>
            </a:r>
            <a:br>
              <a:rPr lang="en-US" altLang="en-US" sz="2800" smtClean="0">
                <a:ea typeface="ヒラギノ角ゴ Pro W3" pitchFamily="-65" charset="-128"/>
              </a:rPr>
            </a:br>
            <a:r>
              <a:rPr lang="en-US" altLang="en-US" sz="2800" b="0" smtClean="0">
                <a:ea typeface="ヒラギノ角ゴ Pro W3" pitchFamily="-65" charset="-128"/>
              </a:rPr>
              <a:t>Vodafone Group Plc Statement of Cash Flows for 2013 and 2012 in £m</a:t>
            </a:r>
            <a:endParaRPr lang="en-US" altLang="en-US" sz="2800" smtClean="0">
              <a:ea typeface="ヒラギノ角ゴ Pro W3" pitchFamily="-65" charset="-128"/>
            </a:endParaRPr>
          </a:p>
        </p:txBody>
      </p:sp>
      <p:pic>
        <p:nvPicPr>
          <p:cNvPr id="63491" name="Picture 4" descr="tbl02_03.gif"/>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619500" y="685800"/>
            <a:ext cx="5160963" cy="487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med">
    <p:wipe dir="r"/>
  </p:transition>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13"/>
          <p:cNvSpPr>
            <a:spLocks noGrp="1" noChangeArrowheads="1"/>
          </p:cNvSpPr>
          <p:nvPr>
            <p:ph type="title"/>
          </p:nvPr>
        </p:nvSpPr>
        <p:spPr/>
        <p:txBody>
          <a:bodyPr/>
          <a:lstStyle/>
          <a:p>
            <a:pPr eaLnBrk="1" hangingPunct="1"/>
            <a:r>
              <a:rPr lang="en-US" altLang="en-US" smtClean="0">
                <a:ea typeface="ヒラギノ角ゴ Pro W3" pitchFamily="-65" charset="-128"/>
              </a:rPr>
              <a:t>2.6 The Statement of Cash Flows</a:t>
            </a:r>
          </a:p>
        </p:txBody>
      </p:sp>
      <p:sp>
        <p:nvSpPr>
          <p:cNvPr id="64515" name="Rectangle 14"/>
          <p:cNvSpPr>
            <a:spLocks noGrp="1" noChangeArrowheads="1"/>
          </p:cNvSpPr>
          <p:nvPr>
            <p:ph idx="1"/>
          </p:nvPr>
        </p:nvSpPr>
        <p:spPr/>
        <p:txBody>
          <a:bodyPr rIns="91440"/>
          <a:lstStyle/>
          <a:p>
            <a:pPr eaLnBrk="1" hangingPunct="1"/>
            <a:r>
              <a:rPr lang="en-US" altLang="en-US" smtClean="0">
                <a:ea typeface="ヒラギノ角ゴ Pro W3" pitchFamily="-65" charset="-128"/>
              </a:rPr>
              <a:t>Operating Activity </a:t>
            </a:r>
          </a:p>
          <a:p>
            <a:pPr lvl="1" eaLnBrk="1" hangingPunct="1"/>
            <a:r>
              <a:rPr lang="en-US" altLang="en-US" smtClean="0">
                <a:ea typeface="ヒラギノ角ゴ Pro W3" pitchFamily="-65" charset="-128"/>
              </a:rPr>
              <a:t>Use the following guidelines to adjust for changes in working capital:</a:t>
            </a:r>
          </a:p>
          <a:p>
            <a:pPr lvl="2" eaLnBrk="1" hangingPunct="1"/>
            <a:r>
              <a:rPr lang="en-US" altLang="en-US" smtClean="0">
                <a:ea typeface="ＭＳ Ｐゴシック" panose="020B0600070205080204" pitchFamily="34" charset="-128"/>
              </a:rPr>
              <a:t>Accounts receivable:  </a:t>
            </a:r>
          </a:p>
          <a:p>
            <a:pPr lvl="3" eaLnBrk="1" hangingPunct="1"/>
            <a:r>
              <a:rPr lang="en-US" altLang="en-US" sz="1800" smtClean="0">
                <a:ea typeface="ＭＳ Ｐゴシック" panose="020B0600070205080204" pitchFamily="34" charset="-128"/>
              </a:rPr>
              <a:t>Adjust the cash flows by </a:t>
            </a:r>
            <a:r>
              <a:rPr lang="en-US" altLang="en-US" sz="1800" i="1" smtClean="0">
                <a:ea typeface="ＭＳ Ｐゴシック" panose="020B0600070205080204" pitchFamily="34" charset="-128"/>
              </a:rPr>
              <a:t>deducting</a:t>
            </a:r>
            <a:r>
              <a:rPr lang="en-US" altLang="en-US" sz="1800" smtClean="0">
                <a:ea typeface="ＭＳ Ｐゴシック" panose="020B0600070205080204" pitchFamily="34" charset="-128"/>
              </a:rPr>
              <a:t> the increases in accounts receivable</a:t>
            </a:r>
          </a:p>
          <a:p>
            <a:pPr lvl="3" eaLnBrk="1" hangingPunct="1"/>
            <a:r>
              <a:rPr lang="en-US" altLang="en-US" sz="1800" smtClean="0">
                <a:ea typeface="ＭＳ Ｐゴシック" panose="020B0600070205080204" pitchFamily="34" charset="-128"/>
              </a:rPr>
              <a:t>This increase represents additional lending by the firm to its customers and it reduces the cash available to the firm</a:t>
            </a:r>
          </a:p>
        </p:txBody>
      </p:sp>
    </p:spTree>
  </p:cSld>
  <p:clrMapOvr>
    <a:masterClrMapping/>
  </p:clrMapOvr>
  <p:transition spd="med">
    <p:wipe dir="r"/>
  </p:transition>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11"/>
          <p:cNvSpPr>
            <a:spLocks noGrp="1" noChangeArrowheads="1"/>
          </p:cNvSpPr>
          <p:nvPr>
            <p:ph type="title"/>
          </p:nvPr>
        </p:nvSpPr>
        <p:spPr/>
        <p:txBody>
          <a:bodyPr/>
          <a:lstStyle/>
          <a:p>
            <a:pPr eaLnBrk="1" hangingPunct="1"/>
            <a:r>
              <a:rPr lang="en-US" altLang="en-US" smtClean="0">
                <a:ea typeface="ヒラギノ角ゴ Pro W3" pitchFamily="-65" charset="-128"/>
              </a:rPr>
              <a:t>2.6 The Statement of Cash Flows</a:t>
            </a:r>
          </a:p>
        </p:txBody>
      </p:sp>
      <p:sp>
        <p:nvSpPr>
          <p:cNvPr id="65539" name="Rectangle 12"/>
          <p:cNvSpPr>
            <a:spLocks noGrp="1" noChangeArrowheads="1"/>
          </p:cNvSpPr>
          <p:nvPr>
            <p:ph idx="1"/>
          </p:nvPr>
        </p:nvSpPr>
        <p:spPr/>
        <p:txBody>
          <a:bodyPr rIns="91440"/>
          <a:lstStyle/>
          <a:p>
            <a:pPr eaLnBrk="1" hangingPunct="1"/>
            <a:r>
              <a:rPr lang="en-US" altLang="en-US" smtClean="0">
                <a:ea typeface="ヒラギノ角ゴ Pro W3" pitchFamily="-65" charset="-128"/>
              </a:rPr>
              <a:t>Operating Activity </a:t>
            </a:r>
          </a:p>
          <a:p>
            <a:pPr lvl="1" eaLnBrk="1" hangingPunct="1"/>
            <a:r>
              <a:rPr lang="en-US" altLang="en-US" smtClean="0">
                <a:ea typeface="ヒラギノ角ゴ Pro W3" pitchFamily="-65" charset="-128"/>
              </a:rPr>
              <a:t>Accounts payable:  </a:t>
            </a:r>
          </a:p>
          <a:p>
            <a:pPr lvl="2" eaLnBrk="1" hangingPunct="1"/>
            <a:r>
              <a:rPr lang="en-US" altLang="en-US" smtClean="0">
                <a:ea typeface="ＭＳ Ｐゴシック" panose="020B0600070205080204" pitchFamily="34" charset="-128"/>
              </a:rPr>
              <a:t>Similarly, we </a:t>
            </a:r>
            <a:r>
              <a:rPr lang="en-US" altLang="en-US" i="1" smtClean="0">
                <a:ea typeface="ＭＳ Ｐゴシック" panose="020B0600070205080204" pitchFamily="34" charset="-128"/>
              </a:rPr>
              <a:t>add</a:t>
            </a:r>
            <a:r>
              <a:rPr lang="en-US" altLang="en-US" smtClean="0">
                <a:ea typeface="ＭＳ Ｐゴシック" panose="020B0600070205080204" pitchFamily="34" charset="-128"/>
              </a:rPr>
              <a:t> increases in accounts payable</a:t>
            </a:r>
          </a:p>
          <a:p>
            <a:pPr lvl="2" eaLnBrk="1" hangingPunct="1"/>
            <a:r>
              <a:rPr lang="en-US" altLang="en-US" smtClean="0">
                <a:ea typeface="ＭＳ Ｐゴシック" panose="020B0600070205080204" pitchFamily="34" charset="-128"/>
              </a:rPr>
              <a:t>Accounts payable represents borrowing by the firm from its suppliers</a:t>
            </a:r>
          </a:p>
          <a:p>
            <a:pPr lvl="2" eaLnBrk="1" hangingPunct="1"/>
            <a:r>
              <a:rPr lang="en-US" altLang="en-US" smtClean="0">
                <a:ea typeface="ＭＳ Ｐゴシック" panose="020B0600070205080204" pitchFamily="34" charset="-128"/>
              </a:rPr>
              <a:t>This borrowing increases the cash available to the firm</a:t>
            </a:r>
          </a:p>
        </p:txBody>
      </p:sp>
    </p:spTree>
  </p:cSld>
  <p:clrMapOvr>
    <a:masterClrMapping/>
  </p:clrMapOvr>
  <p:transition spd="med">
    <p:wipe dir="r"/>
  </p:transition>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13"/>
          <p:cNvSpPr>
            <a:spLocks noGrp="1" noChangeArrowheads="1"/>
          </p:cNvSpPr>
          <p:nvPr>
            <p:ph type="title"/>
          </p:nvPr>
        </p:nvSpPr>
        <p:spPr/>
        <p:txBody>
          <a:bodyPr/>
          <a:lstStyle/>
          <a:p>
            <a:pPr eaLnBrk="1" hangingPunct="1"/>
            <a:r>
              <a:rPr lang="en-US" altLang="en-US" smtClean="0">
                <a:ea typeface="ヒラギノ角ゴ Pro W3" pitchFamily="-65" charset="-128"/>
              </a:rPr>
              <a:t>2.6 The Statement of Cash Flows</a:t>
            </a:r>
          </a:p>
        </p:txBody>
      </p:sp>
      <p:sp>
        <p:nvSpPr>
          <p:cNvPr id="66563" name="Rectangle 14"/>
          <p:cNvSpPr>
            <a:spLocks noGrp="1" noChangeArrowheads="1"/>
          </p:cNvSpPr>
          <p:nvPr>
            <p:ph idx="1"/>
          </p:nvPr>
        </p:nvSpPr>
        <p:spPr>
          <a:xfrm>
            <a:off x="381000" y="1066800"/>
            <a:ext cx="8382000" cy="4648200"/>
          </a:xfrm>
        </p:spPr>
        <p:txBody>
          <a:bodyPr rIns="91440"/>
          <a:lstStyle/>
          <a:p>
            <a:pPr eaLnBrk="1" hangingPunct="1"/>
            <a:r>
              <a:rPr lang="en-US" altLang="en-US" dirty="0" smtClean="0">
                <a:ea typeface="ヒラギノ角ゴ Pro W3" pitchFamily="-65" charset="-128"/>
              </a:rPr>
              <a:t>Operating Activity </a:t>
            </a:r>
          </a:p>
          <a:p>
            <a:pPr lvl="1" eaLnBrk="1" hangingPunct="1"/>
            <a:r>
              <a:rPr lang="en-US" altLang="en-US" dirty="0" smtClean="0">
                <a:ea typeface="ヒラギノ角ゴ Pro W3" pitchFamily="-65" charset="-128"/>
              </a:rPr>
              <a:t>Inventory:  </a:t>
            </a:r>
          </a:p>
          <a:p>
            <a:pPr lvl="2" eaLnBrk="1" hangingPunct="1"/>
            <a:r>
              <a:rPr lang="en-US" altLang="en-US" dirty="0" smtClean="0">
                <a:ea typeface="ＭＳ Ｐゴシック" panose="020B0600070205080204" pitchFamily="34" charset="-128"/>
              </a:rPr>
              <a:t>Finally, we </a:t>
            </a:r>
            <a:r>
              <a:rPr lang="en-US" altLang="en-US" i="1" dirty="0" smtClean="0">
                <a:ea typeface="ＭＳ Ｐゴシック" panose="020B0600070205080204" pitchFamily="34" charset="-128"/>
              </a:rPr>
              <a:t>deduct</a:t>
            </a:r>
            <a:r>
              <a:rPr lang="en-US" altLang="en-US" dirty="0" smtClean="0">
                <a:ea typeface="ＭＳ Ｐゴシック" panose="020B0600070205080204" pitchFamily="34" charset="-128"/>
              </a:rPr>
              <a:t> increases to inventory </a:t>
            </a:r>
          </a:p>
          <a:p>
            <a:pPr lvl="2" eaLnBrk="1" hangingPunct="1"/>
            <a:r>
              <a:rPr lang="en-US" altLang="en-US" dirty="0" smtClean="0">
                <a:ea typeface="ＭＳ Ｐゴシック" panose="020B0600070205080204" pitchFamily="34" charset="-128"/>
              </a:rPr>
              <a:t>Increases to inventory are not recorded as an expense and do not contribute to net income</a:t>
            </a:r>
          </a:p>
          <a:p>
            <a:pPr lvl="2" eaLnBrk="1" hangingPunct="1"/>
            <a:r>
              <a:rPr lang="en-US" altLang="en-US" dirty="0" smtClean="0">
                <a:ea typeface="ＭＳ Ｐゴシック" panose="020B0600070205080204" pitchFamily="34" charset="-128"/>
              </a:rPr>
              <a:t>However, the cost of increasing inventory is a cash expense for the firm and must be deducted</a:t>
            </a:r>
          </a:p>
          <a:p>
            <a:pPr lvl="1" eaLnBrk="1" hangingPunct="1"/>
            <a:r>
              <a:rPr lang="en-US" altLang="en-US" dirty="0" smtClean="0">
                <a:ea typeface="ヒラギノ角ゴ Pro W3" pitchFamily="-65" charset="-128"/>
              </a:rPr>
              <a:t>We also add depreciation to net income, since it is not a cash outflow</a:t>
            </a:r>
          </a:p>
          <a:p>
            <a:pPr lvl="2" eaLnBrk="1" hangingPunct="1"/>
            <a:r>
              <a:rPr lang="en-GB" altLang="en-US" dirty="0" smtClean="0">
                <a:ea typeface="ヒラギノ角ゴ Pro W3" pitchFamily="-65" charset="-128"/>
              </a:rPr>
              <a:t>Amortisation is a routine decrease in value of an intangible asset, or the process of paying off a debt over time through regular payments</a:t>
            </a:r>
          </a:p>
          <a:p>
            <a:pPr lvl="3" eaLnBrk="1" hangingPunct="1"/>
            <a:r>
              <a:rPr lang="en-GB" altLang="en-US" dirty="0" smtClean="0">
                <a:ea typeface="ヒラギノ角ゴ Pro W3" pitchFamily="-65" charset="-128"/>
              </a:rPr>
              <a:t>In the case of operating activity, it is just the former.</a:t>
            </a:r>
            <a:endParaRPr lang="en-US" altLang="en-US" dirty="0" smtClean="0">
              <a:ea typeface="ヒラギノ角ゴ Pro W3" pitchFamily="-65" charset="-128"/>
            </a:endParaRPr>
          </a:p>
        </p:txBody>
      </p:sp>
    </p:spTree>
  </p:cSld>
  <p:clrMapOvr>
    <a:masterClrMapping/>
  </p:clrMapOvr>
  <p:transition spd="med">
    <p:wipe dir="r"/>
  </p:transition>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9"/>
          <p:cNvSpPr>
            <a:spLocks noGrp="1" noChangeArrowheads="1"/>
          </p:cNvSpPr>
          <p:nvPr>
            <p:ph type="title"/>
          </p:nvPr>
        </p:nvSpPr>
        <p:spPr/>
        <p:txBody>
          <a:bodyPr/>
          <a:lstStyle/>
          <a:p>
            <a:pPr eaLnBrk="1" hangingPunct="1"/>
            <a:r>
              <a:rPr lang="en-US" altLang="en-US" smtClean="0">
                <a:ea typeface="ヒラギノ角ゴ Pro W3" pitchFamily="-65" charset="-128"/>
              </a:rPr>
              <a:t>2.6 The Statement of Cash Flows</a:t>
            </a:r>
          </a:p>
        </p:txBody>
      </p:sp>
      <p:sp>
        <p:nvSpPr>
          <p:cNvPr id="67587" name="Rectangle 10"/>
          <p:cNvSpPr>
            <a:spLocks noGrp="1" noChangeArrowheads="1"/>
          </p:cNvSpPr>
          <p:nvPr>
            <p:ph idx="1"/>
          </p:nvPr>
        </p:nvSpPr>
        <p:spPr/>
        <p:txBody>
          <a:bodyPr rIns="91440"/>
          <a:lstStyle/>
          <a:p>
            <a:pPr eaLnBrk="1" hangingPunct="1"/>
            <a:r>
              <a:rPr lang="en-US" altLang="en-US" smtClean="0">
                <a:ea typeface="ヒラギノ角ゴ Pro W3" pitchFamily="-65" charset="-128"/>
              </a:rPr>
              <a:t>Investment Activity</a:t>
            </a:r>
          </a:p>
          <a:p>
            <a:pPr lvl="1" eaLnBrk="1" hangingPunct="1"/>
            <a:r>
              <a:rPr lang="en-US" altLang="en-US" i="1" smtClean="0">
                <a:ea typeface="ヒラギノ角ゴ Pro W3" pitchFamily="-65" charset="-128"/>
              </a:rPr>
              <a:t>Subtract</a:t>
            </a:r>
            <a:r>
              <a:rPr lang="en-US" altLang="en-US" smtClean="0">
                <a:ea typeface="ヒラギノ角ゴ Pro W3" pitchFamily="-65" charset="-128"/>
              </a:rPr>
              <a:t> the actual capital expenditure that the firm made</a:t>
            </a:r>
          </a:p>
          <a:p>
            <a:pPr lvl="1" eaLnBrk="1" hangingPunct="1"/>
            <a:r>
              <a:rPr lang="en-US" altLang="en-US" smtClean="0">
                <a:ea typeface="ヒラギノ角ゴ Pro W3" pitchFamily="-65" charset="-128"/>
              </a:rPr>
              <a:t>Also deduct other assets purchased or investments made by the firm, such as acquisitions</a:t>
            </a:r>
          </a:p>
        </p:txBody>
      </p:sp>
    </p:spTree>
  </p:cSld>
  <p:clrMapOvr>
    <a:masterClrMapping/>
  </p:clrMapOvr>
  <p:transition spd="med">
    <p:wipe dir="r"/>
  </p:transition>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11"/>
          <p:cNvSpPr>
            <a:spLocks noGrp="1" noChangeArrowheads="1"/>
          </p:cNvSpPr>
          <p:nvPr>
            <p:ph type="title"/>
          </p:nvPr>
        </p:nvSpPr>
        <p:spPr/>
        <p:txBody>
          <a:bodyPr/>
          <a:lstStyle/>
          <a:p>
            <a:pPr eaLnBrk="1" hangingPunct="1"/>
            <a:r>
              <a:rPr lang="en-US" altLang="en-US" smtClean="0">
                <a:ea typeface="ヒラギノ角ゴ Pro W3" pitchFamily="-65" charset="-128"/>
              </a:rPr>
              <a:t>2.6 The Statement of Cash Flows</a:t>
            </a:r>
          </a:p>
        </p:txBody>
      </p:sp>
      <p:sp>
        <p:nvSpPr>
          <p:cNvPr id="68611" name="Rectangle 12"/>
          <p:cNvSpPr>
            <a:spLocks noGrp="1" noChangeArrowheads="1"/>
          </p:cNvSpPr>
          <p:nvPr>
            <p:ph idx="1"/>
          </p:nvPr>
        </p:nvSpPr>
        <p:spPr/>
        <p:txBody>
          <a:bodyPr rIns="91440"/>
          <a:lstStyle/>
          <a:p>
            <a:pPr eaLnBrk="1" hangingPunct="1"/>
            <a:r>
              <a:rPr lang="en-US" altLang="en-US" smtClean="0">
                <a:ea typeface="ヒラギノ角ゴ Pro W3" pitchFamily="-65" charset="-128"/>
              </a:rPr>
              <a:t>Financing Activity </a:t>
            </a:r>
          </a:p>
          <a:p>
            <a:pPr lvl="1" eaLnBrk="1" hangingPunct="1"/>
            <a:r>
              <a:rPr lang="en-US" altLang="en-US" smtClean="0">
                <a:ea typeface="ヒラギノ角ゴ Pro W3" pitchFamily="-65" charset="-128"/>
              </a:rPr>
              <a:t>The last section of the statement of cash flows shows the cash flows from financing activities</a:t>
            </a:r>
          </a:p>
          <a:p>
            <a:pPr lvl="2" eaLnBrk="1" hangingPunct="1"/>
            <a:r>
              <a:rPr lang="en-US" altLang="en-US" smtClean="0">
                <a:ea typeface="ＭＳ Ｐゴシック" panose="020B0600070205080204" pitchFamily="34" charset="-128"/>
              </a:rPr>
              <a:t>Dividends paid</a:t>
            </a:r>
          </a:p>
          <a:p>
            <a:pPr lvl="2" eaLnBrk="1" hangingPunct="1"/>
            <a:r>
              <a:rPr lang="en-US" altLang="en-US" smtClean="0">
                <a:ea typeface="ＭＳ Ｐゴシック" panose="020B0600070205080204" pitchFamily="34" charset="-128"/>
              </a:rPr>
              <a:t>Cash received from sale of stock or spent repurchasing its own stock</a:t>
            </a:r>
          </a:p>
          <a:p>
            <a:pPr lvl="2" eaLnBrk="1" hangingPunct="1"/>
            <a:r>
              <a:rPr lang="en-US" altLang="en-US" smtClean="0">
                <a:ea typeface="ＭＳ Ｐゴシック" panose="020B0600070205080204" pitchFamily="34" charset="-128"/>
              </a:rPr>
              <a:t>Changes to short-term and long-term borrowing</a:t>
            </a:r>
          </a:p>
          <a:p>
            <a:pPr lvl="1" eaLnBrk="1" hangingPunct="1"/>
            <a:endParaRPr lang="en-US" altLang="en-US" smtClean="0">
              <a:ea typeface="ヒラギノ角ゴ Pro W3" pitchFamily="-65" charset="-128"/>
            </a:endParaRPr>
          </a:p>
        </p:txBody>
      </p:sp>
    </p:spTree>
  </p:cSld>
  <p:clrMapOvr>
    <a:masterClrMapping/>
  </p:clrMapOvr>
  <p:transition spd="med">
    <p:wipe dir="r"/>
  </p:transition>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13"/>
          <p:cNvSpPr>
            <a:spLocks noGrp="1" noChangeArrowheads="1"/>
          </p:cNvSpPr>
          <p:nvPr>
            <p:ph type="title"/>
          </p:nvPr>
        </p:nvSpPr>
        <p:spPr/>
        <p:txBody>
          <a:bodyPr/>
          <a:lstStyle/>
          <a:p>
            <a:pPr eaLnBrk="1" hangingPunct="1"/>
            <a:r>
              <a:rPr lang="en-US" altLang="en-US" smtClean="0">
                <a:ea typeface="ヒラギノ角ゴ Pro W3" pitchFamily="-65" charset="-128"/>
              </a:rPr>
              <a:t>2.6 The Statement of Cash Flows</a:t>
            </a:r>
          </a:p>
        </p:txBody>
      </p:sp>
      <p:sp>
        <p:nvSpPr>
          <p:cNvPr id="69635" name="Content Placeholder 1"/>
          <p:cNvSpPr>
            <a:spLocks noGrp="1"/>
          </p:cNvSpPr>
          <p:nvPr>
            <p:ph idx="1"/>
          </p:nvPr>
        </p:nvSpPr>
        <p:spPr/>
        <p:txBody>
          <a:bodyPr/>
          <a:lstStyle/>
          <a:p>
            <a:pPr eaLnBrk="1" hangingPunct="1"/>
            <a:r>
              <a:rPr lang="en-US" altLang="en-US" smtClean="0">
                <a:ea typeface="ヒラギノ角ゴ Pro W3" pitchFamily="-65" charset="-128"/>
              </a:rPr>
              <a:t>Financing Activity </a:t>
            </a:r>
          </a:p>
          <a:p>
            <a:pPr lvl="1" eaLnBrk="1" hangingPunct="1"/>
            <a:r>
              <a:rPr lang="en-US" altLang="en-US" smtClean="0">
                <a:ea typeface="ヒラギノ角ゴ Pro W3" pitchFamily="-65" charset="-128"/>
              </a:rPr>
              <a:t>Payout Ratio and Retained Earnings</a:t>
            </a:r>
          </a:p>
          <a:p>
            <a:pPr eaLnBrk="1" hangingPunct="1"/>
            <a:endParaRPr lang="en-US" altLang="en-US" smtClean="0">
              <a:ea typeface="ヒラギノ角ゴ Pro W3" pitchFamily="-65" charset="-128"/>
            </a:endParaRPr>
          </a:p>
        </p:txBody>
      </p:sp>
      <p:grpSp>
        <p:nvGrpSpPr>
          <p:cNvPr id="69636" name="Group 12"/>
          <p:cNvGrpSpPr>
            <a:grpSpLocks/>
          </p:cNvGrpSpPr>
          <p:nvPr/>
        </p:nvGrpSpPr>
        <p:grpSpPr bwMode="auto">
          <a:xfrm>
            <a:off x="304800" y="2514600"/>
            <a:ext cx="8305800" cy="838200"/>
            <a:chOff x="192" y="1584"/>
            <a:chExt cx="5232" cy="528"/>
          </a:xfrm>
        </p:grpSpPr>
        <p:sp>
          <p:nvSpPr>
            <p:cNvPr id="69637" name="Rectangle 15"/>
            <p:cNvSpPr>
              <a:spLocks noChangeArrowheads="1"/>
            </p:cNvSpPr>
            <p:nvPr/>
          </p:nvSpPr>
          <p:spPr bwMode="auto">
            <a:xfrm>
              <a:off x="192" y="1594"/>
              <a:ext cx="3840" cy="518"/>
            </a:xfrm>
            <a:prstGeom prst="rect">
              <a:avLst/>
            </a:prstGeom>
            <a:solidFill>
              <a:srgbClr val="FFF4DB"/>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Verdana" panose="020B0604030504040204" pitchFamily="34" charset="0"/>
                  <a:ea typeface="ＭＳ Ｐゴシック" panose="020B0600070205080204" pitchFamily="34" charset="-128"/>
                </a:defRPr>
              </a:lvl1pPr>
              <a:lvl2pPr marL="742950" indent="-285750">
                <a:defRPr sz="2400">
                  <a:solidFill>
                    <a:schemeClr val="tx1"/>
                  </a:solidFill>
                  <a:latin typeface="Verdana" panose="020B0604030504040204" pitchFamily="34" charset="0"/>
                  <a:ea typeface="ＭＳ Ｐゴシック" panose="020B0600070205080204" pitchFamily="34" charset="-128"/>
                </a:defRPr>
              </a:lvl2pPr>
              <a:lvl3pPr marL="1143000" indent="-228600">
                <a:defRPr sz="2400">
                  <a:solidFill>
                    <a:schemeClr val="tx1"/>
                  </a:solidFill>
                  <a:latin typeface="Verdana" panose="020B0604030504040204" pitchFamily="34" charset="0"/>
                  <a:ea typeface="ＭＳ Ｐゴシック" panose="020B0600070205080204" pitchFamily="34" charset="-128"/>
                </a:defRPr>
              </a:lvl3pPr>
              <a:lvl4pPr marL="1600200" indent="-228600">
                <a:defRPr sz="2400">
                  <a:solidFill>
                    <a:schemeClr val="tx1"/>
                  </a:solidFill>
                  <a:latin typeface="Verdana" panose="020B0604030504040204" pitchFamily="34" charset="0"/>
                  <a:ea typeface="ＭＳ Ｐゴシック" panose="020B0600070205080204" pitchFamily="34" charset="-128"/>
                </a:defRPr>
              </a:lvl4pPr>
              <a:lvl5pPr marL="2057400" indent="-228600">
                <a:defRPr sz="2400">
                  <a:solidFill>
                    <a:schemeClr val="tx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eaLnBrk="1" hangingPunct="1">
                <a:spcBef>
                  <a:spcPct val="20000"/>
                </a:spcBef>
              </a:pPr>
              <a:r>
                <a:rPr lang="en-US" altLang="en-US"/>
                <a:t>Retained Earnings = Net Income – Dividends</a:t>
              </a:r>
            </a:p>
          </p:txBody>
        </p:sp>
        <p:sp>
          <p:nvSpPr>
            <p:cNvPr id="69638" name="Text Box 9"/>
            <p:cNvSpPr txBox="1">
              <a:spLocks noChangeArrowheads="1"/>
            </p:cNvSpPr>
            <p:nvPr/>
          </p:nvSpPr>
          <p:spPr bwMode="auto">
            <a:xfrm>
              <a:off x="4176" y="1584"/>
              <a:ext cx="1248"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Verdana" panose="020B0604030504040204" pitchFamily="34" charset="0"/>
                  <a:ea typeface="ＭＳ Ｐゴシック" panose="020B0600070205080204" pitchFamily="34" charset="-128"/>
                </a:defRPr>
              </a:lvl1pPr>
              <a:lvl2pPr marL="742950" indent="-285750">
                <a:defRPr sz="2400">
                  <a:solidFill>
                    <a:schemeClr val="tx1"/>
                  </a:solidFill>
                  <a:latin typeface="Verdana" panose="020B0604030504040204" pitchFamily="34" charset="0"/>
                  <a:ea typeface="ＭＳ Ｐゴシック" panose="020B0600070205080204" pitchFamily="34" charset="-128"/>
                </a:defRPr>
              </a:lvl2pPr>
              <a:lvl3pPr marL="1143000" indent="-228600">
                <a:defRPr sz="2400">
                  <a:solidFill>
                    <a:schemeClr val="tx1"/>
                  </a:solidFill>
                  <a:latin typeface="Verdana" panose="020B0604030504040204" pitchFamily="34" charset="0"/>
                  <a:ea typeface="ＭＳ Ｐゴシック" panose="020B0600070205080204" pitchFamily="34" charset="-128"/>
                </a:defRPr>
              </a:lvl3pPr>
              <a:lvl4pPr marL="1600200" indent="-228600">
                <a:defRPr sz="2400">
                  <a:solidFill>
                    <a:schemeClr val="tx1"/>
                  </a:solidFill>
                  <a:latin typeface="Verdana" panose="020B0604030504040204" pitchFamily="34" charset="0"/>
                  <a:ea typeface="ＭＳ Ｐゴシック" panose="020B0600070205080204" pitchFamily="34" charset="-128"/>
                </a:defRPr>
              </a:lvl4pPr>
              <a:lvl5pPr marL="2057400" indent="-228600">
                <a:defRPr sz="2400">
                  <a:solidFill>
                    <a:schemeClr val="tx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eaLnBrk="1" hangingPunct="1">
                <a:spcBef>
                  <a:spcPct val="50000"/>
                </a:spcBef>
              </a:pPr>
              <a:r>
                <a:rPr lang="en-US" altLang="en-US"/>
                <a:t>(Eq. 2.6)</a:t>
              </a:r>
            </a:p>
          </p:txBody>
        </p:sp>
      </p:grpSp>
    </p:spTree>
  </p:cSld>
  <p:clrMapOvr>
    <a:masterClrMapping/>
  </p:clrMapOvr>
  <p:transition spd="med">
    <p:wipe dir="r"/>
  </p:transition>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11"/>
          <p:cNvSpPr>
            <a:spLocks noGrp="1" noChangeArrowheads="1"/>
          </p:cNvSpPr>
          <p:nvPr>
            <p:ph type="title"/>
          </p:nvPr>
        </p:nvSpPr>
        <p:spPr/>
        <p:txBody>
          <a:bodyPr/>
          <a:lstStyle/>
          <a:p>
            <a:pPr eaLnBrk="1" hangingPunct="1"/>
            <a:r>
              <a:rPr lang="en-US" altLang="en-US" smtClean="0">
                <a:ea typeface="ヒラギノ角ゴ Pro W3" pitchFamily="-65" charset="-128"/>
              </a:rPr>
              <a:t>2.6 The Statement of Cash Flows</a:t>
            </a:r>
          </a:p>
        </p:txBody>
      </p:sp>
      <p:sp>
        <p:nvSpPr>
          <p:cNvPr id="70659" name="Rectangle 12"/>
          <p:cNvSpPr>
            <a:spLocks noGrp="1" noChangeArrowheads="1"/>
          </p:cNvSpPr>
          <p:nvPr>
            <p:ph idx="1"/>
          </p:nvPr>
        </p:nvSpPr>
        <p:spPr/>
        <p:txBody>
          <a:bodyPr rIns="91440"/>
          <a:lstStyle/>
          <a:p>
            <a:pPr eaLnBrk="1" hangingPunct="1"/>
            <a:r>
              <a:rPr lang="en-US" altLang="en-US" sz="2400" smtClean="0">
                <a:ea typeface="ヒラギノ角ゴ Pro W3" pitchFamily="-65" charset="-128"/>
              </a:rPr>
              <a:t>The last line of the Statement of Cash Flows combines the cash flows from these three activities to calculate the overall change in the firm’s cash balance over the time period</a:t>
            </a:r>
          </a:p>
          <a:p>
            <a:pPr lvl="1" eaLnBrk="1" hangingPunct="1"/>
            <a:endParaRPr lang="en-US" altLang="en-US" smtClean="0">
              <a:ea typeface="ヒラギノ角ゴ Pro W3" pitchFamily="-65" charset="-128"/>
            </a:endParaRPr>
          </a:p>
        </p:txBody>
      </p:sp>
    </p:spTree>
  </p:cSld>
  <p:clrMapOvr>
    <a:masterClrMapping/>
  </p:clrMapOvr>
  <p:transition spd="med">
    <p:wipe dir="r"/>
  </p:transition>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bg>
      <p:bgPr>
        <a:solidFill>
          <a:srgbClr val="FDF2D3"/>
        </a:solidFill>
        <a:effectLst/>
      </p:bgPr>
    </p:bg>
    <p:spTree>
      <p:nvGrpSpPr>
        <p:cNvPr id="1" name=""/>
        <p:cNvGrpSpPr/>
        <p:nvPr/>
      </p:nvGrpSpPr>
      <p:grpSpPr>
        <a:xfrm>
          <a:off x="0" y="0"/>
          <a:ext cx="0" cy="0"/>
          <a:chOff x="0" y="0"/>
          <a:chExt cx="0" cy="0"/>
        </a:xfrm>
      </p:grpSpPr>
      <p:sp>
        <p:nvSpPr>
          <p:cNvPr id="71682" name="Rectangle 13"/>
          <p:cNvSpPr>
            <a:spLocks noGrp="1" noChangeArrowheads="1"/>
          </p:cNvSpPr>
          <p:nvPr>
            <p:ph type="title"/>
          </p:nvPr>
        </p:nvSpPr>
        <p:spPr/>
        <p:txBody>
          <a:bodyPr/>
          <a:lstStyle/>
          <a:p>
            <a:pPr eaLnBrk="1" hangingPunct="1"/>
            <a:r>
              <a:rPr lang="en-US" altLang="en-US" sz="2800" smtClean="0">
                <a:ea typeface="ヒラギノ角ゴ Pro W3" pitchFamily="-65" charset="-128"/>
              </a:rPr>
              <a:t>Example 2.3</a:t>
            </a:r>
            <a:br>
              <a:rPr lang="en-US" altLang="en-US" sz="2800" smtClean="0">
                <a:ea typeface="ヒラギノ角ゴ Pro W3" pitchFamily="-65" charset="-128"/>
              </a:rPr>
            </a:br>
            <a:r>
              <a:rPr lang="en-US" altLang="en-US" sz="2800" smtClean="0">
                <a:ea typeface="ヒラギノ角ゴ Pro W3" pitchFamily="-65" charset="-128"/>
              </a:rPr>
              <a:t>The Impact of Depreciation on Cash Flow</a:t>
            </a:r>
          </a:p>
        </p:txBody>
      </p:sp>
      <p:sp>
        <p:nvSpPr>
          <p:cNvPr id="71683" name="Rectangle 14"/>
          <p:cNvSpPr>
            <a:spLocks noGrp="1" noChangeArrowheads="1"/>
          </p:cNvSpPr>
          <p:nvPr>
            <p:ph idx="1"/>
          </p:nvPr>
        </p:nvSpPr>
        <p:spPr/>
        <p:txBody>
          <a:bodyPr rIns="91440"/>
          <a:lstStyle/>
          <a:p>
            <a:pPr eaLnBrk="1" hangingPunct="1">
              <a:buFontTx/>
              <a:buNone/>
            </a:pPr>
            <a:r>
              <a:rPr lang="en-US" altLang="en-US" smtClean="0">
                <a:ea typeface="ヒラギノ角ゴ Pro W3" pitchFamily="-65" charset="-128"/>
              </a:rPr>
              <a:t>Problem:</a:t>
            </a:r>
            <a:r>
              <a:rPr lang="en-US" altLang="en-US" b="1" smtClean="0">
                <a:ea typeface="ヒラギノ角ゴ Pro W3" pitchFamily="-65" charset="-128"/>
              </a:rPr>
              <a:t>  </a:t>
            </a:r>
          </a:p>
          <a:p>
            <a:pPr eaLnBrk="1" hangingPunct="1"/>
            <a:r>
              <a:rPr lang="en-US" altLang="en-US" sz="2000" smtClean="0">
                <a:ea typeface="ヒラギノ角ゴ Pro W3" pitchFamily="-65" charset="-128"/>
              </a:rPr>
              <a:t>Suppose Vodafone had an additional $100 million depreciation expense in 2013</a:t>
            </a:r>
          </a:p>
          <a:p>
            <a:pPr eaLnBrk="1" hangingPunct="1"/>
            <a:r>
              <a:rPr lang="en-US" altLang="en-US" sz="2000" smtClean="0">
                <a:ea typeface="ヒラギノ角ゴ Pro W3" pitchFamily="-65" charset="-128"/>
              </a:rPr>
              <a:t>If Vodafone’s tax rate on pretax income is 26%, what would be the impact of this expense on Vodafone’s earnings? </a:t>
            </a:r>
          </a:p>
          <a:p>
            <a:pPr eaLnBrk="1" hangingPunct="1"/>
            <a:r>
              <a:rPr lang="en-US" altLang="en-US" sz="2000" smtClean="0">
                <a:ea typeface="ヒラギノ角ゴ Pro W3" pitchFamily="-65" charset="-128"/>
              </a:rPr>
              <a:t>How would it impact Vodafone’s cash at the end of the year?</a:t>
            </a:r>
          </a:p>
        </p:txBody>
      </p:sp>
    </p:spTree>
  </p:cSld>
  <p:clrMapOvr>
    <a:masterClrMapping/>
  </p:clrMapOvr>
  <p:transition spd="med">
    <p:wipe dir="r"/>
  </p:transition>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bg>
      <p:bgPr>
        <a:solidFill>
          <a:srgbClr val="FDF2D3"/>
        </a:solidFill>
        <a:effectLst/>
      </p:bgPr>
    </p:bg>
    <p:spTree>
      <p:nvGrpSpPr>
        <p:cNvPr id="1" name=""/>
        <p:cNvGrpSpPr/>
        <p:nvPr/>
      </p:nvGrpSpPr>
      <p:grpSpPr>
        <a:xfrm>
          <a:off x="0" y="0"/>
          <a:ext cx="0" cy="0"/>
          <a:chOff x="0" y="0"/>
          <a:chExt cx="0" cy="0"/>
        </a:xfrm>
      </p:grpSpPr>
      <p:sp>
        <p:nvSpPr>
          <p:cNvPr id="72706" name="Rectangle 11"/>
          <p:cNvSpPr>
            <a:spLocks noGrp="1" noChangeArrowheads="1"/>
          </p:cNvSpPr>
          <p:nvPr>
            <p:ph type="title"/>
          </p:nvPr>
        </p:nvSpPr>
        <p:spPr/>
        <p:txBody>
          <a:bodyPr/>
          <a:lstStyle/>
          <a:p>
            <a:pPr eaLnBrk="1" hangingPunct="1"/>
            <a:r>
              <a:rPr lang="en-US" altLang="en-US" sz="2800" smtClean="0">
                <a:ea typeface="ヒラギノ角ゴ Pro W3" pitchFamily="-65" charset="-128"/>
              </a:rPr>
              <a:t>Example 2.3 The Impact of Depreciation on Cash Flow (cont’d)</a:t>
            </a:r>
          </a:p>
        </p:txBody>
      </p:sp>
      <p:sp>
        <p:nvSpPr>
          <p:cNvPr id="72707" name="Rectangle 12"/>
          <p:cNvSpPr>
            <a:spLocks noGrp="1" noChangeArrowheads="1"/>
          </p:cNvSpPr>
          <p:nvPr>
            <p:ph idx="1"/>
          </p:nvPr>
        </p:nvSpPr>
        <p:spPr/>
        <p:txBody>
          <a:bodyPr rIns="91440"/>
          <a:lstStyle/>
          <a:p>
            <a:pPr eaLnBrk="1" hangingPunct="1">
              <a:lnSpc>
                <a:spcPct val="90000"/>
              </a:lnSpc>
              <a:buFontTx/>
              <a:buNone/>
            </a:pPr>
            <a:r>
              <a:rPr lang="en-US" altLang="en-US" smtClean="0">
                <a:ea typeface="ヒラギノ角ゴ Pro W3" pitchFamily="-65" charset="-128"/>
              </a:rPr>
              <a:t>Solution:</a:t>
            </a:r>
          </a:p>
          <a:p>
            <a:pPr eaLnBrk="1" hangingPunct="1">
              <a:lnSpc>
                <a:spcPct val="90000"/>
              </a:lnSpc>
              <a:spcBef>
                <a:spcPct val="40000"/>
              </a:spcBef>
              <a:buFontTx/>
              <a:buNone/>
            </a:pPr>
            <a:r>
              <a:rPr lang="en-US" altLang="en-US" smtClean="0">
                <a:ea typeface="ヒラギノ角ゴ Pro W3" pitchFamily="-65" charset="-128"/>
              </a:rPr>
              <a:t>Plan:</a:t>
            </a:r>
          </a:p>
          <a:p>
            <a:pPr eaLnBrk="1" hangingPunct="1">
              <a:lnSpc>
                <a:spcPct val="90000"/>
              </a:lnSpc>
            </a:pPr>
            <a:r>
              <a:rPr lang="en-US" altLang="en-US" sz="2000" smtClean="0">
                <a:ea typeface="ヒラギノ角ゴ Pro W3" pitchFamily="-65" charset="-128"/>
              </a:rPr>
              <a:t>Depreciation is an operating expense, so Vodafone’s operating income, EBIT, and pretax income would be affected  </a:t>
            </a:r>
          </a:p>
          <a:p>
            <a:pPr eaLnBrk="1" hangingPunct="1">
              <a:lnSpc>
                <a:spcPct val="90000"/>
              </a:lnSpc>
            </a:pPr>
            <a:r>
              <a:rPr lang="en-US" altLang="en-US" sz="2000" smtClean="0">
                <a:ea typeface="ヒラギノ角ゴ Pro W3" pitchFamily="-65" charset="-128"/>
              </a:rPr>
              <a:t>With a tax rate of 26%, Vodafone’s tax bill will decrease by 26 pence for every pound that pretax income is reduced </a:t>
            </a:r>
          </a:p>
          <a:p>
            <a:pPr eaLnBrk="1" hangingPunct="1">
              <a:lnSpc>
                <a:spcPct val="90000"/>
              </a:lnSpc>
            </a:pPr>
            <a:r>
              <a:rPr lang="en-US" altLang="en-US" sz="2000" smtClean="0">
                <a:ea typeface="ヒラギノ角ゴ Pro W3" pitchFamily="-65" charset="-128"/>
              </a:rPr>
              <a:t>Recall that depreciation is not an actual cash outflow, even though it is treated as an expense, so the only effect on cash flow is through the reduction in taxes</a:t>
            </a:r>
          </a:p>
        </p:txBody>
      </p:sp>
    </p:spTree>
  </p:cSld>
  <p:clrMapOvr>
    <a:masterClrMapping/>
  </p:clrMapOvr>
  <p:transition spd="med">
    <p:wipe dir="r"/>
  </p:transition>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bg>
      <p:bgPr>
        <a:solidFill>
          <a:srgbClr val="FDF2D3"/>
        </a:solidFill>
        <a:effectLst/>
      </p:bgPr>
    </p:bg>
    <p:spTree>
      <p:nvGrpSpPr>
        <p:cNvPr id="1" name=""/>
        <p:cNvGrpSpPr/>
        <p:nvPr/>
      </p:nvGrpSpPr>
      <p:grpSpPr>
        <a:xfrm>
          <a:off x="0" y="0"/>
          <a:ext cx="0" cy="0"/>
          <a:chOff x="0" y="0"/>
          <a:chExt cx="0" cy="0"/>
        </a:xfrm>
      </p:grpSpPr>
      <p:sp>
        <p:nvSpPr>
          <p:cNvPr id="73730" name="Rectangle 18"/>
          <p:cNvSpPr>
            <a:spLocks noGrp="1" noChangeArrowheads="1"/>
          </p:cNvSpPr>
          <p:nvPr>
            <p:ph type="title"/>
          </p:nvPr>
        </p:nvSpPr>
        <p:spPr/>
        <p:txBody>
          <a:bodyPr/>
          <a:lstStyle/>
          <a:p>
            <a:pPr eaLnBrk="1" hangingPunct="1"/>
            <a:r>
              <a:rPr lang="en-US" altLang="en-US" sz="2800" smtClean="0">
                <a:ea typeface="ヒラギノ角ゴ Pro W3" pitchFamily="-65" charset="-128"/>
              </a:rPr>
              <a:t>Example 2.3 The Impact of Depreciation on Cash Flow (cont’d)</a:t>
            </a:r>
          </a:p>
        </p:txBody>
      </p:sp>
      <p:sp>
        <p:nvSpPr>
          <p:cNvPr id="73731" name="Rectangle 19"/>
          <p:cNvSpPr>
            <a:spLocks noGrp="1" noChangeArrowheads="1"/>
          </p:cNvSpPr>
          <p:nvPr>
            <p:ph idx="1"/>
          </p:nvPr>
        </p:nvSpPr>
        <p:spPr/>
        <p:txBody>
          <a:bodyPr rIns="91440"/>
          <a:lstStyle/>
          <a:p>
            <a:pPr eaLnBrk="1" hangingPunct="1">
              <a:lnSpc>
                <a:spcPct val="80000"/>
              </a:lnSpc>
              <a:buFontTx/>
              <a:buNone/>
            </a:pPr>
            <a:r>
              <a:rPr lang="en-US" altLang="en-US" smtClean="0">
                <a:ea typeface="ヒラギノ角ゴ Pro W3" pitchFamily="-65" charset="-128"/>
              </a:rPr>
              <a:t>Execute:</a:t>
            </a:r>
          </a:p>
          <a:p>
            <a:pPr eaLnBrk="1" hangingPunct="1">
              <a:lnSpc>
                <a:spcPct val="95000"/>
              </a:lnSpc>
              <a:spcBef>
                <a:spcPct val="40000"/>
              </a:spcBef>
            </a:pPr>
            <a:r>
              <a:rPr lang="en-US" altLang="en-US" sz="2000" smtClean="0">
                <a:ea typeface="ヒラギノ角ゴ Pro W3" pitchFamily="-65" charset="-128"/>
              </a:rPr>
              <a:t>Vodafone’s operating income, EBIT, and pretax income would fall by £100 million because of the £100 million in additional operating expense due to depreciation</a:t>
            </a:r>
          </a:p>
          <a:p>
            <a:pPr eaLnBrk="1" hangingPunct="1">
              <a:lnSpc>
                <a:spcPct val="95000"/>
              </a:lnSpc>
              <a:spcBef>
                <a:spcPct val="40000"/>
              </a:spcBef>
            </a:pPr>
            <a:r>
              <a:rPr lang="en-US" altLang="en-US" sz="2000" smtClean="0">
                <a:ea typeface="ヒラギノ角ゴ Pro W3" pitchFamily="-65" charset="-128"/>
              </a:rPr>
              <a:t>This £100 million decrease in pretax income would reduce Vodafone’s tax bill by 26% </a:t>
            </a:r>
            <a:r>
              <a:rPr lang="en-US" altLang="en-US" sz="2000" smtClean="0">
                <a:ea typeface="ヒラギノ角ゴ Pro W3" pitchFamily="-65" charset="-128"/>
                <a:sym typeface="Symbol" panose="05050102010706020507" pitchFamily="18" charset="2"/>
              </a:rPr>
              <a:t></a:t>
            </a:r>
            <a:r>
              <a:rPr lang="en-US" altLang="en-US" sz="2000" smtClean="0">
                <a:ea typeface="ヒラギノ角ゴ Pro W3" pitchFamily="-65" charset="-128"/>
              </a:rPr>
              <a:t> £100 million = £26 million</a:t>
            </a:r>
          </a:p>
          <a:p>
            <a:pPr eaLnBrk="1" hangingPunct="1">
              <a:lnSpc>
                <a:spcPct val="95000"/>
              </a:lnSpc>
              <a:spcBef>
                <a:spcPct val="40000"/>
              </a:spcBef>
            </a:pPr>
            <a:r>
              <a:rPr lang="en-US" altLang="en-US" sz="2000" smtClean="0">
                <a:ea typeface="ヒラギノ角ゴ Pro W3" pitchFamily="-65" charset="-128"/>
              </a:rPr>
              <a:t>Therefore, net income would fall by 100 – 26 = £74 million</a:t>
            </a:r>
          </a:p>
          <a:p>
            <a:pPr eaLnBrk="1" hangingPunct="1">
              <a:lnSpc>
                <a:spcPct val="95000"/>
              </a:lnSpc>
              <a:spcBef>
                <a:spcPct val="40000"/>
              </a:spcBef>
            </a:pPr>
            <a:endParaRPr lang="en-US" altLang="en-US" sz="1800" smtClean="0">
              <a:ea typeface="ヒラギノ角ゴ Pro W3" pitchFamily="-65" charset="-128"/>
            </a:endParaRPr>
          </a:p>
        </p:txBody>
      </p:sp>
    </p:spTree>
  </p:cSld>
  <p:clrMapOvr>
    <a:masterClrMapping/>
  </p:clrMapOvr>
  <p:transition spd="med">
    <p:wipe dir="r"/>
  </p:transition>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bg>
      <p:bgPr>
        <a:solidFill>
          <a:srgbClr val="FDF2D3"/>
        </a:solidFill>
        <a:effectLst/>
      </p:bgPr>
    </p:bg>
    <p:spTree>
      <p:nvGrpSpPr>
        <p:cNvPr id="1" name=""/>
        <p:cNvGrpSpPr/>
        <p:nvPr/>
      </p:nvGrpSpPr>
      <p:grpSpPr>
        <a:xfrm>
          <a:off x="0" y="0"/>
          <a:ext cx="0" cy="0"/>
          <a:chOff x="0" y="0"/>
          <a:chExt cx="0" cy="0"/>
        </a:xfrm>
      </p:grpSpPr>
      <p:sp>
        <p:nvSpPr>
          <p:cNvPr id="74754" name="Rectangle 18"/>
          <p:cNvSpPr>
            <a:spLocks noGrp="1" noChangeArrowheads="1"/>
          </p:cNvSpPr>
          <p:nvPr>
            <p:ph type="title"/>
          </p:nvPr>
        </p:nvSpPr>
        <p:spPr/>
        <p:txBody>
          <a:bodyPr/>
          <a:lstStyle/>
          <a:p>
            <a:pPr eaLnBrk="1" hangingPunct="1"/>
            <a:r>
              <a:rPr lang="en-US" altLang="en-US" sz="2800" smtClean="0">
                <a:ea typeface="ヒラギノ角ゴ Pro W3" pitchFamily="-65" charset="-128"/>
              </a:rPr>
              <a:t>Example 2.3 The Impact of Depreciation on Cash Flow (cont’d)</a:t>
            </a:r>
          </a:p>
        </p:txBody>
      </p:sp>
      <p:sp>
        <p:nvSpPr>
          <p:cNvPr id="74755" name="Rectangle 19"/>
          <p:cNvSpPr>
            <a:spLocks noGrp="1" noChangeArrowheads="1"/>
          </p:cNvSpPr>
          <p:nvPr>
            <p:ph idx="1"/>
          </p:nvPr>
        </p:nvSpPr>
        <p:spPr/>
        <p:txBody>
          <a:bodyPr rIns="91440"/>
          <a:lstStyle/>
          <a:p>
            <a:pPr eaLnBrk="1" hangingPunct="1">
              <a:lnSpc>
                <a:spcPct val="80000"/>
              </a:lnSpc>
              <a:buFontTx/>
              <a:buNone/>
            </a:pPr>
            <a:r>
              <a:rPr lang="en-US" altLang="en-US" smtClean="0">
                <a:ea typeface="ヒラギノ角ゴ Pro W3" pitchFamily="-65" charset="-128"/>
              </a:rPr>
              <a:t>Execute (cont’d):</a:t>
            </a:r>
          </a:p>
          <a:p>
            <a:pPr eaLnBrk="1" hangingPunct="1">
              <a:lnSpc>
                <a:spcPct val="95000"/>
              </a:lnSpc>
              <a:spcBef>
                <a:spcPct val="40000"/>
              </a:spcBef>
            </a:pPr>
            <a:r>
              <a:rPr lang="en-US" altLang="en-US" sz="2000" smtClean="0">
                <a:ea typeface="ヒラギノ角ゴ Pro W3" pitchFamily="-65" charset="-128"/>
              </a:rPr>
              <a:t>On the statement of cash flows, net income would fall by £74 million, but we would add back the additional depreciation of £100 million because it is not a cash expense </a:t>
            </a:r>
          </a:p>
          <a:p>
            <a:pPr eaLnBrk="1" hangingPunct="1">
              <a:lnSpc>
                <a:spcPct val="95000"/>
              </a:lnSpc>
              <a:spcBef>
                <a:spcPct val="40000"/>
              </a:spcBef>
            </a:pPr>
            <a:r>
              <a:rPr lang="en-US" altLang="en-US" sz="2000" smtClean="0">
                <a:ea typeface="ヒラギノ角ゴ Pro W3" pitchFamily="-65" charset="-128"/>
              </a:rPr>
              <a:t>Thus, cash from operating activities would rise by –74 + 100 = £26 million</a:t>
            </a:r>
          </a:p>
          <a:p>
            <a:pPr eaLnBrk="1" hangingPunct="1">
              <a:lnSpc>
                <a:spcPct val="95000"/>
              </a:lnSpc>
              <a:spcBef>
                <a:spcPct val="40000"/>
              </a:spcBef>
            </a:pPr>
            <a:r>
              <a:rPr lang="en-US" altLang="en-US" sz="2000" smtClean="0">
                <a:ea typeface="ヒラギノ角ゴ Pro W3" pitchFamily="-65" charset="-128"/>
              </a:rPr>
              <a:t>Thus, Vodafone’s cash balance at the end of the year would increase by £26 million, the amount of the tax savings that resulted from the additional depreciation deduction</a:t>
            </a:r>
          </a:p>
        </p:txBody>
      </p:sp>
    </p:spTree>
  </p:cSld>
  <p:clrMapOvr>
    <a:masterClrMapping/>
  </p:clrMapOvr>
  <p:transition spd="med">
    <p:wipe dir="r"/>
  </p:transition>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bg>
      <p:bgPr>
        <a:solidFill>
          <a:srgbClr val="FDF2D3"/>
        </a:solidFill>
        <a:effectLst/>
      </p:bgPr>
    </p:bg>
    <p:spTree>
      <p:nvGrpSpPr>
        <p:cNvPr id="1" name=""/>
        <p:cNvGrpSpPr/>
        <p:nvPr/>
      </p:nvGrpSpPr>
      <p:grpSpPr>
        <a:xfrm>
          <a:off x="0" y="0"/>
          <a:ext cx="0" cy="0"/>
          <a:chOff x="0" y="0"/>
          <a:chExt cx="0" cy="0"/>
        </a:xfrm>
      </p:grpSpPr>
      <p:sp>
        <p:nvSpPr>
          <p:cNvPr id="75778" name="Rectangle 13"/>
          <p:cNvSpPr>
            <a:spLocks noGrp="1" noChangeArrowheads="1"/>
          </p:cNvSpPr>
          <p:nvPr>
            <p:ph type="title"/>
          </p:nvPr>
        </p:nvSpPr>
        <p:spPr/>
        <p:txBody>
          <a:bodyPr/>
          <a:lstStyle/>
          <a:p>
            <a:pPr eaLnBrk="1" hangingPunct="1"/>
            <a:r>
              <a:rPr lang="en-US" altLang="en-US" sz="2800" smtClean="0">
                <a:ea typeface="ヒラギノ角ゴ Pro W3" pitchFamily="-65" charset="-128"/>
              </a:rPr>
              <a:t>Example 2.3 The Impact of Depreciation on Cash Flow (cont’d)</a:t>
            </a:r>
          </a:p>
        </p:txBody>
      </p:sp>
      <p:sp>
        <p:nvSpPr>
          <p:cNvPr id="75779" name="Rectangle 14"/>
          <p:cNvSpPr>
            <a:spLocks noGrp="1" noChangeArrowheads="1"/>
          </p:cNvSpPr>
          <p:nvPr>
            <p:ph idx="1"/>
          </p:nvPr>
        </p:nvSpPr>
        <p:spPr/>
        <p:txBody>
          <a:bodyPr rIns="91440"/>
          <a:lstStyle/>
          <a:p>
            <a:pPr eaLnBrk="1" hangingPunct="1">
              <a:buFontTx/>
              <a:buNone/>
            </a:pPr>
            <a:r>
              <a:rPr lang="en-US" altLang="en-US" smtClean="0">
                <a:ea typeface="ヒラギノ角ゴ Pro W3" pitchFamily="-65" charset="-128"/>
              </a:rPr>
              <a:t>Evaluate:</a:t>
            </a:r>
          </a:p>
          <a:p>
            <a:pPr eaLnBrk="1" hangingPunct="1"/>
            <a:r>
              <a:rPr lang="en-US" altLang="en-US" sz="2000" smtClean="0">
                <a:ea typeface="ヒラギノ角ゴ Pro W3" pitchFamily="-65" charset="-128"/>
              </a:rPr>
              <a:t>The increase in cash balance comes completely from the reduction in taxes</a:t>
            </a:r>
          </a:p>
          <a:p>
            <a:pPr eaLnBrk="1" hangingPunct="1"/>
            <a:r>
              <a:rPr lang="en-US" altLang="en-US" sz="2000" smtClean="0">
                <a:ea typeface="ヒラギノ角ゴ Pro W3" pitchFamily="-65" charset="-128"/>
              </a:rPr>
              <a:t>Because Vodafone pays £26 million less in taxes even though its cash expenses have not increased, it has £26 million more in cash at the end of the year</a:t>
            </a:r>
          </a:p>
        </p:txBody>
      </p:sp>
    </p:spTree>
  </p:cSld>
  <p:clrMapOvr>
    <a:masterClrMapping/>
  </p:clrMapOvr>
  <p:transition spd="med">
    <p:wipe dir="r"/>
  </p:transition>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bg>
      <p:bgPr>
        <a:solidFill>
          <a:srgbClr val="FDF2D3"/>
        </a:solidFill>
        <a:effectLst/>
      </p:bgPr>
    </p:bg>
    <p:spTree>
      <p:nvGrpSpPr>
        <p:cNvPr id="1" name=""/>
        <p:cNvGrpSpPr/>
        <p:nvPr/>
      </p:nvGrpSpPr>
      <p:grpSpPr>
        <a:xfrm>
          <a:off x="0" y="0"/>
          <a:ext cx="0" cy="0"/>
          <a:chOff x="0" y="0"/>
          <a:chExt cx="0" cy="0"/>
        </a:xfrm>
      </p:grpSpPr>
      <p:sp>
        <p:nvSpPr>
          <p:cNvPr id="76802" name="Rectangle 13"/>
          <p:cNvSpPr>
            <a:spLocks noGrp="1" noChangeArrowheads="1"/>
          </p:cNvSpPr>
          <p:nvPr>
            <p:ph type="title"/>
          </p:nvPr>
        </p:nvSpPr>
        <p:spPr/>
        <p:txBody>
          <a:bodyPr/>
          <a:lstStyle/>
          <a:p>
            <a:pPr eaLnBrk="1" hangingPunct="1"/>
            <a:r>
              <a:rPr lang="en-US" altLang="en-US" sz="2800" smtClean="0">
                <a:ea typeface="ヒラギノ角ゴ Pro W3" pitchFamily="-65" charset="-128"/>
              </a:rPr>
              <a:t>Example 2.3a</a:t>
            </a:r>
            <a:br>
              <a:rPr lang="en-US" altLang="en-US" sz="2800" smtClean="0">
                <a:ea typeface="ヒラギノ角ゴ Pro W3" pitchFamily="-65" charset="-128"/>
              </a:rPr>
            </a:br>
            <a:r>
              <a:rPr lang="en-US" altLang="en-US" sz="2800" smtClean="0">
                <a:ea typeface="ヒラギノ角ゴ Pro W3" pitchFamily="-65" charset="-128"/>
              </a:rPr>
              <a:t>The Impact of Depreciation on Cash Flow</a:t>
            </a:r>
          </a:p>
        </p:txBody>
      </p:sp>
      <p:sp>
        <p:nvSpPr>
          <p:cNvPr id="76803" name="Rectangle 14"/>
          <p:cNvSpPr>
            <a:spLocks noGrp="1" noChangeArrowheads="1"/>
          </p:cNvSpPr>
          <p:nvPr>
            <p:ph idx="1"/>
          </p:nvPr>
        </p:nvSpPr>
        <p:spPr/>
        <p:txBody>
          <a:bodyPr rIns="91440"/>
          <a:lstStyle/>
          <a:p>
            <a:pPr eaLnBrk="1" hangingPunct="1">
              <a:buFontTx/>
              <a:buNone/>
            </a:pPr>
            <a:r>
              <a:rPr lang="en-US" altLang="en-US" smtClean="0">
                <a:ea typeface="ヒラギノ角ゴ Pro W3" pitchFamily="-65" charset="-128"/>
              </a:rPr>
              <a:t>Problem:  </a:t>
            </a:r>
          </a:p>
          <a:p>
            <a:pPr eaLnBrk="1" hangingPunct="1"/>
            <a:r>
              <a:rPr lang="en-US" altLang="en-US" sz="2000" smtClean="0">
                <a:ea typeface="ヒラギノ角ゴ Pro W3" pitchFamily="-65" charset="-128"/>
              </a:rPr>
              <a:t>Suppose Vodafone wants to accelerate its depreciation method so that it can generate $2 million in cash </a:t>
            </a:r>
          </a:p>
          <a:p>
            <a:pPr eaLnBrk="1" hangingPunct="1"/>
            <a:r>
              <a:rPr lang="en-US" altLang="en-US" sz="2000" smtClean="0">
                <a:ea typeface="ヒラギノ角ゴ Pro W3" pitchFamily="-65" charset="-128"/>
              </a:rPr>
              <a:t>If its tax rate is 34%, how much additional depreciation expense would it need to generate the extra cash?</a:t>
            </a:r>
          </a:p>
        </p:txBody>
      </p:sp>
    </p:spTree>
  </p:cSld>
  <p:clrMapOvr>
    <a:masterClrMapping/>
  </p:clrMapOvr>
  <p:transition spd="med">
    <p:wipe dir="r"/>
  </p:transition>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bg>
      <p:bgPr>
        <a:solidFill>
          <a:srgbClr val="FDF2D3"/>
        </a:solidFill>
        <a:effectLst/>
      </p:bgPr>
    </p:bg>
    <p:spTree>
      <p:nvGrpSpPr>
        <p:cNvPr id="1" name=""/>
        <p:cNvGrpSpPr/>
        <p:nvPr/>
      </p:nvGrpSpPr>
      <p:grpSpPr>
        <a:xfrm>
          <a:off x="0" y="0"/>
          <a:ext cx="0" cy="0"/>
          <a:chOff x="0" y="0"/>
          <a:chExt cx="0" cy="0"/>
        </a:xfrm>
      </p:grpSpPr>
      <p:sp>
        <p:nvSpPr>
          <p:cNvPr id="77826" name="Rectangle 11"/>
          <p:cNvSpPr>
            <a:spLocks noGrp="1" noChangeArrowheads="1"/>
          </p:cNvSpPr>
          <p:nvPr>
            <p:ph type="title"/>
          </p:nvPr>
        </p:nvSpPr>
        <p:spPr/>
        <p:txBody>
          <a:bodyPr/>
          <a:lstStyle/>
          <a:p>
            <a:pPr eaLnBrk="1" hangingPunct="1"/>
            <a:r>
              <a:rPr lang="en-US" altLang="en-US" sz="2800" smtClean="0">
                <a:ea typeface="ヒラギノ角ゴ Pro W3" pitchFamily="-65" charset="-128"/>
              </a:rPr>
              <a:t>Example 2.3a The Impact of Depreciation on Cash Flow (cont’d)</a:t>
            </a:r>
          </a:p>
        </p:txBody>
      </p:sp>
      <p:sp>
        <p:nvSpPr>
          <p:cNvPr id="77827" name="Rectangle 12"/>
          <p:cNvSpPr>
            <a:spLocks noGrp="1" noChangeArrowheads="1"/>
          </p:cNvSpPr>
          <p:nvPr>
            <p:ph idx="1"/>
          </p:nvPr>
        </p:nvSpPr>
        <p:spPr/>
        <p:txBody>
          <a:bodyPr rIns="91440"/>
          <a:lstStyle/>
          <a:p>
            <a:pPr eaLnBrk="1" hangingPunct="1">
              <a:buFontTx/>
              <a:buNone/>
            </a:pPr>
            <a:r>
              <a:rPr lang="en-US" altLang="en-US" smtClean="0">
                <a:ea typeface="ヒラギノ角ゴ Pro W3" pitchFamily="-65" charset="-128"/>
              </a:rPr>
              <a:t>Solution:</a:t>
            </a:r>
          </a:p>
          <a:p>
            <a:pPr eaLnBrk="1" hangingPunct="1">
              <a:spcBef>
                <a:spcPct val="40000"/>
              </a:spcBef>
              <a:buFontTx/>
              <a:buNone/>
            </a:pPr>
            <a:r>
              <a:rPr lang="en-US" altLang="en-US" smtClean="0">
                <a:ea typeface="ヒラギノ角ゴ Pro W3" pitchFamily="-65" charset="-128"/>
              </a:rPr>
              <a:t>Plan:</a:t>
            </a:r>
          </a:p>
          <a:p>
            <a:pPr eaLnBrk="1" hangingPunct="1"/>
            <a:r>
              <a:rPr lang="en-US" altLang="en-US" sz="2000" smtClean="0">
                <a:ea typeface="ヒラギノ角ゴ Pro W3" pitchFamily="-65" charset="-128"/>
              </a:rPr>
              <a:t>With a tax rate of 34%, Vodafone’s tax bill will decrease by 34 cents for every dollar that pretax income is reduced </a:t>
            </a:r>
          </a:p>
          <a:p>
            <a:pPr eaLnBrk="1" hangingPunct="1"/>
            <a:r>
              <a:rPr lang="en-US" altLang="en-US" sz="2000" smtClean="0">
                <a:ea typeface="ヒラギノ角ゴ Pro W3" pitchFamily="-65" charset="-128"/>
              </a:rPr>
              <a:t>In order to generate $2 million in extra cash, Vodafone would need to increase cash flow from operations (NI + depreciation) by $2 million</a:t>
            </a:r>
          </a:p>
          <a:p>
            <a:pPr eaLnBrk="1" hangingPunct="1"/>
            <a:r>
              <a:rPr lang="en-US" altLang="en-US" sz="2000" smtClean="0">
                <a:ea typeface="ヒラギノ角ゴ Pro W3" pitchFamily="-65" charset="-128"/>
              </a:rPr>
              <a:t>CF from operations = (EBITDA-Dep)(1-t) + Dep = EBITDA + t x Dep</a:t>
            </a:r>
          </a:p>
          <a:p>
            <a:pPr eaLnBrk="1" hangingPunct="1"/>
            <a:r>
              <a:rPr lang="en-US" altLang="en-US" sz="2000" smtClean="0">
                <a:ea typeface="ヒラギノ角ゴ Pro W3" pitchFamily="-65" charset="-128"/>
              </a:rPr>
              <a:t>Since there’s no change in EBITDA because of additional depreciation, t x Dep must equal $2 million </a:t>
            </a:r>
          </a:p>
        </p:txBody>
      </p:sp>
    </p:spTree>
  </p:cSld>
  <p:clrMapOvr>
    <a:masterClrMapping/>
  </p:clrMapOvr>
  <p:transition spd="med">
    <p:wipe dir="r"/>
  </p:transition>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bg>
      <p:bgPr>
        <a:solidFill>
          <a:srgbClr val="FDF2D3"/>
        </a:solidFill>
        <a:effectLst/>
      </p:bgPr>
    </p:bg>
    <p:spTree>
      <p:nvGrpSpPr>
        <p:cNvPr id="1" name=""/>
        <p:cNvGrpSpPr/>
        <p:nvPr/>
      </p:nvGrpSpPr>
      <p:grpSpPr>
        <a:xfrm>
          <a:off x="0" y="0"/>
          <a:ext cx="0" cy="0"/>
          <a:chOff x="0" y="0"/>
          <a:chExt cx="0" cy="0"/>
        </a:xfrm>
      </p:grpSpPr>
      <p:sp>
        <p:nvSpPr>
          <p:cNvPr id="78850" name="Rectangle 18"/>
          <p:cNvSpPr>
            <a:spLocks noGrp="1" noChangeArrowheads="1"/>
          </p:cNvSpPr>
          <p:nvPr>
            <p:ph type="title"/>
          </p:nvPr>
        </p:nvSpPr>
        <p:spPr/>
        <p:txBody>
          <a:bodyPr/>
          <a:lstStyle/>
          <a:p>
            <a:pPr eaLnBrk="1" hangingPunct="1"/>
            <a:r>
              <a:rPr lang="en-US" altLang="en-US" sz="2800" smtClean="0">
                <a:ea typeface="ヒラギノ角ゴ Pro W3" pitchFamily="-65" charset="-128"/>
              </a:rPr>
              <a:t>Example 2.3a The Impact of Depreciation on Cash Flow (cont’d)</a:t>
            </a:r>
          </a:p>
        </p:txBody>
      </p:sp>
      <p:sp>
        <p:nvSpPr>
          <p:cNvPr id="78851" name="Rectangle 19"/>
          <p:cNvSpPr>
            <a:spLocks noGrp="1" noChangeArrowheads="1"/>
          </p:cNvSpPr>
          <p:nvPr>
            <p:ph idx="1"/>
          </p:nvPr>
        </p:nvSpPr>
        <p:spPr/>
        <p:txBody>
          <a:bodyPr rIns="91440"/>
          <a:lstStyle/>
          <a:p>
            <a:pPr eaLnBrk="1" hangingPunct="1">
              <a:lnSpc>
                <a:spcPct val="80000"/>
              </a:lnSpc>
              <a:buFontTx/>
              <a:buNone/>
            </a:pPr>
            <a:r>
              <a:rPr lang="en-US" altLang="en-US" smtClean="0">
                <a:ea typeface="ヒラギノ角ゴ Pro W3" pitchFamily="-65" charset="-128"/>
              </a:rPr>
              <a:t>Execute:</a:t>
            </a:r>
          </a:p>
          <a:p>
            <a:pPr eaLnBrk="1" hangingPunct="1">
              <a:lnSpc>
                <a:spcPct val="95000"/>
              </a:lnSpc>
              <a:spcBef>
                <a:spcPct val="40000"/>
              </a:spcBef>
            </a:pPr>
            <a:r>
              <a:rPr lang="en-US" altLang="en-US" sz="2000" smtClean="0">
                <a:ea typeface="ヒラギノ角ゴ Pro W3" pitchFamily="-65" charset="-128"/>
              </a:rPr>
              <a:t>0.34 x Dep = $2 million</a:t>
            </a:r>
          </a:p>
          <a:p>
            <a:pPr eaLnBrk="1" hangingPunct="1">
              <a:lnSpc>
                <a:spcPct val="95000"/>
              </a:lnSpc>
              <a:spcBef>
                <a:spcPct val="40000"/>
              </a:spcBef>
            </a:pPr>
            <a:r>
              <a:rPr lang="en-US" altLang="en-US" sz="2000" smtClean="0">
                <a:ea typeface="ヒラギノ角ゴ Pro W3" pitchFamily="-65" charset="-128"/>
              </a:rPr>
              <a:t>Dep = $5.88 million</a:t>
            </a:r>
          </a:p>
          <a:p>
            <a:pPr eaLnBrk="1" hangingPunct="1">
              <a:lnSpc>
                <a:spcPct val="95000"/>
              </a:lnSpc>
              <a:spcBef>
                <a:spcPct val="40000"/>
              </a:spcBef>
            </a:pPr>
            <a:r>
              <a:rPr lang="en-US" altLang="en-US" sz="2000" smtClean="0">
                <a:ea typeface="ヒラギノ角ゴ Pro W3" pitchFamily="-65" charset="-128"/>
              </a:rPr>
              <a:t>This $5.88 million decrease in pretax income would reduce Vodafone’s tax bill by 34% </a:t>
            </a:r>
            <a:r>
              <a:rPr lang="en-US" altLang="en-US" sz="2000" smtClean="0">
                <a:ea typeface="ヒラギノ角ゴ Pro W3" pitchFamily="-65" charset="-128"/>
                <a:sym typeface="Symbol" panose="05050102010706020507" pitchFamily="18" charset="2"/>
              </a:rPr>
              <a:t></a:t>
            </a:r>
            <a:r>
              <a:rPr lang="en-US" altLang="en-US" sz="2000" smtClean="0">
                <a:ea typeface="ヒラギノ角ゴ Pro W3" pitchFamily="-65" charset="-128"/>
              </a:rPr>
              <a:t> $5.88 million = $2 million</a:t>
            </a:r>
          </a:p>
          <a:p>
            <a:pPr eaLnBrk="1" hangingPunct="1">
              <a:lnSpc>
                <a:spcPct val="95000"/>
              </a:lnSpc>
              <a:spcBef>
                <a:spcPct val="40000"/>
              </a:spcBef>
            </a:pPr>
            <a:r>
              <a:rPr lang="en-US" altLang="en-US" sz="2000" smtClean="0">
                <a:ea typeface="ヒラギノ角ゴ Pro W3" pitchFamily="-65" charset="-128"/>
              </a:rPr>
              <a:t>Therefore, net income would fall by 5.88 – 2 = $3.88 million</a:t>
            </a:r>
          </a:p>
          <a:p>
            <a:pPr eaLnBrk="1" hangingPunct="1">
              <a:lnSpc>
                <a:spcPct val="95000"/>
              </a:lnSpc>
              <a:spcBef>
                <a:spcPct val="40000"/>
              </a:spcBef>
            </a:pPr>
            <a:endParaRPr lang="en-US" altLang="en-US" sz="1800" smtClean="0">
              <a:ea typeface="ヒラギノ角ゴ Pro W3" pitchFamily="-65" charset="-128"/>
            </a:endParaRPr>
          </a:p>
        </p:txBody>
      </p:sp>
    </p:spTree>
  </p:cSld>
  <p:clrMapOvr>
    <a:masterClrMapping/>
  </p:clrMapOvr>
  <p:transition spd="med">
    <p:wipe dir="r"/>
  </p:transition>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bg>
      <p:bgPr>
        <a:solidFill>
          <a:srgbClr val="FDF2D3"/>
        </a:solidFill>
        <a:effectLst/>
      </p:bgPr>
    </p:bg>
    <p:spTree>
      <p:nvGrpSpPr>
        <p:cNvPr id="1" name=""/>
        <p:cNvGrpSpPr/>
        <p:nvPr/>
      </p:nvGrpSpPr>
      <p:grpSpPr>
        <a:xfrm>
          <a:off x="0" y="0"/>
          <a:ext cx="0" cy="0"/>
          <a:chOff x="0" y="0"/>
          <a:chExt cx="0" cy="0"/>
        </a:xfrm>
      </p:grpSpPr>
      <p:sp>
        <p:nvSpPr>
          <p:cNvPr id="79874" name="Rectangle 18"/>
          <p:cNvSpPr>
            <a:spLocks noGrp="1" noChangeArrowheads="1"/>
          </p:cNvSpPr>
          <p:nvPr>
            <p:ph type="title"/>
          </p:nvPr>
        </p:nvSpPr>
        <p:spPr/>
        <p:txBody>
          <a:bodyPr/>
          <a:lstStyle/>
          <a:p>
            <a:pPr eaLnBrk="1" hangingPunct="1"/>
            <a:r>
              <a:rPr lang="en-US" altLang="en-US" sz="2800" smtClean="0">
                <a:ea typeface="ヒラギノ角ゴ Pro W3" pitchFamily="-65" charset="-128"/>
              </a:rPr>
              <a:t>Example 2.3a The Impact of Depreciation on Cash Flow (cont’d)</a:t>
            </a:r>
          </a:p>
        </p:txBody>
      </p:sp>
      <p:sp>
        <p:nvSpPr>
          <p:cNvPr id="79875" name="Rectangle 19"/>
          <p:cNvSpPr>
            <a:spLocks noGrp="1" noChangeArrowheads="1"/>
          </p:cNvSpPr>
          <p:nvPr>
            <p:ph idx="1"/>
          </p:nvPr>
        </p:nvSpPr>
        <p:spPr/>
        <p:txBody>
          <a:bodyPr rIns="91440"/>
          <a:lstStyle/>
          <a:p>
            <a:pPr eaLnBrk="1" hangingPunct="1">
              <a:lnSpc>
                <a:spcPct val="80000"/>
              </a:lnSpc>
              <a:buFontTx/>
              <a:buNone/>
            </a:pPr>
            <a:r>
              <a:rPr lang="en-US" altLang="en-US" smtClean="0">
                <a:ea typeface="ヒラギノ角ゴ Pro W3" pitchFamily="-65" charset="-128"/>
              </a:rPr>
              <a:t>Execute (cont’d):</a:t>
            </a:r>
          </a:p>
          <a:p>
            <a:pPr eaLnBrk="1" hangingPunct="1">
              <a:lnSpc>
                <a:spcPct val="95000"/>
              </a:lnSpc>
              <a:spcBef>
                <a:spcPct val="40000"/>
              </a:spcBef>
            </a:pPr>
            <a:r>
              <a:rPr lang="en-US" altLang="en-US" sz="2000" smtClean="0">
                <a:ea typeface="ヒラギノ角ゴ Pro W3" pitchFamily="-65" charset="-128"/>
              </a:rPr>
              <a:t>On the statement of cash flows, net income would fall by $3.88 million, but we would add back the additional depreciation of $5.88 million because it is not a cash expense </a:t>
            </a:r>
          </a:p>
          <a:p>
            <a:pPr eaLnBrk="1" hangingPunct="1">
              <a:lnSpc>
                <a:spcPct val="95000"/>
              </a:lnSpc>
              <a:spcBef>
                <a:spcPct val="40000"/>
              </a:spcBef>
            </a:pPr>
            <a:r>
              <a:rPr lang="en-US" altLang="en-US" sz="2000" smtClean="0">
                <a:ea typeface="ヒラギノ角ゴ Pro W3" pitchFamily="-65" charset="-128"/>
              </a:rPr>
              <a:t>Thus, cash from operating activities would rise by  -$3.88 + 5.88 = $2 million</a:t>
            </a:r>
          </a:p>
          <a:p>
            <a:pPr eaLnBrk="1" hangingPunct="1">
              <a:lnSpc>
                <a:spcPct val="95000"/>
              </a:lnSpc>
              <a:spcBef>
                <a:spcPct val="40000"/>
              </a:spcBef>
            </a:pPr>
            <a:r>
              <a:rPr lang="en-US" altLang="en-US" sz="2000" smtClean="0">
                <a:ea typeface="ヒラギノ角ゴ Pro W3" pitchFamily="-65" charset="-128"/>
              </a:rPr>
              <a:t>Thus, Vodafone’s cash balance at the end of the year would increase by $2 million, the amount of the tax savings that resulted from the additional depreciation deduction </a:t>
            </a:r>
          </a:p>
        </p:txBody>
      </p:sp>
    </p:spTree>
  </p:cSld>
  <p:clrMapOvr>
    <a:masterClrMapping/>
  </p:clrMapOvr>
  <p:transition spd="med">
    <p:wipe dir="r"/>
  </p:transition>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bg>
      <p:bgPr>
        <a:solidFill>
          <a:srgbClr val="FDF2D3"/>
        </a:solidFill>
        <a:effectLst/>
      </p:bgPr>
    </p:bg>
    <p:spTree>
      <p:nvGrpSpPr>
        <p:cNvPr id="1" name=""/>
        <p:cNvGrpSpPr/>
        <p:nvPr/>
      </p:nvGrpSpPr>
      <p:grpSpPr>
        <a:xfrm>
          <a:off x="0" y="0"/>
          <a:ext cx="0" cy="0"/>
          <a:chOff x="0" y="0"/>
          <a:chExt cx="0" cy="0"/>
        </a:xfrm>
      </p:grpSpPr>
      <p:sp>
        <p:nvSpPr>
          <p:cNvPr id="80898" name="Rectangle 13"/>
          <p:cNvSpPr>
            <a:spLocks noGrp="1" noChangeArrowheads="1"/>
          </p:cNvSpPr>
          <p:nvPr>
            <p:ph type="title"/>
          </p:nvPr>
        </p:nvSpPr>
        <p:spPr/>
        <p:txBody>
          <a:bodyPr/>
          <a:lstStyle/>
          <a:p>
            <a:pPr eaLnBrk="1" hangingPunct="1"/>
            <a:r>
              <a:rPr lang="en-US" altLang="en-US" sz="2800" smtClean="0">
                <a:ea typeface="ヒラギノ角ゴ Pro W3" pitchFamily="-65" charset="-128"/>
              </a:rPr>
              <a:t>Example 2.3a The Impact of Depreciation on Cash Flow (cont’d)</a:t>
            </a:r>
          </a:p>
        </p:txBody>
      </p:sp>
      <p:sp>
        <p:nvSpPr>
          <p:cNvPr id="80899" name="Rectangle 14"/>
          <p:cNvSpPr>
            <a:spLocks noGrp="1" noChangeArrowheads="1"/>
          </p:cNvSpPr>
          <p:nvPr>
            <p:ph idx="1"/>
          </p:nvPr>
        </p:nvSpPr>
        <p:spPr/>
        <p:txBody>
          <a:bodyPr rIns="91440"/>
          <a:lstStyle/>
          <a:p>
            <a:pPr eaLnBrk="1" hangingPunct="1">
              <a:buFontTx/>
              <a:buNone/>
            </a:pPr>
            <a:r>
              <a:rPr lang="en-US" altLang="en-US" smtClean="0">
                <a:ea typeface="ヒラギノ角ゴ Pro W3" pitchFamily="-65" charset="-128"/>
              </a:rPr>
              <a:t>Evaluate:</a:t>
            </a:r>
          </a:p>
          <a:p>
            <a:pPr eaLnBrk="1" hangingPunct="1"/>
            <a:r>
              <a:rPr lang="en-US" altLang="en-US" sz="2000" smtClean="0">
                <a:ea typeface="ヒラギノ角ゴ Pro W3" pitchFamily="-65" charset="-128"/>
              </a:rPr>
              <a:t>The increase in cash balance comes completely from the reduction in taxes</a:t>
            </a:r>
          </a:p>
          <a:p>
            <a:pPr eaLnBrk="1" hangingPunct="1"/>
            <a:r>
              <a:rPr lang="en-US" altLang="en-US" sz="2000" smtClean="0">
                <a:ea typeface="ヒラギノ角ゴ Pro W3" pitchFamily="-65" charset="-128"/>
              </a:rPr>
              <a:t>Because Vodafone pays $2 million less in taxes even though its cash expenses have not increased, it has $2 million more in cash at the end of the year</a:t>
            </a:r>
          </a:p>
        </p:txBody>
      </p:sp>
    </p:spTree>
  </p:cSld>
  <p:clrMapOvr>
    <a:masterClrMapping/>
  </p:clrMapOvr>
  <p:transition spd="med">
    <p:wipe dir="r"/>
  </p:transition>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13"/>
          <p:cNvSpPr>
            <a:spLocks noGrp="1" noChangeArrowheads="1"/>
          </p:cNvSpPr>
          <p:nvPr>
            <p:ph type="title"/>
          </p:nvPr>
        </p:nvSpPr>
        <p:spPr/>
        <p:txBody>
          <a:bodyPr/>
          <a:lstStyle/>
          <a:p>
            <a:pPr eaLnBrk="1" hangingPunct="1"/>
            <a:r>
              <a:rPr lang="en-US" altLang="en-US" smtClean="0">
                <a:ea typeface="ヒラギノ角ゴ Pro W3" pitchFamily="-65" charset="-128"/>
              </a:rPr>
              <a:t>2.5 Other Financial Statement Information</a:t>
            </a:r>
          </a:p>
        </p:txBody>
      </p:sp>
      <p:sp>
        <p:nvSpPr>
          <p:cNvPr id="81923" name="Rectangle 14"/>
          <p:cNvSpPr>
            <a:spLocks noGrp="1" noChangeArrowheads="1"/>
          </p:cNvSpPr>
          <p:nvPr>
            <p:ph idx="1"/>
          </p:nvPr>
        </p:nvSpPr>
        <p:spPr/>
        <p:txBody>
          <a:bodyPr rIns="91440"/>
          <a:lstStyle/>
          <a:p>
            <a:pPr eaLnBrk="1" hangingPunct="1"/>
            <a:r>
              <a:rPr lang="en-US" altLang="en-US" smtClean="0">
                <a:ea typeface="ヒラギノ角ゴ Pro W3" pitchFamily="-65" charset="-128"/>
              </a:rPr>
              <a:t>Statement of Changes in Shareholders’ Equity</a:t>
            </a:r>
          </a:p>
          <a:p>
            <a:pPr lvl="1" eaLnBrk="1" hangingPunct="1"/>
            <a:r>
              <a:rPr lang="en-US" altLang="en-US" smtClean="0">
                <a:ea typeface="ヒラギノ角ゴ Pro W3" pitchFamily="-65" charset="-128"/>
              </a:rPr>
              <a:t>Change in shareholders’ Equity </a:t>
            </a:r>
          </a:p>
          <a:p>
            <a:pPr lvl="1" eaLnBrk="1" hangingPunct="1">
              <a:buFontTx/>
              <a:buNone/>
            </a:pPr>
            <a:r>
              <a:rPr lang="en-US" altLang="en-US" smtClean="0">
                <a:ea typeface="ヒラギノ角ゴ Pro W3" pitchFamily="-65" charset="-128"/>
              </a:rPr>
              <a:t>   = Retained Earnings + Net Sales of Stock</a:t>
            </a:r>
          </a:p>
          <a:p>
            <a:pPr lvl="1" eaLnBrk="1" hangingPunct="1">
              <a:buFontTx/>
              <a:buNone/>
            </a:pPr>
            <a:r>
              <a:rPr lang="en-US" altLang="en-US" smtClean="0">
                <a:ea typeface="ヒラギノ角ゴ Pro W3" pitchFamily="-65" charset="-128"/>
              </a:rPr>
              <a:t>   = Net Income – Dividends + Sales of Stock –         	  Repurchases of stock			(Eq. 2.7)</a:t>
            </a:r>
          </a:p>
          <a:p>
            <a:pPr eaLnBrk="1" hangingPunct="1"/>
            <a:r>
              <a:rPr lang="en-US" altLang="en-US" smtClean="0">
                <a:ea typeface="ヒラギノ角ゴ Pro W3" pitchFamily="-65" charset="-128"/>
              </a:rPr>
              <a:t>Management Discussion and Analysis</a:t>
            </a:r>
          </a:p>
          <a:p>
            <a:pPr eaLnBrk="1" hangingPunct="1"/>
            <a:r>
              <a:rPr lang="en-US" altLang="en-US" smtClean="0">
                <a:ea typeface="ヒラギノ角ゴ Pro W3" pitchFamily="-65" charset="-128"/>
              </a:rPr>
              <a:t>Notes to the Financial Statements</a:t>
            </a:r>
          </a:p>
        </p:txBody>
      </p:sp>
    </p:spTree>
  </p:cSld>
  <p:clrMapOvr>
    <a:masterClrMapping/>
  </p:clrMapOvr>
  <p:transition spd="med">
    <p:wipe dir="r"/>
  </p:transition>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13"/>
          <p:cNvSpPr>
            <a:spLocks noGrp="1" noChangeArrowheads="1"/>
          </p:cNvSpPr>
          <p:nvPr>
            <p:ph type="title"/>
          </p:nvPr>
        </p:nvSpPr>
        <p:spPr/>
        <p:txBody>
          <a:bodyPr/>
          <a:lstStyle/>
          <a:p>
            <a:pPr eaLnBrk="1" hangingPunct="1"/>
            <a:r>
              <a:rPr lang="en-US" altLang="en-US" smtClean="0">
                <a:ea typeface="ヒラギノ角ゴ Pro W3" pitchFamily="-65" charset="-128"/>
              </a:rPr>
              <a:t>2.6 Financial Statement Analysis</a:t>
            </a:r>
          </a:p>
        </p:txBody>
      </p:sp>
      <p:sp>
        <p:nvSpPr>
          <p:cNvPr id="82947" name="Rectangle 14"/>
          <p:cNvSpPr>
            <a:spLocks noGrp="1" noChangeArrowheads="1"/>
          </p:cNvSpPr>
          <p:nvPr>
            <p:ph idx="1"/>
          </p:nvPr>
        </p:nvSpPr>
        <p:spPr/>
        <p:txBody>
          <a:bodyPr rIns="91440"/>
          <a:lstStyle/>
          <a:p>
            <a:pPr eaLnBrk="1" hangingPunct="1"/>
            <a:r>
              <a:rPr lang="en-US" altLang="en-US" smtClean="0">
                <a:ea typeface="ヒラギノ角ゴ Pro W3" pitchFamily="-65" charset="-128"/>
              </a:rPr>
              <a:t>Investors often use accounting statements to:</a:t>
            </a:r>
          </a:p>
          <a:p>
            <a:pPr lvl="1" eaLnBrk="1" hangingPunct="1"/>
            <a:r>
              <a:rPr lang="en-US" altLang="en-US" smtClean="0">
                <a:ea typeface="ヒラギノ角ゴ Pro W3" pitchFamily="-65" charset="-128"/>
              </a:rPr>
              <a:t>Compare the firm with itself by analyzing how the firm has changed over time</a:t>
            </a:r>
          </a:p>
          <a:p>
            <a:pPr lvl="1" eaLnBrk="1" hangingPunct="1"/>
            <a:r>
              <a:rPr lang="en-US" altLang="en-US" smtClean="0">
                <a:ea typeface="ヒラギノ角ゴ Pro W3" pitchFamily="-65" charset="-128"/>
              </a:rPr>
              <a:t>Compare the firm to other similar firms using a common set of financial ratios</a:t>
            </a:r>
          </a:p>
        </p:txBody>
      </p:sp>
    </p:spTree>
  </p:cSld>
  <p:clrMapOvr>
    <a:masterClrMapping/>
  </p:clrMapOvr>
  <p:transition spd="med">
    <p:wipe dir="r"/>
  </p:transition>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1" name="Rectangle 25"/>
          <p:cNvSpPr>
            <a:spLocks noGrp="1" noChangeArrowheads="1"/>
          </p:cNvSpPr>
          <p:nvPr>
            <p:ph type="title"/>
          </p:nvPr>
        </p:nvSpPr>
        <p:spPr/>
        <p:txBody>
          <a:bodyPr/>
          <a:lstStyle/>
          <a:p>
            <a:pPr eaLnBrk="1" hangingPunct="1"/>
            <a:r>
              <a:rPr lang="en-US" altLang="en-US" smtClean="0">
                <a:ea typeface="ヒラギノ角ゴ Pro W3" pitchFamily="-65" charset="-128"/>
              </a:rPr>
              <a:t>2.6 Financial Statement Analysis</a:t>
            </a:r>
          </a:p>
        </p:txBody>
      </p:sp>
      <p:sp>
        <p:nvSpPr>
          <p:cNvPr id="2052" name="Rectangle 26"/>
          <p:cNvSpPr>
            <a:spLocks noGrp="1" noChangeArrowheads="1"/>
          </p:cNvSpPr>
          <p:nvPr>
            <p:ph idx="1"/>
          </p:nvPr>
        </p:nvSpPr>
        <p:spPr/>
        <p:txBody>
          <a:bodyPr rIns="91440"/>
          <a:lstStyle/>
          <a:p>
            <a:pPr eaLnBrk="1" hangingPunct="1"/>
            <a:r>
              <a:rPr lang="en-US" altLang="en-US" smtClean="0">
                <a:ea typeface="ヒラギノ角ゴ Pro W3" pitchFamily="-65" charset="-128"/>
              </a:rPr>
              <a:t>Profitability Ratios</a:t>
            </a:r>
          </a:p>
          <a:p>
            <a:pPr lvl="1" eaLnBrk="1" hangingPunct="1"/>
            <a:r>
              <a:rPr lang="en-US" altLang="en-US" smtClean="0">
                <a:ea typeface="ヒラギノ角ゴ Pro W3" pitchFamily="-65" charset="-128"/>
              </a:rPr>
              <a:t>Gross Margin </a:t>
            </a:r>
          </a:p>
          <a:p>
            <a:pPr lvl="2" eaLnBrk="1" hangingPunct="1"/>
            <a:r>
              <a:rPr lang="en-US" altLang="en-US" smtClean="0">
                <a:ea typeface="ＭＳ Ｐゴシック" panose="020B0600070205080204" pitchFamily="34" charset="-128"/>
              </a:rPr>
              <a:t>How much a company earns from each dollar of sales after paying for the items sold</a:t>
            </a:r>
          </a:p>
        </p:txBody>
      </p:sp>
      <p:graphicFrame>
        <p:nvGraphicFramePr>
          <p:cNvPr id="2050" name="Object 5"/>
          <p:cNvGraphicFramePr>
            <a:graphicFrameLocks noChangeAspect="1"/>
          </p:cNvGraphicFramePr>
          <p:nvPr/>
        </p:nvGraphicFramePr>
        <p:xfrm>
          <a:off x="1389063" y="3657600"/>
          <a:ext cx="3981450" cy="914400"/>
        </p:xfrm>
        <a:graphic>
          <a:graphicData uri="http://schemas.openxmlformats.org/presentationml/2006/ole">
            <mc:AlternateContent xmlns:mc="http://schemas.openxmlformats.org/markup-compatibility/2006">
              <mc:Choice xmlns:v="urn:schemas-microsoft-com:vml" Requires="v">
                <p:oleObj spid="_x0000_s2067" name="Equation" r:id="rId4" imgW="1536033" imgH="355446" progId="Equation.DSMT4">
                  <p:embed/>
                </p:oleObj>
              </mc:Choice>
              <mc:Fallback>
                <p:oleObj name="Equation" r:id="rId4" imgW="1536033" imgH="355446" progId="Equation.DSMT4">
                  <p:embed/>
                  <p:pic>
                    <p:nvPicPr>
                      <p:cNvPr id="0" name="Object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389063" y="3657600"/>
                        <a:ext cx="3981450" cy="914400"/>
                      </a:xfrm>
                      <a:prstGeom prst="rect">
                        <a:avLst/>
                      </a:prstGeom>
                      <a:solidFill>
                        <a:srgbClr val="FFF4DB"/>
                      </a:solidFill>
                      <a:ln>
                        <a:noFill/>
                      </a:ln>
                      <a:extLs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053" name="Text Box 13"/>
          <p:cNvSpPr txBox="1">
            <a:spLocks noChangeArrowheads="1"/>
          </p:cNvSpPr>
          <p:nvPr/>
        </p:nvSpPr>
        <p:spPr bwMode="auto">
          <a:xfrm>
            <a:off x="6005513" y="3886200"/>
            <a:ext cx="1766887"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Verdana" panose="020B0604030504040204" pitchFamily="34" charset="0"/>
                <a:ea typeface="ＭＳ Ｐゴシック" panose="020B0600070205080204" pitchFamily="34" charset="-128"/>
              </a:defRPr>
            </a:lvl1pPr>
            <a:lvl2pPr marL="742950" indent="-285750">
              <a:defRPr sz="2400">
                <a:solidFill>
                  <a:schemeClr val="tx1"/>
                </a:solidFill>
                <a:latin typeface="Verdana" panose="020B0604030504040204" pitchFamily="34" charset="0"/>
                <a:ea typeface="ＭＳ Ｐゴシック" panose="020B0600070205080204" pitchFamily="34" charset="-128"/>
              </a:defRPr>
            </a:lvl2pPr>
            <a:lvl3pPr marL="1143000" indent="-228600">
              <a:defRPr sz="2400">
                <a:solidFill>
                  <a:schemeClr val="tx1"/>
                </a:solidFill>
                <a:latin typeface="Verdana" panose="020B0604030504040204" pitchFamily="34" charset="0"/>
                <a:ea typeface="ＭＳ Ｐゴシック" panose="020B0600070205080204" pitchFamily="34" charset="-128"/>
              </a:defRPr>
            </a:lvl3pPr>
            <a:lvl4pPr marL="1600200" indent="-228600">
              <a:defRPr sz="2400">
                <a:solidFill>
                  <a:schemeClr val="tx1"/>
                </a:solidFill>
                <a:latin typeface="Verdana" panose="020B0604030504040204" pitchFamily="34" charset="0"/>
                <a:ea typeface="ＭＳ Ｐゴシック" panose="020B0600070205080204" pitchFamily="34" charset="-128"/>
              </a:defRPr>
            </a:lvl4pPr>
            <a:lvl5pPr marL="2057400" indent="-228600">
              <a:defRPr sz="2400">
                <a:solidFill>
                  <a:schemeClr val="tx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eaLnBrk="1" hangingPunct="1">
              <a:spcBef>
                <a:spcPct val="50000"/>
              </a:spcBef>
            </a:pPr>
            <a:r>
              <a:rPr lang="en-US" altLang="en-US"/>
              <a:t>(Eq. 2.8)</a:t>
            </a:r>
          </a:p>
        </p:txBody>
      </p:sp>
    </p:spTree>
  </p:cSld>
  <p:clrMapOvr>
    <a:masterClrMapping/>
  </p:clrMapOvr>
  <p:transition spd="med">
    <p:wipe dir="r"/>
  </p:transition>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5" name="Rectangle 25"/>
          <p:cNvSpPr>
            <a:spLocks noGrp="1" noChangeArrowheads="1"/>
          </p:cNvSpPr>
          <p:nvPr>
            <p:ph type="title"/>
          </p:nvPr>
        </p:nvSpPr>
        <p:spPr/>
        <p:txBody>
          <a:bodyPr/>
          <a:lstStyle/>
          <a:p>
            <a:pPr eaLnBrk="1" hangingPunct="1"/>
            <a:r>
              <a:rPr lang="en-US" altLang="en-US" smtClean="0">
                <a:ea typeface="ヒラギノ角ゴ Pro W3" pitchFamily="-65" charset="-128"/>
              </a:rPr>
              <a:t>2.6 Financial Statement Analysis</a:t>
            </a:r>
          </a:p>
        </p:txBody>
      </p:sp>
      <p:sp>
        <p:nvSpPr>
          <p:cNvPr id="3076" name="Rectangle 26"/>
          <p:cNvSpPr>
            <a:spLocks noGrp="1" noChangeArrowheads="1"/>
          </p:cNvSpPr>
          <p:nvPr>
            <p:ph idx="1"/>
          </p:nvPr>
        </p:nvSpPr>
        <p:spPr/>
        <p:txBody>
          <a:bodyPr rIns="91440"/>
          <a:lstStyle/>
          <a:p>
            <a:pPr eaLnBrk="1" hangingPunct="1"/>
            <a:r>
              <a:rPr lang="en-US" altLang="en-US" smtClean="0">
                <a:ea typeface="ヒラギノ角ゴ Pro W3" pitchFamily="-65" charset="-128"/>
              </a:rPr>
              <a:t>Profitability Ratios</a:t>
            </a:r>
          </a:p>
          <a:p>
            <a:pPr lvl="1" eaLnBrk="1" hangingPunct="1"/>
            <a:r>
              <a:rPr lang="en-US" altLang="en-US" smtClean="0">
                <a:ea typeface="ヒラギノ角ゴ Pro W3" pitchFamily="-65" charset="-128"/>
              </a:rPr>
              <a:t>Operating Margin</a:t>
            </a:r>
          </a:p>
          <a:p>
            <a:pPr lvl="2" eaLnBrk="1" hangingPunct="1"/>
            <a:r>
              <a:rPr lang="en-US" altLang="en-US" smtClean="0">
                <a:ea typeface="ＭＳ Ｐゴシック" panose="020B0600070205080204" pitchFamily="34" charset="-128"/>
              </a:rPr>
              <a:t>How much a company earns before interest and taxes from each dollar of sales</a:t>
            </a:r>
          </a:p>
        </p:txBody>
      </p:sp>
      <p:graphicFrame>
        <p:nvGraphicFramePr>
          <p:cNvPr id="3074" name="Object 5"/>
          <p:cNvGraphicFramePr>
            <a:graphicFrameLocks noChangeAspect="1"/>
          </p:cNvGraphicFramePr>
          <p:nvPr/>
        </p:nvGraphicFramePr>
        <p:xfrm>
          <a:off x="747713" y="3657600"/>
          <a:ext cx="5264150" cy="914400"/>
        </p:xfrm>
        <a:graphic>
          <a:graphicData uri="http://schemas.openxmlformats.org/presentationml/2006/ole">
            <mc:AlternateContent xmlns:mc="http://schemas.openxmlformats.org/markup-compatibility/2006">
              <mc:Choice xmlns:v="urn:schemas-microsoft-com:vml" Requires="v">
                <p:oleObj spid="_x0000_s3091" name="Equation" r:id="rId4" imgW="2032000" imgH="355600" progId="Equation.DSMT4">
                  <p:embed/>
                </p:oleObj>
              </mc:Choice>
              <mc:Fallback>
                <p:oleObj name="Equation" r:id="rId4" imgW="2032000" imgH="355600" progId="Equation.DSMT4">
                  <p:embed/>
                  <p:pic>
                    <p:nvPicPr>
                      <p:cNvPr id="0" name="Object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47713" y="3657600"/>
                        <a:ext cx="5264150" cy="914400"/>
                      </a:xfrm>
                      <a:prstGeom prst="rect">
                        <a:avLst/>
                      </a:prstGeom>
                      <a:solidFill>
                        <a:srgbClr val="FFF4DB"/>
                      </a:solidFill>
                      <a:ln>
                        <a:noFill/>
                      </a:ln>
                      <a:extLs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3077" name="Text Box 13"/>
          <p:cNvSpPr txBox="1">
            <a:spLocks noChangeArrowheads="1"/>
          </p:cNvSpPr>
          <p:nvPr/>
        </p:nvSpPr>
        <p:spPr bwMode="auto">
          <a:xfrm>
            <a:off x="6005513" y="3886200"/>
            <a:ext cx="1766887"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Verdana" panose="020B0604030504040204" pitchFamily="34" charset="0"/>
                <a:ea typeface="ＭＳ Ｐゴシック" panose="020B0600070205080204" pitchFamily="34" charset="-128"/>
              </a:defRPr>
            </a:lvl1pPr>
            <a:lvl2pPr marL="742950" indent="-285750">
              <a:defRPr sz="2400">
                <a:solidFill>
                  <a:schemeClr val="tx1"/>
                </a:solidFill>
                <a:latin typeface="Verdana" panose="020B0604030504040204" pitchFamily="34" charset="0"/>
                <a:ea typeface="ＭＳ Ｐゴシック" panose="020B0600070205080204" pitchFamily="34" charset="-128"/>
              </a:defRPr>
            </a:lvl2pPr>
            <a:lvl3pPr marL="1143000" indent="-228600">
              <a:defRPr sz="2400">
                <a:solidFill>
                  <a:schemeClr val="tx1"/>
                </a:solidFill>
                <a:latin typeface="Verdana" panose="020B0604030504040204" pitchFamily="34" charset="0"/>
                <a:ea typeface="ＭＳ Ｐゴシック" panose="020B0600070205080204" pitchFamily="34" charset="-128"/>
              </a:defRPr>
            </a:lvl3pPr>
            <a:lvl4pPr marL="1600200" indent="-228600">
              <a:defRPr sz="2400">
                <a:solidFill>
                  <a:schemeClr val="tx1"/>
                </a:solidFill>
                <a:latin typeface="Verdana" panose="020B0604030504040204" pitchFamily="34" charset="0"/>
                <a:ea typeface="ＭＳ Ｐゴシック" panose="020B0600070205080204" pitchFamily="34" charset="-128"/>
              </a:defRPr>
            </a:lvl4pPr>
            <a:lvl5pPr marL="2057400" indent="-228600">
              <a:defRPr sz="2400">
                <a:solidFill>
                  <a:schemeClr val="tx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eaLnBrk="1" hangingPunct="1">
              <a:spcBef>
                <a:spcPct val="50000"/>
              </a:spcBef>
            </a:pPr>
            <a:r>
              <a:rPr lang="en-US" altLang="en-US"/>
              <a:t>(Eq. 2.9)</a:t>
            </a:r>
          </a:p>
        </p:txBody>
      </p:sp>
    </p:spTree>
  </p:cSld>
  <p:clrMapOvr>
    <a:masterClrMapping/>
  </p:clrMapOvr>
  <p:transition spd="med">
    <p:wipe dir="r"/>
  </p:transition>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098" name="Object 3"/>
          <p:cNvGraphicFramePr>
            <a:graphicFrameLocks noChangeAspect="1"/>
          </p:cNvGraphicFramePr>
          <p:nvPr/>
        </p:nvGraphicFramePr>
        <p:xfrm>
          <a:off x="728663" y="4267200"/>
          <a:ext cx="4819650" cy="990600"/>
        </p:xfrm>
        <a:graphic>
          <a:graphicData uri="http://schemas.openxmlformats.org/presentationml/2006/ole">
            <mc:AlternateContent xmlns:mc="http://schemas.openxmlformats.org/markup-compatibility/2006">
              <mc:Choice xmlns:v="urn:schemas-microsoft-com:vml" Requires="v">
                <p:oleObj spid="_x0000_s4115" name="Equation" r:id="rId4" imgW="1713756" imgH="355446" progId="Equation.DSMT4">
                  <p:embed/>
                </p:oleObj>
              </mc:Choice>
              <mc:Fallback>
                <p:oleObj name="Equation" r:id="rId4" imgW="1713756" imgH="355446" progId="Equation.DSMT4">
                  <p:embed/>
                  <p:pic>
                    <p:nvPicPr>
                      <p:cNvPr id="0" name="Object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28663" y="4267200"/>
                        <a:ext cx="4819650" cy="990600"/>
                      </a:xfrm>
                      <a:prstGeom prst="rect">
                        <a:avLst/>
                      </a:prstGeom>
                      <a:solidFill>
                        <a:srgbClr val="FFF4DB"/>
                      </a:solidFill>
                      <a:ln>
                        <a:noFill/>
                      </a:ln>
                      <a:extLs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4099" name="Rectangle 45"/>
          <p:cNvSpPr>
            <a:spLocks noGrp="1" noChangeArrowheads="1"/>
          </p:cNvSpPr>
          <p:nvPr>
            <p:ph type="title"/>
          </p:nvPr>
        </p:nvSpPr>
        <p:spPr/>
        <p:txBody>
          <a:bodyPr/>
          <a:lstStyle/>
          <a:p>
            <a:pPr eaLnBrk="1" hangingPunct="1"/>
            <a:r>
              <a:rPr lang="en-US" altLang="en-US" smtClean="0">
                <a:ea typeface="ヒラギノ角ゴ Pro W3" pitchFamily="-65" charset="-128"/>
              </a:rPr>
              <a:t>2.6 Financial Statement Analysis</a:t>
            </a:r>
          </a:p>
        </p:txBody>
      </p:sp>
      <p:sp>
        <p:nvSpPr>
          <p:cNvPr id="4100" name="Rectangle 50"/>
          <p:cNvSpPr>
            <a:spLocks noGrp="1" noChangeArrowheads="1"/>
          </p:cNvSpPr>
          <p:nvPr>
            <p:ph idx="1"/>
          </p:nvPr>
        </p:nvSpPr>
        <p:spPr/>
        <p:txBody>
          <a:bodyPr rIns="91440"/>
          <a:lstStyle/>
          <a:p>
            <a:pPr eaLnBrk="1" hangingPunct="1"/>
            <a:r>
              <a:rPr lang="en-US" altLang="en-US" smtClean="0">
                <a:ea typeface="ヒラギノ角ゴ Pro W3" pitchFamily="-65" charset="-128"/>
              </a:rPr>
              <a:t>Profitability Ratios</a:t>
            </a:r>
          </a:p>
          <a:p>
            <a:pPr lvl="1" eaLnBrk="1" hangingPunct="1"/>
            <a:r>
              <a:rPr lang="en-US" altLang="en-US" smtClean="0">
                <a:ea typeface="ヒラギノ角ゴ Pro W3" pitchFamily="-65" charset="-128"/>
              </a:rPr>
              <a:t>Net Profit Margin </a:t>
            </a:r>
          </a:p>
          <a:p>
            <a:pPr lvl="2" eaLnBrk="1" hangingPunct="1"/>
            <a:r>
              <a:rPr lang="en-US" altLang="en-US" smtClean="0">
                <a:ea typeface="ＭＳ Ｐゴシック" panose="020B0600070205080204" pitchFamily="34" charset="-128"/>
              </a:rPr>
              <a:t>The fraction of each dollar in revenues that is available to equity holders after the firm pays interest and taxes</a:t>
            </a:r>
            <a:endParaRPr lang="en-US" altLang="en-US" sz="1600" smtClean="0">
              <a:ea typeface="ＭＳ Ｐゴシック" panose="020B0600070205080204" pitchFamily="34" charset="-128"/>
            </a:endParaRPr>
          </a:p>
        </p:txBody>
      </p:sp>
      <p:sp>
        <p:nvSpPr>
          <p:cNvPr id="4101" name="Text Box 14"/>
          <p:cNvSpPr txBox="1">
            <a:spLocks noChangeArrowheads="1"/>
          </p:cNvSpPr>
          <p:nvPr/>
        </p:nvSpPr>
        <p:spPr bwMode="auto">
          <a:xfrm>
            <a:off x="5715000" y="4572000"/>
            <a:ext cx="1828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Verdana" panose="020B0604030504040204" pitchFamily="34" charset="0"/>
                <a:ea typeface="ＭＳ Ｐゴシック" panose="020B0600070205080204" pitchFamily="34" charset="-128"/>
              </a:defRPr>
            </a:lvl1pPr>
            <a:lvl2pPr marL="742950" indent="-285750">
              <a:defRPr sz="2400">
                <a:solidFill>
                  <a:schemeClr val="tx1"/>
                </a:solidFill>
                <a:latin typeface="Verdana" panose="020B0604030504040204" pitchFamily="34" charset="0"/>
                <a:ea typeface="ＭＳ Ｐゴシック" panose="020B0600070205080204" pitchFamily="34" charset="-128"/>
              </a:defRPr>
            </a:lvl2pPr>
            <a:lvl3pPr marL="1143000" indent="-228600">
              <a:defRPr sz="2400">
                <a:solidFill>
                  <a:schemeClr val="tx1"/>
                </a:solidFill>
                <a:latin typeface="Verdana" panose="020B0604030504040204" pitchFamily="34" charset="0"/>
                <a:ea typeface="ＭＳ Ｐゴシック" panose="020B0600070205080204" pitchFamily="34" charset="-128"/>
              </a:defRPr>
            </a:lvl3pPr>
            <a:lvl4pPr marL="1600200" indent="-228600">
              <a:defRPr sz="2400">
                <a:solidFill>
                  <a:schemeClr val="tx1"/>
                </a:solidFill>
                <a:latin typeface="Verdana" panose="020B0604030504040204" pitchFamily="34" charset="0"/>
                <a:ea typeface="ＭＳ Ｐゴシック" panose="020B0600070205080204" pitchFamily="34" charset="-128"/>
              </a:defRPr>
            </a:lvl4pPr>
            <a:lvl5pPr marL="2057400" indent="-228600">
              <a:defRPr sz="2400">
                <a:solidFill>
                  <a:schemeClr val="tx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eaLnBrk="1" hangingPunct="1">
              <a:spcBef>
                <a:spcPct val="50000"/>
              </a:spcBef>
            </a:pPr>
            <a:r>
              <a:rPr lang="en-US" altLang="en-US"/>
              <a:t>(Eq. 2.10)</a:t>
            </a:r>
          </a:p>
        </p:txBody>
      </p:sp>
    </p:spTree>
  </p:cSld>
  <p:clrMapOvr>
    <a:masterClrMapping/>
  </p:clrMapOvr>
  <p:transition spd="med">
    <p:wipe dir="r"/>
  </p:transition>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3" name="Rectangle 26"/>
          <p:cNvSpPr>
            <a:spLocks noGrp="1" noChangeArrowheads="1"/>
          </p:cNvSpPr>
          <p:nvPr>
            <p:ph type="title"/>
          </p:nvPr>
        </p:nvSpPr>
        <p:spPr/>
        <p:txBody>
          <a:bodyPr/>
          <a:lstStyle/>
          <a:p>
            <a:pPr eaLnBrk="1" hangingPunct="1"/>
            <a:r>
              <a:rPr lang="en-US" altLang="en-US" smtClean="0">
                <a:ea typeface="ヒラギノ角ゴ Pro W3" pitchFamily="-65" charset="-128"/>
              </a:rPr>
              <a:t>2.6 Financial Statement Analysis</a:t>
            </a:r>
          </a:p>
        </p:txBody>
      </p:sp>
      <p:sp>
        <p:nvSpPr>
          <p:cNvPr id="5124" name="Rectangle 27"/>
          <p:cNvSpPr>
            <a:spLocks noGrp="1" noChangeArrowheads="1"/>
          </p:cNvSpPr>
          <p:nvPr>
            <p:ph idx="1"/>
          </p:nvPr>
        </p:nvSpPr>
        <p:spPr/>
        <p:txBody>
          <a:bodyPr/>
          <a:lstStyle/>
          <a:p>
            <a:pPr eaLnBrk="1" hangingPunct="1"/>
            <a:r>
              <a:rPr lang="en-US" altLang="en-US" smtClean="0">
                <a:ea typeface="ヒラギノ角ゴ Pro W3" pitchFamily="-65" charset="-128"/>
              </a:rPr>
              <a:t>Liquidity Ratios</a:t>
            </a:r>
          </a:p>
          <a:p>
            <a:pPr lvl="1" eaLnBrk="1" hangingPunct="1"/>
            <a:r>
              <a:rPr lang="en-US" altLang="en-US" smtClean="0">
                <a:ea typeface="ヒラギノ角ゴ Pro W3" pitchFamily="-65" charset="-128"/>
              </a:rPr>
              <a:t>Current Ratio</a:t>
            </a:r>
          </a:p>
          <a:p>
            <a:pPr lvl="2" eaLnBrk="1" hangingPunct="1"/>
            <a:r>
              <a:rPr lang="en-US" altLang="en-US" smtClean="0">
                <a:ea typeface="ＭＳ Ｐゴシック" panose="020B0600070205080204" pitchFamily="34" charset="-128"/>
              </a:rPr>
              <a:t>The ratio of current assets to current liabilities</a:t>
            </a:r>
          </a:p>
        </p:txBody>
      </p:sp>
      <p:graphicFrame>
        <p:nvGraphicFramePr>
          <p:cNvPr id="5122" name="Object 1"/>
          <p:cNvGraphicFramePr>
            <a:graphicFrameLocks noChangeAspect="1"/>
          </p:cNvGraphicFramePr>
          <p:nvPr/>
        </p:nvGraphicFramePr>
        <p:xfrm>
          <a:off x="809625" y="3676650"/>
          <a:ext cx="4891088" cy="933450"/>
        </p:xfrm>
        <a:graphic>
          <a:graphicData uri="http://schemas.openxmlformats.org/presentationml/2006/ole">
            <mc:AlternateContent xmlns:mc="http://schemas.openxmlformats.org/markup-compatibility/2006">
              <mc:Choice xmlns:v="urn:schemas-microsoft-com:vml" Requires="v">
                <p:oleObj spid="_x0000_s5139" r:id="rId4" imgW="1651397" imgH="317897" progId="Equation.DSMT4">
                  <p:embed/>
                </p:oleObj>
              </mc:Choice>
              <mc:Fallback>
                <p:oleObj r:id="rId4" imgW="1651397" imgH="317897" progId="Equation.DSMT4">
                  <p:embed/>
                  <p:pic>
                    <p:nvPicPr>
                      <p:cNvPr id="0" name="Object 1"/>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09625" y="3676650"/>
                        <a:ext cx="4891088" cy="933450"/>
                      </a:xfrm>
                      <a:prstGeom prst="rect">
                        <a:avLst/>
                      </a:prstGeom>
                      <a:solidFill>
                        <a:srgbClr val="FFF4DB"/>
                      </a:solidFill>
                      <a:ln>
                        <a:noFill/>
                      </a:ln>
                      <a:extLs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5125" name="Rectangle 19"/>
          <p:cNvSpPr>
            <a:spLocks noChangeArrowheads="1"/>
          </p:cNvSpPr>
          <p:nvPr/>
        </p:nvSpPr>
        <p:spPr bwMode="auto">
          <a:xfrm>
            <a:off x="5781675" y="3886200"/>
            <a:ext cx="1770063"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Verdana" panose="020B0604030504040204" pitchFamily="34" charset="0"/>
                <a:ea typeface="ＭＳ Ｐゴシック" panose="020B0600070205080204" pitchFamily="34" charset="-128"/>
              </a:defRPr>
            </a:lvl1pPr>
            <a:lvl2pPr marL="742950" indent="-285750">
              <a:defRPr sz="2400">
                <a:solidFill>
                  <a:schemeClr val="tx1"/>
                </a:solidFill>
                <a:latin typeface="Verdana" panose="020B0604030504040204" pitchFamily="34" charset="0"/>
                <a:ea typeface="ＭＳ Ｐゴシック" panose="020B0600070205080204" pitchFamily="34" charset="-128"/>
              </a:defRPr>
            </a:lvl2pPr>
            <a:lvl3pPr marL="1143000" indent="-228600">
              <a:defRPr sz="2400">
                <a:solidFill>
                  <a:schemeClr val="tx1"/>
                </a:solidFill>
                <a:latin typeface="Verdana" panose="020B0604030504040204" pitchFamily="34" charset="0"/>
                <a:ea typeface="ＭＳ Ｐゴシック" panose="020B0600070205080204" pitchFamily="34" charset="-128"/>
              </a:defRPr>
            </a:lvl3pPr>
            <a:lvl4pPr marL="1600200" indent="-228600">
              <a:defRPr sz="2400">
                <a:solidFill>
                  <a:schemeClr val="tx1"/>
                </a:solidFill>
                <a:latin typeface="Verdana" panose="020B0604030504040204" pitchFamily="34" charset="0"/>
                <a:ea typeface="ＭＳ Ｐゴシック" panose="020B0600070205080204" pitchFamily="34" charset="-128"/>
              </a:defRPr>
            </a:lvl4pPr>
            <a:lvl5pPr marL="2057400" indent="-228600">
              <a:defRPr sz="2400">
                <a:solidFill>
                  <a:schemeClr val="tx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eaLnBrk="1" hangingPunct="1"/>
            <a:r>
              <a:rPr lang="en-US" altLang="en-US"/>
              <a:t>(Eq. 2.11)</a:t>
            </a:r>
          </a:p>
        </p:txBody>
      </p:sp>
    </p:spTree>
  </p:cSld>
  <p:clrMapOvr>
    <a:masterClrMapping/>
  </p:clrMapOvr>
  <p:transition spd="med">
    <p:wipe dir="r"/>
  </p:transition>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146" name="Object 1"/>
          <p:cNvGraphicFramePr>
            <a:graphicFrameLocks noChangeAspect="1"/>
          </p:cNvGraphicFramePr>
          <p:nvPr/>
        </p:nvGraphicFramePr>
        <p:xfrm>
          <a:off x="766763" y="3849688"/>
          <a:ext cx="6153150" cy="990600"/>
        </p:xfrm>
        <a:graphic>
          <a:graphicData uri="http://schemas.openxmlformats.org/presentationml/2006/ole">
            <mc:AlternateContent xmlns:mc="http://schemas.openxmlformats.org/markup-compatibility/2006">
              <mc:Choice xmlns:v="urn:schemas-microsoft-com:vml" Requires="v">
                <p:oleObj spid="_x0000_s6163" r:id="rId4" imgW="1955348" imgH="317759" progId="Equation.DSMT4">
                  <p:embed/>
                </p:oleObj>
              </mc:Choice>
              <mc:Fallback>
                <p:oleObj r:id="rId4" imgW="1955348" imgH="317759" progId="Equation.DSMT4">
                  <p:embed/>
                  <p:pic>
                    <p:nvPicPr>
                      <p:cNvPr id="0" name="Object 1"/>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66763" y="3849688"/>
                        <a:ext cx="6153150" cy="990600"/>
                      </a:xfrm>
                      <a:prstGeom prst="rect">
                        <a:avLst/>
                      </a:prstGeom>
                      <a:solidFill>
                        <a:srgbClr val="FFF4DB"/>
                      </a:solidFill>
                      <a:ln>
                        <a:noFill/>
                      </a:ln>
                      <a:extLs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6147" name="Rectangle 27"/>
          <p:cNvSpPr>
            <a:spLocks noGrp="1" noChangeArrowheads="1"/>
          </p:cNvSpPr>
          <p:nvPr>
            <p:ph type="title"/>
          </p:nvPr>
        </p:nvSpPr>
        <p:spPr/>
        <p:txBody>
          <a:bodyPr/>
          <a:lstStyle/>
          <a:p>
            <a:pPr eaLnBrk="1" hangingPunct="1"/>
            <a:r>
              <a:rPr lang="en-US" altLang="en-US" smtClean="0">
                <a:ea typeface="ヒラギノ角ゴ Pro W3" pitchFamily="-65" charset="-128"/>
              </a:rPr>
              <a:t>2.6 Financial Statement Analysis</a:t>
            </a:r>
          </a:p>
        </p:txBody>
      </p:sp>
      <p:sp>
        <p:nvSpPr>
          <p:cNvPr id="6148" name="Rectangle 28"/>
          <p:cNvSpPr>
            <a:spLocks noGrp="1" noChangeArrowheads="1"/>
          </p:cNvSpPr>
          <p:nvPr>
            <p:ph idx="1"/>
          </p:nvPr>
        </p:nvSpPr>
        <p:spPr/>
        <p:txBody>
          <a:bodyPr/>
          <a:lstStyle/>
          <a:p>
            <a:pPr eaLnBrk="1" hangingPunct="1"/>
            <a:r>
              <a:rPr lang="en-US" altLang="en-US" smtClean="0">
                <a:ea typeface="ヒラギノ角ゴ Pro W3" pitchFamily="-65" charset="-128"/>
              </a:rPr>
              <a:t>Liquidity Ratios</a:t>
            </a:r>
          </a:p>
          <a:p>
            <a:pPr lvl="1" eaLnBrk="1" hangingPunct="1"/>
            <a:r>
              <a:rPr lang="en-US" altLang="en-US" smtClean="0">
                <a:ea typeface="ヒラギノ角ゴ Pro W3" pitchFamily="-65" charset="-128"/>
              </a:rPr>
              <a:t>Quick Ratio</a:t>
            </a:r>
          </a:p>
          <a:p>
            <a:pPr lvl="2" eaLnBrk="1" hangingPunct="1"/>
            <a:r>
              <a:rPr lang="en-US" altLang="en-US" smtClean="0">
                <a:ea typeface="ＭＳ Ｐゴシック" panose="020B0600070205080204" pitchFamily="34" charset="-128"/>
              </a:rPr>
              <a:t>The ratio of current assets other than inventory to current liabilities</a:t>
            </a:r>
          </a:p>
        </p:txBody>
      </p:sp>
      <p:sp>
        <p:nvSpPr>
          <p:cNvPr id="6149" name="Rectangle 29"/>
          <p:cNvSpPr>
            <a:spLocks noChangeArrowheads="1"/>
          </p:cNvSpPr>
          <p:nvPr/>
        </p:nvSpPr>
        <p:spPr bwMode="auto">
          <a:xfrm>
            <a:off x="6934200" y="3884613"/>
            <a:ext cx="1770063"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Verdana" panose="020B0604030504040204" pitchFamily="34" charset="0"/>
                <a:ea typeface="ＭＳ Ｐゴシック" panose="020B0600070205080204" pitchFamily="34" charset="-128"/>
              </a:defRPr>
            </a:lvl1pPr>
            <a:lvl2pPr marL="742950" indent="-285750">
              <a:defRPr sz="2400">
                <a:solidFill>
                  <a:schemeClr val="tx1"/>
                </a:solidFill>
                <a:latin typeface="Verdana" panose="020B0604030504040204" pitchFamily="34" charset="0"/>
                <a:ea typeface="ＭＳ Ｐゴシック" panose="020B0600070205080204" pitchFamily="34" charset="-128"/>
              </a:defRPr>
            </a:lvl2pPr>
            <a:lvl3pPr marL="1143000" indent="-228600">
              <a:defRPr sz="2400">
                <a:solidFill>
                  <a:schemeClr val="tx1"/>
                </a:solidFill>
                <a:latin typeface="Verdana" panose="020B0604030504040204" pitchFamily="34" charset="0"/>
                <a:ea typeface="ＭＳ Ｐゴシック" panose="020B0600070205080204" pitchFamily="34" charset="-128"/>
              </a:defRPr>
            </a:lvl3pPr>
            <a:lvl4pPr marL="1600200" indent="-228600">
              <a:defRPr sz="2400">
                <a:solidFill>
                  <a:schemeClr val="tx1"/>
                </a:solidFill>
                <a:latin typeface="Verdana" panose="020B0604030504040204" pitchFamily="34" charset="0"/>
                <a:ea typeface="ＭＳ Ｐゴシック" panose="020B0600070205080204" pitchFamily="34" charset="-128"/>
              </a:defRPr>
            </a:lvl4pPr>
            <a:lvl5pPr marL="2057400" indent="-228600">
              <a:defRPr sz="2400">
                <a:solidFill>
                  <a:schemeClr val="tx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eaLnBrk="1" hangingPunct="1"/>
            <a:r>
              <a:rPr lang="en-US" altLang="en-US"/>
              <a:t>(Eq. 2.12)</a:t>
            </a:r>
          </a:p>
        </p:txBody>
      </p:sp>
    </p:spTree>
  </p:cSld>
  <p:clrMapOvr>
    <a:masterClrMapping/>
  </p:clrMapOvr>
  <p:transition spd="med">
    <p:wipe dir="r"/>
  </p:transition>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27"/>
          <p:cNvSpPr>
            <a:spLocks noGrp="1" noChangeArrowheads="1"/>
          </p:cNvSpPr>
          <p:nvPr>
            <p:ph type="title"/>
          </p:nvPr>
        </p:nvSpPr>
        <p:spPr/>
        <p:txBody>
          <a:bodyPr/>
          <a:lstStyle/>
          <a:p>
            <a:pPr eaLnBrk="1" hangingPunct="1"/>
            <a:r>
              <a:rPr lang="en-US" altLang="en-US" smtClean="0">
                <a:ea typeface="ヒラギノ角ゴ Pro W3" pitchFamily="-65" charset="-128"/>
              </a:rPr>
              <a:t>2.6 Financial Statement Analysis</a:t>
            </a:r>
          </a:p>
        </p:txBody>
      </p:sp>
      <p:sp>
        <p:nvSpPr>
          <p:cNvPr id="83971" name="Rectangle 28"/>
          <p:cNvSpPr>
            <a:spLocks noGrp="1" noChangeArrowheads="1"/>
          </p:cNvSpPr>
          <p:nvPr>
            <p:ph idx="1"/>
          </p:nvPr>
        </p:nvSpPr>
        <p:spPr/>
        <p:txBody>
          <a:bodyPr/>
          <a:lstStyle/>
          <a:p>
            <a:pPr eaLnBrk="1" hangingPunct="1"/>
            <a:r>
              <a:rPr lang="en-US" altLang="en-US" smtClean="0">
                <a:ea typeface="ヒラギノ角ゴ Pro W3" pitchFamily="-65" charset="-128"/>
              </a:rPr>
              <a:t>Liquidity Ratios</a:t>
            </a:r>
          </a:p>
          <a:p>
            <a:pPr lvl="1" eaLnBrk="1" hangingPunct="1"/>
            <a:r>
              <a:rPr lang="en-US" altLang="en-US" smtClean="0">
                <a:ea typeface="ヒラギノ角ゴ Pro W3" pitchFamily="-65" charset="-128"/>
              </a:rPr>
              <a:t>Cash Ratio</a:t>
            </a:r>
          </a:p>
          <a:p>
            <a:pPr lvl="2" eaLnBrk="1" hangingPunct="1"/>
            <a:r>
              <a:rPr lang="en-US" altLang="en-US" smtClean="0">
                <a:ea typeface="ＭＳ Ｐゴシック" panose="020B0600070205080204" pitchFamily="34" charset="-128"/>
              </a:rPr>
              <a:t>The most stringent liquidity ratio:</a:t>
            </a:r>
          </a:p>
        </p:txBody>
      </p:sp>
      <p:sp>
        <p:nvSpPr>
          <p:cNvPr id="83972" name="Rectangle 29"/>
          <p:cNvSpPr>
            <a:spLocks noChangeArrowheads="1"/>
          </p:cNvSpPr>
          <p:nvPr/>
        </p:nvSpPr>
        <p:spPr bwMode="auto">
          <a:xfrm>
            <a:off x="6934200" y="3119438"/>
            <a:ext cx="1770063"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Verdana" panose="020B0604030504040204" pitchFamily="34" charset="0"/>
                <a:ea typeface="ＭＳ Ｐゴシック" panose="020B0600070205080204" pitchFamily="34" charset="-128"/>
              </a:defRPr>
            </a:lvl1pPr>
            <a:lvl2pPr marL="742950" indent="-285750">
              <a:defRPr sz="2400">
                <a:solidFill>
                  <a:schemeClr val="tx1"/>
                </a:solidFill>
                <a:latin typeface="Verdana" panose="020B0604030504040204" pitchFamily="34" charset="0"/>
                <a:ea typeface="ＭＳ Ｐゴシック" panose="020B0600070205080204" pitchFamily="34" charset="-128"/>
              </a:defRPr>
            </a:lvl2pPr>
            <a:lvl3pPr marL="1143000" indent="-228600">
              <a:defRPr sz="2400">
                <a:solidFill>
                  <a:schemeClr val="tx1"/>
                </a:solidFill>
                <a:latin typeface="Verdana" panose="020B0604030504040204" pitchFamily="34" charset="0"/>
                <a:ea typeface="ＭＳ Ｐゴシック" panose="020B0600070205080204" pitchFamily="34" charset="-128"/>
              </a:defRPr>
            </a:lvl3pPr>
            <a:lvl4pPr marL="1600200" indent="-228600">
              <a:defRPr sz="2400">
                <a:solidFill>
                  <a:schemeClr val="tx1"/>
                </a:solidFill>
                <a:latin typeface="Verdana" panose="020B0604030504040204" pitchFamily="34" charset="0"/>
                <a:ea typeface="ＭＳ Ｐゴシック" panose="020B0600070205080204" pitchFamily="34" charset="-128"/>
              </a:defRPr>
            </a:lvl4pPr>
            <a:lvl5pPr marL="2057400" indent="-228600">
              <a:defRPr sz="2400">
                <a:solidFill>
                  <a:schemeClr val="tx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eaLnBrk="1" hangingPunct="1"/>
            <a:r>
              <a:rPr lang="en-US" altLang="en-US"/>
              <a:t>(Eq. 2.13)</a:t>
            </a:r>
          </a:p>
        </p:txBody>
      </p:sp>
      <p:sp>
        <p:nvSpPr>
          <p:cNvPr id="2" name="TextBox 1"/>
          <p:cNvSpPr txBox="1">
            <a:spLocks noRot="1" noChangeAspect="1" noMove="1" noResize="1" noEditPoints="1" noAdjustHandles="1" noChangeArrowheads="1" noChangeShapeType="1" noTextEdit="1"/>
          </p:cNvSpPr>
          <p:nvPr/>
        </p:nvSpPr>
        <p:spPr>
          <a:xfrm>
            <a:off x="1066800" y="2968271"/>
            <a:ext cx="5715000" cy="701410"/>
          </a:xfrm>
          <a:prstGeom prst="rect">
            <a:avLst/>
          </a:prstGeom>
          <a:blipFill rotWithShape="0">
            <a:blip r:embed="rId3"/>
            <a:stretch>
              <a:fillRect/>
            </a:stretch>
          </a:blipFill>
        </p:spPr>
        <p:txBody>
          <a:bodyPr/>
          <a:lstStyle/>
          <a:p>
            <a:pPr>
              <a:defRPr/>
            </a:pPr>
            <a:r>
              <a:rPr lang="en-US">
                <a:noFill/>
                <a:ea typeface="+mn-ea"/>
              </a:rPr>
              <a:t> </a:t>
            </a:r>
          </a:p>
        </p:txBody>
      </p:sp>
    </p:spTree>
  </p:cSld>
  <p:clrMapOvr>
    <a:masterClrMapping/>
  </p:clrMapOvr>
  <p:transition spd="med">
    <p:wipe dir="r"/>
  </p:transition>
  <p:timing>
    <p:tnLst>
      <p:par>
        <p:cTn id="1" dur="indefinite" restart="never" nodeType="tmRoot"/>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170" name="Object 3"/>
          <p:cNvGraphicFramePr>
            <a:graphicFrameLocks noChangeAspect="1"/>
          </p:cNvGraphicFramePr>
          <p:nvPr/>
        </p:nvGraphicFramePr>
        <p:xfrm>
          <a:off x="765175" y="3124200"/>
          <a:ext cx="4562475" cy="990600"/>
        </p:xfrm>
        <a:graphic>
          <a:graphicData uri="http://schemas.openxmlformats.org/presentationml/2006/ole">
            <mc:AlternateContent xmlns:mc="http://schemas.openxmlformats.org/markup-compatibility/2006">
              <mc:Choice xmlns:v="urn:schemas-microsoft-com:vml" Requires="v">
                <p:oleObj spid="_x0000_s7187" r:id="rId4" imgW="1460263" imgH="317759" progId="Equation.DSMT4">
                  <p:embed/>
                </p:oleObj>
              </mc:Choice>
              <mc:Fallback>
                <p:oleObj r:id="rId4" imgW="1460263" imgH="317759" progId="Equation.DSMT4">
                  <p:embed/>
                  <p:pic>
                    <p:nvPicPr>
                      <p:cNvPr id="0" name="Object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65175" y="3124200"/>
                        <a:ext cx="4562475" cy="990600"/>
                      </a:xfrm>
                      <a:prstGeom prst="rect">
                        <a:avLst/>
                      </a:prstGeom>
                      <a:solidFill>
                        <a:srgbClr val="FFF4DB"/>
                      </a:solidFill>
                      <a:ln>
                        <a:noFill/>
                      </a:ln>
                      <a:extLs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7171" name="Text Box 14"/>
          <p:cNvSpPr txBox="1">
            <a:spLocks noChangeArrowheads="1"/>
          </p:cNvSpPr>
          <p:nvPr/>
        </p:nvSpPr>
        <p:spPr bwMode="auto">
          <a:xfrm>
            <a:off x="5638800" y="3390900"/>
            <a:ext cx="1828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Verdana" panose="020B0604030504040204" pitchFamily="34" charset="0"/>
                <a:ea typeface="ＭＳ Ｐゴシック" panose="020B0600070205080204" pitchFamily="34" charset="-128"/>
              </a:defRPr>
            </a:lvl1pPr>
            <a:lvl2pPr marL="742950" indent="-285750">
              <a:defRPr sz="2400">
                <a:solidFill>
                  <a:schemeClr val="tx1"/>
                </a:solidFill>
                <a:latin typeface="Verdana" panose="020B0604030504040204" pitchFamily="34" charset="0"/>
                <a:ea typeface="ＭＳ Ｐゴシック" panose="020B0600070205080204" pitchFamily="34" charset="-128"/>
              </a:defRPr>
            </a:lvl2pPr>
            <a:lvl3pPr marL="1143000" indent="-228600">
              <a:defRPr sz="2400">
                <a:solidFill>
                  <a:schemeClr val="tx1"/>
                </a:solidFill>
                <a:latin typeface="Verdana" panose="020B0604030504040204" pitchFamily="34" charset="0"/>
                <a:ea typeface="ＭＳ Ｐゴシック" panose="020B0600070205080204" pitchFamily="34" charset="-128"/>
              </a:defRPr>
            </a:lvl3pPr>
            <a:lvl4pPr marL="1600200" indent="-228600">
              <a:defRPr sz="2400">
                <a:solidFill>
                  <a:schemeClr val="tx1"/>
                </a:solidFill>
                <a:latin typeface="Verdana" panose="020B0604030504040204" pitchFamily="34" charset="0"/>
                <a:ea typeface="ＭＳ Ｐゴシック" panose="020B0600070205080204" pitchFamily="34" charset="-128"/>
              </a:defRPr>
            </a:lvl4pPr>
            <a:lvl5pPr marL="2057400" indent="-228600">
              <a:defRPr sz="2400">
                <a:solidFill>
                  <a:schemeClr val="tx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eaLnBrk="1" hangingPunct="1">
              <a:spcBef>
                <a:spcPct val="50000"/>
              </a:spcBef>
            </a:pPr>
            <a:r>
              <a:rPr lang="en-US" altLang="en-US"/>
              <a:t>(Eq. 2.14)</a:t>
            </a:r>
          </a:p>
        </p:txBody>
      </p:sp>
      <p:sp>
        <p:nvSpPr>
          <p:cNvPr id="7172" name="Rectangle 37"/>
          <p:cNvSpPr>
            <a:spLocks noGrp="1" noChangeArrowheads="1"/>
          </p:cNvSpPr>
          <p:nvPr>
            <p:ph type="title"/>
          </p:nvPr>
        </p:nvSpPr>
        <p:spPr/>
        <p:txBody>
          <a:bodyPr/>
          <a:lstStyle/>
          <a:p>
            <a:pPr eaLnBrk="1" hangingPunct="1"/>
            <a:r>
              <a:rPr lang="en-US" altLang="en-US" smtClean="0">
                <a:ea typeface="ヒラギノ角ゴ Pro W3" pitchFamily="-65" charset="-128"/>
              </a:rPr>
              <a:t>2.6 Financial Statement Analysis</a:t>
            </a:r>
          </a:p>
        </p:txBody>
      </p:sp>
      <p:sp>
        <p:nvSpPr>
          <p:cNvPr id="7173" name="Rectangle 38"/>
          <p:cNvSpPr>
            <a:spLocks noGrp="1" noChangeArrowheads="1"/>
          </p:cNvSpPr>
          <p:nvPr>
            <p:ph idx="1"/>
          </p:nvPr>
        </p:nvSpPr>
        <p:spPr>
          <a:xfrm>
            <a:off x="381000" y="1524000"/>
            <a:ext cx="8382000" cy="4648200"/>
          </a:xfrm>
        </p:spPr>
        <p:txBody>
          <a:bodyPr rIns="91440"/>
          <a:lstStyle/>
          <a:p>
            <a:pPr eaLnBrk="1" hangingPunct="1"/>
            <a:r>
              <a:rPr lang="en-US" altLang="en-US" smtClean="0">
                <a:ea typeface="ヒラギノ角ゴ Pro W3" pitchFamily="-65" charset="-128"/>
              </a:rPr>
              <a:t>Asset Efficiency</a:t>
            </a:r>
          </a:p>
          <a:p>
            <a:pPr lvl="1" eaLnBrk="1" hangingPunct="1"/>
            <a:r>
              <a:rPr lang="en-US" altLang="en-US" smtClean="0">
                <a:ea typeface="ヒラギノ角ゴ Pro W3" pitchFamily="-65" charset="-128"/>
              </a:rPr>
              <a:t>Asset Turnover</a:t>
            </a:r>
          </a:p>
          <a:p>
            <a:pPr lvl="2" eaLnBrk="1" hangingPunct="1"/>
            <a:r>
              <a:rPr lang="en-US" altLang="en-US" smtClean="0">
                <a:ea typeface="ＭＳ Ｐゴシック" panose="020B0600070205080204" pitchFamily="34" charset="-128"/>
              </a:rPr>
              <a:t>A first broad measure of efficiency is asset turnover</a:t>
            </a:r>
            <a:endParaRPr lang="en-US" altLang="en-US" sz="1600" smtClean="0">
              <a:ea typeface="ＭＳ Ｐゴシック" panose="020B0600070205080204" pitchFamily="34" charset="-128"/>
            </a:endParaRPr>
          </a:p>
        </p:txBody>
      </p:sp>
    </p:spTree>
  </p:cSld>
  <p:clrMapOvr>
    <a:masterClrMapping/>
  </p:clrMapOvr>
  <p:transition spd="med">
    <p:wipe dir="r"/>
  </p:transition>
  <p:timing>
    <p:tnLst>
      <p:par>
        <p:cTn id="1" dur="indefinite" restart="never" nodeType="tmRoot"/>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5" name="Rectangle 50"/>
          <p:cNvSpPr>
            <a:spLocks noGrp="1" noChangeArrowheads="1"/>
          </p:cNvSpPr>
          <p:nvPr>
            <p:ph type="title"/>
          </p:nvPr>
        </p:nvSpPr>
        <p:spPr/>
        <p:txBody>
          <a:bodyPr/>
          <a:lstStyle/>
          <a:p>
            <a:pPr eaLnBrk="1" hangingPunct="1"/>
            <a:r>
              <a:rPr lang="en-US" altLang="en-US" smtClean="0">
                <a:ea typeface="ヒラギノ角ゴ Pro W3" pitchFamily="-65" charset="-128"/>
              </a:rPr>
              <a:t>2.6 Financial Statement Analysis</a:t>
            </a:r>
          </a:p>
        </p:txBody>
      </p:sp>
      <p:sp>
        <p:nvSpPr>
          <p:cNvPr id="8196" name="Rectangle 51"/>
          <p:cNvSpPr>
            <a:spLocks noGrp="1" noChangeArrowheads="1"/>
          </p:cNvSpPr>
          <p:nvPr>
            <p:ph idx="1"/>
          </p:nvPr>
        </p:nvSpPr>
        <p:spPr/>
        <p:txBody>
          <a:bodyPr rIns="91440"/>
          <a:lstStyle/>
          <a:p>
            <a:pPr eaLnBrk="1" hangingPunct="1"/>
            <a:r>
              <a:rPr lang="en-US" altLang="en-US" smtClean="0">
                <a:ea typeface="ヒラギノ角ゴ Pro W3" pitchFamily="-65" charset="-128"/>
              </a:rPr>
              <a:t>Asset Efficiency</a:t>
            </a:r>
          </a:p>
          <a:p>
            <a:pPr lvl="1" eaLnBrk="1" hangingPunct="1"/>
            <a:r>
              <a:rPr lang="en-US" altLang="en-US" smtClean="0">
                <a:ea typeface="ヒラギノ角ゴ Pro W3" pitchFamily="-65" charset="-128"/>
              </a:rPr>
              <a:t>Fixed Asset Turnover</a:t>
            </a:r>
          </a:p>
          <a:p>
            <a:pPr lvl="2" eaLnBrk="1" hangingPunct="1"/>
            <a:r>
              <a:rPr lang="en-US" altLang="en-US" smtClean="0">
                <a:ea typeface="ＭＳ Ｐゴシック" panose="020B0600070205080204" pitchFamily="34" charset="-128"/>
              </a:rPr>
              <a:t>Since total assets include assets that are not directly involved in generating sales, a manager might also look at fixed asset turnover</a:t>
            </a:r>
          </a:p>
        </p:txBody>
      </p:sp>
      <p:graphicFrame>
        <p:nvGraphicFramePr>
          <p:cNvPr id="8194" name="Object 3"/>
          <p:cNvGraphicFramePr>
            <a:graphicFrameLocks noChangeAspect="1"/>
          </p:cNvGraphicFramePr>
          <p:nvPr/>
        </p:nvGraphicFramePr>
        <p:xfrm>
          <a:off x="757238" y="4176713"/>
          <a:ext cx="5372100" cy="914400"/>
        </p:xfrm>
        <a:graphic>
          <a:graphicData uri="http://schemas.openxmlformats.org/presentationml/2006/ole">
            <mc:AlternateContent xmlns:mc="http://schemas.openxmlformats.org/markup-compatibility/2006">
              <mc:Choice xmlns:v="urn:schemas-microsoft-com:vml" Requires="v">
                <p:oleObj spid="_x0000_s8211" r:id="rId4" imgW="2362597" imgH="394097" progId="Equation.DSMT4">
                  <p:embed/>
                </p:oleObj>
              </mc:Choice>
              <mc:Fallback>
                <p:oleObj r:id="rId4" imgW="2362597" imgH="394097" progId="Equation.DSMT4">
                  <p:embed/>
                  <p:pic>
                    <p:nvPicPr>
                      <p:cNvPr id="0" name="Object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57238" y="4176713"/>
                        <a:ext cx="5372100" cy="914400"/>
                      </a:xfrm>
                      <a:prstGeom prst="rect">
                        <a:avLst/>
                      </a:prstGeom>
                      <a:solidFill>
                        <a:srgbClr val="FFF4DB"/>
                      </a:solidFill>
                      <a:ln>
                        <a:noFill/>
                      </a:ln>
                      <a:extLs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8197" name="Text Box 15"/>
          <p:cNvSpPr txBox="1">
            <a:spLocks noChangeArrowheads="1"/>
          </p:cNvSpPr>
          <p:nvPr/>
        </p:nvSpPr>
        <p:spPr bwMode="auto">
          <a:xfrm>
            <a:off x="6167438" y="4391025"/>
            <a:ext cx="17573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Verdana" panose="020B0604030504040204" pitchFamily="34" charset="0"/>
                <a:ea typeface="ＭＳ Ｐゴシック" panose="020B0600070205080204" pitchFamily="34" charset="-128"/>
              </a:defRPr>
            </a:lvl1pPr>
            <a:lvl2pPr marL="742950" indent="-285750">
              <a:defRPr sz="2400">
                <a:solidFill>
                  <a:schemeClr val="tx1"/>
                </a:solidFill>
                <a:latin typeface="Verdana" panose="020B0604030504040204" pitchFamily="34" charset="0"/>
                <a:ea typeface="ＭＳ Ｐゴシック" panose="020B0600070205080204" pitchFamily="34" charset="-128"/>
              </a:defRPr>
            </a:lvl2pPr>
            <a:lvl3pPr marL="1143000" indent="-228600">
              <a:defRPr sz="2400">
                <a:solidFill>
                  <a:schemeClr val="tx1"/>
                </a:solidFill>
                <a:latin typeface="Verdana" panose="020B0604030504040204" pitchFamily="34" charset="0"/>
                <a:ea typeface="ＭＳ Ｐゴシック" panose="020B0600070205080204" pitchFamily="34" charset="-128"/>
              </a:defRPr>
            </a:lvl3pPr>
            <a:lvl4pPr marL="1600200" indent="-228600">
              <a:defRPr sz="2400">
                <a:solidFill>
                  <a:schemeClr val="tx1"/>
                </a:solidFill>
                <a:latin typeface="Verdana" panose="020B0604030504040204" pitchFamily="34" charset="0"/>
                <a:ea typeface="ＭＳ Ｐゴシック" panose="020B0600070205080204" pitchFamily="34" charset="-128"/>
              </a:defRPr>
            </a:lvl4pPr>
            <a:lvl5pPr marL="2057400" indent="-228600">
              <a:defRPr sz="2400">
                <a:solidFill>
                  <a:schemeClr val="tx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eaLnBrk="1" hangingPunct="1">
              <a:spcBef>
                <a:spcPct val="50000"/>
              </a:spcBef>
            </a:pPr>
            <a:r>
              <a:rPr lang="en-US" altLang="en-US"/>
              <a:t>(Eq. 2.15)</a:t>
            </a:r>
          </a:p>
        </p:txBody>
      </p:sp>
    </p:spTree>
  </p:cSld>
  <p:clrMapOvr>
    <a:masterClrMapping/>
  </p:clrMapOvr>
  <p:transition spd="med">
    <p:wipe dir="r"/>
  </p:transition>
  <p:timing>
    <p:tnLst>
      <p:par>
        <p:cTn id="1" dur="indefinite" restart="never" nodeType="tmRoot"/>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218" name="Object 3"/>
          <p:cNvGraphicFramePr>
            <a:graphicFrameLocks noChangeAspect="1"/>
          </p:cNvGraphicFramePr>
          <p:nvPr>
            <p:extLst>
              <p:ext uri="{D42A27DB-BD31-4B8C-83A1-F6EECF244321}">
                <p14:modId xmlns:p14="http://schemas.microsoft.com/office/powerpoint/2010/main" val="49670929"/>
              </p:ext>
            </p:extLst>
          </p:nvPr>
        </p:nvGraphicFramePr>
        <p:xfrm>
          <a:off x="763588" y="3886200"/>
          <a:ext cx="6308725" cy="914400"/>
        </p:xfrm>
        <a:graphic>
          <a:graphicData uri="http://schemas.openxmlformats.org/presentationml/2006/ole">
            <mc:AlternateContent xmlns:mc="http://schemas.openxmlformats.org/markup-compatibility/2006">
              <mc:Choice xmlns:v="urn:schemas-microsoft-com:vml" Requires="v">
                <p:oleObj spid="_x0000_s9235" r:id="rId4" imgW="2629297" imgH="381397" progId="Equation.DSMT4">
                  <p:embed/>
                </p:oleObj>
              </mc:Choice>
              <mc:Fallback>
                <p:oleObj r:id="rId4" imgW="2629297" imgH="381397" progId="Equation.DSMT4">
                  <p:embed/>
                  <p:pic>
                    <p:nvPicPr>
                      <p:cNvPr id="0" name="Object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63588" y="3886200"/>
                        <a:ext cx="6308725" cy="914400"/>
                      </a:xfrm>
                      <a:prstGeom prst="rect">
                        <a:avLst/>
                      </a:prstGeom>
                      <a:solidFill>
                        <a:srgbClr val="FFF4DB"/>
                      </a:solidFill>
                      <a:ln>
                        <a:noFill/>
                      </a:ln>
                      <a:extLs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9219" name="Text Box 16"/>
          <p:cNvSpPr txBox="1">
            <a:spLocks noChangeArrowheads="1"/>
          </p:cNvSpPr>
          <p:nvPr/>
        </p:nvSpPr>
        <p:spPr bwMode="auto">
          <a:xfrm>
            <a:off x="7072313" y="4114800"/>
            <a:ext cx="1843087"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Verdana" panose="020B0604030504040204" pitchFamily="34" charset="0"/>
                <a:ea typeface="ＭＳ Ｐゴシック" panose="020B0600070205080204" pitchFamily="34" charset="-128"/>
              </a:defRPr>
            </a:lvl1pPr>
            <a:lvl2pPr marL="742950" indent="-285750">
              <a:defRPr sz="2400">
                <a:solidFill>
                  <a:schemeClr val="tx1"/>
                </a:solidFill>
                <a:latin typeface="Verdana" panose="020B0604030504040204" pitchFamily="34" charset="0"/>
                <a:ea typeface="ＭＳ Ｐゴシック" panose="020B0600070205080204" pitchFamily="34" charset="-128"/>
              </a:defRPr>
            </a:lvl2pPr>
            <a:lvl3pPr marL="1143000" indent="-228600">
              <a:defRPr sz="2400">
                <a:solidFill>
                  <a:schemeClr val="tx1"/>
                </a:solidFill>
                <a:latin typeface="Verdana" panose="020B0604030504040204" pitchFamily="34" charset="0"/>
                <a:ea typeface="ＭＳ Ｐゴシック" panose="020B0600070205080204" pitchFamily="34" charset="-128"/>
              </a:defRPr>
            </a:lvl3pPr>
            <a:lvl4pPr marL="1600200" indent="-228600">
              <a:defRPr sz="2400">
                <a:solidFill>
                  <a:schemeClr val="tx1"/>
                </a:solidFill>
                <a:latin typeface="Verdana" panose="020B0604030504040204" pitchFamily="34" charset="0"/>
                <a:ea typeface="ＭＳ Ｐゴシック" panose="020B0600070205080204" pitchFamily="34" charset="-128"/>
              </a:defRPr>
            </a:lvl4pPr>
            <a:lvl5pPr marL="2057400" indent="-228600">
              <a:defRPr sz="2400">
                <a:solidFill>
                  <a:schemeClr val="tx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eaLnBrk="1" hangingPunct="1">
              <a:spcBef>
                <a:spcPct val="50000"/>
              </a:spcBef>
            </a:pPr>
            <a:r>
              <a:rPr lang="en-US" altLang="en-US" dirty="0"/>
              <a:t>(Eq. 2.16)</a:t>
            </a:r>
          </a:p>
        </p:txBody>
      </p:sp>
      <p:sp>
        <p:nvSpPr>
          <p:cNvPr id="9220" name="Rectangle 37"/>
          <p:cNvSpPr>
            <a:spLocks noGrp="1" noChangeArrowheads="1"/>
          </p:cNvSpPr>
          <p:nvPr>
            <p:ph type="title"/>
          </p:nvPr>
        </p:nvSpPr>
        <p:spPr/>
        <p:txBody>
          <a:bodyPr/>
          <a:lstStyle/>
          <a:p>
            <a:pPr eaLnBrk="1" hangingPunct="1"/>
            <a:r>
              <a:rPr lang="en-US" altLang="en-US" smtClean="0">
                <a:ea typeface="ヒラギノ角ゴ Pro W3" pitchFamily="-65" charset="-128"/>
              </a:rPr>
              <a:t>2.6 Financial Statement Analysis</a:t>
            </a:r>
          </a:p>
        </p:txBody>
      </p:sp>
      <p:sp>
        <p:nvSpPr>
          <p:cNvPr id="9221" name="Rectangle 38"/>
          <p:cNvSpPr>
            <a:spLocks noGrp="1" noChangeArrowheads="1"/>
          </p:cNvSpPr>
          <p:nvPr>
            <p:ph idx="1"/>
          </p:nvPr>
        </p:nvSpPr>
        <p:spPr/>
        <p:txBody>
          <a:bodyPr rIns="91440"/>
          <a:lstStyle/>
          <a:p>
            <a:pPr eaLnBrk="1" hangingPunct="1">
              <a:lnSpc>
                <a:spcPct val="90000"/>
              </a:lnSpc>
            </a:pPr>
            <a:r>
              <a:rPr lang="en-US" altLang="en-US" smtClean="0">
                <a:ea typeface="ヒラギノ角ゴ Pro W3" pitchFamily="-65" charset="-128"/>
              </a:rPr>
              <a:t>Working Capital Ratios</a:t>
            </a:r>
          </a:p>
          <a:p>
            <a:pPr lvl="1" eaLnBrk="1" hangingPunct="1">
              <a:lnSpc>
                <a:spcPct val="90000"/>
              </a:lnSpc>
            </a:pPr>
            <a:r>
              <a:rPr lang="en-US" altLang="en-US" smtClean="0">
                <a:ea typeface="ヒラギノ角ゴ Pro W3" pitchFamily="-65" charset="-128"/>
              </a:rPr>
              <a:t>Accounts Receivable Days</a:t>
            </a:r>
          </a:p>
          <a:p>
            <a:pPr lvl="2" eaLnBrk="1" hangingPunct="1">
              <a:lnSpc>
                <a:spcPct val="90000"/>
              </a:lnSpc>
            </a:pPr>
            <a:r>
              <a:rPr lang="en-US" altLang="en-US" smtClean="0">
                <a:ea typeface="ＭＳ Ｐゴシック" panose="020B0600070205080204" pitchFamily="34" charset="-128"/>
              </a:rPr>
              <a:t>The firm’s accounts receivable in terms of the number of days’ worth of sales that it represents</a:t>
            </a:r>
          </a:p>
        </p:txBody>
      </p:sp>
    </p:spTree>
  </p:cSld>
  <p:clrMapOvr>
    <a:masterClrMapping/>
  </p:clrMapOvr>
  <p:transition spd="med">
    <p:wipe dir="r"/>
  </p:transition>
  <p:timing>
    <p:tnLst>
      <p:par>
        <p:cTn id="1" dur="indefinite" restart="never" nodeType="tmRoot"/>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218" name="Object 3"/>
          <p:cNvGraphicFramePr>
            <a:graphicFrameLocks noChangeAspect="1"/>
          </p:cNvGraphicFramePr>
          <p:nvPr/>
        </p:nvGraphicFramePr>
        <p:xfrm>
          <a:off x="763588" y="4114800"/>
          <a:ext cx="6308725" cy="914400"/>
        </p:xfrm>
        <a:graphic>
          <a:graphicData uri="http://schemas.openxmlformats.org/presentationml/2006/ole">
            <mc:AlternateContent xmlns:mc="http://schemas.openxmlformats.org/markup-compatibility/2006">
              <mc:Choice xmlns:v="urn:schemas-microsoft-com:vml" Requires="v">
                <p:oleObj spid="_x0000_s18442" r:id="rId4" imgW="2629297" imgH="381397" progId="Equation.DSMT4">
                  <p:embed/>
                </p:oleObj>
              </mc:Choice>
              <mc:Fallback>
                <p:oleObj r:id="rId4" imgW="2629297" imgH="381397" progId="Equation.DSMT4">
                  <p:embed/>
                  <p:pic>
                    <p:nvPicPr>
                      <p:cNvPr id="0" name=""/>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63588" y="4114800"/>
                        <a:ext cx="6308725" cy="914400"/>
                      </a:xfrm>
                      <a:prstGeom prst="rect">
                        <a:avLst/>
                      </a:prstGeom>
                      <a:solidFill>
                        <a:srgbClr val="FFF4DB"/>
                      </a:solidFill>
                      <a:ln>
                        <a:noFill/>
                      </a:ln>
                      <a:extLs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9220" name="Rectangle 37"/>
          <p:cNvSpPr>
            <a:spLocks noGrp="1" noChangeArrowheads="1"/>
          </p:cNvSpPr>
          <p:nvPr>
            <p:ph type="title"/>
          </p:nvPr>
        </p:nvSpPr>
        <p:spPr/>
        <p:txBody>
          <a:bodyPr/>
          <a:lstStyle/>
          <a:p>
            <a:pPr eaLnBrk="1" hangingPunct="1"/>
            <a:r>
              <a:rPr lang="en-US" altLang="en-US" smtClean="0">
                <a:ea typeface="ヒラギノ角ゴ Pro W3" pitchFamily="-65" charset="-128"/>
              </a:rPr>
              <a:t>2.6 Financial Statement Analysis</a:t>
            </a:r>
          </a:p>
        </p:txBody>
      </p:sp>
      <p:sp>
        <p:nvSpPr>
          <p:cNvPr id="9221" name="Rectangle 38"/>
          <p:cNvSpPr>
            <a:spLocks noGrp="1" noChangeArrowheads="1"/>
          </p:cNvSpPr>
          <p:nvPr>
            <p:ph idx="1"/>
          </p:nvPr>
        </p:nvSpPr>
        <p:spPr/>
        <p:txBody>
          <a:bodyPr rIns="91440"/>
          <a:lstStyle/>
          <a:p>
            <a:pPr eaLnBrk="1" hangingPunct="1">
              <a:lnSpc>
                <a:spcPct val="90000"/>
              </a:lnSpc>
            </a:pPr>
            <a:r>
              <a:rPr lang="en-US" altLang="en-US" dirty="0" smtClean="0">
                <a:ea typeface="ヒラギノ角ゴ Pro W3" pitchFamily="-65" charset="-128"/>
              </a:rPr>
              <a:t>Working Capital Ratios</a:t>
            </a:r>
          </a:p>
          <a:p>
            <a:pPr lvl="1" eaLnBrk="1" hangingPunct="1">
              <a:lnSpc>
                <a:spcPct val="90000"/>
              </a:lnSpc>
            </a:pPr>
            <a:r>
              <a:rPr lang="en-US" altLang="en-US" dirty="0" smtClean="0">
                <a:ea typeface="ヒラギノ角ゴ Pro W3" pitchFamily="-65" charset="-128"/>
              </a:rPr>
              <a:t>Account Payable Days</a:t>
            </a:r>
          </a:p>
          <a:p>
            <a:pPr lvl="2" eaLnBrk="1" hangingPunct="1">
              <a:lnSpc>
                <a:spcPct val="90000"/>
              </a:lnSpc>
            </a:pPr>
            <a:r>
              <a:rPr lang="en-US" altLang="en-US" dirty="0" smtClean="0">
                <a:ea typeface="ＭＳ Ｐゴシック" panose="020B0600070205080204" pitchFamily="34" charset="-128"/>
              </a:rPr>
              <a:t>The firm’s account payable in terms of the number of days’ worth of COGS that it represents</a:t>
            </a:r>
          </a:p>
        </p:txBody>
      </p:sp>
      <p:sp>
        <p:nvSpPr>
          <p:cNvPr id="4" name="TextBox 3"/>
          <p:cNvSpPr txBox="1"/>
          <p:nvPr/>
        </p:nvSpPr>
        <p:spPr>
          <a:xfrm>
            <a:off x="4427192" y="4659236"/>
            <a:ext cx="2590800" cy="646331"/>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r>
              <a:rPr lang="en-GB" sz="1800" dirty="0" smtClean="0"/>
              <a:t>Average Daily costs of goods sold</a:t>
            </a:r>
            <a:endParaRPr lang="en-GB" sz="1800" dirty="0"/>
          </a:p>
        </p:txBody>
      </p:sp>
      <p:sp>
        <p:nvSpPr>
          <p:cNvPr id="9" name="TextBox 8"/>
          <p:cNvSpPr txBox="1"/>
          <p:nvPr/>
        </p:nvSpPr>
        <p:spPr>
          <a:xfrm>
            <a:off x="4407529" y="4114800"/>
            <a:ext cx="2590800" cy="369332"/>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r>
              <a:rPr lang="en-GB" sz="1800" dirty="0" smtClean="0"/>
              <a:t>Account Payable</a:t>
            </a:r>
            <a:endParaRPr lang="en-GB" sz="1800" dirty="0"/>
          </a:p>
        </p:txBody>
      </p:sp>
      <p:sp>
        <p:nvSpPr>
          <p:cNvPr id="7" name="TextBox 6"/>
          <p:cNvSpPr txBox="1"/>
          <p:nvPr/>
        </p:nvSpPr>
        <p:spPr>
          <a:xfrm>
            <a:off x="838200" y="4335205"/>
            <a:ext cx="2568858" cy="369332"/>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algn="r"/>
            <a:r>
              <a:rPr lang="en-GB" sz="1800" dirty="0" smtClean="0"/>
              <a:t>Account Payable</a:t>
            </a:r>
            <a:endParaRPr lang="en-GB" sz="1800" dirty="0"/>
          </a:p>
        </p:txBody>
      </p:sp>
    </p:spTree>
    <p:extLst>
      <p:ext uri="{BB962C8B-B14F-4D97-AF65-F5344CB8AC3E}">
        <p14:creationId xmlns:p14="http://schemas.microsoft.com/office/powerpoint/2010/main" val="3244068897"/>
      </p:ext>
    </p:extLst>
  </p:cSld>
  <p:clrMapOvr>
    <a:masterClrMapping/>
  </p:clrMapOvr>
  <p:transition spd="med">
    <p:wipe dir="r"/>
  </p:transition>
  <p:timing>
    <p:tnLst>
      <p:par>
        <p:cTn id="1" dur="indefinite" restart="never" nodeType="tmRoot"/>
      </p:par>
    </p:tn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218" name="Object 3"/>
          <p:cNvGraphicFramePr>
            <a:graphicFrameLocks noChangeAspect="1"/>
          </p:cNvGraphicFramePr>
          <p:nvPr/>
        </p:nvGraphicFramePr>
        <p:xfrm>
          <a:off x="763588" y="4114800"/>
          <a:ext cx="6308725" cy="914400"/>
        </p:xfrm>
        <a:graphic>
          <a:graphicData uri="http://schemas.openxmlformats.org/presentationml/2006/ole">
            <mc:AlternateContent xmlns:mc="http://schemas.openxmlformats.org/markup-compatibility/2006">
              <mc:Choice xmlns:v="urn:schemas-microsoft-com:vml" Requires="v">
                <p:oleObj spid="_x0000_s17420" r:id="rId4" imgW="2629297" imgH="381397" progId="Equation.DSMT4">
                  <p:embed/>
                </p:oleObj>
              </mc:Choice>
              <mc:Fallback>
                <p:oleObj r:id="rId4" imgW="2629297" imgH="381397" progId="Equation.DSMT4">
                  <p:embed/>
                  <p:pic>
                    <p:nvPicPr>
                      <p:cNvPr id="0" name=""/>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63588" y="4114800"/>
                        <a:ext cx="6308725" cy="914400"/>
                      </a:xfrm>
                      <a:prstGeom prst="rect">
                        <a:avLst/>
                      </a:prstGeom>
                      <a:solidFill>
                        <a:srgbClr val="FFF4DB"/>
                      </a:solidFill>
                      <a:ln>
                        <a:noFill/>
                      </a:ln>
                      <a:extLs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9220" name="Rectangle 37"/>
          <p:cNvSpPr>
            <a:spLocks noGrp="1" noChangeArrowheads="1"/>
          </p:cNvSpPr>
          <p:nvPr>
            <p:ph type="title"/>
          </p:nvPr>
        </p:nvSpPr>
        <p:spPr/>
        <p:txBody>
          <a:bodyPr/>
          <a:lstStyle/>
          <a:p>
            <a:pPr eaLnBrk="1" hangingPunct="1"/>
            <a:r>
              <a:rPr lang="en-US" altLang="en-US" smtClean="0">
                <a:ea typeface="ヒラギノ角ゴ Pro W3" pitchFamily="-65" charset="-128"/>
              </a:rPr>
              <a:t>2.6 Financial Statement Analysis</a:t>
            </a:r>
          </a:p>
        </p:txBody>
      </p:sp>
      <p:sp>
        <p:nvSpPr>
          <p:cNvPr id="9221" name="Rectangle 38"/>
          <p:cNvSpPr>
            <a:spLocks noGrp="1" noChangeArrowheads="1"/>
          </p:cNvSpPr>
          <p:nvPr>
            <p:ph idx="1"/>
          </p:nvPr>
        </p:nvSpPr>
        <p:spPr/>
        <p:txBody>
          <a:bodyPr rIns="91440"/>
          <a:lstStyle/>
          <a:p>
            <a:pPr eaLnBrk="1" hangingPunct="1">
              <a:lnSpc>
                <a:spcPct val="90000"/>
              </a:lnSpc>
            </a:pPr>
            <a:r>
              <a:rPr lang="en-US" altLang="en-US" dirty="0" smtClean="0">
                <a:ea typeface="ヒラギノ角ゴ Pro W3" pitchFamily="-65" charset="-128"/>
              </a:rPr>
              <a:t>Working Capital Ratios</a:t>
            </a:r>
          </a:p>
          <a:p>
            <a:pPr lvl="1" eaLnBrk="1" hangingPunct="1">
              <a:lnSpc>
                <a:spcPct val="90000"/>
              </a:lnSpc>
            </a:pPr>
            <a:r>
              <a:rPr lang="en-US" altLang="en-US" dirty="0" smtClean="0">
                <a:ea typeface="ヒラギノ角ゴ Pro W3" pitchFamily="-65" charset="-128"/>
              </a:rPr>
              <a:t>Inventory Days</a:t>
            </a:r>
          </a:p>
          <a:p>
            <a:pPr lvl="2" eaLnBrk="1" hangingPunct="1">
              <a:lnSpc>
                <a:spcPct val="90000"/>
              </a:lnSpc>
            </a:pPr>
            <a:r>
              <a:rPr lang="en-US" altLang="en-US" dirty="0" smtClean="0">
                <a:ea typeface="ＭＳ Ｐゴシック" panose="020B0600070205080204" pitchFamily="34" charset="-128"/>
              </a:rPr>
              <a:t>The firm’s Inventory in terms of the number of days’ worth of COGS that it represents</a:t>
            </a:r>
          </a:p>
        </p:txBody>
      </p:sp>
      <p:sp>
        <p:nvSpPr>
          <p:cNvPr id="4" name="TextBox 3"/>
          <p:cNvSpPr txBox="1"/>
          <p:nvPr/>
        </p:nvSpPr>
        <p:spPr>
          <a:xfrm>
            <a:off x="4427192" y="4659236"/>
            <a:ext cx="2590800" cy="646331"/>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r>
              <a:rPr lang="en-GB" sz="1800" dirty="0" smtClean="0"/>
              <a:t>Average Daily costs of goods sold</a:t>
            </a:r>
            <a:endParaRPr lang="en-GB" sz="1800" dirty="0"/>
          </a:p>
        </p:txBody>
      </p:sp>
      <p:sp>
        <p:nvSpPr>
          <p:cNvPr id="9" name="TextBox 8"/>
          <p:cNvSpPr txBox="1"/>
          <p:nvPr/>
        </p:nvSpPr>
        <p:spPr>
          <a:xfrm>
            <a:off x="4407529" y="4114800"/>
            <a:ext cx="2590800" cy="369332"/>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r>
              <a:rPr lang="en-GB" sz="1800" dirty="0" smtClean="0"/>
              <a:t>Inventory</a:t>
            </a:r>
            <a:endParaRPr lang="en-GB" sz="1800" dirty="0"/>
          </a:p>
        </p:txBody>
      </p:sp>
      <p:sp>
        <p:nvSpPr>
          <p:cNvPr id="7" name="TextBox 6"/>
          <p:cNvSpPr txBox="1"/>
          <p:nvPr/>
        </p:nvSpPr>
        <p:spPr>
          <a:xfrm>
            <a:off x="769623" y="4299466"/>
            <a:ext cx="2590800" cy="369332"/>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algn="r"/>
            <a:r>
              <a:rPr lang="en-GB" sz="1800" dirty="0" smtClean="0"/>
              <a:t>Inventory</a:t>
            </a:r>
            <a:endParaRPr lang="en-GB" sz="1800" dirty="0"/>
          </a:p>
        </p:txBody>
      </p:sp>
    </p:spTree>
    <p:extLst>
      <p:ext uri="{BB962C8B-B14F-4D97-AF65-F5344CB8AC3E}">
        <p14:creationId xmlns:p14="http://schemas.microsoft.com/office/powerpoint/2010/main" val="3197030032"/>
      </p:ext>
    </p:extLst>
  </p:cSld>
  <p:clrMapOvr>
    <a:masterClrMapping/>
  </p:clrMapOvr>
  <p:transition spd="med">
    <p:wipe dir="r"/>
  </p:transition>
  <p:timing>
    <p:tnLst>
      <p:par>
        <p:cTn id="1" dur="indefinite" restart="never" nodeType="tmRoot"/>
      </p:par>
    </p:tn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0242" name="Object 3"/>
          <p:cNvGraphicFramePr>
            <a:graphicFrameLocks noChangeAspect="1"/>
          </p:cNvGraphicFramePr>
          <p:nvPr/>
        </p:nvGraphicFramePr>
        <p:xfrm>
          <a:off x="590550" y="4667250"/>
          <a:ext cx="5962650" cy="1028700"/>
        </p:xfrm>
        <a:graphic>
          <a:graphicData uri="http://schemas.openxmlformats.org/presentationml/2006/ole">
            <mc:AlternateContent xmlns:mc="http://schemas.openxmlformats.org/markup-compatibility/2006">
              <mc:Choice xmlns:v="urn:schemas-microsoft-com:vml" Requires="v">
                <p:oleObj spid="_x0000_s10259" name="Equation" r:id="rId4" imgW="2006600" imgH="342900" progId="Equation.DSMT4">
                  <p:embed/>
                </p:oleObj>
              </mc:Choice>
              <mc:Fallback>
                <p:oleObj name="Equation" r:id="rId4" imgW="2006600" imgH="342900" progId="Equation.DSMT4">
                  <p:embed/>
                  <p:pic>
                    <p:nvPicPr>
                      <p:cNvPr id="0" name="Object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90550" y="4667250"/>
                        <a:ext cx="5962650" cy="1028700"/>
                      </a:xfrm>
                      <a:prstGeom prst="rect">
                        <a:avLst/>
                      </a:prstGeom>
                      <a:solidFill>
                        <a:srgbClr val="FFF4DB"/>
                      </a:solidFill>
                      <a:ln>
                        <a:noFill/>
                      </a:ln>
                      <a:extLs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10243" name="Text Box 17"/>
          <p:cNvSpPr txBox="1">
            <a:spLocks noChangeArrowheads="1"/>
          </p:cNvSpPr>
          <p:nvPr/>
        </p:nvSpPr>
        <p:spPr bwMode="auto">
          <a:xfrm>
            <a:off x="6705600" y="4876800"/>
            <a:ext cx="1893888"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Verdana" panose="020B0604030504040204" pitchFamily="34" charset="0"/>
                <a:ea typeface="ＭＳ Ｐゴシック" panose="020B0600070205080204" pitchFamily="34" charset="-128"/>
              </a:defRPr>
            </a:lvl1pPr>
            <a:lvl2pPr marL="742950" indent="-285750">
              <a:defRPr sz="2400">
                <a:solidFill>
                  <a:schemeClr val="tx1"/>
                </a:solidFill>
                <a:latin typeface="Verdana" panose="020B0604030504040204" pitchFamily="34" charset="0"/>
                <a:ea typeface="ＭＳ Ｐゴシック" panose="020B0600070205080204" pitchFamily="34" charset="-128"/>
              </a:defRPr>
            </a:lvl2pPr>
            <a:lvl3pPr marL="1143000" indent="-228600">
              <a:defRPr sz="2400">
                <a:solidFill>
                  <a:schemeClr val="tx1"/>
                </a:solidFill>
                <a:latin typeface="Verdana" panose="020B0604030504040204" pitchFamily="34" charset="0"/>
                <a:ea typeface="ＭＳ Ｐゴシック" panose="020B0600070205080204" pitchFamily="34" charset="-128"/>
              </a:defRPr>
            </a:lvl3pPr>
            <a:lvl4pPr marL="1600200" indent="-228600">
              <a:defRPr sz="2400">
                <a:solidFill>
                  <a:schemeClr val="tx1"/>
                </a:solidFill>
                <a:latin typeface="Verdana" panose="020B0604030504040204" pitchFamily="34" charset="0"/>
                <a:ea typeface="ＭＳ Ｐゴシック" panose="020B0600070205080204" pitchFamily="34" charset="-128"/>
              </a:defRPr>
            </a:lvl4pPr>
            <a:lvl5pPr marL="2057400" indent="-228600">
              <a:defRPr sz="2400">
                <a:solidFill>
                  <a:schemeClr val="tx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eaLnBrk="1" hangingPunct="1">
              <a:spcBef>
                <a:spcPct val="50000"/>
              </a:spcBef>
            </a:pPr>
            <a:r>
              <a:rPr lang="en-US" altLang="en-US"/>
              <a:t>(Eq. 2.17)</a:t>
            </a:r>
          </a:p>
        </p:txBody>
      </p:sp>
      <p:sp>
        <p:nvSpPr>
          <p:cNvPr id="10244" name="Rectangle 32"/>
          <p:cNvSpPr>
            <a:spLocks noGrp="1" noChangeArrowheads="1"/>
          </p:cNvSpPr>
          <p:nvPr>
            <p:ph type="title"/>
          </p:nvPr>
        </p:nvSpPr>
        <p:spPr/>
        <p:txBody>
          <a:bodyPr/>
          <a:lstStyle/>
          <a:p>
            <a:pPr eaLnBrk="1" hangingPunct="1"/>
            <a:r>
              <a:rPr lang="en-US" altLang="en-US" smtClean="0">
                <a:ea typeface="ヒラギノ角ゴ Pro W3" pitchFamily="-65" charset="-128"/>
              </a:rPr>
              <a:t>2.6 Financial Statement Analysis</a:t>
            </a:r>
          </a:p>
        </p:txBody>
      </p:sp>
      <p:sp>
        <p:nvSpPr>
          <p:cNvPr id="10245" name="Rectangle 33"/>
          <p:cNvSpPr>
            <a:spLocks noGrp="1" noChangeArrowheads="1"/>
          </p:cNvSpPr>
          <p:nvPr>
            <p:ph idx="1"/>
          </p:nvPr>
        </p:nvSpPr>
        <p:spPr/>
        <p:txBody>
          <a:bodyPr rIns="91440"/>
          <a:lstStyle/>
          <a:p>
            <a:pPr eaLnBrk="1" hangingPunct="1">
              <a:lnSpc>
                <a:spcPct val="90000"/>
              </a:lnSpc>
            </a:pPr>
            <a:r>
              <a:rPr lang="en-US" altLang="en-US" smtClean="0">
                <a:ea typeface="ヒラギノ角ゴ Pro W3" pitchFamily="-65" charset="-128"/>
              </a:rPr>
              <a:t>Working Capital Ratios</a:t>
            </a:r>
          </a:p>
          <a:p>
            <a:pPr lvl="1" eaLnBrk="1" hangingPunct="1">
              <a:lnSpc>
                <a:spcPct val="90000"/>
              </a:lnSpc>
            </a:pPr>
            <a:r>
              <a:rPr lang="en-US" altLang="en-US" smtClean="0">
                <a:ea typeface="ヒラギノ角ゴ Pro W3" pitchFamily="-65" charset="-128"/>
              </a:rPr>
              <a:t>Inventory Days and Inventory Turnover</a:t>
            </a:r>
          </a:p>
          <a:p>
            <a:pPr lvl="2" eaLnBrk="1" hangingPunct="1">
              <a:lnSpc>
                <a:spcPct val="90000"/>
              </a:lnSpc>
            </a:pPr>
            <a:r>
              <a:rPr lang="en-US" altLang="en-US" smtClean="0">
                <a:ea typeface="ＭＳ Ｐゴシック" panose="020B0600070205080204" pitchFamily="34" charset="-128"/>
              </a:rPr>
              <a:t>Inventory Days is the number of days’ cost of goods sold represented by inventory</a:t>
            </a:r>
          </a:p>
          <a:p>
            <a:pPr lvl="2" eaLnBrk="1" hangingPunct="1">
              <a:lnSpc>
                <a:spcPct val="90000"/>
              </a:lnSpc>
            </a:pPr>
            <a:r>
              <a:rPr lang="en-US" altLang="en-US" smtClean="0">
                <a:ea typeface="ＭＳ Ｐゴシック" panose="020B0600070205080204" pitchFamily="34" charset="-128"/>
              </a:rPr>
              <a:t>Inventory Turnover tells how efficiently a company turns its inventory into sales</a:t>
            </a:r>
          </a:p>
          <a:p>
            <a:pPr eaLnBrk="1" hangingPunct="1">
              <a:lnSpc>
                <a:spcPct val="90000"/>
              </a:lnSpc>
            </a:pPr>
            <a:endParaRPr lang="en-US" altLang="en-US" smtClean="0">
              <a:ea typeface="ヒラギノ角ゴ Pro W3" pitchFamily="-65" charset="-128"/>
            </a:endParaRPr>
          </a:p>
        </p:txBody>
      </p:sp>
    </p:spTree>
  </p:cSld>
  <p:clrMapOvr>
    <a:masterClrMapping/>
  </p:clrMapOvr>
  <p:transition spd="med">
    <p:wipe dir="r"/>
  </p:transition>
  <p:timing>
    <p:tnLst>
      <p:par>
        <p:cTn id="1" dur="indefinite" restart="never" nodeType="tmRoot"/>
      </p:par>
    </p:tnLst>
  </p:timing>
</p:sld>
</file>

<file path=ppt/slides/slide76.xml><?xml version="1.0" encoding="utf-8"?>
<p:sld xmlns:a="http://schemas.openxmlformats.org/drawingml/2006/main" xmlns:r="http://schemas.openxmlformats.org/officeDocument/2006/relationships" xmlns:p="http://schemas.openxmlformats.org/presentationml/2006/main">
  <p:cSld>
    <p:bg>
      <p:bgPr>
        <a:solidFill>
          <a:srgbClr val="FDF2D3"/>
        </a:solidFill>
        <a:effectLst/>
      </p:bgPr>
    </p:bg>
    <p:spTree>
      <p:nvGrpSpPr>
        <p:cNvPr id="1" name=""/>
        <p:cNvGrpSpPr/>
        <p:nvPr/>
      </p:nvGrpSpPr>
      <p:grpSpPr>
        <a:xfrm>
          <a:off x="0" y="0"/>
          <a:ext cx="0" cy="0"/>
          <a:chOff x="0" y="0"/>
          <a:chExt cx="0" cy="0"/>
        </a:xfrm>
      </p:grpSpPr>
      <p:sp>
        <p:nvSpPr>
          <p:cNvPr id="84994" name="Rectangle 13"/>
          <p:cNvSpPr>
            <a:spLocks noGrp="1" noChangeArrowheads="1"/>
          </p:cNvSpPr>
          <p:nvPr>
            <p:ph type="title"/>
          </p:nvPr>
        </p:nvSpPr>
        <p:spPr/>
        <p:txBody>
          <a:bodyPr/>
          <a:lstStyle/>
          <a:p>
            <a:pPr eaLnBrk="1" hangingPunct="1"/>
            <a:r>
              <a:rPr lang="en-US" altLang="en-US" sz="2800" smtClean="0">
                <a:ea typeface="ヒラギノ角ゴ Pro W3" pitchFamily="-65" charset="-128"/>
              </a:rPr>
              <a:t>Example 2.4</a:t>
            </a:r>
            <a:br>
              <a:rPr lang="en-US" altLang="en-US" sz="2800" smtClean="0">
                <a:ea typeface="ヒラギノ角ゴ Pro W3" pitchFamily="-65" charset="-128"/>
              </a:rPr>
            </a:br>
            <a:r>
              <a:rPr lang="en-US" altLang="en-US" sz="2800" smtClean="0">
                <a:ea typeface="ヒラギノ角ゴ Pro W3" pitchFamily="-65" charset="-128"/>
              </a:rPr>
              <a:t>Computing Working Capital Ratios</a:t>
            </a:r>
          </a:p>
        </p:txBody>
      </p:sp>
      <p:sp>
        <p:nvSpPr>
          <p:cNvPr id="84995" name="Rectangle 14"/>
          <p:cNvSpPr>
            <a:spLocks noGrp="1" noChangeArrowheads="1"/>
          </p:cNvSpPr>
          <p:nvPr>
            <p:ph idx="1"/>
          </p:nvPr>
        </p:nvSpPr>
        <p:spPr/>
        <p:txBody>
          <a:bodyPr rIns="91440"/>
          <a:lstStyle/>
          <a:p>
            <a:pPr eaLnBrk="1" hangingPunct="1">
              <a:buFontTx/>
              <a:buNone/>
            </a:pPr>
            <a:r>
              <a:rPr lang="en-US" altLang="en-US" smtClean="0">
                <a:ea typeface="ヒラギノ角ゴ Pro W3" pitchFamily="-65" charset="-128"/>
              </a:rPr>
              <a:t>Problem:  </a:t>
            </a:r>
          </a:p>
          <a:p>
            <a:pPr eaLnBrk="1" hangingPunct="1"/>
            <a:r>
              <a:rPr lang="en-GB" altLang="en-US" sz="2000" smtClean="0">
                <a:ea typeface="ヒラギノ角ゴ Pro W3" pitchFamily="-65" charset="-128"/>
              </a:rPr>
              <a:t>Compute Vodafone’s accounts payable, inventory days, and inventory turnover for 2013.</a:t>
            </a:r>
            <a:endParaRPr lang="en-US" altLang="en-US" sz="2000" smtClean="0">
              <a:ea typeface="ヒラギノ角ゴ Pro W3" pitchFamily="-65" charset="-128"/>
            </a:endParaRPr>
          </a:p>
        </p:txBody>
      </p:sp>
    </p:spTree>
  </p:cSld>
  <p:clrMapOvr>
    <a:masterClrMapping/>
  </p:clrMapOvr>
  <p:transition spd="med">
    <p:wipe dir="r"/>
  </p:transition>
  <p:timing>
    <p:tnLst>
      <p:par>
        <p:cTn id="1" dur="indefinite" restart="never" nodeType="tmRoot"/>
      </p:par>
    </p:tnLst>
  </p:timing>
</p:sld>
</file>

<file path=ppt/slides/slide77.xml><?xml version="1.0" encoding="utf-8"?>
<p:sld xmlns:a="http://schemas.openxmlformats.org/drawingml/2006/main" xmlns:r="http://schemas.openxmlformats.org/officeDocument/2006/relationships" xmlns:p="http://schemas.openxmlformats.org/presentationml/2006/main">
  <p:cSld>
    <p:bg>
      <p:bgPr>
        <a:solidFill>
          <a:srgbClr val="FDF2D3"/>
        </a:solidFill>
        <a:effectLst/>
      </p:bgPr>
    </p:bg>
    <p:spTree>
      <p:nvGrpSpPr>
        <p:cNvPr id="1" name=""/>
        <p:cNvGrpSpPr/>
        <p:nvPr/>
      </p:nvGrpSpPr>
      <p:grpSpPr>
        <a:xfrm>
          <a:off x="0" y="0"/>
          <a:ext cx="0" cy="0"/>
          <a:chOff x="0" y="0"/>
          <a:chExt cx="0" cy="0"/>
        </a:xfrm>
      </p:grpSpPr>
      <p:sp>
        <p:nvSpPr>
          <p:cNvPr id="86018" name="Rectangle 11"/>
          <p:cNvSpPr>
            <a:spLocks noGrp="1" noChangeArrowheads="1"/>
          </p:cNvSpPr>
          <p:nvPr>
            <p:ph type="title"/>
          </p:nvPr>
        </p:nvSpPr>
        <p:spPr/>
        <p:txBody>
          <a:bodyPr/>
          <a:lstStyle/>
          <a:p>
            <a:pPr eaLnBrk="1" hangingPunct="1"/>
            <a:r>
              <a:rPr lang="en-US" altLang="en-US" sz="2800" smtClean="0">
                <a:ea typeface="ヒラギノ角ゴ Pro W3" pitchFamily="-65" charset="-128"/>
              </a:rPr>
              <a:t>Example 2.4 Computing Working Capital Ratios (cont’d)</a:t>
            </a:r>
          </a:p>
        </p:txBody>
      </p:sp>
      <p:sp>
        <p:nvSpPr>
          <p:cNvPr id="106501" name="Rectangle 12"/>
          <p:cNvSpPr>
            <a:spLocks noGrp="1" noChangeArrowheads="1"/>
          </p:cNvSpPr>
          <p:nvPr>
            <p:ph idx="1"/>
          </p:nvPr>
        </p:nvSpPr>
        <p:spPr/>
        <p:txBody>
          <a:bodyPr rIns="91440"/>
          <a:lstStyle/>
          <a:p>
            <a:pPr eaLnBrk="1" hangingPunct="1">
              <a:lnSpc>
                <a:spcPct val="90000"/>
              </a:lnSpc>
              <a:buFontTx/>
              <a:buNone/>
              <a:defRPr/>
            </a:pPr>
            <a:r>
              <a:rPr lang="en-US" dirty="0" smtClean="0"/>
              <a:t>Solution:</a:t>
            </a:r>
          </a:p>
          <a:p>
            <a:pPr eaLnBrk="1" hangingPunct="1">
              <a:lnSpc>
                <a:spcPct val="90000"/>
              </a:lnSpc>
              <a:spcBef>
                <a:spcPct val="40000"/>
              </a:spcBef>
              <a:buFontTx/>
              <a:buNone/>
              <a:defRPr/>
            </a:pPr>
            <a:r>
              <a:rPr lang="en-US" dirty="0" smtClean="0"/>
              <a:t>Plan and Organize:</a:t>
            </a:r>
          </a:p>
          <a:p>
            <a:pPr eaLnBrk="1" hangingPunct="1">
              <a:lnSpc>
                <a:spcPct val="90000"/>
              </a:lnSpc>
              <a:defRPr/>
            </a:pPr>
            <a:r>
              <a:rPr lang="en-US" sz="2000" dirty="0" smtClean="0"/>
              <a:t>Working capital ratios require information from both the balance sheet and the income statement</a:t>
            </a:r>
          </a:p>
          <a:p>
            <a:pPr eaLnBrk="1" hangingPunct="1">
              <a:lnSpc>
                <a:spcPct val="90000"/>
              </a:lnSpc>
              <a:defRPr/>
            </a:pPr>
            <a:r>
              <a:rPr lang="en-US" sz="2000" dirty="0" smtClean="0"/>
              <a:t>For these ratios, we need inventory and accounts payable from the balance sheet and cost of goods sold from the income statement (often listed as cost of sales)</a:t>
            </a:r>
          </a:p>
          <a:p>
            <a:pPr eaLnBrk="1" hangingPunct="1">
              <a:lnSpc>
                <a:spcPct val="90000"/>
              </a:lnSpc>
              <a:defRPr/>
            </a:pPr>
            <a:endParaRPr lang="en-US" sz="1600" dirty="0" smtClean="0"/>
          </a:p>
          <a:p>
            <a:pPr marL="0" indent="0" eaLnBrk="1" hangingPunct="1">
              <a:lnSpc>
                <a:spcPct val="90000"/>
              </a:lnSpc>
              <a:buFontTx/>
              <a:buNone/>
              <a:defRPr/>
            </a:pPr>
            <a:r>
              <a:rPr lang="en-US" sz="2000" dirty="0" smtClean="0"/>
              <a:t>	Inventory= </a:t>
            </a:r>
            <a:r>
              <a:rPr lang="en-GB" sz="2000" dirty="0" smtClean="0"/>
              <a:t>450</a:t>
            </a:r>
            <a:endParaRPr lang="en-US" sz="2000" dirty="0" smtClean="0"/>
          </a:p>
          <a:p>
            <a:pPr marL="0" indent="0" eaLnBrk="1" hangingPunct="1">
              <a:lnSpc>
                <a:spcPct val="90000"/>
              </a:lnSpc>
              <a:buFontTx/>
              <a:buNone/>
              <a:defRPr/>
            </a:pPr>
            <a:r>
              <a:rPr lang="en-US" sz="2000" dirty="0" smtClean="0"/>
              <a:t>	Accounts payable = </a:t>
            </a:r>
            <a:r>
              <a:rPr lang="en-GB" sz="2000" dirty="0" smtClean="0"/>
              <a:t>16,198</a:t>
            </a:r>
            <a:endParaRPr lang="en-US" sz="2000" dirty="0" smtClean="0"/>
          </a:p>
          <a:p>
            <a:pPr marL="0" indent="0" eaLnBrk="1" hangingPunct="1">
              <a:lnSpc>
                <a:spcPct val="90000"/>
              </a:lnSpc>
              <a:buFontTx/>
              <a:buNone/>
              <a:defRPr/>
            </a:pPr>
            <a:r>
              <a:rPr lang="en-US" sz="2000" dirty="0" smtClean="0"/>
              <a:t>	Cost of goods sold (cost of sales) </a:t>
            </a:r>
            <a:r>
              <a:rPr lang="en-US" sz="2000" smtClean="0"/>
              <a:t>= </a:t>
            </a:r>
            <a:r>
              <a:rPr lang="en-GB" sz="2000" smtClean="0"/>
              <a:t>30,505</a:t>
            </a:r>
            <a:r>
              <a:rPr lang="en-US" sz="1600" smtClean="0"/>
              <a:t> </a:t>
            </a:r>
            <a:endParaRPr lang="en-US" sz="1600" dirty="0" smtClean="0"/>
          </a:p>
        </p:txBody>
      </p:sp>
    </p:spTree>
  </p:cSld>
  <p:clrMapOvr>
    <a:masterClrMapping/>
  </p:clrMapOvr>
  <p:transition spd="med">
    <p:wipe dir="r"/>
  </p:transition>
  <p:timing>
    <p:tnLst>
      <p:par>
        <p:cTn id="1" dur="indefinite" restart="never" nodeType="tmRoot"/>
      </p:par>
    </p:tnLst>
  </p:timing>
</p:sld>
</file>

<file path=ppt/slides/slide78.xml><?xml version="1.0" encoding="utf-8"?>
<p:sld xmlns:a="http://schemas.openxmlformats.org/drawingml/2006/main" xmlns:r="http://schemas.openxmlformats.org/officeDocument/2006/relationships" xmlns:p="http://schemas.openxmlformats.org/presentationml/2006/main">
  <p:cSld>
    <p:bg>
      <p:bgPr>
        <a:solidFill>
          <a:srgbClr val="FDF2D3"/>
        </a:solidFill>
        <a:effectLst/>
      </p:bgPr>
    </p:bg>
    <p:spTree>
      <p:nvGrpSpPr>
        <p:cNvPr id="1" name=""/>
        <p:cNvGrpSpPr/>
        <p:nvPr/>
      </p:nvGrpSpPr>
      <p:grpSpPr>
        <a:xfrm>
          <a:off x="0" y="0"/>
          <a:ext cx="0" cy="0"/>
          <a:chOff x="0" y="0"/>
          <a:chExt cx="0" cy="0"/>
        </a:xfrm>
      </p:grpSpPr>
      <p:sp>
        <p:nvSpPr>
          <p:cNvPr id="87042" name="Rectangle 18"/>
          <p:cNvSpPr>
            <a:spLocks noGrp="1" noChangeArrowheads="1"/>
          </p:cNvSpPr>
          <p:nvPr>
            <p:ph type="title"/>
          </p:nvPr>
        </p:nvSpPr>
        <p:spPr/>
        <p:txBody>
          <a:bodyPr/>
          <a:lstStyle/>
          <a:p>
            <a:pPr eaLnBrk="1" hangingPunct="1"/>
            <a:r>
              <a:rPr lang="en-US" altLang="en-US" sz="2800" smtClean="0">
                <a:ea typeface="ヒラギノ角ゴ Pro W3" pitchFamily="-65" charset="-128"/>
              </a:rPr>
              <a:t>Example 2.4 Computing Working Capital Ratios (cont’d)</a:t>
            </a:r>
          </a:p>
        </p:txBody>
      </p:sp>
      <p:pic>
        <p:nvPicPr>
          <p:cNvPr id="5" name="Picture 4" descr="Picture1.jpg"/>
          <p:cNvPicPr>
            <a:picLocks noChangeAspect="1"/>
          </p:cNvPicPr>
          <p:nvPr/>
        </p:nvPicPr>
        <p:blipFill>
          <a:blip r:embed="rId3"/>
          <a:stretch>
            <a:fillRect/>
          </a:stretch>
        </p:blipFill>
        <p:spPr>
          <a:xfrm>
            <a:off x="39624" y="1984248"/>
            <a:ext cx="9064752" cy="2889504"/>
          </a:xfrm>
          <a:prstGeom prst="rect">
            <a:avLst/>
          </a:prstGeom>
          <a:ln>
            <a:noFill/>
          </a:ln>
          <a:effectLst>
            <a:softEdge rad="112500"/>
          </a:effectLst>
        </p:spPr>
      </p:pic>
      <p:sp>
        <p:nvSpPr>
          <p:cNvPr id="87044" name="Content Placeholder 5"/>
          <p:cNvSpPr>
            <a:spLocks noGrp="1"/>
          </p:cNvSpPr>
          <p:nvPr>
            <p:ph idx="1"/>
          </p:nvPr>
        </p:nvSpPr>
        <p:spPr/>
        <p:txBody>
          <a:bodyPr/>
          <a:lstStyle/>
          <a:p>
            <a:pPr>
              <a:buFontTx/>
              <a:buNone/>
            </a:pPr>
            <a:r>
              <a:rPr lang="en-US" altLang="en-US" dirty="0" smtClean="0">
                <a:ea typeface="ヒラギノ角ゴ Pro W3" pitchFamily="-65" charset="-128"/>
              </a:rPr>
              <a:t>Execute:</a:t>
            </a:r>
          </a:p>
        </p:txBody>
      </p:sp>
    </p:spTree>
  </p:cSld>
  <p:clrMapOvr>
    <a:masterClrMapping/>
  </p:clrMapOvr>
  <p:transition spd="med">
    <p:wipe dir="r"/>
  </p:transition>
  <p:timing>
    <p:tnLst>
      <p:par>
        <p:cTn id="1" dur="indefinite" restart="never" nodeType="tmRoot"/>
      </p:par>
    </p:tnLst>
  </p:timing>
</p:sld>
</file>

<file path=ppt/slides/slide79.xml><?xml version="1.0" encoding="utf-8"?>
<p:sld xmlns:a="http://schemas.openxmlformats.org/drawingml/2006/main" xmlns:r="http://schemas.openxmlformats.org/officeDocument/2006/relationships" xmlns:p="http://schemas.openxmlformats.org/presentationml/2006/main">
  <p:cSld>
    <p:bg>
      <p:bgPr>
        <a:solidFill>
          <a:srgbClr val="FDF2D3"/>
        </a:solidFill>
        <a:effectLst/>
      </p:bgPr>
    </p:bg>
    <p:spTree>
      <p:nvGrpSpPr>
        <p:cNvPr id="1" name=""/>
        <p:cNvGrpSpPr/>
        <p:nvPr/>
      </p:nvGrpSpPr>
      <p:grpSpPr>
        <a:xfrm>
          <a:off x="0" y="0"/>
          <a:ext cx="0" cy="0"/>
          <a:chOff x="0" y="0"/>
          <a:chExt cx="0" cy="0"/>
        </a:xfrm>
      </p:grpSpPr>
      <p:sp>
        <p:nvSpPr>
          <p:cNvPr id="88066" name="Rectangle 13"/>
          <p:cNvSpPr>
            <a:spLocks noGrp="1" noChangeArrowheads="1"/>
          </p:cNvSpPr>
          <p:nvPr>
            <p:ph type="title"/>
          </p:nvPr>
        </p:nvSpPr>
        <p:spPr/>
        <p:txBody>
          <a:bodyPr/>
          <a:lstStyle/>
          <a:p>
            <a:pPr eaLnBrk="1" hangingPunct="1"/>
            <a:r>
              <a:rPr lang="en-US" altLang="en-US" sz="2800" smtClean="0">
                <a:ea typeface="ヒラギノ角ゴ Pro W3" pitchFamily="-65" charset="-128"/>
              </a:rPr>
              <a:t>Example 2.4 Computing Working Capital Ratios (cont’d)</a:t>
            </a:r>
          </a:p>
        </p:txBody>
      </p:sp>
      <p:sp>
        <p:nvSpPr>
          <p:cNvPr id="88067" name="Rectangle 14"/>
          <p:cNvSpPr>
            <a:spLocks noGrp="1" noChangeArrowheads="1"/>
          </p:cNvSpPr>
          <p:nvPr>
            <p:ph idx="1"/>
          </p:nvPr>
        </p:nvSpPr>
        <p:spPr/>
        <p:txBody>
          <a:bodyPr rIns="91440"/>
          <a:lstStyle/>
          <a:p>
            <a:pPr eaLnBrk="1" hangingPunct="1">
              <a:buFontTx/>
              <a:buNone/>
            </a:pPr>
            <a:r>
              <a:rPr lang="en-US" altLang="en-US" smtClean="0">
                <a:ea typeface="ヒラギノ角ゴ Pro W3" pitchFamily="-65" charset="-128"/>
              </a:rPr>
              <a:t>Evaluate:</a:t>
            </a:r>
          </a:p>
          <a:p>
            <a:pPr eaLnBrk="1" hangingPunct="1"/>
            <a:r>
              <a:rPr lang="en-GB" altLang="en-US" sz="2000" smtClean="0">
                <a:ea typeface="ヒラギノ角ゴ Pro W3" pitchFamily="-65" charset="-128"/>
              </a:rPr>
              <a:t>Assuming that Vodafone’s accounts payable at year-end on its balance sheet is representative of the normal amount during the year, Vodafone is able, on average, to take about 194 days to pay its suppliers</a:t>
            </a:r>
            <a:endParaRPr lang="en-US" altLang="en-US" sz="2000" smtClean="0">
              <a:ea typeface="ヒラギノ角ゴ Pro W3" pitchFamily="-65" charset="-128"/>
            </a:endParaRPr>
          </a:p>
          <a:p>
            <a:pPr eaLnBrk="1" hangingPunct="1"/>
            <a:r>
              <a:rPr lang="en-GB" altLang="en-US" sz="2000" smtClean="0">
                <a:ea typeface="ヒラギノ角ゴ Pro W3" pitchFamily="-65" charset="-128"/>
              </a:rPr>
              <a:t>This compares with the 77 days we calculated that it waits on average to be paid (its accounts receivable days)</a:t>
            </a:r>
            <a:endParaRPr lang="en-US" altLang="en-US" sz="2000" smtClean="0">
              <a:ea typeface="ヒラギノ角ゴ Pro W3" pitchFamily="-65" charset="-128"/>
            </a:endParaRPr>
          </a:p>
          <a:p>
            <a:pPr eaLnBrk="1" hangingPunct="1"/>
            <a:r>
              <a:rPr lang="en-GB" altLang="en-US" sz="2000" smtClean="0">
                <a:ea typeface="ヒラギノ角ゴ Pro W3" pitchFamily="-65" charset="-128"/>
              </a:rPr>
              <a:t>Vodafone typically takes 5 days to sell its inventory</a:t>
            </a:r>
            <a:endParaRPr lang="en-US" altLang="en-US" sz="2000" smtClean="0">
              <a:ea typeface="ヒラギノ角ゴ Pro W3" pitchFamily="-65" charset="-128"/>
            </a:endParaRPr>
          </a:p>
          <a:p>
            <a:pPr eaLnBrk="1" hangingPunct="1"/>
            <a:r>
              <a:rPr lang="en-GB" altLang="en-US" sz="2000" smtClean="0">
                <a:ea typeface="ヒラギノ角ゴ Pro W3" pitchFamily="-65" charset="-128"/>
              </a:rPr>
              <a:t>Note that inventory turnover and inventory days tells us the same thing in different ways – if it takes Vodafone about 5 days to sell its inventory, then it turns over its inventory about 68 times per 365-day year</a:t>
            </a:r>
            <a:endParaRPr lang="en-US" altLang="en-US" sz="2000" smtClean="0">
              <a:ea typeface="ヒラギノ角ゴ Pro W3" pitchFamily="-65" charset="-128"/>
            </a:endParaRPr>
          </a:p>
        </p:txBody>
      </p:sp>
    </p:spTree>
  </p:cSld>
  <p:clrMapOvr>
    <a:masterClrMapping/>
  </p:clrMapOvr>
  <p:transition spd="med">
    <p:wipe dir="r"/>
  </p:transition>
  <p:timing>
    <p:tnLst>
      <p:par>
        <p:cTn id="1" dur="indefinite" restart="never" nodeType="tmRoot"/>
      </p:par>
    </p:tnLst>
  </p:timing>
</p:sld>
</file>

<file path=ppt/slides/slide80.xml><?xml version="1.0" encoding="utf-8"?>
<p:sld xmlns:a="http://schemas.openxmlformats.org/drawingml/2006/main" xmlns:r="http://schemas.openxmlformats.org/officeDocument/2006/relationships" xmlns:p="http://schemas.openxmlformats.org/presentationml/2006/main">
  <p:cSld>
    <p:bg>
      <p:bgPr>
        <a:solidFill>
          <a:srgbClr val="FDF2D3"/>
        </a:solidFill>
        <a:effectLst/>
      </p:bgPr>
    </p:bg>
    <p:spTree>
      <p:nvGrpSpPr>
        <p:cNvPr id="1" name=""/>
        <p:cNvGrpSpPr/>
        <p:nvPr/>
      </p:nvGrpSpPr>
      <p:grpSpPr>
        <a:xfrm>
          <a:off x="0" y="0"/>
          <a:ext cx="0" cy="0"/>
          <a:chOff x="0" y="0"/>
          <a:chExt cx="0" cy="0"/>
        </a:xfrm>
      </p:grpSpPr>
      <p:sp>
        <p:nvSpPr>
          <p:cNvPr id="89090" name="Rectangle 13"/>
          <p:cNvSpPr>
            <a:spLocks noGrp="1" noChangeArrowheads="1"/>
          </p:cNvSpPr>
          <p:nvPr>
            <p:ph type="title"/>
          </p:nvPr>
        </p:nvSpPr>
        <p:spPr/>
        <p:txBody>
          <a:bodyPr/>
          <a:lstStyle/>
          <a:p>
            <a:pPr eaLnBrk="1" hangingPunct="1"/>
            <a:r>
              <a:rPr lang="en-US" altLang="en-US" sz="2800" smtClean="0">
                <a:ea typeface="ヒラギノ角ゴ Pro W3" pitchFamily="-65" charset="-128"/>
              </a:rPr>
              <a:t>Example 2.4a</a:t>
            </a:r>
            <a:br>
              <a:rPr lang="en-US" altLang="en-US" sz="2800" smtClean="0">
                <a:ea typeface="ヒラギノ角ゴ Pro W3" pitchFamily="-65" charset="-128"/>
              </a:rPr>
            </a:br>
            <a:r>
              <a:rPr lang="en-US" altLang="en-US" sz="2800" smtClean="0">
                <a:ea typeface="ヒラギノ角ゴ Pro W3" pitchFamily="-65" charset="-128"/>
              </a:rPr>
              <a:t>Computing Working Capital Ratios</a:t>
            </a:r>
          </a:p>
        </p:txBody>
      </p:sp>
      <p:sp>
        <p:nvSpPr>
          <p:cNvPr id="89091" name="Rectangle 14"/>
          <p:cNvSpPr>
            <a:spLocks noGrp="1" noChangeArrowheads="1"/>
          </p:cNvSpPr>
          <p:nvPr>
            <p:ph idx="1"/>
          </p:nvPr>
        </p:nvSpPr>
        <p:spPr/>
        <p:txBody>
          <a:bodyPr rIns="91440"/>
          <a:lstStyle/>
          <a:p>
            <a:pPr eaLnBrk="1" hangingPunct="1">
              <a:buFontTx/>
              <a:buNone/>
            </a:pPr>
            <a:r>
              <a:rPr lang="en-US" altLang="en-US" smtClean="0">
                <a:ea typeface="ヒラギノ角ゴ Pro W3" pitchFamily="-65" charset="-128"/>
              </a:rPr>
              <a:t>Problem:  </a:t>
            </a:r>
          </a:p>
          <a:p>
            <a:pPr eaLnBrk="1" hangingPunct="1"/>
            <a:r>
              <a:rPr lang="en-US" altLang="en-US" sz="2000" smtClean="0">
                <a:ea typeface="ヒラギノ角ゴ Pro W3" pitchFamily="-65" charset="-128"/>
              </a:rPr>
              <a:t>Compute Campbell’s (CPB) accounts receivable days, accounts payable days, and inventory days for 2013</a:t>
            </a:r>
          </a:p>
        </p:txBody>
      </p:sp>
    </p:spTree>
  </p:cSld>
  <p:clrMapOvr>
    <a:masterClrMapping/>
  </p:clrMapOvr>
  <p:transition spd="med">
    <p:wipe dir="r"/>
  </p:transition>
  <p:timing>
    <p:tnLst>
      <p:par>
        <p:cTn id="1" dur="indefinite" restart="never" nodeType="tmRoot"/>
      </p:par>
    </p:tnLst>
  </p:timing>
</p:sld>
</file>

<file path=ppt/slides/slide81.xml><?xml version="1.0" encoding="utf-8"?>
<p:sld xmlns:a="http://schemas.openxmlformats.org/drawingml/2006/main" xmlns:r="http://schemas.openxmlformats.org/officeDocument/2006/relationships" xmlns:p="http://schemas.openxmlformats.org/presentationml/2006/main">
  <p:cSld>
    <p:bg>
      <p:bgPr>
        <a:solidFill>
          <a:srgbClr val="FDF2D3"/>
        </a:solidFill>
        <a:effectLst/>
      </p:bgPr>
    </p:bg>
    <p:spTree>
      <p:nvGrpSpPr>
        <p:cNvPr id="1" name=""/>
        <p:cNvGrpSpPr/>
        <p:nvPr/>
      </p:nvGrpSpPr>
      <p:grpSpPr>
        <a:xfrm>
          <a:off x="0" y="0"/>
          <a:ext cx="0" cy="0"/>
          <a:chOff x="0" y="0"/>
          <a:chExt cx="0" cy="0"/>
        </a:xfrm>
      </p:grpSpPr>
      <p:sp>
        <p:nvSpPr>
          <p:cNvPr id="90114" name="Rectangle 11"/>
          <p:cNvSpPr>
            <a:spLocks noGrp="1" noChangeArrowheads="1"/>
          </p:cNvSpPr>
          <p:nvPr>
            <p:ph type="title"/>
          </p:nvPr>
        </p:nvSpPr>
        <p:spPr/>
        <p:txBody>
          <a:bodyPr/>
          <a:lstStyle/>
          <a:p>
            <a:pPr eaLnBrk="1" hangingPunct="1"/>
            <a:r>
              <a:rPr lang="en-US" altLang="en-US" sz="2800" smtClean="0">
                <a:ea typeface="ヒラギノ角ゴ Pro W3" pitchFamily="-65" charset="-128"/>
              </a:rPr>
              <a:t>Example 2.4a Computing Working Capital Ratios (cont’d)</a:t>
            </a:r>
          </a:p>
        </p:txBody>
      </p:sp>
      <p:sp>
        <p:nvSpPr>
          <p:cNvPr id="90115" name="Rectangle 12"/>
          <p:cNvSpPr>
            <a:spLocks noGrp="1" noChangeArrowheads="1"/>
          </p:cNvSpPr>
          <p:nvPr>
            <p:ph idx="1"/>
          </p:nvPr>
        </p:nvSpPr>
        <p:spPr/>
        <p:txBody>
          <a:bodyPr rIns="91440"/>
          <a:lstStyle/>
          <a:p>
            <a:pPr eaLnBrk="1" hangingPunct="1">
              <a:lnSpc>
                <a:spcPct val="90000"/>
              </a:lnSpc>
              <a:buFontTx/>
              <a:buNone/>
            </a:pPr>
            <a:r>
              <a:rPr lang="en-US" altLang="en-US" smtClean="0">
                <a:ea typeface="ヒラギノ角ゴ Pro W3" pitchFamily="-65" charset="-128"/>
              </a:rPr>
              <a:t>Solution:</a:t>
            </a:r>
          </a:p>
          <a:p>
            <a:pPr eaLnBrk="1" hangingPunct="1">
              <a:lnSpc>
                <a:spcPct val="90000"/>
              </a:lnSpc>
              <a:spcBef>
                <a:spcPct val="40000"/>
              </a:spcBef>
              <a:buFontTx/>
              <a:buNone/>
            </a:pPr>
            <a:r>
              <a:rPr lang="en-US" altLang="en-US" smtClean="0">
                <a:ea typeface="ヒラギノ角ゴ Pro W3" pitchFamily="-65" charset="-128"/>
              </a:rPr>
              <a:t>Plan and Organize:</a:t>
            </a:r>
          </a:p>
          <a:p>
            <a:pPr eaLnBrk="1" hangingPunct="1">
              <a:lnSpc>
                <a:spcPct val="90000"/>
              </a:lnSpc>
            </a:pPr>
            <a:r>
              <a:rPr lang="en-US" altLang="en-US" sz="2000" smtClean="0">
                <a:ea typeface="ヒラギノ角ゴ Pro W3" pitchFamily="-65" charset="-128"/>
              </a:rPr>
              <a:t>Working capital ratios require information from both the balance sheet and the income statement</a:t>
            </a:r>
          </a:p>
          <a:p>
            <a:pPr eaLnBrk="1" hangingPunct="1">
              <a:lnSpc>
                <a:spcPct val="90000"/>
              </a:lnSpc>
            </a:pPr>
            <a:r>
              <a:rPr lang="en-US" altLang="en-US" sz="2000" smtClean="0">
                <a:ea typeface="ヒラギノ角ゴ Pro W3" pitchFamily="-65" charset="-128"/>
              </a:rPr>
              <a:t>For these ratios, we need accounts receivable, inventory and accounts payable from the balance sheet and sales and cost of goods sold from the income statement</a:t>
            </a:r>
          </a:p>
          <a:p>
            <a:pPr eaLnBrk="1" hangingPunct="1">
              <a:lnSpc>
                <a:spcPct val="90000"/>
              </a:lnSpc>
            </a:pPr>
            <a:endParaRPr lang="en-US" altLang="en-US" sz="1600" smtClean="0">
              <a:ea typeface="ヒラギノ角ゴ Pro W3" pitchFamily="-65" charset="-128"/>
            </a:endParaRPr>
          </a:p>
          <a:p>
            <a:pPr eaLnBrk="1" hangingPunct="1">
              <a:lnSpc>
                <a:spcPct val="90000"/>
              </a:lnSpc>
              <a:buFontTx/>
              <a:buNone/>
            </a:pPr>
            <a:r>
              <a:rPr lang="en-US" altLang="en-US" sz="2000" smtClean="0">
                <a:ea typeface="ヒラギノ角ゴ Pro W3" pitchFamily="-65" charset="-128"/>
              </a:rPr>
              <a:t>	Accounts Receivable = 635.0</a:t>
            </a:r>
          </a:p>
          <a:p>
            <a:pPr eaLnBrk="1" hangingPunct="1">
              <a:lnSpc>
                <a:spcPct val="90000"/>
              </a:lnSpc>
              <a:buFontTx/>
              <a:buNone/>
            </a:pPr>
            <a:r>
              <a:rPr lang="en-US" altLang="en-US" sz="2000" smtClean="0">
                <a:ea typeface="ヒラギノ角ゴ Pro W3" pitchFamily="-65" charset="-128"/>
              </a:rPr>
              <a:t>	Inventory= 925.0</a:t>
            </a:r>
          </a:p>
          <a:p>
            <a:pPr eaLnBrk="1" hangingPunct="1">
              <a:lnSpc>
                <a:spcPct val="90000"/>
              </a:lnSpc>
              <a:buFontTx/>
              <a:buNone/>
            </a:pPr>
            <a:r>
              <a:rPr lang="en-US" altLang="en-US" sz="2000" smtClean="0">
                <a:ea typeface="ヒラギノ角ゴ Pro W3" pitchFamily="-65" charset="-128"/>
              </a:rPr>
              <a:t>	Accounts payable = 1,259.0</a:t>
            </a:r>
          </a:p>
          <a:p>
            <a:pPr eaLnBrk="1" hangingPunct="1">
              <a:lnSpc>
                <a:spcPct val="90000"/>
              </a:lnSpc>
              <a:buFontTx/>
              <a:buNone/>
            </a:pPr>
            <a:r>
              <a:rPr lang="en-US" altLang="en-US" sz="2000" smtClean="0">
                <a:ea typeface="ヒラギノ角ゴ Pro W3" pitchFamily="-65" charset="-128"/>
              </a:rPr>
              <a:t>	Sales = 8,052.0</a:t>
            </a:r>
          </a:p>
          <a:p>
            <a:pPr eaLnBrk="1" hangingPunct="1">
              <a:lnSpc>
                <a:spcPct val="90000"/>
              </a:lnSpc>
              <a:buFontTx/>
              <a:buNone/>
            </a:pPr>
            <a:r>
              <a:rPr lang="en-US" altLang="en-US" sz="2000" smtClean="0">
                <a:ea typeface="ヒラギノ角ゴ Pro W3" pitchFamily="-65" charset="-128"/>
              </a:rPr>
              <a:t>	Cost of goods sold (cost of sales) = 5,140.0</a:t>
            </a:r>
            <a:r>
              <a:rPr lang="en-US" altLang="en-US" sz="1600" smtClean="0">
                <a:ea typeface="ヒラギノ角ゴ Pro W3" pitchFamily="-65" charset="-128"/>
              </a:rPr>
              <a:t> </a:t>
            </a:r>
          </a:p>
        </p:txBody>
      </p:sp>
    </p:spTree>
  </p:cSld>
  <p:clrMapOvr>
    <a:masterClrMapping/>
  </p:clrMapOvr>
  <p:transition spd="med">
    <p:wipe dir="r"/>
  </p:transition>
  <p:timing>
    <p:tnLst>
      <p:par>
        <p:cTn id="1" dur="indefinite" restart="never" nodeType="tmRoot"/>
      </p:par>
    </p:tnLst>
  </p:timing>
</p:sld>
</file>

<file path=ppt/slides/slide82.xml><?xml version="1.0" encoding="utf-8"?>
<p:sld xmlns:a="http://schemas.openxmlformats.org/drawingml/2006/main" xmlns:r="http://schemas.openxmlformats.org/officeDocument/2006/relationships" xmlns:p="http://schemas.openxmlformats.org/presentationml/2006/main">
  <p:cSld>
    <p:bg>
      <p:bgPr>
        <a:solidFill>
          <a:srgbClr val="FDF2D3"/>
        </a:solidFill>
        <a:effectLst/>
      </p:bgPr>
    </p:bg>
    <p:spTree>
      <p:nvGrpSpPr>
        <p:cNvPr id="1" name=""/>
        <p:cNvGrpSpPr/>
        <p:nvPr/>
      </p:nvGrpSpPr>
      <p:grpSpPr>
        <a:xfrm>
          <a:off x="0" y="0"/>
          <a:ext cx="0" cy="0"/>
          <a:chOff x="0" y="0"/>
          <a:chExt cx="0" cy="0"/>
        </a:xfrm>
      </p:grpSpPr>
      <p:sp>
        <p:nvSpPr>
          <p:cNvPr id="91138" name="Rectangle 18"/>
          <p:cNvSpPr>
            <a:spLocks noGrp="1" noChangeArrowheads="1"/>
          </p:cNvSpPr>
          <p:nvPr>
            <p:ph type="title"/>
          </p:nvPr>
        </p:nvSpPr>
        <p:spPr/>
        <p:txBody>
          <a:bodyPr/>
          <a:lstStyle/>
          <a:p>
            <a:pPr eaLnBrk="1" hangingPunct="1"/>
            <a:r>
              <a:rPr lang="en-US" altLang="en-US" sz="2800" smtClean="0">
                <a:ea typeface="ヒラギノ角ゴ Pro W3" pitchFamily="-65" charset="-128"/>
              </a:rPr>
              <a:t>Example 2.4a Computing Working Capital Ratios (cont’d)</a:t>
            </a:r>
          </a:p>
        </p:txBody>
      </p:sp>
      <p:sp>
        <p:nvSpPr>
          <p:cNvPr id="2" name="TextBox 1"/>
          <p:cNvSpPr txBox="1">
            <a:spLocks noRot="1" noChangeAspect="1" noMove="1" noResize="1" noEditPoints="1" noAdjustHandles="1" noChangeArrowheads="1" noChangeShapeType="1" noTextEdit="1"/>
          </p:cNvSpPr>
          <p:nvPr/>
        </p:nvSpPr>
        <p:spPr>
          <a:xfrm>
            <a:off x="-533400" y="2057400"/>
            <a:ext cx="10668000" cy="587020"/>
          </a:xfrm>
          <a:prstGeom prst="rect">
            <a:avLst/>
          </a:prstGeom>
          <a:blipFill rotWithShape="0">
            <a:blip r:embed="rId3"/>
            <a:stretch>
              <a:fillRect t="-13542" b="-14583"/>
            </a:stretch>
          </a:blipFill>
        </p:spPr>
        <p:txBody>
          <a:bodyPr/>
          <a:lstStyle/>
          <a:p>
            <a:pPr>
              <a:defRPr/>
            </a:pPr>
            <a:r>
              <a:rPr lang="en-US">
                <a:noFill/>
                <a:ea typeface="+mn-ea"/>
              </a:rPr>
              <a:t> </a:t>
            </a:r>
          </a:p>
        </p:txBody>
      </p:sp>
      <p:sp>
        <p:nvSpPr>
          <p:cNvPr id="5" name="TextBox 4"/>
          <p:cNvSpPr txBox="1">
            <a:spLocks noRot="1" noChangeAspect="1" noMove="1" noResize="1" noEditPoints="1" noAdjustHandles="1" noChangeArrowheads="1" noChangeShapeType="1" noTextEdit="1"/>
          </p:cNvSpPr>
          <p:nvPr/>
        </p:nvSpPr>
        <p:spPr>
          <a:xfrm>
            <a:off x="593678" y="2973279"/>
            <a:ext cx="7601450" cy="639086"/>
          </a:xfrm>
          <a:prstGeom prst="rect">
            <a:avLst/>
          </a:prstGeom>
          <a:blipFill rotWithShape="0">
            <a:blip r:embed="rId4"/>
            <a:stretch>
              <a:fillRect/>
            </a:stretch>
          </a:blipFill>
        </p:spPr>
        <p:txBody>
          <a:bodyPr/>
          <a:lstStyle/>
          <a:p>
            <a:pPr>
              <a:defRPr/>
            </a:pPr>
            <a:r>
              <a:rPr lang="en-US">
                <a:noFill/>
                <a:ea typeface="+mn-ea"/>
              </a:rPr>
              <a:t> </a:t>
            </a:r>
          </a:p>
        </p:txBody>
      </p:sp>
      <p:sp>
        <p:nvSpPr>
          <p:cNvPr id="6" name="TextBox 5"/>
          <p:cNvSpPr txBox="1">
            <a:spLocks noRot="1" noChangeAspect="1" noMove="1" noResize="1" noEditPoints="1" noAdjustHandles="1" noChangeArrowheads="1" noChangeShapeType="1" noTextEdit="1"/>
          </p:cNvSpPr>
          <p:nvPr/>
        </p:nvSpPr>
        <p:spPr>
          <a:xfrm>
            <a:off x="304800" y="4114800"/>
            <a:ext cx="8610600" cy="639086"/>
          </a:xfrm>
          <a:prstGeom prst="rect">
            <a:avLst/>
          </a:prstGeom>
          <a:blipFill rotWithShape="0">
            <a:blip r:embed="rId5"/>
            <a:stretch>
              <a:fillRect/>
            </a:stretch>
          </a:blipFill>
        </p:spPr>
        <p:txBody>
          <a:bodyPr/>
          <a:lstStyle/>
          <a:p>
            <a:pPr>
              <a:defRPr/>
            </a:pPr>
            <a:r>
              <a:rPr lang="en-US">
                <a:noFill/>
                <a:ea typeface="+mn-ea"/>
              </a:rPr>
              <a:t> </a:t>
            </a:r>
          </a:p>
        </p:txBody>
      </p:sp>
    </p:spTree>
  </p:cSld>
  <p:clrMapOvr>
    <a:masterClrMapping/>
  </p:clrMapOvr>
  <p:transition spd="med">
    <p:wipe dir="r"/>
  </p:transition>
  <p:timing>
    <p:tnLst>
      <p:par>
        <p:cTn id="1" dur="indefinite" restart="never" nodeType="tmRoot"/>
      </p:par>
    </p:tnLst>
  </p:timing>
</p:sld>
</file>

<file path=ppt/slides/slide83.xml><?xml version="1.0" encoding="utf-8"?>
<p:sld xmlns:a="http://schemas.openxmlformats.org/drawingml/2006/main" xmlns:r="http://schemas.openxmlformats.org/officeDocument/2006/relationships" xmlns:p="http://schemas.openxmlformats.org/presentationml/2006/main">
  <p:cSld>
    <p:bg>
      <p:bgPr>
        <a:solidFill>
          <a:srgbClr val="FDF2D3"/>
        </a:solidFill>
        <a:effectLst/>
      </p:bgPr>
    </p:bg>
    <p:spTree>
      <p:nvGrpSpPr>
        <p:cNvPr id="1" name=""/>
        <p:cNvGrpSpPr/>
        <p:nvPr/>
      </p:nvGrpSpPr>
      <p:grpSpPr>
        <a:xfrm>
          <a:off x="0" y="0"/>
          <a:ext cx="0" cy="0"/>
          <a:chOff x="0" y="0"/>
          <a:chExt cx="0" cy="0"/>
        </a:xfrm>
      </p:grpSpPr>
      <p:sp>
        <p:nvSpPr>
          <p:cNvPr id="92162" name="Rectangle 13"/>
          <p:cNvSpPr>
            <a:spLocks noGrp="1" noChangeArrowheads="1"/>
          </p:cNvSpPr>
          <p:nvPr>
            <p:ph type="title"/>
          </p:nvPr>
        </p:nvSpPr>
        <p:spPr/>
        <p:txBody>
          <a:bodyPr/>
          <a:lstStyle/>
          <a:p>
            <a:pPr eaLnBrk="1" hangingPunct="1"/>
            <a:r>
              <a:rPr lang="en-US" altLang="en-US" sz="2800" smtClean="0">
                <a:ea typeface="ヒラギノ角ゴ Pro W3" pitchFamily="-65" charset="-128"/>
              </a:rPr>
              <a:t>Example 2.4a Computing Working Capital Ratios (cont’d)</a:t>
            </a:r>
          </a:p>
        </p:txBody>
      </p:sp>
      <p:sp>
        <p:nvSpPr>
          <p:cNvPr id="92163" name="Rectangle 14"/>
          <p:cNvSpPr>
            <a:spLocks noGrp="1" noChangeArrowheads="1"/>
          </p:cNvSpPr>
          <p:nvPr>
            <p:ph idx="1"/>
          </p:nvPr>
        </p:nvSpPr>
        <p:spPr/>
        <p:txBody>
          <a:bodyPr rIns="91440"/>
          <a:lstStyle/>
          <a:p>
            <a:pPr eaLnBrk="1" hangingPunct="1">
              <a:buFontTx/>
              <a:buNone/>
            </a:pPr>
            <a:r>
              <a:rPr lang="en-US" altLang="en-US" smtClean="0">
                <a:ea typeface="ヒラギノ角ゴ Pro W3" pitchFamily="-65" charset="-128"/>
              </a:rPr>
              <a:t>Evaluate:</a:t>
            </a:r>
          </a:p>
          <a:p>
            <a:pPr eaLnBrk="1" hangingPunct="1"/>
            <a:r>
              <a:rPr lang="en-US" altLang="en-US" sz="2000" smtClean="0">
                <a:ea typeface="ヒラギノ角ゴ Pro W3" pitchFamily="-65" charset="-128"/>
              </a:rPr>
              <a:t>Assuming that Campbell’s accounts payable at year-end on its balance sheet is representative of the normal amount during the year, Campbell’s is able, on average, to take about 89.4 days to pay its suppliers</a:t>
            </a:r>
          </a:p>
          <a:p>
            <a:pPr eaLnBrk="1" hangingPunct="1"/>
            <a:r>
              <a:rPr lang="en-US" altLang="en-US" sz="2000" smtClean="0">
                <a:ea typeface="ヒラギノ角ゴ Pro W3" pitchFamily="-65" charset="-128"/>
              </a:rPr>
              <a:t>This compares with the 28.8 days we calculated that it waits on average to be paid (its accounts receivable days)</a:t>
            </a:r>
          </a:p>
          <a:p>
            <a:pPr eaLnBrk="1" hangingPunct="1"/>
            <a:r>
              <a:rPr lang="en-US" altLang="en-US" sz="2000" smtClean="0">
                <a:ea typeface="ヒラギノ角ゴ Pro W3" pitchFamily="-65" charset="-128"/>
              </a:rPr>
              <a:t>Campbell’s typically takes 65.7 days to sell its inventory</a:t>
            </a:r>
          </a:p>
        </p:txBody>
      </p:sp>
    </p:spTree>
  </p:cSld>
  <p:clrMapOvr>
    <a:masterClrMapping/>
  </p:clrMapOvr>
  <p:transition spd="med">
    <p:wipe dir="r"/>
  </p:transition>
  <p:timing>
    <p:tnLst>
      <p:par>
        <p:cTn id="1" dur="indefinite" restart="never" nodeType="tmRoot"/>
      </p:par>
    </p:tn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Title 1"/>
          <p:cNvSpPr>
            <a:spLocks noGrp="1"/>
          </p:cNvSpPr>
          <p:nvPr>
            <p:ph type="title"/>
          </p:nvPr>
        </p:nvSpPr>
        <p:spPr/>
        <p:txBody>
          <a:bodyPr/>
          <a:lstStyle/>
          <a:p>
            <a:pPr eaLnBrk="1" hangingPunct="1"/>
            <a:r>
              <a:rPr lang="en-US" altLang="en-US" smtClean="0">
                <a:ea typeface="ヒラギノ角ゴ Pro W3" pitchFamily="-65" charset="-128"/>
              </a:rPr>
              <a:t>2.6 Financial Statement Analysis</a:t>
            </a:r>
          </a:p>
        </p:txBody>
      </p:sp>
      <p:sp>
        <p:nvSpPr>
          <p:cNvPr id="93187" name="Content Placeholder 2"/>
          <p:cNvSpPr>
            <a:spLocks noGrp="1"/>
          </p:cNvSpPr>
          <p:nvPr>
            <p:ph idx="1"/>
          </p:nvPr>
        </p:nvSpPr>
        <p:spPr/>
        <p:txBody>
          <a:bodyPr rIns="91440"/>
          <a:lstStyle/>
          <a:p>
            <a:pPr eaLnBrk="1" hangingPunct="1"/>
            <a:r>
              <a:rPr lang="en-US" altLang="en-US" dirty="0" smtClean="0">
                <a:ea typeface="ヒラギノ角ゴ Pro W3" pitchFamily="-65" charset="-128"/>
              </a:rPr>
              <a:t>Interest Coverage Ratios</a:t>
            </a:r>
          </a:p>
          <a:p>
            <a:pPr lvl="1" eaLnBrk="1" hangingPunct="1"/>
            <a:r>
              <a:rPr lang="en-US" altLang="en-US" dirty="0" smtClean="0">
                <a:ea typeface="ヒラギノ角ゴ Pro W3" pitchFamily="-65" charset="-128"/>
              </a:rPr>
              <a:t>Also known as times interest earned (TIE)</a:t>
            </a:r>
          </a:p>
          <a:p>
            <a:pPr lvl="1" eaLnBrk="1" hangingPunct="1"/>
            <a:r>
              <a:rPr lang="en-US" altLang="en-US" dirty="0" smtClean="0">
                <a:solidFill>
                  <a:srgbClr val="FF0000"/>
                </a:solidFill>
                <a:ea typeface="ヒラギノ角ゴ Pro W3" pitchFamily="-65" charset="-128"/>
              </a:rPr>
              <a:t>TIE = Earnings divided by interest</a:t>
            </a:r>
          </a:p>
          <a:p>
            <a:pPr lvl="1" eaLnBrk="1" hangingPunct="1"/>
            <a:r>
              <a:rPr lang="en-US" altLang="en-US" dirty="0" smtClean="0">
                <a:ea typeface="ヒラギノ角ゴ Pro W3" pitchFamily="-65" charset="-128"/>
              </a:rPr>
              <a:t>Can define earnings as operating income, EBIT, or EBITDA</a:t>
            </a:r>
          </a:p>
          <a:p>
            <a:pPr lvl="1" eaLnBrk="1" hangingPunct="1"/>
            <a:r>
              <a:rPr lang="en-US" altLang="en-US" dirty="0" smtClean="0">
                <a:ea typeface="ヒラギノ角ゴ Pro W3" pitchFamily="-65" charset="-128"/>
              </a:rPr>
              <a:t>Assesses how easily a firm is able to cover its interest payments</a:t>
            </a:r>
          </a:p>
        </p:txBody>
      </p:sp>
      <p:sp>
        <p:nvSpPr>
          <p:cNvPr id="4" name="TextBox 3"/>
          <p:cNvSpPr txBox="1"/>
          <p:nvPr/>
        </p:nvSpPr>
        <p:spPr>
          <a:xfrm>
            <a:off x="1905000" y="4800600"/>
            <a:ext cx="4355471" cy="646331"/>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r>
              <a:rPr lang="en-US" altLang="en-US" sz="1800" dirty="0">
                <a:solidFill>
                  <a:srgbClr val="FF0000"/>
                </a:solidFill>
                <a:ea typeface="ヒラギノ角ゴ Pro W3" pitchFamily="-65" charset="-128"/>
              </a:rPr>
              <a:t>TIE = Earnings divided by interest</a:t>
            </a:r>
          </a:p>
          <a:p>
            <a:endParaRPr lang="en-GB" sz="1800" dirty="0"/>
          </a:p>
        </p:txBody>
      </p:sp>
    </p:spTree>
  </p:cSld>
  <p:clrMapOvr>
    <a:masterClrMapping/>
  </p:clrMapOvr>
  <p:timing>
    <p:tnLst>
      <p:par>
        <p:cTn id="1" dur="indefinite" restart="never" nodeType="tmRoot"/>
      </p:par>
    </p:tnLst>
  </p:timing>
</p:sld>
</file>

<file path=ppt/slides/slide85.xml><?xml version="1.0" encoding="utf-8"?>
<p:sld xmlns:a="http://schemas.openxmlformats.org/drawingml/2006/main" xmlns:r="http://schemas.openxmlformats.org/officeDocument/2006/relationships" xmlns:p="http://schemas.openxmlformats.org/presentationml/2006/main">
  <p:cSld>
    <p:bg>
      <p:bgPr>
        <a:solidFill>
          <a:srgbClr val="FDF2D3"/>
        </a:solidFill>
        <a:effectLst/>
      </p:bgPr>
    </p:bg>
    <p:spTree>
      <p:nvGrpSpPr>
        <p:cNvPr id="1" name=""/>
        <p:cNvGrpSpPr/>
        <p:nvPr/>
      </p:nvGrpSpPr>
      <p:grpSpPr>
        <a:xfrm>
          <a:off x="0" y="0"/>
          <a:ext cx="0" cy="0"/>
          <a:chOff x="0" y="0"/>
          <a:chExt cx="0" cy="0"/>
        </a:xfrm>
      </p:grpSpPr>
      <p:sp>
        <p:nvSpPr>
          <p:cNvPr id="94210" name="Rectangle 13"/>
          <p:cNvSpPr>
            <a:spLocks noGrp="1" noChangeArrowheads="1"/>
          </p:cNvSpPr>
          <p:nvPr>
            <p:ph type="title"/>
          </p:nvPr>
        </p:nvSpPr>
        <p:spPr/>
        <p:txBody>
          <a:bodyPr/>
          <a:lstStyle/>
          <a:p>
            <a:pPr eaLnBrk="1" hangingPunct="1"/>
            <a:r>
              <a:rPr lang="en-US" altLang="en-US" sz="2800" smtClean="0">
                <a:ea typeface="ヒラギノ角ゴ Pro W3" pitchFamily="-65" charset="-128"/>
              </a:rPr>
              <a:t>Example 2.5</a:t>
            </a:r>
            <a:br>
              <a:rPr lang="en-US" altLang="en-US" sz="2800" smtClean="0">
                <a:ea typeface="ヒラギノ角ゴ Pro W3" pitchFamily="-65" charset="-128"/>
              </a:rPr>
            </a:br>
            <a:r>
              <a:rPr lang="en-US" altLang="en-US" sz="2800" smtClean="0">
                <a:ea typeface="ヒラギノ角ゴ Pro W3" pitchFamily="-65" charset="-128"/>
              </a:rPr>
              <a:t>Computing Interest Coverage Ratios</a:t>
            </a:r>
          </a:p>
        </p:txBody>
      </p:sp>
      <p:sp>
        <p:nvSpPr>
          <p:cNvPr id="94211" name="Rectangle 14"/>
          <p:cNvSpPr>
            <a:spLocks noGrp="1" noChangeArrowheads="1"/>
          </p:cNvSpPr>
          <p:nvPr>
            <p:ph idx="1"/>
          </p:nvPr>
        </p:nvSpPr>
        <p:spPr/>
        <p:txBody>
          <a:bodyPr rIns="91440"/>
          <a:lstStyle/>
          <a:p>
            <a:pPr eaLnBrk="1" hangingPunct="1">
              <a:buFontTx/>
              <a:buNone/>
            </a:pPr>
            <a:r>
              <a:rPr lang="en-US" altLang="en-US" smtClean="0">
                <a:ea typeface="ヒラギノ角ゴ Pro W3" pitchFamily="-65" charset="-128"/>
              </a:rPr>
              <a:t>Problem:</a:t>
            </a:r>
            <a:r>
              <a:rPr lang="en-US" altLang="en-US" b="1" smtClean="0">
                <a:ea typeface="ヒラギノ角ゴ Pro W3" pitchFamily="-65" charset="-128"/>
              </a:rPr>
              <a:t>  </a:t>
            </a:r>
          </a:p>
          <a:p>
            <a:pPr eaLnBrk="1" hangingPunct="1"/>
            <a:r>
              <a:rPr lang="en-GB" altLang="en-US" sz="2000" smtClean="0">
                <a:ea typeface="ヒラギノ角ゴ Pro W3" pitchFamily="-65" charset="-128"/>
              </a:rPr>
              <a:t>Assess Vodafone’s ability to meet its interest obligations by calculating interest coverage ratios using both EBIT and EBITDA.</a:t>
            </a:r>
            <a:endParaRPr lang="en-US" altLang="en-US" sz="2000" smtClean="0">
              <a:ea typeface="ヒラギノ角ゴ Pro W3" pitchFamily="-65" charset="-128"/>
            </a:endParaRPr>
          </a:p>
        </p:txBody>
      </p:sp>
    </p:spTree>
  </p:cSld>
  <p:clrMapOvr>
    <a:masterClrMapping/>
  </p:clrMapOvr>
  <p:transition spd="med">
    <p:wipe dir="r"/>
  </p:transition>
  <p:timing>
    <p:tnLst>
      <p:par>
        <p:cTn id="1" dur="indefinite" restart="never" nodeType="tmRoot"/>
      </p:par>
    </p:tnLst>
  </p:timing>
</p:sld>
</file>

<file path=ppt/slides/slide86.xml><?xml version="1.0" encoding="utf-8"?>
<p:sld xmlns:a="http://schemas.openxmlformats.org/drawingml/2006/main" xmlns:r="http://schemas.openxmlformats.org/officeDocument/2006/relationships" xmlns:p="http://schemas.openxmlformats.org/presentationml/2006/main">
  <p:cSld>
    <p:bg>
      <p:bgPr>
        <a:solidFill>
          <a:srgbClr val="FDF2D3"/>
        </a:solidFill>
        <a:effectLst/>
      </p:bgPr>
    </p:bg>
    <p:spTree>
      <p:nvGrpSpPr>
        <p:cNvPr id="1" name=""/>
        <p:cNvGrpSpPr/>
        <p:nvPr/>
      </p:nvGrpSpPr>
      <p:grpSpPr>
        <a:xfrm>
          <a:off x="0" y="0"/>
          <a:ext cx="0" cy="0"/>
          <a:chOff x="0" y="0"/>
          <a:chExt cx="0" cy="0"/>
        </a:xfrm>
      </p:grpSpPr>
      <p:sp>
        <p:nvSpPr>
          <p:cNvPr id="95234" name="Rectangle 11"/>
          <p:cNvSpPr>
            <a:spLocks noGrp="1" noChangeArrowheads="1"/>
          </p:cNvSpPr>
          <p:nvPr>
            <p:ph type="title"/>
          </p:nvPr>
        </p:nvSpPr>
        <p:spPr/>
        <p:txBody>
          <a:bodyPr/>
          <a:lstStyle/>
          <a:p>
            <a:pPr eaLnBrk="1" hangingPunct="1"/>
            <a:r>
              <a:rPr lang="en-US" altLang="en-US" sz="2800" smtClean="0">
                <a:ea typeface="ヒラギノ角ゴ Pro W3" pitchFamily="-65" charset="-128"/>
              </a:rPr>
              <a:t>Example 2.5 Computing Interest Coverage Ratios (cont’d)</a:t>
            </a:r>
          </a:p>
        </p:txBody>
      </p:sp>
      <p:sp>
        <p:nvSpPr>
          <p:cNvPr id="95235" name="Rectangle 12"/>
          <p:cNvSpPr>
            <a:spLocks noGrp="1" noChangeArrowheads="1"/>
          </p:cNvSpPr>
          <p:nvPr>
            <p:ph idx="1"/>
          </p:nvPr>
        </p:nvSpPr>
        <p:spPr/>
        <p:txBody>
          <a:bodyPr rIns="91440"/>
          <a:lstStyle/>
          <a:p>
            <a:pPr eaLnBrk="1" hangingPunct="1">
              <a:lnSpc>
                <a:spcPct val="90000"/>
              </a:lnSpc>
              <a:buFontTx/>
              <a:buNone/>
            </a:pPr>
            <a:r>
              <a:rPr lang="en-US" altLang="en-US" smtClean="0">
                <a:ea typeface="ヒラギノ角ゴ Pro W3" pitchFamily="-65" charset="-128"/>
              </a:rPr>
              <a:t>Solution:</a:t>
            </a:r>
          </a:p>
          <a:p>
            <a:pPr eaLnBrk="1" hangingPunct="1">
              <a:lnSpc>
                <a:spcPct val="90000"/>
              </a:lnSpc>
              <a:spcBef>
                <a:spcPct val="40000"/>
              </a:spcBef>
              <a:buFontTx/>
              <a:buNone/>
            </a:pPr>
            <a:r>
              <a:rPr lang="en-US" altLang="en-US" smtClean="0">
                <a:ea typeface="ヒラギノ角ゴ Pro W3" pitchFamily="-65" charset="-128"/>
              </a:rPr>
              <a:t>Plan and Organize:</a:t>
            </a:r>
          </a:p>
          <a:p>
            <a:pPr eaLnBrk="1" hangingPunct="1">
              <a:lnSpc>
                <a:spcPct val="90000"/>
              </a:lnSpc>
            </a:pPr>
            <a:r>
              <a:rPr lang="en-GB" altLang="en-US" sz="2000" smtClean="0">
                <a:ea typeface="ヒラギノ角ゴ Pro W3" pitchFamily="-65" charset="-128"/>
              </a:rPr>
              <a:t>Gather the EBIT, depreciation, and amortization and interest expense for each year from Vodafone’s Income Statement.</a:t>
            </a:r>
            <a:endParaRPr lang="en-US" altLang="en-US" sz="1200" smtClean="0">
              <a:ea typeface="ヒラギノ角ゴ Pro W3" pitchFamily="-65" charset="-128"/>
            </a:endParaRPr>
          </a:p>
          <a:p>
            <a:pPr eaLnBrk="1" hangingPunct="1">
              <a:lnSpc>
                <a:spcPct val="90000"/>
              </a:lnSpc>
            </a:pPr>
            <a:endParaRPr lang="en-US" altLang="en-US" sz="1200" smtClean="0">
              <a:ea typeface="ヒラギノ角ゴ Pro W3" pitchFamily="-65" charset="-128"/>
            </a:endParaRPr>
          </a:p>
          <a:p>
            <a:pPr>
              <a:buFontTx/>
              <a:buNone/>
            </a:pPr>
            <a:r>
              <a:rPr lang="en-GB" altLang="en-US" sz="2000" smtClean="0">
                <a:ea typeface="ヒラギノ角ゴ Pro W3" pitchFamily="-65" charset="-128"/>
              </a:rPr>
              <a:t>	2012: EBIT = 11,481, EBITDA = 11,481 + 4,050, Interest expense = 1,932</a:t>
            </a:r>
            <a:endParaRPr lang="en-US" altLang="en-US" sz="2000" smtClean="0">
              <a:ea typeface="ヒラギノ角ゴ Pro W3" pitchFamily="-65" charset="-128"/>
            </a:endParaRPr>
          </a:p>
          <a:p>
            <a:endParaRPr lang="en-US" altLang="en-US" sz="2000" smtClean="0">
              <a:ea typeface="ヒラギノ角ゴ Pro W3" pitchFamily="-65" charset="-128"/>
            </a:endParaRPr>
          </a:p>
          <a:p>
            <a:pPr>
              <a:buFontTx/>
              <a:buNone/>
            </a:pPr>
            <a:r>
              <a:rPr lang="en-GB" altLang="en-US" sz="2000" smtClean="0">
                <a:ea typeface="ヒラギノ角ゴ Pro W3" pitchFamily="-65" charset="-128"/>
              </a:rPr>
              <a:t>	2013: EBIT = 5,043, EBITDA = 5,043 + 7,700, Interest expense = 1,788</a:t>
            </a:r>
            <a:endParaRPr lang="en-US" altLang="en-US" sz="2000" smtClean="0">
              <a:ea typeface="ヒラギノ角ゴ Pro W3" pitchFamily="-65" charset="-128"/>
            </a:endParaRPr>
          </a:p>
        </p:txBody>
      </p:sp>
    </p:spTree>
  </p:cSld>
  <p:clrMapOvr>
    <a:masterClrMapping/>
  </p:clrMapOvr>
  <p:transition spd="med">
    <p:wipe dir="r"/>
  </p:transition>
  <p:timing>
    <p:tnLst>
      <p:par>
        <p:cTn id="1" dur="indefinite" restart="never" nodeType="tmRoot"/>
      </p:par>
    </p:tnLst>
  </p:timing>
</p:sld>
</file>

<file path=ppt/slides/slide87.xml><?xml version="1.0" encoding="utf-8"?>
<p:sld xmlns:a="http://schemas.openxmlformats.org/drawingml/2006/main" xmlns:r="http://schemas.openxmlformats.org/officeDocument/2006/relationships" xmlns:p="http://schemas.openxmlformats.org/presentationml/2006/main">
  <p:cSld>
    <p:bg>
      <p:bgPr>
        <a:solidFill>
          <a:srgbClr val="FDF2D3"/>
        </a:solidFill>
        <a:effectLst/>
      </p:bgPr>
    </p:bg>
    <p:spTree>
      <p:nvGrpSpPr>
        <p:cNvPr id="1" name=""/>
        <p:cNvGrpSpPr/>
        <p:nvPr/>
      </p:nvGrpSpPr>
      <p:grpSpPr>
        <a:xfrm>
          <a:off x="0" y="0"/>
          <a:ext cx="0" cy="0"/>
          <a:chOff x="0" y="0"/>
          <a:chExt cx="0" cy="0"/>
        </a:xfrm>
      </p:grpSpPr>
      <p:sp>
        <p:nvSpPr>
          <p:cNvPr id="96258" name="Rectangle 18"/>
          <p:cNvSpPr>
            <a:spLocks noGrp="1" noChangeArrowheads="1"/>
          </p:cNvSpPr>
          <p:nvPr>
            <p:ph type="title"/>
          </p:nvPr>
        </p:nvSpPr>
        <p:spPr/>
        <p:txBody>
          <a:bodyPr/>
          <a:lstStyle/>
          <a:p>
            <a:pPr eaLnBrk="1" hangingPunct="1"/>
            <a:r>
              <a:rPr lang="en-US" altLang="en-US" sz="2800" smtClean="0">
                <a:ea typeface="ヒラギノ角ゴ Pro W3" pitchFamily="-65" charset="-128"/>
              </a:rPr>
              <a:t>Example 2.5 Computing Interest Coverage Ratios (cont’d)</a:t>
            </a:r>
          </a:p>
        </p:txBody>
      </p:sp>
      <p:pic>
        <p:nvPicPr>
          <p:cNvPr id="7" name="Picture 6" descr="Example 2.6.jpg"/>
          <p:cNvPicPr>
            <a:picLocks noChangeAspect="1"/>
          </p:cNvPicPr>
          <p:nvPr/>
        </p:nvPicPr>
        <p:blipFill>
          <a:blip r:embed="rId3"/>
          <a:srcRect t="18434"/>
          <a:stretch>
            <a:fillRect/>
          </a:stretch>
        </p:blipFill>
        <p:spPr>
          <a:xfrm>
            <a:off x="109728" y="2286000"/>
            <a:ext cx="8924544" cy="2953512"/>
          </a:xfrm>
          <a:prstGeom prst="rect">
            <a:avLst/>
          </a:prstGeom>
          <a:ln>
            <a:noFill/>
          </a:ln>
          <a:effectLst>
            <a:softEdge rad="112500"/>
          </a:effectLst>
        </p:spPr>
      </p:pic>
      <p:sp>
        <p:nvSpPr>
          <p:cNvPr id="96260" name="Content Placeholder 7"/>
          <p:cNvSpPr>
            <a:spLocks noGrp="1"/>
          </p:cNvSpPr>
          <p:nvPr>
            <p:ph idx="1"/>
          </p:nvPr>
        </p:nvSpPr>
        <p:spPr/>
        <p:txBody>
          <a:bodyPr/>
          <a:lstStyle/>
          <a:p>
            <a:pPr>
              <a:buFontTx/>
              <a:buNone/>
            </a:pPr>
            <a:r>
              <a:rPr lang="en-US" altLang="en-US" smtClean="0">
                <a:ea typeface="ヒラギノ角ゴ Pro W3" pitchFamily="-65" charset="-128"/>
              </a:rPr>
              <a:t>Execute:</a:t>
            </a:r>
          </a:p>
        </p:txBody>
      </p:sp>
    </p:spTree>
  </p:cSld>
  <p:clrMapOvr>
    <a:masterClrMapping/>
  </p:clrMapOvr>
  <p:transition spd="med">
    <p:wipe dir="r"/>
  </p:transition>
  <p:timing>
    <p:tnLst>
      <p:par>
        <p:cTn id="1" dur="indefinite" restart="never" nodeType="tmRoot"/>
      </p:par>
    </p:tnLst>
  </p:timing>
</p:sld>
</file>

<file path=ppt/slides/slide88.xml><?xml version="1.0" encoding="utf-8"?>
<p:sld xmlns:a="http://schemas.openxmlformats.org/drawingml/2006/main" xmlns:r="http://schemas.openxmlformats.org/officeDocument/2006/relationships" xmlns:p="http://schemas.openxmlformats.org/presentationml/2006/main">
  <p:cSld>
    <p:bg>
      <p:bgPr>
        <a:solidFill>
          <a:srgbClr val="FDF2D3"/>
        </a:solidFill>
        <a:effectLst/>
      </p:bgPr>
    </p:bg>
    <p:spTree>
      <p:nvGrpSpPr>
        <p:cNvPr id="1" name=""/>
        <p:cNvGrpSpPr/>
        <p:nvPr/>
      </p:nvGrpSpPr>
      <p:grpSpPr>
        <a:xfrm>
          <a:off x="0" y="0"/>
          <a:ext cx="0" cy="0"/>
          <a:chOff x="0" y="0"/>
          <a:chExt cx="0" cy="0"/>
        </a:xfrm>
      </p:grpSpPr>
      <p:sp>
        <p:nvSpPr>
          <p:cNvPr id="97282" name="Rectangle 13"/>
          <p:cNvSpPr>
            <a:spLocks noGrp="1" noChangeArrowheads="1"/>
          </p:cNvSpPr>
          <p:nvPr>
            <p:ph type="title"/>
          </p:nvPr>
        </p:nvSpPr>
        <p:spPr/>
        <p:txBody>
          <a:bodyPr/>
          <a:lstStyle/>
          <a:p>
            <a:pPr eaLnBrk="1" hangingPunct="1"/>
            <a:r>
              <a:rPr lang="en-US" altLang="en-US" sz="2800" smtClean="0">
                <a:ea typeface="ヒラギノ角ゴ Pro W3" pitchFamily="-65" charset="-128"/>
              </a:rPr>
              <a:t>Example 2.5 Computing Interest Coverage Ratios (cont’d)</a:t>
            </a:r>
          </a:p>
        </p:txBody>
      </p:sp>
      <p:sp>
        <p:nvSpPr>
          <p:cNvPr id="97283" name="Rectangle 14"/>
          <p:cNvSpPr>
            <a:spLocks noGrp="1" noChangeArrowheads="1"/>
          </p:cNvSpPr>
          <p:nvPr>
            <p:ph idx="1"/>
          </p:nvPr>
        </p:nvSpPr>
        <p:spPr/>
        <p:txBody>
          <a:bodyPr rIns="91440"/>
          <a:lstStyle/>
          <a:p>
            <a:pPr eaLnBrk="1" hangingPunct="1">
              <a:buFontTx/>
              <a:buNone/>
            </a:pPr>
            <a:r>
              <a:rPr lang="en-US" altLang="en-US" smtClean="0">
                <a:ea typeface="ヒラギノ角ゴ Pro W3" pitchFamily="-65" charset="-128"/>
              </a:rPr>
              <a:t>Evaluate:</a:t>
            </a:r>
          </a:p>
          <a:p>
            <a:pPr eaLnBrk="1" hangingPunct="1">
              <a:buFontTx/>
              <a:buNone/>
            </a:pPr>
            <a:endParaRPr lang="en-US" altLang="en-US" smtClean="0">
              <a:ea typeface="ヒラギノ角ゴ Pro W3" pitchFamily="-65" charset="-128"/>
            </a:endParaRPr>
          </a:p>
          <a:p>
            <a:pPr eaLnBrk="1" hangingPunct="1"/>
            <a:r>
              <a:rPr lang="en-GB" altLang="en-US" sz="2000" smtClean="0">
                <a:ea typeface="ヒラギノ角ゴ Pro W3" pitchFamily="-65" charset="-128"/>
              </a:rPr>
              <a:t>The coverage ratios indicate that Vodafone is generating enough cash to cover its interest obligations</a:t>
            </a:r>
            <a:endParaRPr lang="en-US" altLang="en-US" sz="2000" smtClean="0">
              <a:ea typeface="ヒラギノ角ゴ Pro W3" pitchFamily="-65" charset="-128"/>
            </a:endParaRPr>
          </a:p>
          <a:p>
            <a:pPr eaLnBrk="1" hangingPunct="1"/>
            <a:r>
              <a:rPr lang="en-GB" altLang="en-US" sz="2000" smtClean="0">
                <a:ea typeface="ヒラギノ角ゴ Pro W3" pitchFamily="-65" charset="-128"/>
              </a:rPr>
              <a:t>However, Vodafone’s declining interest coverage may be a source of concern for its creditors</a:t>
            </a:r>
            <a:endParaRPr lang="en-US" altLang="en-US" sz="2000" smtClean="0">
              <a:ea typeface="ヒラギノ角ゴ Pro W3" pitchFamily="-65" charset="-128"/>
            </a:endParaRPr>
          </a:p>
        </p:txBody>
      </p:sp>
    </p:spTree>
  </p:cSld>
  <p:clrMapOvr>
    <a:masterClrMapping/>
  </p:clrMapOvr>
  <p:transition spd="med">
    <p:wipe dir="r"/>
  </p:transition>
  <p:timing>
    <p:tnLst>
      <p:par>
        <p:cTn id="1" dur="indefinite" restart="never" nodeType="tmRoot"/>
      </p:par>
    </p:tnLst>
  </p:timing>
</p:sld>
</file>

<file path=ppt/slides/slide89.xml><?xml version="1.0" encoding="utf-8"?>
<p:sld xmlns:a="http://schemas.openxmlformats.org/drawingml/2006/main" xmlns:r="http://schemas.openxmlformats.org/officeDocument/2006/relationships" xmlns:p="http://schemas.openxmlformats.org/presentationml/2006/main">
  <p:cSld>
    <p:bg>
      <p:bgPr>
        <a:solidFill>
          <a:srgbClr val="FDF2D3"/>
        </a:solidFill>
        <a:effectLst/>
      </p:bgPr>
    </p:bg>
    <p:spTree>
      <p:nvGrpSpPr>
        <p:cNvPr id="1" name=""/>
        <p:cNvGrpSpPr/>
        <p:nvPr/>
      </p:nvGrpSpPr>
      <p:grpSpPr>
        <a:xfrm>
          <a:off x="0" y="0"/>
          <a:ext cx="0" cy="0"/>
          <a:chOff x="0" y="0"/>
          <a:chExt cx="0" cy="0"/>
        </a:xfrm>
      </p:grpSpPr>
      <p:sp>
        <p:nvSpPr>
          <p:cNvPr id="98306" name="Rectangle 13"/>
          <p:cNvSpPr>
            <a:spLocks noGrp="1" noChangeArrowheads="1"/>
          </p:cNvSpPr>
          <p:nvPr>
            <p:ph type="title"/>
          </p:nvPr>
        </p:nvSpPr>
        <p:spPr/>
        <p:txBody>
          <a:bodyPr/>
          <a:lstStyle/>
          <a:p>
            <a:pPr eaLnBrk="1" hangingPunct="1"/>
            <a:r>
              <a:rPr lang="en-US" altLang="en-US" sz="2800" smtClean="0">
                <a:ea typeface="ヒラギノ角ゴ Pro W3" pitchFamily="-65" charset="-128"/>
              </a:rPr>
              <a:t>Example 2.5a</a:t>
            </a:r>
            <a:br>
              <a:rPr lang="en-US" altLang="en-US" sz="2800" smtClean="0">
                <a:ea typeface="ヒラギノ角ゴ Pro W3" pitchFamily="-65" charset="-128"/>
              </a:rPr>
            </a:br>
            <a:r>
              <a:rPr lang="en-US" altLang="en-US" sz="2800" smtClean="0">
                <a:ea typeface="ヒラギノ角ゴ Pro W3" pitchFamily="-65" charset="-128"/>
              </a:rPr>
              <a:t>Computing Interest Coverage Ratios</a:t>
            </a:r>
          </a:p>
        </p:txBody>
      </p:sp>
      <p:sp>
        <p:nvSpPr>
          <p:cNvPr id="98307" name="Rectangle 14"/>
          <p:cNvSpPr>
            <a:spLocks noGrp="1" noChangeArrowheads="1"/>
          </p:cNvSpPr>
          <p:nvPr>
            <p:ph idx="1"/>
          </p:nvPr>
        </p:nvSpPr>
        <p:spPr/>
        <p:txBody>
          <a:bodyPr rIns="91440"/>
          <a:lstStyle/>
          <a:p>
            <a:pPr eaLnBrk="1" hangingPunct="1">
              <a:buFontTx/>
              <a:buNone/>
            </a:pPr>
            <a:r>
              <a:rPr lang="en-US" altLang="en-US" smtClean="0">
                <a:ea typeface="ヒラギノ角ゴ Pro W3" pitchFamily="-65" charset="-128"/>
              </a:rPr>
              <a:t>Problem:</a:t>
            </a:r>
            <a:r>
              <a:rPr lang="en-US" altLang="en-US" b="1" smtClean="0">
                <a:ea typeface="ヒラギノ角ゴ Pro W3" pitchFamily="-65" charset="-128"/>
              </a:rPr>
              <a:t>  </a:t>
            </a:r>
          </a:p>
          <a:p>
            <a:pPr eaLnBrk="1" hangingPunct="1"/>
            <a:r>
              <a:rPr lang="en-US" altLang="en-US" sz="2000" smtClean="0">
                <a:ea typeface="ヒラギノ角ゴ Pro W3" pitchFamily="-65" charset="-128"/>
              </a:rPr>
              <a:t>Assess Campbell’s (CPB) ability to meet its interest obligations by calculating interest coverage ratios using both EBIT and EBITDA</a:t>
            </a:r>
          </a:p>
        </p:txBody>
      </p:sp>
    </p:spTree>
  </p:cSld>
  <p:clrMapOvr>
    <a:masterClrMapping/>
  </p:clrMapOvr>
  <p:transition spd="med">
    <p:wipe dir="r"/>
  </p:transition>
  <p:timing>
    <p:tnLst>
      <p:par>
        <p:cTn id="1" dur="indefinite" restart="never" nodeType="tmRoot"/>
      </p:par>
    </p:tnLst>
  </p:timing>
</p:sld>
</file>

<file path=ppt/slides/slide90.xml><?xml version="1.0" encoding="utf-8"?>
<p:sld xmlns:a="http://schemas.openxmlformats.org/drawingml/2006/main" xmlns:r="http://schemas.openxmlformats.org/officeDocument/2006/relationships" xmlns:p="http://schemas.openxmlformats.org/presentationml/2006/main">
  <p:cSld>
    <p:bg>
      <p:bgPr>
        <a:solidFill>
          <a:srgbClr val="FDF2D3"/>
        </a:solidFill>
        <a:effectLst/>
      </p:bgPr>
    </p:bg>
    <p:spTree>
      <p:nvGrpSpPr>
        <p:cNvPr id="1" name=""/>
        <p:cNvGrpSpPr/>
        <p:nvPr/>
      </p:nvGrpSpPr>
      <p:grpSpPr>
        <a:xfrm>
          <a:off x="0" y="0"/>
          <a:ext cx="0" cy="0"/>
          <a:chOff x="0" y="0"/>
          <a:chExt cx="0" cy="0"/>
        </a:xfrm>
      </p:grpSpPr>
      <p:sp>
        <p:nvSpPr>
          <p:cNvPr id="99330" name="Rectangle 11"/>
          <p:cNvSpPr>
            <a:spLocks noGrp="1" noChangeArrowheads="1"/>
          </p:cNvSpPr>
          <p:nvPr>
            <p:ph type="title"/>
          </p:nvPr>
        </p:nvSpPr>
        <p:spPr/>
        <p:txBody>
          <a:bodyPr/>
          <a:lstStyle/>
          <a:p>
            <a:pPr eaLnBrk="1" hangingPunct="1"/>
            <a:r>
              <a:rPr lang="en-US" altLang="en-US" sz="2800" smtClean="0">
                <a:ea typeface="ヒラギノ角ゴ Pro W3" pitchFamily="-65" charset="-128"/>
              </a:rPr>
              <a:t>Example 2.5a Computing Interest Coverage Ratios (cont’d)</a:t>
            </a:r>
          </a:p>
        </p:txBody>
      </p:sp>
      <p:sp>
        <p:nvSpPr>
          <p:cNvPr id="99331" name="Rectangle 12"/>
          <p:cNvSpPr>
            <a:spLocks noGrp="1" noChangeArrowheads="1"/>
          </p:cNvSpPr>
          <p:nvPr>
            <p:ph idx="1"/>
          </p:nvPr>
        </p:nvSpPr>
        <p:spPr/>
        <p:txBody>
          <a:bodyPr rIns="91440"/>
          <a:lstStyle/>
          <a:p>
            <a:pPr eaLnBrk="1" hangingPunct="1">
              <a:lnSpc>
                <a:spcPct val="90000"/>
              </a:lnSpc>
              <a:buFontTx/>
              <a:buNone/>
            </a:pPr>
            <a:r>
              <a:rPr lang="en-US" altLang="en-US" smtClean="0">
                <a:ea typeface="ヒラギノ角ゴ Pro W3" pitchFamily="-65" charset="-128"/>
              </a:rPr>
              <a:t>Solution:</a:t>
            </a:r>
          </a:p>
          <a:p>
            <a:pPr eaLnBrk="1" hangingPunct="1">
              <a:lnSpc>
                <a:spcPct val="90000"/>
              </a:lnSpc>
              <a:spcBef>
                <a:spcPct val="40000"/>
              </a:spcBef>
              <a:spcAft>
                <a:spcPts val="1200"/>
              </a:spcAft>
              <a:buFontTx/>
              <a:buNone/>
            </a:pPr>
            <a:r>
              <a:rPr lang="en-US" altLang="en-US" smtClean="0">
                <a:ea typeface="ヒラギノ角ゴ Pro W3" pitchFamily="-65" charset="-128"/>
              </a:rPr>
              <a:t>Plan and Organize:</a:t>
            </a:r>
          </a:p>
          <a:p>
            <a:pPr eaLnBrk="1" hangingPunct="1">
              <a:lnSpc>
                <a:spcPct val="90000"/>
              </a:lnSpc>
            </a:pPr>
            <a:r>
              <a:rPr lang="en-US" altLang="en-US" sz="2000" smtClean="0">
                <a:ea typeface="ヒラギノ角ゴ Pro W3" pitchFamily="-65" charset="-128"/>
              </a:rPr>
              <a:t>Gather the EBIT, depreciation and amortization and interest expense for each year from Campbell’s income statement</a:t>
            </a:r>
            <a:endParaRPr lang="en-US" altLang="en-US" sz="1200" smtClean="0">
              <a:ea typeface="ヒラギノ角ゴ Pro W3" pitchFamily="-65" charset="-128"/>
            </a:endParaRPr>
          </a:p>
          <a:p>
            <a:pPr eaLnBrk="1" hangingPunct="1">
              <a:lnSpc>
                <a:spcPct val="90000"/>
              </a:lnSpc>
            </a:pPr>
            <a:endParaRPr lang="en-US" altLang="en-US" sz="1200" smtClean="0">
              <a:ea typeface="ヒラギノ角ゴ Pro W3" pitchFamily="-65" charset="-128"/>
            </a:endParaRPr>
          </a:p>
          <a:p>
            <a:pPr eaLnBrk="1" hangingPunct="1">
              <a:lnSpc>
                <a:spcPct val="90000"/>
              </a:lnSpc>
            </a:pPr>
            <a:endParaRPr lang="en-US" altLang="en-US" sz="1200" smtClean="0">
              <a:ea typeface="ヒラギノ角ゴ Pro W3" pitchFamily="-65" charset="-128"/>
            </a:endParaRPr>
          </a:p>
          <a:p>
            <a:pPr eaLnBrk="1" hangingPunct="1">
              <a:lnSpc>
                <a:spcPct val="90000"/>
              </a:lnSpc>
              <a:buFontTx/>
              <a:buNone/>
            </a:pPr>
            <a:endParaRPr lang="en-US" altLang="en-US" sz="2000" smtClean="0">
              <a:ea typeface="ヒラギノ角ゴ Pro W3" pitchFamily="-65" charset="-128"/>
            </a:endParaRPr>
          </a:p>
        </p:txBody>
      </p:sp>
      <p:graphicFrame>
        <p:nvGraphicFramePr>
          <p:cNvPr id="2" name="Table 1"/>
          <p:cNvGraphicFramePr>
            <a:graphicFrameLocks noGrp="1"/>
          </p:cNvGraphicFramePr>
          <p:nvPr/>
        </p:nvGraphicFramePr>
        <p:xfrm>
          <a:off x="685800" y="3810000"/>
          <a:ext cx="7543800" cy="1479552"/>
        </p:xfrm>
        <a:graphic>
          <a:graphicData uri="http://schemas.openxmlformats.org/drawingml/2006/table">
            <a:tbl>
              <a:tblPr/>
              <a:tblGrid>
                <a:gridCol w="2741613"/>
                <a:gridCol w="2287587"/>
                <a:gridCol w="2514600"/>
              </a:tblGrid>
              <a:tr h="369888">
                <a:tc>
                  <a:txBody>
                    <a:bodyPr/>
                    <a:lstStyle/>
                    <a:p>
                      <a:pPr marL="0" marR="0" lvl="0" indent="0" algn="l" defTabSz="457200" rtl="0" eaLnBrk="1" fontAlgn="base" latinLnBrk="0" hangingPunct="1">
                        <a:lnSpc>
                          <a:spcPct val="100000"/>
                        </a:lnSpc>
                        <a:spcBef>
                          <a:spcPct val="0"/>
                        </a:spcBef>
                        <a:spcAft>
                          <a:spcPct val="0"/>
                        </a:spcAft>
                        <a:buClrTx/>
                        <a:buSzTx/>
                        <a:buFontTx/>
                        <a:buNone/>
                        <a:tabLst/>
                      </a:pPr>
                      <a:endParaRPr kumimoji="0" lang="en-US" sz="1800" b="1" i="0" u="none" strike="noStrike" cap="none" normalizeH="0" baseline="0" smtClean="0">
                        <a:ln>
                          <a:noFill/>
                        </a:ln>
                        <a:solidFill>
                          <a:schemeClr val="tx1"/>
                        </a:solidFill>
                        <a:effectLst/>
                        <a:latin typeface="Verdana" pitchFamily="-65" charset="0"/>
                        <a:ea typeface="ＭＳ Ｐゴシック" pitchFamily="-65" charset="-128"/>
                      </a:endParaRPr>
                    </a:p>
                  </a:txBody>
                  <a:tcPr marT="45700" marB="4570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457200" rtl="0" eaLnBrk="1" fontAlgn="base" latinLnBrk="0" hangingPunct="1">
                        <a:lnSpc>
                          <a:spcPct val="100000"/>
                        </a:lnSpc>
                        <a:spcBef>
                          <a:spcPct val="0"/>
                        </a:spcBef>
                        <a:spcAft>
                          <a:spcPct val="0"/>
                        </a:spcAft>
                        <a:buClrTx/>
                        <a:buSzTx/>
                        <a:buFontTx/>
                        <a:buNone/>
                        <a:tabLst/>
                      </a:pPr>
                      <a:r>
                        <a:rPr kumimoji="0" lang="en-US" sz="1600" b="1" i="0" u="none" strike="noStrike" cap="none" normalizeH="0" baseline="0" smtClean="0">
                          <a:ln>
                            <a:noFill/>
                          </a:ln>
                          <a:solidFill>
                            <a:schemeClr val="tx1"/>
                          </a:solidFill>
                          <a:effectLst/>
                          <a:latin typeface="Verdana" pitchFamily="-65" charset="0"/>
                          <a:ea typeface="ＭＳ Ｐゴシック" pitchFamily="-65" charset="-128"/>
                        </a:rPr>
                        <a:t>2012</a:t>
                      </a:r>
                    </a:p>
                  </a:txBody>
                  <a:tcPr marT="45700" marB="4570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457200" rtl="0" eaLnBrk="1" fontAlgn="base" latinLnBrk="0" hangingPunct="1">
                        <a:lnSpc>
                          <a:spcPct val="100000"/>
                        </a:lnSpc>
                        <a:spcBef>
                          <a:spcPct val="0"/>
                        </a:spcBef>
                        <a:spcAft>
                          <a:spcPct val="0"/>
                        </a:spcAft>
                        <a:buClrTx/>
                        <a:buSzTx/>
                        <a:buFontTx/>
                        <a:buNone/>
                        <a:tabLst/>
                      </a:pPr>
                      <a:r>
                        <a:rPr kumimoji="0" lang="en-US" sz="1600" b="1" i="0" u="none" strike="noStrike" cap="none" normalizeH="0" baseline="0" smtClean="0">
                          <a:ln>
                            <a:noFill/>
                          </a:ln>
                          <a:solidFill>
                            <a:schemeClr val="tx1"/>
                          </a:solidFill>
                          <a:effectLst/>
                          <a:latin typeface="Verdana" pitchFamily="-65" charset="0"/>
                          <a:ea typeface="ＭＳ Ｐゴシック" pitchFamily="-65" charset="-128"/>
                        </a:rPr>
                        <a:t>2013</a:t>
                      </a:r>
                    </a:p>
                  </a:txBody>
                  <a:tcPr marT="45700" marB="4570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rgbClr val="FFFFFF"/>
                    </a:solidFill>
                  </a:tcPr>
                </a:tc>
              </a:tr>
              <a:tr h="369888">
                <a:tc>
                  <a:txBody>
                    <a:bodyPr/>
                    <a:lstStyle/>
                    <a:p>
                      <a:pPr marL="0" marR="0" lvl="0" indent="0" algn="l" defTabSz="457200" rtl="0" eaLnBrk="1" fontAlgn="base" latinLnBrk="0" hangingPunct="1">
                        <a:lnSpc>
                          <a:spcPct val="100000"/>
                        </a:lnSpc>
                        <a:spcBef>
                          <a:spcPct val="0"/>
                        </a:spcBef>
                        <a:spcAft>
                          <a:spcPct val="0"/>
                        </a:spcAft>
                        <a:buClrTx/>
                        <a:buSzTx/>
                        <a:buFontTx/>
                        <a:buNone/>
                        <a:tabLst/>
                      </a:pPr>
                      <a:r>
                        <a:rPr kumimoji="0" lang="en-US" sz="1600" b="0" i="0" u="none" strike="noStrike" cap="none" normalizeH="0" baseline="0" smtClean="0">
                          <a:ln>
                            <a:noFill/>
                          </a:ln>
                          <a:solidFill>
                            <a:schemeClr val="tx1"/>
                          </a:solidFill>
                          <a:effectLst/>
                          <a:latin typeface="Verdana" pitchFamily="-65" charset="0"/>
                          <a:ea typeface="ＭＳ Ｐゴシック" pitchFamily="-65" charset="-128"/>
                        </a:rPr>
                        <a:t>EBIT</a:t>
                      </a:r>
                    </a:p>
                  </a:txBody>
                  <a:tcPr marT="45700" marB="4570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457200" rtl="0" eaLnBrk="1" fontAlgn="base" latinLnBrk="0" hangingPunct="1">
                        <a:lnSpc>
                          <a:spcPct val="100000"/>
                        </a:lnSpc>
                        <a:spcBef>
                          <a:spcPct val="0"/>
                        </a:spcBef>
                        <a:spcAft>
                          <a:spcPct val="0"/>
                        </a:spcAft>
                        <a:buClrTx/>
                        <a:buSzTx/>
                        <a:buFontTx/>
                        <a:buNone/>
                        <a:tabLst/>
                      </a:pPr>
                      <a:r>
                        <a:rPr kumimoji="0" lang="en-US" sz="1600" b="0" i="0" u="none" strike="noStrike" cap="none" normalizeH="0" baseline="0" smtClean="0">
                          <a:ln>
                            <a:noFill/>
                          </a:ln>
                          <a:solidFill>
                            <a:schemeClr val="tx1"/>
                          </a:solidFill>
                          <a:effectLst/>
                          <a:latin typeface="Verdana" pitchFamily="-65" charset="0"/>
                          <a:ea typeface="ＭＳ Ｐゴシック" pitchFamily="-65" charset="-128"/>
                        </a:rPr>
                        <a:t>1,090</a:t>
                      </a:r>
                    </a:p>
                  </a:txBody>
                  <a:tcPr marT="45700" marB="4570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457200" rtl="0" eaLnBrk="1" fontAlgn="base" latinLnBrk="0" hangingPunct="1">
                        <a:lnSpc>
                          <a:spcPct val="100000"/>
                        </a:lnSpc>
                        <a:spcBef>
                          <a:spcPct val="0"/>
                        </a:spcBef>
                        <a:spcAft>
                          <a:spcPct val="0"/>
                        </a:spcAft>
                        <a:buClrTx/>
                        <a:buSzTx/>
                        <a:buFontTx/>
                        <a:buNone/>
                        <a:tabLst/>
                      </a:pPr>
                      <a:r>
                        <a:rPr kumimoji="0" lang="en-US" sz="1600" b="0" i="0" u="none" strike="noStrike" cap="none" normalizeH="0" baseline="0" smtClean="0">
                          <a:ln>
                            <a:noFill/>
                          </a:ln>
                          <a:solidFill>
                            <a:schemeClr val="tx1"/>
                          </a:solidFill>
                          <a:effectLst/>
                          <a:latin typeface="Verdana" pitchFamily="-65" charset="0"/>
                          <a:ea typeface="ＭＳ Ｐゴシック" pitchFamily="-65" charset="-128"/>
                        </a:rPr>
                        <a:t>1,163</a:t>
                      </a:r>
                    </a:p>
                  </a:txBody>
                  <a:tcPr marT="45700" marB="4570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FFFFF"/>
                    </a:solidFill>
                  </a:tcPr>
                </a:tc>
              </a:tr>
              <a:tr h="369888">
                <a:tc>
                  <a:txBody>
                    <a:bodyPr/>
                    <a:lstStyle/>
                    <a:p>
                      <a:pPr marL="0" marR="0" lvl="0" indent="0" algn="l" defTabSz="457200" rtl="0" eaLnBrk="1" fontAlgn="base" latinLnBrk="0" hangingPunct="1">
                        <a:lnSpc>
                          <a:spcPct val="100000"/>
                        </a:lnSpc>
                        <a:spcBef>
                          <a:spcPct val="0"/>
                        </a:spcBef>
                        <a:spcAft>
                          <a:spcPct val="0"/>
                        </a:spcAft>
                        <a:buClrTx/>
                        <a:buSzTx/>
                        <a:buFontTx/>
                        <a:buNone/>
                        <a:tabLst/>
                      </a:pPr>
                      <a:r>
                        <a:rPr kumimoji="0" lang="en-US" sz="1600" b="0" i="0" u="none" strike="noStrike" cap="none" normalizeH="0" baseline="0" smtClean="0">
                          <a:ln>
                            <a:noFill/>
                          </a:ln>
                          <a:solidFill>
                            <a:schemeClr val="tx1"/>
                          </a:solidFill>
                          <a:effectLst/>
                          <a:latin typeface="Verdana" pitchFamily="-65" charset="0"/>
                          <a:ea typeface="ＭＳ Ｐゴシック" pitchFamily="-65" charset="-128"/>
                        </a:rPr>
                        <a:t>EBITDA</a:t>
                      </a:r>
                    </a:p>
                  </a:txBody>
                  <a:tcPr marT="45700" marB="4570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457200" rtl="0" eaLnBrk="1" fontAlgn="base" latinLnBrk="0" hangingPunct="1">
                        <a:lnSpc>
                          <a:spcPct val="100000"/>
                        </a:lnSpc>
                        <a:spcBef>
                          <a:spcPct val="0"/>
                        </a:spcBef>
                        <a:spcAft>
                          <a:spcPct val="0"/>
                        </a:spcAft>
                        <a:buClrTx/>
                        <a:buSzTx/>
                        <a:buFontTx/>
                        <a:buNone/>
                        <a:tabLst/>
                      </a:pPr>
                      <a:r>
                        <a:rPr kumimoji="0" lang="en-US" sz="1600" b="0" i="0" u="none" strike="noStrike" cap="none" normalizeH="0" baseline="0" smtClean="0">
                          <a:ln>
                            <a:noFill/>
                          </a:ln>
                          <a:solidFill>
                            <a:schemeClr val="tx1"/>
                          </a:solidFill>
                          <a:effectLst/>
                          <a:latin typeface="Verdana" pitchFamily="-65" charset="0"/>
                          <a:ea typeface="ＭＳ Ｐゴシック" pitchFamily="-65" charset="-128"/>
                        </a:rPr>
                        <a:t>1,090+407=1,497</a:t>
                      </a:r>
                    </a:p>
                  </a:txBody>
                  <a:tcPr marT="45700" marB="4570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457200" rtl="0" eaLnBrk="1" fontAlgn="base" latinLnBrk="0" hangingPunct="1">
                        <a:lnSpc>
                          <a:spcPct val="100000"/>
                        </a:lnSpc>
                        <a:spcBef>
                          <a:spcPct val="0"/>
                        </a:spcBef>
                        <a:spcAft>
                          <a:spcPct val="0"/>
                        </a:spcAft>
                        <a:buClrTx/>
                        <a:buSzTx/>
                        <a:buFontTx/>
                        <a:buNone/>
                        <a:tabLst/>
                      </a:pPr>
                      <a:r>
                        <a:rPr kumimoji="0" lang="en-US" sz="1600" b="0" i="0" u="none" strike="noStrike" cap="none" normalizeH="0" baseline="0" smtClean="0">
                          <a:ln>
                            <a:noFill/>
                          </a:ln>
                          <a:solidFill>
                            <a:schemeClr val="tx1"/>
                          </a:solidFill>
                          <a:effectLst/>
                          <a:latin typeface="Verdana" pitchFamily="-65" charset="0"/>
                          <a:ea typeface="ＭＳ Ｐゴシック" pitchFamily="-65" charset="-128"/>
                        </a:rPr>
                        <a:t>1,163+262=1,425 </a:t>
                      </a:r>
                    </a:p>
                  </a:txBody>
                  <a:tcPr marT="45700" marB="4570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FFFFF"/>
                    </a:solidFill>
                  </a:tcPr>
                </a:tc>
              </a:tr>
              <a:tr h="369888">
                <a:tc>
                  <a:txBody>
                    <a:bodyPr/>
                    <a:lstStyle/>
                    <a:p>
                      <a:pPr marL="0" marR="0" lvl="0" indent="0" algn="l" defTabSz="457200" rtl="0" eaLnBrk="1" fontAlgn="base" latinLnBrk="0" hangingPunct="1">
                        <a:lnSpc>
                          <a:spcPct val="100000"/>
                        </a:lnSpc>
                        <a:spcBef>
                          <a:spcPct val="0"/>
                        </a:spcBef>
                        <a:spcAft>
                          <a:spcPct val="0"/>
                        </a:spcAft>
                        <a:buClrTx/>
                        <a:buSzTx/>
                        <a:buFontTx/>
                        <a:buNone/>
                        <a:tabLst/>
                      </a:pPr>
                      <a:r>
                        <a:rPr kumimoji="0" lang="en-US" sz="1600" b="0" i="0" u="none" strike="noStrike" cap="none" normalizeH="0" baseline="0" smtClean="0">
                          <a:ln>
                            <a:noFill/>
                          </a:ln>
                          <a:solidFill>
                            <a:schemeClr val="tx1"/>
                          </a:solidFill>
                          <a:effectLst/>
                          <a:latin typeface="Verdana" pitchFamily="-65" charset="0"/>
                          <a:ea typeface="ＭＳ Ｐゴシック" pitchFamily="-65" charset="-128"/>
                        </a:rPr>
                        <a:t>Interest Expense</a:t>
                      </a:r>
                    </a:p>
                  </a:txBody>
                  <a:tcPr marT="45700" marB="4570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457200" rtl="0" eaLnBrk="1" fontAlgn="base" latinLnBrk="0" hangingPunct="1">
                        <a:lnSpc>
                          <a:spcPct val="100000"/>
                        </a:lnSpc>
                        <a:spcBef>
                          <a:spcPct val="0"/>
                        </a:spcBef>
                        <a:spcAft>
                          <a:spcPct val="0"/>
                        </a:spcAft>
                        <a:buClrTx/>
                        <a:buSzTx/>
                        <a:buFontTx/>
                        <a:buNone/>
                        <a:tabLst/>
                      </a:pPr>
                      <a:r>
                        <a:rPr kumimoji="0" lang="en-US" sz="1600" b="0" i="0" u="none" strike="noStrike" cap="none" normalizeH="0" baseline="0" smtClean="0">
                          <a:ln>
                            <a:noFill/>
                          </a:ln>
                          <a:solidFill>
                            <a:schemeClr val="tx1"/>
                          </a:solidFill>
                          <a:effectLst/>
                          <a:latin typeface="Verdana" pitchFamily="-65" charset="0"/>
                          <a:ea typeface="ＭＳ Ｐゴシック" pitchFamily="-65" charset="-128"/>
                        </a:rPr>
                        <a:t>135</a:t>
                      </a:r>
                    </a:p>
                  </a:txBody>
                  <a:tcPr marT="45700" marB="4570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457200" rtl="0" eaLnBrk="1" fontAlgn="base" latinLnBrk="0" hangingPunct="1">
                        <a:lnSpc>
                          <a:spcPct val="100000"/>
                        </a:lnSpc>
                        <a:spcBef>
                          <a:spcPct val="0"/>
                        </a:spcBef>
                        <a:spcAft>
                          <a:spcPct val="0"/>
                        </a:spcAft>
                        <a:buClrTx/>
                        <a:buSzTx/>
                        <a:buFontTx/>
                        <a:buNone/>
                        <a:tabLst/>
                      </a:pPr>
                      <a:r>
                        <a:rPr kumimoji="0" lang="en-US" sz="1600" b="0" i="0" u="none" strike="noStrike" cap="none" normalizeH="0" baseline="0" smtClean="0">
                          <a:ln>
                            <a:noFill/>
                          </a:ln>
                          <a:solidFill>
                            <a:schemeClr val="tx1"/>
                          </a:solidFill>
                          <a:effectLst/>
                          <a:latin typeface="Verdana" pitchFamily="-65" charset="0"/>
                          <a:ea typeface="ＭＳ Ｐゴシック" pitchFamily="-65" charset="-128"/>
                        </a:rPr>
                        <a:t>114</a:t>
                      </a:r>
                    </a:p>
                  </a:txBody>
                  <a:tcPr marT="45700" marB="4570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FFFFF"/>
                    </a:solidFill>
                  </a:tcPr>
                </a:tc>
              </a:tr>
            </a:tbl>
          </a:graphicData>
        </a:graphic>
      </p:graphicFrame>
    </p:spTree>
  </p:cSld>
  <p:clrMapOvr>
    <a:masterClrMapping/>
  </p:clrMapOvr>
  <p:transition spd="med">
    <p:wipe dir="r"/>
  </p:transition>
  <p:timing>
    <p:tnLst>
      <p:par>
        <p:cTn id="1" dur="indefinite" restart="never" nodeType="tmRoot"/>
      </p:par>
    </p:tnLst>
  </p:timing>
</p:sld>
</file>

<file path=ppt/slides/slide91.xml><?xml version="1.0" encoding="utf-8"?>
<p:sld xmlns:a="http://schemas.openxmlformats.org/drawingml/2006/main" xmlns:r="http://schemas.openxmlformats.org/officeDocument/2006/relationships" xmlns:p="http://schemas.openxmlformats.org/presentationml/2006/main">
  <p:cSld>
    <p:bg>
      <p:bgPr>
        <a:solidFill>
          <a:srgbClr val="FDF2D3"/>
        </a:solidFill>
        <a:effectLst/>
      </p:bgPr>
    </p:bg>
    <p:spTree>
      <p:nvGrpSpPr>
        <p:cNvPr id="1" name=""/>
        <p:cNvGrpSpPr/>
        <p:nvPr/>
      </p:nvGrpSpPr>
      <p:grpSpPr>
        <a:xfrm>
          <a:off x="0" y="0"/>
          <a:ext cx="0" cy="0"/>
          <a:chOff x="0" y="0"/>
          <a:chExt cx="0" cy="0"/>
        </a:xfrm>
      </p:grpSpPr>
      <p:sp>
        <p:nvSpPr>
          <p:cNvPr id="100354" name="Rectangle 18"/>
          <p:cNvSpPr>
            <a:spLocks noGrp="1" noChangeArrowheads="1"/>
          </p:cNvSpPr>
          <p:nvPr>
            <p:ph type="title"/>
          </p:nvPr>
        </p:nvSpPr>
        <p:spPr/>
        <p:txBody>
          <a:bodyPr/>
          <a:lstStyle/>
          <a:p>
            <a:pPr eaLnBrk="1" hangingPunct="1"/>
            <a:r>
              <a:rPr lang="en-US" altLang="en-US" sz="2800" smtClean="0">
                <a:ea typeface="ヒラギノ角ゴ Pro W3" pitchFamily="-65" charset="-128"/>
              </a:rPr>
              <a:t>Example 2.5a Computing Interest Coverage Ratios (cont’d)</a:t>
            </a:r>
          </a:p>
        </p:txBody>
      </p:sp>
      <p:sp>
        <p:nvSpPr>
          <p:cNvPr id="3" name="TextBox 2"/>
          <p:cNvSpPr txBox="1">
            <a:spLocks noRot="1" noChangeAspect="1" noMove="1" noResize="1" noEditPoints="1" noAdjustHandles="1" noChangeArrowheads="1" noChangeShapeType="1" noTextEdit="1"/>
          </p:cNvSpPr>
          <p:nvPr/>
        </p:nvSpPr>
        <p:spPr>
          <a:xfrm>
            <a:off x="457200" y="2057400"/>
            <a:ext cx="8153400" cy="3040191"/>
          </a:xfrm>
          <a:prstGeom prst="rect">
            <a:avLst/>
          </a:prstGeom>
          <a:blipFill rotWithShape="0">
            <a:blip r:embed="rId3"/>
            <a:stretch>
              <a:fillRect l="-1121" t="-1606"/>
            </a:stretch>
          </a:blipFill>
        </p:spPr>
        <p:txBody>
          <a:bodyPr/>
          <a:lstStyle/>
          <a:p>
            <a:pPr>
              <a:defRPr/>
            </a:pPr>
            <a:r>
              <a:rPr lang="en-US">
                <a:noFill/>
                <a:ea typeface="+mn-ea"/>
              </a:rPr>
              <a:t> </a:t>
            </a:r>
          </a:p>
        </p:txBody>
      </p:sp>
    </p:spTree>
  </p:cSld>
  <p:clrMapOvr>
    <a:masterClrMapping/>
  </p:clrMapOvr>
  <p:transition spd="med">
    <p:wipe dir="r"/>
  </p:transition>
  <p:timing>
    <p:tnLst>
      <p:par>
        <p:cTn id="1" dur="indefinite" restart="never" nodeType="tmRoot"/>
      </p:par>
    </p:tnLst>
  </p:timing>
</p:sld>
</file>

<file path=ppt/slides/slide92.xml><?xml version="1.0" encoding="utf-8"?>
<p:sld xmlns:a="http://schemas.openxmlformats.org/drawingml/2006/main" xmlns:r="http://schemas.openxmlformats.org/officeDocument/2006/relationships" xmlns:p="http://schemas.openxmlformats.org/presentationml/2006/main">
  <p:cSld>
    <p:bg>
      <p:bgPr>
        <a:solidFill>
          <a:srgbClr val="FDF2D3"/>
        </a:solidFill>
        <a:effectLst/>
      </p:bgPr>
    </p:bg>
    <p:spTree>
      <p:nvGrpSpPr>
        <p:cNvPr id="1" name=""/>
        <p:cNvGrpSpPr/>
        <p:nvPr/>
      </p:nvGrpSpPr>
      <p:grpSpPr>
        <a:xfrm>
          <a:off x="0" y="0"/>
          <a:ext cx="0" cy="0"/>
          <a:chOff x="0" y="0"/>
          <a:chExt cx="0" cy="0"/>
        </a:xfrm>
      </p:grpSpPr>
      <p:sp>
        <p:nvSpPr>
          <p:cNvPr id="101378" name="Rectangle 13"/>
          <p:cNvSpPr>
            <a:spLocks noGrp="1" noChangeArrowheads="1"/>
          </p:cNvSpPr>
          <p:nvPr>
            <p:ph type="title"/>
          </p:nvPr>
        </p:nvSpPr>
        <p:spPr/>
        <p:txBody>
          <a:bodyPr/>
          <a:lstStyle/>
          <a:p>
            <a:pPr eaLnBrk="1" hangingPunct="1"/>
            <a:r>
              <a:rPr lang="en-US" altLang="en-US" sz="2800" smtClean="0">
                <a:ea typeface="ヒラギノ角ゴ Pro W3" pitchFamily="-65" charset="-128"/>
              </a:rPr>
              <a:t>Example 2.5a Computing Interest Coverage Ratios (cont’d)</a:t>
            </a:r>
          </a:p>
        </p:txBody>
      </p:sp>
      <p:sp>
        <p:nvSpPr>
          <p:cNvPr id="101379" name="Rectangle 14"/>
          <p:cNvSpPr>
            <a:spLocks noGrp="1" noChangeArrowheads="1"/>
          </p:cNvSpPr>
          <p:nvPr>
            <p:ph idx="1"/>
          </p:nvPr>
        </p:nvSpPr>
        <p:spPr/>
        <p:txBody>
          <a:bodyPr rIns="91440"/>
          <a:lstStyle/>
          <a:p>
            <a:pPr eaLnBrk="1" hangingPunct="1">
              <a:buFontTx/>
              <a:buNone/>
            </a:pPr>
            <a:r>
              <a:rPr lang="en-US" altLang="en-US" smtClean="0">
                <a:ea typeface="ヒラギノ角ゴ Pro W3" pitchFamily="-65" charset="-128"/>
              </a:rPr>
              <a:t>Evaluate:</a:t>
            </a:r>
          </a:p>
          <a:p>
            <a:pPr eaLnBrk="1" hangingPunct="1"/>
            <a:r>
              <a:rPr lang="en-US" altLang="en-US" sz="2000" smtClean="0">
                <a:ea typeface="ヒラギノ角ゴ Pro W3" pitchFamily="-65" charset="-128"/>
              </a:rPr>
              <a:t>The coverage ratios indicate that Campbell’s is generating enough cash to cover its interest obligations</a:t>
            </a:r>
          </a:p>
          <a:p>
            <a:pPr eaLnBrk="1" hangingPunct="1"/>
            <a:r>
              <a:rPr lang="en-US" altLang="en-US" sz="2000" smtClean="0">
                <a:ea typeface="ヒラギノ角ゴ Pro W3" pitchFamily="-65" charset="-128"/>
              </a:rPr>
              <a:t>Increasing interest coverage is a good sign for creditors, though it may reflect relatively low use of leverage.</a:t>
            </a:r>
          </a:p>
        </p:txBody>
      </p:sp>
    </p:spTree>
  </p:cSld>
  <p:clrMapOvr>
    <a:masterClrMapping/>
  </p:clrMapOvr>
  <p:transition spd="med">
    <p:wipe dir="r"/>
  </p:transition>
  <p:timing>
    <p:tnLst>
      <p:par>
        <p:cTn id="1" dur="indefinite" restart="never" nodeType="tmRoot"/>
      </p:par>
    </p:tnLst>
  </p:timing>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7" name="Rectangle 29"/>
          <p:cNvSpPr>
            <a:spLocks noGrp="1" noChangeArrowheads="1"/>
          </p:cNvSpPr>
          <p:nvPr>
            <p:ph type="title"/>
          </p:nvPr>
        </p:nvSpPr>
        <p:spPr/>
        <p:txBody>
          <a:bodyPr/>
          <a:lstStyle/>
          <a:p>
            <a:pPr eaLnBrk="1" hangingPunct="1"/>
            <a:r>
              <a:rPr lang="en-US" altLang="en-US" smtClean="0">
                <a:ea typeface="ヒラギノ角ゴ Pro W3" pitchFamily="-65" charset="-128"/>
              </a:rPr>
              <a:t>2.6 Financial Statement Analysis</a:t>
            </a:r>
          </a:p>
        </p:txBody>
      </p:sp>
      <p:sp>
        <p:nvSpPr>
          <p:cNvPr id="11268" name="Rectangle 30"/>
          <p:cNvSpPr>
            <a:spLocks noGrp="1" noChangeArrowheads="1"/>
          </p:cNvSpPr>
          <p:nvPr>
            <p:ph idx="1"/>
          </p:nvPr>
        </p:nvSpPr>
        <p:spPr/>
        <p:txBody>
          <a:bodyPr rIns="91440"/>
          <a:lstStyle/>
          <a:p>
            <a:pPr eaLnBrk="1" hangingPunct="1"/>
            <a:r>
              <a:rPr lang="en-US" altLang="en-US" smtClean="0">
                <a:ea typeface="ヒラギノ角ゴ Pro W3" pitchFamily="-65" charset="-128"/>
              </a:rPr>
              <a:t>Leverage (Gearing) Ratios</a:t>
            </a:r>
          </a:p>
          <a:p>
            <a:pPr lvl="1" eaLnBrk="1" hangingPunct="1"/>
            <a:r>
              <a:rPr lang="en-US" altLang="en-US" smtClean="0">
                <a:ea typeface="ヒラギノ角ゴ Pro W3" pitchFamily="-65" charset="-128"/>
              </a:rPr>
              <a:t>Debt-Equity Ratio</a:t>
            </a:r>
          </a:p>
          <a:p>
            <a:pPr lvl="2" eaLnBrk="1" hangingPunct="1"/>
            <a:r>
              <a:rPr lang="en-US" altLang="en-US" smtClean="0">
                <a:ea typeface="ＭＳ Ｐゴシック" panose="020B0600070205080204" pitchFamily="34" charset="-128"/>
              </a:rPr>
              <a:t>The debt-equity ratio</a:t>
            </a:r>
            <a:r>
              <a:rPr lang="en-US" altLang="en-US" b="1" smtClean="0">
                <a:solidFill>
                  <a:srgbClr val="00646D"/>
                </a:solidFill>
                <a:ea typeface="ＭＳ Ｐゴシック" panose="020B0600070205080204" pitchFamily="34" charset="-128"/>
              </a:rPr>
              <a:t> </a:t>
            </a:r>
            <a:r>
              <a:rPr lang="en-US" altLang="en-US" smtClean="0">
                <a:ea typeface="ＭＳ Ｐゴシック" panose="020B0600070205080204" pitchFamily="34" charset="-128"/>
              </a:rPr>
              <a:t>is a common ratio used to assess a firm’s leverage</a:t>
            </a:r>
          </a:p>
          <a:p>
            <a:pPr eaLnBrk="1" hangingPunct="1"/>
            <a:endParaRPr lang="en-US" altLang="en-US" smtClean="0">
              <a:ea typeface="ヒラギノ角ゴ Pro W3" pitchFamily="-65" charset="-128"/>
            </a:endParaRPr>
          </a:p>
          <a:p>
            <a:pPr eaLnBrk="1" hangingPunct="1"/>
            <a:endParaRPr lang="en-US" altLang="en-US" smtClean="0">
              <a:ea typeface="ヒラギノ角ゴ Pro W3" pitchFamily="-65" charset="-128"/>
            </a:endParaRPr>
          </a:p>
          <a:p>
            <a:pPr eaLnBrk="1" hangingPunct="1"/>
            <a:endParaRPr lang="en-US" altLang="en-US" smtClean="0">
              <a:ea typeface="ヒラギノ角ゴ Pro W3" pitchFamily="-65" charset="-128"/>
            </a:endParaRPr>
          </a:p>
          <a:p>
            <a:pPr eaLnBrk="1" hangingPunct="1"/>
            <a:endParaRPr lang="en-US" altLang="en-US" smtClean="0">
              <a:ea typeface="ヒラギノ角ゴ Pro W3" pitchFamily="-65" charset="-128"/>
            </a:endParaRPr>
          </a:p>
          <a:p>
            <a:pPr lvl="2" eaLnBrk="1" hangingPunct="1"/>
            <a:r>
              <a:rPr lang="en-US" altLang="en-US" smtClean="0">
                <a:ea typeface="ＭＳ Ｐゴシック" panose="020B0600070205080204" pitchFamily="34" charset="-128"/>
              </a:rPr>
              <a:t>This ratio can be calculated using book or market values</a:t>
            </a:r>
          </a:p>
        </p:txBody>
      </p:sp>
      <p:graphicFrame>
        <p:nvGraphicFramePr>
          <p:cNvPr id="11266" name="Object 6"/>
          <p:cNvGraphicFramePr>
            <a:graphicFrameLocks noChangeAspect="1"/>
          </p:cNvGraphicFramePr>
          <p:nvPr/>
        </p:nvGraphicFramePr>
        <p:xfrm>
          <a:off x="790575" y="3333750"/>
          <a:ext cx="5080000" cy="1085850"/>
        </p:xfrm>
        <a:graphic>
          <a:graphicData uri="http://schemas.openxmlformats.org/presentationml/2006/ole">
            <mc:AlternateContent xmlns:mc="http://schemas.openxmlformats.org/markup-compatibility/2006">
              <mc:Choice xmlns:v="urn:schemas-microsoft-com:vml" Requires="v">
                <p:oleObj spid="_x0000_s11283" name="Equation" r:id="rId4" imgW="1778000" imgH="381000" progId="Equation.DSMT4">
                  <p:embed/>
                </p:oleObj>
              </mc:Choice>
              <mc:Fallback>
                <p:oleObj name="Equation" r:id="rId4" imgW="1778000" imgH="381000" progId="Equation.DSMT4">
                  <p:embed/>
                  <p:pic>
                    <p:nvPicPr>
                      <p:cNvPr id="0" name="Object 6"/>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90575" y="3333750"/>
                        <a:ext cx="5080000" cy="1085850"/>
                      </a:xfrm>
                      <a:prstGeom prst="rect">
                        <a:avLst/>
                      </a:prstGeom>
                      <a:solidFill>
                        <a:srgbClr val="FFF4DB"/>
                      </a:solidFill>
                      <a:ln>
                        <a:noFill/>
                      </a:ln>
                      <a:extLs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11269" name="Rectangle 31"/>
          <p:cNvSpPr>
            <a:spLocks noChangeArrowheads="1"/>
          </p:cNvSpPr>
          <p:nvPr/>
        </p:nvSpPr>
        <p:spPr bwMode="auto">
          <a:xfrm>
            <a:off x="6019800" y="3729038"/>
            <a:ext cx="1770063"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Verdana" panose="020B0604030504040204" pitchFamily="34" charset="0"/>
                <a:ea typeface="ＭＳ Ｐゴシック" panose="020B0600070205080204" pitchFamily="34" charset="-128"/>
              </a:defRPr>
            </a:lvl1pPr>
            <a:lvl2pPr marL="742950" indent="-285750">
              <a:defRPr sz="2400">
                <a:solidFill>
                  <a:schemeClr val="tx1"/>
                </a:solidFill>
                <a:latin typeface="Verdana" panose="020B0604030504040204" pitchFamily="34" charset="0"/>
                <a:ea typeface="ＭＳ Ｐゴシック" panose="020B0600070205080204" pitchFamily="34" charset="-128"/>
              </a:defRPr>
            </a:lvl2pPr>
            <a:lvl3pPr marL="1143000" indent="-228600">
              <a:defRPr sz="2400">
                <a:solidFill>
                  <a:schemeClr val="tx1"/>
                </a:solidFill>
                <a:latin typeface="Verdana" panose="020B0604030504040204" pitchFamily="34" charset="0"/>
                <a:ea typeface="ＭＳ Ｐゴシック" panose="020B0600070205080204" pitchFamily="34" charset="-128"/>
              </a:defRPr>
            </a:lvl3pPr>
            <a:lvl4pPr marL="1600200" indent="-228600">
              <a:defRPr sz="2400">
                <a:solidFill>
                  <a:schemeClr val="tx1"/>
                </a:solidFill>
                <a:latin typeface="Verdana" panose="020B0604030504040204" pitchFamily="34" charset="0"/>
                <a:ea typeface="ＭＳ Ｐゴシック" panose="020B0600070205080204" pitchFamily="34" charset="-128"/>
              </a:defRPr>
            </a:lvl4pPr>
            <a:lvl5pPr marL="2057400" indent="-228600">
              <a:defRPr sz="2400">
                <a:solidFill>
                  <a:schemeClr val="tx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eaLnBrk="1" hangingPunct="1"/>
            <a:r>
              <a:rPr lang="en-US" altLang="en-US"/>
              <a:t>(Eq. 2.18)</a:t>
            </a:r>
          </a:p>
        </p:txBody>
      </p:sp>
    </p:spTree>
  </p:cSld>
  <p:clrMapOvr>
    <a:masterClrMapping/>
  </p:clrMapOvr>
  <p:transition spd="med">
    <p:wipe dir="r"/>
  </p:transition>
  <p:timing>
    <p:tnLst>
      <p:par>
        <p:cTn id="1" dur="indefinite" restart="never" nodeType="tmRoot"/>
      </p:par>
    </p:tnLst>
  </p:timing>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Rectangle 29"/>
          <p:cNvSpPr>
            <a:spLocks noGrp="1" noChangeArrowheads="1"/>
          </p:cNvSpPr>
          <p:nvPr>
            <p:ph type="title"/>
          </p:nvPr>
        </p:nvSpPr>
        <p:spPr/>
        <p:txBody>
          <a:bodyPr/>
          <a:lstStyle/>
          <a:p>
            <a:pPr eaLnBrk="1" hangingPunct="1"/>
            <a:r>
              <a:rPr lang="en-US" altLang="en-US" smtClean="0">
                <a:ea typeface="ヒラギノ角ゴ Pro W3" pitchFamily="-65" charset="-128"/>
              </a:rPr>
              <a:t>2.6 Financial Statement Analysis</a:t>
            </a:r>
          </a:p>
        </p:txBody>
      </p:sp>
      <p:sp>
        <p:nvSpPr>
          <p:cNvPr id="102403" name="Rectangle 30"/>
          <p:cNvSpPr>
            <a:spLocks noGrp="1" noChangeArrowheads="1"/>
          </p:cNvSpPr>
          <p:nvPr>
            <p:ph idx="1"/>
          </p:nvPr>
        </p:nvSpPr>
        <p:spPr/>
        <p:txBody>
          <a:bodyPr rIns="91440"/>
          <a:lstStyle/>
          <a:p>
            <a:pPr eaLnBrk="1" hangingPunct="1"/>
            <a:r>
              <a:rPr lang="en-US" altLang="en-US" smtClean="0">
                <a:ea typeface="ヒラギノ角ゴ Pro W3" pitchFamily="-65" charset="-128"/>
              </a:rPr>
              <a:t>Leverage (Gearing) Ratios</a:t>
            </a:r>
          </a:p>
          <a:p>
            <a:pPr lvl="1" eaLnBrk="1" hangingPunct="1"/>
            <a:r>
              <a:rPr lang="en-US" altLang="en-US" smtClean="0">
                <a:ea typeface="ヒラギノ角ゴ Pro W3" pitchFamily="-65" charset="-128"/>
              </a:rPr>
              <a:t>Debt-to-Capital Ratio</a:t>
            </a:r>
          </a:p>
          <a:p>
            <a:pPr lvl="2" eaLnBrk="1" hangingPunct="1"/>
            <a:r>
              <a:rPr lang="en-US" altLang="en-US" smtClean="0">
                <a:ea typeface="ＭＳ Ｐゴシック" panose="020B0600070205080204" pitchFamily="34" charset="-128"/>
              </a:rPr>
              <a:t>The debt-to-capital ratio calculates the fraction of the firm financed by debt:</a:t>
            </a:r>
          </a:p>
          <a:p>
            <a:pPr eaLnBrk="1" hangingPunct="1"/>
            <a:endParaRPr lang="en-US" altLang="en-US" smtClean="0">
              <a:ea typeface="ヒラギノ角ゴ Pro W3" pitchFamily="-65" charset="-128"/>
            </a:endParaRPr>
          </a:p>
          <a:p>
            <a:pPr eaLnBrk="1" hangingPunct="1"/>
            <a:endParaRPr lang="en-US" altLang="en-US" smtClean="0">
              <a:ea typeface="ヒラギノ角ゴ Pro W3" pitchFamily="-65" charset="-128"/>
            </a:endParaRPr>
          </a:p>
          <a:p>
            <a:pPr eaLnBrk="1" hangingPunct="1"/>
            <a:endParaRPr lang="en-US" altLang="en-US" smtClean="0">
              <a:ea typeface="ヒラギノ角ゴ Pro W3" pitchFamily="-65" charset="-128"/>
            </a:endParaRPr>
          </a:p>
          <a:p>
            <a:pPr lvl="2" eaLnBrk="1" hangingPunct="1"/>
            <a:endParaRPr lang="en-US" altLang="en-US" smtClean="0">
              <a:ea typeface="ＭＳ Ｐゴシック" panose="020B0600070205080204" pitchFamily="34" charset="-128"/>
            </a:endParaRPr>
          </a:p>
          <a:p>
            <a:pPr lvl="2" eaLnBrk="1" hangingPunct="1"/>
            <a:r>
              <a:rPr lang="en-US" altLang="en-US" smtClean="0">
                <a:ea typeface="ＭＳ Ｐゴシック" panose="020B0600070205080204" pitchFamily="34" charset="-128"/>
              </a:rPr>
              <a:t>This ratio can also be calculated using book or market values</a:t>
            </a:r>
          </a:p>
          <a:p>
            <a:pPr eaLnBrk="1" hangingPunct="1"/>
            <a:endParaRPr lang="en-US" altLang="en-US" smtClean="0">
              <a:ea typeface="ヒラギノ角ゴ Pro W3" pitchFamily="-65" charset="-128"/>
            </a:endParaRPr>
          </a:p>
        </p:txBody>
      </p:sp>
      <p:sp>
        <p:nvSpPr>
          <p:cNvPr id="102404" name="Rectangle 31"/>
          <p:cNvSpPr>
            <a:spLocks noChangeArrowheads="1"/>
          </p:cNvSpPr>
          <p:nvPr/>
        </p:nvSpPr>
        <p:spPr bwMode="auto">
          <a:xfrm>
            <a:off x="6045200" y="4265613"/>
            <a:ext cx="1770063"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Verdana" panose="020B0604030504040204" pitchFamily="34" charset="0"/>
                <a:ea typeface="ＭＳ Ｐゴシック" panose="020B0600070205080204" pitchFamily="34" charset="-128"/>
              </a:defRPr>
            </a:lvl1pPr>
            <a:lvl2pPr marL="742950" indent="-285750">
              <a:defRPr sz="2400">
                <a:solidFill>
                  <a:schemeClr val="tx1"/>
                </a:solidFill>
                <a:latin typeface="Verdana" panose="020B0604030504040204" pitchFamily="34" charset="0"/>
                <a:ea typeface="ＭＳ Ｐゴシック" panose="020B0600070205080204" pitchFamily="34" charset="-128"/>
              </a:defRPr>
            </a:lvl2pPr>
            <a:lvl3pPr marL="1143000" indent="-228600">
              <a:defRPr sz="2400">
                <a:solidFill>
                  <a:schemeClr val="tx1"/>
                </a:solidFill>
                <a:latin typeface="Verdana" panose="020B0604030504040204" pitchFamily="34" charset="0"/>
                <a:ea typeface="ＭＳ Ｐゴシック" panose="020B0600070205080204" pitchFamily="34" charset="-128"/>
              </a:defRPr>
            </a:lvl3pPr>
            <a:lvl4pPr marL="1600200" indent="-228600">
              <a:defRPr sz="2400">
                <a:solidFill>
                  <a:schemeClr val="tx1"/>
                </a:solidFill>
                <a:latin typeface="Verdana" panose="020B0604030504040204" pitchFamily="34" charset="0"/>
                <a:ea typeface="ＭＳ Ｐゴシック" panose="020B0600070205080204" pitchFamily="34" charset="-128"/>
              </a:defRPr>
            </a:lvl4pPr>
            <a:lvl5pPr marL="2057400" indent="-228600">
              <a:defRPr sz="2400">
                <a:solidFill>
                  <a:schemeClr val="tx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eaLnBrk="1" hangingPunct="1"/>
            <a:r>
              <a:rPr lang="en-US" altLang="en-US"/>
              <a:t>(Eq. 2.19)</a:t>
            </a:r>
          </a:p>
        </p:txBody>
      </p:sp>
      <p:sp>
        <p:nvSpPr>
          <p:cNvPr id="2" name="TextBox 1"/>
          <p:cNvSpPr txBox="1">
            <a:spLocks noRot="1" noChangeAspect="1" noMove="1" noResize="1" noEditPoints="1" noAdjustHandles="1" noChangeArrowheads="1" noChangeShapeType="1" noTextEdit="1"/>
          </p:cNvSpPr>
          <p:nvPr/>
        </p:nvSpPr>
        <p:spPr>
          <a:xfrm>
            <a:off x="551123" y="3426239"/>
            <a:ext cx="7238713" cy="764761"/>
          </a:xfrm>
          <a:prstGeom prst="rect">
            <a:avLst/>
          </a:prstGeom>
          <a:blipFill rotWithShape="0">
            <a:blip r:embed="rId3"/>
            <a:stretch>
              <a:fillRect/>
            </a:stretch>
          </a:blipFill>
        </p:spPr>
        <p:txBody>
          <a:bodyPr/>
          <a:lstStyle/>
          <a:p>
            <a:pPr>
              <a:defRPr/>
            </a:pPr>
            <a:r>
              <a:rPr lang="en-US">
                <a:noFill/>
                <a:ea typeface="+mn-ea"/>
              </a:rPr>
              <a:t> </a:t>
            </a:r>
          </a:p>
        </p:txBody>
      </p:sp>
    </p:spTree>
  </p:cSld>
  <p:clrMapOvr>
    <a:masterClrMapping/>
  </p:clrMapOvr>
  <p:transition spd="med">
    <p:wipe dir="r"/>
  </p:transition>
  <p:timing>
    <p:tnLst>
      <p:par>
        <p:cTn id="1" dur="indefinite" restart="never" nodeType="tmRoot"/>
      </p:par>
    </p:tnLst>
  </p:timing>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6" name="Rectangle 29"/>
          <p:cNvSpPr>
            <a:spLocks noGrp="1" noChangeArrowheads="1"/>
          </p:cNvSpPr>
          <p:nvPr>
            <p:ph type="title"/>
          </p:nvPr>
        </p:nvSpPr>
        <p:spPr/>
        <p:txBody>
          <a:bodyPr/>
          <a:lstStyle/>
          <a:p>
            <a:pPr eaLnBrk="1" hangingPunct="1"/>
            <a:r>
              <a:rPr lang="en-US" altLang="en-US" smtClean="0">
                <a:ea typeface="ヒラギノ角ゴ Pro W3" pitchFamily="-65" charset="-128"/>
              </a:rPr>
              <a:t>2.6 Financial Statement Analysis</a:t>
            </a:r>
          </a:p>
        </p:txBody>
      </p:sp>
      <p:sp>
        <p:nvSpPr>
          <p:cNvPr id="103427" name="Rectangle 30"/>
          <p:cNvSpPr>
            <a:spLocks noGrp="1" noChangeArrowheads="1"/>
          </p:cNvSpPr>
          <p:nvPr>
            <p:ph idx="1"/>
          </p:nvPr>
        </p:nvSpPr>
        <p:spPr/>
        <p:txBody>
          <a:bodyPr rIns="91440"/>
          <a:lstStyle/>
          <a:p>
            <a:pPr eaLnBrk="1" hangingPunct="1"/>
            <a:r>
              <a:rPr lang="en-US" altLang="en-US" smtClean="0">
                <a:ea typeface="ヒラギノ角ゴ Pro W3" pitchFamily="-65" charset="-128"/>
              </a:rPr>
              <a:t>Leverage (Gearing) Ratios</a:t>
            </a:r>
          </a:p>
          <a:p>
            <a:pPr lvl="1" eaLnBrk="1" hangingPunct="1"/>
            <a:r>
              <a:rPr lang="en-US" altLang="en-US" smtClean="0">
                <a:ea typeface="ヒラギノ角ゴ Pro W3" pitchFamily="-65" charset="-128"/>
              </a:rPr>
              <a:t>Net Debt</a:t>
            </a:r>
          </a:p>
          <a:p>
            <a:pPr lvl="2" eaLnBrk="1" hangingPunct="1"/>
            <a:r>
              <a:rPr lang="en-US" altLang="en-US" smtClean="0">
                <a:ea typeface="ＭＳ Ｐゴシック" panose="020B0600070205080204" pitchFamily="34" charset="-128"/>
              </a:rPr>
              <a:t>While leverage increases risk to equity holders, firms may also hold cash reserves in order to reduce risk </a:t>
            </a:r>
          </a:p>
          <a:p>
            <a:pPr lvl="3" eaLnBrk="1" hangingPunct="1"/>
            <a:r>
              <a:rPr lang="en-US" altLang="en-US" sz="1800" smtClean="0">
                <a:ea typeface="ＭＳ Ｐゴシック" panose="020B0600070205080204" pitchFamily="34" charset="-128"/>
              </a:rPr>
              <a:t>Another useful measure is net debt</a:t>
            </a:r>
          </a:p>
          <a:p>
            <a:pPr eaLnBrk="1" hangingPunct="1"/>
            <a:endParaRPr lang="en-US" altLang="en-US" smtClean="0">
              <a:ea typeface="ヒラギノ角ゴ Pro W3" pitchFamily="-65" charset="-128"/>
            </a:endParaRPr>
          </a:p>
          <a:p>
            <a:pPr eaLnBrk="1" hangingPunct="1"/>
            <a:endParaRPr lang="en-US" altLang="en-US" smtClean="0">
              <a:ea typeface="ヒラギノ角ゴ Pro W3" pitchFamily="-65" charset="-128"/>
            </a:endParaRPr>
          </a:p>
          <a:p>
            <a:pPr eaLnBrk="1" hangingPunct="1"/>
            <a:endParaRPr lang="en-US" altLang="en-US" smtClean="0">
              <a:ea typeface="ヒラギノ角ゴ Pro W3" pitchFamily="-65" charset="-128"/>
            </a:endParaRPr>
          </a:p>
          <a:p>
            <a:pPr eaLnBrk="1" hangingPunct="1"/>
            <a:endParaRPr lang="en-US" altLang="en-US" smtClean="0">
              <a:ea typeface="ヒラギノ角ゴ Pro W3" pitchFamily="-65" charset="-128"/>
            </a:endParaRPr>
          </a:p>
          <a:p>
            <a:pPr eaLnBrk="1" hangingPunct="1"/>
            <a:endParaRPr lang="en-US" altLang="en-US" smtClean="0">
              <a:ea typeface="ヒラギノ角ゴ Pro W3" pitchFamily="-65" charset="-128"/>
            </a:endParaRPr>
          </a:p>
        </p:txBody>
      </p:sp>
      <p:sp>
        <p:nvSpPr>
          <p:cNvPr id="103428" name="Rectangle 31"/>
          <p:cNvSpPr>
            <a:spLocks noChangeArrowheads="1"/>
          </p:cNvSpPr>
          <p:nvPr/>
        </p:nvSpPr>
        <p:spPr bwMode="auto">
          <a:xfrm>
            <a:off x="6062663" y="4973638"/>
            <a:ext cx="1770062"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Verdana" panose="020B0604030504040204" pitchFamily="34" charset="0"/>
                <a:ea typeface="ＭＳ Ｐゴシック" panose="020B0600070205080204" pitchFamily="34" charset="-128"/>
              </a:defRPr>
            </a:lvl1pPr>
            <a:lvl2pPr marL="742950" indent="-285750">
              <a:defRPr sz="2400">
                <a:solidFill>
                  <a:schemeClr val="tx1"/>
                </a:solidFill>
                <a:latin typeface="Verdana" panose="020B0604030504040204" pitchFamily="34" charset="0"/>
                <a:ea typeface="ＭＳ Ｐゴシック" panose="020B0600070205080204" pitchFamily="34" charset="-128"/>
              </a:defRPr>
            </a:lvl2pPr>
            <a:lvl3pPr marL="1143000" indent="-228600">
              <a:defRPr sz="2400">
                <a:solidFill>
                  <a:schemeClr val="tx1"/>
                </a:solidFill>
                <a:latin typeface="Verdana" panose="020B0604030504040204" pitchFamily="34" charset="0"/>
                <a:ea typeface="ＭＳ Ｐゴシック" panose="020B0600070205080204" pitchFamily="34" charset="-128"/>
              </a:defRPr>
            </a:lvl3pPr>
            <a:lvl4pPr marL="1600200" indent="-228600">
              <a:defRPr sz="2400">
                <a:solidFill>
                  <a:schemeClr val="tx1"/>
                </a:solidFill>
                <a:latin typeface="Verdana" panose="020B0604030504040204" pitchFamily="34" charset="0"/>
                <a:ea typeface="ＭＳ Ｐゴシック" panose="020B0600070205080204" pitchFamily="34" charset="-128"/>
              </a:defRPr>
            </a:lvl4pPr>
            <a:lvl5pPr marL="2057400" indent="-228600">
              <a:defRPr sz="2400">
                <a:solidFill>
                  <a:schemeClr val="tx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eaLnBrk="1" hangingPunct="1"/>
            <a:r>
              <a:rPr lang="en-US" altLang="en-US"/>
              <a:t>(Eq. 2.20)</a:t>
            </a:r>
          </a:p>
        </p:txBody>
      </p:sp>
      <p:sp>
        <p:nvSpPr>
          <p:cNvPr id="2" name="TextBox 1"/>
          <p:cNvSpPr txBox="1">
            <a:spLocks noRot="1" noChangeAspect="1" noMove="1" noResize="1" noEditPoints="1" noAdjustHandles="1" noChangeArrowheads="1" noChangeShapeType="1" noTextEdit="1"/>
          </p:cNvSpPr>
          <p:nvPr/>
        </p:nvSpPr>
        <p:spPr>
          <a:xfrm>
            <a:off x="609600" y="4360164"/>
            <a:ext cx="7641707" cy="307777"/>
          </a:xfrm>
          <a:prstGeom prst="rect">
            <a:avLst/>
          </a:prstGeom>
          <a:blipFill rotWithShape="0">
            <a:blip r:embed="rId3"/>
            <a:stretch>
              <a:fillRect l="-1116" b="-9804"/>
            </a:stretch>
          </a:blipFill>
        </p:spPr>
        <p:txBody>
          <a:bodyPr/>
          <a:lstStyle/>
          <a:p>
            <a:pPr>
              <a:defRPr/>
            </a:pPr>
            <a:r>
              <a:rPr lang="en-US">
                <a:noFill/>
                <a:ea typeface="+mn-ea"/>
              </a:rPr>
              <a:t> </a:t>
            </a:r>
          </a:p>
        </p:txBody>
      </p:sp>
    </p:spTree>
  </p:cSld>
  <p:clrMapOvr>
    <a:masterClrMapping/>
  </p:clrMapOvr>
  <p:transition spd="med">
    <p:wipe dir="r"/>
  </p:transition>
  <p:timing>
    <p:tnLst>
      <p:par>
        <p:cTn id="1" dur="indefinite" restart="never" nodeType="tmRoot"/>
      </p:par>
    </p:tnLst>
  </p:timing>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50" name="Rectangle 29"/>
          <p:cNvSpPr>
            <a:spLocks noGrp="1" noChangeArrowheads="1"/>
          </p:cNvSpPr>
          <p:nvPr>
            <p:ph type="title"/>
          </p:nvPr>
        </p:nvSpPr>
        <p:spPr/>
        <p:txBody>
          <a:bodyPr/>
          <a:lstStyle/>
          <a:p>
            <a:pPr eaLnBrk="1" hangingPunct="1"/>
            <a:r>
              <a:rPr lang="en-US" altLang="en-US" smtClean="0">
                <a:ea typeface="ヒラギノ角ゴ Pro W3" pitchFamily="-65" charset="-128"/>
              </a:rPr>
              <a:t>2.6 Financial Statement Analysis</a:t>
            </a:r>
          </a:p>
        </p:txBody>
      </p:sp>
      <p:sp>
        <p:nvSpPr>
          <p:cNvPr id="104451" name="Rectangle 30"/>
          <p:cNvSpPr>
            <a:spLocks noGrp="1" noChangeArrowheads="1"/>
          </p:cNvSpPr>
          <p:nvPr>
            <p:ph idx="1"/>
          </p:nvPr>
        </p:nvSpPr>
        <p:spPr/>
        <p:txBody>
          <a:bodyPr rIns="91440"/>
          <a:lstStyle/>
          <a:p>
            <a:pPr eaLnBrk="1" hangingPunct="1"/>
            <a:r>
              <a:rPr lang="en-US" altLang="en-US" smtClean="0">
                <a:ea typeface="ヒラギノ角ゴ Pro W3" pitchFamily="-65" charset="-128"/>
              </a:rPr>
              <a:t>Leverage (Gearing) Ratios</a:t>
            </a:r>
          </a:p>
          <a:p>
            <a:pPr lvl="1" eaLnBrk="1" hangingPunct="1"/>
            <a:r>
              <a:rPr lang="en-US" altLang="en-US" smtClean="0">
                <a:ea typeface="ヒラギノ角ゴ Pro W3" pitchFamily="-65" charset="-128"/>
              </a:rPr>
              <a:t>Debt-to-Enterprise Value Ratio</a:t>
            </a:r>
          </a:p>
          <a:p>
            <a:pPr eaLnBrk="1" hangingPunct="1"/>
            <a:endParaRPr lang="en-US" altLang="en-US" smtClean="0">
              <a:ea typeface="ヒラギノ角ゴ Pro W3" pitchFamily="-65" charset="-128"/>
            </a:endParaRPr>
          </a:p>
          <a:p>
            <a:pPr eaLnBrk="1" hangingPunct="1"/>
            <a:endParaRPr lang="en-US" altLang="en-US" smtClean="0">
              <a:ea typeface="ヒラギノ角ゴ Pro W3" pitchFamily="-65" charset="-128"/>
            </a:endParaRPr>
          </a:p>
          <a:p>
            <a:pPr eaLnBrk="1" hangingPunct="1"/>
            <a:endParaRPr lang="en-US" altLang="en-US" smtClean="0">
              <a:ea typeface="ヒラギノ角ゴ Pro W3" pitchFamily="-65" charset="-128"/>
            </a:endParaRPr>
          </a:p>
          <a:p>
            <a:pPr eaLnBrk="1" hangingPunct="1"/>
            <a:endParaRPr lang="en-US" altLang="en-US" smtClean="0">
              <a:ea typeface="ヒラギノ角ゴ Pro W3" pitchFamily="-65" charset="-128"/>
            </a:endParaRPr>
          </a:p>
          <a:p>
            <a:pPr eaLnBrk="1" hangingPunct="1"/>
            <a:endParaRPr lang="en-US" altLang="en-US" smtClean="0">
              <a:ea typeface="ヒラギノ角ゴ Pro W3" pitchFamily="-65" charset="-128"/>
            </a:endParaRPr>
          </a:p>
        </p:txBody>
      </p:sp>
      <p:sp>
        <p:nvSpPr>
          <p:cNvPr id="104452" name="Rectangle 31"/>
          <p:cNvSpPr>
            <a:spLocks noChangeArrowheads="1"/>
          </p:cNvSpPr>
          <p:nvPr/>
        </p:nvSpPr>
        <p:spPr bwMode="auto">
          <a:xfrm>
            <a:off x="6045200" y="4264025"/>
            <a:ext cx="1770063"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Verdana" panose="020B0604030504040204" pitchFamily="34" charset="0"/>
                <a:ea typeface="ＭＳ Ｐゴシック" panose="020B0600070205080204" pitchFamily="34" charset="-128"/>
              </a:defRPr>
            </a:lvl1pPr>
            <a:lvl2pPr marL="742950" indent="-285750">
              <a:defRPr sz="2400">
                <a:solidFill>
                  <a:schemeClr val="tx1"/>
                </a:solidFill>
                <a:latin typeface="Verdana" panose="020B0604030504040204" pitchFamily="34" charset="0"/>
                <a:ea typeface="ＭＳ Ｐゴシック" panose="020B0600070205080204" pitchFamily="34" charset="-128"/>
              </a:defRPr>
            </a:lvl2pPr>
            <a:lvl3pPr marL="1143000" indent="-228600">
              <a:defRPr sz="2400">
                <a:solidFill>
                  <a:schemeClr val="tx1"/>
                </a:solidFill>
                <a:latin typeface="Verdana" panose="020B0604030504040204" pitchFamily="34" charset="0"/>
                <a:ea typeface="ＭＳ Ｐゴシック" panose="020B0600070205080204" pitchFamily="34" charset="-128"/>
              </a:defRPr>
            </a:lvl3pPr>
            <a:lvl4pPr marL="1600200" indent="-228600">
              <a:defRPr sz="2400">
                <a:solidFill>
                  <a:schemeClr val="tx1"/>
                </a:solidFill>
                <a:latin typeface="Verdana" panose="020B0604030504040204" pitchFamily="34" charset="0"/>
                <a:ea typeface="ＭＳ Ｐゴシック" panose="020B0600070205080204" pitchFamily="34" charset="-128"/>
              </a:defRPr>
            </a:lvl4pPr>
            <a:lvl5pPr marL="2057400" indent="-228600">
              <a:defRPr sz="2400">
                <a:solidFill>
                  <a:schemeClr val="tx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eaLnBrk="1" hangingPunct="1"/>
            <a:r>
              <a:rPr lang="en-US" altLang="en-US"/>
              <a:t>(Eq. 2.21)</a:t>
            </a:r>
          </a:p>
        </p:txBody>
      </p:sp>
      <p:sp>
        <p:nvSpPr>
          <p:cNvPr id="2" name="TextBox 1"/>
          <p:cNvSpPr txBox="1">
            <a:spLocks noRot="1" noChangeAspect="1" noMove="1" noResize="1" noEditPoints="1" noAdjustHandles="1" noChangeArrowheads="1" noChangeShapeType="1" noTextEdit="1"/>
          </p:cNvSpPr>
          <p:nvPr/>
        </p:nvSpPr>
        <p:spPr>
          <a:xfrm>
            <a:off x="551123" y="3426239"/>
            <a:ext cx="8044253" cy="637354"/>
          </a:xfrm>
          <a:prstGeom prst="rect">
            <a:avLst/>
          </a:prstGeom>
          <a:blipFill rotWithShape="0">
            <a:blip r:embed="rId3"/>
            <a:stretch>
              <a:fillRect/>
            </a:stretch>
          </a:blipFill>
        </p:spPr>
        <p:txBody>
          <a:bodyPr/>
          <a:lstStyle/>
          <a:p>
            <a:pPr>
              <a:defRPr/>
            </a:pPr>
            <a:r>
              <a:rPr lang="en-US">
                <a:noFill/>
                <a:ea typeface="+mn-ea"/>
              </a:rPr>
              <a:t> </a:t>
            </a:r>
          </a:p>
        </p:txBody>
      </p:sp>
    </p:spTree>
  </p:cSld>
  <p:clrMapOvr>
    <a:masterClrMapping/>
  </p:clrMapOvr>
  <p:transition spd="med">
    <p:wipe dir="r"/>
  </p:transition>
  <p:timing>
    <p:tnLst>
      <p:par>
        <p:cTn id="1" dur="indefinite" restart="never" nodeType="tmRoot"/>
      </p:par>
    </p:tnLst>
  </p:timing>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4" name="Rectangle 29"/>
          <p:cNvSpPr>
            <a:spLocks noGrp="1" noChangeArrowheads="1"/>
          </p:cNvSpPr>
          <p:nvPr>
            <p:ph type="title"/>
          </p:nvPr>
        </p:nvSpPr>
        <p:spPr/>
        <p:txBody>
          <a:bodyPr/>
          <a:lstStyle/>
          <a:p>
            <a:pPr eaLnBrk="1" hangingPunct="1"/>
            <a:r>
              <a:rPr lang="en-US" altLang="en-US" smtClean="0">
                <a:ea typeface="ヒラギノ角ゴ Pro W3" pitchFamily="-65" charset="-128"/>
              </a:rPr>
              <a:t>2.6 Financial Statement Analysis</a:t>
            </a:r>
          </a:p>
        </p:txBody>
      </p:sp>
      <p:sp>
        <p:nvSpPr>
          <p:cNvPr id="105475" name="Rectangle 30"/>
          <p:cNvSpPr>
            <a:spLocks noGrp="1" noChangeArrowheads="1"/>
          </p:cNvSpPr>
          <p:nvPr>
            <p:ph idx="1"/>
          </p:nvPr>
        </p:nvSpPr>
        <p:spPr/>
        <p:txBody>
          <a:bodyPr rIns="91440"/>
          <a:lstStyle/>
          <a:p>
            <a:pPr eaLnBrk="1" hangingPunct="1"/>
            <a:r>
              <a:rPr lang="en-US" altLang="en-US" smtClean="0">
                <a:ea typeface="ヒラギノ角ゴ Pro W3" pitchFamily="-65" charset="-128"/>
              </a:rPr>
              <a:t>Leverage (Gearing) Ratios</a:t>
            </a:r>
          </a:p>
          <a:p>
            <a:pPr lvl="1" eaLnBrk="1" hangingPunct="1"/>
            <a:r>
              <a:rPr lang="en-US" altLang="en-US" smtClean="0">
                <a:ea typeface="ヒラギノ角ゴ Pro W3" pitchFamily="-65" charset="-128"/>
              </a:rPr>
              <a:t>Equity Multiplier</a:t>
            </a:r>
          </a:p>
          <a:p>
            <a:pPr lvl="2" eaLnBrk="1" hangingPunct="1"/>
            <a:r>
              <a:rPr lang="en-US" altLang="en-US" smtClean="0">
                <a:ea typeface="ＭＳ Ｐゴシック" panose="020B0600070205080204" pitchFamily="34" charset="-128"/>
              </a:rPr>
              <a:t>Total Assets/Book Value of Equity</a:t>
            </a:r>
          </a:p>
          <a:p>
            <a:pPr eaLnBrk="1" hangingPunct="1"/>
            <a:endParaRPr lang="en-US" altLang="en-US" smtClean="0">
              <a:ea typeface="ヒラギノ角ゴ Pro W3" pitchFamily="-65" charset="-128"/>
            </a:endParaRPr>
          </a:p>
          <a:p>
            <a:pPr eaLnBrk="1" hangingPunct="1"/>
            <a:endParaRPr lang="en-US" altLang="en-US" smtClean="0">
              <a:ea typeface="ヒラギノ角ゴ Pro W3" pitchFamily="-65" charset="-128"/>
            </a:endParaRPr>
          </a:p>
          <a:p>
            <a:pPr eaLnBrk="1" hangingPunct="1"/>
            <a:endParaRPr lang="en-US" altLang="en-US" smtClean="0">
              <a:ea typeface="ヒラギノ角ゴ Pro W3" pitchFamily="-65" charset="-128"/>
            </a:endParaRPr>
          </a:p>
          <a:p>
            <a:pPr eaLnBrk="1" hangingPunct="1"/>
            <a:endParaRPr lang="en-US" altLang="en-US" smtClean="0">
              <a:ea typeface="ヒラギノ角ゴ Pro W3" pitchFamily="-65" charset="-128"/>
            </a:endParaRPr>
          </a:p>
          <a:p>
            <a:pPr eaLnBrk="1" hangingPunct="1"/>
            <a:endParaRPr lang="en-US" altLang="en-US" smtClean="0">
              <a:ea typeface="ヒラギノ角ゴ Pro W3" pitchFamily="-65" charset="-128"/>
            </a:endParaRPr>
          </a:p>
        </p:txBody>
      </p:sp>
    </p:spTree>
  </p:cSld>
  <p:clrMapOvr>
    <a:masterClrMapping/>
  </p:clrMapOvr>
  <p:transition spd="med">
    <p:wipe dir="r"/>
  </p:transition>
  <p:timing>
    <p:tnLst>
      <p:par>
        <p:cTn id="1" dur="indefinite" restart="never" nodeType="tmRoot"/>
      </p:par>
    </p:tnLst>
  </p:timing>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1" name="Rectangle 40"/>
          <p:cNvSpPr>
            <a:spLocks noGrp="1" noChangeArrowheads="1"/>
          </p:cNvSpPr>
          <p:nvPr>
            <p:ph type="title"/>
          </p:nvPr>
        </p:nvSpPr>
        <p:spPr/>
        <p:txBody>
          <a:bodyPr/>
          <a:lstStyle/>
          <a:p>
            <a:pPr eaLnBrk="1" hangingPunct="1"/>
            <a:r>
              <a:rPr lang="en-US" altLang="en-US" smtClean="0">
                <a:ea typeface="ヒラギノ角ゴ Pro W3" pitchFamily="-65" charset="-128"/>
              </a:rPr>
              <a:t>2.6 Financial Statement Analysis</a:t>
            </a:r>
          </a:p>
        </p:txBody>
      </p:sp>
      <p:sp>
        <p:nvSpPr>
          <p:cNvPr id="12292" name="Rectangle 41"/>
          <p:cNvSpPr>
            <a:spLocks noGrp="1" noChangeArrowheads="1"/>
          </p:cNvSpPr>
          <p:nvPr>
            <p:ph idx="1"/>
          </p:nvPr>
        </p:nvSpPr>
        <p:spPr/>
        <p:txBody>
          <a:bodyPr rIns="91440"/>
          <a:lstStyle/>
          <a:p>
            <a:pPr eaLnBrk="1" hangingPunct="1">
              <a:lnSpc>
                <a:spcPct val="90000"/>
              </a:lnSpc>
            </a:pPr>
            <a:r>
              <a:rPr lang="en-US" altLang="en-US" smtClean="0">
                <a:ea typeface="ヒラギノ角ゴ Pro W3" pitchFamily="-65" charset="-128"/>
              </a:rPr>
              <a:t>Valuation Ratios</a:t>
            </a:r>
          </a:p>
          <a:p>
            <a:pPr lvl="1" eaLnBrk="1" hangingPunct="1">
              <a:lnSpc>
                <a:spcPct val="90000"/>
              </a:lnSpc>
            </a:pPr>
            <a:r>
              <a:rPr lang="en-US" altLang="en-US" smtClean="0">
                <a:ea typeface="ヒラギノ角ゴ Pro W3" pitchFamily="-65" charset="-128"/>
              </a:rPr>
              <a:t>Analysts and investors use a number of ratios to gauge the market value of the firm</a:t>
            </a:r>
          </a:p>
          <a:p>
            <a:pPr lvl="1" eaLnBrk="1" hangingPunct="1">
              <a:lnSpc>
                <a:spcPct val="90000"/>
              </a:lnSpc>
            </a:pPr>
            <a:r>
              <a:rPr lang="en-US" altLang="en-US" smtClean="0">
                <a:ea typeface="ヒラギノ角ゴ Pro W3" pitchFamily="-65" charset="-128"/>
              </a:rPr>
              <a:t>The most important is the firm’s price-earnings ratio (P/E)</a:t>
            </a:r>
          </a:p>
          <a:p>
            <a:pPr lvl="2" eaLnBrk="1" hangingPunct="1">
              <a:lnSpc>
                <a:spcPct val="90000"/>
              </a:lnSpc>
            </a:pPr>
            <a:r>
              <a:rPr lang="en-US" altLang="en-US" smtClean="0">
                <a:ea typeface="ＭＳ Ｐゴシック" panose="020B0600070205080204" pitchFamily="34" charset="-128"/>
              </a:rPr>
              <a:t>The P/E ratio is used to assess whether a stock is over- or under-valued based on the idea that the value of a stock should be proportional to the earnings it can generate</a:t>
            </a:r>
            <a:endParaRPr lang="en-US" altLang="en-US" sz="1600" smtClean="0">
              <a:ea typeface="ＭＳ Ｐゴシック" panose="020B0600070205080204" pitchFamily="34" charset="-128"/>
            </a:endParaRPr>
          </a:p>
        </p:txBody>
      </p:sp>
      <p:graphicFrame>
        <p:nvGraphicFramePr>
          <p:cNvPr id="12290" name="Object 3"/>
          <p:cNvGraphicFramePr>
            <a:graphicFrameLocks noChangeAspect="1"/>
          </p:cNvGraphicFramePr>
          <p:nvPr/>
        </p:nvGraphicFramePr>
        <p:xfrm>
          <a:off x="755650" y="4724400"/>
          <a:ext cx="6559550" cy="838200"/>
        </p:xfrm>
        <a:graphic>
          <a:graphicData uri="http://schemas.openxmlformats.org/presentationml/2006/ole">
            <mc:AlternateContent xmlns:mc="http://schemas.openxmlformats.org/markup-compatibility/2006">
              <mc:Choice xmlns:v="urn:schemas-microsoft-com:vml" Requires="v">
                <p:oleObj spid="_x0000_s12307" r:id="rId4" imgW="2984897" imgH="381397" progId="Equation.DSMT4">
                  <p:embed/>
                </p:oleObj>
              </mc:Choice>
              <mc:Fallback>
                <p:oleObj r:id="rId4" imgW="2984897" imgH="381397" progId="Equation.DSMT4">
                  <p:embed/>
                  <p:pic>
                    <p:nvPicPr>
                      <p:cNvPr id="0" name="Object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55650" y="4724400"/>
                        <a:ext cx="6559550" cy="838200"/>
                      </a:xfrm>
                      <a:prstGeom prst="rect">
                        <a:avLst/>
                      </a:prstGeom>
                      <a:solidFill>
                        <a:srgbClr val="FFF4DB"/>
                      </a:solidFill>
                      <a:ln>
                        <a:noFill/>
                      </a:ln>
                      <a:extLs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12293" name="Rectangle 21"/>
          <p:cNvSpPr>
            <a:spLocks noChangeArrowheads="1"/>
          </p:cNvSpPr>
          <p:nvPr/>
        </p:nvSpPr>
        <p:spPr bwMode="auto">
          <a:xfrm>
            <a:off x="7275513" y="4876800"/>
            <a:ext cx="1770062"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Verdana" panose="020B0604030504040204" pitchFamily="34" charset="0"/>
                <a:ea typeface="ＭＳ Ｐゴシック" panose="020B0600070205080204" pitchFamily="34" charset="-128"/>
              </a:defRPr>
            </a:lvl1pPr>
            <a:lvl2pPr marL="742950" indent="-285750">
              <a:defRPr sz="2400">
                <a:solidFill>
                  <a:schemeClr val="tx1"/>
                </a:solidFill>
                <a:latin typeface="Verdana" panose="020B0604030504040204" pitchFamily="34" charset="0"/>
                <a:ea typeface="ＭＳ Ｐゴシック" panose="020B0600070205080204" pitchFamily="34" charset="-128"/>
              </a:defRPr>
            </a:lvl2pPr>
            <a:lvl3pPr marL="1143000" indent="-228600">
              <a:defRPr sz="2400">
                <a:solidFill>
                  <a:schemeClr val="tx1"/>
                </a:solidFill>
                <a:latin typeface="Verdana" panose="020B0604030504040204" pitchFamily="34" charset="0"/>
                <a:ea typeface="ＭＳ Ｐゴシック" panose="020B0600070205080204" pitchFamily="34" charset="-128"/>
              </a:defRPr>
            </a:lvl3pPr>
            <a:lvl4pPr marL="1600200" indent="-228600">
              <a:defRPr sz="2400">
                <a:solidFill>
                  <a:schemeClr val="tx1"/>
                </a:solidFill>
                <a:latin typeface="Verdana" panose="020B0604030504040204" pitchFamily="34" charset="0"/>
                <a:ea typeface="ＭＳ Ｐゴシック" panose="020B0600070205080204" pitchFamily="34" charset="-128"/>
              </a:defRPr>
            </a:lvl4pPr>
            <a:lvl5pPr marL="2057400" indent="-228600">
              <a:defRPr sz="2400">
                <a:solidFill>
                  <a:schemeClr val="tx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eaLnBrk="1" hangingPunct="1"/>
            <a:r>
              <a:rPr lang="en-US" altLang="en-US"/>
              <a:t>(Eq. 2.22)</a:t>
            </a:r>
          </a:p>
        </p:txBody>
      </p:sp>
    </p:spTree>
  </p:cSld>
  <p:clrMapOvr>
    <a:masterClrMapping/>
  </p:clrMapOvr>
  <p:transition spd="med">
    <p:wipe dir="r"/>
  </p:transition>
  <p:timing>
    <p:tnLst>
      <p:par>
        <p:cTn id="1" dur="indefinite" restart="never" nodeType="tmRoot"/>
      </p:par>
    </p:tnLst>
  </p:timing>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8" name="Rectangle 40"/>
          <p:cNvSpPr>
            <a:spLocks noGrp="1" noChangeArrowheads="1"/>
          </p:cNvSpPr>
          <p:nvPr>
            <p:ph type="title"/>
          </p:nvPr>
        </p:nvSpPr>
        <p:spPr/>
        <p:txBody>
          <a:bodyPr/>
          <a:lstStyle/>
          <a:p>
            <a:pPr eaLnBrk="1" hangingPunct="1"/>
            <a:r>
              <a:rPr lang="en-US" altLang="en-US" smtClean="0">
                <a:ea typeface="ヒラギノ角ゴ Pro W3" pitchFamily="-65" charset="-128"/>
              </a:rPr>
              <a:t>2.6 Financial Statement Analysis</a:t>
            </a:r>
          </a:p>
        </p:txBody>
      </p:sp>
      <p:sp>
        <p:nvSpPr>
          <p:cNvPr id="106499" name="Rectangle 41"/>
          <p:cNvSpPr>
            <a:spLocks noGrp="1" noChangeArrowheads="1"/>
          </p:cNvSpPr>
          <p:nvPr>
            <p:ph idx="1"/>
          </p:nvPr>
        </p:nvSpPr>
        <p:spPr/>
        <p:txBody>
          <a:bodyPr/>
          <a:lstStyle/>
          <a:p>
            <a:pPr eaLnBrk="1" hangingPunct="1"/>
            <a:r>
              <a:rPr lang="en-US" altLang="en-US" smtClean="0">
                <a:ea typeface="ヒラギノ角ゴ Pro W3" pitchFamily="-65" charset="-128"/>
              </a:rPr>
              <a:t>Valuation Ratios</a:t>
            </a:r>
          </a:p>
          <a:p>
            <a:pPr lvl="1" eaLnBrk="1" hangingPunct="1"/>
            <a:r>
              <a:rPr lang="en-US" altLang="en-US" smtClean="0">
                <a:ea typeface="ヒラギノ角ゴ Pro W3" pitchFamily="-65" charset="-128"/>
              </a:rPr>
              <a:t>PEG Ratio</a:t>
            </a:r>
          </a:p>
          <a:p>
            <a:pPr lvl="2" eaLnBrk="1" hangingPunct="1"/>
            <a:r>
              <a:rPr lang="en-US" altLang="en-US" smtClean="0">
                <a:ea typeface="ＭＳ Ｐゴシック" panose="020B0600070205080204" pitchFamily="34" charset="-128"/>
              </a:rPr>
              <a:t>P/E ratios can vary widely across industries and tend to be higher for industries with higher growth rates</a:t>
            </a:r>
          </a:p>
          <a:p>
            <a:pPr lvl="2" eaLnBrk="1" hangingPunct="1"/>
            <a:r>
              <a:rPr lang="en-US" altLang="en-US" smtClean="0">
                <a:ea typeface="ＭＳ Ｐゴシック" panose="020B0600070205080204" pitchFamily="34" charset="-128"/>
              </a:rPr>
              <a:t>One way to capture the idea that a higher P/E ratio can be justified by higher expected earnings growth</a:t>
            </a:r>
          </a:p>
          <a:p>
            <a:pPr lvl="2" eaLnBrk="1" hangingPunct="1"/>
            <a:r>
              <a:rPr lang="en-US" altLang="en-US" smtClean="0">
                <a:ea typeface="ＭＳ Ｐゴシック" panose="020B0600070205080204" pitchFamily="34" charset="-128"/>
              </a:rPr>
              <a:t>It is the ratio of the firm’s P/E to its expected earnings growth rate</a:t>
            </a:r>
          </a:p>
          <a:p>
            <a:pPr lvl="2" eaLnBrk="1" hangingPunct="1"/>
            <a:r>
              <a:rPr lang="en-US" altLang="en-US" smtClean="0">
                <a:ea typeface="ＭＳ Ｐゴシック" panose="020B0600070205080204" pitchFamily="34" charset="-128"/>
              </a:rPr>
              <a:t>The higher the PEG ratio, the higher the price relative to growth, so some investors avoid companies with PEG ratios over 1</a:t>
            </a:r>
          </a:p>
        </p:txBody>
      </p:sp>
    </p:spTree>
  </p:cSld>
  <p:clrMapOvr>
    <a:masterClrMapping/>
  </p:clrMapOvr>
  <p:transition spd="med">
    <p:wipe dir="r"/>
  </p:transition>
  <p:timing>
    <p:tnLst>
      <p:par>
        <p:cTn id="1" dur="indefinite" restart="never" nodeType="tmRoot"/>
      </p:par>
    </p:tnLst>
  </p:timing>
</p:sld>
</file>

<file path=ppt/slides/slide100.xml><?xml version="1.0" encoding="utf-8"?>
<p:sld xmlns:a="http://schemas.openxmlformats.org/drawingml/2006/main" xmlns:r="http://schemas.openxmlformats.org/officeDocument/2006/relationships" xmlns:p="http://schemas.openxmlformats.org/presentationml/2006/main">
  <p:cSld>
    <p:bg>
      <p:bgPr>
        <a:solidFill>
          <a:srgbClr val="FDF2D3"/>
        </a:solidFill>
        <a:effectLst/>
      </p:bgPr>
    </p:bg>
    <p:spTree>
      <p:nvGrpSpPr>
        <p:cNvPr id="1" name=""/>
        <p:cNvGrpSpPr/>
        <p:nvPr/>
      </p:nvGrpSpPr>
      <p:grpSpPr>
        <a:xfrm>
          <a:off x="0" y="0"/>
          <a:ext cx="0" cy="0"/>
          <a:chOff x="0" y="0"/>
          <a:chExt cx="0" cy="0"/>
        </a:xfrm>
      </p:grpSpPr>
      <p:sp>
        <p:nvSpPr>
          <p:cNvPr id="107522" name="Rectangle 49"/>
          <p:cNvSpPr>
            <a:spLocks noGrp="1" noChangeArrowheads="1"/>
          </p:cNvSpPr>
          <p:nvPr>
            <p:ph type="title"/>
          </p:nvPr>
        </p:nvSpPr>
        <p:spPr/>
        <p:txBody>
          <a:bodyPr/>
          <a:lstStyle/>
          <a:p>
            <a:pPr eaLnBrk="1" hangingPunct="1"/>
            <a:r>
              <a:rPr lang="en-US" altLang="en-US" sz="2800" smtClean="0">
                <a:ea typeface="ヒラギノ角ゴ Pro W3" pitchFamily="-65" charset="-128"/>
              </a:rPr>
              <a:t>Example 2.6 Computing Profitability and Valuation Ratios</a:t>
            </a:r>
          </a:p>
        </p:txBody>
      </p:sp>
      <p:sp>
        <p:nvSpPr>
          <p:cNvPr id="107523" name="Rectangle 50"/>
          <p:cNvSpPr>
            <a:spLocks noGrp="1" noChangeArrowheads="1"/>
          </p:cNvSpPr>
          <p:nvPr>
            <p:ph idx="1"/>
          </p:nvPr>
        </p:nvSpPr>
        <p:spPr/>
        <p:txBody>
          <a:bodyPr rIns="91440"/>
          <a:lstStyle/>
          <a:p>
            <a:pPr eaLnBrk="1" hangingPunct="1">
              <a:lnSpc>
                <a:spcPct val="80000"/>
              </a:lnSpc>
              <a:buFontTx/>
              <a:buNone/>
            </a:pPr>
            <a:r>
              <a:rPr lang="en-US" altLang="en-US" smtClean="0">
                <a:ea typeface="ヒラギノ角ゴ Pro W3" pitchFamily="-65" charset="-128"/>
              </a:rPr>
              <a:t>Problem:</a:t>
            </a:r>
            <a:r>
              <a:rPr lang="en-US" altLang="en-US" b="1" smtClean="0">
                <a:ea typeface="ヒラギノ角ゴ Pro W3" pitchFamily="-65" charset="-128"/>
              </a:rPr>
              <a:t>  </a:t>
            </a:r>
          </a:p>
          <a:p>
            <a:pPr eaLnBrk="1" hangingPunct="1">
              <a:lnSpc>
                <a:spcPct val="80000"/>
              </a:lnSpc>
            </a:pPr>
            <a:r>
              <a:rPr lang="en-US" altLang="en-US" sz="2000" smtClean="0">
                <a:ea typeface="ヒラギノ角ゴ Pro W3" pitchFamily="-65" charset="-128"/>
              </a:rPr>
              <a:t>Consider the following data from 2012 for Wal-Mart Stores and Target Corporation ($ billions):</a:t>
            </a:r>
          </a:p>
          <a:p>
            <a:pPr eaLnBrk="1" hangingPunct="1">
              <a:lnSpc>
                <a:spcPct val="80000"/>
              </a:lnSpc>
            </a:pPr>
            <a:endParaRPr lang="en-US" altLang="en-US" sz="2000" smtClean="0">
              <a:ea typeface="ヒラギノ角ゴ Pro W3" pitchFamily="-65" charset="-128"/>
            </a:endParaRPr>
          </a:p>
          <a:p>
            <a:pPr eaLnBrk="1" hangingPunct="1">
              <a:lnSpc>
                <a:spcPct val="80000"/>
              </a:lnSpc>
            </a:pPr>
            <a:endParaRPr lang="en-US" altLang="en-US" sz="2000" smtClean="0">
              <a:ea typeface="ヒラギノ角ゴ Pro W3" pitchFamily="-65" charset="-128"/>
            </a:endParaRPr>
          </a:p>
          <a:p>
            <a:pPr eaLnBrk="1" hangingPunct="1">
              <a:lnSpc>
                <a:spcPct val="80000"/>
              </a:lnSpc>
            </a:pPr>
            <a:endParaRPr lang="en-US" altLang="en-US" sz="2000" smtClean="0">
              <a:ea typeface="ヒラギノ角ゴ Pro W3" pitchFamily="-65" charset="-128"/>
            </a:endParaRPr>
          </a:p>
          <a:p>
            <a:pPr eaLnBrk="1" hangingPunct="1">
              <a:lnSpc>
                <a:spcPct val="80000"/>
              </a:lnSpc>
            </a:pPr>
            <a:endParaRPr lang="en-US" altLang="en-US" sz="2000" smtClean="0">
              <a:ea typeface="ヒラギノ角ゴ Pro W3" pitchFamily="-65" charset="-128"/>
            </a:endParaRPr>
          </a:p>
          <a:p>
            <a:pPr eaLnBrk="1" hangingPunct="1">
              <a:lnSpc>
                <a:spcPct val="80000"/>
              </a:lnSpc>
            </a:pPr>
            <a:endParaRPr lang="en-US" altLang="en-US" sz="2000" smtClean="0">
              <a:ea typeface="ヒラギノ角ゴ Pro W3" pitchFamily="-65" charset="-128"/>
            </a:endParaRPr>
          </a:p>
          <a:p>
            <a:pPr eaLnBrk="1" hangingPunct="1">
              <a:lnSpc>
                <a:spcPct val="80000"/>
              </a:lnSpc>
            </a:pPr>
            <a:endParaRPr lang="en-US" altLang="en-US" sz="2000" smtClean="0">
              <a:ea typeface="ヒラギノ角ゴ Pro W3" pitchFamily="-65" charset="-128"/>
            </a:endParaRPr>
          </a:p>
          <a:p>
            <a:pPr eaLnBrk="1" hangingPunct="1">
              <a:lnSpc>
                <a:spcPct val="80000"/>
              </a:lnSpc>
            </a:pPr>
            <a:endParaRPr lang="en-US" altLang="en-US" sz="2000" smtClean="0">
              <a:ea typeface="ヒラギノ角ゴ Pro W3" pitchFamily="-65" charset="-128"/>
            </a:endParaRPr>
          </a:p>
          <a:p>
            <a:pPr eaLnBrk="1" hangingPunct="1">
              <a:lnSpc>
                <a:spcPct val="80000"/>
              </a:lnSpc>
            </a:pPr>
            <a:endParaRPr lang="en-US" altLang="en-US" sz="2000" smtClean="0">
              <a:ea typeface="ヒラギノ角ゴ Pro W3" pitchFamily="-65" charset="-128"/>
            </a:endParaRPr>
          </a:p>
          <a:p>
            <a:pPr eaLnBrk="1" hangingPunct="1">
              <a:lnSpc>
                <a:spcPct val="80000"/>
              </a:lnSpc>
            </a:pPr>
            <a:endParaRPr lang="en-US" altLang="en-US" sz="2000" smtClean="0">
              <a:ea typeface="ヒラギノ角ゴ Pro W3" pitchFamily="-65" charset="-128"/>
            </a:endParaRPr>
          </a:p>
          <a:p>
            <a:pPr eaLnBrk="1" hangingPunct="1">
              <a:lnSpc>
                <a:spcPct val="80000"/>
              </a:lnSpc>
            </a:pPr>
            <a:r>
              <a:rPr lang="en-GB" altLang="en-US" sz="2000" smtClean="0">
                <a:ea typeface="ヒラギノ角ゴ Pro W3" pitchFamily="-65" charset="-128"/>
              </a:rPr>
              <a:t>Compare Deutsche Telekom’s and France Telecom’s EBIT margins, net profit margins, P/E ratios, and the ratio of enterprise value to EBIT and sales</a:t>
            </a:r>
            <a:endParaRPr lang="en-US" altLang="en-US" sz="2000" smtClean="0">
              <a:ea typeface="ヒラギノ角ゴ Pro W3" pitchFamily="-65" charset="-128"/>
            </a:endParaRPr>
          </a:p>
        </p:txBody>
      </p:sp>
      <p:graphicFrame>
        <p:nvGraphicFramePr>
          <p:cNvPr id="85025" name="Group 33"/>
          <p:cNvGraphicFramePr>
            <a:graphicFrameLocks noGrp="1"/>
          </p:cNvGraphicFramePr>
          <p:nvPr/>
        </p:nvGraphicFramePr>
        <p:xfrm>
          <a:off x="762000" y="2517775"/>
          <a:ext cx="7696200" cy="2567003"/>
        </p:xfrm>
        <a:graphic>
          <a:graphicData uri="http://schemas.openxmlformats.org/drawingml/2006/table">
            <a:tbl>
              <a:tblPr/>
              <a:tblGrid>
                <a:gridCol w="2217738"/>
                <a:gridCol w="2665412"/>
                <a:gridCol w="2813050"/>
              </a:tblGrid>
              <a:tr h="549262">
                <a:tc>
                  <a:txBody>
                    <a:bodyPr/>
                    <a:lstStyle/>
                    <a:p>
                      <a:pPr marL="0" marR="0" lvl="0" indent="0" algn="ctr" defTabSz="914400" rtl="0" eaLnBrk="1" fontAlgn="base" latinLnBrk="0" hangingPunct="1">
                        <a:lnSpc>
                          <a:spcPct val="75000"/>
                        </a:lnSpc>
                        <a:spcBef>
                          <a:spcPct val="0"/>
                        </a:spcBef>
                        <a:spcAft>
                          <a:spcPct val="0"/>
                        </a:spcAft>
                        <a:buClrTx/>
                        <a:buSzTx/>
                        <a:buFontTx/>
                        <a:buNone/>
                        <a:tabLst/>
                      </a:pPr>
                      <a:endParaRPr kumimoji="0" lang="en-US" sz="1400" b="1" i="0" u="none" strike="noStrike" cap="none" normalizeH="0" baseline="0" dirty="0" smtClean="0">
                        <a:ln>
                          <a:noFill/>
                        </a:ln>
                        <a:solidFill>
                          <a:schemeClr val="tx1"/>
                        </a:solidFill>
                        <a:effectLst/>
                        <a:latin typeface="Verdana" pitchFamily="-65" charset="0"/>
                        <a:ea typeface="ＭＳ Ｐゴシック" pitchFamily="-65" charset="-128"/>
                        <a:cs typeface="Times New Roman" pitchFamily="-65" charset="0"/>
                      </a:endParaRPr>
                    </a:p>
                  </a:txBody>
                  <a:tcPr marL="68580" marR="68580" marT="0" marB="0" horzOverflow="overflow">
                    <a:lnL>
                      <a:noFill/>
                    </a:lnL>
                    <a:lnR>
                      <a:noFill/>
                    </a:lnR>
                    <a:lnT>
                      <a:noFill/>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75000"/>
                        </a:lnSpc>
                        <a:spcBef>
                          <a:spcPct val="0"/>
                        </a:spcBef>
                        <a:spcAft>
                          <a:spcPct val="0"/>
                        </a:spcAft>
                        <a:buClrTx/>
                        <a:buSzTx/>
                        <a:buFontTx/>
                        <a:buNone/>
                        <a:tabLst/>
                      </a:pPr>
                      <a:endParaRPr kumimoji="0" lang="en-US" sz="1600" b="1" i="0" u="none" strike="noStrike" cap="none" normalizeH="0" baseline="0" dirty="0" smtClean="0">
                        <a:ln>
                          <a:noFill/>
                        </a:ln>
                        <a:solidFill>
                          <a:schemeClr val="tx1"/>
                        </a:solidFill>
                        <a:effectLst/>
                        <a:latin typeface="Verdana" pitchFamily="-65" charset="0"/>
                        <a:ea typeface="ＭＳ Ｐゴシック" pitchFamily="-65" charset="-128"/>
                        <a:cs typeface="Times New Roman" pitchFamily="-65" charset="0"/>
                      </a:endParaRPr>
                    </a:p>
                    <a:p>
                      <a:pPr marL="0" marR="0" lvl="0" indent="0" algn="ctr" defTabSz="914400" rtl="0" eaLnBrk="1" fontAlgn="base" latinLnBrk="0" hangingPunct="1">
                        <a:lnSpc>
                          <a:spcPct val="75000"/>
                        </a:lnSpc>
                        <a:spcBef>
                          <a:spcPct val="0"/>
                        </a:spcBef>
                        <a:spcAft>
                          <a:spcPct val="0"/>
                        </a:spcAft>
                        <a:buClrTx/>
                        <a:buSzTx/>
                        <a:buFontTx/>
                        <a:buNone/>
                        <a:tabLst/>
                      </a:pPr>
                      <a:r>
                        <a:rPr lang="en-GB" sz="1800" kern="1200" dirty="0" smtClean="0">
                          <a:solidFill>
                            <a:schemeClr val="tx1"/>
                          </a:solidFill>
                          <a:latin typeface="+mn-lt"/>
                          <a:ea typeface="+mn-ea"/>
                          <a:cs typeface="+mn-cs"/>
                        </a:rPr>
                        <a:t>Deutsche Telekom</a:t>
                      </a:r>
                      <a:endParaRPr kumimoji="0" lang="en-US" sz="1400" b="1" i="0" u="none" strike="noStrike" cap="none" normalizeH="0" baseline="0" dirty="0" smtClean="0">
                        <a:ln>
                          <a:noFill/>
                        </a:ln>
                        <a:solidFill>
                          <a:schemeClr val="tx1"/>
                        </a:solidFill>
                        <a:effectLst/>
                        <a:latin typeface="Verdana" pitchFamily="-65" charset="0"/>
                        <a:ea typeface="ＭＳ Ｐゴシック" pitchFamily="-65" charset="-128"/>
                        <a:cs typeface="Times New Roman" pitchFamily="-65" charset="0"/>
                      </a:endParaRPr>
                    </a:p>
                  </a:txBody>
                  <a:tcPr marL="68580" marR="68580" marT="0" marB="0" horzOverflow="overflow">
                    <a:lnL>
                      <a:noFill/>
                    </a:lnL>
                    <a:lnR>
                      <a:noFill/>
                    </a:lnR>
                    <a:lnT>
                      <a:noFill/>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75000"/>
                        </a:lnSpc>
                        <a:spcBef>
                          <a:spcPct val="0"/>
                        </a:spcBef>
                        <a:spcAft>
                          <a:spcPct val="0"/>
                        </a:spcAft>
                        <a:buClrTx/>
                        <a:buSzTx/>
                        <a:buFontTx/>
                        <a:buNone/>
                        <a:tabLst/>
                      </a:pPr>
                      <a:endParaRPr kumimoji="0" lang="en-US" sz="1600" b="1" i="0" u="none" strike="noStrike" cap="none" normalizeH="0" baseline="0" dirty="0" smtClean="0">
                        <a:ln>
                          <a:noFill/>
                        </a:ln>
                        <a:solidFill>
                          <a:schemeClr val="tx1"/>
                        </a:solidFill>
                        <a:effectLst/>
                        <a:latin typeface="Verdana" pitchFamily="-65" charset="0"/>
                        <a:ea typeface="ＭＳ Ｐゴシック" pitchFamily="-65" charset="-128"/>
                        <a:cs typeface="Times New Roman" pitchFamily="-65" charset="0"/>
                      </a:endParaRPr>
                    </a:p>
                    <a:p>
                      <a:pPr marL="0" marR="0" lvl="0" indent="0" algn="ctr" defTabSz="914400" rtl="0" eaLnBrk="1" fontAlgn="base" latinLnBrk="0" hangingPunct="1">
                        <a:lnSpc>
                          <a:spcPct val="75000"/>
                        </a:lnSpc>
                        <a:spcBef>
                          <a:spcPct val="0"/>
                        </a:spcBef>
                        <a:spcAft>
                          <a:spcPct val="0"/>
                        </a:spcAft>
                        <a:buClrTx/>
                        <a:buSzTx/>
                        <a:buFontTx/>
                        <a:buNone/>
                        <a:tabLst/>
                      </a:pPr>
                      <a:r>
                        <a:rPr lang="en-GB" sz="1800" kern="1200" dirty="0" smtClean="0">
                          <a:solidFill>
                            <a:schemeClr val="tx1"/>
                          </a:solidFill>
                          <a:latin typeface="+mn-lt"/>
                          <a:ea typeface="+mn-ea"/>
                          <a:cs typeface="+mn-cs"/>
                        </a:rPr>
                        <a:t>France Telecom</a:t>
                      </a:r>
                      <a:endParaRPr kumimoji="0" lang="en-US" sz="1400" b="1" i="0" u="none" strike="noStrike" cap="none" normalizeH="0" baseline="0" dirty="0" smtClean="0">
                        <a:ln>
                          <a:noFill/>
                        </a:ln>
                        <a:solidFill>
                          <a:schemeClr val="tx1"/>
                        </a:solidFill>
                        <a:effectLst/>
                        <a:latin typeface="Verdana" pitchFamily="-65" charset="0"/>
                        <a:ea typeface="ＭＳ Ｐゴシック" pitchFamily="-65" charset="-128"/>
                        <a:cs typeface="Times New Roman" pitchFamily="-65" charset="0"/>
                      </a:endParaRPr>
                    </a:p>
                  </a:txBody>
                  <a:tcPr marL="68580" marR="68580" marT="0" marB="0" horzOverflow="overflow">
                    <a:lnL>
                      <a:noFill/>
                    </a:lnL>
                    <a:lnR>
                      <a:noFill/>
                    </a:lnR>
                    <a:lnT>
                      <a:noFill/>
                    </a:lnT>
                    <a:lnB w="12700" cap="flat" cmpd="sng" algn="ctr">
                      <a:solidFill>
                        <a:srgbClr val="000000"/>
                      </a:solidFill>
                      <a:prstDash val="solid"/>
                      <a:round/>
                      <a:headEnd type="none" w="med" len="med"/>
                      <a:tailEnd type="none" w="med" len="med"/>
                    </a:lnB>
                    <a:lnTlToBr>
                      <a:noFill/>
                    </a:lnTlToBr>
                    <a:lnBlToTr>
                      <a:noFill/>
                    </a:lnBlToTr>
                    <a:noFill/>
                  </a:tcPr>
                </a:tc>
              </a:tr>
              <a:tr h="304793">
                <a:tc>
                  <a:txBody>
                    <a:bodyPr/>
                    <a:lstStyle/>
                    <a:p>
                      <a:pPr marL="0" marR="0" lvl="0" indent="0" algn="l" defTabSz="914400" rtl="0" eaLnBrk="1" fontAlgn="base" latinLnBrk="0" hangingPunct="1">
                        <a:lnSpc>
                          <a:spcPct val="90000"/>
                        </a:lnSpc>
                        <a:spcBef>
                          <a:spcPct val="0"/>
                        </a:spcBef>
                        <a:spcAft>
                          <a:spcPct val="0"/>
                        </a:spcAft>
                        <a:buClrTx/>
                        <a:buSzTx/>
                        <a:buFontTx/>
                        <a:buNone/>
                        <a:tabLst/>
                      </a:pPr>
                      <a:r>
                        <a:rPr kumimoji="0" lang="en-US" sz="1600" b="1" i="0" u="none" strike="noStrike" cap="none" normalizeH="0" baseline="0" dirty="0" smtClean="0">
                          <a:ln>
                            <a:noFill/>
                          </a:ln>
                          <a:solidFill>
                            <a:schemeClr val="tx1"/>
                          </a:solidFill>
                          <a:effectLst/>
                          <a:latin typeface="Verdana" pitchFamily="-65" charset="0"/>
                          <a:ea typeface="ＭＳ Ｐゴシック" pitchFamily="-65" charset="-128"/>
                          <a:cs typeface="Times New Roman" pitchFamily="-65" charset="0"/>
                        </a:rPr>
                        <a:t>Sales</a:t>
                      </a:r>
                      <a:endParaRPr kumimoji="0" lang="en-US" sz="1400" b="1" i="0" u="none" strike="noStrike" cap="none" normalizeH="0" baseline="0" dirty="0" smtClean="0">
                        <a:ln>
                          <a:noFill/>
                        </a:ln>
                        <a:solidFill>
                          <a:schemeClr val="tx1"/>
                        </a:solidFill>
                        <a:effectLst/>
                        <a:latin typeface="Verdana" pitchFamily="-65" charset="0"/>
                        <a:ea typeface="ＭＳ Ｐゴシック" pitchFamily="-65" charset="-128"/>
                        <a:cs typeface="Times New Roman" pitchFamily="-65" charset="0"/>
                      </a:endParaRPr>
                    </a:p>
                  </a:txBody>
                  <a:tcPr marL="68580" marR="68580" marT="0" marB="0" anchor="b" horzOverflow="overflow">
                    <a:lnL>
                      <a:noFill/>
                    </a:lnL>
                    <a:lnR>
                      <a:noFill/>
                    </a:lnR>
                    <a:lnT w="12700" cap="flat" cmpd="sng" algn="ctr">
                      <a:solidFill>
                        <a:srgbClr val="000000"/>
                      </a:solidFill>
                      <a:prstDash val="solid"/>
                      <a:round/>
                      <a:headEnd type="none" w="med" len="med"/>
                      <a:tailEnd type="none" w="med" len="med"/>
                    </a:lnT>
                    <a:lnB>
                      <a:noFill/>
                    </a:lnB>
                    <a:lnTlToBr>
                      <a:noFill/>
                    </a:lnTlToBr>
                    <a:lnBlToTr>
                      <a:noFill/>
                    </a:lnBlToTr>
                    <a:noFill/>
                  </a:tcPr>
                </a:tc>
                <a:tc>
                  <a:txBody>
                    <a:bodyPr/>
                    <a:lstStyle/>
                    <a:p>
                      <a:pPr marL="0" marR="0" lvl="0" indent="0" algn="ctr" defTabSz="914400" rtl="0" eaLnBrk="1" fontAlgn="base" latinLnBrk="0" hangingPunct="1">
                        <a:lnSpc>
                          <a:spcPct val="90000"/>
                        </a:lnSpc>
                        <a:spcBef>
                          <a:spcPct val="0"/>
                        </a:spcBef>
                        <a:spcAft>
                          <a:spcPct val="0"/>
                        </a:spcAft>
                        <a:buClrTx/>
                        <a:buSzTx/>
                        <a:buFontTx/>
                        <a:buNone/>
                        <a:tabLst>
                          <a:tab pos="719138" algn="dec"/>
                        </a:tabLst>
                      </a:pPr>
                      <a:r>
                        <a:rPr lang="en-GB" sz="1800" kern="1200" dirty="0" smtClean="0">
                          <a:solidFill>
                            <a:schemeClr val="tx1"/>
                          </a:solidFill>
                          <a:latin typeface="+mn-lt"/>
                          <a:ea typeface="+mn-ea"/>
                          <a:cs typeface="+mn-cs"/>
                        </a:rPr>
                        <a:t>58.7</a:t>
                      </a:r>
                      <a:endParaRPr kumimoji="0" lang="en-US" sz="1400" b="1" i="0" u="none" strike="noStrike" cap="none" normalizeH="0" baseline="0" dirty="0" smtClean="0">
                        <a:ln>
                          <a:noFill/>
                        </a:ln>
                        <a:solidFill>
                          <a:schemeClr val="tx1"/>
                        </a:solidFill>
                        <a:effectLst/>
                        <a:latin typeface="Verdana" pitchFamily="-65" charset="0"/>
                        <a:ea typeface="ＭＳ Ｐゴシック" pitchFamily="-65" charset="-128"/>
                        <a:cs typeface="Times New Roman" pitchFamily="-65" charset="0"/>
                      </a:endParaRPr>
                    </a:p>
                  </a:txBody>
                  <a:tcPr marL="68580" marR="68580" marT="0" marB="0" anchor="b" horzOverflow="overflow">
                    <a:lnL>
                      <a:noFill/>
                    </a:lnL>
                    <a:lnR>
                      <a:noFill/>
                    </a:lnR>
                    <a:lnT w="12700" cap="flat" cmpd="sng" algn="ctr">
                      <a:solidFill>
                        <a:srgbClr val="000000"/>
                      </a:solidFill>
                      <a:prstDash val="solid"/>
                      <a:round/>
                      <a:headEnd type="none" w="med" len="med"/>
                      <a:tailEnd type="none" w="med" len="med"/>
                    </a:lnT>
                    <a:lnB>
                      <a:noFill/>
                    </a:lnB>
                    <a:lnTlToBr>
                      <a:noFill/>
                    </a:lnTlToBr>
                    <a:lnBlToTr>
                      <a:noFill/>
                    </a:lnBlToTr>
                    <a:noFill/>
                  </a:tcPr>
                </a:tc>
                <a:tc>
                  <a:txBody>
                    <a:bodyPr/>
                    <a:lstStyle/>
                    <a:p>
                      <a:pPr marL="0" marR="0" lvl="0" indent="0" algn="ctr" defTabSz="914400" rtl="0" eaLnBrk="1" fontAlgn="base" latinLnBrk="0" hangingPunct="1">
                        <a:lnSpc>
                          <a:spcPct val="90000"/>
                        </a:lnSpc>
                        <a:spcBef>
                          <a:spcPct val="0"/>
                        </a:spcBef>
                        <a:spcAft>
                          <a:spcPct val="0"/>
                        </a:spcAft>
                        <a:buClrTx/>
                        <a:buSzTx/>
                        <a:buFontTx/>
                        <a:buNone/>
                        <a:tabLst/>
                      </a:pPr>
                      <a:r>
                        <a:rPr lang="en-GB" sz="1800" kern="1200" dirty="0" smtClean="0">
                          <a:solidFill>
                            <a:schemeClr val="tx1"/>
                          </a:solidFill>
                          <a:latin typeface="+mn-lt"/>
                          <a:ea typeface="+mn-ea"/>
                          <a:cs typeface="+mn-cs"/>
                        </a:rPr>
                        <a:t>45.3</a:t>
                      </a:r>
                      <a:endParaRPr kumimoji="0" lang="en-US" sz="1400" b="1" i="0" u="none" strike="noStrike" cap="none" normalizeH="0" baseline="0" dirty="0" smtClean="0">
                        <a:ln>
                          <a:noFill/>
                        </a:ln>
                        <a:solidFill>
                          <a:schemeClr val="tx1"/>
                        </a:solidFill>
                        <a:effectLst/>
                        <a:latin typeface="Verdana" pitchFamily="-65" charset="0"/>
                        <a:ea typeface="ＭＳ Ｐゴシック" pitchFamily="-65" charset="-128"/>
                        <a:cs typeface="Times New Roman" pitchFamily="-65" charset="0"/>
                      </a:endParaRPr>
                    </a:p>
                  </a:txBody>
                  <a:tcPr marL="68580" marR="68580" marT="0" marB="0" anchor="b" horzOverflow="overflow">
                    <a:lnL>
                      <a:noFill/>
                    </a:lnL>
                    <a:lnR>
                      <a:noFill/>
                    </a:lnR>
                    <a:lnT w="12700" cap="flat" cmpd="sng" algn="ctr">
                      <a:solidFill>
                        <a:srgbClr val="000000"/>
                      </a:solidFill>
                      <a:prstDash val="solid"/>
                      <a:round/>
                      <a:headEnd type="none" w="med" len="med"/>
                      <a:tailEnd type="none" w="med" len="med"/>
                    </a:lnT>
                    <a:lnB>
                      <a:noFill/>
                    </a:lnB>
                    <a:lnTlToBr>
                      <a:noFill/>
                    </a:lnTlToBr>
                    <a:lnBlToTr>
                      <a:noFill/>
                    </a:lnBlToTr>
                    <a:noFill/>
                  </a:tcPr>
                </a:tc>
              </a:tr>
              <a:tr h="304793">
                <a:tc>
                  <a:txBody>
                    <a:bodyPr/>
                    <a:lstStyle/>
                    <a:p>
                      <a:pPr marL="0" marR="0" lvl="0" indent="0" algn="l" defTabSz="914400" rtl="0" eaLnBrk="1" fontAlgn="base" latinLnBrk="0" hangingPunct="1">
                        <a:lnSpc>
                          <a:spcPct val="90000"/>
                        </a:lnSpc>
                        <a:spcBef>
                          <a:spcPct val="0"/>
                        </a:spcBef>
                        <a:spcAft>
                          <a:spcPct val="0"/>
                        </a:spcAft>
                        <a:buClrTx/>
                        <a:buSzTx/>
                        <a:buFontTx/>
                        <a:buNone/>
                        <a:tabLst/>
                      </a:pPr>
                      <a:r>
                        <a:rPr lang="en-GB" sz="1800" kern="1200" dirty="0" smtClean="0">
                          <a:solidFill>
                            <a:schemeClr val="tx1"/>
                          </a:solidFill>
                          <a:latin typeface="+mn-lt"/>
                          <a:ea typeface="+mn-ea"/>
                          <a:cs typeface="+mn-cs"/>
                        </a:rPr>
                        <a:t>EBIT</a:t>
                      </a:r>
                      <a:endParaRPr kumimoji="0" lang="en-US" sz="1400" b="1" i="0" u="none" strike="noStrike" cap="none" normalizeH="0" baseline="0" dirty="0" smtClean="0">
                        <a:ln>
                          <a:noFill/>
                        </a:ln>
                        <a:solidFill>
                          <a:schemeClr val="tx1"/>
                        </a:solidFill>
                        <a:effectLst/>
                        <a:latin typeface="Verdana" pitchFamily="-65" charset="0"/>
                        <a:ea typeface="ＭＳ Ｐゴシック" pitchFamily="-65" charset="-128"/>
                        <a:cs typeface="Times New Roman" pitchFamily="-65" charset="0"/>
                      </a:endParaRPr>
                    </a:p>
                  </a:txBody>
                  <a:tcPr marL="68580" marR="68580" marT="0" marB="0" anchor="b" horzOverflow="overflow">
                    <a:lnL>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90000"/>
                        </a:lnSpc>
                        <a:spcBef>
                          <a:spcPct val="0"/>
                        </a:spcBef>
                        <a:spcAft>
                          <a:spcPct val="0"/>
                        </a:spcAft>
                        <a:buClrTx/>
                        <a:buSzTx/>
                        <a:buFontTx/>
                        <a:buNone/>
                        <a:tabLst>
                          <a:tab pos="719138" algn="dec"/>
                        </a:tabLst>
                      </a:pPr>
                      <a:r>
                        <a:rPr lang="en-GB" sz="1800" kern="1200" dirty="0" smtClean="0">
                          <a:solidFill>
                            <a:schemeClr val="tx1"/>
                          </a:solidFill>
                          <a:latin typeface="+mn-lt"/>
                          <a:ea typeface="+mn-ea"/>
                          <a:cs typeface="+mn-cs"/>
                        </a:rPr>
                        <a:t>5.6</a:t>
                      </a:r>
                      <a:endParaRPr kumimoji="0" lang="en-US" sz="1400" b="1" i="0" u="none" strike="noStrike" cap="none" normalizeH="0" baseline="0" dirty="0" smtClean="0">
                        <a:ln>
                          <a:noFill/>
                        </a:ln>
                        <a:solidFill>
                          <a:schemeClr val="tx1"/>
                        </a:solidFill>
                        <a:effectLst/>
                        <a:latin typeface="Verdana" pitchFamily="-65" charset="0"/>
                        <a:ea typeface="ＭＳ Ｐゴシック" pitchFamily="-65" charset="-128"/>
                        <a:cs typeface="Times New Roman" pitchFamily="-65" charset="0"/>
                      </a:endParaRPr>
                    </a:p>
                  </a:txBody>
                  <a:tcPr marL="68580" marR="68580" marT="0" marB="0" anchor="b" horzOverflow="overflow">
                    <a:lnL>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90000"/>
                        </a:lnSpc>
                        <a:spcBef>
                          <a:spcPct val="0"/>
                        </a:spcBef>
                        <a:spcAft>
                          <a:spcPct val="0"/>
                        </a:spcAft>
                        <a:buClrTx/>
                        <a:buSzTx/>
                        <a:buFontTx/>
                        <a:buNone/>
                        <a:tabLst/>
                      </a:pPr>
                      <a:r>
                        <a:rPr lang="en-GB" sz="1800" kern="1200" dirty="0" smtClean="0">
                          <a:solidFill>
                            <a:schemeClr val="tx1"/>
                          </a:solidFill>
                          <a:latin typeface="+mn-lt"/>
                          <a:ea typeface="+mn-ea"/>
                          <a:cs typeface="+mn-cs"/>
                        </a:rPr>
                        <a:t>7.9</a:t>
                      </a:r>
                      <a:endParaRPr kumimoji="0" lang="en-US" sz="1400" b="1" i="0" u="none" strike="noStrike" cap="none" normalizeH="0" baseline="0" dirty="0" smtClean="0">
                        <a:ln>
                          <a:noFill/>
                        </a:ln>
                        <a:solidFill>
                          <a:schemeClr val="tx1"/>
                        </a:solidFill>
                        <a:effectLst/>
                        <a:latin typeface="Verdana" pitchFamily="-65" charset="0"/>
                        <a:ea typeface="ＭＳ Ｐゴシック" pitchFamily="-65" charset="-128"/>
                        <a:cs typeface="Times New Roman" pitchFamily="-65" charset="0"/>
                      </a:endParaRPr>
                    </a:p>
                  </a:txBody>
                  <a:tcPr marL="68580" marR="68580" marT="0" marB="0" anchor="b" horzOverflow="overflow">
                    <a:lnL>
                      <a:noFill/>
                    </a:lnL>
                    <a:lnR>
                      <a:noFill/>
                    </a:lnR>
                    <a:lnT>
                      <a:noFill/>
                    </a:lnT>
                    <a:lnB>
                      <a:noFill/>
                    </a:lnB>
                    <a:lnTlToBr>
                      <a:noFill/>
                    </a:lnTlToBr>
                    <a:lnBlToTr>
                      <a:noFill/>
                    </a:lnBlToTr>
                    <a:noFill/>
                  </a:tcPr>
                </a:tc>
              </a:tr>
              <a:tr h="304793">
                <a:tc>
                  <a:txBody>
                    <a:bodyPr/>
                    <a:lstStyle/>
                    <a:p>
                      <a:pPr marL="0" marR="0" lvl="0" indent="0" algn="l" defTabSz="914400" rtl="0" eaLnBrk="1" fontAlgn="base" latinLnBrk="0" hangingPunct="1">
                        <a:lnSpc>
                          <a:spcPct val="90000"/>
                        </a:lnSpc>
                        <a:spcBef>
                          <a:spcPct val="0"/>
                        </a:spcBef>
                        <a:spcAft>
                          <a:spcPct val="0"/>
                        </a:spcAft>
                        <a:buClrTx/>
                        <a:buSzTx/>
                        <a:buFontTx/>
                        <a:buNone/>
                        <a:tabLst/>
                      </a:pPr>
                      <a:r>
                        <a:rPr lang="en-GB" sz="1800" kern="1200" dirty="0" smtClean="0">
                          <a:solidFill>
                            <a:schemeClr val="tx1"/>
                          </a:solidFill>
                          <a:latin typeface="+mn-lt"/>
                          <a:ea typeface="+mn-ea"/>
                          <a:cs typeface="+mn-cs"/>
                        </a:rPr>
                        <a:t>Net Income</a:t>
                      </a:r>
                      <a:endParaRPr kumimoji="0" lang="en-US" sz="1400" b="1" i="0" u="none" strike="noStrike" cap="none" normalizeH="0" baseline="0" dirty="0" smtClean="0">
                        <a:ln>
                          <a:noFill/>
                        </a:ln>
                        <a:solidFill>
                          <a:schemeClr val="tx1"/>
                        </a:solidFill>
                        <a:effectLst/>
                        <a:latin typeface="Verdana" pitchFamily="-65" charset="0"/>
                        <a:ea typeface="ＭＳ Ｐゴシック" pitchFamily="-65" charset="-128"/>
                        <a:cs typeface="Times New Roman" pitchFamily="-65" charset="0"/>
                      </a:endParaRPr>
                    </a:p>
                  </a:txBody>
                  <a:tcPr marL="68580" marR="68580" marT="0" marB="0" anchor="b" horzOverflow="overflow">
                    <a:lnL>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90000"/>
                        </a:lnSpc>
                        <a:spcBef>
                          <a:spcPct val="0"/>
                        </a:spcBef>
                        <a:spcAft>
                          <a:spcPct val="0"/>
                        </a:spcAft>
                        <a:buClrTx/>
                        <a:buSzTx/>
                        <a:buFontTx/>
                        <a:buNone/>
                        <a:tabLst>
                          <a:tab pos="719138" algn="dec"/>
                        </a:tabLst>
                      </a:pPr>
                      <a:r>
                        <a:rPr lang="en-GB" sz="1800" kern="1200" dirty="0" smtClean="0">
                          <a:solidFill>
                            <a:schemeClr val="tx1"/>
                          </a:solidFill>
                          <a:latin typeface="+mn-lt"/>
                          <a:ea typeface="+mn-ea"/>
                          <a:cs typeface="+mn-cs"/>
                        </a:rPr>
                        <a:t>0.6</a:t>
                      </a:r>
                      <a:endParaRPr kumimoji="0" lang="en-US" sz="1400" b="1" i="0" u="none" strike="noStrike" cap="none" normalizeH="0" baseline="0" dirty="0" smtClean="0">
                        <a:ln>
                          <a:noFill/>
                        </a:ln>
                        <a:solidFill>
                          <a:schemeClr val="tx1"/>
                        </a:solidFill>
                        <a:effectLst/>
                        <a:latin typeface="Verdana" pitchFamily="-65" charset="0"/>
                        <a:ea typeface="ＭＳ Ｐゴシック" pitchFamily="-65" charset="-128"/>
                        <a:cs typeface="Times New Roman" pitchFamily="-65" charset="0"/>
                      </a:endParaRPr>
                    </a:p>
                  </a:txBody>
                  <a:tcPr marL="68580" marR="68580" marT="0" marB="0" anchor="b" horzOverflow="overflow">
                    <a:lnL>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90000"/>
                        </a:lnSpc>
                        <a:spcBef>
                          <a:spcPct val="0"/>
                        </a:spcBef>
                        <a:spcAft>
                          <a:spcPct val="0"/>
                        </a:spcAft>
                        <a:buClrTx/>
                        <a:buSzTx/>
                        <a:buFontTx/>
                        <a:buNone/>
                        <a:tabLst/>
                      </a:pPr>
                      <a:r>
                        <a:rPr lang="en-GB" sz="1800" kern="1200" dirty="0" smtClean="0">
                          <a:solidFill>
                            <a:schemeClr val="tx1"/>
                          </a:solidFill>
                          <a:latin typeface="+mn-lt"/>
                          <a:ea typeface="+mn-ea"/>
                          <a:cs typeface="+mn-cs"/>
                        </a:rPr>
                        <a:t>3.8</a:t>
                      </a:r>
                      <a:endParaRPr kumimoji="0" lang="en-US" sz="1400" b="1" i="0" u="none" strike="noStrike" cap="none" normalizeH="0" baseline="0" dirty="0" smtClean="0">
                        <a:ln>
                          <a:noFill/>
                        </a:ln>
                        <a:solidFill>
                          <a:schemeClr val="tx1"/>
                        </a:solidFill>
                        <a:effectLst/>
                        <a:latin typeface="Verdana" pitchFamily="-65" charset="0"/>
                        <a:ea typeface="ＭＳ Ｐゴシック" pitchFamily="-65" charset="-128"/>
                        <a:cs typeface="Times New Roman" pitchFamily="-65" charset="0"/>
                      </a:endParaRPr>
                    </a:p>
                  </a:txBody>
                  <a:tcPr marL="68580" marR="68580" marT="0" marB="0" anchor="b" horzOverflow="overflow">
                    <a:lnL>
                      <a:noFill/>
                    </a:lnL>
                    <a:lnR>
                      <a:noFill/>
                    </a:lnR>
                    <a:lnT>
                      <a:noFill/>
                    </a:lnT>
                    <a:lnB>
                      <a:noFill/>
                    </a:lnB>
                    <a:lnTlToBr>
                      <a:noFill/>
                    </a:lnTlToBr>
                    <a:lnBlToTr>
                      <a:noFill/>
                    </a:lnBlToTr>
                    <a:noFill/>
                  </a:tcPr>
                </a:tc>
              </a:tr>
              <a:tr h="493764">
                <a:tc>
                  <a:txBody>
                    <a:bodyPr/>
                    <a:lstStyle/>
                    <a:p>
                      <a:pPr marL="0" marR="0" lvl="0" indent="0" algn="l" defTabSz="914400" rtl="0" eaLnBrk="1" fontAlgn="base" latinLnBrk="0" hangingPunct="1">
                        <a:lnSpc>
                          <a:spcPct val="90000"/>
                        </a:lnSpc>
                        <a:spcBef>
                          <a:spcPct val="0"/>
                        </a:spcBef>
                        <a:spcAft>
                          <a:spcPct val="0"/>
                        </a:spcAft>
                        <a:buClrTx/>
                        <a:buSzTx/>
                        <a:buFontTx/>
                        <a:buNone/>
                        <a:tabLst/>
                      </a:pPr>
                      <a:r>
                        <a:rPr lang="en-GB" sz="1800" kern="1200" dirty="0" smtClean="0">
                          <a:solidFill>
                            <a:schemeClr val="tx1"/>
                          </a:solidFill>
                          <a:latin typeface="+mn-lt"/>
                          <a:ea typeface="+mn-ea"/>
                          <a:cs typeface="+mn-cs"/>
                        </a:rPr>
                        <a:t>Market Capitalization</a:t>
                      </a:r>
                      <a:endParaRPr kumimoji="0" lang="en-US" sz="1400" b="1" i="0" u="none" strike="noStrike" cap="none" normalizeH="0" baseline="0" dirty="0" smtClean="0">
                        <a:ln>
                          <a:noFill/>
                        </a:ln>
                        <a:solidFill>
                          <a:schemeClr val="tx1"/>
                        </a:solidFill>
                        <a:effectLst/>
                        <a:latin typeface="Verdana" pitchFamily="-65" charset="0"/>
                        <a:ea typeface="ＭＳ Ｐゴシック" pitchFamily="-65" charset="-128"/>
                        <a:cs typeface="Times New Roman" pitchFamily="-65" charset="0"/>
                      </a:endParaRPr>
                    </a:p>
                  </a:txBody>
                  <a:tcPr marL="68580" marR="68580" marT="0" marB="0" anchor="b" horzOverflow="overflow">
                    <a:lnL>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90000"/>
                        </a:lnSpc>
                        <a:spcBef>
                          <a:spcPct val="0"/>
                        </a:spcBef>
                        <a:spcAft>
                          <a:spcPct val="0"/>
                        </a:spcAft>
                        <a:buClrTx/>
                        <a:buSzTx/>
                        <a:buFontTx/>
                        <a:buNone/>
                        <a:tabLst>
                          <a:tab pos="719138" algn="dec"/>
                        </a:tabLst>
                      </a:pPr>
                      <a:r>
                        <a:rPr lang="en-GB" sz="1800" kern="1200" dirty="0" smtClean="0">
                          <a:solidFill>
                            <a:schemeClr val="tx1"/>
                          </a:solidFill>
                          <a:latin typeface="+mn-lt"/>
                          <a:ea typeface="+mn-ea"/>
                          <a:cs typeface="+mn-cs"/>
                        </a:rPr>
                        <a:t>38.3</a:t>
                      </a:r>
                      <a:endParaRPr kumimoji="0" lang="en-US" sz="1400" b="1" i="0" u="none" strike="noStrike" cap="none" normalizeH="0" baseline="0" dirty="0" smtClean="0">
                        <a:ln>
                          <a:noFill/>
                        </a:ln>
                        <a:solidFill>
                          <a:schemeClr val="tx1"/>
                        </a:solidFill>
                        <a:effectLst/>
                        <a:latin typeface="Verdana" pitchFamily="-65" charset="0"/>
                        <a:ea typeface="ＭＳ Ｐゴシック" pitchFamily="-65" charset="-128"/>
                        <a:cs typeface="Times New Roman" pitchFamily="-65" charset="0"/>
                      </a:endParaRPr>
                    </a:p>
                  </a:txBody>
                  <a:tcPr marL="68580" marR="68580" marT="0" marB="0" anchor="b" horzOverflow="overflow">
                    <a:lnL>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90000"/>
                        </a:lnSpc>
                        <a:spcBef>
                          <a:spcPct val="0"/>
                        </a:spcBef>
                        <a:spcAft>
                          <a:spcPct val="0"/>
                        </a:spcAft>
                        <a:buClrTx/>
                        <a:buSzTx/>
                        <a:buFontTx/>
                        <a:buNone/>
                        <a:tabLst/>
                      </a:pPr>
                      <a:r>
                        <a:rPr lang="en-GB" sz="1800" kern="1200" dirty="0" smtClean="0">
                          <a:solidFill>
                            <a:schemeClr val="tx1"/>
                          </a:solidFill>
                          <a:latin typeface="+mn-lt"/>
                          <a:ea typeface="+mn-ea"/>
                          <a:cs typeface="+mn-cs"/>
                        </a:rPr>
                        <a:t>22.3</a:t>
                      </a:r>
                      <a:endParaRPr kumimoji="0" lang="en-US" sz="1400" b="1" i="0" u="none" strike="noStrike" cap="none" normalizeH="0" baseline="0" dirty="0" smtClean="0">
                        <a:ln>
                          <a:noFill/>
                        </a:ln>
                        <a:solidFill>
                          <a:schemeClr val="tx1"/>
                        </a:solidFill>
                        <a:effectLst/>
                        <a:latin typeface="Verdana" pitchFamily="-65" charset="0"/>
                        <a:ea typeface="ＭＳ Ｐゴシック" pitchFamily="-65" charset="-128"/>
                        <a:cs typeface="Times New Roman" pitchFamily="-65" charset="0"/>
                      </a:endParaRPr>
                    </a:p>
                  </a:txBody>
                  <a:tcPr marL="68580" marR="68580" marT="0" marB="0" anchor="b" horzOverflow="overflow">
                    <a:lnL>
                      <a:noFill/>
                    </a:lnL>
                    <a:lnR>
                      <a:noFill/>
                    </a:lnR>
                    <a:lnT>
                      <a:noFill/>
                    </a:lnT>
                    <a:lnB>
                      <a:noFill/>
                    </a:lnB>
                    <a:lnTlToBr>
                      <a:noFill/>
                    </a:lnTlToBr>
                    <a:lnBlToTr>
                      <a:noFill/>
                    </a:lnBlToTr>
                    <a:noFill/>
                  </a:tcPr>
                </a:tc>
              </a:tr>
              <a:tr h="304793">
                <a:tc>
                  <a:txBody>
                    <a:bodyPr/>
                    <a:lstStyle/>
                    <a:p>
                      <a:pPr marL="0" marR="0" lvl="0" indent="0" algn="l" defTabSz="914400" rtl="0" eaLnBrk="1" fontAlgn="base" latinLnBrk="0" hangingPunct="1">
                        <a:lnSpc>
                          <a:spcPct val="90000"/>
                        </a:lnSpc>
                        <a:spcBef>
                          <a:spcPct val="0"/>
                        </a:spcBef>
                        <a:spcAft>
                          <a:spcPct val="0"/>
                        </a:spcAft>
                        <a:buClrTx/>
                        <a:buSzTx/>
                        <a:buFontTx/>
                        <a:buNone/>
                        <a:tabLst/>
                      </a:pPr>
                      <a:r>
                        <a:rPr lang="en-GB" sz="1800" kern="1200" dirty="0" smtClean="0">
                          <a:solidFill>
                            <a:schemeClr val="tx1"/>
                          </a:solidFill>
                          <a:latin typeface="+mn-lt"/>
                          <a:ea typeface="+mn-ea"/>
                          <a:cs typeface="+mn-cs"/>
                        </a:rPr>
                        <a:t>Cash</a:t>
                      </a:r>
                      <a:endParaRPr kumimoji="0" lang="en-US" sz="1400" b="1" i="0" u="none" strike="noStrike" cap="none" normalizeH="0" baseline="0" dirty="0" smtClean="0">
                        <a:ln>
                          <a:noFill/>
                        </a:ln>
                        <a:solidFill>
                          <a:schemeClr val="tx1"/>
                        </a:solidFill>
                        <a:effectLst/>
                        <a:latin typeface="Verdana" pitchFamily="-65" charset="0"/>
                        <a:ea typeface="ＭＳ Ｐゴシック" pitchFamily="-65" charset="-128"/>
                        <a:cs typeface="Times New Roman" pitchFamily="-65" charset="0"/>
                      </a:endParaRPr>
                    </a:p>
                  </a:txBody>
                  <a:tcPr marL="68580" marR="68580" marT="0" marB="0" anchor="b" horzOverflow="overflow">
                    <a:lnL>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90000"/>
                        </a:lnSpc>
                        <a:spcBef>
                          <a:spcPct val="0"/>
                        </a:spcBef>
                        <a:spcAft>
                          <a:spcPct val="0"/>
                        </a:spcAft>
                        <a:buClrTx/>
                        <a:buSzTx/>
                        <a:buFontTx/>
                        <a:buNone/>
                        <a:tabLst>
                          <a:tab pos="719138" algn="dec"/>
                        </a:tabLst>
                      </a:pPr>
                      <a:r>
                        <a:rPr lang="en-GB" sz="1800" kern="1200" dirty="0" smtClean="0">
                          <a:solidFill>
                            <a:schemeClr val="tx1"/>
                          </a:solidFill>
                          <a:latin typeface="+mn-lt"/>
                          <a:ea typeface="+mn-ea"/>
                          <a:cs typeface="+mn-cs"/>
                        </a:rPr>
                        <a:t>3.7</a:t>
                      </a:r>
                      <a:endParaRPr kumimoji="0" lang="en-US" sz="1400" b="1" i="0" u="none" strike="noStrike" cap="none" normalizeH="0" baseline="0" dirty="0" smtClean="0">
                        <a:ln>
                          <a:noFill/>
                        </a:ln>
                        <a:solidFill>
                          <a:schemeClr val="tx1"/>
                        </a:solidFill>
                        <a:effectLst/>
                        <a:latin typeface="Verdana" pitchFamily="-65" charset="0"/>
                        <a:ea typeface="ＭＳ Ｐゴシック" pitchFamily="-65" charset="-128"/>
                        <a:cs typeface="Times New Roman" pitchFamily="-65" charset="0"/>
                      </a:endParaRPr>
                    </a:p>
                  </a:txBody>
                  <a:tcPr marL="68580" marR="68580" marT="0" marB="0" anchor="b" horzOverflow="overflow">
                    <a:lnL>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90000"/>
                        </a:lnSpc>
                        <a:spcBef>
                          <a:spcPct val="0"/>
                        </a:spcBef>
                        <a:spcAft>
                          <a:spcPct val="0"/>
                        </a:spcAft>
                        <a:buClrTx/>
                        <a:buSzTx/>
                        <a:buFontTx/>
                        <a:buNone/>
                        <a:tabLst/>
                      </a:pPr>
                      <a:r>
                        <a:rPr lang="en-GB" sz="1800" kern="1200" dirty="0" smtClean="0">
                          <a:solidFill>
                            <a:schemeClr val="tx1"/>
                          </a:solidFill>
                          <a:latin typeface="+mn-lt"/>
                          <a:ea typeface="+mn-ea"/>
                          <a:cs typeface="+mn-cs"/>
                        </a:rPr>
                        <a:t>8.0</a:t>
                      </a:r>
                      <a:endParaRPr kumimoji="0" lang="en-US" sz="1400" b="1" i="0" u="none" strike="noStrike" cap="none" normalizeH="0" baseline="0" dirty="0" smtClean="0">
                        <a:ln>
                          <a:noFill/>
                        </a:ln>
                        <a:solidFill>
                          <a:schemeClr val="tx1"/>
                        </a:solidFill>
                        <a:effectLst/>
                        <a:latin typeface="Verdana" pitchFamily="-65" charset="0"/>
                        <a:ea typeface="ＭＳ Ｐゴシック" pitchFamily="-65" charset="-128"/>
                        <a:cs typeface="Times New Roman" pitchFamily="-65" charset="0"/>
                      </a:endParaRPr>
                    </a:p>
                  </a:txBody>
                  <a:tcPr marL="68580" marR="68580" marT="0" marB="0" anchor="b" horzOverflow="overflow">
                    <a:lnL>
                      <a:noFill/>
                    </a:lnL>
                    <a:lnR>
                      <a:noFill/>
                    </a:lnR>
                    <a:lnT>
                      <a:noFill/>
                    </a:lnT>
                    <a:lnB>
                      <a:noFill/>
                    </a:lnB>
                    <a:lnTlToBr>
                      <a:noFill/>
                    </a:lnTlToBr>
                    <a:lnBlToTr>
                      <a:noFill/>
                    </a:lnBlToTr>
                    <a:noFill/>
                  </a:tcPr>
                </a:tc>
              </a:tr>
              <a:tr h="304793">
                <a:tc>
                  <a:txBody>
                    <a:bodyPr/>
                    <a:lstStyle/>
                    <a:p>
                      <a:pPr marL="0" marR="0" lvl="0" indent="0" algn="l" defTabSz="914400" rtl="0" eaLnBrk="1" fontAlgn="base" latinLnBrk="0" hangingPunct="1">
                        <a:lnSpc>
                          <a:spcPct val="90000"/>
                        </a:lnSpc>
                        <a:spcBef>
                          <a:spcPct val="0"/>
                        </a:spcBef>
                        <a:spcAft>
                          <a:spcPct val="0"/>
                        </a:spcAft>
                        <a:buClrTx/>
                        <a:buSzTx/>
                        <a:buFontTx/>
                        <a:buNone/>
                        <a:tabLst/>
                      </a:pPr>
                      <a:r>
                        <a:rPr lang="en-GB" sz="1800" kern="1200" dirty="0" smtClean="0">
                          <a:solidFill>
                            <a:schemeClr val="tx1"/>
                          </a:solidFill>
                          <a:latin typeface="+mn-lt"/>
                          <a:ea typeface="+mn-ea"/>
                          <a:cs typeface="+mn-cs"/>
                        </a:rPr>
                        <a:t>Debt</a:t>
                      </a:r>
                      <a:endParaRPr kumimoji="0" lang="en-US" sz="1400" b="1" i="0" u="none" strike="noStrike" cap="none" normalizeH="0" baseline="0" dirty="0" smtClean="0">
                        <a:ln>
                          <a:noFill/>
                        </a:ln>
                        <a:solidFill>
                          <a:schemeClr val="tx1"/>
                        </a:solidFill>
                        <a:effectLst/>
                        <a:latin typeface="Verdana" pitchFamily="-65" charset="0"/>
                        <a:ea typeface="ＭＳ Ｐゴシック" pitchFamily="-65" charset="-128"/>
                        <a:cs typeface="Times New Roman" pitchFamily="-65" charset="0"/>
                      </a:endParaRPr>
                    </a:p>
                  </a:txBody>
                  <a:tcPr marL="68580" marR="68580" marT="0" marB="0" anchor="b" horzOverflow="overflow">
                    <a:lnL>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90000"/>
                        </a:lnSpc>
                        <a:spcBef>
                          <a:spcPct val="0"/>
                        </a:spcBef>
                        <a:spcAft>
                          <a:spcPct val="0"/>
                        </a:spcAft>
                        <a:buClrTx/>
                        <a:buSzTx/>
                        <a:buFontTx/>
                        <a:buNone/>
                        <a:tabLst>
                          <a:tab pos="719138" algn="dec"/>
                        </a:tabLst>
                      </a:pPr>
                      <a:r>
                        <a:rPr lang="en-GB" sz="1800" kern="1200" dirty="0" smtClean="0">
                          <a:solidFill>
                            <a:schemeClr val="tx1"/>
                          </a:solidFill>
                          <a:latin typeface="+mn-lt"/>
                          <a:ea typeface="+mn-ea"/>
                          <a:cs typeface="+mn-cs"/>
                        </a:rPr>
                        <a:t>40.1</a:t>
                      </a:r>
                      <a:endParaRPr kumimoji="0" lang="en-US" sz="1400" b="1" i="0" u="none" strike="noStrike" cap="none" normalizeH="0" baseline="0" dirty="0" smtClean="0">
                        <a:ln>
                          <a:noFill/>
                        </a:ln>
                        <a:solidFill>
                          <a:schemeClr val="tx1"/>
                        </a:solidFill>
                        <a:effectLst/>
                        <a:latin typeface="Verdana" pitchFamily="-65" charset="0"/>
                        <a:ea typeface="ＭＳ Ｐゴシック" pitchFamily="-65" charset="-128"/>
                        <a:cs typeface="Times New Roman" pitchFamily="-65" charset="0"/>
                      </a:endParaRPr>
                    </a:p>
                  </a:txBody>
                  <a:tcPr marL="68580" marR="68580" marT="0" marB="0" anchor="b" horzOverflow="overflow">
                    <a:lnL>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90000"/>
                        </a:lnSpc>
                        <a:spcBef>
                          <a:spcPct val="0"/>
                        </a:spcBef>
                        <a:spcAft>
                          <a:spcPct val="0"/>
                        </a:spcAft>
                        <a:buClrTx/>
                        <a:buSzTx/>
                        <a:buFontTx/>
                        <a:buNone/>
                        <a:tabLst/>
                      </a:pPr>
                      <a:r>
                        <a:rPr lang="en-GB" sz="1800" kern="1200" dirty="0" smtClean="0">
                          <a:solidFill>
                            <a:schemeClr val="tx1"/>
                          </a:solidFill>
                          <a:latin typeface="+mn-lt"/>
                          <a:ea typeface="+mn-ea"/>
                          <a:cs typeface="+mn-cs"/>
                        </a:rPr>
                        <a:t>32.3</a:t>
                      </a:r>
                      <a:endParaRPr kumimoji="0" lang="en-US" sz="1400" b="1" i="0" u="none" strike="noStrike" cap="none" normalizeH="0" baseline="0" dirty="0" smtClean="0">
                        <a:ln>
                          <a:noFill/>
                        </a:ln>
                        <a:solidFill>
                          <a:schemeClr val="tx1"/>
                        </a:solidFill>
                        <a:effectLst/>
                        <a:latin typeface="Verdana" pitchFamily="-65" charset="0"/>
                        <a:ea typeface="ＭＳ Ｐゴシック" pitchFamily="-65" charset="-128"/>
                        <a:cs typeface="Times New Roman" pitchFamily="-65" charset="0"/>
                      </a:endParaRPr>
                    </a:p>
                  </a:txBody>
                  <a:tcPr marL="68580" marR="68580" marT="0" marB="0" anchor="b" horzOverflow="overflow">
                    <a:lnL>
                      <a:noFill/>
                    </a:lnL>
                    <a:lnR>
                      <a:noFill/>
                    </a:lnR>
                    <a:lnT>
                      <a:noFill/>
                    </a:lnT>
                    <a:lnB>
                      <a:noFill/>
                    </a:lnB>
                    <a:lnTlToBr>
                      <a:noFill/>
                    </a:lnTlToBr>
                    <a:lnBlToTr>
                      <a:noFill/>
                    </a:lnBlToTr>
                    <a:noFill/>
                  </a:tcPr>
                </a:tc>
              </a:tr>
            </a:tbl>
          </a:graphicData>
        </a:graphic>
      </p:graphicFrame>
    </p:spTree>
  </p:cSld>
  <p:clrMapOvr>
    <a:masterClrMapping/>
  </p:clrMapOvr>
  <p:transition spd="med">
    <p:wipe dir="r"/>
  </p:transition>
  <p:timing>
    <p:tnLst>
      <p:par>
        <p:cTn id="1" dur="indefinite" restart="never" nodeType="tmRoot"/>
      </p:par>
    </p:tnLst>
  </p:timing>
</p:sld>
</file>

<file path=ppt/slides/slide101.xml><?xml version="1.0" encoding="utf-8"?>
<p:sld xmlns:a="http://schemas.openxmlformats.org/drawingml/2006/main" xmlns:r="http://schemas.openxmlformats.org/officeDocument/2006/relationships" xmlns:p="http://schemas.openxmlformats.org/presentationml/2006/main">
  <p:cSld>
    <p:bg>
      <p:bgPr>
        <a:solidFill>
          <a:srgbClr val="FDF2D3"/>
        </a:solidFill>
        <a:effectLst/>
      </p:bgPr>
    </p:bg>
    <p:spTree>
      <p:nvGrpSpPr>
        <p:cNvPr id="1" name=""/>
        <p:cNvGrpSpPr/>
        <p:nvPr/>
      </p:nvGrpSpPr>
      <p:grpSpPr>
        <a:xfrm>
          <a:off x="0" y="0"/>
          <a:ext cx="0" cy="0"/>
          <a:chOff x="0" y="0"/>
          <a:chExt cx="0" cy="0"/>
        </a:xfrm>
      </p:grpSpPr>
      <p:sp>
        <p:nvSpPr>
          <p:cNvPr id="108546" name="Rectangle 13"/>
          <p:cNvSpPr>
            <a:spLocks noGrp="1" noChangeArrowheads="1"/>
          </p:cNvSpPr>
          <p:nvPr>
            <p:ph type="title"/>
          </p:nvPr>
        </p:nvSpPr>
        <p:spPr/>
        <p:txBody>
          <a:bodyPr/>
          <a:lstStyle/>
          <a:p>
            <a:pPr eaLnBrk="1" hangingPunct="1"/>
            <a:r>
              <a:rPr lang="en-US" altLang="en-US" sz="2800" smtClean="0">
                <a:ea typeface="ヒラギノ角ゴ Pro W3" pitchFamily="-65" charset="-128"/>
              </a:rPr>
              <a:t>Example 2.6 Computing Profitability and Valuation Ratios (cont’d)</a:t>
            </a:r>
          </a:p>
        </p:txBody>
      </p:sp>
      <p:sp>
        <p:nvSpPr>
          <p:cNvPr id="108547" name="Rectangle 14"/>
          <p:cNvSpPr>
            <a:spLocks noGrp="1" noChangeArrowheads="1"/>
          </p:cNvSpPr>
          <p:nvPr>
            <p:ph idx="1"/>
          </p:nvPr>
        </p:nvSpPr>
        <p:spPr/>
        <p:txBody>
          <a:bodyPr rIns="91440"/>
          <a:lstStyle/>
          <a:p>
            <a:pPr eaLnBrk="1" hangingPunct="1">
              <a:lnSpc>
                <a:spcPct val="80000"/>
              </a:lnSpc>
              <a:spcBef>
                <a:spcPct val="40000"/>
              </a:spcBef>
              <a:buFontTx/>
              <a:buNone/>
            </a:pPr>
            <a:r>
              <a:rPr lang="en-US" altLang="en-US" smtClean="0">
                <a:ea typeface="ヒラギノ角ゴ Pro W3" pitchFamily="-65" charset="-128"/>
              </a:rPr>
              <a:t>Solution</a:t>
            </a:r>
          </a:p>
          <a:p>
            <a:pPr eaLnBrk="1" hangingPunct="1">
              <a:lnSpc>
                <a:spcPct val="80000"/>
              </a:lnSpc>
              <a:spcBef>
                <a:spcPct val="40000"/>
              </a:spcBef>
              <a:buFontTx/>
              <a:buNone/>
            </a:pPr>
            <a:r>
              <a:rPr lang="en-US" altLang="en-US" smtClean="0">
                <a:ea typeface="ヒラギノ角ゴ Pro W3" pitchFamily="-65" charset="-128"/>
              </a:rPr>
              <a:t>Plan:</a:t>
            </a:r>
          </a:p>
          <a:p>
            <a:pPr eaLnBrk="1" hangingPunct="1">
              <a:lnSpc>
                <a:spcPct val="80000"/>
              </a:lnSpc>
              <a:spcBef>
                <a:spcPct val="40000"/>
              </a:spcBef>
            </a:pPr>
            <a:r>
              <a:rPr lang="en-US" altLang="en-US" sz="2000" smtClean="0">
                <a:ea typeface="ヒラギノ角ゴ Pro W3" pitchFamily="-65" charset="-128"/>
              </a:rPr>
              <a:t>The table contains all of the raw data, but we need to compute the ratios using the inputs in the table.</a:t>
            </a:r>
          </a:p>
          <a:p>
            <a:pPr lvl="1"/>
            <a:r>
              <a:rPr lang="en-GB" altLang="en-US" sz="2000" i="1" smtClean="0">
                <a:ea typeface="ヒラギノ角ゴ Pro W3" pitchFamily="-65" charset="-128"/>
              </a:rPr>
              <a:t>EBIT margin = EBIT/Sales</a:t>
            </a:r>
            <a:endParaRPr lang="en-US" altLang="en-US" sz="2000" i="1" smtClean="0">
              <a:ea typeface="ヒラギノ角ゴ Pro W3" pitchFamily="-65" charset="-128"/>
            </a:endParaRPr>
          </a:p>
          <a:p>
            <a:pPr lvl="1"/>
            <a:r>
              <a:rPr lang="en-GB" altLang="en-US" sz="2000" i="1" smtClean="0">
                <a:ea typeface="ヒラギノ角ゴ Pro W3" pitchFamily="-65" charset="-128"/>
              </a:rPr>
              <a:t>Net Profit Margin = Net Income/Sales</a:t>
            </a:r>
            <a:endParaRPr lang="en-US" altLang="en-US" sz="2000" i="1" smtClean="0">
              <a:ea typeface="ヒラギノ角ゴ Pro W3" pitchFamily="-65" charset="-128"/>
            </a:endParaRPr>
          </a:p>
          <a:p>
            <a:pPr lvl="1"/>
            <a:r>
              <a:rPr lang="en-GB" altLang="en-US" sz="2000" i="1" smtClean="0">
                <a:ea typeface="ヒラギノ角ゴ Pro W3" pitchFamily="-65" charset="-128"/>
              </a:rPr>
              <a:t>P/E ratio = Price/Earnings = Market Capitalization/Net Income</a:t>
            </a:r>
            <a:endParaRPr lang="en-US" altLang="en-US" sz="2000" i="1" smtClean="0">
              <a:ea typeface="ヒラギノ角ゴ Pro W3" pitchFamily="-65" charset="-128"/>
            </a:endParaRPr>
          </a:p>
          <a:p>
            <a:pPr lvl="1"/>
            <a:r>
              <a:rPr lang="en-GB" altLang="en-US" sz="2000" i="1" smtClean="0">
                <a:ea typeface="ヒラギノ角ゴ Pro W3" pitchFamily="-65" charset="-128"/>
              </a:rPr>
              <a:t>Enterprise value to EBIT = Enterprise Value/EBIT</a:t>
            </a:r>
            <a:endParaRPr lang="en-US" altLang="en-US" sz="2000" i="1" smtClean="0">
              <a:ea typeface="ヒラギノ角ゴ Pro W3" pitchFamily="-65" charset="-128"/>
            </a:endParaRPr>
          </a:p>
          <a:p>
            <a:pPr lvl="1"/>
            <a:r>
              <a:rPr lang="en-GB" altLang="en-US" sz="2000" i="1" smtClean="0">
                <a:ea typeface="ヒラギノ角ゴ Pro W3" pitchFamily="-65" charset="-128"/>
              </a:rPr>
              <a:t>Enterprise value to sales = Enterprise Value/Sales</a:t>
            </a:r>
            <a:endParaRPr lang="en-US" altLang="en-US" sz="2000" i="1" smtClean="0">
              <a:ea typeface="ヒラギノ角ゴ Pro W3" pitchFamily="-65" charset="-128"/>
            </a:endParaRPr>
          </a:p>
        </p:txBody>
      </p:sp>
    </p:spTree>
  </p:cSld>
  <p:clrMapOvr>
    <a:masterClrMapping/>
  </p:clrMapOvr>
  <p:transition spd="med">
    <p:wipe dir="r"/>
  </p:transition>
  <p:timing>
    <p:tnLst>
      <p:par>
        <p:cTn id="1" dur="indefinite" restart="never" nodeType="tmRoot"/>
      </p:par>
    </p:tnLst>
  </p:timing>
</p:sld>
</file>

<file path=ppt/slides/slide102.xml><?xml version="1.0" encoding="utf-8"?>
<p:sld xmlns:a="http://schemas.openxmlformats.org/drawingml/2006/main" xmlns:r="http://schemas.openxmlformats.org/officeDocument/2006/relationships" xmlns:p="http://schemas.openxmlformats.org/presentationml/2006/main">
  <p:cSld>
    <p:bg>
      <p:bgPr>
        <a:solidFill>
          <a:srgbClr val="FDF2D3"/>
        </a:solidFill>
        <a:effectLst/>
      </p:bgPr>
    </p:bg>
    <p:spTree>
      <p:nvGrpSpPr>
        <p:cNvPr id="1" name=""/>
        <p:cNvGrpSpPr/>
        <p:nvPr/>
      </p:nvGrpSpPr>
      <p:grpSpPr>
        <a:xfrm>
          <a:off x="0" y="0"/>
          <a:ext cx="0" cy="0"/>
          <a:chOff x="0" y="0"/>
          <a:chExt cx="0" cy="0"/>
        </a:xfrm>
      </p:grpSpPr>
      <p:sp>
        <p:nvSpPr>
          <p:cNvPr id="109570" name="Rectangle 15"/>
          <p:cNvSpPr>
            <a:spLocks noGrp="1" noChangeArrowheads="1"/>
          </p:cNvSpPr>
          <p:nvPr>
            <p:ph type="title"/>
          </p:nvPr>
        </p:nvSpPr>
        <p:spPr/>
        <p:txBody>
          <a:bodyPr/>
          <a:lstStyle/>
          <a:p>
            <a:pPr eaLnBrk="1" hangingPunct="1"/>
            <a:r>
              <a:rPr lang="en-US" altLang="en-US" sz="2800" smtClean="0">
                <a:ea typeface="ヒラギノ角ゴ Pro W3" pitchFamily="-65" charset="-128"/>
              </a:rPr>
              <a:t>Example 2.6 Computing Profitability and Valuation Ratios (cont’d)</a:t>
            </a:r>
          </a:p>
        </p:txBody>
      </p:sp>
      <p:sp>
        <p:nvSpPr>
          <p:cNvPr id="109571" name="Rectangle 16"/>
          <p:cNvSpPr>
            <a:spLocks noGrp="1" noChangeArrowheads="1"/>
          </p:cNvSpPr>
          <p:nvPr>
            <p:ph idx="1"/>
          </p:nvPr>
        </p:nvSpPr>
        <p:spPr/>
        <p:txBody>
          <a:bodyPr rIns="91440"/>
          <a:lstStyle/>
          <a:p>
            <a:pPr eaLnBrk="1" hangingPunct="1">
              <a:buFontTx/>
              <a:buNone/>
            </a:pPr>
            <a:r>
              <a:rPr lang="en-US" altLang="en-US" sz="3200" smtClean="0">
                <a:ea typeface="ヒラギノ角ゴ Pro W3" pitchFamily="-65" charset="-128"/>
              </a:rPr>
              <a:t>Execute:</a:t>
            </a:r>
          </a:p>
          <a:p>
            <a:pPr>
              <a:buFontTx/>
              <a:buNone/>
            </a:pPr>
            <a:r>
              <a:rPr lang="en-GB" altLang="en-US" sz="2000" smtClean="0">
                <a:ea typeface="ヒラギノ角ゴ Pro W3" pitchFamily="-65" charset="-128"/>
              </a:rPr>
              <a:t>	Deutsche Telekom had an EBIT margin of 5.6/58.7 = 9.5%, a net profit margin of 0.6/58.7 = 1.0% and a P/E ratio of 38.3/0.6 = 63.8.</a:t>
            </a:r>
            <a:endParaRPr lang="en-US" altLang="en-US" sz="2000" smtClean="0">
              <a:ea typeface="ヒラギノ角ゴ Pro W3" pitchFamily="-65" charset="-128"/>
            </a:endParaRPr>
          </a:p>
          <a:p>
            <a:pPr>
              <a:buFontTx/>
              <a:buNone/>
            </a:pPr>
            <a:r>
              <a:rPr lang="en-GB" altLang="en-US" sz="2000" smtClean="0">
                <a:ea typeface="ヒラギノ角ゴ Pro W3" pitchFamily="-65" charset="-128"/>
              </a:rPr>
              <a:t>	Its enterprise value was 38.3 + 40.1 – 3.7 = €74.7 billion. Its ratio to EBIT is 74.7/5.6 = 13.34 and its ratio to sales is 74.7/58.7 = 1.27.</a:t>
            </a:r>
            <a:endParaRPr lang="en-US" altLang="en-US" sz="2000" smtClean="0">
              <a:ea typeface="ヒラギノ角ゴ Pro W3" pitchFamily="-65" charset="-128"/>
            </a:endParaRPr>
          </a:p>
          <a:p>
            <a:pPr>
              <a:buFontTx/>
              <a:buNone/>
            </a:pPr>
            <a:r>
              <a:rPr lang="en-GB" altLang="en-US" sz="2000" smtClean="0">
                <a:ea typeface="ヒラギノ角ゴ Pro W3" pitchFamily="-65" charset="-128"/>
              </a:rPr>
              <a:t>	France Telecom had an EBIT margin of 7.9/45.3 = 17.4%, a net profit margin of 3.8/45.3 = 8.4% and a P/E ratio of 22.3/3.8 = 5.9.</a:t>
            </a:r>
            <a:endParaRPr lang="en-US" altLang="en-US" sz="2000" smtClean="0">
              <a:ea typeface="ヒラギノ角ゴ Pro W3" pitchFamily="-65" charset="-128"/>
            </a:endParaRPr>
          </a:p>
          <a:p>
            <a:pPr>
              <a:buFontTx/>
              <a:buNone/>
            </a:pPr>
            <a:r>
              <a:rPr lang="en-GB" altLang="en-US" sz="2000" smtClean="0">
                <a:ea typeface="ヒラギノ角ゴ Pro W3" pitchFamily="-65" charset="-128"/>
              </a:rPr>
              <a:t>	Its enterprise value was 22.3 + 32.3 – 8.0 = €46.6 billion.</a:t>
            </a:r>
            <a:endParaRPr lang="en-US" altLang="en-US" sz="2000" smtClean="0">
              <a:ea typeface="ヒラギノ角ゴ Pro W3" pitchFamily="-65" charset="-128"/>
            </a:endParaRPr>
          </a:p>
          <a:p>
            <a:pPr>
              <a:buFontTx/>
              <a:buNone/>
            </a:pPr>
            <a:r>
              <a:rPr lang="en-GB" altLang="en-US" sz="2000" smtClean="0">
                <a:ea typeface="ヒラギノ角ゴ Pro W3" pitchFamily="-65" charset="-128"/>
              </a:rPr>
              <a:t>	Its ratio to EBIT is46.6/7.9 = 5.90 and its ratio to sales is 46.6/45.3 = 1.03.</a:t>
            </a:r>
            <a:endParaRPr lang="en-US" altLang="en-US" sz="1400" smtClean="0">
              <a:ea typeface="ＭＳ Ｐゴシック" panose="020B0600070205080204" pitchFamily="34" charset="-128"/>
            </a:endParaRPr>
          </a:p>
        </p:txBody>
      </p:sp>
    </p:spTree>
  </p:cSld>
  <p:clrMapOvr>
    <a:masterClrMapping/>
  </p:clrMapOvr>
  <p:transition spd="med">
    <p:wipe dir="r"/>
  </p:transition>
  <p:timing>
    <p:tnLst>
      <p:par>
        <p:cTn id="1" dur="indefinite" restart="never" nodeType="tmRoot"/>
      </p:par>
    </p:tnLst>
  </p:timing>
</p:sld>
</file>

<file path=ppt/slides/slide103.xml><?xml version="1.0" encoding="utf-8"?>
<p:sld xmlns:a="http://schemas.openxmlformats.org/drawingml/2006/main" xmlns:r="http://schemas.openxmlformats.org/officeDocument/2006/relationships" xmlns:p="http://schemas.openxmlformats.org/presentationml/2006/main">
  <p:cSld>
    <p:bg>
      <p:bgPr>
        <a:solidFill>
          <a:srgbClr val="FDF2D3"/>
        </a:solidFill>
        <a:effectLst/>
      </p:bgPr>
    </p:bg>
    <p:spTree>
      <p:nvGrpSpPr>
        <p:cNvPr id="1" name=""/>
        <p:cNvGrpSpPr/>
        <p:nvPr/>
      </p:nvGrpSpPr>
      <p:grpSpPr>
        <a:xfrm>
          <a:off x="0" y="0"/>
          <a:ext cx="0" cy="0"/>
          <a:chOff x="0" y="0"/>
          <a:chExt cx="0" cy="0"/>
        </a:xfrm>
      </p:grpSpPr>
      <p:sp>
        <p:nvSpPr>
          <p:cNvPr id="110594" name="Rectangle 11"/>
          <p:cNvSpPr>
            <a:spLocks noGrp="1" noChangeArrowheads="1"/>
          </p:cNvSpPr>
          <p:nvPr>
            <p:ph type="title"/>
          </p:nvPr>
        </p:nvSpPr>
        <p:spPr/>
        <p:txBody>
          <a:bodyPr/>
          <a:lstStyle/>
          <a:p>
            <a:pPr eaLnBrk="1" hangingPunct="1"/>
            <a:r>
              <a:rPr lang="en-US" altLang="en-US" sz="2800" smtClean="0">
                <a:ea typeface="ヒラギノ角ゴ Pro W3" pitchFamily="-65" charset="-128"/>
              </a:rPr>
              <a:t>Example 2.6 Computing Profitability and Valuation Ratios (cont’d)</a:t>
            </a:r>
          </a:p>
        </p:txBody>
      </p:sp>
      <p:sp>
        <p:nvSpPr>
          <p:cNvPr id="110595" name="Rectangle 12"/>
          <p:cNvSpPr>
            <a:spLocks noGrp="1" noChangeArrowheads="1"/>
          </p:cNvSpPr>
          <p:nvPr>
            <p:ph idx="1"/>
          </p:nvPr>
        </p:nvSpPr>
        <p:spPr/>
        <p:txBody>
          <a:bodyPr rIns="91440"/>
          <a:lstStyle/>
          <a:p>
            <a:pPr eaLnBrk="1" hangingPunct="1">
              <a:buFontTx/>
              <a:buNone/>
            </a:pPr>
            <a:r>
              <a:rPr lang="en-US" altLang="en-US" smtClean="0">
                <a:ea typeface="ヒラギノ角ゴ Pro W3" pitchFamily="-65" charset="-128"/>
              </a:rPr>
              <a:t>Evaluate:</a:t>
            </a:r>
          </a:p>
          <a:p>
            <a:pPr eaLnBrk="1" hangingPunct="1"/>
            <a:r>
              <a:rPr lang="en-GB" altLang="en-US" sz="2000" smtClean="0">
                <a:ea typeface="ヒラギノ角ゴ Pro W3" pitchFamily="-65" charset="-128"/>
              </a:rPr>
              <a:t>Note that although France Telecom’s profitability margins exceeded those of Deutsche Telekom’s, with the exception of EBIT, the other valuation multiples are quite close.</a:t>
            </a:r>
            <a:endParaRPr lang="en-US" altLang="en-US" sz="2000" smtClean="0">
              <a:ea typeface="ヒラギノ角ゴ Pro W3" pitchFamily="-65" charset="-128"/>
            </a:endParaRPr>
          </a:p>
        </p:txBody>
      </p:sp>
    </p:spTree>
  </p:cSld>
  <p:clrMapOvr>
    <a:masterClrMapping/>
  </p:clrMapOvr>
  <p:transition spd="med">
    <p:wipe dir="r"/>
  </p:transition>
  <p:timing>
    <p:tnLst>
      <p:par>
        <p:cTn id="1" dur="indefinite" restart="never" nodeType="tmRoot"/>
      </p:par>
    </p:tnLst>
  </p:timing>
</p:sld>
</file>

<file path=ppt/slides/slide104.xml><?xml version="1.0" encoding="utf-8"?>
<p:sld xmlns:a="http://schemas.openxmlformats.org/drawingml/2006/main" xmlns:r="http://schemas.openxmlformats.org/officeDocument/2006/relationships" xmlns:p="http://schemas.openxmlformats.org/presentationml/2006/main">
  <p:cSld>
    <p:bg>
      <p:bgPr>
        <a:solidFill>
          <a:srgbClr val="FDF2D3"/>
        </a:solidFill>
        <a:effectLst/>
      </p:bgPr>
    </p:bg>
    <p:spTree>
      <p:nvGrpSpPr>
        <p:cNvPr id="1" name=""/>
        <p:cNvGrpSpPr/>
        <p:nvPr/>
      </p:nvGrpSpPr>
      <p:grpSpPr>
        <a:xfrm>
          <a:off x="0" y="0"/>
          <a:ext cx="0" cy="0"/>
          <a:chOff x="0" y="0"/>
          <a:chExt cx="0" cy="0"/>
        </a:xfrm>
      </p:grpSpPr>
      <p:sp>
        <p:nvSpPr>
          <p:cNvPr id="111618" name="Rectangle 49"/>
          <p:cNvSpPr>
            <a:spLocks noGrp="1" noChangeArrowheads="1"/>
          </p:cNvSpPr>
          <p:nvPr>
            <p:ph type="title"/>
          </p:nvPr>
        </p:nvSpPr>
        <p:spPr/>
        <p:txBody>
          <a:bodyPr/>
          <a:lstStyle/>
          <a:p>
            <a:pPr eaLnBrk="1" hangingPunct="1"/>
            <a:r>
              <a:rPr lang="en-US" altLang="en-US" sz="2800" smtClean="0">
                <a:ea typeface="ヒラギノ角ゴ Pro W3" pitchFamily="-65" charset="-128"/>
              </a:rPr>
              <a:t>Example 2.6a Computing Profitability and Valuation Ratios</a:t>
            </a:r>
          </a:p>
        </p:txBody>
      </p:sp>
      <p:sp>
        <p:nvSpPr>
          <p:cNvPr id="111619" name="Rectangle 50"/>
          <p:cNvSpPr>
            <a:spLocks noGrp="1" noChangeArrowheads="1"/>
          </p:cNvSpPr>
          <p:nvPr>
            <p:ph idx="1"/>
          </p:nvPr>
        </p:nvSpPr>
        <p:spPr/>
        <p:txBody>
          <a:bodyPr rIns="91440"/>
          <a:lstStyle/>
          <a:p>
            <a:pPr eaLnBrk="1" hangingPunct="1">
              <a:lnSpc>
                <a:spcPct val="90000"/>
              </a:lnSpc>
              <a:buFontTx/>
              <a:buNone/>
            </a:pPr>
            <a:r>
              <a:rPr lang="en-US" altLang="en-US" smtClean="0">
                <a:ea typeface="ヒラギノ角ゴ Pro W3" pitchFamily="-65" charset="-128"/>
              </a:rPr>
              <a:t>Problem:</a:t>
            </a:r>
            <a:r>
              <a:rPr lang="en-US" altLang="en-US" b="1" smtClean="0">
                <a:solidFill>
                  <a:srgbClr val="00646D"/>
                </a:solidFill>
                <a:ea typeface="ヒラギノ角ゴ Pro W3" pitchFamily="-65" charset="-128"/>
              </a:rPr>
              <a:t>  </a:t>
            </a:r>
          </a:p>
          <a:p>
            <a:pPr eaLnBrk="1" hangingPunct="1">
              <a:lnSpc>
                <a:spcPct val="90000"/>
              </a:lnSpc>
            </a:pPr>
            <a:r>
              <a:rPr lang="en-US" altLang="en-US" sz="2000" smtClean="0">
                <a:ea typeface="ヒラギノ角ゴ Pro W3" pitchFamily="-65" charset="-128"/>
              </a:rPr>
              <a:t>Consider the following data from 2013 for Campbell Soup Co. and General Mills, Inc. ($ millions):</a:t>
            </a:r>
          </a:p>
          <a:p>
            <a:pPr eaLnBrk="1" hangingPunct="1">
              <a:lnSpc>
                <a:spcPct val="90000"/>
              </a:lnSpc>
            </a:pPr>
            <a:endParaRPr lang="en-US" altLang="en-US" sz="2000" smtClean="0">
              <a:ea typeface="ヒラギノ角ゴ Pro W3" pitchFamily="-65" charset="-128"/>
            </a:endParaRPr>
          </a:p>
          <a:p>
            <a:pPr eaLnBrk="1" hangingPunct="1">
              <a:lnSpc>
                <a:spcPct val="90000"/>
              </a:lnSpc>
            </a:pPr>
            <a:endParaRPr lang="en-US" altLang="en-US" sz="2000" smtClean="0">
              <a:ea typeface="ヒラギノ角ゴ Pro W3" pitchFamily="-65" charset="-128"/>
            </a:endParaRPr>
          </a:p>
          <a:p>
            <a:pPr eaLnBrk="1" hangingPunct="1">
              <a:lnSpc>
                <a:spcPct val="90000"/>
              </a:lnSpc>
            </a:pPr>
            <a:endParaRPr lang="en-US" altLang="en-US" sz="2000" smtClean="0">
              <a:ea typeface="ヒラギノ角ゴ Pro W3" pitchFamily="-65" charset="-128"/>
            </a:endParaRPr>
          </a:p>
          <a:p>
            <a:pPr eaLnBrk="1" hangingPunct="1">
              <a:lnSpc>
                <a:spcPct val="90000"/>
              </a:lnSpc>
            </a:pPr>
            <a:endParaRPr lang="en-US" altLang="en-US" sz="2000" smtClean="0">
              <a:ea typeface="ヒラギノ角ゴ Pro W3" pitchFamily="-65" charset="-128"/>
            </a:endParaRPr>
          </a:p>
          <a:p>
            <a:pPr eaLnBrk="1" hangingPunct="1">
              <a:lnSpc>
                <a:spcPct val="90000"/>
              </a:lnSpc>
            </a:pPr>
            <a:endParaRPr lang="en-US" altLang="en-US" sz="2000" smtClean="0">
              <a:ea typeface="ヒラギノ角ゴ Pro W3" pitchFamily="-65" charset="-128"/>
            </a:endParaRPr>
          </a:p>
          <a:p>
            <a:pPr eaLnBrk="1" hangingPunct="1">
              <a:lnSpc>
                <a:spcPct val="90000"/>
              </a:lnSpc>
            </a:pPr>
            <a:endParaRPr lang="en-US" altLang="en-US" sz="2000" smtClean="0">
              <a:ea typeface="ヒラギノ角ゴ Pro W3" pitchFamily="-65" charset="-128"/>
            </a:endParaRPr>
          </a:p>
          <a:p>
            <a:pPr eaLnBrk="1" hangingPunct="1">
              <a:lnSpc>
                <a:spcPct val="90000"/>
              </a:lnSpc>
            </a:pPr>
            <a:endParaRPr lang="en-US" altLang="en-US" sz="2000" smtClean="0">
              <a:ea typeface="ヒラギノ角ゴ Pro W3" pitchFamily="-65" charset="-128"/>
            </a:endParaRPr>
          </a:p>
          <a:p>
            <a:pPr eaLnBrk="1" hangingPunct="1">
              <a:lnSpc>
                <a:spcPct val="90000"/>
              </a:lnSpc>
            </a:pPr>
            <a:endParaRPr lang="en-US" altLang="en-US" sz="2000" smtClean="0">
              <a:ea typeface="ヒラギノ角ゴ Pro W3" pitchFamily="-65" charset="-128"/>
            </a:endParaRPr>
          </a:p>
          <a:p>
            <a:pPr eaLnBrk="1" hangingPunct="1">
              <a:lnSpc>
                <a:spcPct val="90000"/>
              </a:lnSpc>
            </a:pPr>
            <a:r>
              <a:rPr lang="en-US" altLang="en-US" sz="2000" smtClean="0">
                <a:ea typeface="ヒラギノ角ゴ Pro W3" pitchFamily="-65" charset="-128"/>
              </a:rPr>
              <a:t>Compare Campbell’s and Heinz’s operating margin, net profit margin, P/E ratio, and the ratio of enterprise value to operating income and sales</a:t>
            </a:r>
          </a:p>
        </p:txBody>
      </p:sp>
      <p:graphicFrame>
        <p:nvGraphicFramePr>
          <p:cNvPr id="90150" name="Group 38"/>
          <p:cNvGraphicFramePr>
            <a:graphicFrameLocks noGrp="1"/>
          </p:cNvGraphicFramePr>
          <p:nvPr/>
        </p:nvGraphicFramePr>
        <p:xfrm>
          <a:off x="762000" y="2514600"/>
          <a:ext cx="8153400" cy="2352675"/>
        </p:xfrm>
        <a:graphic>
          <a:graphicData uri="http://schemas.openxmlformats.org/drawingml/2006/table">
            <a:tbl>
              <a:tblPr/>
              <a:tblGrid>
                <a:gridCol w="2349500"/>
                <a:gridCol w="2824163"/>
                <a:gridCol w="2979737"/>
              </a:tblGrid>
              <a:tr h="508000">
                <a:tc>
                  <a:txBody>
                    <a:bodyPr/>
                    <a:lstStyle/>
                    <a:p>
                      <a:pPr marL="0" marR="0" lvl="0" indent="0" algn="l" defTabSz="914400" rtl="0" eaLnBrk="1" fontAlgn="base" latinLnBrk="0" hangingPunct="1">
                        <a:lnSpc>
                          <a:spcPts val="1100"/>
                        </a:lnSpc>
                        <a:spcBef>
                          <a:spcPct val="0"/>
                        </a:spcBef>
                        <a:spcAft>
                          <a:spcPct val="0"/>
                        </a:spcAft>
                        <a:buClrTx/>
                        <a:buSzTx/>
                        <a:buFontTx/>
                        <a:buNone/>
                        <a:tabLst/>
                      </a:pPr>
                      <a:endParaRPr kumimoji="0" lang="en-US" sz="1400" b="1"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endParaRPr>
                    </a:p>
                  </a:txBody>
                  <a:tcPr marL="68580" marR="68580" marT="0" marB="0" horzOverflow="overflow">
                    <a:lnL>
                      <a:noFill/>
                    </a:lnL>
                    <a:lnR>
                      <a:noFill/>
                    </a:lnR>
                    <a:lnT>
                      <a:noFill/>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99000"/>
                        </a:lnSpc>
                        <a:spcBef>
                          <a:spcPct val="40000"/>
                        </a:spcBef>
                        <a:spcAft>
                          <a:spcPct val="0"/>
                        </a:spcAft>
                        <a:buClrTx/>
                        <a:buSzTx/>
                        <a:buFontTx/>
                        <a:buNone/>
                        <a:tabLst/>
                      </a:pPr>
                      <a:endParaRPr kumimoji="0" lang="en-US" sz="1400" b="1"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endParaRPr>
                    </a:p>
                    <a:p>
                      <a:pPr marL="0" marR="0" lvl="0" indent="0" algn="ctr" defTabSz="914400" rtl="0" eaLnBrk="1" fontAlgn="base" latinLnBrk="0" hangingPunct="1">
                        <a:lnSpc>
                          <a:spcPct val="99000"/>
                        </a:lnSpc>
                        <a:spcBef>
                          <a:spcPct val="40000"/>
                        </a:spcBef>
                        <a:spcAft>
                          <a:spcPct val="0"/>
                        </a:spcAft>
                        <a:buClrTx/>
                        <a:buSzTx/>
                        <a:buFontTx/>
                        <a:buNone/>
                        <a:tabLst/>
                      </a:pPr>
                      <a:r>
                        <a:rPr kumimoji="0" lang="en-US" sz="1400" b="1"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rPr>
                        <a:t>Campbell’s Soup Co. (CPB)</a:t>
                      </a:r>
                    </a:p>
                  </a:txBody>
                  <a:tcPr marL="68580" marR="68580" marT="0" marB="0" horzOverflow="overflow">
                    <a:lnL>
                      <a:noFill/>
                    </a:lnL>
                    <a:lnR>
                      <a:noFill/>
                    </a:lnR>
                    <a:lnT>
                      <a:noFill/>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99000"/>
                        </a:lnSpc>
                        <a:spcBef>
                          <a:spcPct val="40000"/>
                        </a:spcBef>
                        <a:spcAft>
                          <a:spcPct val="0"/>
                        </a:spcAft>
                        <a:buClrTx/>
                        <a:buSzTx/>
                        <a:buFontTx/>
                        <a:buNone/>
                        <a:tabLst/>
                      </a:pPr>
                      <a:endParaRPr kumimoji="0" lang="en-US" sz="1400" b="1"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endParaRPr>
                    </a:p>
                    <a:p>
                      <a:pPr marL="0" marR="0" lvl="0" indent="0" algn="ctr" defTabSz="914400" rtl="0" eaLnBrk="1" fontAlgn="base" latinLnBrk="0" hangingPunct="1">
                        <a:lnSpc>
                          <a:spcPct val="99000"/>
                        </a:lnSpc>
                        <a:spcBef>
                          <a:spcPct val="40000"/>
                        </a:spcBef>
                        <a:spcAft>
                          <a:spcPct val="0"/>
                        </a:spcAft>
                        <a:buClrTx/>
                        <a:buSzTx/>
                        <a:buFontTx/>
                        <a:buNone/>
                        <a:tabLst/>
                      </a:pPr>
                      <a:r>
                        <a:rPr kumimoji="0" lang="en-US" sz="1400" b="1"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rPr>
                        <a:t>General Mills, Inc. (GIS)</a:t>
                      </a:r>
                    </a:p>
                  </a:txBody>
                  <a:tcPr marL="68580" marR="68580" marT="0" marB="0" horzOverflow="overflow">
                    <a:lnL>
                      <a:noFill/>
                    </a:lnL>
                    <a:lnR>
                      <a:noFill/>
                    </a:lnR>
                    <a:lnT>
                      <a:noFill/>
                    </a:lnT>
                    <a:lnB w="12700" cap="flat" cmpd="sng" algn="ctr">
                      <a:solidFill>
                        <a:srgbClr val="000000"/>
                      </a:solidFill>
                      <a:prstDash val="solid"/>
                      <a:round/>
                      <a:headEnd type="none" w="med" len="med"/>
                      <a:tailEnd type="none" w="med" len="med"/>
                    </a:lnB>
                    <a:lnTlToBr>
                      <a:noFill/>
                    </a:lnTlToBr>
                    <a:lnBlToTr>
                      <a:noFill/>
                    </a:lnBlToTr>
                    <a:noFill/>
                  </a:tcPr>
                </a:tc>
              </a:tr>
              <a:tr h="304800">
                <a:tc>
                  <a:txBody>
                    <a:bodyPr/>
                    <a:lstStyle/>
                    <a:p>
                      <a:pPr marL="0" marR="0" lvl="0" indent="0" algn="just" defTabSz="914400" rtl="0" eaLnBrk="1" fontAlgn="base" latinLnBrk="0" hangingPunct="1">
                        <a:lnSpc>
                          <a:spcPct val="90000"/>
                        </a:lnSpc>
                        <a:spcBef>
                          <a:spcPct val="40000"/>
                        </a:spcBef>
                        <a:spcAft>
                          <a:spcPct val="0"/>
                        </a:spcAft>
                        <a:buClrTx/>
                        <a:buSzTx/>
                        <a:buFontTx/>
                        <a:buNone/>
                        <a:tabLst/>
                      </a:pPr>
                      <a:r>
                        <a:rPr kumimoji="0" lang="en-US" sz="1400" b="1"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rPr>
                        <a:t>Sales</a:t>
                      </a:r>
                    </a:p>
                  </a:txBody>
                  <a:tcPr marL="68580" marR="68580" marT="0" marB="0" anchor="b" horzOverflow="overflow">
                    <a:lnL>
                      <a:noFill/>
                    </a:lnL>
                    <a:lnR>
                      <a:noFill/>
                    </a:lnR>
                    <a:lnT w="12700" cap="flat" cmpd="sng" algn="ctr">
                      <a:solidFill>
                        <a:srgbClr val="000000"/>
                      </a:solidFill>
                      <a:prstDash val="solid"/>
                      <a:round/>
                      <a:headEnd type="none" w="med" len="med"/>
                      <a:tailEnd type="none" w="med" len="med"/>
                    </a:lnT>
                    <a:lnB>
                      <a:noFill/>
                    </a:lnB>
                    <a:lnTlToBr>
                      <a:noFill/>
                    </a:lnTlToBr>
                    <a:lnBlToTr>
                      <a:noFill/>
                    </a:lnBlToTr>
                    <a:noFill/>
                  </a:tcPr>
                </a:tc>
                <a:tc>
                  <a:txBody>
                    <a:bodyPr/>
                    <a:lstStyle/>
                    <a:p>
                      <a:pPr marL="0" marR="0" lvl="0" indent="0" algn="ctr" defTabSz="914400" rtl="0" eaLnBrk="1" fontAlgn="base" latinLnBrk="0" hangingPunct="1">
                        <a:lnSpc>
                          <a:spcPct val="90000"/>
                        </a:lnSpc>
                        <a:spcBef>
                          <a:spcPct val="40000"/>
                        </a:spcBef>
                        <a:spcAft>
                          <a:spcPct val="0"/>
                        </a:spcAft>
                        <a:buClrTx/>
                        <a:buSzTx/>
                        <a:buFontTx/>
                        <a:buNone/>
                        <a:tabLst>
                          <a:tab pos="719138" algn="dec"/>
                        </a:tabLst>
                      </a:pPr>
                      <a:r>
                        <a:rPr kumimoji="0" lang="en-US" sz="1400" b="1"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rPr>
                        <a:t>8,052.0</a:t>
                      </a:r>
                    </a:p>
                  </a:txBody>
                  <a:tcPr marL="68580" marR="68580" marT="0" marB="0" anchor="b" horzOverflow="overflow">
                    <a:lnL>
                      <a:noFill/>
                    </a:lnL>
                    <a:lnR>
                      <a:noFill/>
                    </a:lnR>
                    <a:lnT w="12700" cap="flat" cmpd="sng" algn="ctr">
                      <a:solidFill>
                        <a:srgbClr val="000000"/>
                      </a:solidFill>
                      <a:prstDash val="solid"/>
                      <a:round/>
                      <a:headEnd type="none" w="med" len="med"/>
                      <a:tailEnd type="none" w="med" len="med"/>
                    </a:lnT>
                    <a:lnB>
                      <a:noFill/>
                    </a:lnB>
                    <a:lnTlToBr>
                      <a:noFill/>
                    </a:lnTlToBr>
                    <a:lnBlToTr>
                      <a:noFill/>
                    </a:lnBlToTr>
                    <a:noFill/>
                  </a:tcPr>
                </a:tc>
                <a:tc>
                  <a:txBody>
                    <a:bodyPr/>
                    <a:lstStyle/>
                    <a:p>
                      <a:pPr marL="0" marR="0" lvl="0" indent="0" algn="ctr" defTabSz="914400" rtl="0" eaLnBrk="1" fontAlgn="base" latinLnBrk="0" hangingPunct="1">
                        <a:lnSpc>
                          <a:spcPct val="90000"/>
                        </a:lnSpc>
                        <a:spcBef>
                          <a:spcPct val="40000"/>
                        </a:spcBef>
                        <a:spcAft>
                          <a:spcPct val="0"/>
                        </a:spcAft>
                        <a:buClrTx/>
                        <a:buSzTx/>
                        <a:buFontTx/>
                        <a:buNone/>
                        <a:tabLst/>
                      </a:pPr>
                      <a:r>
                        <a:rPr kumimoji="0" lang="en-US" sz="1400" b="1"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rPr>
                        <a:t>17,774.1</a:t>
                      </a:r>
                    </a:p>
                  </a:txBody>
                  <a:tcPr marL="68580" marR="68580" marT="0" marB="0" anchor="b" horzOverflow="overflow">
                    <a:lnL>
                      <a:noFill/>
                    </a:lnL>
                    <a:lnR>
                      <a:noFill/>
                    </a:lnR>
                    <a:lnT w="12700" cap="flat" cmpd="sng" algn="ctr">
                      <a:solidFill>
                        <a:srgbClr val="000000"/>
                      </a:solidFill>
                      <a:prstDash val="solid"/>
                      <a:round/>
                      <a:headEnd type="none" w="med" len="med"/>
                      <a:tailEnd type="none" w="med" len="med"/>
                    </a:lnT>
                    <a:lnB>
                      <a:noFill/>
                    </a:lnB>
                    <a:lnTlToBr>
                      <a:noFill/>
                    </a:lnTlToBr>
                    <a:lnBlToTr>
                      <a:noFill/>
                    </a:lnBlToTr>
                    <a:noFill/>
                  </a:tcPr>
                </a:tc>
              </a:tr>
              <a:tr h="304800">
                <a:tc>
                  <a:txBody>
                    <a:bodyPr/>
                    <a:lstStyle/>
                    <a:p>
                      <a:pPr marL="0" marR="0" lvl="0" indent="0" algn="just" defTabSz="914400" rtl="0" eaLnBrk="1" fontAlgn="base" latinLnBrk="0" hangingPunct="1">
                        <a:lnSpc>
                          <a:spcPct val="90000"/>
                        </a:lnSpc>
                        <a:spcBef>
                          <a:spcPct val="40000"/>
                        </a:spcBef>
                        <a:spcAft>
                          <a:spcPct val="0"/>
                        </a:spcAft>
                        <a:buClrTx/>
                        <a:buSzTx/>
                        <a:buFontTx/>
                        <a:buNone/>
                        <a:tabLst/>
                      </a:pPr>
                      <a:r>
                        <a:rPr kumimoji="0" lang="en-US" sz="1400" b="1"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rPr>
                        <a:t>Operating Income</a:t>
                      </a:r>
                    </a:p>
                  </a:txBody>
                  <a:tcPr marL="68580" marR="68580" marT="0" marB="0" anchor="b" horzOverflow="overflow">
                    <a:lnL>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90000"/>
                        </a:lnSpc>
                        <a:spcBef>
                          <a:spcPct val="40000"/>
                        </a:spcBef>
                        <a:spcAft>
                          <a:spcPct val="0"/>
                        </a:spcAft>
                        <a:buClrTx/>
                        <a:buSzTx/>
                        <a:buFontTx/>
                        <a:buNone/>
                        <a:tabLst>
                          <a:tab pos="719138" algn="dec"/>
                        </a:tabLst>
                      </a:pPr>
                      <a:r>
                        <a:rPr kumimoji="0" lang="en-US" sz="1400" b="1"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rPr>
                        <a:t>1,080.0</a:t>
                      </a:r>
                    </a:p>
                  </a:txBody>
                  <a:tcPr marL="68580" marR="68580" marT="0" marB="0" anchor="b" horzOverflow="overflow">
                    <a:lnL>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90000"/>
                        </a:lnSpc>
                        <a:spcBef>
                          <a:spcPct val="40000"/>
                        </a:spcBef>
                        <a:spcAft>
                          <a:spcPct val="0"/>
                        </a:spcAft>
                        <a:buClrTx/>
                        <a:buSzTx/>
                        <a:buFontTx/>
                        <a:buNone/>
                        <a:tabLst/>
                      </a:pPr>
                      <a:r>
                        <a:rPr kumimoji="0" lang="en-US" sz="1400" b="1"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rPr>
                        <a:t>2,851.8</a:t>
                      </a:r>
                    </a:p>
                  </a:txBody>
                  <a:tcPr marL="68580" marR="68580" marT="0" marB="0" anchor="b" horzOverflow="overflow">
                    <a:lnL>
                      <a:noFill/>
                    </a:lnL>
                    <a:lnR>
                      <a:noFill/>
                    </a:lnR>
                    <a:lnT>
                      <a:noFill/>
                    </a:lnT>
                    <a:lnB>
                      <a:noFill/>
                    </a:lnB>
                    <a:lnTlToBr>
                      <a:noFill/>
                    </a:lnTlToBr>
                    <a:lnBlToTr>
                      <a:noFill/>
                    </a:lnBlToTr>
                    <a:noFill/>
                  </a:tcPr>
                </a:tc>
              </a:tr>
              <a:tr h="320675">
                <a:tc>
                  <a:txBody>
                    <a:bodyPr/>
                    <a:lstStyle/>
                    <a:p>
                      <a:pPr marL="0" marR="0" lvl="0" indent="0" algn="just" defTabSz="914400" rtl="0" eaLnBrk="1" fontAlgn="base" latinLnBrk="0" hangingPunct="1">
                        <a:lnSpc>
                          <a:spcPct val="90000"/>
                        </a:lnSpc>
                        <a:spcBef>
                          <a:spcPct val="40000"/>
                        </a:spcBef>
                        <a:spcAft>
                          <a:spcPct val="0"/>
                        </a:spcAft>
                        <a:buClrTx/>
                        <a:buSzTx/>
                        <a:buFontTx/>
                        <a:buNone/>
                        <a:tabLst/>
                      </a:pPr>
                      <a:r>
                        <a:rPr kumimoji="0" lang="en-US" sz="1400" b="1"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rPr>
                        <a:t>Net Income</a:t>
                      </a:r>
                    </a:p>
                  </a:txBody>
                  <a:tcPr marL="68580" marR="68580" marT="0" marB="0" anchor="b" horzOverflow="overflow">
                    <a:lnL>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90000"/>
                        </a:lnSpc>
                        <a:spcBef>
                          <a:spcPct val="40000"/>
                        </a:spcBef>
                        <a:spcAft>
                          <a:spcPct val="0"/>
                        </a:spcAft>
                        <a:buClrTx/>
                        <a:buSzTx/>
                        <a:buFontTx/>
                        <a:buNone/>
                        <a:tabLst>
                          <a:tab pos="719138" algn="dec"/>
                        </a:tabLst>
                      </a:pPr>
                      <a:r>
                        <a:rPr kumimoji="0" lang="en-US" sz="1400" b="1"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rPr>
                        <a:t>458.0</a:t>
                      </a:r>
                    </a:p>
                  </a:txBody>
                  <a:tcPr marL="68580" marR="68580" marT="0" marB="0" anchor="b" horzOverflow="overflow">
                    <a:lnL>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90000"/>
                        </a:lnSpc>
                        <a:spcBef>
                          <a:spcPct val="40000"/>
                        </a:spcBef>
                        <a:spcAft>
                          <a:spcPct val="0"/>
                        </a:spcAft>
                        <a:buClrTx/>
                        <a:buSzTx/>
                        <a:buFontTx/>
                        <a:buNone/>
                        <a:tabLst/>
                      </a:pPr>
                      <a:r>
                        <a:rPr kumimoji="0" lang="en-US" sz="1400" b="1"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rPr>
                        <a:t>1,855.2</a:t>
                      </a:r>
                    </a:p>
                  </a:txBody>
                  <a:tcPr marL="68580" marR="68580" marT="0" marB="0" anchor="b" horzOverflow="overflow">
                    <a:lnL>
                      <a:noFill/>
                    </a:lnL>
                    <a:lnR>
                      <a:noFill/>
                    </a:lnR>
                    <a:lnT>
                      <a:noFill/>
                    </a:lnT>
                    <a:lnB>
                      <a:noFill/>
                    </a:lnB>
                    <a:lnTlToBr>
                      <a:noFill/>
                    </a:lnTlToBr>
                    <a:lnBlToTr>
                      <a:noFill/>
                    </a:lnBlToTr>
                    <a:noFill/>
                  </a:tcPr>
                </a:tc>
              </a:tr>
              <a:tr h="304800">
                <a:tc>
                  <a:txBody>
                    <a:bodyPr/>
                    <a:lstStyle/>
                    <a:p>
                      <a:pPr marL="0" marR="0" lvl="0" indent="0" algn="l" defTabSz="914400" rtl="0" eaLnBrk="1" fontAlgn="base" latinLnBrk="0" hangingPunct="1">
                        <a:lnSpc>
                          <a:spcPct val="90000"/>
                        </a:lnSpc>
                        <a:spcBef>
                          <a:spcPct val="40000"/>
                        </a:spcBef>
                        <a:spcAft>
                          <a:spcPct val="0"/>
                        </a:spcAft>
                        <a:buClrTx/>
                        <a:buSzTx/>
                        <a:buFontTx/>
                        <a:buNone/>
                        <a:tabLst/>
                      </a:pPr>
                      <a:r>
                        <a:rPr kumimoji="0" lang="en-US" sz="1400" b="1"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rPr>
                        <a:t>Market Capitalization</a:t>
                      </a:r>
                    </a:p>
                  </a:txBody>
                  <a:tcPr marL="68580" marR="68580" marT="0" marB="0" anchor="b" horzOverflow="overflow">
                    <a:lnL>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90000"/>
                        </a:lnSpc>
                        <a:spcBef>
                          <a:spcPct val="40000"/>
                        </a:spcBef>
                        <a:spcAft>
                          <a:spcPct val="0"/>
                        </a:spcAft>
                        <a:buClrTx/>
                        <a:buSzTx/>
                        <a:buFontTx/>
                        <a:buNone/>
                        <a:tabLst>
                          <a:tab pos="719138" algn="dec"/>
                        </a:tabLst>
                      </a:pPr>
                      <a:r>
                        <a:rPr kumimoji="0" lang="en-US" sz="1400" b="1"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rPr>
                        <a:t>13.371.0</a:t>
                      </a:r>
                    </a:p>
                  </a:txBody>
                  <a:tcPr marL="68580" marR="68580" marT="0" marB="0" anchor="b" horzOverflow="overflow">
                    <a:lnL>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90000"/>
                        </a:lnSpc>
                        <a:spcBef>
                          <a:spcPct val="40000"/>
                        </a:spcBef>
                        <a:spcAft>
                          <a:spcPct val="0"/>
                        </a:spcAft>
                        <a:buClrTx/>
                        <a:buSzTx/>
                        <a:buFontTx/>
                        <a:buNone/>
                        <a:tabLst/>
                      </a:pPr>
                      <a:r>
                        <a:rPr kumimoji="0" lang="en-US" sz="1400" b="1"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rPr>
                        <a:t>31,660.0</a:t>
                      </a:r>
                    </a:p>
                  </a:txBody>
                  <a:tcPr marL="68580" marR="68580" marT="0" marB="0" anchor="b" horzOverflow="overflow">
                    <a:lnL>
                      <a:noFill/>
                    </a:lnL>
                    <a:lnR>
                      <a:noFill/>
                    </a:lnR>
                    <a:lnT>
                      <a:noFill/>
                    </a:lnT>
                    <a:lnB>
                      <a:noFill/>
                    </a:lnB>
                    <a:lnTlToBr>
                      <a:noFill/>
                    </a:lnTlToBr>
                    <a:lnBlToTr>
                      <a:noFill/>
                    </a:lnBlToTr>
                    <a:noFill/>
                  </a:tcPr>
                </a:tc>
              </a:tr>
              <a:tr h="304800">
                <a:tc>
                  <a:txBody>
                    <a:bodyPr/>
                    <a:lstStyle/>
                    <a:p>
                      <a:pPr marL="0" marR="0" lvl="0" indent="0" algn="just" defTabSz="914400" rtl="0" eaLnBrk="1" fontAlgn="base" latinLnBrk="0" hangingPunct="1">
                        <a:lnSpc>
                          <a:spcPct val="90000"/>
                        </a:lnSpc>
                        <a:spcBef>
                          <a:spcPct val="40000"/>
                        </a:spcBef>
                        <a:spcAft>
                          <a:spcPct val="0"/>
                        </a:spcAft>
                        <a:buClrTx/>
                        <a:buSzTx/>
                        <a:buFontTx/>
                        <a:buNone/>
                        <a:tabLst/>
                      </a:pPr>
                      <a:r>
                        <a:rPr kumimoji="0" lang="en-US" sz="1400" b="1"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rPr>
                        <a:t>Cash</a:t>
                      </a:r>
                    </a:p>
                  </a:txBody>
                  <a:tcPr marL="68580" marR="68580" marT="0" marB="0" anchor="b" horzOverflow="overflow">
                    <a:lnL>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90000"/>
                        </a:lnSpc>
                        <a:spcBef>
                          <a:spcPct val="40000"/>
                        </a:spcBef>
                        <a:spcAft>
                          <a:spcPct val="0"/>
                        </a:spcAft>
                        <a:buClrTx/>
                        <a:buSzTx/>
                        <a:buFontTx/>
                        <a:buNone/>
                        <a:tabLst>
                          <a:tab pos="719138" algn="dec"/>
                        </a:tabLst>
                      </a:pPr>
                      <a:r>
                        <a:rPr kumimoji="0" lang="en-US" sz="1400" b="1"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rPr>
                        <a:t>333.0</a:t>
                      </a:r>
                    </a:p>
                  </a:txBody>
                  <a:tcPr marL="68580" marR="68580" marT="0" marB="0" anchor="b" horzOverflow="overflow">
                    <a:lnL>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90000"/>
                        </a:lnSpc>
                        <a:spcBef>
                          <a:spcPct val="40000"/>
                        </a:spcBef>
                        <a:spcAft>
                          <a:spcPct val="0"/>
                        </a:spcAft>
                        <a:buClrTx/>
                        <a:buSzTx/>
                        <a:buFontTx/>
                        <a:buNone/>
                        <a:tabLst/>
                      </a:pPr>
                      <a:r>
                        <a:rPr kumimoji="0" lang="en-US" sz="1400" b="1"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rPr>
                        <a:t>741.4</a:t>
                      </a:r>
                    </a:p>
                  </a:txBody>
                  <a:tcPr marL="68580" marR="68580" marT="0" marB="0" anchor="b" horzOverflow="overflow">
                    <a:lnL>
                      <a:noFill/>
                    </a:lnL>
                    <a:lnR>
                      <a:noFill/>
                    </a:lnR>
                    <a:lnT>
                      <a:noFill/>
                    </a:lnT>
                    <a:lnB>
                      <a:noFill/>
                    </a:lnB>
                    <a:lnTlToBr>
                      <a:noFill/>
                    </a:lnTlToBr>
                    <a:lnBlToTr>
                      <a:noFill/>
                    </a:lnBlToTr>
                    <a:noFill/>
                  </a:tcPr>
                </a:tc>
              </a:tr>
              <a:tr h="304800">
                <a:tc>
                  <a:txBody>
                    <a:bodyPr/>
                    <a:lstStyle/>
                    <a:p>
                      <a:pPr marL="0" marR="0" lvl="0" indent="0" algn="just" defTabSz="914400" rtl="0" eaLnBrk="1" fontAlgn="base" latinLnBrk="0" hangingPunct="1">
                        <a:lnSpc>
                          <a:spcPct val="90000"/>
                        </a:lnSpc>
                        <a:spcBef>
                          <a:spcPct val="40000"/>
                        </a:spcBef>
                        <a:spcAft>
                          <a:spcPct val="0"/>
                        </a:spcAft>
                        <a:buClrTx/>
                        <a:buSzTx/>
                        <a:buFontTx/>
                        <a:buNone/>
                        <a:tabLst/>
                      </a:pPr>
                      <a:r>
                        <a:rPr kumimoji="0" lang="en-US" sz="1400" b="1"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rPr>
                        <a:t>Debt</a:t>
                      </a:r>
                    </a:p>
                  </a:txBody>
                  <a:tcPr marL="68580" marR="68580" marT="0" marB="0" anchor="b" horzOverflow="overflow">
                    <a:lnL>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90000"/>
                        </a:lnSpc>
                        <a:spcBef>
                          <a:spcPct val="40000"/>
                        </a:spcBef>
                        <a:spcAft>
                          <a:spcPct val="0"/>
                        </a:spcAft>
                        <a:buClrTx/>
                        <a:buSzTx/>
                        <a:buFontTx/>
                        <a:buNone/>
                        <a:tabLst>
                          <a:tab pos="719138" algn="dec"/>
                        </a:tabLst>
                      </a:pPr>
                      <a:r>
                        <a:rPr kumimoji="0" lang="en-US" sz="1400" b="1"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rPr>
                        <a:t>7,106.0</a:t>
                      </a:r>
                    </a:p>
                  </a:txBody>
                  <a:tcPr marL="68580" marR="68580" marT="0" marB="0" anchor="b" horzOverflow="overflow">
                    <a:lnL>
                      <a:noFill/>
                    </a:lnL>
                    <a:lnR>
                      <a:noFill/>
                    </a:lnR>
                    <a:lnT>
                      <a:noFill/>
                    </a:lnT>
                    <a:lnB>
                      <a:noFill/>
                    </a:lnB>
                    <a:lnTlToBr>
                      <a:noFill/>
                    </a:lnTlToBr>
                    <a:lnBlToTr>
                      <a:noFill/>
                    </a:lnBlToTr>
                    <a:noFill/>
                  </a:tcPr>
                </a:tc>
                <a:tc>
                  <a:txBody>
                    <a:bodyPr/>
                    <a:lstStyle/>
                    <a:p>
                      <a:pPr marL="0" marR="0" lvl="0" indent="0" algn="ctr" defTabSz="914400" rtl="0" eaLnBrk="1" fontAlgn="base" latinLnBrk="0" hangingPunct="1">
                        <a:lnSpc>
                          <a:spcPct val="90000"/>
                        </a:lnSpc>
                        <a:spcBef>
                          <a:spcPct val="40000"/>
                        </a:spcBef>
                        <a:spcAft>
                          <a:spcPct val="0"/>
                        </a:spcAft>
                        <a:buClrTx/>
                        <a:buSzTx/>
                        <a:buFontTx/>
                        <a:buNone/>
                        <a:tabLst/>
                      </a:pPr>
                      <a:r>
                        <a:rPr kumimoji="0" lang="en-US" sz="1400" b="1"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rPr>
                        <a:t>15,018.3</a:t>
                      </a:r>
                    </a:p>
                  </a:txBody>
                  <a:tcPr marL="68580" marR="68580" marT="0" marB="0" anchor="b" horzOverflow="overflow">
                    <a:lnL>
                      <a:noFill/>
                    </a:lnL>
                    <a:lnR>
                      <a:noFill/>
                    </a:lnR>
                    <a:lnT>
                      <a:noFill/>
                    </a:lnT>
                    <a:lnB>
                      <a:noFill/>
                    </a:lnB>
                    <a:lnTlToBr>
                      <a:noFill/>
                    </a:lnTlToBr>
                    <a:lnBlToTr>
                      <a:noFill/>
                    </a:lnBlToTr>
                    <a:noFill/>
                  </a:tcPr>
                </a:tc>
              </a:tr>
            </a:tbl>
          </a:graphicData>
        </a:graphic>
      </p:graphicFrame>
    </p:spTree>
  </p:cSld>
  <p:clrMapOvr>
    <a:masterClrMapping/>
  </p:clrMapOvr>
  <p:transition spd="med">
    <p:wipe dir="r"/>
  </p:transition>
  <p:timing>
    <p:tnLst>
      <p:par>
        <p:cTn id="1" dur="indefinite" restart="never" nodeType="tmRoot"/>
      </p:par>
    </p:tnLst>
  </p:timing>
</p:sld>
</file>

<file path=ppt/slides/slide105.xml><?xml version="1.0" encoding="utf-8"?>
<p:sld xmlns:a="http://schemas.openxmlformats.org/drawingml/2006/main" xmlns:r="http://schemas.openxmlformats.org/officeDocument/2006/relationships" xmlns:p="http://schemas.openxmlformats.org/presentationml/2006/main">
  <p:cSld>
    <p:bg>
      <p:bgPr>
        <a:solidFill>
          <a:srgbClr val="FDF2D3"/>
        </a:solidFill>
        <a:effectLst/>
      </p:bgPr>
    </p:bg>
    <p:spTree>
      <p:nvGrpSpPr>
        <p:cNvPr id="1" name=""/>
        <p:cNvGrpSpPr/>
        <p:nvPr/>
      </p:nvGrpSpPr>
      <p:grpSpPr>
        <a:xfrm>
          <a:off x="0" y="0"/>
          <a:ext cx="0" cy="0"/>
          <a:chOff x="0" y="0"/>
          <a:chExt cx="0" cy="0"/>
        </a:xfrm>
      </p:grpSpPr>
      <p:sp>
        <p:nvSpPr>
          <p:cNvPr id="112642" name="Rectangle 13"/>
          <p:cNvSpPr>
            <a:spLocks noGrp="1" noChangeArrowheads="1"/>
          </p:cNvSpPr>
          <p:nvPr>
            <p:ph type="title"/>
          </p:nvPr>
        </p:nvSpPr>
        <p:spPr/>
        <p:txBody>
          <a:bodyPr/>
          <a:lstStyle/>
          <a:p>
            <a:pPr eaLnBrk="1" hangingPunct="1"/>
            <a:r>
              <a:rPr lang="en-US" altLang="en-US" sz="2800" smtClean="0">
                <a:ea typeface="ヒラギノ角ゴ Pro W3" pitchFamily="-65" charset="-128"/>
              </a:rPr>
              <a:t>Example 2.6a Computing Profitability and Valuation Ratios (cont’d)</a:t>
            </a:r>
          </a:p>
        </p:txBody>
      </p:sp>
      <p:sp>
        <p:nvSpPr>
          <p:cNvPr id="112643" name="Rectangle 14"/>
          <p:cNvSpPr>
            <a:spLocks noGrp="1" noChangeArrowheads="1"/>
          </p:cNvSpPr>
          <p:nvPr>
            <p:ph idx="1"/>
          </p:nvPr>
        </p:nvSpPr>
        <p:spPr/>
        <p:txBody>
          <a:bodyPr rIns="91440"/>
          <a:lstStyle/>
          <a:p>
            <a:pPr eaLnBrk="1" hangingPunct="1">
              <a:lnSpc>
                <a:spcPct val="90000"/>
              </a:lnSpc>
              <a:spcBef>
                <a:spcPct val="40000"/>
              </a:spcBef>
              <a:buFontTx/>
              <a:buNone/>
            </a:pPr>
            <a:r>
              <a:rPr lang="en-US" altLang="en-US" smtClean="0">
                <a:ea typeface="ヒラギノ角ゴ Pro W3" pitchFamily="-65" charset="-128"/>
              </a:rPr>
              <a:t>Solution</a:t>
            </a:r>
          </a:p>
          <a:p>
            <a:pPr eaLnBrk="1" hangingPunct="1">
              <a:lnSpc>
                <a:spcPct val="90000"/>
              </a:lnSpc>
              <a:spcBef>
                <a:spcPct val="40000"/>
              </a:spcBef>
              <a:buFontTx/>
              <a:buNone/>
            </a:pPr>
            <a:r>
              <a:rPr lang="en-US" altLang="en-US" smtClean="0">
                <a:ea typeface="ヒラギノ角ゴ Pro W3" pitchFamily="-65" charset="-128"/>
              </a:rPr>
              <a:t>Plan:</a:t>
            </a:r>
          </a:p>
          <a:p>
            <a:pPr eaLnBrk="1" hangingPunct="1">
              <a:lnSpc>
                <a:spcPct val="90000"/>
              </a:lnSpc>
              <a:spcBef>
                <a:spcPct val="40000"/>
              </a:spcBef>
            </a:pPr>
            <a:r>
              <a:rPr lang="en-US" altLang="en-US" sz="2000" smtClean="0">
                <a:ea typeface="ヒラギノ角ゴ Pro W3" pitchFamily="-65" charset="-128"/>
              </a:rPr>
              <a:t>The table contains all of the raw data, but we need to compute the ratios using the inputs in the table.</a:t>
            </a:r>
          </a:p>
          <a:p>
            <a:pPr lvl="1" eaLnBrk="1" hangingPunct="1">
              <a:lnSpc>
                <a:spcPct val="90000"/>
              </a:lnSpc>
              <a:spcBef>
                <a:spcPct val="40000"/>
              </a:spcBef>
            </a:pPr>
            <a:r>
              <a:rPr lang="en-US" altLang="en-US" sz="2000" i="1" smtClean="0">
                <a:ea typeface="ヒラギノ角ゴ Pro W3" pitchFamily="-65" charset="-128"/>
              </a:rPr>
              <a:t>Operating Margin = Operating Income / Sales</a:t>
            </a:r>
          </a:p>
          <a:p>
            <a:pPr lvl="1" eaLnBrk="1" hangingPunct="1">
              <a:lnSpc>
                <a:spcPct val="90000"/>
              </a:lnSpc>
              <a:spcBef>
                <a:spcPct val="40000"/>
              </a:spcBef>
            </a:pPr>
            <a:r>
              <a:rPr lang="en-US" altLang="en-US" sz="2000" i="1" smtClean="0">
                <a:ea typeface="ヒラギノ角ゴ Pro W3" pitchFamily="-65" charset="-128"/>
              </a:rPr>
              <a:t>Net Profit Margin = Net Income / Sales</a:t>
            </a:r>
          </a:p>
          <a:p>
            <a:pPr lvl="1" eaLnBrk="1" hangingPunct="1">
              <a:lnSpc>
                <a:spcPct val="90000"/>
              </a:lnSpc>
              <a:spcBef>
                <a:spcPct val="40000"/>
              </a:spcBef>
            </a:pPr>
            <a:r>
              <a:rPr lang="en-US" altLang="en-US" sz="2000" i="1" smtClean="0">
                <a:ea typeface="ヒラギノ角ゴ Pro W3" pitchFamily="-65" charset="-128"/>
              </a:rPr>
              <a:t>P/E ratio = Price / Earnings</a:t>
            </a:r>
          </a:p>
          <a:p>
            <a:pPr lvl="1" eaLnBrk="1" hangingPunct="1">
              <a:lnSpc>
                <a:spcPct val="90000"/>
              </a:lnSpc>
              <a:spcBef>
                <a:spcPct val="40000"/>
              </a:spcBef>
            </a:pPr>
            <a:r>
              <a:rPr lang="en-US" altLang="en-US" sz="2000" i="1" smtClean="0">
                <a:ea typeface="ヒラギノ角ゴ Pro W3" pitchFamily="-65" charset="-128"/>
              </a:rPr>
              <a:t>Enterprise value to operating income = Enterprise Value / Operating Income</a:t>
            </a:r>
          </a:p>
          <a:p>
            <a:pPr lvl="1" eaLnBrk="1" hangingPunct="1">
              <a:lnSpc>
                <a:spcPct val="90000"/>
              </a:lnSpc>
              <a:spcBef>
                <a:spcPct val="40000"/>
              </a:spcBef>
            </a:pPr>
            <a:r>
              <a:rPr lang="en-US" altLang="en-US" sz="2000" i="1" smtClean="0">
                <a:ea typeface="ヒラギノ角ゴ Pro W3" pitchFamily="-65" charset="-128"/>
              </a:rPr>
              <a:t>Enterprise value to sales = Enterprise Value / Sales</a:t>
            </a:r>
          </a:p>
        </p:txBody>
      </p:sp>
    </p:spTree>
  </p:cSld>
  <p:clrMapOvr>
    <a:masterClrMapping/>
  </p:clrMapOvr>
  <p:transition spd="med">
    <p:wipe dir="r"/>
  </p:transition>
  <p:timing>
    <p:tnLst>
      <p:par>
        <p:cTn id="1" dur="indefinite" restart="never" nodeType="tmRoot"/>
      </p:par>
    </p:tnLst>
  </p:timing>
</p:sld>
</file>

<file path=ppt/slides/slide106.xml><?xml version="1.0" encoding="utf-8"?>
<p:sld xmlns:a="http://schemas.openxmlformats.org/drawingml/2006/main" xmlns:r="http://schemas.openxmlformats.org/officeDocument/2006/relationships" xmlns:p="http://schemas.openxmlformats.org/presentationml/2006/main">
  <p:cSld>
    <p:bg>
      <p:bgPr>
        <a:solidFill>
          <a:srgbClr val="FDF2D3"/>
        </a:solidFill>
        <a:effectLst/>
      </p:bgPr>
    </p:bg>
    <p:spTree>
      <p:nvGrpSpPr>
        <p:cNvPr id="1" name=""/>
        <p:cNvGrpSpPr/>
        <p:nvPr/>
      </p:nvGrpSpPr>
      <p:grpSpPr>
        <a:xfrm>
          <a:off x="0" y="0"/>
          <a:ext cx="0" cy="0"/>
          <a:chOff x="0" y="0"/>
          <a:chExt cx="0" cy="0"/>
        </a:xfrm>
      </p:grpSpPr>
      <p:sp>
        <p:nvSpPr>
          <p:cNvPr id="113666" name="Title 1"/>
          <p:cNvSpPr>
            <a:spLocks noGrp="1"/>
          </p:cNvSpPr>
          <p:nvPr>
            <p:ph type="title"/>
          </p:nvPr>
        </p:nvSpPr>
        <p:spPr/>
        <p:txBody>
          <a:bodyPr/>
          <a:lstStyle/>
          <a:p>
            <a:pPr eaLnBrk="1" hangingPunct="1"/>
            <a:r>
              <a:rPr lang="en-US" altLang="en-US" sz="2800" smtClean="0">
                <a:ea typeface="ヒラギノ角ゴ Pro W3" pitchFamily="-65" charset="-128"/>
              </a:rPr>
              <a:t>Example 2.6a:  Computing Profitability and Valuation Ratios (cont’d)</a:t>
            </a:r>
          </a:p>
        </p:txBody>
      </p:sp>
      <p:graphicFrame>
        <p:nvGraphicFramePr>
          <p:cNvPr id="92218" name="Group 58"/>
          <p:cNvGraphicFramePr>
            <a:graphicFrameLocks noGrp="1"/>
          </p:cNvGraphicFramePr>
          <p:nvPr>
            <p:ph idx="1"/>
          </p:nvPr>
        </p:nvGraphicFramePr>
        <p:xfrm>
          <a:off x="381000" y="2133600"/>
          <a:ext cx="8382000" cy="3662364"/>
        </p:xfrm>
        <a:graphic>
          <a:graphicData uri="http://schemas.openxmlformats.org/drawingml/2006/table">
            <a:tbl>
              <a:tblPr/>
              <a:tblGrid>
                <a:gridCol w="2319338"/>
                <a:gridCol w="2919412"/>
                <a:gridCol w="3143250"/>
              </a:tblGrid>
              <a:tr h="490538">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000" b="1" i="0" u="none" strike="noStrike" cap="none" normalizeH="0" baseline="0" smtClean="0">
                          <a:ln>
                            <a:noFill/>
                          </a:ln>
                          <a:solidFill>
                            <a:srgbClr val="262673"/>
                          </a:solidFill>
                          <a:effectLst/>
                          <a:latin typeface="Verdana" pitchFamily="-65" charset="0"/>
                          <a:ea typeface="ＭＳ Ｐゴシック" pitchFamily="-65" charset="-128"/>
                        </a:rPr>
                        <a:t>Ratio</a:t>
                      </a:r>
                    </a:p>
                  </a:txBody>
                  <a:tcPr marL="89807" marR="8980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chemeClr val="accent1"/>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000" b="1" i="0" u="none" strike="noStrike" cap="none" normalizeH="0" baseline="0" smtClean="0">
                          <a:ln>
                            <a:noFill/>
                          </a:ln>
                          <a:solidFill>
                            <a:srgbClr val="262673"/>
                          </a:solidFill>
                          <a:effectLst/>
                          <a:latin typeface="Verdana" pitchFamily="-65" charset="0"/>
                          <a:ea typeface="ＭＳ Ｐゴシック" pitchFamily="-65" charset="-128"/>
                        </a:rPr>
                        <a:t>Campbell’s</a:t>
                      </a:r>
                    </a:p>
                  </a:txBody>
                  <a:tcPr marL="89807" marR="8980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chemeClr val="accent1"/>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000" b="1" i="0" u="none" strike="noStrike" cap="none" normalizeH="0" baseline="0" smtClean="0">
                          <a:ln>
                            <a:noFill/>
                          </a:ln>
                          <a:solidFill>
                            <a:srgbClr val="262673"/>
                          </a:solidFill>
                          <a:effectLst/>
                          <a:latin typeface="Verdana" pitchFamily="-65" charset="0"/>
                          <a:ea typeface="ＭＳ Ｐゴシック" pitchFamily="-65" charset="-128"/>
                        </a:rPr>
                        <a:t>General Mills</a:t>
                      </a:r>
                    </a:p>
                  </a:txBody>
                  <a:tcPr marL="89807" marR="8980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chemeClr val="accent1"/>
                    </a:solidFill>
                  </a:tcPr>
                </a:tc>
              </a:tr>
              <a:tr h="471488">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400" b="0" i="0" u="none" strike="noStrike" cap="none" normalizeH="0" baseline="0" smtClean="0">
                          <a:ln>
                            <a:noFill/>
                          </a:ln>
                          <a:solidFill>
                            <a:srgbClr val="000000"/>
                          </a:solidFill>
                          <a:effectLst/>
                          <a:latin typeface="Verdana" pitchFamily="-65" charset="0"/>
                          <a:ea typeface="ＭＳ Ｐゴシック" pitchFamily="-65" charset="-128"/>
                        </a:rPr>
                        <a:t>Operating Margin</a:t>
                      </a:r>
                    </a:p>
                  </a:txBody>
                  <a:tcPr marL="89807" marR="8980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3F4"/>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400" b="0" i="0" u="none" strike="noStrike" cap="none" normalizeH="0" baseline="0" smtClean="0">
                          <a:ln>
                            <a:noFill/>
                          </a:ln>
                          <a:solidFill>
                            <a:srgbClr val="000000"/>
                          </a:solidFill>
                          <a:effectLst/>
                          <a:latin typeface="Verdana" pitchFamily="-65" charset="0"/>
                          <a:ea typeface="ＭＳ Ｐゴシック" pitchFamily="-65" charset="-128"/>
                        </a:rPr>
                        <a:t>1,080/8,052=13.4%</a:t>
                      </a:r>
                    </a:p>
                  </a:txBody>
                  <a:tcPr marL="89807" marR="8980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3F4"/>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400" b="0" i="0" u="none" strike="noStrike" cap="none" normalizeH="0" baseline="0" smtClean="0">
                          <a:ln>
                            <a:noFill/>
                          </a:ln>
                          <a:solidFill>
                            <a:srgbClr val="000000"/>
                          </a:solidFill>
                          <a:effectLst/>
                          <a:latin typeface="Verdana" pitchFamily="-65" charset="0"/>
                          <a:ea typeface="ＭＳ Ｐゴシック" pitchFamily="-65" charset="-128"/>
                        </a:rPr>
                        <a:t>2,851.8/17,774.1 = 16.0%</a:t>
                      </a:r>
                    </a:p>
                  </a:txBody>
                  <a:tcPr marL="89807" marR="8980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3F4"/>
                    </a:solidFill>
                  </a:tcPr>
                </a:tc>
              </a:tr>
              <a:tr h="43497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400" b="0" i="0" u="none" strike="noStrike" cap="none" normalizeH="0" baseline="0" smtClean="0">
                          <a:ln>
                            <a:noFill/>
                          </a:ln>
                          <a:solidFill>
                            <a:srgbClr val="000000"/>
                          </a:solidFill>
                          <a:effectLst/>
                          <a:latin typeface="Verdana" pitchFamily="-65" charset="0"/>
                          <a:ea typeface="ＭＳ Ｐゴシック" pitchFamily="-65" charset="-128"/>
                        </a:rPr>
                        <a:t>Net Profit Margin</a:t>
                      </a:r>
                    </a:p>
                  </a:txBody>
                  <a:tcPr marL="89807" marR="8980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400" b="0" i="0" u="none" strike="noStrike" cap="none" normalizeH="0" baseline="0" smtClean="0">
                          <a:ln>
                            <a:noFill/>
                          </a:ln>
                          <a:solidFill>
                            <a:srgbClr val="000000"/>
                          </a:solidFill>
                          <a:effectLst/>
                          <a:latin typeface="Verdana" pitchFamily="-65" charset="0"/>
                          <a:ea typeface="ＭＳ Ｐゴシック" pitchFamily="-65" charset="-128"/>
                        </a:rPr>
                        <a:t>458/8,052=5.7%</a:t>
                      </a:r>
                    </a:p>
                  </a:txBody>
                  <a:tcPr marL="89807" marR="8980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400" b="0" i="0" u="none" strike="noStrike" cap="none" normalizeH="0" baseline="0" smtClean="0">
                          <a:ln>
                            <a:noFill/>
                          </a:ln>
                          <a:solidFill>
                            <a:srgbClr val="000000"/>
                          </a:solidFill>
                          <a:effectLst/>
                          <a:latin typeface="Verdana" pitchFamily="-65" charset="0"/>
                          <a:ea typeface="ＭＳ Ｐゴシック" pitchFamily="-65" charset="-128"/>
                        </a:rPr>
                        <a:t>1,855.2/17,774.1 = 10.4%</a:t>
                      </a:r>
                    </a:p>
                  </a:txBody>
                  <a:tcPr marL="89807" marR="8980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r>
              <a:tr h="471488">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400" b="0" i="0" u="none" strike="noStrike" cap="none" normalizeH="0" baseline="0" smtClean="0">
                          <a:ln>
                            <a:noFill/>
                          </a:ln>
                          <a:solidFill>
                            <a:srgbClr val="000000"/>
                          </a:solidFill>
                          <a:effectLst/>
                          <a:latin typeface="Verdana" pitchFamily="-65" charset="0"/>
                          <a:ea typeface="ＭＳ Ｐゴシック" pitchFamily="-65" charset="-128"/>
                        </a:rPr>
                        <a:t>P/E Ratio</a:t>
                      </a:r>
                    </a:p>
                  </a:txBody>
                  <a:tcPr marL="89807" marR="8980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3F4"/>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400" b="0" i="0" u="none" strike="noStrike" cap="none" normalizeH="0" baseline="0" smtClean="0">
                          <a:ln>
                            <a:noFill/>
                          </a:ln>
                          <a:solidFill>
                            <a:srgbClr val="000000"/>
                          </a:solidFill>
                          <a:effectLst/>
                          <a:latin typeface="Verdana" pitchFamily="-65" charset="0"/>
                          <a:ea typeface="ＭＳ Ｐゴシック" pitchFamily="-65" charset="-128"/>
                        </a:rPr>
                        <a:t>13,371/458 = 29.19</a:t>
                      </a:r>
                    </a:p>
                  </a:txBody>
                  <a:tcPr marL="89807" marR="8980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3F4"/>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400" b="0" i="0" u="none" strike="noStrike" cap="none" normalizeH="0" baseline="0" smtClean="0">
                          <a:ln>
                            <a:noFill/>
                          </a:ln>
                          <a:solidFill>
                            <a:srgbClr val="000000"/>
                          </a:solidFill>
                          <a:effectLst/>
                          <a:latin typeface="Verdana" pitchFamily="-65" charset="0"/>
                          <a:ea typeface="ＭＳ Ｐゴシック" pitchFamily="-65" charset="-128"/>
                        </a:rPr>
                        <a:t>31,660.0/1,855.2 = 17.07</a:t>
                      </a:r>
                    </a:p>
                  </a:txBody>
                  <a:tcPr marL="89807" marR="8980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3F4"/>
                    </a:solidFill>
                  </a:tcPr>
                </a:tc>
              </a:tr>
              <a:tr h="558800">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400" b="0" i="0" u="none" strike="noStrike" cap="none" normalizeH="0" baseline="0" smtClean="0">
                          <a:ln>
                            <a:noFill/>
                          </a:ln>
                          <a:solidFill>
                            <a:srgbClr val="000000"/>
                          </a:solidFill>
                          <a:effectLst/>
                          <a:latin typeface="Verdana" pitchFamily="-65" charset="0"/>
                          <a:ea typeface="ＭＳ Ｐゴシック" pitchFamily="-65" charset="-128"/>
                        </a:rPr>
                        <a:t>Enterprise Value</a:t>
                      </a:r>
                    </a:p>
                  </a:txBody>
                  <a:tcPr marL="89807" marR="8980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400" b="0" i="0" u="none" strike="noStrike" cap="none" normalizeH="0" baseline="0" smtClean="0">
                          <a:ln>
                            <a:noFill/>
                          </a:ln>
                          <a:solidFill>
                            <a:srgbClr val="000000"/>
                          </a:solidFill>
                          <a:effectLst/>
                          <a:latin typeface="Verdana" pitchFamily="-65" charset="0"/>
                          <a:ea typeface="ＭＳ Ｐゴシック" pitchFamily="-65" charset="-128"/>
                        </a:rPr>
                        <a:t>13,371.0+7,106.0-333.0 = 20,144.0</a:t>
                      </a:r>
                    </a:p>
                  </a:txBody>
                  <a:tcPr marL="89807" marR="8980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400" b="0" i="0" u="none" strike="noStrike" cap="none" normalizeH="0" baseline="0" smtClean="0">
                          <a:ln>
                            <a:noFill/>
                          </a:ln>
                          <a:solidFill>
                            <a:srgbClr val="000000"/>
                          </a:solidFill>
                          <a:effectLst/>
                          <a:latin typeface="Verdana" pitchFamily="-65" charset="0"/>
                          <a:ea typeface="ＭＳ Ｐゴシック" pitchFamily="-65" charset="-128"/>
                        </a:rPr>
                        <a:t>31,660.0+15,018.3 – 741.4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US" sz="1400" b="0" i="0" u="none" strike="noStrike" cap="none" normalizeH="0" baseline="0" smtClean="0">
                          <a:ln>
                            <a:noFill/>
                          </a:ln>
                          <a:solidFill>
                            <a:srgbClr val="000000"/>
                          </a:solidFill>
                          <a:effectLst/>
                          <a:latin typeface="Verdana" pitchFamily="-65" charset="0"/>
                          <a:ea typeface="ＭＳ Ｐゴシック" pitchFamily="-65" charset="-128"/>
                        </a:rPr>
                        <a:t>45,946.9</a:t>
                      </a:r>
                    </a:p>
                  </a:txBody>
                  <a:tcPr marL="89807" marR="8980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r>
              <a:tr h="65722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400" b="0" i="0" u="none" strike="noStrike" cap="none" normalizeH="0" baseline="0" smtClean="0">
                          <a:ln>
                            <a:noFill/>
                          </a:ln>
                          <a:solidFill>
                            <a:srgbClr val="000000"/>
                          </a:solidFill>
                          <a:effectLst/>
                          <a:latin typeface="Verdana" pitchFamily="-65" charset="0"/>
                          <a:ea typeface="ＭＳ Ｐゴシック" pitchFamily="-65" charset="-128"/>
                        </a:rPr>
                        <a:t>Enterprise Value to Operating Income</a:t>
                      </a:r>
                    </a:p>
                  </a:txBody>
                  <a:tcPr marL="89807" marR="8980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3F4"/>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400" b="0" i="0" u="none" strike="noStrike" cap="none" normalizeH="0" baseline="0" smtClean="0">
                          <a:ln>
                            <a:noFill/>
                          </a:ln>
                          <a:solidFill>
                            <a:srgbClr val="000000"/>
                          </a:solidFill>
                          <a:effectLst/>
                          <a:latin typeface="Verdana" pitchFamily="-65" charset="0"/>
                          <a:ea typeface="ＭＳ Ｐゴシック" pitchFamily="-65" charset="-128"/>
                        </a:rPr>
                        <a:t>20,144.0/1,080.0 = 18.65</a:t>
                      </a:r>
                    </a:p>
                  </a:txBody>
                  <a:tcPr marL="89807" marR="8980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3F4"/>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400" b="0" i="0" u="none" strike="noStrike" cap="none" normalizeH="0" baseline="0" smtClean="0">
                          <a:ln>
                            <a:noFill/>
                          </a:ln>
                          <a:solidFill>
                            <a:srgbClr val="000000"/>
                          </a:solidFill>
                          <a:effectLst/>
                          <a:latin typeface="Verdana" pitchFamily="-65" charset="0"/>
                          <a:ea typeface="ＭＳ Ｐゴシック" pitchFamily="-65" charset="-128"/>
                        </a:rPr>
                        <a:t>45,936.9/2,851.0 = 16.11</a:t>
                      </a:r>
                    </a:p>
                  </a:txBody>
                  <a:tcPr marL="89807" marR="8980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3F4"/>
                    </a:solidFill>
                  </a:tcPr>
                </a:tc>
              </a:tr>
              <a:tr h="577850">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400" b="0" i="0" u="none" strike="noStrike" cap="none" normalizeH="0" baseline="0" smtClean="0">
                          <a:ln>
                            <a:noFill/>
                          </a:ln>
                          <a:solidFill>
                            <a:srgbClr val="000000"/>
                          </a:solidFill>
                          <a:effectLst/>
                          <a:latin typeface="Verdana" pitchFamily="-65" charset="0"/>
                          <a:ea typeface="ＭＳ Ｐゴシック" pitchFamily="-65" charset="-128"/>
                        </a:rPr>
                        <a:t>Enterprise Value to Sales</a:t>
                      </a:r>
                    </a:p>
                  </a:txBody>
                  <a:tcPr marL="89807" marR="8980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400" b="0" i="0" u="none" strike="noStrike" cap="none" normalizeH="0" baseline="0" smtClean="0">
                          <a:ln>
                            <a:noFill/>
                          </a:ln>
                          <a:solidFill>
                            <a:srgbClr val="000000"/>
                          </a:solidFill>
                          <a:effectLst/>
                          <a:latin typeface="Verdana" pitchFamily="-65" charset="0"/>
                          <a:ea typeface="ＭＳ Ｐゴシック" pitchFamily="-65" charset="-128"/>
                        </a:rPr>
                        <a:t>20,144.0/8,052.0 = 2.50</a:t>
                      </a:r>
                    </a:p>
                  </a:txBody>
                  <a:tcPr marL="89807" marR="8980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400" b="0" i="0" u="none" strike="noStrike" cap="none" normalizeH="0" baseline="0" smtClean="0">
                          <a:ln>
                            <a:noFill/>
                          </a:ln>
                          <a:solidFill>
                            <a:srgbClr val="000000"/>
                          </a:solidFill>
                          <a:effectLst/>
                          <a:latin typeface="Verdana" pitchFamily="-65" charset="0"/>
                          <a:ea typeface="ＭＳ Ｐゴシック" pitchFamily="-65" charset="-128"/>
                        </a:rPr>
                        <a:t>45,936.9/17,774.1 = 2.58</a:t>
                      </a:r>
                    </a:p>
                  </a:txBody>
                  <a:tcPr marL="89807" marR="8980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r>
            </a:tbl>
          </a:graphicData>
        </a:graphic>
      </p:graphicFrame>
      <p:sp>
        <p:nvSpPr>
          <p:cNvPr id="113701" name="TextBox 6"/>
          <p:cNvSpPr txBox="1">
            <a:spLocks noChangeArrowheads="1"/>
          </p:cNvSpPr>
          <p:nvPr/>
        </p:nvSpPr>
        <p:spPr bwMode="auto">
          <a:xfrm>
            <a:off x="304800" y="1143000"/>
            <a:ext cx="4495800" cy="579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Verdana" panose="020B0604030504040204" pitchFamily="34" charset="0"/>
                <a:ea typeface="ＭＳ Ｐゴシック" panose="020B0600070205080204" pitchFamily="34" charset="-128"/>
              </a:defRPr>
            </a:lvl1pPr>
            <a:lvl2pPr marL="742950" indent="-285750">
              <a:defRPr sz="2400">
                <a:solidFill>
                  <a:schemeClr val="tx1"/>
                </a:solidFill>
                <a:latin typeface="Verdana" panose="020B0604030504040204" pitchFamily="34" charset="0"/>
                <a:ea typeface="ＭＳ Ｐゴシック" panose="020B0600070205080204" pitchFamily="34" charset="-128"/>
              </a:defRPr>
            </a:lvl2pPr>
            <a:lvl3pPr marL="1143000" indent="-228600">
              <a:defRPr sz="2400">
                <a:solidFill>
                  <a:schemeClr val="tx1"/>
                </a:solidFill>
                <a:latin typeface="Verdana" panose="020B0604030504040204" pitchFamily="34" charset="0"/>
                <a:ea typeface="ＭＳ Ｐゴシック" panose="020B0600070205080204" pitchFamily="34" charset="-128"/>
              </a:defRPr>
            </a:lvl3pPr>
            <a:lvl4pPr marL="1600200" indent="-228600">
              <a:defRPr sz="2400">
                <a:solidFill>
                  <a:schemeClr val="tx1"/>
                </a:solidFill>
                <a:latin typeface="Verdana" panose="020B0604030504040204" pitchFamily="34" charset="0"/>
                <a:ea typeface="ＭＳ Ｐゴシック" panose="020B0600070205080204" pitchFamily="34" charset="-128"/>
              </a:defRPr>
            </a:lvl4pPr>
            <a:lvl5pPr marL="2057400" indent="-228600">
              <a:defRPr sz="2400">
                <a:solidFill>
                  <a:schemeClr val="tx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eaLnBrk="1" hangingPunct="1"/>
            <a:r>
              <a:rPr lang="en-US" altLang="en-US" sz="3200"/>
              <a:t>Execute</a:t>
            </a:r>
            <a:r>
              <a:rPr lang="en-US" altLang="en-US"/>
              <a:t>:</a:t>
            </a:r>
          </a:p>
        </p:txBody>
      </p:sp>
    </p:spTree>
  </p:cSld>
  <p:clrMapOvr>
    <a:masterClrMapping/>
  </p:clrMapOvr>
  <p:timing>
    <p:tnLst>
      <p:par>
        <p:cTn id="1" dur="indefinite" restart="never" nodeType="tmRoot"/>
      </p:par>
    </p:tnLst>
  </p:timing>
</p:sld>
</file>

<file path=ppt/slides/slide107.xml><?xml version="1.0" encoding="utf-8"?>
<p:sld xmlns:a="http://schemas.openxmlformats.org/drawingml/2006/main" xmlns:r="http://schemas.openxmlformats.org/officeDocument/2006/relationships" xmlns:p="http://schemas.openxmlformats.org/presentationml/2006/main">
  <p:cSld>
    <p:bg>
      <p:bgPr>
        <a:solidFill>
          <a:srgbClr val="FDF2D3"/>
        </a:solidFill>
        <a:effectLst/>
      </p:bgPr>
    </p:bg>
    <p:spTree>
      <p:nvGrpSpPr>
        <p:cNvPr id="1" name=""/>
        <p:cNvGrpSpPr/>
        <p:nvPr/>
      </p:nvGrpSpPr>
      <p:grpSpPr>
        <a:xfrm>
          <a:off x="0" y="0"/>
          <a:ext cx="0" cy="0"/>
          <a:chOff x="0" y="0"/>
          <a:chExt cx="0" cy="0"/>
        </a:xfrm>
      </p:grpSpPr>
      <p:sp>
        <p:nvSpPr>
          <p:cNvPr id="114690" name="Rectangle 11"/>
          <p:cNvSpPr>
            <a:spLocks noGrp="1" noChangeArrowheads="1"/>
          </p:cNvSpPr>
          <p:nvPr>
            <p:ph type="title"/>
          </p:nvPr>
        </p:nvSpPr>
        <p:spPr/>
        <p:txBody>
          <a:bodyPr/>
          <a:lstStyle/>
          <a:p>
            <a:pPr eaLnBrk="1" hangingPunct="1"/>
            <a:r>
              <a:rPr lang="en-US" altLang="en-US" sz="2800" smtClean="0">
                <a:ea typeface="ヒラギノ角ゴ Pro W3" pitchFamily="-65" charset="-128"/>
              </a:rPr>
              <a:t>Example 2.6a Computing Profitability and Valuation Ratios (cont’d)</a:t>
            </a:r>
          </a:p>
        </p:txBody>
      </p:sp>
      <p:sp>
        <p:nvSpPr>
          <p:cNvPr id="114691" name="Rectangle 12"/>
          <p:cNvSpPr>
            <a:spLocks noGrp="1" noChangeArrowheads="1"/>
          </p:cNvSpPr>
          <p:nvPr>
            <p:ph idx="1"/>
          </p:nvPr>
        </p:nvSpPr>
        <p:spPr/>
        <p:txBody>
          <a:bodyPr rIns="91440"/>
          <a:lstStyle/>
          <a:p>
            <a:pPr eaLnBrk="1" hangingPunct="1">
              <a:buFontTx/>
              <a:buNone/>
            </a:pPr>
            <a:r>
              <a:rPr lang="en-US" altLang="en-US" smtClean="0">
                <a:ea typeface="ヒラギノ角ゴ Pro W3" pitchFamily="-65" charset="-128"/>
              </a:rPr>
              <a:t>Evaluate:</a:t>
            </a:r>
          </a:p>
          <a:p>
            <a:pPr eaLnBrk="1" hangingPunct="1"/>
            <a:r>
              <a:rPr lang="en-US" altLang="en-US" sz="2000" smtClean="0">
                <a:ea typeface="ヒラギノ角ゴ Pro W3" pitchFamily="-65" charset="-128"/>
              </a:rPr>
              <a:t>Note that Campbell’s operating and net profit margins are quite a bit lower than General Mills’ </a:t>
            </a:r>
          </a:p>
          <a:p>
            <a:pPr eaLnBrk="1" hangingPunct="1"/>
            <a:r>
              <a:rPr lang="en-US" altLang="en-US" sz="2000" smtClean="0">
                <a:ea typeface="ヒラギノ角ゴ Pro W3" pitchFamily="-65" charset="-128"/>
              </a:rPr>
              <a:t>Campbell’s had a larger P/E ratio, which can be explained in part by their greater use of leverage as seen later in Example 2.8a</a:t>
            </a:r>
          </a:p>
          <a:p>
            <a:pPr eaLnBrk="1" hangingPunct="1"/>
            <a:r>
              <a:rPr lang="en-US" altLang="en-US" sz="2000" smtClean="0">
                <a:ea typeface="ヒラギノ角ゴ Pro W3" pitchFamily="-65" charset="-128"/>
              </a:rPr>
              <a:t>However, the ratios of enterprise value to sales were almost the same for the two firms</a:t>
            </a:r>
          </a:p>
        </p:txBody>
      </p:sp>
    </p:spTree>
  </p:cSld>
  <p:clrMapOvr>
    <a:masterClrMapping/>
  </p:clrMapOvr>
  <p:transition spd="med">
    <p:wipe dir="r"/>
  </p:transition>
  <p:timing>
    <p:tnLst>
      <p:par>
        <p:cTn id="1" dur="indefinite" restart="never" nodeType="tmRoot"/>
      </p:par>
    </p:tnLst>
  </p:timing>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3314" name="Object 3"/>
          <p:cNvGraphicFramePr>
            <a:graphicFrameLocks noChangeAspect="1"/>
          </p:cNvGraphicFramePr>
          <p:nvPr/>
        </p:nvGraphicFramePr>
        <p:xfrm>
          <a:off x="533400" y="3810000"/>
          <a:ext cx="6400800" cy="1108075"/>
        </p:xfrm>
        <a:graphic>
          <a:graphicData uri="http://schemas.openxmlformats.org/presentationml/2006/ole">
            <mc:AlternateContent xmlns:mc="http://schemas.openxmlformats.org/markup-compatibility/2006">
              <mc:Choice xmlns:v="urn:schemas-microsoft-com:vml" Requires="v">
                <p:oleObj spid="_x0000_s13331" name="Equation" r:id="rId4" imgW="2197497" imgH="381397" progId="Equation.DSMT4">
                  <p:embed/>
                </p:oleObj>
              </mc:Choice>
              <mc:Fallback>
                <p:oleObj name="Equation" r:id="rId4" imgW="2197497" imgH="381397" progId="Equation.DSMT4">
                  <p:embed/>
                  <p:pic>
                    <p:nvPicPr>
                      <p:cNvPr id="0" name="Object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33400" y="3810000"/>
                        <a:ext cx="6400800" cy="1108075"/>
                      </a:xfrm>
                      <a:prstGeom prst="rect">
                        <a:avLst/>
                      </a:prstGeom>
                      <a:solidFill>
                        <a:srgbClr val="FFF4DB"/>
                      </a:solidFill>
                      <a:ln>
                        <a:noFill/>
                      </a:ln>
                      <a:extLs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13315" name="Text Box 18"/>
          <p:cNvSpPr txBox="1">
            <a:spLocks noChangeArrowheads="1"/>
          </p:cNvSpPr>
          <p:nvPr/>
        </p:nvSpPr>
        <p:spPr bwMode="auto">
          <a:xfrm>
            <a:off x="7010400" y="4038600"/>
            <a:ext cx="18002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Verdana" panose="020B0604030504040204" pitchFamily="34" charset="0"/>
                <a:ea typeface="ＭＳ Ｐゴシック" panose="020B0600070205080204" pitchFamily="34" charset="-128"/>
              </a:defRPr>
            </a:lvl1pPr>
            <a:lvl2pPr marL="742950" indent="-285750">
              <a:defRPr sz="2400">
                <a:solidFill>
                  <a:schemeClr val="tx1"/>
                </a:solidFill>
                <a:latin typeface="Verdana" panose="020B0604030504040204" pitchFamily="34" charset="0"/>
                <a:ea typeface="ＭＳ Ｐゴシック" panose="020B0600070205080204" pitchFamily="34" charset="-128"/>
              </a:defRPr>
            </a:lvl2pPr>
            <a:lvl3pPr marL="1143000" indent="-228600">
              <a:defRPr sz="2400">
                <a:solidFill>
                  <a:schemeClr val="tx1"/>
                </a:solidFill>
                <a:latin typeface="Verdana" panose="020B0604030504040204" pitchFamily="34" charset="0"/>
                <a:ea typeface="ＭＳ Ｐゴシック" panose="020B0600070205080204" pitchFamily="34" charset="-128"/>
              </a:defRPr>
            </a:lvl3pPr>
            <a:lvl4pPr marL="1600200" indent="-228600">
              <a:defRPr sz="2400">
                <a:solidFill>
                  <a:schemeClr val="tx1"/>
                </a:solidFill>
                <a:latin typeface="Verdana" panose="020B0604030504040204" pitchFamily="34" charset="0"/>
                <a:ea typeface="ＭＳ Ｐゴシック" panose="020B0600070205080204" pitchFamily="34" charset="-128"/>
              </a:defRPr>
            </a:lvl4pPr>
            <a:lvl5pPr marL="2057400" indent="-228600">
              <a:defRPr sz="2400">
                <a:solidFill>
                  <a:schemeClr val="tx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eaLnBrk="1" hangingPunct="1">
              <a:spcBef>
                <a:spcPct val="50000"/>
              </a:spcBef>
            </a:pPr>
            <a:r>
              <a:rPr lang="en-US" altLang="en-US"/>
              <a:t>(Eq. 2.23)</a:t>
            </a:r>
          </a:p>
        </p:txBody>
      </p:sp>
      <p:sp>
        <p:nvSpPr>
          <p:cNvPr id="13316" name="Rectangle 41"/>
          <p:cNvSpPr>
            <a:spLocks noGrp="1" noChangeArrowheads="1"/>
          </p:cNvSpPr>
          <p:nvPr>
            <p:ph type="title"/>
          </p:nvPr>
        </p:nvSpPr>
        <p:spPr/>
        <p:txBody>
          <a:bodyPr/>
          <a:lstStyle/>
          <a:p>
            <a:pPr eaLnBrk="1" hangingPunct="1"/>
            <a:r>
              <a:rPr lang="en-US" altLang="en-US" smtClean="0">
                <a:ea typeface="ヒラギノ角ゴ Pro W3" pitchFamily="-65" charset="-128"/>
              </a:rPr>
              <a:t>2.6 Financial Statement Analysis</a:t>
            </a:r>
          </a:p>
        </p:txBody>
      </p:sp>
      <p:sp>
        <p:nvSpPr>
          <p:cNvPr id="13317" name="Rectangle 42"/>
          <p:cNvSpPr>
            <a:spLocks noGrp="1" noChangeArrowheads="1"/>
          </p:cNvSpPr>
          <p:nvPr>
            <p:ph idx="1"/>
          </p:nvPr>
        </p:nvSpPr>
        <p:spPr>
          <a:xfrm>
            <a:off x="428625" y="1447800"/>
            <a:ext cx="8382000" cy="4648200"/>
          </a:xfrm>
        </p:spPr>
        <p:txBody>
          <a:bodyPr rIns="91440"/>
          <a:lstStyle/>
          <a:p>
            <a:pPr eaLnBrk="1" hangingPunct="1">
              <a:lnSpc>
                <a:spcPct val="90000"/>
              </a:lnSpc>
            </a:pPr>
            <a:r>
              <a:rPr lang="en-US" altLang="en-US" sz="3200" smtClean="0">
                <a:ea typeface="ヒラギノ角ゴ Pro W3" pitchFamily="-65" charset="-128"/>
              </a:rPr>
              <a:t>Investment Returns</a:t>
            </a:r>
          </a:p>
          <a:p>
            <a:pPr lvl="1" eaLnBrk="1" hangingPunct="1">
              <a:lnSpc>
                <a:spcPct val="90000"/>
              </a:lnSpc>
            </a:pPr>
            <a:r>
              <a:rPr lang="en-US" altLang="en-US" smtClean="0">
                <a:ea typeface="ヒラギノ角ゴ Pro W3" pitchFamily="-65" charset="-128"/>
              </a:rPr>
              <a:t>Return on Equity</a:t>
            </a:r>
          </a:p>
          <a:p>
            <a:pPr lvl="2" eaLnBrk="1" hangingPunct="1">
              <a:lnSpc>
                <a:spcPct val="90000"/>
              </a:lnSpc>
            </a:pPr>
            <a:r>
              <a:rPr lang="en-US" altLang="en-US" smtClean="0">
                <a:ea typeface="ＭＳ Ｐゴシック" panose="020B0600070205080204" pitchFamily="34" charset="-128"/>
              </a:rPr>
              <a:t>Evaluating the firm’s return on investment by comparing its income to its investment </a:t>
            </a:r>
          </a:p>
        </p:txBody>
      </p:sp>
    </p:spTree>
  </p:cSld>
  <p:clrMapOvr>
    <a:masterClrMapping/>
  </p:clrMapOvr>
  <p:transition spd="med">
    <p:wipe dir="r"/>
  </p:transition>
  <p:timing>
    <p:tnLst>
      <p:par>
        <p:cTn id="1" dur="indefinite" restart="never" nodeType="tmRoot"/>
      </p:par>
    </p:tnLst>
  </p:timing>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4338" name="Object 3"/>
          <p:cNvGraphicFramePr>
            <a:graphicFrameLocks noChangeAspect="1"/>
          </p:cNvGraphicFramePr>
          <p:nvPr/>
        </p:nvGraphicFramePr>
        <p:xfrm>
          <a:off x="1493838" y="3619500"/>
          <a:ext cx="5111750" cy="1066800"/>
        </p:xfrm>
        <a:graphic>
          <a:graphicData uri="http://schemas.openxmlformats.org/presentationml/2006/ole">
            <mc:AlternateContent xmlns:mc="http://schemas.openxmlformats.org/markup-compatibility/2006">
              <mc:Choice xmlns:v="urn:schemas-microsoft-com:vml" Requires="v">
                <p:oleObj spid="_x0000_s14354" name="Equation" r:id="rId4" imgW="1701800" imgH="355600" progId="Equation.DSMT4">
                  <p:embed/>
                </p:oleObj>
              </mc:Choice>
              <mc:Fallback>
                <p:oleObj name="Equation" r:id="rId4" imgW="1701800" imgH="355600" progId="Equation.DSMT4">
                  <p:embed/>
                  <p:pic>
                    <p:nvPicPr>
                      <p:cNvPr id="0" name="Object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493838" y="3619500"/>
                        <a:ext cx="5111750" cy="1066800"/>
                      </a:xfrm>
                      <a:prstGeom prst="rect">
                        <a:avLst/>
                      </a:prstGeom>
                      <a:solidFill>
                        <a:srgbClr val="FFF4DB"/>
                      </a:solidFill>
                      <a:ln>
                        <a:noFill/>
                      </a:ln>
                      <a:extLs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14339" name="Rectangle 41"/>
          <p:cNvSpPr>
            <a:spLocks noGrp="1" noChangeArrowheads="1"/>
          </p:cNvSpPr>
          <p:nvPr>
            <p:ph type="title"/>
          </p:nvPr>
        </p:nvSpPr>
        <p:spPr/>
        <p:txBody>
          <a:bodyPr/>
          <a:lstStyle/>
          <a:p>
            <a:pPr eaLnBrk="1" hangingPunct="1"/>
            <a:r>
              <a:rPr lang="en-US" altLang="en-US" smtClean="0">
                <a:ea typeface="ヒラギノ角ゴ Pro W3" pitchFamily="-65" charset="-128"/>
              </a:rPr>
              <a:t>2.6 Financial Statement Analysis</a:t>
            </a:r>
          </a:p>
        </p:txBody>
      </p:sp>
      <p:sp>
        <p:nvSpPr>
          <p:cNvPr id="14340" name="Rectangle 42"/>
          <p:cNvSpPr>
            <a:spLocks noGrp="1" noChangeArrowheads="1"/>
          </p:cNvSpPr>
          <p:nvPr>
            <p:ph idx="1"/>
          </p:nvPr>
        </p:nvSpPr>
        <p:spPr/>
        <p:txBody>
          <a:bodyPr rIns="91440"/>
          <a:lstStyle/>
          <a:p>
            <a:pPr eaLnBrk="1" hangingPunct="1">
              <a:lnSpc>
                <a:spcPct val="90000"/>
              </a:lnSpc>
            </a:pPr>
            <a:r>
              <a:rPr lang="en-US" altLang="en-US" sz="3200" smtClean="0">
                <a:ea typeface="ヒラギノ角ゴ Pro W3" pitchFamily="-65" charset="-128"/>
              </a:rPr>
              <a:t>Investment Returns</a:t>
            </a:r>
          </a:p>
          <a:p>
            <a:pPr lvl="1" eaLnBrk="1" hangingPunct="1">
              <a:lnSpc>
                <a:spcPct val="90000"/>
              </a:lnSpc>
            </a:pPr>
            <a:r>
              <a:rPr lang="en-US" altLang="en-US" smtClean="0">
                <a:ea typeface="ヒラギノ角ゴ Pro W3" pitchFamily="-65" charset="-128"/>
              </a:rPr>
              <a:t>Return on Assets</a:t>
            </a:r>
          </a:p>
          <a:p>
            <a:pPr lvl="2" eaLnBrk="1" hangingPunct="1">
              <a:lnSpc>
                <a:spcPct val="90000"/>
              </a:lnSpc>
            </a:pPr>
            <a:r>
              <a:rPr lang="en-US" altLang="en-US" smtClean="0">
                <a:ea typeface="ＭＳ Ｐゴシック" panose="020B0600070205080204" pitchFamily="34" charset="-128"/>
              </a:rPr>
              <a:t>Evaluating the firm’s return on investment by comparing its income to its assets</a:t>
            </a:r>
          </a:p>
        </p:txBody>
      </p:sp>
    </p:spTree>
  </p:cSld>
  <p:clrMapOvr>
    <a:masterClrMapping/>
  </p:clrMapOvr>
  <p:transition spd="med">
    <p:wipe dir="r"/>
  </p:transition>
  <p:timing>
    <p:tnLst>
      <p:par>
        <p:cTn id="1" dur="indefinite" restart="never" nodeType="tmRoot"/>
      </p:par>
    </p:tnLst>
  </p:timing>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5714" name="Rectangle 41"/>
          <p:cNvSpPr>
            <a:spLocks noGrp="1" noChangeArrowheads="1"/>
          </p:cNvSpPr>
          <p:nvPr>
            <p:ph type="title"/>
          </p:nvPr>
        </p:nvSpPr>
        <p:spPr/>
        <p:txBody>
          <a:bodyPr/>
          <a:lstStyle/>
          <a:p>
            <a:pPr eaLnBrk="1" hangingPunct="1"/>
            <a:r>
              <a:rPr lang="en-US" altLang="en-US" smtClean="0">
                <a:ea typeface="ヒラギノ角ゴ Pro W3" pitchFamily="-65" charset="-128"/>
              </a:rPr>
              <a:t>2.6 Financial Statement Analysis</a:t>
            </a:r>
          </a:p>
        </p:txBody>
      </p:sp>
      <p:sp>
        <p:nvSpPr>
          <p:cNvPr id="115715" name="Rectangle 42"/>
          <p:cNvSpPr>
            <a:spLocks noGrp="1" noChangeArrowheads="1"/>
          </p:cNvSpPr>
          <p:nvPr>
            <p:ph idx="1"/>
          </p:nvPr>
        </p:nvSpPr>
        <p:spPr/>
        <p:txBody>
          <a:bodyPr rIns="91440"/>
          <a:lstStyle/>
          <a:p>
            <a:pPr eaLnBrk="1" hangingPunct="1">
              <a:lnSpc>
                <a:spcPct val="90000"/>
              </a:lnSpc>
            </a:pPr>
            <a:r>
              <a:rPr lang="en-US" altLang="en-US" sz="3200" smtClean="0">
                <a:ea typeface="ヒラギノ角ゴ Pro W3" pitchFamily="-65" charset="-128"/>
              </a:rPr>
              <a:t>Investment Returns</a:t>
            </a:r>
          </a:p>
          <a:p>
            <a:pPr lvl="1" eaLnBrk="1" hangingPunct="1">
              <a:lnSpc>
                <a:spcPct val="90000"/>
              </a:lnSpc>
            </a:pPr>
            <a:r>
              <a:rPr lang="en-US" altLang="en-US" smtClean="0">
                <a:ea typeface="ヒラギノ角ゴ Pro W3" pitchFamily="-65" charset="-128"/>
              </a:rPr>
              <a:t>Return on Invested Capital</a:t>
            </a:r>
          </a:p>
          <a:p>
            <a:pPr lvl="2" eaLnBrk="1" hangingPunct="1">
              <a:lnSpc>
                <a:spcPct val="90000"/>
              </a:lnSpc>
            </a:pPr>
            <a:r>
              <a:rPr lang="en-US" altLang="en-US" smtClean="0">
                <a:ea typeface="ＭＳ Ｐゴシック" panose="020B0600070205080204" pitchFamily="34" charset="-128"/>
              </a:rPr>
              <a:t>After-tax profit generated by the business, excluding interest, compared to capital raised that has already been deployed</a:t>
            </a:r>
          </a:p>
        </p:txBody>
      </p:sp>
      <p:sp>
        <p:nvSpPr>
          <p:cNvPr id="115716" name="TextBox 1"/>
          <p:cNvSpPr txBox="1">
            <a:spLocks noChangeArrowheads="1"/>
          </p:cNvSpPr>
          <p:nvPr/>
        </p:nvSpPr>
        <p:spPr bwMode="auto">
          <a:xfrm>
            <a:off x="4114800" y="2974975"/>
            <a:ext cx="0"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Verdana" panose="020B0604030504040204" pitchFamily="34" charset="0"/>
                <a:ea typeface="ＭＳ Ｐゴシック" panose="020B0600070205080204" pitchFamily="34" charset="-128"/>
              </a:defRPr>
            </a:lvl1pPr>
            <a:lvl2pPr marL="742950" indent="-285750">
              <a:defRPr sz="2400">
                <a:solidFill>
                  <a:schemeClr val="tx1"/>
                </a:solidFill>
                <a:latin typeface="Verdana" panose="020B0604030504040204" pitchFamily="34" charset="0"/>
                <a:ea typeface="ＭＳ Ｐゴシック" panose="020B0600070205080204" pitchFamily="34" charset="-128"/>
              </a:defRPr>
            </a:lvl2pPr>
            <a:lvl3pPr marL="1143000" indent="-228600">
              <a:defRPr sz="2400">
                <a:solidFill>
                  <a:schemeClr val="tx1"/>
                </a:solidFill>
                <a:latin typeface="Verdana" panose="020B0604030504040204" pitchFamily="34" charset="0"/>
                <a:ea typeface="ＭＳ Ｐゴシック" panose="020B0600070205080204" pitchFamily="34" charset="-128"/>
              </a:defRPr>
            </a:lvl3pPr>
            <a:lvl4pPr marL="1600200" indent="-228600">
              <a:defRPr sz="2400">
                <a:solidFill>
                  <a:schemeClr val="tx1"/>
                </a:solidFill>
                <a:latin typeface="Verdana" panose="020B0604030504040204" pitchFamily="34" charset="0"/>
                <a:ea typeface="ＭＳ Ｐゴシック" panose="020B0600070205080204" pitchFamily="34" charset="-128"/>
              </a:defRPr>
            </a:lvl4pPr>
            <a:lvl5pPr marL="2057400" indent="-228600">
              <a:defRPr sz="2400">
                <a:solidFill>
                  <a:schemeClr val="tx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eaLnBrk="1" hangingPunct="1"/>
            <a:endParaRPr lang="en-US" altLang="en-US"/>
          </a:p>
        </p:txBody>
      </p:sp>
      <p:sp>
        <p:nvSpPr>
          <p:cNvPr id="4" name="TextBox 3"/>
          <p:cNvSpPr txBox="1">
            <a:spLocks noRot="1" noChangeAspect="1" noMove="1" noResize="1" noEditPoints="1" noAdjustHandles="1" noChangeArrowheads="1" noChangeShapeType="1" noTextEdit="1"/>
          </p:cNvSpPr>
          <p:nvPr/>
        </p:nvSpPr>
        <p:spPr>
          <a:xfrm>
            <a:off x="304800" y="4018346"/>
            <a:ext cx="8294688" cy="766877"/>
          </a:xfrm>
          <a:prstGeom prst="rect">
            <a:avLst/>
          </a:prstGeom>
          <a:blipFill rotWithShape="0">
            <a:blip r:embed="rId3"/>
            <a:stretch>
              <a:fillRect/>
            </a:stretch>
          </a:blipFill>
        </p:spPr>
        <p:txBody>
          <a:bodyPr/>
          <a:lstStyle/>
          <a:p>
            <a:pPr>
              <a:defRPr/>
            </a:pPr>
            <a:r>
              <a:rPr lang="en-US">
                <a:noFill/>
                <a:ea typeface="+mn-ea"/>
              </a:rPr>
              <a:t> </a:t>
            </a:r>
          </a:p>
        </p:txBody>
      </p:sp>
      <p:sp>
        <p:nvSpPr>
          <p:cNvPr id="115718" name="TextBox 4"/>
          <p:cNvSpPr txBox="1">
            <a:spLocks noChangeArrowheads="1"/>
          </p:cNvSpPr>
          <p:nvPr/>
        </p:nvSpPr>
        <p:spPr bwMode="auto">
          <a:xfrm>
            <a:off x="5486400" y="5105400"/>
            <a:ext cx="205740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Verdana" panose="020B0604030504040204" pitchFamily="34" charset="0"/>
                <a:ea typeface="ＭＳ Ｐゴシック" panose="020B0600070205080204" pitchFamily="34" charset="-128"/>
              </a:defRPr>
            </a:lvl1pPr>
            <a:lvl2pPr marL="742950" indent="-285750">
              <a:defRPr sz="2400">
                <a:solidFill>
                  <a:schemeClr val="tx1"/>
                </a:solidFill>
                <a:latin typeface="Verdana" panose="020B0604030504040204" pitchFamily="34" charset="0"/>
                <a:ea typeface="ＭＳ Ｐゴシック" panose="020B0600070205080204" pitchFamily="34" charset="-128"/>
              </a:defRPr>
            </a:lvl2pPr>
            <a:lvl3pPr marL="1143000" indent="-228600">
              <a:defRPr sz="2400">
                <a:solidFill>
                  <a:schemeClr val="tx1"/>
                </a:solidFill>
                <a:latin typeface="Verdana" panose="020B0604030504040204" pitchFamily="34" charset="0"/>
                <a:ea typeface="ＭＳ Ｐゴシック" panose="020B0600070205080204" pitchFamily="34" charset="-128"/>
              </a:defRPr>
            </a:lvl3pPr>
            <a:lvl4pPr marL="1600200" indent="-228600">
              <a:defRPr sz="2400">
                <a:solidFill>
                  <a:schemeClr val="tx1"/>
                </a:solidFill>
                <a:latin typeface="Verdana" panose="020B0604030504040204" pitchFamily="34" charset="0"/>
                <a:ea typeface="ＭＳ Ｐゴシック" panose="020B0600070205080204" pitchFamily="34" charset="-128"/>
              </a:defRPr>
            </a:lvl4pPr>
            <a:lvl5pPr marL="2057400" indent="-228600">
              <a:defRPr sz="2400">
                <a:solidFill>
                  <a:schemeClr val="tx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eaLnBrk="1" hangingPunct="1"/>
            <a:r>
              <a:rPr lang="en-US" altLang="en-US"/>
              <a:t>(Eq. 2.24)</a:t>
            </a:r>
          </a:p>
        </p:txBody>
      </p:sp>
    </p:spTree>
  </p:cSld>
  <p:clrMapOvr>
    <a:masterClrMapping/>
  </p:clrMapOvr>
  <p:transition spd="med">
    <p:wipe dir="r"/>
  </p:transition>
  <p:timing>
    <p:tnLst>
      <p:par>
        <p:cTn id="1" dur="indefinite" restart="never" nodeType="tmRoot"/>
      </p:par>
    </p:tnLst>
  </p:timing>
</p:sld>
</file>

<file path=ppt/slides/slide111.xml><?xml version="1.0" encoding="utf-8"?>
<p:sld xmlns:a="http://schemas.openxmlformats.org/drawingml/2006/main" xmlns:r="http://schemas.openxmlformats.org/officeDocument/2006/relationships" xmlns:p="http://schemas.openxmlformats.org/presentationml/2006/main">
  <p:cSld>
    <p:bg>
      <p:bgPr>
        <a:solidFill>
          <a:srgbClr val="FDF2D3"/>
        </a:solidFill>
        <a:effectLst/>
      </p:bgPr>
    </p:bg>
    <p:spTree>
      <p:nvGrpSpPr>
        <p:cNvPr id="1" name=""/>
        <p:cNvGrpSpPr/>
        <p:nvPr/>
      </p:nvGrpSpPr>
      <p:grpSpPr>
        <a:xfrm>
          <a:off x="0" y="0"/>
          <a:ext cx="0" cy="0"/>
          <a:chOff x="0" y="0"/>
          <a:chExt cx="0" cy="0"/>
        </a:xfrm>
      </p:grpSpPr>
      <p:sp>
        <p:nvSpPr>
          <p:cNvPr id="116738" name="Rectangle 49"/>
          <p:cNvSpPr>
            <a:spLocks noGrp="1" noChangeArrowheads="1"/>
          </p:cNvSpPr>
          <p:nvPr>
            <p:ph type="title"/>
          </p:nvPr>
        </p:nvSpPr>
        <p:spPr/>
        <p:txBody>
          <a:bodyPr/>
          <a:lstStyle/>
          <a:p>
            <a:pPr eaLnBrk="1" hangingPunct="1"/>
            <a:r>
              <a:rPr lang="en-US" altLang="en-US" smtClean="0">
                <a:ea typeface="ヒラギノ角ゴ Pro W3" pitchFamily="-65" charset="-128"/>
              </a:rPr>
              <a:t>Example 2.7</a:t>
            </a:r>
            <a:br>
              <a:rPr lang="en-US" altLang="en-US" smtClean="0">
                <a:ea typeface="ヒラギノ角ゴ Pro W3" pitchFamily="-65" charset="-128"/>
              </a:rPr>
            </a:br>
            <a:r>
              <a:rPr lang="en-US" altLang="en-US" smtClean="0">
                <a:ea typeface="ヒラギノ角ゴ Pro W3" pitchFamily="-65" charset="-128"/>
              </a:rPr>
              <a:t>Computing Operating Returns</a:t>
            </a:r>
          </a:p>
        </p:txBody>
      </p:sp>
      <p:sp>
        <p:nvSpPr>
          <p:cNvPr id="116739" name="Rectangle 50"/>
          <p:cNvSpPr>
            <a:spLocks noGrp="1" noChangeArrowheads="1"/>
          </p:cNvSpPr>
          <p:nvPr>
            <p:ph idx="1"/>
          </p:nvPr>
        </p:nvSpPr>
        <p:spPr/>
        <p:txBody>
          <a:bodyPr/>
          <a:lstStyle/>
          <a:p>
            <a:pPr eaLnBrk="1" hangingPunct="1"/>
            <a:r>
              <a:rPr lang="en-US" altLang="en-US" smtClean="0">
                <a:ea typeface="ヒラギノ角ゴ Pro W3" pitchFamily="-65" charset="-128"/>
              </a:rPr>
              <a:t>Problem:  </a:t>
            </a:r>
          </a:p>
          <a:p>
            <a:pPr lvl="1" eaLnBrk="1" hangingPunct="1"/>
            <a:r>
              <a:rPr lang="en-GB" altLang="en-US" smtClean="0">
                <a:ea typeface="ヒラギノ角ゴ Pro W3" pitchFamily="-65" charset="-128"/>
              </a:rPr>
              <a:t>Assess how Vodafone’s ability to use its assets effectively has changed in the last year by computing the change in its return on assets.</a:t>
            </a:r>
            <a:endParaRPr lang="en-US" altLang="en-US" smtClean="0">
              <a:ea typeface="ヒラギノ角ゴ Pro W3" pitchFamily="-65" charset="-128"/>
            </a:endParaRPr>
          </a:p>
        </p:txBody>
      </p:sp>
    </p:spTree>
  </p:cSld>
  <p:clrMapOvr>
    <a:masterClrMapping/>
  </p:clrMapOvr>
  <p:transition spd="med">
    <p:wipe dir="r"/>
  </p:transition>
  <p:timing>
    <p:tnLst>
      <p:par>
        <p:cTn id="1" dur="indefinite" restart="never" nodeType="tmRoot"/>
      </p:par>
    </p:tnLst>
  </p:timing>
</p:sld>
</file>

<file path=ppt/slides/slide112.xml><?xml version="1.0" encoding="utf-8"?>
<p:sld xmlns:a="http://schemas.openxmlformats.org/drawingml/2006/main" xmlns:r="http://schemas.openxmlformats.org/officeDocument/2006/relationships" xmlns:p="http://schemas.openxmlformats.org/presentationml/2006/main">
  <p:cSld>
    <p:bg>
      <p:bgPr>
        <a:solidFill>
          <a:srgbClr val="FDF2D3"/>
        </a:solidFill>
        <a:effectLst/>
      </p:bgPr>
    </p:bg>
    <p:spTree>
      <p:nvGrpSpPr>
        <p:cNvPr id="1" name=""/>
        <p:cNvGrpSpPr/>
        <p:nvPr/>
      </p:nvGrpSpPr>
      <p:grpSpPr>
        <a:xfrm>
          <a:off x="0" y="0"/>
          <a:ext cx="0" cy="0"/>
          <a:chOff x="0" y="0"/>
          <a:chExt cx="0" cy="0"/>
        </a:xfrm>
      </p:grpSpPr>
      <p:sp>
        <p:nvSpPr>
          <p:cNvPr id="117762" name="Rectangle 13"/>
          <p:cNvSpPr>
            <a:spLocks noGrp="1" noChangeArrowheads="1"/>
          </p:cNvSpPr>
          <p:nvPr>
            <p:ph type="title"/>
          </p:nvPr>
        </p:nvSpPr>
        <p:spPr/>
        <p:txBody>
          <a:bodyPr/>
          <a:lstStyle/>
          <a:p>
            <a:pPr eaLnBrk="1" hangingPunct="1"/>
            <a:r>
              <a:rPr lang="en-US" altLang="en-US" sz="2800" smtClean="0">
                <a:ea typeface="ヒラギノ角ゴ Pro W3" pitchFamily="-65" charset="-128"/>
              </a:rPr>
              <a:t>Example 2.7</a:t>
            </a:r>
            <a:br>
              <a:rPr lang="en-US" altLang="en-US" sz="2800" smtClean="0">
                <a:ea typeface="ヒラギノ角ゴ Pro W3" pitchFamily="-65" charset="-128"/>
              </a:rPr>
            </a:br>
            <a:r>
              <a:rPr lang="en-US" altLang="en-US" sz="2800" smtClean="0">
                <a:ea typeface="ヒラギノ角ゴ Pro W3" pitchFamily="-65" charset="-128"/>
              </a:rPr>
              <a:t>Computing Operating Returns (cont’d)</a:t>
            </a:r>
          </a:p>
        </p:txBody>
      </p:sp>
      <p:sp>
        <p:nvSpPr>
          <p:cNvPr id="117763" name="Rectangle 14"/>
          <p:cNvSpPr>
            <a:spLocks noGrp="1" noChangeArrowheads="1"/>
          </p:cNvSpPr>
          <p:nvPr>
            <p:ph idx="1"/>
          </p:nvPr>
        </p:nvSpPr>
        <p:spPr/>
        <p:txBody>
          <a:bodyPr rIns="91440"/>
          <a:lstStyle/>
          <a:p>
            <a:pPr eaLnBrk="1" hangingPunct="1">
              <a:lnSpc>
                <a:spcPct val="80000"/>
              </a:lnSpc>
              <a:spcBef>
                <a:spcPct val="40000"/>
              </a:spcBef>
              <a:buFontTx/>
              <a:buNone/>
            </a:pPr>
            <a:r>
              <a:rPr lang="en-US" altLang="en-US" smtClean="0">
                <a:ea typeface="ヒラギノ角ゴ Pro W3" pitchFamily="-65" charset="-128"/>
              </a:rPr>
              <a:t>Solution</a:t>
            </a:r>
          </a:p>
          <a:p>
            <a:pPr eaLnBrk="1" hangingPunct="1">
              <a:lnSpc>
                <a:spcPct val="80000"/>
              </a:lnSpc>
              <a:spcBef>
                <a:spcPct val="40000"/>
              </a:spcBef>
              <a:buFontTx/>
              <a:buNone/>
            </a:pPr>
            <a:r>
              <a:rPr lang="en-US" altLang="en-US" smtClean="0">
                <a:ea typeface="ヒラギノ角ゴ Pro W3" pitchFamily="-65" charset="-128"/>
              </a:rPr>
              <a:t>Plan and Organize:</a:t>
            </a:r>
          </a:p>
          <a:p>
            <a:pPr eaLnBrk="1" hangingPunct="1">
              <a:lnSpc>
                <a:spcPct val="80000"/>
              </a:lnSpc>
              <a:spcBef>
                <a:spcPct val="40000"/>
              </a:spcBef>
            </a:pPr>
            <a:r>
              <a:rPr lang="en-US" altLang="en-US" sz="2000" smtClean="0">
                <a:ea typeface="ヒラギノ角ゴ Pro W3" pitchFamily="-65" charset="-128"/>
              </a:rPr>
              <a:t>In order to compute ROA, we need net income, interest expense, and total assets</a:t>
            </a:r>
          </a:p>
          <a:p>
            <a:pPr eaLnBrk="1" hangingPunct="1">
              <a:lnSpc>
                <a:spcPct val="80000"/>
              </a:lnSpc>
              <a:spcBef>
                <a:spcPct val="40000"/>
              </a:spcBef>
            </a:pPr>
            <a:endParaRPr lang="en-US" altLang="en-US" sz="2000" i="1" smtClean="0">
              <a:ea typeface="ヒラギノ角ゴ Pro W3" pitchFamily="-65" charset="-128"/>
            </a:endParaRPr>
          </a:p>
        </p:txBody>
      </p:sp>
      <p:graphicFrame>
        <p:nvGraphicFramePr>
          <p:cNvPr id="2" name="Table 1"/>
          <p:cNvGraphicFramePr>
            <a:graphicFrameLocks noGrp="1"/>
          </p:cNvGraphicFramePr>
          <p:nvPr/>
        </p:nvGraphicFramePr>
        <p:xfrm>
          <a:off x="1219200" y="3733800"/>
          <a:ext cx="6096000" cy="1479552"/>
        </p:xfrm>
        <a:graphic>
          <a:graphicData uri="http://schemas.openxmlformats.org/drawingml/2006/table">
            <a:tbl>
              <a:tblPr/>
              <a:tblGrid>
                <a:gridCol w="2286000"/>
                <a:gridCol w="1778000"/>
                <a:gridCol w="2032000"/>
              </a:tblGrid>
              <a:tr h="369888">
                <a:tc>
                  <a:txBody>
                    <a:bodyPr/>
                    <a:lstStyle/>
                    <a:p>
                      <a:pPr marL="0" marR="0" lvl="0" indent="0" algn="ctr" defTabSz="457200" rtl="0" eaLnBrk="1" fontAlgn="base" latinLnBrk="0" hangingPunct="1">
                        <a:lnSpc>
                          <a:spcPct val="100000"/>
                        </a:lnSpc>
                        <a:spcBef>
                          <a:spcPct val="0"/>
                        </a:spcBef>
                        <a:spcAft>
                          <a:spcPct val="0"/>
                        </a:spcAft>
                        <a:buClrTx/>
                        <a:buSzTx/>
                        <a:buFontTx/>
                        <a:buNone/>
                        <a:tabLst/>
                      </a:pPr>
                      <a:endParaRPr kumimoji="0" lang="en-US" sz="1800" b="1" i="0" u="none" strike="noStrike" cap="none" normalizeH="0" baseline="0" smtClean="0">
                        <a:ln>
                          <a:noFill/>
                        </a:ln>
                        <a:solidFill>
                          <a:schemeClr val="tx1"/>
                        </a:solidFill>
                        <a:effectLst/>
                        <a:latin typeface="Verdana" pitchFamily="-65" charset="0"/>
                        <a:ea typeface="ＭＳ Ｐゴシック" pitchFamily="-65" charset="-128"/>
                      </a:endParaRPr>
                    </a:p>
                  </a:txBody>
                  <a:tcPr marT="45700" marB="4570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457200" rtl="0" eaLnBrk="1" fontAlgn="base" latinLnBrk="0" hangingPunct="1">
                        <a:lnSpc>
                          <a:spcPct val="100000"/>
                        </a:lnSpc>
                        <a:spcBef>
                          <a:spcPct val="0"/>
                        </a:spcBef>
                        <a:spcAft>
                          <a:spcPct val="0"/>
                        </a:spcAft>
                        <a:buClrTx/>
                        <a:buSzTx/>
                        <a:buFontTx/>
                        <a:buNone/>
                        <a:tabLst/>
                      </a:pPr>
                      <a:r>
                        <a:rPr kumimoji="0" lang="en-US" sz="1800" b="1" i="0" u="none" strike="noStrike" cap="none" normalizeH="0" baseline="0" smtClean="0">
                          <a:ln>
                            <a:noFill/>
                          </a:ln>
                          <a:solidFill>
                            <a:schemeClr val="tx1"/>
                          </a:solidFill>
                          <a:effectLst/>
                          <a:latin typeface="Verdana" pitchFamily="-65" charset="0"/>
                          <a:ea typeface="ＭＳ Ｐゴシック" pitchFamily="-65" charset="-128"/>
                        </a:rPr>
                        <a:t>2012</a:t>
                      </a:r>
                    </a:p>
                  </a:txBody>
                  <a:tcPr marT="45700" marB="4570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457200" rtl="0" eaLnBrk="1" fontAlgn="base" latinLnBrk="0" hangingPunct="1">
                        <a:lnSpc>
                          <a:spcPct val="100000"/>
                        </a:lnSpc>
                        <a:spcBef>
                          <a:spcPct val="0"/>
                        </a:spcBef>
                        <a:spcAft>
                          <a:spcPct val="0"/>
                        </a:spcAft>
                        <a:buClrTx/>
                        <a:buSzTx/>
                        <a:buFontTx/>
                        <a:buNone/>
                        <a:tabLst/>
                      </a:pPr>
                      <a:r>
                        <a:rPr kumimoji="0" lang="en-US" sz="1800" b="1" i="0" u="none" strike="noStrike" cap="none" normalizeH="0" baseline="0" smtClean="0">
                          <a:ln>
                            <a:noFill/>
                          </a:ln>
                          <a:solidFill>
                            <a:schemeClr val="tx1"/>
                          </a:solidFill>
                          <a:effectLst/>
                          <a:latin typeface="Verdana" pitchFamily="-65" charset="0"/>
                          <a:ea typeface="ＭＳ Ｐゴシック" pitchFamily="-65" charset="-128"/>
                        </a:rPr>
                        <a:t>2013</a:t>
                      </a:r>
                    </a:p>
                  </a:txBody>
                  <a:tcPr marT="45700" marB="4570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rgbClr val="FFFFFF"/>
                    </a:solidFill>
                  </a:tcPr>
                </a:tc>
              </a:tr>
              <a:tr h="369888">
                <a:tc>
                  <a:txBody>
                    <a:bodyPr/>
                    <a:lstStyle/>
                    <a:p>
                      <a:pPr marL="0" marR="0" lvl="0" indent="0" algn="l" defTabSz="4572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smtClean="0">
                          <a:ln>
                            <a:noFill/>
                          </a:ln>
                          <a:solidFill>
                            <a:schemeClr val="tx1"/>
                          </a:solidFill>
                          <a:effectLst/>
                          <a:latin typeface="Verdana" pitchFamily="-65" charset="0"/>
                          <a:ea typeface="ＭＳ Ｐゴシック" pitchFamily="-65" charset="-128"/>
                        </a:rPr>
                        <a:t>Net Income</a:t>
                      </a:r>
                    </a:p>
                  </a:txBody>
                  <a:tcPr marT="45700" marB="4570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457200" rtl="0" eaLnBrk="1" fontAlgn="base" latinLnBrk="0" hangingPunct="1">
                        <a:lnSpc>
                          <a:spcPct val="100000"/>
                        </a:lnSpc>
                        <a:spcBef>
                          <a:spcPct val="0"/>
                        </a:spcBef>
                        <a:spcAft>
                          <a:spcPct val="0"/>
                        </a:spcAft>
                        <a:buClrTx/>
                        <a:buSzTx/>
                        <a:buFontTx/>
                        <a:buNone/>
                        <a:tabLst/>
                      </a:pPr>
                      <a:r>
                        <a:rPr lang="en-GB" sz="1800" kern="1200" dirty="0" smtClean="0">
                          <a:solidFill>
                            <a:schemeClr val="tx1"/>
                          </a:solidFill>
                          <a:latin typeface="+mn-lt"/>
                          <a:ea typeface="+mn-ea"/>
                          <a:cs typeface="+mn-cs"/>
                        </a:rPr>
                        <a:t>7,003</a:t>
                      </a:r>
                      <a:endParaRPr kumimoji="0" lang="en-US" sz="1800" b="0" i="0" u="none" strike="noStrike" cap="none" normalizeH="0" baseline="0" dirty="0" smtClean="0">
                        <a:ln>
                          <a:noFill/>
                        </a:ln>
                        <a:solidFill>
                          <a:schemeClr val="tx1"/>
                        </a:solidFill>
                        <a:effectLst/>
                        <a:latin typeface="Verdana" pitchFamily="-65" charset="0"/>
                        <a:ea typeface="ＭＳ Ｐゴシック" pitchFamily="-65" charset="-128"/>
                      </a:endParaRPr>
                    </a:p>
                  </a:txBody>
                  <a:tcPr marT="45700" marB="4570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457200" rtl="0" eaLnBrk="1" fontAlgn="base" latinLnBrk="0" hangingPunct="1">
                        <a:lnSpc>
                          <a:spcPct val="100000"/>
                        </a:lnSpc>
                        <a:spcBef>
                          <a:spcPct val="0"/>
                        </a:spcBef>
                        <a:spcAft>
                          <a:spcPct val="0"/>
                        </a:spcAft>
                        <a:buClrTx/>
                        <a:buSzTx/>
                        <a:buFontTx/>
                        <a:buNone/>
                        <a:tabLst/>
                      </a:pPr>
                      <a:r>
                        <a:rPr lang="en-GB" sz="1800" kern="1200" dirty="0" smtClean="0">
                          <a:solidFill>
                            <a:schemeClr val="tx1"/>
                          </a:solidFill>
                          <a:latin typeface="+mn-lt"/>
                          <a:ea typeface="+mn-ea"/>
                          <a:cs typeface="+mn-cs"/>
                        </a:rPr>
                        <a:t>673</a:t>
                      </a:r>
                      <a:endParaRPr kumimoji="0" lang="en-US" sz="1800" b="0" i="0" u="none" strike="noStrike" cap="none" normalizeH="0" baseline="0" dirty="0" smtClean="0">
                        <a:ln>
                          <a:noFill/>
                        </a:ln>
                        <a:solidFill>
                          <a:schemeClr val="tx1"/>
                        </a:solidFill>
                        <a:effectLst/>
                        <a:latin typeface="Verdana" pitchFamily="-65" charset="0"/>
                        <a:ea typeface="ＭＳ Ｐゴシック" pitchFamily="-65" charset="-128"/>
                      </a:endParaRPr>
                    </a:p>
                  </a:txBody>
                  <a:tcPr marT="45700" marB="4570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FFFFF"/>
                    </a:solidFill>
                  </a:tcPr>
                </a:tc>
              </a:tr>
              <a:tr h="369888">
                <a:tc>
                  <a:txBody>
                    <a:bodyPr/>
                    <a:lstStyle/>
                    <a:p>
                      <a:pPr marL="0" marR="0" lvl="0" indent="0" algn="l" defTabSz="4572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smtClean="0">
                          <a:ln>
                            <a:noFill/>
                          </a:ln>
                          <a:solidFill>
                            <a:schemeClr val="tx1"/>
                          </a:solidFill>
                          <a:effectLst/>
                          <a:latin typeface="Verdana" pitchFamily="-65" charset="0"/>
                          <a:ea typeface="ＭＳ Ｐゴシック" pitchFamily="-65" charset="-128"/>
                        </a:rPr>
                        <a:t>Interest Expense</a:t>
                      </a:r>
                    </a:p>
                  </a:txBody>
                  <a:tcPr marT="45700" marB="4570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457200" rtl="0" eaLnBrk="1" fontAlgn="base" latinLnBrk="0" hangingPunct="1">
                        <a:lnSpc>
                          <a:spcPct val="100000"/>
                        </a:lnSpc>
                        <a:spcBef>
                          <a:spcPct val="0"/>
                        </a:spcBef>
                        <a:spcAft>
                          <a:spcPct val="0"/>
                        </a:spcAft>
                        <a:buClrTx/>
                        <a:buSzTx/>
                        <a:buFontTx/>
                        <a:buNone/>
                        <a:tabLst/>
                      </a:pPr>
                      <a:r>
                        <a:rPr lang="en-GB" sz="1800" kern="1200" dirty="0" smtClean="0">
                          <a:solidFill>
                            <a:schemeClr val="tx1"/>
                          </a:solidFill>
                          <a:latin typeface="+mn-lt"/>
                          <a:ea typeface="+mn-ea"/>
                          <a:cs typeface="+mn-cs"/>
                        </a:rPr>
                        <a:t>1,932</a:t>
                      </a:r>
                      <a:endParaRPr kumimoji="0" lang="en-US" sz="1800" b="0" i="0" u="none" strike="noStrike" cap="none" normalizeH="0" baseline="0" dirty="0" smtClean="0">
                        <a:ln>
                          <a:noFill/>
                        </a:ln>
                        <a:solidFill>
                          <a:schemeClr val="tx1"/>
                        </a:solidFill>
                        <a:effectLst/>
                        <a:latin typeface="Verdana" pitchFamily="-65" charset="0"/>
                        <a:ea typeface="ＭＳ Ｐゴシック" pitchFamily="-65" charset="-128"/>
                      </a:endParaRPr>
                    </a:p>
                  </a:txBody>
                  <a:tcPr marT="45700" marB="4570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457200" rtl="0" eaLnBrk="1" fontAlgn="base" latinLnBrk="0" hangingPunct="1">
                        <a:lnSpc>
                          <a:spcPct val="100000"/>
                        </a:lnSpc>
                        <a:spcBef>
                          <a:spcPct val="0"/>
                        </a:spcBef>
                        <a:spcAft>
                          <a:spcPct val="0"/>
                        </a:spcAft>
                        <a:buClrTx/>
                        <a:buSzTx/>
                        <a:buFontTx/>
                        <a:buNone/>
                        <a:tabLst/>
                      </a:pPr>
                      <a:r>
                        <a:rPr lang="en-GB" sz="1800" kern="1200" dirty="0" smtClean="0">
                          <a:solidFill>
                            <a:schemeClr val="tx1"/>
                          </a:solidFill>
                          <a:latin typeface="+mn-lt"/>
                          <a:ea typeface="+mn-ea"/>
                          <a:cs typeface="+mn-cs"/>
                        </a:rPr>
                        <a:t>1,788</a:t>
                      </a:r>
                      <a:endParaRPr kumimoji="0" lang="en-US" sz="1800" b="0" i="0" u="none" strike="noStrike" cap="none" normalizeH="0" baseline="0" dirty="0" smtClean="0">
                        <a:ln>
                          <a:noFill/>
                        </a:ln>
                        <a:solidFill>
                          <a:schemeClr val="tx1"/>
                        </a:solidFill>
                        <a:effectLst/>
                        <a:latin typeface="Verdana" pitchFamily="-65" charset="0"/>
                        <a:ea typeface="ＭＳ Ｐゴシック" pitchFamily="-65" charset="-128"/>
                      </a:endParaRPr>
                    </a:p>
                  </a:txBody>
                  <a:tcPr marT="45700" marB="4570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FFFFF"/>
                    </a:solidFill>
                  </a:tcPr>
                </a:tc>
              </a:tr>
              <a:tr h="369888">
                <a:tc>
                  <a:txBody>
                    <a:bodyPr/>
                    <a:lstStyle/>
                    <a:p>
                      <a:pPr marL="0" marR="0" lvl="0" indent="0" algn="l" defTabSz="4572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smtClean="0">
                          <a:ln>
                            <a:noFill/>
                          </a:ln>
                          <a:solidFill>
                            <a:schemeClr val="tx1"/>
                          </a:solidFill>
                          <a:effectLst/>
                          <a:latin typeface="Verdana" pitchFamily="-65" charset="0"/>
                          <a:ea typeface="ＭＳ Ｐゴシック" pitchFamily="-65" charset="-128"/>
                        </a:rPr>
                        <a:t>Total Assets</a:t>
                      </a:r>
                    </a:p>
                  </a:txBody>
                  <a:tcPr marT="45700" marB="4570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457200" rtl="0" eaLnBrk="1" fontAlgn="base" latinLnBrk="0" hangingPunct="1">
                        <a:lnSpc>
                          <a:spcPct val="100000"/>
                        </a:lnSpc>
                        <a:spcBef>
                          <a:spcPct val="0"/>
                        </a:spcBef>
                        <a:spcAft>
                          <a:spcPct val="0"/>
                        </a:spcAft>
                        <a:buClrTx/>
                        <a:buSzTx/>
                        <a:buFontTx/>
                        <a:buNone/>
                        <a:tabLst/>
                      </a:pPr>
                      <a:r>
                        <a:rPr lang="en-GB" sz="1800" kern="1200" dirty="0" smtClean="0">
                          <a:solidFill>
                            <a:schemeClr val="tx1"/>
                          </a:solidFill>
                          <a:latin typeface="+mn-lt"/>
                          <a:ea typeface="+mn-ea"/>
                          <a:cs typeface="+mn-cs"/>
                        </a:rPr>
                        <a:t>139,576</a:t>
                      </a:r>
                      <a:endParaRPr kumimoji="0" lang="en-US" sz="1800" b="0" i="0" u="none" strike="noStrike" cap="none" normalizeH="0" baseline="0" dirty="0" smtClean="0">
                        <a:ln>
                          <a:noFill/>
                        </a:ln>
                        <a:solidFill>
                          <a:schemeClr val="tx1"/>
                        </a:solidFill>
                        <a:effectLst/>
                        <a:latin typeface="Verdana" pitchFamily="-65" charset="0"/>
                        <a:ea typeface="ＭＳ Ｐゴシック" pitchFamily="-65" charset="-128"/>
                      </a:endParaRPr>
                    </a:p>
                  </a:txBody>
                  <a:tcPr marT="45700" marB="4570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457200" rtl="0" eaLnBrk="1" fontAlgn="base" latinLnBrk="0" hangingPunct="1">
                        <a:lnSpc>
                          <a:spcPct val="100000"/>
                        </a:lnSpc>
                        <a:spcBef>
                          <a:spcPct val="0"/>
                        </a:spcBef>
                        <a:spcAft>
                          <a:spcPct val="0"/>
                        </a:spcAft>
                        <a:buClrTx/>
                        <a:buSzTx/>
                        <a:buFontTx/>
                        <a:buNone/>
                        <a:tabLst/>
                      </a:pPr>
                      <a:r>
                        <a:rPr lang="en-GB" sz="1800" kern="1200" dirty="0" smtClean="0">
                          <a:solidFill>
                            <a:schemeClr val="tx1"/>
                          </a:solidFill>
                          <a:latin typeface="+mn-lt"/>
                          <a:ea typeface="+mn-ea"/>
                          <a:cs typeface="+mn-cs"/>
                        </a:rPr>
                        <a:t>142,698</a:t>
                      </a:r>
                      <a:endParaRPr kumimoji="0" lang="en-US" sz="1800" b="0" i="0" u="none" strike="noStrike" cap="none" normalizeH="0" baseline="0" dirty="0" smtClean="0">
                        <a:ln>
                          <a:noFill/>
                        </a:ln>
                        <a:solidFill>
                          <a:schemeClr val="tx1"/>
                        </a:solidFill>
                        <a:effectLst/>
                        <a:latin typeface="Verdana" pitchFamily="-65" charset="0"/>
                        <a:ea typeface="ＭＳ Ｐゴシック" pitchFamily="-65" charset="-128"/>
                      </a:endParaRPr>
                    </a:p>
                  </a:txBody>
                  <a:tcPr marT="45700" marB="4570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FFFFF"/>
                    </a:solidFill>
                  </a:tcPr>
                </a:tc>
              </a:tr>
            </a:tbl>
          </a:graphicData>
        </a:graphic>
      </p:graphicFrame>
    </p:spTree>
  </p:cSld>
  <p:clrMapOvr>
    <a:masterClrMapping/>
  </p:clrMapOvr>
  <p:transition spd="med">
    <p:wipe dir="r"/>
  </p:transition>
  <p:timing>
    <p:tnLst>
      <p:par>
        <p:cTn id="1" dur="indefinite" restart="never" nodeType="tmRoot"/>
      </p:par>
    </p:tnLst>
  </p:timing>
</p:sld>
</file>

<file path=ppt/slides/slide113.xml><?xml version="1.0" encoding="utf-8"?>
<p:sld xmlns:a="http://schemas.openxmlformats.org/drawingml/2006/main" xmlns:r="http://schemas.openxmlformats.org/officeDocument/2006/relationships" xmlns:p="http://schemas.openxmlformats.org/presentationml/2006/main">
  <p:cSld>
    <p:bg>
      <p:bgPr>
        <a:solidFill>
          <a:srgbClr val="FDF2D3"/>
        </a:solidFill>
        <a:effectLst/>
      </p:bgPr>
    </p:bg>
    <p:spTree>
      <p:nvGrpSpPr>
        <p:cNvPr id="1" name=""/>
        <p:cNvGrpSpPr/>
        <p:nvPr/>
      </p:nvGrpSpPr>
      <p:grpSpPr>
        <a:xfrm>
          <a:off x="0" y="0"/>
          <a:ext cx="0" cy="0"/>
          <a:chOff x="0" y="0"/>
          <a:chExt cx="0" cy="0"/>
        </a:xfrm>
      </p:grpSpPr>
      <p:sp>
        <p:nvSpPr>
          <p:cNvPr id="118786" name="Rectangle 15"/>
          <p:cNvSpPr>
            <a:spLocks noGrp="1" noChangeArrowheads="1"/>
          </p:cNvSpPr>
          <p:nvPr>
            <p:ph type="title"/>
          </p:nvPr>
        </p:nvSpPr>
        <p:spPr/>
        <p:txBody>
          <a:bodyPr/>
          <a:lstStyle/>
          <a:p>
            <a:pPr eaLnBrk="1" hangingPunct="1"/>
            <a:r>
              <a:rPr lang="en-US" altLang="en-US" sz="2800" smtClean="0">
                <a:ea typeface="ヒラギノ角ゴ Pro W3" pitchFamily="-65" charset="-128"/>
              </a:rPr>
              <a:t>Example 2.7</a:t>
            </a:r>
            <a:br>
              <a:rPr lang="en-US" altLang="en-US" sz="2800" smtClean="0">
                <a:ea typeface="ヒラギノ角ゴ Pro W3" pitchFamily="-65" charset="-128"/>
              </a:rPr>
            </a:br>
            <a:r>
              <a:rPr lang="en-US" altLang="en-US" sz="2800" smtClean="0">
                <a:ea typeface="ヒラギノ角ゴ Pro W3" pitchFamily="-65" charset="-128"/>
              </a:rPr>
              <a:t>Computing Operating Returns (cont’d)</a:t>
            </a:r>
          </a:p>
        </p:txBody>
      </p:sp>
      <p:sp>
        <p:nvSpPr>
          <p:cNvPr id="118787" name="Rectangle 16"/>
          <p:cNvSpPr>
            <a:spLocks noGrp="1" noChangeArrowheads="1"/>
          </p:cNvSpPr>
          <p:nvPr>
            <p:ph idx="1"/>
          </p:nvPr>
        </p:nvSpPr>
        <p:spPr/>
        <p:txBody>
          <a:bodyPr rIns="91440"/>
          <a:lstStyle/>
          <a:p>
            <a:pPr eaLnBrk="1" hangingPunct="1">
              <a:buFontTx/>
              <a:buNone/>
            </a:pPr>
            <a:r>
              <a:rPr lang="en-US" altLang="en-US" smtClean="0">
                <a:ea typeface="ヒラギノ角ゴ Pro W3" pitchFamily="-65" charset="-128"/>
              </a:rPr>
              <a:t>Execute</a:t>
            </a:r>
            <a:r>
              <a:rPr lang="en-US" altLang="en-US" sz="3200" smtClean="0">
                <a:ea typeface="ヒラギノ角ゴ Pro W3" pitchFamily="-65" charset="-128"/>
              </a:rPr>
              <a:t>:</a:t>
            </a:r>
          </a:p>
          <a:p>
            <a:pPr eaLnBrk="1" hangingPunct="1"/>
            <a:r>
              <a:rPr lang="en-GB" altLang="en-US" sz="2000" smtClean="0">
                <a:ea typeface="ヒラギノ角ゴ Pro W3" pitchFamily="-65" charset="-128"/>
              </a:rPr>
              <a:t>In 2013, Vodafone’s ROA was (673 + 1,788)/142,698 = 1.7%, compared to an ROA in 2012 of (7,003 + 1,932)/139,576 = 6.4%</a:t>
            </a:r>
            <a:endParaRPr lang="en-US" altLang="en-US" sz="1600" smtClean="0">
              <a:ea typeface="ヒラギノ角ゴ Pro W3" pitchFamily="-65" charset="-128"/>
            </a:endParaRPr>
          </a:p>
        </p:txBody>
      </p:sp>
    </p:spTree>
  </p:cSld>
  <p:clrMapOvr>
    <a:masterClrMapping/>
  </p:clrMapOvr>
  <p:transition spd="med">
    <p:wipe dir="r"/>
  </p:transition>
  <p:timing>
    <p:tnLst>
      <p:par>
        <p:cTn id="1" dur="indefinite" restart="never" nodeType="tmRoot"/>
      </p:par>
    </p:tnLst>
  </p:timing>
</p:sld>
</file>

<file path=ppt/slides/slide114.xml><?xml version="1.0" encoding="utf-8"?>
<p:sld xmlns:a="http://schemas.openxmlformats.org/drawingml/2006/main" xmlns:r="http://schemas.openxmlformats.org/officeDocument/2006/relationships" xmlns:p="http://schemas.openxmlformats.org/presentationml/2006/main">
  <p:cSld>
    <p:bg>
      <p:bgPr>
        <a:solidFill>
          <a:srgbClr val="FDF2D3"/>
        </a:solidFill>
        <a:effectLst/>
      </p:bgPr>
    </p:bg>
    <p:spTree>
      <p:nvGrpSpPr>
        <p:cNvPr id="1" name=""/>
        <p:cNvGrpSpPr/>
        <p:nvPr/>
      </p:nvGrpSpPr>
      <p:grpSpPr>
        <a:xfrm>
          <a:off x="0" y="0"/>
          <a:ext cx="0" cy="0"/>
          <a:chOff x="0" y="0"/>
          <a:chExt cx="0" cy="0"/>
        </a:xfrm>
      </p:grpSpPr>
      <p:sp>
        <p:nvSpPr>
          <p:cNvPr id="119810" name="Rectangle 11"/>
          <p:cNvSpPr>
            <a:spLocks noGrp="1" noChangeArrowheads="1"/>
          </p:cNvSpPr>
          <p:nvPr>
            <p:ph type="title"/>
          </p:nvPr>
        </p:nvSpPr>
        <p:spPr/>
        <p:txBody>
          <a:bodyPr/>
          <a:lstStyle/>
          <a:p>
            <a:pPr eaLnBrk="1" hangingPunct="1"/>
            <a:r>
              <a:rPr lang="en-US" altLang="en-US" sz="2800" smtClean="0">
                <a:ea typeface="ヒラギノ角ゴ Pro W3" pitchFamily="-65" charset="-128"/>
              </a:rPr>
              <a:t>Example 2.7</a:t>
            </a:r>
            <a:br>
              <a:rPr lang="en-US" altLang="en-US" sz="2800" smtClean="0">
                <a:ea typeface="ヒラギノ角ゴ Pro W3" pitchFamily="-65" charset="-128"/>
              </a:rPr>
            </a:br>
            <a:r>
              <a:rPr lang="en-US" altLang="en-US" sz="2800" smtClean="0">
                <a:ea typeface="ヒラギノ角ゴ Pro W3" pitchFamily="-65" charset="-128"/>
              </a:rPr>
              <a:t>Computing Operating Returns (cont’d)</a:t>
            </a:r>
          </a:p>
        </p:txBody>
      </p:sp>
      <p:sp>
        <p:nvSpPr>
          <p:cNvPr id="119811" name="Rectangle 12"/>
          <p:cNvSpPr>
            <a:spLocks noGrp="1" noChangeArrowheads="1"/>
          </p:cNvSpPr>
          <p:nvPr>
            <p:ph idx="1"/>
          </p:nvPr>
        </p:nvSpPr>
        <p:spPr/>
        <p:txBody>
          <a:bodyPr rIns="91440"/>
          <a:lstStyle/>
          <a:p>
            <a:pPr eaLnBrk="1" hangingPunct="1">
              <a:buFontTx/>
              <a:buNone/>
            </a:pPr>
            <a:r>
              <a:rPr lang="en-US" altLang="en-US" smtClean="0">
                <a:ea typeface="ヒラギノ角ゴ Pro W3" pitchFamily="-65" charset="-128"/>
              </a:rPr>
              <a:t>Evaluate:</a:t>
            </a:r>
          </a:p>
          <a:p>
            <a:pPr eaLnBrk="1" hangingPunct="1"/>
            <a:r>
              <a:rPr lang="en-GB" altLang="en-US" sz="2000" smtClean="0">
                <a:ea typeface="ヒラギノ角ゴ Pro W3" pitchFamily="-65" charset="-128"/>
              </a:rPr>
              <a:t>The deterioration in Vodafone’s ROA from 2012 to 2013 suggests that Vodafone was unable to use its assets effectively and its return decreased over this period</a:t>
            </a:r>
            <a:endParaRPr lang="en-US" altLang="en-US" sz="2000" smtClean="0">
              <a:ea typeface="ヒラギノ角ゴ Pro W3" pitchFamily="-65" charset="-128"/>
            </a:endParaRPr>
          </a:p>
        </p:txBody>
      </p:sp>
    </p:spTree>
  </p:cSld>
  <p:clrMapOvr>
    <a:masterClrMapping/>
  </p:clrMapOvr>
  <p:transition spd="med">
    <p:wipe dir="r"/>
  </p:transition>
  <p:timing>
    <p:tnLst>
      <p:par>
        <p:cTn id="1" dur="indefinite" restart="never" nodeType="tmRoot"/>
      </p:par>
    </p:tnLst>
  </p:timing>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5362" name="Object 3"/>
          <p:cNvGraphicFramePr>
            <a:graphicFrameLocks noChangeAspect="1"/>
          </p:cNvGraphicFramePr>
          <p:nvPr/>
        </p:nvGraphicFramePr>
        <p:xfrm>
          <a:off x="304800" y="4038600"/>
          <a:ext cx="8001000" cy="1003300"/>
        </p:xfrm>
        <a:graphic>
          <a:graphicData uri="http://schemas.openxmlformats.org/presentationml/2006/ole">
            <mc:AlternateContent xmlns:mc="http://schemas.openxmlformats.org/markup-compatibility/2006">
              <mc:Choice xmlns:v="urn:schemas-microsoft-com:vml" Requires="v">
                <p:oleObj spid="_x0000_s15379" name="Equation" r:id="rId4" imgW="2959497" imgH="368697" progId="Equation.DSMT4">
                  <p:embed/>
                </p:oleObj>
              </mc:Choice>
              <mc:Fallback>
                <p:oleObj name="Equation" r:id="rId4" imgW="2959497" imgH="368697" progId="Equation.DSMT4">
                  <p:embed/>
                  <p:pic>
                    <p:nvPicPr>
                      <p:cNvPr id="0" name="Object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04800" y="4038600"/>
                        <a:ext cx="8001000" cy="1003300"/>
                      </a:xfrm>
                      <a:prstGeom prst="rect">
                        <a:avLst/>
                      </a:prstGeom>
                      <a:solidFill>
                        <a:srgbClr val="FFF4DB"/>
                      </a:solidFill>
                      <a:ln>
                        <a:noFill/>
                      </a:ln>
                      <a:extLs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15363" name="Text Box 20"/>
          <p:cNvSpPr txBox="1">
            <a:spLocks noChangeArrowheads="1"/>
          </p:cNvSpPr>
          <p:nvPr/>
        </p:nvSpPr>
        <p:spPr bwMode="auto">
          <a:xfrm>
            <a:off x="7162800" y="5105400"/>
            <a:ext cx="1843088"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Verdana" panose="020B0604030504040204" pitchFamily="34" charset="0"/>
                <a:ea typeface="ＭＳ Ｐゴシック" panose="020B0600070205080204" pitchFamily="34" charset="-128"/>
              </a:defRPr>
            </a:lvl1pPr>
            <a:lvl2pPr marL="742950" indent="-285750">
              <a:defRPr sz="2400">
                <a:solidFill>
                  <a:schemeClr val="tx1"/>
                </a:solidFill>
                <a:latin typeface="Verdana" panose="020B0604030504040204" pitchFamily="34" charset="0"/>
                <a:ea typeface="ＭＳ Ｐゴシック" panose="020B0600070205080204" pitchFamily="34" charset="-128"/>
              </a:defRPr>
            </a:lvl2pPr>
            <a:lvl3pPr marL="1143000" indent="-228600">
              <a:defRPr sz="2400">
                <a:solidFill>
                  <a:schemeClr val="tx1"/>
                </a:solidFill>
                <a:latin typeface="Verdana" panose="020B0604030504040204" pitchFamily="34" charset="0"/>
                <a:ea typeface="ＭＳ Ｐゴシック" panose="020B0600070205080204" pitchFamily="34" charset="-128"/>
              </a:defRPr>
            </a:lvl3pPr>
            <a:lvl4pPr marL="1600200" indent="-228600">
              <a:defRPr sz="2400">
                <a:solidFill>
                  <a:schemeClr val="tx1"/>
                </a:solidFill>
                <a:latin typeface="Verdana" panose="020B0604030504040204" pitchFamily="34" charset="0"/>
                <a:ea typeface="ＭＳ Ｐゴシック" panose="020B0600070205080204" pitchFamily="34" charset="-128"/>
              </a:defRPr>
            </a:lvl4pPr>
            <a:lvl5pPr marL="2057400" indent="-228600">
              <a:defRPr sz="2400">
                <a:solidFill>
                  <a:schemeClr val="tx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eaLnBrk="1" hangingPunct="1">
              <a:spcBef>
                <a:spcPct val="50000"/>
              </a:spcBef>
            </a:pPr>
            <a:r>
              <a:rPr lang="en-US" altLang="en-US"/>
              <a:t>(Eq. 2.25)</a:t>
            </a:r>
          </a:p>
        </p:txBody>
      </p:sp>
      <p:sp>
        <p:nvSpPr>
          <p:cNvPr id="15364" name="Rectangle 37"/>
          <p:cNvSpPr>
            <a:spLocks noGrp="1" noChangeArrowheads="1"/>
          </p:cNvSpPr>
          <p:nvPr>
            <p:ph type="title"/>
          </p:nvPr>
        </p:nvSpPr>
        <p:spPr/>
        <p:txBody>
          <a:bodyPr/>
          <a:lstStyle/>
          <a:p>
            <a:pPr eaLnBrk="1" hangingPunct="1"/>
            <a:r>
              <a:rPr lang="en-US" altLang="en-US" smtClean="0">
                <a:ea typeface="ヒラギノ角ゴ Pro W3" pitchFamily="-65" charset="-128"/>
              </a:rPr>
              <a:t>2.6 Financial Statement Analysis</a:t>
            </a:r>
          </a:p>
        </p:txBody>
      </p:sp>
      <p:sp>
        <p:nvSpPr>
          <p:cNvPr id="15365" name="Rectangle 38"/>
          <p:cNvSpPr>
            <a:spLocks noGrp="1" noChangeArrowheads="1"/>
          </p:cNvSpPr>
          <p:nvPr>
            <p:ph idx="1"/>
          </p:nvPr>
        </p:nvSpPr>
        <p:spPr/>
        <p:txBody>
          <a:bodyPr rIns="91440"/>
          <a:lstStyle/>
          <a:p>
            <a:pPr eaLnBrk="1" hangingPunct="1">
              <a:lnSpc>
                <a:spcPct val="90000"/>
              </a:lnSpc>
            </a:pPr>
            <a:r>
              <a:rPr lang="en-US" altLang="en-US" smtClean="0">
                <a:ea typeface="ヒラギノ角ゴ Pro W3" pitchFamily="-65" charset="-128"/>
              </a:rPr>
              <a:t>The DuPont Identity</a:t>
            </a:r>
          </a:p>
          <a:p>
            <a:pPr lvl="1" eaLnBrk="1" hangingPunct="1">
              <a:lnSpc>
                <a:spcPct val="90000"/>
              </a:lnSpc>
            </a:pPr>
            <a:r>
              <a:rPr lang="en-US" altLang="en-US" smtClean="0">
                <a:ea typeface="ヒラギノ角ゴ Pro W3" pitchFamily="-65" charset="-128"/>
              </a:rPr>
              <a:t>This expression says that ROE can be thought of as net income per dollar of sales (profit margin) times the amount of sales per dollar of equity</a:t>
            </a:r>
          </a:p>
        </p:txBody>
      </p:sp>
    </p:spTree>
  </p:cSld>
  <p:clrMapOvr>
    <a:masterClrMapping/>
  </p:clrMapOvr>
  <p:transition spd="med">
    <p:wipe dir="r"/>
  </p:transition>
  <p:timing>
    <p:tnLst>
      <p:par>
        <p:cTn id="1" dur="indefinite" restart="never" nodeType="tmRoot"/>
      </p:par>
    </p:tnLst>
  </p:timing>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6386" name="Object 3"/>
          <p:cNvGraphicFramePr>
            <a:graphicFrameLocks noChangeAspect="1"/>
          </p:cNvGraphicFramePr>
          <p:nvPr/>
        </p:nvGraphicFramePr>
        <p:xfrm>
          <a:off x="417513" y="4038600"/>
          <a:ext cx="8302625" cy="661988"/>
        </p:xfrm>
        <a:graphic>
          <a:graphicData uri="http://schemas.openxmlformats.org/presentationml/2006/ole">
            <mc:AlternateContent xmlns:mc="http://schemas.openxmlformats.org/markup-compatibility/2006">
              <mc:Choice xmlns:v="urn:schemas-microsoft-com:vml" Requires="v">
                <p:oleObj spid="_x0000_s16403" name="Equation" r:id="rId4" imgW="4661297" imgH="368697" progId="Equation.DSMT4">
                  <p:embed/>
                </p:oleObj>
              </mc:Choice>
              <mc:Fallback>
                <p:oleObj name="Equation" r:id="rId4" imgW="4661297" imgH="368697" progId="Equation.DSMT4">
                  <p:embed/>
                  <p:pic>
                    <p:nvPicPr>
                      <p:cNvPr id="0" name="Object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17513" y="4038600"/>
                        <a:ext cx="8302625" cy="661988"/>
                      </a:xfrm>
                      <a:prstGeom prst="rect">
                        <a:avLst/>
                      </a:prstGeom>
                      <a:solidFill>
                        <a:srgbClr val="FFF4DB"/>
                      </a:solidFill>
                      <a:ln>
                        <a:noFill/>
                      </a:ln>
                      <a:extLs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16387" name="Rectangle 19"/>
          <p:cNvSpPr>
            <a:spLocks noChangeArrowheads="1"/>
          </p:cNvSpPr>
          <p:nvPr/>
        </p:nvSpPr>
        <p:spPr bwMode="auto">
          <a:xfrm>
            <a:off x="6845300" y="4800600"/>
            <a:ext cx="1770063"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Verdana" panose="020B0604030504040204" pitchFamily="34" charset="0"/>
                <a:ea typeface="ＭＳ Ｐゴシック" panose="020B0600070205080204" pitchFamily="34" charset="-128"/>
              </a:defRPr>
            </a:lvl1pPr>
            <a:lvl2pPr marL="742950" indent="-285750">
              <a:defRPr sz="2400">
                <a:solidFill>
                  <a:schemeClr val="tx1"/>
                </a:solidFill>
                <a:latin typeface="Verdana" panose="020B0604030504040204" pitchFamily="34" charset="0"/>
                <a:ea typeface="ＭＳ Ｐゴシック" panose="020B0600070205080204" pitchFamily="34" charset="-128"/>
              </a:defRPr>
            </a:lvl2pPr>
            <a:lvl3pPr marL="1143000" indent="-228600">
              <a:defRPr sz="2400">
                <a:solidFill>
                  <a:schemeClr val="tx1"/>
                </a:solidFill>
                <a:latin typeface="Verdana" panose="020B0604030504040204" pitchFamily="34" charset="0"/>
                <a:ea typeface="ＭＳ Ｐゴシック" panose="020B0600070205080204" pitchFamily="34" charset="-128"/>
              </a:defRPr>
            </a:lvl3pPr>
            <a:lvl4pPr marL="1600200" indent="-228600">
              <a:defRPr sz="2400">
                <a:solidFill>
                  <a:schemeClr val="tx1"/>
                </a:solidFill>
                <a:latin typeface="Verdana" panose="020B0604030504040204" pitchFamily="34" charset="0"/>
                <a:ea typeface="ＭＳ Ｐゴシック" panose="020B0600070205080204" pitchFamily="34" charset="-128"/>
              </a:defRPr>
            </a:lvl4pPr>
            <a:lvl5pPr marL="2057400" indent="-228600">
              <a:defRPr sz="2400">
                <a:solidFill>
                  <a:schemeClr val="tx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eaLnBrk="1" hangingPunct="1"/>
            <a:r>
              <a:rPr lang="en-US" altLang="en-US"/>
              <a:t>(Eq. 2.26)</a:t>
            </a:r>
          </a:p>
        </p:txBody>
      </p:sp>
      <p:sp>
        <p:nvSpPr>
          <p:cNvPr id="16388" name="Rectangle 25"/>
          <p:cNvSpPr>
            <a:spLocks noGrp="1" noChangeArrowheads="1"/>
          </p:cNvSpPr>
          <p:nvPr>
            <p:ph type="title"/>
          </p:nvPr>
        </p:nvSpPr>
        <p:spPr/>
        <p:txBody>
          <a:bodyPr/>
          <a:lstStyle/>
          <a:p>
            <a:pPr eaLnBrk="1" hangingPunct="1"/>
            <a:r>
              <a:rPr lang="en-US" altLang="en-US" smtClean="0">
                <a:ea typeface="ヒラギノ角ゴ Pro W3" pitchFamily="-65" charset="-128"/>
              </a:rPr>
              <a:t>2.6 Financial Statement Analysis</a:t>
            </a:r>
          </a:p>
        </p:txBody>
      </p:sp>
      <p:sp>
        <p:nvSpPr>
          <p:cNvPr id="16389" name="Rectangle 26"/>
          <p:cNvSpPr>
            <a:spLocks noGrp="1" noChangeArrowheads="1"/>
          </p:cNvSpPr>
          <p:nvPr>
            <p:ph idx="1"/>
          </p:nvPr>
        </p:nvSpPr>
        <p:spPr>
          <a:xfrm>
            <a:off x="417513" y="1447800"/>
            <a:ext cx="8382000" cy="4648200"/>
          </a:xfrm>
        </p:spPr>
        <p:txBody>
          <a:bodyPr rIns="91440"/>
          <a:lstStyle/>
          <a:p>
            <a:pPr eaLnBrk="1" hangingPunct="1"/>
            <a:r>
              <a:rPr lang="en-US" altLang="en-US" smtClean="0">
                <a:ea typeface="ヒラギノ角ゴ Pro W3" pitchFamily="-65" charset="-128"/>
              </a:rPr>
              <a:t>The DuPont Identity</a:t>
            </a:r>
          </a:p>
          <a:p>
            <a:pPr lvl="1" eaLnBrk="1" hangingPunct="1"/>
            <a:r>
              <a:rPr lang="en-US" altLang="en-US" smtClean="0">
                <a:ea typeface="ヒラギノ角ゴ Pro W3" pitchFamily="-65" charset="-128"/>
              </a:rPr>
              <a:t>This final expression says that ROE is equal to </a:t>
            </a:r>
          </a:p>
          <a:p>
            <a:pPr lvl="2" eaLnBrk="1" hangingPunct="1"/>
            <a:r>
              <a:rPr lang="en-US" altLang="en-US" smtClean="0">
                <a:ea typeface="ＭＳ Ｐゴシック" panose="020B0600070205080204" pitchFamily="34" charset="-128"/>
              </a:rPr>
              <a:t>Net income per dollar of sales (profit margin) times </a:t>
            </a:r>
          </a:p>
          <a:p>
            <a:pPr lvl="2" eaLnBrk="1" hangingPunct="1"/>
            <a:r>
              <a:rPr lang="en-US" altLang="en-US" smtClean="0">
                <a:ea typeface="ＭＳ Ｐゴシック" panose="020B0600070205080204" pitchFamily="34" charset="-128"/>
              </a:rPr>
              <a:t>Sales per dollar of assets (asset turnover) times </a:t>
            </a:r>
          </a:p>
          <a:p>
            <a:pPr lvl="2" eaLnBrk="1" hangingPunct="1"/>
            <a:r>
              <a:rPr lang="en-US" altLang="en-US" smtClean="0">
                <a:ea typeface="ＭＳ Ｐゴシック" panose="020B0600070205080204" pitchFamily="34" charset="-128"/>
              </a:rPr>
              <a:t>Assets per dollar of equity (equity multiplier) </a:t>
            </a:r>
          </a:p>
        </p:txBody>
      </p:sp>
    </p:spTree>
  </p:cSld>
  <p:clrMapOvr>
    <a:masterClrMapping/>
  </p:clrMapOvr>
  <p:transition spd="med">
    <p:wipe dir="r"/>
  </p:transition>
  <p:timing>
    <p:tnLst>
      <p:par>
        <p:cTn id="1" dur="indefinite" restart="never" nodeType="tmRoot"/>
      </p:par>
    </p:tnLst>
  </p:timing>
</p:sld>
</file>

<file path=ppt/slides/slide117.xml><?xml version="1.0" encoding="utf-8"?>
<p:sld xmlns:a="http://schemas.openxmlformats.org/drawingml/2006/main" xmlns:r="http://schemas.openxmlformats.org/officeDocument/2006/relationships" xmlns:p="http://schemas.openxmlformats.org/presentationml/2006/main">
  <p:cSld>
    <p:bg>
      <p:bgPr>
        <a:solidFill>
          <a:srgbClr val="FDF2D3"/>
        </a:solidFill>
        <a:effectLst/>
      </p:bgPr>
    </p:bg>
    <p:spTree>
      <p:nvGrpSpPr>
        <p:cNvPr id="1" name=""/>
        <p:cNvGrpSpPr/>
        <p:nvPr/>
      </p:nvGrpSpPr>
      <p:grpSpPr>
        <a:xfrm>
          <a:off x="0" y="0"/>
          <a:ext cx="0" cy="0"/>
          <a:chOff x="0" y="0"/>
          <a:chExt cx="0" cy="0"/>
        </a:xfrm>
      </p:grpSpPr>
      <p:graphicFrame>
        <p:nvGraphicFramePr>
          <p:cNvPr id="59465" name="Group 73"/>
          <p:cNvGraphicFramePr>
            <a:graphicFrameLocks noGrp="1"/>
          </p:cNvGraphicFramePr>
          <p:nvPr/>
        </p:nvGraphicFramePr>
        <p:xfrm>
          <a:off x="381000" y="4198938"/>
          <a:ext cx="8382001" cy="1754188"/>
        </p:xfrm>
        <a:graphic>
          <a:graphicData uri="http://schemas.openxmlformats.org/drawingml/2006/table">
            <a:tbl>
              <a:tblPr/>
              <a:tblGrid>
                <a:gridCol w="2460684"/>
                <a:gridCol w="1974249"/>
                <a:gridCol w="1972466"/>
                <a:gridCol w="1869122"/>
                <a:gridCol w="105480"/>
              </a:tblGrid>
              <a:tr h="663575">
                <a:tc>
                  <a:txBody>
                    <a:bodyPr/>
                    <a:lstStyle/>
                    <a:p>
                      <a:pPr marL="0" marR="0" lvl="0" indent="0" algn="just" defTabSz="914400" rtl="0" eaLnBrk="1" fontAlgn="base" latinLnBrk="0" hangingPunct="1">
                        <a:lnSpc>
                          <a:spcPts val="11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Verdana" pitchFamily="-65" charset="0"/>
                        <a:ea typeface="ＭＳ Ｐゴシック" pitchFamily="-65" charset="-128"/>
                        <a:cs typeface="Times New Roman" pitchFamily="-65" charset="0"/>
                      </a:endParaRPr>
                    </a:p>
                  </a:txBody>
                  <a:tcPr marL="68577" marR="68577" marT="0" marB="0" horzOverflow="overflow">
                    <a:lnL>
                      <a:noFill/>
                    </a:lnL>
                    <a:lnR>
                      <a:noFill/>
                    </a:lnR>
                    <a:lnT>
                      <a:noFill/>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ts val="1100"/>
                        </a:lnSpc>
                        <a:spcBef>
                          <a:spcPct val="0"/>
                        </a:spcBef>
                        <a:spcAft>
                          <a:spcPct val="0"/>
                        </a:spcAft>
                        <a:buClrTx/>
                        <a:buSzTx/>
                        <a:buFontTx/>
                        <a:buNone/>
                        <a:tabLst/>
                      </a:pPr>
                      <a:endParaRPr kumimoji="0" lang="en-US" sz="24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endParaRPr>
                    </a:p>
                    <a:p>
                      <a:pPr marL="0" marR="0" lvl="0" indent="0" algn="ctr" defTabSz="914400" rtl="0" eaLnBrk="1" fontAlgn="base" latinLnBrk="0" hangingPunct="1">
                        <a:lnSpc>
                          <a:spcPts val="1100"/>
                        </a:lnSpc>
                        <a:spcBef>
                          <a:spcPct val="0"/>
                        </a:spcBef>
                        <a:spcAft>
                          <a:spcPct val="0"/>
                        </a:spcAft>
                        <a:buClrTx/>
                        <a:buSzTx/>
                        <a:buFontTx/>
                        <a:buNone/>
                        <a:tabLst/>
                      </a:pPr>
                      <a:r>
                        <a:rPr kumimoji="0" lang="en-US" sz="24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rPr>
                        <a:t>Profit </a:t>
                      </a:r>
                    </a:p>
                    <a:p>
                      <a:pPr marL="0" marR="0" lvl="0" indent="0" algn="ctr" defTabSz="914400" rtl="0" eaLnBrk="1" fontAlgn="base" latinLnBrk="0" hangingPunct="1">
                        <a:lnSpc>
                          <a:spcPts val="1100"/>
                        </a:lnSpc>
                        <a:spcBef>
                          <a:spcPct val="0"/>
                        </a:spcBef>
                        <a:spcAft>
                          <a:spcPct val="0"/>
                        </a:spcAft>
                        <a:buClrTx/>
                        <a:buSzTx/>
                        <a:buFontTx/>
                        <a:buNone/>
                        <a:tabLst/>
                      </a:pPr>
                      <a:endParaRPr kumimoji="0" lang="en-US" sz="24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endParaRPr>
                    </a:p>
                    <a:p>
                      <a:pPr marL="0" marR="0" lvl="0" indent="0" algn="ctr" defTabSz="914400" rtl="0" eaLnBrk="1" fontAlgn="base" latinLnBrk="0" hangingPunct="1">
                        <a:lnSpc>
                          <a:spcPts val="1100"/>
                        </a:lnSpc>
                        <a:spcBef>
                          <a:spcPct val="0"/>
                        </a:spcBef>
                        <a:spcAft>
                          <a:spcPct val="0"/>
                        </a:spcAft>
                        <a:buClrTx/>
                        <a:buSzTx/>
                        <a:buFontTx/>
                        <a:buNone/>
                        <a:tabLst/>
                      </a:pPr>
                      <a:r>
                        <a:rPr kumimoji="0" lang="en-US" sz="24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rPr>
                        <a:t>Margin</a:t>
                      </a:r>
                      <a:endParaRPr kumimoji="0" lang="en-US" sz="20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endParaRPr>
                    </a:p>
                  </a:txBody>
                  <a:tcPr marL="68577" marR="68577" marT="0" marB="0" horzOverflow="overflow">
                    <a:lnL>
                      <a:noFill/>
                    </a:lnL>
                    <a:lnR>
                      <a:noFill/>
                    </a:lnR>
                    <a:lnT>
                      <a:noFill/>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ts val="1100"/>
                        </a:lnSpc>
                        <a:spcBef>
                          <a:spcPct val="0"/>
                        </a:spcBef>
                        <a:spcAft>
                          <a:spcPct val="0"/>
                        </a:spcAft>
                        <a:buClrTx/>
                        <a:buSzTx/>
                        <a:buFontTx/>
                        <a:buNone/>
                        <a:tabLst/>
                      </a:pPr>
                      <a:endParaRPr kumimoji="0" lang="en-US" sz="24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endParaRPr>
                    </a:p>
                    <a:p>
                      <a:pPr marL="0" marR="0" lvl="0" indent="0" algn="ctr" defTabSz="914400" rtl="0" eaLnBrk="1" fontAlgn="base" latinLnBrk="0" hangingPunct="1">
                        <a:lnSpc>
                          <a:spcPts val="1100"/>
                        </a:lnSpc>
                        <a:spcBef>
                          <a:spcPct val="0"/>
                        </a:spcBef>
                        <a:spcAft>
                          <a:spcPct val="0"/>
                        </a:spcAft>
                        <a:buClrTx/>
                        <a:buSzTx/>
                        <a:buFontTx/>
                        <a:buNone/>
                        <a:tabLst/>
                      </a:pPr>
                      <a:r>
                        <a:rPr kumimoji="0" lang="en-US" sz="24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rPr>
                        <a:t>Asset </a:t>
                      </a:r>
                    </a:p>
                    <a:p>
                      <a:pPr marL="0" marR="0" lvl="0" indent="0" algn="ctr" defTabSz="914400" rtl="0" eaLnBrk="1" fontAlgn="base" latinLnBrk="0" hangingPunct="1">
                        <a:lnSpc>
                          <a:spcPts val="1100"/>
                        </a:lnSpc>
                        <a:spcBef>
                          <a:spcPct val="0"/>
                        </a:spcBef>
                        <a:spcAft>
                          <a:spcPct val="0"/>
                        </a:spcAft>
                        <a:buClrTx/>
                        <a:buSzTx/>
                        <a:buFontTx/>
                        <a:buNone/>
                        <a:tabLst/>
                      </a:pPr>
                      <a:endParaRPr kumimoji="0" lang="en-US" sz="24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endParaRPr>
                    </a:p>
                    <a:p>
                      <a:pPr marL="0" marR="0" lvl="0" indent="0" algn="ctr" defTabSz="914400" rtl="0" eaLnBrk="1" fontAlgn="base" latinLnBrk="0" hangingPunct="1">
                        <a:lnSpc>
                          <a:spcPts val="1100"/>
                        </a:lnSpc>
                        <a:spcBef>
                          <a:spcPct val="0"/>
                        </a:spcBef>
                        <a:spcAft>
                          <a:spcPct val="0"/>
                        </a:spcAft>
                        <a:buClrTx/>
                        <a:buSzTx/>
                        <a:buFontTx/>
                        <a:buNone/>
                        <a:tabLst/>
                      </a:pPr>
                      <a:r>
                        <a:rPr kumimoji="0" lang="en-US" sz="24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rPr>
                        <a:t>Turnover</a:t>
                      </a:r>
                      <a:endParaRPr kumimoji="0" lang="en-US" sz="20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endParaRPr>
                    </a:p>
                  </a:txBody>
                  <a:tcPr marL="68577" marR="68577" marT="0" marB="0" horzOverflow="overflow">
                    <a:lnL>
                      <a:noFill/>
                    </a:lnL>
                    <a:lnR>
                      <a:noFill/>
                    </a:lnR>
                    <a:lnT>
                      <a:noFill/>
                    </a:lnT>
                    <a:lnB w="12700" cap="flat" cmpd="sng" algn="ctr">
                      <a:solidFill>
                        <a:srgbClr val="000000"/>
                      </a:solidFill>
                      <a:prstDash val="solid"/>
                      <a:round/>
                      <a:headEnd type="none" w="med" len="med"/>
                      <a:tailEnd type="none" w="med" len="med"/>
                    </a:lnB>
                    <a:lnTlToBr>
                      <a:noFill/>
                    </a:lnTlToBr>
                    <a:lnBlToTr>
                      <a:noFill/>
                    </a:lnBlToTr>
                    <a:noFill/>
                  </a:tcPr>
                </a:tc>
                <a:tc gridSpan="2">
                  <a:txBody>
                    <a:bodyPr/>
                    <a:lstStyle/>
                    <a:p>
                      <a:pPr marL="0" marR="0" lvl="0" indent="0" algn="ctr" defTabSz="914400" rtl="0" eaLnBrk="1" fontAlgn="base" latinLnBrk="0" hangingPunct="1">
                        <a:lnSpc>
                          <a:spcPts val="1100"/>
                        </a:lnSpc>
                        <a:spcBef>
                          <a:spcPct val="0"/>
                        </a:spcBef>
                        <a:spcAft>
                          <a:spcPct val="0"/>
                        </a:spcAft>
                        <a:buClrTx/>
                        <a:buSzTx/>
                        <a:buFontTx/>
                        <a:buNone/>
                        <a:tabLst/>
                      </a:pPr>
                      <a:endParaRPr kumimoji="0" lang="en-US" sz="24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endParaRPr>
                    </a:p>
                    <a:p>
                      <a:pPr marL="0" marR="0" lvl="0" indent="0" algn="ctr" defTabSz="914400" rtl="0" eaLnBrk="1" fontAlgn="base" latinLnBrk="0" hangingPunct="1">
                        <a:lnSpc>
                          <a:spcPts val="1100"/>
                        </a:lnSpc>
                        <a:spcBef>
                          <a:spcPct val="0"/>
                        </a:spcBef>
                        <a:spcAft>
                          <a:spcPct val="0"/>
                        </a:spcAft>
                        <a:buClrTx/>
                        <a:buSzTx/>
                        <a:buFontTx/>
                        <a:buNone/>
                        <a:tabLst/>
                      </a:pPr>
                      <a:r>
                        <a:rPr kumimoji="0" lang="en-US" sz="24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rPr>
                        <a:t>Equity </a:t>
                      </a:r>
                    </a:p>
                    <a:p>
                      <a:pPr marL="0" marR="0" lvl="0" indent="0" algn="ctr" defTabSz="914400" rtl="0" eaLnBrk="1" fontAlgn="base" latinLnBrk="0" hangingPunct="1">
                        <a:lnSpc>
                          <a:spcPts val="1100"/>
                        </a:lnSpc>
                        <a:spcBef>
                          <a:spcPct val="0"/>
                        </a:spcBef>
                        <a:spcAft>
                          <a:spcPct val="0"/>
                        </a:spcAft>
                        <a:buClrTx/>
                        <a:buSzTx/>
                        <a:buFontTx/>
                        <a:buNone/>
                        <a:tabLst/>
                      </a:pPr>
                      <a:endParaRPr kumimoji="0" lang="en-US" sz="24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endParaRPr>
                    </a:p>
                    <a:p>
                      <a:pPr marL="0" marR="0" lvl="0" indent="0" algn="ctr" defTabSz="914400" rtl="0" eaLnBrk="1" fontAlgn="base" latinLnBrk="0" hangingPunct="1">
                        <a:lnSpc>
                          <a:spcPts val="1100"/>
                        </a:lnSpc>
                        <a:spcBef>
                          <a:spcPct val="0"/>
                        </a:spcBef>
                        <a:spcAft>
                          <a:spcPct val="0"/>
                        </a:spcAft>
                        <a:buClrTx/>
                        <a:buSzTx/>
                        <a:buFontTx/>
                        <a:buNone/>
                        <a:tabLst/>
                      </a:pPr>
                      <a:r>
                        <a:rPr kumimoji="0" lang="en-US" sz="24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rPr>
                        <a:t>Multiplier</a:t>
                      </a:r>
                      <a:endParaRPr kumimoji="0" lang="en-US" sz="20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endParaRPr>
                    </a:p>
                  </a:txBody>
                  <a:tcPr marL="68577" marR="68577" marT="0" marB="0" horzOverflow="overflow">
                    <a:lnL>
                      <a:noFill/>
                    </a:lnL>
                    <a:lnR>
                      <a:noFill/>
                    </a:lnR>
                    <a:lnT>
                      <a:noFill/>
                    </a:lnT>
                    <a:lnB w="12700" cap="flat" cmpd="sng" algn="ctr">
                      <a:solidFill>
                        <a:srgbClr val="000000"/>
                      </a:solidFill>
                      <a:prstDash val="solid"/>
                      <a:round/>
                      <a:headEnd type="none" w="med" len="med"/>
                      <a:tailEnd type="none" w="med" len="med"/>
                    </a:lnB>
                    <a:lnTlToBr>
                      <a:noFill/>
                    </a:lnTlToBr>
                    <a:lnBlToTr>
                      <a:noFill/>
                    </a:lnBlToTr>
                    <a:noFill/>
                  </a:tcPr>
                </a:tc>
                <a:tc hMerge="1">
                  <a:txBody>
                    <a:bodyPr/>
                    <a:lstStyle/>
                    <a:p>
                      <a:endParaRPr lang="en-US"/>
                    </a:p>
                  </a:txBody>
                  <a:tcPr/>
                </a:tc>
              </a:tr>
              <a:tr h="427038">
                <a:tc>
                  <a:txBody>
                    <a:bodyPr/>
                    <a:lstStyle/>
                    <a:p>
                      <a:pPr marL="0" marR="0" lvl="0" indent="0" algn="just" defTabSz="914400" rtl="0" eaLnBrk="1" fontAlgn="base" latinLnBrk="0" hangingPunct="1">
                        <a:lnSpc>
                          <a:spcPts val="11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Verdana" pitchFamily="-65" charset="0"/>
                        <a:ea typeface="ＭＳ Ｐゴシック" pitchFamily="-65" charset="-128"/>
                        <a:cs typeface="Times New Roman" pitchFamily="-65" charset="0"/>
                      </a:endParaRPr>
                    </a:p>
                    <a:p>
                      <a:pPr marL="0" marR="0" lvl="0" indent="0" algn="just" defTabSz="914400" rtl="0" eaLnBrk="1" fontAlgn="base" latinLnBrk="0" hangingPunct="1">
                        <a:lnSpc>
                          <a:spcPts val="1100"/>
                        </a:lnSpc>
                        <a:spcBef>
                          <a:spcPct val="0"/>
                        </a:spcBef>
                        <a:spcAft>
                          <a:spcPct val="0"/>
                        </a:spcAft>
                        <a:buClrTx/>
                        <a:buSzTx/>
                        <a:buFontTx/>
                        <a:buNone/>
                        <a:tabLst/>
                        <a:defRPr/>
                      </a:pPr>
                      <a:r>
                        <a:rPr kumimoji="0" lang="en-US" sz="2000" b="0" i="0" u="none" strike="noStrike" cap="none" normalizeH="0" baseline="0" dirty="0" smtClean="0">
                          <a:ln>
                            <a:noFill/>
                          </a:ln>
                          <a:solidFill>
                            <a:schemeClr val="tx1"/>
                          </a:solidFill>
                          <a:effectLst/>
                          <a:latin typeface="Verdana" pitchFamily="-65" charset="0"/>
                          <a:ea typeface="ＭＳ Ｐゴシック" pitchFamily="-65" charset="-128"/>
                          <a:cs typeface="Times New Roman" pitchFamily="-65" charset="0"/>
                        </a:rPr>
                        <a:t>Deutsche Telekom</a:t>
                      </a:r>
                    </a:p>
                  </a:txBody>
                  <a:tcPr marL="68577" marR="68577" marT="0" marB="0" horzOverflow="overflow">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400" b="0" i="0" u="none" strike="noStrike" cap="none" normalizeH="0" baseline="0" dirty="0" smtClean="0">
                          <a:ln>
                            <a:noFill/>
                          </a:ln>
                          <a:solidFill>
                            <a:schemeClr val="tx1"/>
                          </a:solidFill>
                          <a:effectLst/>
                          <a:latin typeface="Verdana" pitchFamily="-65" charset="0"/>
                          <a:ea typeface="ＭＳ Ｐゴシック" pitchFamily="-65" charset="-128"/>
                          <a:cs typeface="Times New Roman" pitchFamily="-65" charset="0"/>
                        </a:rPr>
                        <a:t>1.02%</a:t>
                      </a:r>
                    </a:p>
                  </a:txBody>
                  <a:tcPr marL="68577" marR="68577" marT="0" marB="0" anchor="b" horzOverflow="overflow">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400" b="0" i="0" u="none" strike="noStrike" cap="none" normalizeH="0" baseline="0" dirty="0" smtClean="0">
                          <a:ln>
                            <a:noFill/>
                          </a:ln>
                          <a:solidFill>
                            <a:schemeClr val="tx1"/>
                          </a:solidFill>
                          <a:effectLst/>
                          <a:latin typeface="Verdana" pitchFamily="-65" charset="0"/>
                          <a:ea typeface="ＭＳ Ｐゴシック" pitchFamily="-65" charset="-128"/>
                          <a:cs typeface="Times New Roman" pitchFamily="-65" charset="0"/>
                        </a:rPr>
                        <a:t>0.48</a:t>
                      </a:r>
                    </a:p>
                  </a:txBody>
                  <a:tcPr marL="68577" marR="68577" marT="0" marB="0" anchor="b" horzOverflow="overflow">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400" b="0" i="0" u="none" strike="noStrike" cap="none" normalizeH="0" baseline="0" dirty="0" smtClean="0">
                          <a:ln>
                            <a:noFill/>
                          </a:ln>
                          <a:solidFill>
                            <a:schemeClr val="tx1"/>
                          </a:solidFill>
                          <a:effectLst/>
                          <a:latin typeface="Verdana" pitchFamily="-65" charset="0"/>
                          <a:ea typeface="ＭＳ Ｐゴシック" pitchFamily="-65" charset="-128"/>
                          <a:cs typeface="Times New Roman" pitchFamily="-65" charset="0"/>
                        </a:rPr>
                        <a:t>3.07</a:t>
                      </a:r>
                    </a:p>
                  </a:txBody>
                  <a:tcPr marL="68577" marR="68577" marT="0" marB="0" anchor="b" horzOverflow="overflow">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0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rPr>
                        <a:t> </a:t>
                      </a:r>
                    </a:p>
                  </a:txBody>
                  <a:tcPr marL="0" marR="0" marT="0" marB="0" anchor="ctr" horzOverflow="overflow">
                    <a:lnL>
                      <a:noFill/>
                    </a:lnL>
                    <a:lnR>
                      <a:noFill/>
                    </a:lnR>
                    <a:lnT>
                      <a:noFill/>
                    </a:lnT>
                    <a:lnB>
                      <a:noFill/>
                    </a:lnB>
                    <a:lnTlToBr>
                      <a:noFill/>
                    </a:lnTlToBr>
                    <a:lnBlToTr>
                      <a:noFill/>
                    </a:lnBlToTr>
                    <a:noFill/>
                  </a:tcPr>
                </a:tc>
              </a:tr>
              <a:tr h="663575">
                <a:tc>
                  <a:txBody>
                    <a:bodyPr/>
                    <a:lstStyle/>
                    <a:p>
                      <a:pPr marL="0" marR="0" lvl="0" indent="0" algn="just" defTabSz="914400" rtl="0" eaLnBrk="1" fontAlgn="base" latinLnBrk="0" hangingPunct="1">
                        <a:lnSpc>
                          <a:spcPts val="1100"/>
                        </a:lnSpc>
                        <a:spcBef>
                          <a:spcPct val="0"/>
                        </a:spcBef>
                        <a:spcAft>
                          <a:spcPct val="0"/>
                        </a:spcAft>
                        <a:buClrTx/>
                        <a:buSzTx/>
                        <a:buFontTx/>
                        <a:buNone/>
                        <a:tabLst/>
                      </a:pPr>
                      <a:endParaRPr kumimoji="0" lang="en-US" sz="2000" b="0" i="0" u="none" strike="noStrike" cap="none" normalizeH="0" baseline="0" dirty="0" smtClean="0">
                        <a:ln>
                          <a:noFill/>
                        </a:ln>
                        <a:solidFill>
                          <a:schemeClr val="tx1"/>
                        </a:solidFill>
                        <a:effectLst/>
                        <a:latin typeface="Verdana" pitchFamily="-65" charset="0"/>
                        <a:ea typeface="ＭＳ Ｐゴシック" pitchFamily="-65" charset="-128"/>
                        <a:cs typeface="Times New Roman" pitchFamily="-65" charset="0"/>
                      </a:endParaRPr>
                    </a:p>
                    <a:p>
                      <a:pPr marL="0" marR="0" lvl="0" indent="0" algn="just" defTabSz="914400" rtl="0" eaLnBrk="1" fontAlgn="base" latinLnBrk="0" hangingPunct="1">
                        <a:lnSpc>
                          <a:spcPts val="1100"/>
                        </a:lnSpc>
                        <a:spcBef>
                          <a:spcPct val="0"/>
                        </a:spcBef>
                        <a:spcAft>
                          <a:spcPct val="0"/>
                        </a:spcAft>
                        <a:buClrTx/>
                        <a:buSzTx/>
                        <a:buFontTx/>
                        <a:buNone/>
                        <a:tabLst/>
                        <a:defRPr/>
                      </a:pPr>
                      <a:r>
                        <a:rPr kumimoji="0" lang="en-US" sz="2000" b="0" i="0" u="none" strike="noStrike" cap="none" normalizeH="0" baseline="0" dirty="0" smtClean="0">
                          <a:ln>
                            <a:noFill/>
                          </a:ln>
                          <a:solidFill>
                            <a:schemeClr val="tx1"/>
                          </a:solidFill>
                          <a:effectLst/>
                          <a:latin typeface="Verdana" pitchFamily="-65" charset="0"/>
                          <a:ea typeface="ＭＳ Ｐゴシック" pitchFamily="-65" charset="-128"/>
                          <a:cs typeface="Times New Roman" pitchFamily="-65" charset="0"/>
                        </a:rPr>
                        <a:t>France  Telecom</a:t>
                      </a:r>
                    </a:p>
                  </a:txBody>
                  <a:tcPr marL="68577" marR="68577" marT="0" marB="0" horzOverflow="overflow">
                    <a:lnL>
                      <a:noFill/>
                    </a:lnL>
                    <a:lnR>
                      <a:noFill/>
                    </a:lnR>
                    <a:lnT w="12700" cap="flat" cmpd="sng" algn="ctr">
                      <a:solidFill>
                        <a:srgbClr val="000000"/>
                      </a:solidFill>
                      <a:prstDash val="solid"/>
                      <a:round/>
                      <a:headEnd type="none" w="med" len="med"/>
                      <a:tailEnd type="none" w="med" len="med"/>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400" b="0" i="0" u="none" strike="noStrike" cap="none" normalizeH="0" baseline="0" dirty="0" smtClean="0">
                          <a:ln>
                            <a:noFill/>
                          </a:ln>
                          <a:solidFill>
                            <a:schemeClr val="tx1"/>
                          </a:solidFill>
                          <a:effectLst/>
                          <a:latin typeface="Verdana" pitchFamily="-65" charset="0"/>
                          <a:ea typeface="ＭＳ Ｐゴシック" pitchFamily="-65" charset="-128"/>
                          <a:cs typeface="Times New Roman" pitchFamily="-65" charset="0"/>
                        </a:rPr>
                        <a:t>8.39%</a:t>
                      </a:r>
                    </a:p>
                  </a:txBody>
                  <a:tcPr marL="68577" marR="68577" marT="0" marB="0" anchor="b" horzOverflow="overflow">
                    <a:lnL>
                      <a:noFill/>
                    </a:lnL>
                    <a:lnR>
                      <a:noFill/>
                    </a:lnR>
                    <a:lnT w="12700" cap="flat" cmpd="sng" algn="ctr">
                      <a:solidFill>
                        <a:srgbClr val="000000"/>
                      </a:solidFill>
                      <a:prstDash val="solid"/>
                      <a:round/>
                      <a:headEnd type="none" w="med" len="med"/>
                      <a:tailEnd type="none" w="med" len="med"/>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400" b="0" i="0" u="none" strike="noStrike" cap="none" normalizeH="0" baseline="0" dirty="0" smtClean="0">
                          <a:ln>
                            <a:noFill/>
                          </a:ln>
                          <a:solidFill>
                            <a:schemeClr val="tx1"/>
                          </a:solidFill>
                          <a:effectLst/>
                          <a:latin typeface="Verdana" pitchFamily="-65" charset="0"/>
                          <a:ea typeface="ＭＳ Ｐゴシック" pitchFamily="-65" charset="-128"/>
                          <a:cs typeface="Times New Roman" pitchFamily="-65" charset="0"/>
                        </a:rPr>
                        <a:t>0.47</a:t>
                      </a:r>
                    </a:p>
                  </a:txBody>
                  <a:tcPr marL="68577" marR="68577" marT="0" marB="0" anchor="b" horzOverflow="overflow">
                    <a:lnL>
                      <a:noFill/>
                    </a:lnL>
                    <a:lnR>
                      <a:noFill/>
                    </a:lnR>
                    <a:lnT w="12700" cap="flat" cmpd="sng" algn="ctr">
                      <a:solidFill>
                        <a:srgbClr val="000000"/>
                      </a:solidFill>
                      <a:prstDash val="solid"/>
                      <a:round/>
                      <a:headEnd type="none" w="med" len="med"/>
                      <a:tailEnd type="none" w="med" len="med"/>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400" b="0" i="0" u="none" strike="noStrike" cap="none" normalizeH="0" baseline="0" dirty="0" smtClean="0">
                          <a:ln>
                            <a:noFill/>
                          </a:ln>
                          <a:solidFill>
                            <a:schemeClr val="tx1"/>
                          </a:solidFill>
                          <a:effectLst/>
                          <a:latin typeface="Verdana" pitchFamily="-65" charset="0"/>
                          <a:ea typeface="ＭＳ Ｐゴシック" pitchFamily="-65" charset="-128"/>
                          <a:cs typeface="Times New Roman" pitchFamily="-65" charset="0"/>
                        </a:rPr>
                        <a:t>3.25</a:t>
                      </a:r>
                    </a:p>
                  </a:txBody>
                  <a:tcPr marL="68577" marR="68577" marT="0" marB="0" anchor="b" horzOverflow="overflow">
                    <a:lnL>
                      <a:noFill/>
                    </a:lnL>
                    <a:lnR>
                      <a:noFill/>
                    </a:lnR>
                    <a:lnT w="12700" cap="flat" cmpd="sng" algn="ctr">
                      <a:solidFill>
                        <a:srgbClr val="000000"/>
                      </a:solidFill>
                      <a:prstDash val="solid"/>
                      <a:round/>
                      <a:headEnd type="none" w="med" len="med"/>
                      <a:tailEnd type="none" w="med" len="med"/>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000" b="0" i="0" u="none" strike="noStrike" cap="none" normalizeH="0" baseline="0" dirty="0" smtClean="0">
                          <a:ln>
                            <a:noFill/>
                          </a:ln>
                          <a:solidFill>
                            <a:schemeClr val="tx1"/>
                          </a:solidFill>
                          <a:effectLst/>
                          <a:latin typeface="Verdana" pitchFamily="-65" charset="0"/>
                          <a:ea typeface="ＭＳ Ｐゴシック" pitchFamily="-65" charset="-128"/>
                          <a:cs typeface="Times New Roman" pitchFamily="-65" charset="0"/>
                        </a:rPr>
                        <a:t> </a:t>
                      </a:r>
                    </a:p>
                  </a:txBody>
                  <a:tcPr marL="0" marR="0" marT="0" marB="0" anchor="ctr" horzOverflow="overflow">
                    <a:lnL>
                      <a:noFill/>
                    </a:lnL>
                    <a:lnR>
                      <a:noFill/>
                    </a:lnR>
                    <a:lnT>
                      <a:noFill/>
                    </a:lnT>
                    <a:lnB>
                      <a:noFill/>
                    </a:lnB>
                    <a:lnTlToBr>
                      <a:noFill/>
                    </a:lnTlToBr>
                    <a:lnBlToTr>
                      <a:noFill/>
                    </a:lnBlToTr>
                    <a:noFill/>
                  </a:tcPr>
                </a:tc>
              </a:tr>
            </a:tbl>
          </a:graphicData>
        </a:graphic>
      </p:graphicFrame>
      <p:sp>
        <p:nvSpPr>
          <p:cNvPr id="120851" name="Rectangle 61"/>
          <p:cNvSpPr>
            <a:spLocks noGrp="1" noChangeArrowheads="1"/>
          </p:cNvSpPr>
          <p:nvPr>
            <p:ph type="title"/>
          </p:nvPr>
        </p:nvSpPr>
        <p:spPr/>
        <p:txBody>
          <a:bodyPr/>
          <a:lstStyle/>
          <a:p>
            <a:pPr eaLnBrk="1" hangingPunct="1"/>
            <a:r>
              <a:rPr lang="en-US" altLang="en-US" smtClean="0">
                <a:ea typeface="ヒラギノ角ゴ Pro W3" pitchFamily="-65" charset="-128"/>
              </a:rPr>
              <a:t>Example 2.8 DuPont Analysis</a:t>
            </a:r>
          </a:p>
        </p:txBody>
      </p:sp>
      <p:sp>
        <p:nvSpPr>
          <p:cNvPr id="120852" name="Rectangle 62"/>
          <p:cNvSpPr>
            <a:spLocks noGrp="1" noChangeArrowheads="1"/>
          </p:cNvSpPr>
          <p:nvPr>
            <p:ph idx="1"/>
          </p:nvPr>
        </p:nvSpPr>
        <p:spPr>
          <a:xfrm>
            <a:off x="381000" y="1562100"/>
            <a:ext cx="8382000" cy="4648200"/>
          </a:xfrm>
        </p:spPr>
        <p:txBody>
          <a:bodyPr rIns="91440"/>
          <a:lstStyle/>
          <a:p>
            <a:pPr eaLnBrk="1" hangingPunct="1">
              <a:buFontTx/>
              <a:buNone/>
            </a:pPr>
            <a:r>
              <a:rPr lang="en-US" altLang="en-US" smtClean="0">
                <a:ea typeface="ヒラギノ角ゴ Pro W3" pitchFamily="-65" charset="-128"/>
              </a:rPr>
              <a:t>Problem:  </a:t>
            </a:r>
          </a:p>
          <a:p>
            <a:pPr eaLnBrk="1" hangingPunct="1"/>
            <a:r>
              <a:rPr lang="en-GB" altLang="en-US" sz="2000" smtClean="0">
                <a:ea typeface="ヒラギノ角ゴ Pro W3" pitchFamily="-65" charset="-128"/>
              </a:rPr>
              <a:t>The following table contains information about Deutsche Telekom and France Telecom </a:t>
            </a:r>
          </a:p>
          <a:p>
            <a:pPr eaLnBrk="1" hangingPunct="1"/>
            <a:r>
              <a:rPr lang="en-GB" altLang="en-US" sz="2000" smtClean="0">
                <a:ea typeface="ヒラギノ角ゴ Pro W3" pitchFamily="-65" charset="-128"/>
              </a:rPr>
              <a:t>Compute their respective ROEs and then determine how much Deutsche Telekom would need to increase its profit margin in order to match France Telecom’s ROE</a:t>
            </a:r>
            <a:endParaRPr lang="en-US" altLang="en-US" sz="2000" smtClean="0">
              <a:ea typeface="ヒラギノ角ゴ Pro W3" pitchFamily="-65" charset="-128"/>
            </a:endParaRPr>
          </a:p>
        </p:txBody>
      </p:sp>
    </p:spTree>
  </p:cSld>
  <p:clrMapOvr>
    <a:masterClrMapping/>
  </p:clrMapOvr>
  <p:transition spd="med">
    <p:wipe dir="r"/>
  </p:transition>
  <p:timing>
    <p:tnLst>
      <p:par>
        <p:cTn id="1" dur="indefinite" restart="never" nodeType="tmRoot"/>
      </p:par>
    </p:tnLst>
  </p:timing>
</p:sld>
</file>

<file path=ppt/slides/slide118.xml><?xml version="1.0" encoding="utf-8"?>
<p:sld xmlns:a="http://schemas.openxmlformats.org/drawingml/2006/main" xmlns:r="http://schemas.openxmlformats.org/officeDocument/2006/relationships" xmlns:p="http://schemas.openxmlformats.org/presentationml/2006/main">
  <p:cSld>
    <p:bg>
      <p:bgPr>
        <a:solidFill>
          <a:srgbClr val="FDF2D3"/>
        </a:solidFill>
        <a:effectLst/>
      </p:bgPr>
    </p:bg>
    <p:spTree>
      <p:nvGrpSpPr>
        <p:cNvPr id="1" name=""/>
        <p:cNvGrpSpPr/>
        <p:nvPr/>
      </p:nvGrpSpPr>
      <p:grpSpPr>
        <a:xfrm>
          <a:off x="0" y="0"/>
          <a:ext cx="0" cy="0"/>
          <a:chOff x="0" y="0"/>
          <a:chExt cx="0" cy="0"/>
        </a:xfrm>
      </p:grpSpPr>
      <p:sp>
        <p:nvSpPr>
          <p:cNvPr id="121858" name="Rectangle 11"/>
          <p:cNvSpPr>
            <a:spLocks noGrp="1" noChangeArrowheads="1"/>
          </p:cNvSpPr>
          <p:nvPr>
            <p:ph type="title"/>
          </p:nvPr>
        </p:nvSpPr>
        <p:spPr/>
        <p:txBody>
          <a:bodyPr/>
          <a:lstStyle/>
          <a:p>
            <a:pPr eaLnBrk="1" hangingPunct="1"/>
            <a:r>
              <a:rPr lang="en-US" altLang="en-US" smtClean="0">
                <a:ea typeface="ヒラギノ角ゴ Pro W3" pitchFamily="-65" charset="-128"/>
              </a:rPr>
              <a:t>Example 2.8 DuPont Analysis (cont’d)</a:t>
            </a:r>
          </a:p>
        </p:txBody>
      </p:sp>
      <p:sp>
        <p:nvSpPr>
          <p:cNvPr id="121859" name="Rectangle 12"/>
          <p:cNvSpPr>
            <a:spLocks noGrp="1" noChangeArrowheads="1"/>
          </p:cNvSpPr>
          <p:nvPr>
            <p:ph idx="1"/>
          </p:nvPr>
        </p:nvSpPr>
        <p:spPr/>
        <p:txBody>
          <a:bodyPr rIns="91440"/>
          <a:lstStyle/>
          <a:p>
            <a:pPr eaLnBrk="1" hangingPunct="1">
              <a:lnSpc>
                <a:spcPct val="90000"/>
              </a:lnSpc>
              <a:buFontTx/>
              <a:buNone/>
            </a:pPr>
            <a:r>
              <a:rPr lang="en-US" altLang="en-US" smtClean="0">
                <a:ea typeface="ヒラギノ角ゴ Pro W3" pitchFamily="-65" charset="-128"/>
              </a:rPr>
              <a:t>Solution:</a:t>
            </a:r>
          </a:p>
          <a:p>
            <a:pPr eaLnBrk="1" hangingPunct="1">
              <a:lnSpc>
                <a:spcPct val="90000"/>
              </a:lnSpc>
              <a:spcBef>
                <a:spcPct val="40000"/>
              </a:spcBef>
              <a:buFontTx/>
              <a:buNone/>
            </a:pPr>
            <a:r>
              <a:rPr lang="en-US" altLang="en-US" smtClean="0">
                <a:ea typeface="ヒラギノ角ゴ Pro W3" pitchFamily="-65" charset="-128"/>
              </a:rPr>
              <a:t>Plan and Organize:</a:t>
            </a:r>
          </a:p>
          <a:p>
            <a:pPr eaLnBrk="1" hangingPunct="1">
              <a:lnSpc>
                <a:spcPct val="90000"/>
              </a:lnSpc>
            </a:pPr>
            <a:r>
              <a:rPr lang="en-US" altLang="en-US" sz="2000" smtClean="0">
                <a:ea typeface="ヒラギノ角ゴ Pro W3" pitchFamily="-65" charset="-128"/>
              </a:rPr>
              <a:t>The table contains all the relevant information to use the DuPont identity to compute the ROE</a:t>
            </a:r>
          </a:p>
          <a:p>
            <a:pPr eaLnBrk="1" hangingPunct="1">
              <a:lnSpc>
                <a:spcPct val="90000"/>
              </a:lnSpc>
            </a:pPr>
            <a:r>
              <a:rPr lang="en-US" altLang="en-US" sz="2000" smtClean="0">
                <a:ea typeface="ヒラギノ角ゴ Pro W3" pitchFamily="-65" charset="-128"/>
              </a:rPr>
              <a:t>We can compute the ROE of each company by multiplying its profit margin, asset turnover, and equity multiplier</a:t>
            </a:r>
          </a:p>
          <a:p>
            <a:pPr eaLnBrk="1" hangingPunct="1">
              <a:lnSpc>
                <a:spcPct val="90000"/>
              </a:lnSpc>
            </a:pPr>
            <a:r>
              <a:rPr lang="en-GB" altLang="en-US" sz="2000" smtClean="0">
                <a:ea typeface="ヒラギノ角ゴ Pro W3" pitchFamily="-65" charset="-128"/>
              </a:rPr>
              <a:t>In order to determine how much Deutsche Telekom would need to increase its profit margin to match France Telecom’s ROE, we can set Deutsche Telekom’s ROE equal to France Telecom’s, keep its turnover and equity multiplier fixed, and solve for the profit margin</a:t>
            </a:r>
            <a:endParaRPr lang="en-US" altLang="en-US" sz="2000" smtClean="0">
              <a:ea typeface="ヒラギノ角ゴ Pro W3" pitchFamily="-65" charset="-128"/>
            </a:endParaRPr>
          </a:p>
        </p:txBody>
      </p:sp>
    </p:spTree>
  </p:cSld>
  <p:clrMapOvr>
    <a:masterClrMapping/>
  </p:clrMapOvr>
  <p:transition spd="med">
    <p:wipe dir="r"/>
  </p:transition>
  <p:timing>
    <p:tnLst>
      <p:par>
        <p:cTn id="1" dur="indefinite" restart="never" nodeType="tmRoot"/>
      </p:par>
    </p:tnLst>
  </p:timing>
</p:sld>
</file>

<file path=ppt/slides/slide119.xml><?xml version="1.0" encoding="utf-8"?>
<p:sld xmlns:a="http://schemas.openxmlformats.org/drawingml/2006/main" xmlns:r="http://schemas.openxmlformats.org/officeDocument/2006/relationships" xmlns:p="http://schemas.openxmlformats.org/presentationml/2006/main">
  <p:cSld>
    <p:bg>
      <p:bgPr>
        <a:solidFill>
          <a:srgbClr val="FDF2D3"/>
        </a:solidFill>
        <a:effectLst/>
      </p:bgPr>
    </p:bg>
    <p:spTree>
      <p:nvGrpSpPr>
        <p:cNvPr id="1" name=""/>
        <p:cNvGrpSpPr/>
        <p:nvPr/>
      </p:nvGrpSpPr>
      <p:grpSpPr>
        <a:xfrm>
          <a:off x="0" y="0"/>
          <a:ext cx="0" cy="0"/>
          <a:chOff x="0" y="0"/>
          <a:chExt cx="0" cy="0"/>
        </a:xfrm>
      </p:grpSpPr>
      <p:sp>
        <p:nvSpPr>
          <p:cNvPr id="122882" name="Rectangle 16"/>
          <p:cNvSpPr>
            <a:spLocks noGrp="1" noChangeArrowheads="1"/>
          </p:cNvSpPr>
          <p:nvPr>
            <p:ph type="title"/>
          </p:nvPr>
        </p:nvSpPr>
        <p:spPr/>
        <p:txBody>
          <a:bodyPr/>
          <a:lstStyle/>
          <a:p>
            <a:pPr eaLnBrk="1" hangingPunct="1"/>
            <a:r>
              <a:rPr lang="en-US" altLang="en-US" smtClean="0">
                <a:ea typeface="ヒラギノ角ゴ Pro W3" pitchFamily="-65" charset="-128"/>
              </a:rPr>
              <a:t>Example 2.8 DuPont Analysis (cont’d)</a:t>
            </a:r>
          </a:p>
        </p:txBody>
      </p:sp>
      <p:sp>
        <p:nvSpPr>
          <p:cNvPr id="122883" name="Rectangle 17"/>
          <p:cNvSpPr>
            <a:spLocks noGrp="1" noChangeArrowheads="1"/>
          </p:cNvSpPr>
          <p:nvPr>
            <p:ph idx="1"/>
          </p:nvPr>
        </p:nvSpPr>
        <p:spPr/>
        <p:txBody>
          <a:bodyPr rIns="91440"/>
          <a:lstStyle/>
          <a:p>
            <a:pPr eaLnBrk="1" hangingPunct="1">
              <a:spcBef>
                <a:spcPct val="50000"/>
              </a:spcBef>
              <a:buFontTx/>
              <a:buNone/>
            </a:pPr>
            <a:r>
              <a:rPr lang="en-US" altLang="en-US" smtClean="0">
                <a:ea typeface="ヒラギノ角ゴ Pro W3" pitchFamily="-65" charset="-128"/>
              </a:rPr>
              <a:t>Execute:</a:t>
            </a:r>
          </a:p>
          <a:p>
            <a:pPr eaLnBrk="1" hangingPunct="1">
              <a:spcBef>
                <a:spcPct val="50000"/>
              </a:spcBef>
            </a:pPr>
            <a:r>
              <a:rPr lang="en-US" altLang="en-US" sz="2000" smtClean="0">
                <a:ea typeface="ヒラギノ角ゴ Pro W3" pitchFamily="-65" charset="-128"/>
              </a:rPr>
              <a:t>Using the DuPont Identity, we have:</a:t>
            </a:r>
          </a:p>
          <a:p>
            <a:pPr lvl="1" eaLnBrk="1" hangingPunct="1">
              <a:spcBef>
                <a:spcPct val="50000"/>
              </a:spcBef>
              <a:buFontTx/>
              <a:buNone/>
            </a:pPr>
            <a:r>
              <a:rPr lang="en-GB" altLang="en-US" sz="2000" smtClean="0">
                <a:ea typeface="ヒラギノ角ゴ Pro W3" pitchFamily="-65" charset="-128"/>
              </a:rPr>
              <a:t>Deutsche Telekom =   1.02% × 0.48 × 3.07 = 1.5% </a:t>
            </a:r>
            <a:r>
              <a:rPr lang="en-US" altLang="en-US" sz="2000" smtClean="0">
                <a:ea typeface="ヒラギノ角ゴ Pro W3" pitchFamily="-65" charset="-128"/>
              </a:rPr>
              <a:t>	</a:t>
            </a:r>
          </a:p>
          <a:p>
            <a:pPr lvl="1" eaLnBrk="1" hangingPunct="1">
              <a:spcBef>
                <a:spcPct val="50000"/>
              </a:spcBef>
              <a:buFontTx/>
              <a:buNone/>
            </a:pPr>
            <a:r>
              <a:rPr lang="en-GB" altLang="en-US" sz="2000" smtClean="0">
                <a:ea typeface="ヒラギノ角ゴ Pro W3" pitchFamily="-65" charset="-128"/>
              </a:rPr>
              <a:t>France Telecom =   8.39% × 0.47 × 3.25 = 12.8% </a:t>
            </a:r>
            <a:endParaRPr lang="en-US" altLang="en-US" sz="2000" smtClean="0">
              <a:ea typeface="ヒラギノ角ゴ Pro W3" pitchFamily="-65" charset="-128"/>
            </a:endParaRPr>
          </a:p>
          <a:p>
            <a:pPr eaLnBrk="1" hangingPunct="1">
              <a:spcBef>
                <a:spcPct val="50000"/>
              </a:spcBef>
            </a:pPr>
            <a:r>
              <a:rPr lang="en-GB" altLang="en-US" sz="2000" smtClean="0">
                <a:ea typeface="ヒラギノ角ゴ Pro W3" pitchFamily="-65" charset="-128"/>
              </a:rPr>
              <a:t>Now using France Telecom’s ROE, but Deutsche Telekom’s asset turnover and equity multiplier, we can solve for the profit margin that Deutsche Telekom needs in order to achieve France Telecom’s ROE</a:t>
            </a:r>
            <a:r>
              <a:rPr lang="en-US" altLang="en-US" sz="2000" smtClean="0">
                <a:ea typeface="ヒラギノ角ゴ Pro W3" pitchFamily="-65" charset="-128"/>
              </a:rPr>
              <a:t>:         </a:t>
            </a:r>
          </a:p>
          <a:p>
            <a:pPr lvl="1" eaLnBrk="1" hangingPunct="1">
              <a:spcBef>
                <a:spcPct val="50000"/>
              </a:spcBef>
              <a:buFontTx/>
              <a:buNone/>
            </a:pPr>
            <a:r>
              <a:rPr lang="en-GB" altLang="en-US" sz="2000" smtClean="0">
                <a:ea typeface="ヒラギノ角ゴ Pro W3" pitchFamily="-65" charset="-128"/>
              </a:rPr>
              <a:t>12.8% = Margin × 0.48 × 3.07</a:t>
            </a:r>
            <a:r>
              <a:rPr lang="en-US" altLang="en-US" sz="2000" smtClean="0">
                <a:ea typeface="ヒラギノ角ゴ Pro W3" pitchFamily="-65" charset="-128"/>
              </a:rPr>
              <a:t> </a:t>
            </a:r>
          </a:p>
          <a:p>
            <a:pPr lvl="1" eaLnBrk="1" hangingPunct="1">
              <a:spcBef>
                <a:spcPct val="50000"/>
              </a:spcBef>
              <a:buFontTx/>
              <a:buNone/>
            </a:pPr>
            <a:r>
              <a:rPr lang="en-GB" altLang="en-US" sz="2000" smtClean="0">
                <a:ea typeface="ヒラギノ角ゴ Pro W3" pitchFamily="-65" charset="-128"/>
              </a:rPr>
              <a:t>Margin = 12.8%/1.47 = 8.7%</a:t>
            </a:r>
            <a:endParaRPr lang="en-US" altLang="en-US" sz="2000" smtClean="0">
              <a:ea typeface="ヒラギノ角ゴ Pro W3" pitchFamily="-65" charset="-128"/>
            </a:endParaRPr>
          </a:p>
        </p:txBody>
      </p:sp>
    </p:spTree>
  </p:cSld>
  <p:clrMapOvr>
    <a:masterClrMapping/>
  </p:clrMapOvr>
  <p:transition spd="med">
    <p:wipe dir="r"/>
  </p:transition>
  <p:timing>
    <p:tnLst>
      <p:par>
        <p:cTn id="1" dur="indefinite" restart="never" nodeType="tmRoot"/>
      </p:par>
    </p:tnLst>
  </p:timing>
</p:sld>
</file>

<file path=ppt/slides/slide120.xml><?xml version="1.0" encoding="utf-8"?>
<p:sld xmlns:a="http://schemas.openxmlformats.org/drawingml/2006/main" xmlns:r="http://schemas.openxmlformats.org/officeDocument/2006/relationships" xmlns:p="http://schemas.openxmlformats.org/presentationml/2006/main">
  <p:cSld>
    <p:bg>
      <p:bgPr>
        <a:solidFill>
          <a:srgbClr val="FDF2D3"/>
        </a:solidFill>
        <a:effectLst/>
      </p:bgPr>
    </p:bg>
    <p:spTree>
      <p:nvGrpSpPr>
        <p:cNvPr id="1" name=""/>
        <p:cNvGrpSpPr/>
        <p:nvPr/>
      </p:nvGrpSpPr>
      <p:grpSpPr>
        <a:xfrm>
          <a:off x="0" y="0"/>
          <a:ext cx="0" cy="0"/>
          <a:chOff x="0" y="0"/>
          <a:chExt cx="0" cy="0"/>
        </a:xfrm>
      </p:grpSpPr>
      <p:sp>
        <p:nvSpPr>
          <p:cNvPr id="123906" name="Rectangle 13"/>
          <p:cNvSpPr>
            <a:spLocks noGrp="1" noChangeArrowheads="1"/>
          </p:cNvSpPr>
          <p:nvPr>
            <p:ph type="title"/>
          </p:nvPr>
        </p:nvSpPr>
        <p:spPr/>
        <p:txBody>
          <a:bodyPr/>
          <a:lstStyle/>
          <a:p>
            <a:pPr eaLnBrk="1" hangingPunct="1"/>
            <a:r>
              <a:rPr lang="en-US" altLang="en-US" smtClean="0">
                <a:ea typeface="ヒラギノ角ゴ Pro W3" pitchFamily="-65" charset="-128"/>
              </a:rPr>
              <a:t>Example 2.8 DuPont Analysis (cont’d)</a:t>
            </a:r>
          </a:p>
        </p:txBody>
      </p:sp>
      <p:sp>
        <p:nvSpPr>
          <p:cNvPr id="123907" name="Rectangle 14"/>
          <p:cNvSpPr>
            <a:spLocks noGrp="1" noChangeArrowheads="1"/>
          </p:cNvSpPr>
          <p:nvPr>
            <p:ph idx="1"/>
          </p:nvPr>
        </p:nvSpPr>
        <p:spPr/>
        <p:txBody>
          <a:bodyPr rIns="91440"/>
          <a:lstStyle/>
          <a:p>
            <a:pPr eaLnBrk="1" hangingPunct="1">
              <a:buFontTx/>
              <a:buNone/>
            </a:pPr>
            <a:r>
              <a:rPr lang="en-US" altLang="en-US" smtClean="0">
                <a:ea typeface="ヒラギノ角ゴ Pro W3" pitchFamily="-65" charset="-128"/>
              </a:rPr>
              <a:t>Evaluate:</a:t>
            </a:r>
          </a:p>
          <a:p>
            <a:pPr eaLnBrk="1" hangingPunct="1"/>
            <a:r>
              <a:rPr lang="en-GB" altLang="en-US" sz="2000" smtClean="0">
                <a:ea typeface="ヒラギノ角ゴ Pro W3" pitchFamily="-65" charset="-128"/>
              </a:rPr>
              <a:t>Deutsche Telekom would have to increase its profit margin from 1.02% to 8.7% in order to match France Telecom’s ROE</a:t>
            </a:r>
            <a:endParaRPr lang="en-US" altLang="en-US" sz="2000" smtClean="0">
              <a:ea typeface="ヒラギノ角ゴ Pro W3" pitchFamily="-65" charset="-128"/>
            </a:endParaRPr>
          </a:p>
          <a:p>
            <a:pPr eaLnBrk="1" hangingPunct="1"/>
            <a:r>
              <a:rPr lang="en-GB" altLang="en-US" sz="2000" smtClean="0">
                <a:ea typeface="ヒラギノ角ゴ Pro W3" pitchFamily="-65" charset="-128"/>
              </a:rPr>
              <a:t>It would be able to achieve France Telecom’s ROE with much lower leverage and around the same profit margin as France Telecom (8.7% vs. 8.39%) because of its higher turnover</a:t>
            </a:r>
            <a:endParaRPr lang="en-US" altLang="en-US" sz="2000" smtClean="0">
              <a:ea typeface="ヒラギノ角ゴ Pro W3" pitchFamily="-65" charset="-128"/>
            </a:endParaRPr>
          </a:p>
        </p:txBody>
      </p:sp>
    </p:spTree>
  </p:cSld>
  <p:clrMapOvr>
    <a:masterClrMapping/>
  </p:clrMapOvr>
  <p:transition spd="med">
    <p:wipe dir="r"/>
  </p:transition>
  <p:timing>
    <p:tnLst>
      <p:par>
        <p:cTn id="1" dur="indefinite" restart="never" nodeType="tmRoot"/>
      </p:par>
    </p:tnLst>
  </p:timing>
</p:sld>
</file>

<file path=ppt/slides/slide121.xml><?xml version="1.0" encoding="utf-8"?>
<p:sld xmlns:a="http://schemas.openxmlformats.org/drawingml/2006/main" xmlns:r="http://schemas.openxmlformats.org/officeDocument/2006/relationships" xmlns:p="http://schemas.openxmlformats.org/presentationml/2006/main">
  <p:cSld>
    <p:bg>
      <p:bgPr>
        <a:solidFill>
          <a:srgbClr val="FDF2D3"/>
        </a:solidFill>
        <a:effectLst/>
      </p:bgPr>
    </p:bg>
    <p:spTree>
      <p:nvGrpSpPr>
        <p:cNvPr id="1" name=""/>
        <p:cNvGrpSpPr/>
        <p:nvPr/>
      </p:nvGrpSpPr>
      <p:grpSpPr>
        <a:xfrm>
          <a:off x="0" y="0"/>
          <a:ext cx="0" cy="0"/>
          <a:chOff x="0" y="0"/>
          <a:chExt cx="0" cy="0"/>
        </a:xfrm>
      </p:grpSpPr>
      <p:graphicFrame>
        <p:nvGraphicFramePr>
          <p:cNvPr id="59465" name="Group 73"/>
          <p:cNvGraphicFramePr>
            <a:graphicFrameLocks noGrp="1"/>
          </p:cNvGraphicFramePr>
          <p:nvPr/>
        </p:nvGraphicFramePr>
        <p:xfrm>
          <a:off x="828675" y="4198938"/>
          <a:ext cx="7467602" cy="1754188"/>
        </p:xfrm>
        <a:graphic>
          <a:graphicData uri="http://schemas.openxmlformats.org/drawingml/2006/table">
            <a:tbl>
              <a:tblPr/>
              <a:tblGrid>
                <a:gridCol w="2192246"/>
                <a:gridCol w="1758876"/>
                <a:gridCol w="1757288"/>
                <a:gridCol w="1665218"/>
                <a:gridCol w="93974"/>
              </a:tblGrid>
              <a:tr h="663575">
                <a:tc>
                  <a:txBody>
                    <a:bodyPr/>
                    <a:lstStyle/>
                    <a:p>
                      <a:pPr marL="0" marR="0" lvl="0" indent="0" algn="just" defTabSz="914400" rtl="0" eaLnBrk="1" fontAlgn="base" latinLnBrk="0" hangingPunct="1">
                        <a:lnSpc>
                          <a:spcPts val="1100"/>
                        </a:lnSpc>
                        <a:spcBef>
                          <a:spcPct val="0"/>
                        </a:spcBef>
                        <a:spcAft>
                          <a:spcPct val="0"/>
                        </a:spcAft>
                        <a:buClrTx/>
                        <a:buSzTx/>
                        <a:buFontTx/>
                        <a:buNone/>
                        <a:tabLst/>
                      </a:pPr>
                      <a:endParaRPr kumimoji="0" lang="en-US" sz="24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endParaRPr>
                    </a:p>
                  </a:txBody>
                  <a:tcPr marL="68574" marR="68574" marT="0" marB="0" horzOverflow="overflow">
                    <a:lnL>
                      <a:noFill/>
                    </a:lnL>
                    <a:lnR>
                      <a:noFill/>
                    </a:lnR>
                    <a:lnT>
                      <a:noFill/>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ts val="1100"/>
                        </a:lnSpc>
                        <a:spcBef>
                          <a:spcPct val="0"/>
                        </a:spcBef>
                        <a:spcAft>
                          <a:spcPct val="0"/>
                        </a:spcAft>
                        <a:buClrTx/>
                        <a:buSzTx/>
                        <a:buFontTx/>
                        <a:buNone/>
                        <a:tabLst/>
                      </a:pPr>
                      <a:endParaRPr kumimoji="0" lang="en-US" sz="24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endParaRPr>
                    </a:p>
                    <a:p>
                      <a:pPr marL="0" marR="0" lvl="0" indent="0" algn="ctr" defTabSz="914400" rtl="0" eaLnBrk="1" fontAlgn="base" latinLnBrk="0" hangingPunct="1">
                        <a:lnSpc>
                          <a:spcPts val="1100"/>
                        </a:lnSpc>
                        <a:spcBef>
                          <a:spcPct val="0"/>
                        </a:spcBef>
                        <a:spcAft>
                          <a:spcPct val="0"/>
                        </a:spcAft>
                        <a:buClrTx/>
                        <a:buSzTx/>
                        <a:buFontTx/>
                        <a:buNone/>
                        <a:tabLst/>
                      </a:pPr>
                      <a:r>
                        <a:rPr kumimoji="0" lang="en-US" sz="24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rPr>
                        <a:t>Profit </a:t>
                      </a:r>
                    </a:p>
                    <a:p>
                      <a:pPr marL="0" marR="0" lvl="0" indent="0" algn="ctr" defTabSz="914400" rtl="0" eaLnBrk="1" fontAlgn="base" latinLnBrk="0" hangingPunct="1">
                        <a:lnSpc>
                          <a:spcPts val="1100"/>
                        </a:lnSpc>
                        <a:spcBef>
                          <a:spcPct val="0"/>
                        </a:spcBef>
                        <a:spcAft>
                          <a:spcPct val="0"/>
                        </a:spcAft>
                        <a:buClrTx/>
                        <a:buSzTx/>
                        <a:buFontTx/>
                        <a:buNone/>
                        <a:tabLst/>
                      </a:pPr>
                      <a:endParaRPr kumimoji="0" lang="en-US" sz="24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endParaRPr>
                    </a:p>
                    <a:p>
                      <a:pPr marL="0" marR="0" lvl="0" indent="0" algn="ctr" defTabSz="914400" rtl="0" eaLnBrk="1" fontAlgn="base" latinLnBrk="0" hangingPunct="1">
                        <a:lnSpc>
                          <a:spcPts val="1100"/>
                        </a:lnSpc>
                        <a:spcBef>
                          <a:spcPct val="0"/>
                        </a:spcBef>
                        <a:spcAft>
                          <a:spcPct val="0"/>
                        </a:spcAft>
                        <a:buClrTx/>
                        <a:buSzTx/>
                        <a:buFontTx/>
                        <a:buNone/>
                        <a:tabLst/>
                      </a:pPr>
                      <a:r>
                        <a:rPr kumimoji="0" lang="en-US" sz="24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rPr>
                        <a:t>Margin</a:t>
                      </a:r>
                      <a:endParaRPr kumimoji="0" lang="en-US" sz="20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endParaRPr>
                    </a:p>
                  </a:txBody>
                  <a:tcPr marL="68574" marR="68574" marT="0" marB="0" horzOverflow="overflow">
                    <a:lnL>
                      <a:noFill/>
                    </a:lnL>
                    <a:lnR>
                      <a:noFill/>
                    </a:lnR>
                    <a:lnT>
                      <a:noFill/>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ts val="1100"/>
                        </a:lnSpc>
                        <a:spcBef>
                          <a:spcPct val="0"/>
                        </a:spcBef>
                        <a:spcAft>
                          <a:spcPct val="0"/>
                        </a:spcAft>
                        <a:buClrTx/>
                        <a:buSzTx/>
                        <a:buFontTx/>
                        <a:buNone/>
                        <a:tabLst/>
                      </a:pPr>
                      <a:endParaRPr kumimoji="0" lang="en-US" sz="24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endParaRPr>
                    </a:p>
                    <a:p>
                      <a:pPr marL="0" marR="0" lvl="0" indent="0" algn="ctr" defTabSz="914400" rtl="0" eaLnBrk="1" fontAlgn="base" latinLnBrk="0" hangingPunct="1">
                        <a:lnSpc>
                          <a:spcPts val="1100"/>
                        </a:lnSpc>
                        <a:spcBef>
                          <a:spcPct val="0"/>
                        </a:spcBef>
                        <a:spcAft>
                          <a:spcPct val="0"/>
                        </a:spcAft>
                        <a:buClrTx/>
                        <a:buSzTx/>
                        <a:buFontTx/>
                        <a:buNone/>
                        <a:tabLst/>
                      </a:pPr>
                      <a:r>
                        <a:rPr kumimoji="0" lang="en-US" sz="24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rPr>
                        <a:t>Asset </a:t>
                      </a:r>
                    </a:p>
                    <a:p>
                      <a:pPr marL="0" marR="0" lvl="0" indent="0" algn="ctr" defTabSz="914400" rtl="0" eaLnBrk="1" fontAlgn="base" latinLnBrk="0" hangingPunct="1">
                        <a:lnSpc>
                          <a:spcPts val="1100"/>
                        </a:lnSpc>
                        <a:spcBef>
                          <a:spcPct val="0"/>
                        </a:spcBef>
                        <a:spcAft>
                          <a:spcPct val="0"/>
                        </a:spcAft>
                        <a:buClrTx/>
                        <a:buSzTx/>
                        <a:buFontTx/>
                        <a:buNone/>
                        <a:tabLst/>
                      </a:pPr>
                      <a:endParaRPr kumimoji="0" lang="en-US" sz="24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endParaRPr>
                    </a:p>
                    <a:p>
                      <a:pPr marL="0" marR="0" lvl="0" indent="0" algn="ctr" defTabSz="914400" rtl="0" eaLnBrk="1" fontAlgn="base" latinLnBrk="0" hangingPunct="1">
                        <a:lnSpc>
                          <a:spcPts val="1100"/>
                        </a:lnSpc>
                        <a:spcBef>
                          <a:spcPct val="0"/>
                        </a:spcBef>
                        <a:spcAft>
                          <a:spcPct val="0"/>
                        </a:spcAft>
                        <a:buClrTx/>
                        <a:buSzTx/>
                        <a:buFontTx/>
                        <a:buNone/>
                        <a:tabLst/>
                      </a:pPr>
                      <a:r>
                        <a:rPr kumimoji="0" lang="en-US" sz="24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rPr>
                        <a:t>Turnover</a:t>
                      </a:r>
                      <a:endParaRPr kumimoji="0" lang="en-US" sz="20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endParaRPr>
                    </a:p>
                  </a:txBody>
                  <a:tcPr marL="68574" marR="68574" marT="0" marB="0" horzOverflow="overflow">
                    <a:lnL>
                      <a:noFill/>
                    </a:lnL>
                    <a:lnR>
                      <a:noFill/>
                    </a:lnR>
                    <a:lnT>
                      <a:noFill/>
                    </a:lnT>
                    <a:lnB w="12700" cap="flat" cmpd="sng" algn="ctr">
                      <a:solidFill>
                        <a:srgbClr val="000000"/>
                      </a:solidFill>
                      <a:prstDash val="solid"/>
                      <a:round/>
                      <a:headEnd type="none" w="med" len="med"/>
                      <a:tailEnd type="none" w="med" len="med"/>
                    </a:lnB>
                    <a:lnTlToBr>
                      <a:noFill/>
                    </a:lnTlToBr>
                    <a:lnBlToTr>
                      <a:noFill/>
                    </a:lnBlToTr>
                    <a:noFill/>
                  </a:tcPr>
                </a:tc>
                <a:tc gridSpan="2">
                  <a:txBody>
                    <a:bodyPr/>
                    <a:lstStyle/>
                    <a:p>
                      <a:pPr marL="0" marR="0" lvl="0" indent="0" algn="ctr" defTabSz="914400" rtl="0" eaLnBrk="1" fontAlgn="base" latinLnBrk="0" hangingPunct="1">
                        <a:lnSpc>
                          <a:spcPts val="1100"/>
                        </a:lnSpc>
                        <a:spcBef>
                          <a:spcPct val="0"/>
                        </a:spcBef>
                        <a:spcAft>
                          <a:spcPct val="0"/>
                        </a:spcAft>
                        <a:buClrTx/>
                        <a:buSzTx/>
                        <a:buFontTx/>
                        <a:buNone/>
                        <a:tabLst/>
                      </a:pPr>
                      <a:endParaRPr kumimoji="0" lang="en-US" sz="24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endParaRPr>
                    </a:p>
                    <a:p>
                      <a:pPr marL="0" marR="0" lvl="0" indent="0" algn="ctr" defTabSz="914400" rtl="0" eaLnBrk="1" fontAlgn="base" latinLnBrk="0" hangingPunct="1">
                        <a:lnSpc>
                          <a:spcPts val="1100"/>
                        </a:lnSpc>
                        <a:spcBef>
                          <a:spcPct val="0"/>
                        </a:spcBef>
                        <a:spcAft>
                          <a:spcPct val="0"/>
                        </a:spcAft>
                        <a:buClrTx/>
                        <a:buSzTx/>
                        <a:buFontTx/>
                        <a:buNone/>
                        <a:tabLst/>
                      </a:pPr>
                      <a:r>
                        <a:rPr kumimoji="0" lang="en-US" sz="24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rPr>
                        <a:t>Equity </a:t>
                      </a:r>
                    </a:p>
                    <a:p>
                      <a:pPr marL="0" marR="0" lvl="0" indent="0" algn="ctr" defTabSz="914400" rtl="0" eaLnBrk="1" fontAlgn="base" latinLnBrk="0" hangingPunct="1">
                        <a:lnSpc>
                          <a:spcPts val="1100"/>
                        </a:lnSpc>
                        <a:spcBef>
                          <a:spcPct val="0"/>
                        </a:spcBef>
                        <a:spcAft>
                          <a:spcPct val="0"/>
                        </a:spcAft>
                        <a:buClrTx/>
                        <a:buSzTx/>
                        <a:buFontTx/>
                        <a:buNone/>
                        <a:tabLst/>
                      </a:pPr>
                      <a:endParaRPr kumimoji="0" lang="en-US" sz="24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endParaRPr>
                    </a:p>
                    <a:p>
                      <a:pPr marL="0" marR="0" lvl="0" indent="0" algn="ctr" defTabSz="914400" rtl="0" eaLnBrk="1" fontAlgn="base" latinLnBrk="0" hangingPunct="1">
                        <a:lnSpc>
                          <a:spcPts val="1100"/>
                        </a:lnSpc>
                        <a:spcBef>
                          <a:spcPct val="0"/>
                        </a:spcBef>
                        <a:spcAft>
                          <a:spcPct val="0"/>
                        </a:spcAft>
                        <a:buClrTx/>
                        <a:buSzTx/>
                        <a:buFontTx/>
                        <a:buNone/>
                        <a:tabLst/>
                      </a:pPr>
                      <a:r>
                        <a:rPr kumimoji="0" lang="en-US" sz="24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rPr>
                        <a:t>Multiplier</a:t>
                      </a:r>
                      <a:endParaRPr kumimoji="0" lang="en-US" sz="20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endParaRPr>
                    </a:p>
                  </a:txBody>
                  <a:tcPr marL="68574" marR="68574" marT="0" marB="0" horzOverflow="overflow">
                    <a:lnL>
                      <a:noFill/>
                    </a:lnL>
                    <a:lnR>
                      <a:noFill/>
                    </a:lnR>
                    <a:lnT>
                      <a:noFill/>
                    </a:lnT>
                    <a:lnB w="12700" cap="flat" cmpd="sng" algn="ctr">
                      <a:solidFill>
                        <a:srgbClr val="000000"/>
                      </a:solidFill>
                      <a:prstDash val="solid"/>
                      <a:round/>
                      <a:headEnd type="none" w="med" len="med"/>
                      <a:tailEnd type="none" w="med" len="med"/>
                    </a:lnB>
                    <a:lnTlToBr>
                      <a:noFill/>
                    </a:lnTlToBr>
                    <a:lnBlToTr>
                      <a:noFill/>
                    </a:lnBlToTr>
                    <a:noFill/>
                  </a:tcPr>
                </a:tc>
                <a:tc hMerge="1">
                  <a:txBody>
                    <a:bodyPr/>
                    <a:lstStyle/>
                    <a:p>
                      <a:endParaRPr lang="en-US"/>
                    </a:p>
                  </a:txBody>
                  <a:tcPr/>
                </a:tc>
              </a:tr>
              <a:tr h="427038">
                <a:tc>
                  <a:txBody>
                    <a:bodyPr/>
                    <a:lstStyle/>
                    <a:p>
                      <a:pPr marL="0" marR="0" lvl="0" indent="0" algn="just" defTabSz="914400" rtl="0" eaLnBrk="1" fontAlgn="base" latinLnBrk="0" hangingPunct="1">
                        <a:lnSpc>
                          <a:spcPts val="1100"/>
                        </a:lnSpc>
                        <a:spcBef>
                          <a:spcPct val="0"/>
                        </a:spcBef>
                        <a:spcAft>
                          <a:spcPct val="0"/>
                        </a:spcAft>
                        <a:buClrTx/>
                        <a:buSzTx/>
                        <a:buFontTx/>
                        <a:buNone/>
                        <a:tabLst/>
                      </a:pPr>
                      <a:endParaRPr kumimoji="0" lang="en-US" sz="24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endParaRPr>
                    </a:p>
                    <a:p>
                      <a:pPr marL="0" marR="0" lvl="0" indent="0" algn="just" defTabSz="914400" rtl="0" eaLnBrk="1" fontAlgn="base" latinLnBrk="0" hangingPunct="1">
                        <a:lnSpc>
                          <a:spcPts val="1100"/>
                        </a:lnSpc>
                        <a:spcBef>
                          <a:spcPct val="0"/>
                        </a:spcBef>
                        <a:spcAft>
                          <a:spcPct val="0"/>
                        </a:spcAft>
                        <a:buClrTx/>
                        <a:buSzTx/>
                        <a:buFontTx/>
                        <a:buNone/>
                        <a:tabLst/>
                      </a:pPr>
                      <a:endParaRPr kumimoji="0" lang="en-US" sz="24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endParaRPr>
                    </a:p>
                    <a:p>
                      <a:pPr marL="0" marR="0" lvl="0" indent="0" algn="just" defTabSz="914400" rtl="0" eaLnBrk="1" fontAlgn="base" latinLnBrk="0" hangingPunct="1">
                        <a:lnSpc>
                          <a:spcPts val="1100"/>
                        </a:lnSpc>
                        <a:spcBef>
                          <a:spcPct val="0"/>
                        </a:spcBef>
                        <a:spcAft>
                          <a:spcPct val="0"/>
                        </a:spcAft>
                        <a:buClrTx/>
                        <a:buSzTx/>
                        <a:buFontTx/>
                        <a:buNone/>
                        <a:tabLst/>
                      </a:pPr>
                      <a:r>
                        <a:rPr kumimoji="0" lang="en-US" sz="24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rPr>
                        <a:t>Campbell’s</a:t>
                      </a:r>
                      <a:endParaRPr kumimoji="0" lang="en-US" sz="20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endParaRPr>
                    </a:p>
                  </a:txBody>
                  <a:tcPr marL="68574" marR="68574" marT="0" marB="0" horzOverflow="overflow">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4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rPr>
                        <a:t>5.7%</a:t>
                      </a:r>
                    </a:p>
                  </a:txBody>
                  <a:tcPr marL="68574" marR="68574" marT="0" marB="0" anchor="b" horzOverflow="overflow">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4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rPr>
                        <a:t>0.97</a:t>
                      </a:r>
                    </a:p>
                  </a:txBody>
                  <a:tcPr marL="68574" marR="68574" marT="0" marB="0" anchor="b" horzOverflow="overflow">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4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rPr>
                        <a:t>6.84</a:t>
                      </a:r>
                    </a:p>
                  </a:txBody>
                  <a:tcPr marL="68574" marR="68574" marT="0" marB="0" anchor="b" horzOverflow="overflow">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0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rPr>
                        <a:t> </a:t>
                      </a:r>
                    </a:p>
                  </a:txBody>
                  <a:tcPr marL="0" marR="0" marT="0" marB="0" anchor="ctr" horzOverflow="overflow">
                    <a:lnL>
                      <a:noFill/>
                    </a:lnL>
                    <a:lnR>
                      <a:noFill/>
                    </a:lnR>
                    <a:lnT>
                      <a:noFill/>
                    </a:lnT>
                    <a:lnB>
                      <a:noFill/>
                    </a:lnB>
                    <a:lnTlToBr>
                      <a:noFill/>
                    </a:lnTlToBr>
                    <a:lnBlToTr>
                      <a:noFill/>
                    </a:lnBlToTr>
                    <a:noFill/>
                  </a:tcPr>
                </a:tc>
              </a:tr>
              <a:tr h="663575">
                <a:tc>
                  <a:txBody>
                    <a:bodyPr/>
                    <a:lstStyle/>
                    <a:p>
                      <a:pPr marL="0" marR="0" lvl="0" indent="0" algn="just" defTabSz="914400" rtl="0" eaLnBrk="1" fontAlgn="base" latinLnBrk="0" hangingPunct="1">
                        <a:lnSpc>
                          <a:spcPts val="1100"/>
                        </a:lnSpc>
                        <a:spcBef>
                          <a:spcPct val="0"/>
                        </a:spcBef>
                        <a:spcAft>
                          <a:spcPct val="0"/>
                        </a:spcAft>
                        <a:buClrTx/>
                        <a:buSzTx/>
                        <a:buFontTx/>
                        <a:buNone/>
                        <a:tabLst/>
                      </a:pPr>
                      <a:endParaRPr kumimoji="0" lang="en-US" sz="24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endParaRPr>
                    </a:p>
                    <a:p>
                      <a:pPr marL="0" marR="0" lvl="0" indent="0" algn="just" defTabSz="914400" rtl="0" eaLnBrk="1" fontAlgn="base" latinLnBrk="0" hangingPunct="1">
                        <a:lnSpc>
                          <a:spcPts val="1100"/>
                        </a:lnSpc>
                        <a:spcBef>
                          <a:spcPct val="0"/>
                        </a:spcBef>
                        <a:spcAft>
                          <a:spcPct val="0"/>
                        </a:spcAft>
                        <a:buClrTx/>
                        <a:buSzTx/>
                        <a:buFontTx/>
                        <a:buNone/>
                        <a:tabLst/>
                      </a:pPr>
                      <a:endParaRPr kumimoji="0" lang="en-US" sz="24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endParaRPr>
                    </a:p>
                    <a:p>
                      <a:pPr marL="0" marR="0" lvl="0" indent="0" algn="just" defTabSz="914400" rtl="0" eaLnBrk="1" fontAlgn="base" latinLnBrk="0" hangingPunct="1">
                        <a:lnSpc>
                          <a:spcPts val="1100"/>
                        </a:lnSpc>
                        <a:spcBef>
                          <a:spcPct val="0"/>
                        </a:spcBef>
                        <a:spcAft>
                          <a:spcPct val="0"/>
                        </a:spcAft>
                        <a:buClrTx/>
                        <a:buSzTx/>
                        <a:buFontTx/>
                        <a:buNone/>
                        <a:tabLst/>
                      </a:pPr>
                      <a:endParaRPr kumimoji="0" lang="en-US" sz="24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endParaRPr>
                    </a:p>
                    <a:p>
                      <a:pPr marL="0" marR="0" lvl="0" indent="0" algn="just" defTabSz="914400" rtl="0" eaLnBrk="1" fontAlgn="base" latinLnBrk="0" hangingPunct="1">
                        <a:lnSpc>
                          <a:spcPts val="1100"/>
                        </a:lnSpc>
                        <a:spcBef>
                          <a:spcPct val="0"/>
                        </a:spcBef>
                        <a:spcAft>
                          <a:spcPct val="0"/>
                        </a:spcAft>
                        <a:buClrTx/>
                        <a:buSzTx/>
                        <a:buFontTx/>
                        <a:buNone/>
                        <a:tabLst/>
                      </a:pPr>
                      <a:r>
                        <a:rPr kumimoji="0" lang="en-US" sz="24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rPr>
                        <a:t>General Mills</a:t>
                      </a:r>
                      <a:endParaRPr kumimoji="0" lang="en-US" sz="20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endParaRPr>
                    </a:p>
                  </a:txBody>
                  <a:tcPr marL="68574" marR="68574" marT="0" marB="0" horzOverflow="overflow">
                    <a:lnL>
                      <a:noFill/>
                    </a:lnL>
                    <a:lnR>
                      <a:noFill/>
                    </a:lnR>
                    <a:lnT w="12700" cap="flat" cmpd="sng" algn="ctr">
                      <a:solidFill>
                        <a:srgbClr val="000000"/>
                      </a:solidFill>
                      <a:prstDash val="solid"/>
                      <a:round/>
                      <a:headEnd type="none" w="med" len="med"/>
                      <a:tailEnd type="none" w="med" len="med"/>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4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rPr>
                        <a:t>10.4%</a:t>
                      </a:r>
                    </a:p>
                  </a:txBody>
                  <a:tcPr marL="68574" marR="68574" marT="0" marB="0" anchor="b" horzOverflow="overflow">
                    <a:lnL>
                      <a:noFill/>
                    </a:lnL>
                    <a:lnR>
                      <a:noFill/>
                    </a:lnR>
                    <a:lnT w="12700" cap="flat" cmpd="sng" algn="ctr">
                      <a:solidFill>
                        <a:srgbClr val="000000"/>
                      </a:solidFill>
                      <a:prstDash val="solid"/>
                      <a:round/>
                      <a:headEnd type="none" w="med" len="med"/>
                      <a:tailEnd type="none" w="med" len="med"/>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4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rPr>
                        <a:t>0.78</a:t>
                      </a:r>
                    </a:p>
                  </a:txBody>
                  <a:tcPr marL="68574" marR="68574" marT="0" marB="0" anchor="b" horzOverflow="overflow">
                    <a:lnL>
                      <a:noFill/>
                    </a:lnL>
                    <a:lnR>
                      <a:noFill/>
                    </a:lnR>
                    <a:lnT w="12700" cap="flat" cmpd="sng" algn="ctr">
                      <a:solidFill>
                        <a:srgbClr val="000000"/>
                      </a:solidFill>
                      <a:prstDash val="solid"/>
                      <a:round/>
                      <a:headEnd type="none" w="med" len="med"/>
                      <a:tailEnd type="none" w="med" len="med"/>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4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rPr>
                        <a:t>2.97</a:t>
                      </a:r>
                    </a:p>
                  </a:txBody>
                  <a:tcPr marL="68574" marR="68574" marT="0" marB="0" anchor="b" horzOverflow="overflow">
                    <a:lnL>
                      <a:noFill/>
                    </a:lnL>
                    <a:lnR>
                      <a:noFill/>
                    </a:lnR>
                    <a:lnT w="12700" cap="flat" cmpd="sng" algn="ctr">
                      <a:solidFill>
                        <a:srgbClr val="000000"/>
                      </a:solidFill>
                      <a:prstDash val="solid"/>
                      <a:round/>
                      <a:headEnd type="none" w="med" len="med"/>
                      <a:tailEnd type="none" w="med" len="med"/>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0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rPr>
                        <a:t> </a:t>
                      </a:r>
                    </a:p>
                  </a:txBody>
                  <a:tcPr marL="0" marR="0" marT="0" marB="0" anchor="ctr" horzOverflow="overflow">
                    <a:lnL>
                      <a:noFill/>
                    </a:lnL>
                    <a:lnR>
                      <a:noFill/>
                    </a:lnR>
                    <a:lnT>
                      <a:noFill/>
                    </a:lnT>
                    <a:lnB>
                      <a:noFill/>
                    </a:lnB>
                    <a:lnTlToBr>
                      <a:noFill/>
                    </a:lnTlToBr>
                    <a:lnBlToTr>
                      <a:noFill/>
                    </a:lnBlToTr>
                    <a:noFill/>
                  </a:tcPr>
                </a:tc>
              </a:tr>
            </a:tbl>
          </a:graphicData>
        </a:graphic>
      </p:graphicFrame>
      <p:sp>
        <p:nvSpPr>
          <p:cNvPr id="124947" name="Rectangle 61"/>
          <p:cNvSpPr>
            <a:spLocks noGrp="1" noChangeArrowheads="1"/>
          </p:cNvSpPr>
          <p:nvPr>
            <p:ph type="title"/>
          </p:nvPr>
        </p:nvSpPr>
        <p:spPr/>
        <p:txBody>
          <a:bodyPr/>
          <a:lstStyle/>
          <a:p>
            <a:pPr eaLnBrk="1" hangingPunct="1"/>
            <a:r>
              <a:rPr lang="en-US" altLang="en-US" smtClean="0">
                <a:ea typeface="ヒラギノ角ゴ Pro W3" pitchFamily="-65" charset="-128"/>
              </a:rPr>
              <a:t>Example 2.8a DuPont Analysis</a:t>
            </a:r>
          </a:p>
        </p:txBody>
      </p:sp>
      <p:sp>
        <p:nvSpPr>
          <p:cNvPr id="124948" name="Rectangle 62"/>
          <p:cNvSpPr>
            <a:spLocks noGrp="1" noChangeArrowheads="1"/>
          </p:cNvSpPr>
          <p:nvPr>
            <p:ph idx="1"/>
          </p:nvPr>
        </p:nvSpPr>
        <p:spPr/>
        <p:txBody>
          <a:bodyPr rIns="91440"/>
          <a:lstStyle/>
          <a:p>
            <a:pPr eaLnBrk="1" hangingPunct="1">
              <a:lnSpc>
                <a:spcPct val="90000"/>
              </a:lnSpc>
              <a:buFontTx/>
              <a:buNone/>
            </a:pPr>
            <a:r>
              <a:rPr lang="en-US" altLang="en-US" smtClean="0">
                <a:ea typeface="ヒラギノ角ゴ Pro W3" pitchFamily="-65" charset="-128"/>
              </a:rPr>
              <a:t>Problem:</a:t>
            </a:r>
            <a:r>
              <a:rPr lang="en-US" altLang="en-US" sz="3200" smtClean="0">
                <a:ea typeface="ヒラギノ角ゴ Pro W3" pitchFamily="-65" charset="-128"/>
              </a:rPr>
              <a:t>  </a:t>
            </a:r>
          </a:p>
          <a:p>
            <a:pPr eaLnBrk="1" hangingPunct="1">
              <a:lnSpc>
                <a:spcPct val="90000"/>
              </a:lnSpc>
            </a:pPr>
            <a:r>
              <a:rPr lang="en-US" altLang="en-US" sz="2000" smtClean="0">
                <a:ea typeface="ヒラギノ角ゴ Pro W3" pitchFamily="-65" charset="-128"/>
              </a:rPr>
              <a:t>The following table contains information about Campbell’s (CPB) and General Mills (GIS)</a:t>
            </a:r>
          </a:p>
          <a:p>
            <a:pPr eaLnBrk="1" hangingPunct="1">
              <a:lnSpc>
                <a:spcPct val="90000"/>
              </a:lnSpc>
            </a:pPr>
            <a:r>
              <a:rPr lang="en-US" altLang="en-US" sz="2000" smtClean="0">
                <a:ea typeface="ヒラギノ角ゴ Pro W3" pitchFamily="-65" charset="-128"/>
              </a:rPr>
              <a:t>Compute their respective ROEs and then determine how much General Mills would need to increase its equity multiplier in order to match Campbell’s ROE</a:t>
            </a:r>
          </a:p>
        </p:txBody>
      </p:sp>
    </p:spTree>
  </p:cSld>
  <p:clrMapOvr>
    <a:masterClrMapping/>
  </p:clrMapOvr>
  <p:transition spd="med">
    <p:wipe dir="r"/>
  </p:transition>
  <p:timing>
    <p:tnLst>
      <p:par>
        <p:cTn id="1" dur="indefinite" restart="never" nodeType="tmRoot"/>
      </p:par>
    </p:tnLst>
  </p:timing>
</p:sld>
</file>

<file path=ppt/slides/slide122.xml><?xml version="1.0" encoding="utf-8"?>
<p:sld xmlns:a="http://schemas.openxmlformats.org/drawingml/2006/main" xmlns:r="http://schemas.openxmlformats.org/officeDocument/2006/relationships" xmlns:p="http://schemas.openxmlformats.org/presentationml/2006/main">
  <p:cSld>
    <p:bg>
      <p:bgPr>
        <a:solidFill>
          <a:srgbClr val="FDF2D3"/>
        </a:solidFill>
        <a:effectLst/>
      </p:bgPr>
    </p:bg>
    <p:spTree>
      <p:nvGrpSpPr>
        <p:cNvPr id="1" name=""/>
        <p:cNvGrpSpPr/>
        <p:nvPr/>
      </p:nvGrpSpPr>
      <p:grpSpPr>
        <a:xfrm>
          <a:off x="0" y="0"/>
          <a:ext cx="0" cy="0"/>
          <a:chOff x="0" y="0"/>
          <a:chExt cx="0" cy="0"/>
        </a:xfrm>
      </p:grpSpPr>
      <p:sp>
        <p:nvSpPr>
          <p:cNvPr id="125954" name="Rectangle 11"/>
          <p:cNvSpPr>
            <a:spLocks noGrp="1" noChangeArrowheads="1"/>
          </p:cNvSpPr>
          <p:nvPr>
            <p:ph type="title"/>
          </p:nvPr>
        </p:nvSpPr>
        <p:spPr/>
        <p:txBody>
          <a:bodyPr/>
          <a:lstStyle/>
          <a:p>
            <a:pPr eaLnBrk="1" hangingPunct="1"/>
            <a:r>
              <a:rPr lang="en-US" altLang="en-US" smtClean="0">
                <a:ea typeface="ヒラギノ角ゴ Pro W3" pitchFamily="-65" charset="-128"/>
              </a:rPr>
              <a:t>Example 2.8a DuPont Analysis (cont’d)</a:t>
            </a:r>
          </a:p>
        </p:txBody>
      </p:sp>
      <p:sp>
        <p:nvSpPr>
          <p:cNvPr id="125955" name="Rectangle 12"/>
          <p:cNvSpPr>
            <a:spLocks noGrp="1" noChangeArrowheads="1"/>
          </p:cNvSpPr>
          <p:nvPr>
            <p:ph idx="1"/>
          </p:nvPr>
        </p:nvSpPr>
        <p:spPr/>
        <p:txBody>
          <a:bodyPr rIns="91440"/>
          <a:lstStyle/>
          <a:p>
            <a:pPr eaLnBrk="1" hangingPunct="1">
              <a:lnSpc>
                <a:spcPct val="90000"/>
              </a:lnSpc>
              <a:buFontTx/>
              <a:buNone/>
            </a:pPr>
            <a:r>
              <a:rPr lang="en-US" altLang="en-US" smtClean="0">
                <a:ea typeface="ヒラギノ角ゴ Pro W3" pitchFamily="-65" charset="-128"/>
              </a:rPr>
              <a:t>Solution:</a:t>
            </a:r>
          </a:p>
          <a:p>
            <a:pPr eaLnBrk="1" hangingPunct="1">
              <a:lnSpc>
                <a:spcPct val="90000"/>
              </a:lnSpc>
              <a:spcBef>
                <a:spcPct val="40000"/>
              </a:spcBef>
              <a:buFontTx/>
              <a:buNone/>
            </a:pPr>
            <a:r>
              <a:rPr lang="en-US" altLang="en-US" smtClean="0">
                <a:ea typeface="ヒラギノ角ゴ Pro W3" pitchFamily="-65" charset="-128"/>
              </a:rPr>
              <a:t>Plan:</a:t>
            </a:r>
          </a:p>
          <a:p>
            <a:pPr eaLnBrk="1" hangingPunct="1">
              <a:lnSpc>
                <a:spcPct val="90000"/>
              </a:lnSpc>
            </a:pPr>
            <a:r>
              <a:rPr lang="en-US" altLang="en-US" sz="2000" smtClean="0">
                <a:ea typeface="ヒラギノ角ゴ Pro W3" pitchFamily="-65" charset="-128"/>
              </a:rPr>
              <a:t>We can compute the ROE of each company by multiplying together its profit margin, asset turnover, and equity multiplier</a:t>
            </a:r>
          </a:p>
          <a:p>
            <a:pPr eaLnBrk="1" hangingPunct="1">
              <a:lnSpc>
                <a:spcPct val="90000"/>
              </a:lnSpc>
            </a:pPr>
            <a:r>
              <a:rPr lang="en-US" altLang="en-US" sz="2000" smtClean="0">
                <a:ea typeface="ヒラギノ角ゴ Pro W3" pitchFamily="-65" charset="-128"/>
              </a:rPr>
              <a:t>In order to determine how much General Mills would need to increase its equity multiplier to match Campbell’s ROE, we can set General Mills’ ROE equal to Campbell’s, keep its profit margin and turnover fixed, and solve for the equity multiplier</a:t>
            </a:r>
          </a:p>
        </p:txBody>
      </p:sp>
    </p:spTree>
  </p:cSld>
  <p:clrMapOvr>
    <a:masterClrMapping/>
  </p:clrMapOvr>
  <p:transition spd="med">
    <p:wipe dir="r"/>
  </p:transition>
  <p:timing>
    <p:tnLst>
      <p:par>
        <p:cTn id="1" dur="indefinite" restart="never" nodeType="tmRoot"/>
      </p:par>
    </p:tnLst>
  </p:timing>
</p:sld>
</file>

<file path=ppt/slides/slide123.xml><?xml version="1.0" encoding="utf-8"?>
<p:sld xmlns:a="http://schemas.openxmlformats.org/drawingml/2006/main" xmlns:r="http://schemas.openxmlformats.org/officeDocument/2006/relationships" xmlns:p="http://schemas.openxmlformats.org/presentationml/2006/main">
  <p:cSld>
    <p:bg>
      <p:bgPr>
        <a:solidFill>
          <a:srgbClr val="FDF2D3"/>
        </a:solidFill>
        <a:effectLst/>
      </p:bgPr>
    </p:bg>
    <p:spTree>
      <p:nvGrpSpPr>
        <p:cNvPr id="1" name=""/>
        <p:cNvGrpSpPr/>
        <p:nvPr/>
      </p:nvGrpSpPr>
      <p:grpSpPr>
        <a:xfrm>
          <a:off x="0" y="0"/>
          <a:ext cx="0" cy="0"/>
          <a:chOff x="0" y="0"/>
          <a:chExt cx="0" cy="0"/>
        </a:xfrm>
      </p:grpSpPr>
      <p:sp>
        <p:nvSpPr>
          <p:cNvPr id="126978" name="Rectangle 16"/>
          <p:cNvSpPr>
            <a:spLocks noGrp="1" noChangeArrowheads="1"/>
          </p:cNvSpPr>
          <p:nvPr>
            <p:ph type="title"/>
          </p:nvPr>
        </p:nvSpPr>
        <p:spPr/>
        <p:txBody>
          <a:bodyPr/>
          <a:lstStyle/>
          <a:p>
            <a:pPr eaLnBrk="1" hangingPunct="1"/>
            <a:r>
              <a:rPr lang="en-US" altLang="en-US" smtClean="0">
                <a:ea typeface="ヒラギノ角ゴ Pro W3" pitchFamily="-65" charset="-128"/>
              </a:rPr>
              <a:t>Example 2.8a DuPont Analysis (cont’d)</a:t>
            </a:r>
          </a:p>
        </p:txBody>
      </p:sp>
      <p:sp>
        <p:nvSpPr>
          <p:cNvPr id="126979" name="Rectangle 17"/>
          <p:cNvSpPr>
            <a:spLocks noGrp="1" noChangeArrowheads="1"/>
          </p:cNvSpPr>
          <p:nvPr>
            <p:ph idx="1"/>
          </p:nvPr>
        </p:nvSpPr>
        <p:spPr/>
        <p:txBody>
          <a:bodyPr rIns="91440"/>
          <a:lstStyle/>
          <a:p>
            <a:pPr eaLnBrk="1" hangingPunct="1">
              <a:spcBef>
                <a:spcPct val="50000"/>
              </a:spcBef>
              <a:buFontTx/>
              <a:buNone/>
            </a:pPr>
            <a:r>
              <a:rPr lang="en-US" altLang="en-US" smtClean="0">
                <a:ea typeface="ヒラギノ角ゴ Pro W3" pitchFamily="-65" charset="-128"/>
              </a:rPr>
              <a:t>Execute:</a:t>
            </a:r>
          </a:p>
          <a:p>
            <a:pPr eaLnBrk="1" hangingPunct="1">
              <a:spcBef>
                <a:spcPct val="50000"/>
              </a:spcBef>
            </a:pPr>
            <a:r>
              <a:rPr lang="en-US" altLang="en-US" sz="2000" smtClean="0">
                <a:ea typeface="ヒラギノ角ゴ Pro W3" pitchFamily="-65" charset="-128"/>
              </a:rPr>
              <a:t>Using the DuPont Identity, we have:</a:t>
            </a:r>
          </a:p>
          <a:p>
            <a:pPr lvl="1" eaLnBrk="1" hangingPunct="1">
              <a:spcBef>
                <a:spcPct val="50000"/>
              </a:spcBef>
            </a:pPr>
            <a:r>
              <a:rPr lang="en-US" altLang="en-US" sz="2000" smtClean="0">
                <a:ea typeface="ヒラギノ角ゴ Pro W3" pitchFamily="-65" charset="-128"/>
              </a:rPr>
              <a:t>ROE</a:t>
            </a:r>
            <a:r>
              <a:rPr lang="en-US" altLang="en-US" sz="2000" baseline="-25000" smtClean="0">
                <a:ea typeface="ヒラギノ角ゴ Pro W3" pitchFamily="-65" charset="-128"/>
              </a:rPr>
              <a:t>CPB</a:t>
            </a:r>
            <a:r>
              <a:rPr lang="en-US" altLang="en-US" sz="2000" smtClean="0">
                <a:ea typeface="ヒラギノ角ゴ Pro W3" pitchFamily="-65" charset="-128"/>
              </a:rPr>
              <a:t> = 5.7% x 0.97 x 6.84 = 37.6%		</a:t>
            </a:r>
          </a:p>
          <a:p>
            <a:pPr lvl="1" eaLnBrk="1" hangingPunct="1">
              <a:spcBef>
                <a:spcPct val="50000"/>
              </a:spcBef>
            </a:pPr>
            <a:r>
              <a:rPr lang="en-US" altLang="en-US" sz="2000" smtClean="0">
                <a:ea typeface="ヒラギノ角ゴ Pro W3" pitchFamily="-65" charset="-128"/>
              </a:rPr>
              <a:t>ROE</a:t>
            </a:r>
            <a:r>
              <a:rPr lang="en-US" altLang="en-US" sz="2000" baseline="-25000" smtClean="0">
                <a:ea typeface="ヒラギノ角ゴ Pro W3" pitchFamily="-65" charset="-128"/>
              </a:rPr>
              <a:t>GIS</a:t>
            </a:r>
            <a:r>
              <a:rPr lang="en-US" altLang="en-US" sz="2000" smtClean="0">
                <a:ea typeface="ヒラギノ角ゴ Pro W3" pitchFamily="-65" charset="-128"/>
              </a:rPr>
              <a:t> = 10.4% x 0.78 x 2.97 = 24.3%</a:t>
            </a:r>
          </a:p>
          <a:p>
            <a:pPr eaLnBrk="1" hangingPunct="1">
              <a:spcBef>
                <a:spcPct val="50000"/>
              </a:spcBef>
            </a:pPr>
            <a:r>
              <a:rPr lang="en-US" altLang="en-US" sz="2000" smtClean="0">
                <a:ea typeface="ヒラギノ角ゴ Pro W3" pitchFamily="-65" charset="-128"/>
              </a:rPr>
              <a:t>Now, using Campbell’s ROE, but General Mills’ profit margin and asset turnover, we can solve for the equity multiplier that General Mills needs to achieve Campbell’s ROE:         </a:t>
            </a:r>
          </a:p>
          <a:p>
            <a:pPr lvl="1" eaLnBrk="1" hangingPunct="1">
              <a:spcBef>
                <a:spcPct val="50000"/>
              </a:spcBef>
            </a:pPr>
            <a:r>
              <a:rPr lang="en-US" altLang="en-US" sz="2000" smtClean="0">
                <a:ea typeface="ヒラギノ角ゴ Pro W3" pitchFamily="-65" charset="-128"/>
              </a:rPr>
              <a:t> 37.6% = 10.4% x 0.78 x Equity Multiplier</a:t>
            </a:r>
          </a:p>
          <a:p>
            <a:pPr lvl="1" eaLnBrk="1" hangingPunct="1">
              <a:spcBef>
                <a:spcPct val="50000"/>
              </a:spcBef>
            </a:pPr>
            <a:r>
              <a:rPr lang="en-US" altLang="en-US" sz="2000" smtClean="0">
                <a:ea typeface="ヒラギノ角ゴ Pro W3" pitchFamily="-65" charset="-128"/>
              </a:rPr>
              <a:t> Equity Multiplier = 37.6% / 8.2% = 4.59</a:t>
            </a:r>
          </a:p>
        </p:txBody>
      </p:sp>
    </p:spTree>
  </p:cSld>
  <p:clrMapOvr>
    <a:masterClrMapping/>
  </p:clrMapOvr>
  <p:transition spd="med">
    <p:wipe dir="r"/>
  </p:transition>
  <p:timing>
    <p:tnLst>
      <p:par>
        <p:cTn id="1" dur="indefinite" restart="never" nodeType="tmRoot"/>
      </p:par>
    </p:tnLst>
  </p:timing>
</p:sld>
</file>

<file path=ppt/slides/slide124.xml><?xml version="1.0" encoding="utf-8"?>
<p:sld xmlns:a="http://schemas.openxmlformats.org/drawingml/2006/main" xmlns:r="http://schemas.openxmlformats.org/officeDocument/2006/relationships" xmlns:p="http://schemas.openxmlformats.org/presentationml/2006/main">
  <p:cSld>
    <p:bg>
      <p:bgPr>
        <a:solidFill>
          <a:srgbClr val="FDF2D3"/>
        </a:solidFill>
        <a:effectLst/>
      </p:bgPr>
    </p:bg>
    <p:spTree>
      <p:nvGrpSpPr>
        <p:cNvPr id="1" name=""/>
        <p:cNvGrpSpPr/>
        <p:nvPr/>
      </p:nvGrpSpPr>
      <p:grpSpPr>
        <a:xfrm>
          <a:off x="0" y="0"/>
          <a:ext cx="0" cy="0"/>
          <a:chOff x="0" y="0"/>
          <a:chExt cx="0" cy="0"/>
        </a:xfrm>
      </p:grpSpPr>
      <p:sp>
        <p:nvSpPr>
          <p:cNvPr id="128002" name="Rectangle 13"/>
          <p:cNvSpPr>
            <a:spLocks noGrp="1" noChangeArrowheads="1"/>
          </p:cNvSpPr>
          <p:nvPr>
            <p:ph type="title"/>
          </p:nvPr>
        </p:nvSpPr>
        <p:spPr/>
        <p:txBody>
          <a:bodyPr/>
          <a:lstStyle/>
          <a:p>
            <a:pPr eaLnBrk="1" hangingPunct="1"/>
            <a:r>
              <a:rPr lang="en-US" altLang="en-US" smtClean="0">
                <a:ea typeface="ヒラギノ角ゴ Pro W3" pitchFamily="-65" charset="-128"/>
              </a:rPr>
              <a:t>Example 2.8a DuPont Analysis (cont’d)</a:t>
            </a:r>
          </a:p>
        </p:txBody>
      </p:sp>
      <p:sp>
        <p:nvSpPr>
          <p:cNvPr id="128003" name="Rectangle 14"/>
          <p:cNvSpPr>
            <a:spLocks noGrp="1" noChangeArrowheads="1"/>
          </p:cNvSpPr>
          <p:nvPr>
            <p:ph idx="1"/>
          </p:nvPr>
        </p:nvSpPr>
        <p:spPr/>
        <p:txBody>
          <a:bodyPr rIns="91440"/>
          <a:lstStyle/>
          <a:p>
            <a:pPr eaLnBrk="1" hangingPunct="1">
              <a:buFontTx/>
              <a:buNone/>
            </a:pPr>
            <a:r>
              <a:rPr lang="en-US" altLang="en-US" smtClean="0">
                <a:ea typeface="ヒラギノ角ゴ Pro W3" pitchFamily="-65" charset="-128"/>
              </a:rPr>
              <a:t>Evaluate:</a:t>
            </a:r>
          </a:p>
          <a:p>
            <a:pPr eaLnBrk="1" hangingPunct="1"/>
            <a:r>
              <a:rPr lang="en-US" altLang="en-US" sz="2000" smtClean="0">
                <a:ea typeface="ヒラギノ角ゴ Pro W3" pitchFamily="-65" charset="-128"/>
              </a:rPr>
              <a:t>General Mills would have to increase its equity multiplier from 2.97 to 4.59 in order to match Campbell’s ROE</a:t>
            </a:r>
          </a:p>
          <a:p>
            <a:pPr eaLnBrk="1" hangingPunct="1"/>
            <a:r>
              <a:rPr lang="en-US" altLang="en-US" sz="2000" smtClean="0">
                <a:ea typeface="ヒラギノ角ゴ Pro W3" pitchFamily="-65" charset="-128"/>
              </a:rPr>
              <a:t>This large increase in equity multiplier is required because of its lower asset turnover (0.78 vs. 0.97) (lower efficiency), despite its higher profit margin (10.4% vs. 5.7%)</a:t>
            </a:r>
          </a:p>
        </p:txBody>
      </p:sp>
    </p:spTree>
  </p:cSld>
  <p:clrMapOvr>
    <a:masterClrMapping/>
  </p:clrMapOvr>
  <p:transition spd="med">
    <p:wipe dir="r"/>
  </p:transition>
  <p:timing>
    <p:tnLst>
      <p:par>
        <p:cTn id="1" dur="indefinite" restart="never" nodeType="tmRoot"/>
      </p:par>
    </p:tnLst>
  </p:timing>
</p:sld>
</file>

<file path=ppt/slides/slide125.xml><?xml version="1.0" encoding="utf-8"?>
<p:sld xmlns:a="http://schemas.openxmlformats.org/drawingml/2006/main" xmlns:r="http://schemas.openxmlformats.org/officeDocument/2006/relationships" xmlns:p="http://schemas.openxmlformats.org/presentationml/2006/main">
  <p:cSld>
    <p:bg>
      <p:bgPr>
        <a:solidFill>
          <a:srgbClr val="FDF2D3"/>
        </a:solidFill>
        <a:effectLst/>
      </p:bgPr>
    </p:bg>
    <p:spTree>
      <p:nvGrpSpPr>
        <p:cNvPr id="1" name=""/>
        <p:cNvGrpSpPr/>
        <p:nvPr/>
      </p:nvGrpSpPr>
      <p:grpSpPr>
        <a:xfrm>
          <a:off x="0" y="0"/>
          <a:ext cx="0" cy="0"/>
          <a:chOff x="0" y="0"/>
          <a:chExt cx="0" cy="0"/>
        </a:xfrm>
      </p:grpSpPr>
      <p:graphicFrame>
        <p:nvGraphicFramePr>
          <p:cNvPr id="59465" name="Group 73"/>
          <p:cNvGraphicFramePr>
            <a:graphicFrameLocks noGrp="1"/>
          </p:cNvGraphicFramePr>
          <p:nvPr/>
        </p:nvGraphicFramePr>
        <p:xfrm>
          <a:off x="828675" y="4198938"/>
          <a:ext cx="7467602" cy="1754188"/>
        </p:xfrm>
        <a:graphic>
          <a:graphicData uri="http://schemas.openxmlformats.org/drawingml/2006/table">
            <a:tbl>
              <a:tblPr/>
              <a:tblGrid>
                <a:gridCol w="2192246"/>
                <a:gridCol w="1758876"/>
                <a:gridCol w="1757288"/>
                <a:gridCol w="1665218"/>
                <a:gridCol w="93974"/>
              </a:tblGrid>
              <a:tr h="663575">
                <a:tc>
                  <a:txBody>
                    <a:bodyPr/>
                    <a:lstStyle/>
                    <a:p>
                      <a:pPr marL="0" marR="0" lvl="0" indent="0" algn="just" defTabSz="914400" rtl="0" eaLnBrk="1" fontAlgn="base" latinLnBrk="0" hangingPunct="1">
                        <a:lnSpc>
                          <a:spcPts val="1100"/>
                        </a:lnSpc>
                        <a:spcBef>
                          <a:spcPct val="0"/>
                        </a:spcBef>
                        <a:spcAft>
                          <a:spcPct val="0"/>
                        </a:spcAft>
                        <a:buClrTx/>
                        <a:buSzTx/>
                        <a:buFontTx/>
                        <a:buNone/>
                        <a:tabLst/>
                      </a:pPr>
                      <a:endParaRPr kumimoji="0" lang="en-US" sz="24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endParaRPr>
                    </a:p>
                  </a:txBody>
                  <a:tcPr marL="68574" marR="68574" marT="0" marB="0" horzOverflow="overflow">
                    <a:lnL>
                      <a:noFill/>
                    </a:lnL>
                    <a:lnR>
                      <a:noFill/>
                    </a:lnR>
                    <a:lnT>
                      <a:noFill/>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ts val="1100"/>
                        </a:lnSpc>
                        <a:spcBef>
                          <a:spcPct val="0"/>
                        </a:spcBef>
                        <a:spcAft>
                          <a:spcPct val="0"/>
                        </a:spcAft>
                        <a:buClrTx/>
                        <a:buSzTx/>
                        <a:buFontTx/>
                        <a:buNone/>
                        <a:tabLst/>
                      </a:pPr>
                      <a:endParaRPr kumimoji="0" lang="en-US" sz="24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endParaRPr>
                    </a:p>
                    <a:p>
                      <a:pPr marL="0" marR="0" lvl="0" indent="0" algn="ctr" defTabSz="914400" rtl="0" eaLnBrk="1" fontAlgn="base" latinLnBrk="0" hangingPunct="1">
                        <a:lnSpc>
                          <a:spcPts val="1100"/>
                        </a:lnSpc>
                        <a:spcBef>
                          <a:spcPct val="0"/>
                        </a:spcBef>
                        <a:spcAft>
                          <a:spcPct val="0"/>
                        </a:spcAft>
                        <a:buClrTx/>
                        <a:buSzTx/>
                        <a:buFontTx/>
                        <a:buNone/>
                        <a:tabLst/>
                      </a:pPr>
                      <a:r>
                        <a:rPr kumimoji="0" lang="en-US" sz="24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rPr>
                        <a:t>Profit </a:t>
                      </a:r>
                    </a:p>
                    <a:p>
                      <a:pPr marL="0" marR="0" lvl="0" indent="0" algn="ctr" defTabSz="914400" rtl="0" eaLnBrk="1" fontAlgn="base" latinLnBrk="0" hangingPunct="1">
                        <a:lnSpc>
                          <a:spcPts val="1100"/>
                        </a:lnSpc>
                        <a:spcBef>
                          <a:spcPct val="0"/>
                        </a:spcBef>
                        <a:spcAft>
                          <a:spcPct val="0"/>
                        </a:spcAft>
                        <a:buClrTx/>
                        <a:buSzTx/>
                        <a:buFontTx/>
                        <a:buNone/>
                        <a:tabLst/>
                      </a:pPr>
                      <a:endParaRPr kumimoji="0" lang="en-US" sz="24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endParaRPr>
                    </a:p>
                    <a:p>
                      <a:pPr marL="0" marR="0" lvl="0" indent="0" algn="ctr" defTabSz="914400" rtl="0" eaLnBrk="1" fontAlgn="base" latinLnBrk="0" hangingPunct="1">
                        <a:lnSpc>
                          <a:spcPts val="1100"/>
                        </a:lnSpc>
                        <a:spcBef>
                          <a:spcPct val="0"/>
                        </a:spcBef>
                        <a:spcAft>
                          <a:spcPct val="0"/>
                        </a:spcAft>
                        <a:buClrTx/>
                        <a:buSzTx/>
                        <a:buFontTx/>
                        <a:buNone/>
                        <a:tabLst/>
                      </a:pPr>
                      <a:r>
                        <a:rPr kumimoji="0" lang="en-US" sz="24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rPr>
                        <a:t>Margin</a:t>
                      </a:r>
                      <a:endParaRPr kumimoji="0" lang="en-US" sz="20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endParaRPr>
                    </a:p>
                  </a:txBody>
                  <a:tcPr marL="68574" marR="68574" marT="0" marB="0" horzOverflow="overflow">
                    <a:lnL>
                      <a:noFill/>
                    </a:lnL>
                    <a:lnR>
                      <a:noFill/>
                    </a:lnR>
                    <a:lnT>
                      <a:noFill/>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ts val="1100"/>
                        </a:lnSpc>
                        <a:spcBef>
                          <a:spcPct val="0"/>
                        </a:spcBef>
                        <a:spcAft>
                          <a:spcPct val="0"/>
                        </a:spcAft>
                        <a:buClrTx/>
                        <a:buSzTx/>
                        <a:buFontTx/>
                        <a:buNone/>
                        <a:tabLst/>
                      </a:pPr>
                      <a:endParaRPr kumimoji="0" lang="en-US" sz="24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endParaRPr>
                    </a:p>
                    <a:p>
                      <a:pPr marL="0" marR="0" lvl="0" indent="0" algn="ctr" defTabSz="914400" rtl="0" eaLnBrk="1" fontAlgn="base" latinLnBrk="0" hangingPunct="1">
                        <a:lnSpc>
                          <a:spcPts val="1100"/>
                        </a:lnSpc>
                        <a:spcBef>
                          <a:spcPct val="0"/>
                        </a:spcBef>
                        <a:spcAft>
                          <a:spcPct val="0"/>
                        </a:spcAft>
                        <a:buClrTx/>
                        <a:buSzTx/>
                        <a:buFontTx/>
                        <a:buNone/>
                        <a:tabLst/>
                      </a:pPr>
                      <a:r>
                        <a:rPr kumimoji="0" lang="en-US" sz="24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rPr>
                        <a:t>Asset </a:t>
                      </a:r>
                    </a:p>
                    <a:p>
                      <a:pPr marL="0" marR="0" lvl="0" indent="0" algn="ctr" defTabSz="914400" rtl="0" eaLnBrk="1" fontAlgn="base" latinLnBrk="0" hangingPunct="1">
                        <a:lnSpc>
                          <a:spcPts val="1100"/>
                        </a:lnSpc>
                        <a:spcBef>
                          <a:spcPct val="0"/>
                        </a:spcBef>
                        <a:spcAft>
                          <a:spcPct val="0"/>
                        </a:spcAft>
                        <a:buClrTx/>
                        <a:buSzTx/>
                        <a:buFontTx/>
                        <a:buNone/>
                        <a:tabLst/>
                      </a:pPr>
                      <a:endParaRPr kumimoji="0" lang="en-US" sz="24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endParaRPr>
                    </a:p>
                    <a:p>
                      <a:pPr marL="0" marR="0" lvl="0" indent="0" algn="ctr" defTabSz="914400" rtl="0" eaLnBrk="1" fontAlgn="base" latinLnBrk="0" hangingPunct="1">
                        <a:lnSpc>
                          <a:spcPts val="1100"/>
                        </a:lnSpc>
                        <a:spcBef>
                          <a:spcPct val="0"/>
                        </a:spcBef>
                        <a:spcAft>
                          <a:spcPct val="0"/>
                        </a:spcAft>
                        <a:buClrTx/>
                        <a:buSzTx/>
                        <a:buFontTx/>
                        <a:buNone/>
                        <a:tabLst/>
                      </a:pPr>
                      <a:r>
                        <a:rPr kumimoji="0" lang="en-US" sz="24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rPr>
                        <a:t>Turnover</a:t>
                      </a:r>
                      <a:endParaRPr kumimoji="0" lang="en-US" sz="20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endParaRPr>
                    </a:p>
                  </a:txBody>
                  <a:tcPr marL="68574" marR="68574" marT="0" marB="0" horzOverflow="overflow">
                    <a:lnL>
                      <a:noFill/>
                    </a:lnL>
                    <a:lnR>
                      <a:noFill/>
                    </a:lnR>
                    <a:lnT>
                      <a:noFill/>
                    </a:lnT>
                    <a:lnB w="12700" cap="flat" cmpd="sng" algn="ctr">
                      <a:solidFill>
                        <a:srgbClr val="000000"/>
                      </a:solidFill>
                      <a:prstDash val="solid"/>
                      <a:round/>
                      <a:headEnd type="none" w="med" len="med"/>
                      <a:tailEnd type="none" w="med" len="med"/>
                    </a:lnB>
                    <a:lnTlToBr>
                      <a:noFill/>
                    </a:lnTlToBr>
                    <a:lnBlToTr>
                      <a:noFill/>
                    </a:lnBlToTr>
                    <a:noFill/>
                  </a:tcPr>
                </a:tc>
                <a:tc gridSpan="2">
                  <a:txBody>
                    <a:bodyPr/>
                    <a:lstStyle/>
                    <a:p>
                      <a:pPr marL="0" marR="0" lvl="0" indent="0" algn="ctr" defTabSz="914400" rtl="0" eaLnBrk="1" fontAlgn="base" latinLnBrk="0" hangingPunct="1">
                        <a:lnSpc>
                          <a:spcPts val="1100"/>
                        </a:lnSpc>
                        <a:spcBef>
                          <a:spcPct val="0"/>
                        </a:spcBef>
                        <a:spcAft>
                          <a:spcPct val="0"/>
                        </a:spcAft>
                        <a:buClrTx/>
                        <a:buSzTx/>
                        <a:buFontTx/>
                        <a:buNone/>
                        <a:tabLst/>
                      </a:pPr>
                      <a:endParaRPr kumimoji="0" lang="en-US" sz="24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endParaRPr>
                    </a:p>
                    <a:p>
                      <a:pPr marL="0" marR="0" lvl="0" indent="0" algn="ctr" defTabSz="914400" rtl="0" eaLnBrk="1" fontAlgn="base" latinLnBrk="0" hangingPunct="1">
                        <a:lnSpc>
                          <a:spcPts val="1100"/>
                        </a:lnSpc>
                        <a:spcBef>
                          <a:spcPct val="0"/>
                        </a:spcBef>
                        <a:spcAft>
                          <a:spcPct val="0"/>
                        </a:spcAft>
                        <a:buClrTx/>
                        <a:buSzTx/>
                        <a:buFontTx/>
                        <a:buNone/>
                        <a:tabLst/>
                      </a:pPr>
                      <a:r>
                        <a:rPr kumimoji="0" lang="en-US" sz="24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rPr>
                        <a:t>Equity </a:t>
                      </a:r>
                    </a:p>
                    <a:p>
                      <a:pPr marL="0" marR="0" lvl="0" indent="0" algn="ctr" defTabSz="914400" rtl="0" eaLnBrk="1" fontAlgn="base" latinLnBrk="0" hangingPunct="1">
                        <a:lnSpc>
                          <a:spcPts val="1100"/>
                        </a:lnSpc>
                        <a:spcBef>
                          <a:spcPct val="0"/>
                        </a:spcBef>
                        <a:spcAft>
                          <a:spcPct val="0"/>
                        </a:spcAft>
                        <a:buClrTx/>
                        <a:buSzTx/>
                        <a:buFontTx/>
                        <a:buNone/>
                        <a:tabLst/>
                      </a:pPr>
                      <a:endParaRPr kumimoji="0" lang="en-US" sz="24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endParaRPr>
                    </a:p>
                    <a:p>
                      <a:pPr marL="0" marR="0" lvl="0" indent="0" algn="ctr" defTabSz="914400" rtl="0" eaLnBrk="1" fontAlgn="base" latinLnBrk="0" hangingPunct="1">
                        <a:lnSpc>
                          <a:spcPts val="1100"/>
                        </a:lnSpc>
                        <a:spcBef>
                          <a:spcPct val="0"/>
                        </a:spcBef>
                        <a:spcAft>
                          <a:spcPct val="0"/>
                        </a:spcAft>
                        <a:buClrTx/>
                        <a:buSzTx/>
                        <a:buFontTx/>
                        <a:buNone/>
                        <a:tabLst/>
                      </a:pPr>
                      <a:r>
                        <a:rPr kumimoji="0" lang="en-US" sz="24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rPr>
                        <a:t>Multiplier</a:t>
                      </a:r>
                      <a:endParaRPr kumimoji="0" lang="en-US" sz="20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endParaRPr>
                    </a:p>
                  </a:txBody>
                  <a:tcPr marL="68574" marR="68574" marT="0" marB="0" horzOverflow="overflow">
                    <a:lnL>
                      <a:noFill/>
                    </a:lnL>
                    <a:lnR>
                      <a:noFill/>
                    </a:lnR>
                    <a:lnT>
                      <a:noFill/>
                    </a:lnT>
                    <a:lnB w="12700" cap="flat" cmpd="sng" algn="ctr">
                      <a:solidFill>
                        <a:srgbClr val="000000"/>
                      </a:solidFill>
                      <a:prstDash val="solid"/>
                      <a:round/>
                      <a:headEnd type="none" w="med" len="med"/>
                      <a:tailEnd type="none" w="med" len="med"/>
                    </a:lnB>
                    <a:lnTlToBr>
                      <a:noFill/>
                    </a:lnTlToBr>
                    <a:lnBlToTr>
                      <a:noFill/>
                    </a:lnBlToTr>
                    <a:noFill/>
                  </a:tcPr>
                </a:tc>
                <a:tc hMerge="1">
                  <a:txBody>
                    <a:bodyPr/>
                    <a:lstStyle/>
                    <a:p>
                      <a:endParaRPr lang="en-US"/>
                    </a:p>
                  </a:txBody>
                  <a:tcPr/>
                </a:tc>
              </a:tr>
              <a:tr h="427038">
                <a:tc>
                  <a:txBody>
                    <a:bodyPr/>
                    <a:lstStyle/>
                    <a:p>
                      <a:pPr marL="0" marR="0" lvl="0" indent="0" algn="just" defTabSz="914400" rtl="0" eaLnBrk="1" fontAlgn="base" latinLnBrk="0" hangingPunct="1">
                        <a:lnSpc>
                          <a:spcPts val="1100"/>
                        </a:lnSpc>
                        <a:spcBef>
                          <a:spcPct val="0"/>
                        </a:spcBef>
                        <a:spcAft>
                          <a:spcPct val="0"/>
                        </a:spcAft>
                        <a:buClrTx/>
                        <a:buSzTx/>
                        <a:buFontTx/>
                        <a:buNone/>
                        <a:tabLst/>
                      </a:pPr>
                      <a:endParaRPr kumimoji="0" lang="en-US" sz="24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endParaRPr>
                    </a:p>
                    <a:p>
                      <a:pPr marL="0" marR="0" lvl="0" indent="0" algn="just" defTabSz="914400" rtl="0" eaLnBrk="1" fontAlgn="base" latinLnBrk="0" hangingPunct="1">
                        <a:lnSpc>
                          <a:spcPts val="1100"/>
                        </a:lnSpc>
                        <a:spcBef>
                          <a:spcPct val="0"/>
                        </a:spcBef>
                        <a:spcAft>
                          <a:spcPct val="0"/>
                        </a:spcAft>
                        <a:buClrTx/>
                        <a:buSzTx/>
                        <a:buFontTx/>
                        <a:buNone/>
                        <a:tabLst/>
                      </a:pPr>
                      <a:endParaRPr kumimoji="0" lang="en-US" sz="24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endParaRPr>
                    </a:p>
                    <a:p>
                      <a:pPr marL="0" marR="0" lvl="0" indent="0" algn="just" defTabSz="914400" rtl="0" eaLnBrk="1" fontAlgn="base" latinLnBrk="0" hangingPunct="1">
                        <a:lnSpc>
                          <a:spcPts val="1100"/>
                        </a:lnSpc>
                        <a:spcBef>
                          <a:spcPct val="0"/>
                        </a:spcBef>
                        <a:spcAft>
                          <a:spcPct val="0"/>
                        </a:spcAft>
                        <a:buClrTx/>
                        <a:buSzTx/>
                        <a:buFontTx/>
                        <a:buNone/>
                        <a:tabLst/>
                      </a:pPr>
                      <a:r>
                        <a:rPr kumimoji="0" lang="en-US" sz="24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rPr>
                        <a:t>Campbell’s</a:t>
                      </a:r>
                      <a:endParaRPr kumimoji="0" lang="en-US" sz="20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endParaRPr>
                    </a:p>
                  </a:txBody>
                  <a:tcPr marL="68574" marR="68574" marT="0" marB="0" horzOverflow="overflow">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4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rPr>
                        <a:t>5.7%</a:t>
                      </a:r>
                    </a:p>
                  </a:txBody>
                  <a:tcPr marL="68574" marR="68574" marT="0" marB="0" anchor="b" horzOverflow="overflow">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4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rPr>
                        <a:t>0.97</a:t>
                      </a:r>
                    </a:p>
                  </a:txBody>
                  <a:tcPr marL="68574" marR="68574" marT="0" marB="0" anchor="b" horzOverflow="overflow">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4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rPr>
                        <a:t>6.84</a:t>
                      </a:r>
                    </a:p>
                  </a:txBody>
                  <a:tcPr marL="68574" marR="68574" marT="0" marB="0" anchor="b" horzOverflow="overflow">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0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rPr>
                        <a:t> </a:t>
                      </a:r>
                    </a:p>
                  </a:txBody>
                  <a:tcPr marL="0" marR="0" marT="0" marB="0" anchor="ctr" horzOverflow="overflow">
                    <a:lnL>
                      <a:noFill/>
                    </a:lnL>
                    <a:lnR>
                      <a:noFill/>
                    </a:lnR>
                    <a:lnT>
                      <a:noFill/>
                    </a:lnT>
                    <a:lnB>
                      <a:noFill/>
                    </a:lnB>
                    <a:lnTlToBr>
                      <a:noFill/>
                    </a:lnTlToBr>
                    <a:lnBlToTr>
                      <a:noFill/>
                    </a:lnBlToTr>
                    <a:noFill/>
                  </a:tcPr>
                </a:tc>
              </a:tr>
              <a:tr h="663575">
                <a:tc>
                  <a:txBody>
                    <a:bodyPr/>
                    <a:lstStyle/>
                    <a:p>
                      <a:pPr marL="0" marR="0" lvl="0" indent="0" algn="just" defTabSz="914400" rtl="0" eaLnBrk="1" fontAlgn="base" latinLnBrk="0" hangingPunct="1">
                        <a:lnSpc>
                          <a:spcPts val="1100"/>
                        </a:lnSpc>
                        <a:spcBef>
                          <a:spcPct val="0"/>
                        </a:spcBef>
                        <a:spcAft>
                          <a:spcPct val="0"/>
                        </a:spcAft>
                        <a:buClrTx/>
                        <a:buSzTx/>
                        <a:buFontTx/>
                        <a:buNone/>
                        <a:tabLst/>
                      </a:pPr>
                      <a:endParaRPr kumimoji="0" lang="en-US" sz="24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endParaRPr>
                    </a:p>
                    <a:p>
                      <a:pPr marL="0" marR="0" lvl="0" indent="0" algn="just" defTabSz="914400" rtl="0" eaLnBrk="1" fontAlgn="base" latinLnBrk="0" hangingPunct="1">
                        <a:lnSpc>
                          <a:spcPts val="1100"/>
                        </a:lnSpc>
                        <a:spcBef>
                          <a:spcPct val="0"/>
                        </a:spcBef>
                        <a:spcAft>
                          <a:spcPct val="0"/>
                        </a:spcAft>
                        <a:buClrTx/>
                        <a:buSzTx/>
                        <a:buFontTx/>
                        <a:buNone/>
                        <a:tabLst/>
                      </a:pPr>
                      <a:endParaRPr kumimoji="0" lang="en-US" sz="24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endParaRPr>
                    </a:p>
                    <a:p>
                      <a:pPr marL="0" marR="0" lvl="0" indent="0" algn="just" defTabSz="914400" rtl="0" eaLnBrk="1" fontAlgn="base" latinLnBrk="0" hangingPunct="1">
                        <a:lnSpc>
                          <a:spcPts val="1100"/>
                        </a:lnSpc>
                        <a:spcBef>
                          <a:spcPct val="0"/>
                        </a:spcBef>
                        <a:spcAft>
                          <a:spcPct val="0"/>
                        </a:spcAft>
                        <a:buClrTx/>
                        <a:buSzTx/>
                        <a:buFontTx/>
                        <a:buNone/>
                        <a:tabLst/>
                      </a:pPr>
                      <a:endParaRPr kumimoji="0" lang="en-US" sz="24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endParaRPr>
                    </a:p>
                    <a:p>
                      <a:pPr marL="0" marR="0" lvl="0" indent="0" algn="just" defTabSz="914400" rtl="0" eaLnBrk="1" fontAlgn="base" latinLnBrk="0" hangingPunct="1">
                        <a:lnSpc>
                          <a:spcPts val="1100"/>
                        </a:lnSpc>
                        <a:spcBef>
                          <a:spcPct val="0"/>
                        </a:spcBef>
                        <a:spcAft>
                          <a:spcPct val="0"/>
                        </a:spcAft>
                        <a:buClrTx/>
                        <a:buSzTx/>
                        <a:buFontTx/>
                        <a:buNone/>
                        <a:tabLst/>
                      </a:pPr>
                      <a:r>
                        <a:rPr kumimoji="0" lang="en-US" sz="24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rPr>
                        <a:t>General Mills</a:t>
                      </a:r>
                      <a:endParaRPr kumimoji="0" lang="en-US" sz="20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endParaRPr>
                    </a:p>
                  </a:txBody>
                  <a:tcPr marL="68574" marR="68574" marT="0" marB="0" horzOverflow="overflow">
                    <a:lnL>
                      <a:noFill/>
                    </a:lnL>
                    <a:lnR>
                      <a:noFill/>
                    </a:lnR>
                    <a:lnT w="12700" cap="flat" cmpd="sng" algn="ctr">
                      <a:solidFill>
                        <a:srgbClr val="000000"/>
                      </a:solidFill>
                      <a:prstDash val="solid"/>
                      <a:round/>
                      <a:headEnd type="none" w="med" len="med"/>
                      <a:tailEnd type="none" w="med" len="med"/>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4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rPr>
                        <a:t>10.4%</a:t>
                      </a:r>
                    </a:p>
                  </a:txBody>
                  <a:tcPr marL="68574" marR="68574" marT="0" marB="0" anchor="b" horzOverflow="overflow">
                    <a:lnL>
                      <a:noFill/>
                    </a:lnL>
                    <a:lnR>
                      <a:noFill/>
                    </a:lnR>
                    <a:lnT w="12700" cap="flat" cmpd="sng" algn="ctr">
                      <a:solidFill>
                        <a:srgbClr val="000000"/>
                      </a:solidFill>
                      <a:prstDash val="solid"/>
                      <a:round/>
                      <a:headEnd type="none" w="med" len="med"/>
                      <a:tailEnd type="none" w="med" len="med"/>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4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rPr>
                        <a:t>0.78</a:t>
                      </a:r>
                    </a:p>
                  </a:txBody>
                  <a:tcPr marL="68574" marR="68574" marT="0" marB="0" anchor="b" horzOverflow="overflow">
                    <a:lnL>
                      <a:noFill/>
                    </a:lnL>
                    <a:lnR>
                      <a:noFill/>
                    </a:lnR>
                    <a:lnT w="12700" cap="flat" cmpd="sng" algn="ctr">
                      <a:solidFill>
                        <a:srgbClr val="000000"/>
                      </a:solidFill>
                      <a:prstDash val="solid"/>
                      <a:round/>
                      <a:headEnd type="none" w="med" len="med"/>
                      <a:tailEnd type="none" w="med" len="med"/>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4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rPr>
                        <a:t>2.97</a:t>
                      </a:r>
                    </a:p>
                  </a:txBody>
                  <a:tcPr marL="68574" marR="68574" marT="0" marB="0" anchor="b" horzOverflow="overflow">
                    <a:lnL>
                      <a:noFill/>
                    </a:lnL>
                    <a:lnR>
                      <a:noFill/>
                    </a:lnR>
                    <a:lnT w="12700" cap="flat" cmpd="sng" algn="ctr">
                      <a:solidFill>
                        <a:srgbClr val="000000"/>
                      </a:solidFill>
                      <a:prstDash val="solid"/>
                      <a:round/>
                      <a:headEnd type="none" w="med" len="med"/>
                      <a:tailEnd type="none" w="med" len="med"/>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000" b="0" i="0" u="none" strike="noStrike" cap="none" normalizeH="0" baseline="0" smtClean="0">
                          <a:ln>
                            <a:noFill/>
                          </a:ln>
                          <a:solidFill>
                            <a:schemeClr val="tx1"/>
                          </a:solidFill>
                          <a:effectLst/>
                          <a:latin typeface="Verdana" pitchFamily="-65" charset="0"/>
                          <a:ea typeface="ＭＳ Ｐゴシック" pitchFamily="-65" charset="-128"/>
                          <a:cs typeface="Times New Roman" pitchFamily="-65" charset="0"/>
                        </a:rPr>
                        <a:t> </a:t>
                      </a:r>
                    </a:p>
                  </a:txBody>
                  <a:tcPr marL="0" marR="0" marT="0" marB="0" anchor="ctr" horzOverflow="overflow">
                    <a:lnL>
                      <a:noFill/>
                    </a:lnL>
                    <a:lnR>
                      <a:noFill/>
                    </a:lnR>
                    <a:lnT>
                      <a:noFill/>
                    </a:lnT>
                    <a:lnB>
                      <a:noFill/>
                    </a:lnB>
                    <a:lnTlToBr>
                      <a:noFill/>
                    </a:lnTlToBr>
                    <a:lnBlToTr>
                      <a:noFill/>
                    </a:lnBlToTr>
                    <a:noFill/>
                  </a:tcPr>
                </a:tc>
              </a:tr>
            </a:tbl>
          </a:graphicData>
        </a:graphic>
      </p:graphicFrame>
      <p:sp>
        <p:nvSpPr>
          <p:cNvPr id="129043" name="Rectangle 61"/>
          <p:cNvSpPr>
            <a:spLocks noGrp="1" noChangeArrowheads="1"/>
          </p:cNvSpPr>
          <p:nvPr>
            <p:ph type="title"/>
          </p:nvPr>
        </p:nvSpPr>
        <p:spPr/>
        <p:txBody>
          <a:bodyPr/>
          <a:lstStyle/>
          <a:p>
            <a:pPr eaLnBrk="1" hangingPunct="1"/>
            <a:r>
              <a:rPr lang="en-US" altLang="en-US" smtClean="0">
                <a:ea typeface="ヒラギノ角ゴ Pro W3" pitchFamily="-65" charset="-128"/>
              </a:rPr>
              <a:t>Example 2.8b DuPont Analysis</a:t>
            </a:r>
          </a:p>
        </p:txBody>
      </p:sp>
      <p:sp>
        <p:nvSpPr>
          <p:cNvPr id="129044" name="Rectangle 62"/>
          <p:cNvSpPr>
            <a:spLocks noGrp="1" noChangeArrowheads="1"/>
          </p:cNvSpPr>
          <p:nvPr>
            <p:ph idx="1"/>
          </p:nvPr>
        </p:nvSpPr>
        <p:spPr/>
        <p:txBody>
          <a:bodyPr rIns="91440"/>
          <a:lstStyle/>
          <a:p>
            <a:pPr eaLnBrk="1" hangingPunct="1">
              <a:lnSpc>
                <a:spcPct val="90000"/>
              </a:lnSpc>
              <a:buFontTx/>
              <a:buNone/>
            </a:pPr>
            <a:r>
              <a:rPr lang="en-US" altLang="en-US" smtClean="0">
                <a:ea typeface="ヒラギノ角ゴ Pro W3" pitchFamily="-65" charset="-128"/>
              </a:rPr>
              <a:t>Problem:</a:t>
            </a:r>
            <a:r>
              <a:rPr lang="en-US" altLang="en-US" sz="3200" b="1" smtClean="0">
                <a:ea typeface="ヒラギノ角ゴ Pro W3" pitchFamily="-65" charset="-128"/>
              </a:rPr>
              <a:t>  </a:t>
            </a:r>
          </a:p>
          <a:p>
            <a:pPr eaLnBrk="1" hangingPunct="1">
              <a:lnSpc>
                <a:spcPct val="90000"/>
              </a:lnSpc>
            </a:pPr>
            <a:r>
              <a:rPr lang="en-US" altLang="en-US" sz="2000" smtClean="0">
                <a:ea typeface="ヒラギノ角ゴ Pro W3" pitchFamily="-65" charset="-128"/>
              </a:rPr>
              <a:t>The following table contains information about Campbell’s (CPB) and General Mills (GIS)</a:t>
            </a:r>
          </a:p>
          <a:p>
            <a:pPr eaLnBrk="1" hangingPunct="1">
              <a:lnSpc>
                <a:spcPct val="90000"/>
              </a:lnSpc>
            </a:pPr>
            <a:r>
              <a:rPr lang="en-US" altLang="en-US" sz="2000" smtClean="0">
                <a:ea typeface="ヒラギノ角ゴ Pro W3" pitchFamily="-65" charset="-128"/>
              </a:rPr>
              <a:t>Compute their respective ROEs and then determine how much General Mills would need to increase its asset turnover in order to match Campbell’s ROE</a:t>
            </a:r>
          </a:p>
        </p:txBody>
      </p:sp>
    </p:spTree>
  </p:cSld>
  <p:clrMapOvr>
    <a:masterClrMapping/>
  </p:clrMapOvr>
  <p:transition spd="med">
    <p:wipe dir="r"/>
  </p:transition>
  <p:timing>
    <p:tnLst>
      <p:par>
        <p:cTn id="1" dur="indefinite" restart="never" nodeType="tmRoot"/>
      </p:par>
    </p:tnLst>
  </p:timing>
</p:sld>
</file>

<file path=ppt/slides/slide126.xml><?xml version="1.0" encoding="utf-8"?>
<p:sld xmlns:a="http://schemas.openxmlformats.org/drawingml/2006/main" xmlns:r="http://schemas.openxmlformats.org/officeDocument/2006/relationships" xmlns:p="http://schemas.openxmlformats.org/presentationml/2006/main">
  <p:cSld>
    <p:bg>
      <p:bgPr>
        <a:solidFill>
          <a:srgbClr val="FDF2D3"/>
        </a:solidFill>
        <a:effectLst/>
      </p:bgPr>
    </p:bg>
    <p:spTree>
      <p:nvGrpSpPr>
        <p:cNvPr id="1" name=""/>
        <p:cNvGrpSpPr/>
        <p:nvPr/>
      </p:nvGrpSpPr>
      <p:grpSpPr>
        <a:xfrm>
          <a:off x="0" y="0"/>
          <a:ext cx="0" cy="0"/>
          <a:chOff x="0" y="0"/>
          <a:chExt cx="0" cy="0"/>
        </a:xfrm>
      </p:grpSpPr>
      <p:sp>
        <p:nvSpPr>
          <p:cNvPr id="130050" name="Rectangle 11"/>
          <p:cNvSpPr>
            <a:spLocks noGrp="1" noChangeArrowheads="1"/>
          </p:cNvSpPr>
          <p:nvPr>
            <p:ph type="title"/>
          </p:nvPr>
        </p:nvSpPr>
        <p:spPr/>
        <p:txBody>
          <a:bodyPr/>
          <a:lstStyle/>
          <a:p>
            <a:pPr eaLnBrk="1" hangingPunct="1"/>
            <a:r>
              <a:rPr lang="en-US" altLang="en-US" smtClean="0">
                <a:ea typeface="ヒラギノ角ゴ Pro W3" pitchFamily="-65" charset="-128"/>
              </a:rPr>
              <a:t>Example 2.8b DuPont Analysis (cont’d)</a:t>
            </a:r>
          </a:p>
        </p:txBody>
      </p:sp>
      <p:sp>
        <p:nvSpPr>
          <p:cNvPr id="130051" name="Rectangle 12"/>
          <p:cNvSpPr>
            <a:spLocks noGrp="1" noChangeArrowheads="1"/>
          </p:cNvSpPr>
          <p:nvPr>
            <p:ph idx="1"/>
          </p:nvPr>
        </p:nvSpPr>
        <p:spPr/>
        <p:txBody>
          <a:bodyPr rIns="91440"/>
          <a:lstStyle/>
          <a:p>
            <a:pPr eaLnBrk="1" hangingPunct="1">
              <a:lnSpc>
                <a:spcPct val="90000"/>
              </a:lnSpc>
              <a:buFontTx/>
              <a:buNone/>
            </a:pPr>
            <a:r>
              <a:rPr lang="en-US" altLang="en-US" smtClean="0">
                <a:ea typeface="ヒラギノ角ゴ Pro W3" pitchFamily="-65" charset="-128"/>
              </a:rPr>
              <a:t>Solution:</a:t>
            </a:r>
          </a:p>
          <a:p>
            <a:pPr eaLnBrk="1" hangingPunct="1">
              <a:lnSpc>
                <a:spcPct val="90000"/>
              </a:lnSpc>
              <a:spcBef>
                <a:spcPct val="40000"/>
              </a:spcBef>
              <a:buFontTx/>
              <a:buNone/>
            </a:pPr>
            <a:r>
              <a:rPr lang="en-US" altLang="en-US" smtClean="0">
                <a:ea typeface="ヒラギノ角ゴ Pro W3" pitchFamily="-65" charset="-128"/>
              </a:rPr>
              <a:t>Plan:</a:t>
            </a:r>
          </a:p>
          <a:p>
            <a:pPr eaLnBrk="1" hangingPunct="1">
              <a:lnSpc>
                <a:spcPct val="90000"/>
              </a:lnSpc>
            </a:pPr>
            <a:r>
              <a:rPr lang="en-US" altLang="en-US" sz="2000" smtClean="0">
                <a:ea typeface="ヒラギノ角ゴ Pro W3" pitchFamily="-65" charset="-128"/>
              </a:rPr>
              <a:t>We can compute the ROE of each company by multiplying together its profit margin, asset turnover, and equity multiplier</a:t>
            </a:r>
          </a:p>
          <a:p>
            <a:pPr eaLnBrk="1" hangingPunct="1">
              <a:lnSpc>
                <a:spcPct val="90000"/>
              </a:lnSpc>
            </a:pPr>
            <a:r>
              <a:rPr lang="en-US" altLang="en-US" sz="2000" smtClean="0">
                <a:ea typeface="ヒラギノ角ゴ Pro W3" pitchFamily="-65" charset="-128"/>
              </a:rPr>
              <a:t>In order to determine how much General Mills would need to increase its asset turnover to match Campbell’s ROE, we can set General Mills’ ROE equal to Campbell’s, keep its profit margin and equity multiplier fixed, and solve for the asset turnover</a:t>
            </a:r>
          </a:p>
        </p:txBody>
      </p:sp>
    </p:spTree>
  </p:cSld>
  <p:clrMapOvr>
    <a:masterClrMapping/>
  </p:clrMapOvr>
  <p:transition spd="med">
    <p:wipe dir="r"/>
  </p:transition>
  <p:timing>
    <p:tnLst>
      <p:par>
        <p:cTn id="1" dur="indefinite" restart="never" nodeType="tmRoot"/>
      </p:par>
    </p:tnLst>
  </p:timing>
</p:sld>
</file>

<file path=ppt/slides/slide127.xml><?xml version="1.0" encoding="utf-8"?>
<p:sld xmlns:a="http://schemas.openxmlformats.org/drawingml/2006/main" xmlns:r="http://schemas.openxmlformats.org/officeDocument/2006/relationships" xmlns:p="http://schemas.openxmlformats.org/presentationml/2006/main">
  <p:cSld>
    <p:bg>
      <p:bgPr>
        <a:solidFill>
          <a:srgbClr val="FDF2D3"/>
        </a:solidFill>
        <a:effectLst/>
      </p:bgPr>
    </p:bg>
    <p:spTree>
      <p:nvGrpSpPr>
        <p:cNvPr id="1" name=""/>
        <p:cNvGrpSpPr/>
        <p:nvPr/>
      </p:nvGrpSpPr>
      <p:grpSpPr>
        <a:xfrm>
          <a:off x="0" y="0"/>
          <a:ext cx="0" cy="0"/>
          <a:chOff x="0" y="0"/>
          <a:chExt cx="0" cy="0"/>
        </a:xfrm>
      </p:grpSpPr>
      <p:sp>
        <p:nvSpPr>
          <p:cNvPr id="131074" name="Rectangle 16"/>
          <p:cNvSpPr>
            <a:spLocks noGrp="1" noChangeArrowheads="1"/>
          </p:cNvSpPr>
          <p:nvPr>
            <p:ph type="title"/>
          </p:nvPr>
        </p:nvSpPr>
        <p:spPr/>
        <p:txBody>
          <a:bodyPr/>
          <a:lstStyle/>
          <a:p>
            <a:pPr eaLnBrk="1" hangingPunct="1"/>
            <a:r>
              <a:rPr lang="en-US" altLang="en-US" smtClean="0">
                <a:ea typeface="ヒラギノ角ゴ Pro W3" pitchFamily="-65" charset="-128"/>
              </a:rPr>
              <a:t>Example 2.8b DuPont Analysis (cont’d)</a:t>
            </a:r>
          </a:p>
        </p:txBody>
      </p:sp>
      <p:sp>
        <p:nvSpPr>
          <p:cNvPr id="131075" name="Rectangle 17"/>
          <p:cNvSpPr>
            <a:spLocks noGrp="1" noChangeArrowheads="1"/>
          </p:cNvSpPr>
          <p:nvPr>
            <p:ph idx="1"/>
          </p:nvPr>
        </p:nvSpPr>
        <p:spPr/>
        <p:txBody>
          <a:bodyPr rIns="91440"/>
          <a:lstStyle/>
          <a:p>
            <a:pPr eaLnBrk="1" hangingPunct="1">
              <a:spcBef>
                <a:spcPct val="50000"/>
              </a:spcBef>
              <a:buFontTx/>
              <a:buNone/>
            </a:pPr>
            <a:r>
              <a:rPr lang="en-US" altLang="en-US" smtClean="0">
                <a:ea typeface="ヒラギノ角ゴ Pro W3" pitchFamily="-65" charset="-128"/>
              </a:rPr>
              <a:t>Execute:</a:t>
            </a:r>
          </a:p>
          <a:p>
            <a:pPr eaLnBrk="1" hangingPunct="1">
              <a:spcBef>
                <a:spcPct val="50000"/>
              </a:spcBef>
            </a:pPr>
            <a:r>
              <a:rPr lang="en-US" altLang="en-US" sz="2000" smtClean="0">
                <a:ea typeface="ヒラギノ角ゴ Pro W3" pitchFamily="-65" charset="-128"/>
              </a:rPr>
              <a:t>Using the DuPont Identity, we have:</a:t>
            </a:r>
          </a:p>
          <a:p>
            <a:pPr lvl="1" eaLnBrk="1" hangingPunct="1">
              <a:spcBef>
                <a:spcPct val="50000"/>
              </a:spcBef>
            </a:pPr>
            <a:r>
              <a:rPr lang="en-US" altLang="en-US" sz="2000" smtClean="0">
                <a:ea typeface="ヒラギノ角ゴ Pro W3" pitchFamily="-65" charset="-128"/>
              </a:rPr>
              <a:t>ROE</a:t>
            </a:r>
            <a:r>
              <a:rPr lang="en-US" altLang="en-US" sz="2000" baseline="-25000" smtClean="0">
                <a:ea typeface="ヒラギノ角ゴ Pro W3" pitchFamily="-65" charset="-128"/>
              </a:rPr>
              <a:t>CPB</a:t>
            </a:r>
            <a:r>
              <a:rPr lang="en-US" altLang="en-US" sz="2000" smtClean="0">
                <a:ea typeface="ヒラギノ角ゴ Pro W3" pitchFamily="-65" charset="-128"/>
              </a:rPr>
              <a:t> = 5.7% x 0.97 x 6.84 = 37.6%		</a:t>
            </a:r>
          </a:p>
          <a:p>
            <a:pPr lvl="1" eaLnBrk="1" hangingPunct="1">
              <a:spcBef>
                <a:spcPct val="50000"/>
              </a:spcBef>
            </a:pPr>
            <a:r>
              <a:rPr lang="en-US" altLang="en-US" sz="2000" smtClean="0">
                <a:ea typeface="ヒラギノ角ゴ Pro W3" pitchFamily="-65" charset="-128"/>
              </a:rPr>
              <a:t>ROE</a:t>
            </a:r>
            <a:r>
              <a:rPr lang="en-US" altLang="en-US" sz="2000" baseline="-25000" smtClean="0">
                <a:ea typeface="ヒラギノ角ゴ Pro W3" pitchFamily="-65" charset="-128"/>
              </a:rPr>
              <a:t>GIS</a:t>
            </a:r>
            <a:r>
              <a:rPr lang="en-US" altLang="en-US" sz="2000" smtClean="0">
                <a:ea typeface="ヒラギノ角ゴ Pro W3" pitchFamily="-65" charset="-128"/>
              </a:rPr>
              <a:t> = 10.4% x 0.78 x 2.97 = 24.3%</a:t>
            </a:r>
          </a:p>
          <a:p>
            <a:pPr eaLnBrk="1" hangingPunct="1">
              <a:spcBef>
                <a:spcPct val="50000"/>
              </a:spcBef>
            </a:pPr>
            <a:r>
              <a:rPr lang="en-US" altLang="en-US" sz="2000" smtClean="0">
                <a:ea typeface="ヒラギノ角ゴ Pro W3" pitchFamily="-65" charset="-128"/>
              </a:rPr>
              <a:t>Now, using Campbell’s ROE, but General Mills’ profit margin and asset turnover, we can solve for the equity multiplier that General Mills needs to achieve Campbell’s ROE:         </a:t>
            </a:r>
          </a:p>
          <a:p>
            <a:pPr lvl="1" eaLnBrk="1" hangingPunct="1">
              <a:spcBef>
                <a:spcPct val="50000"/>
              </a:spcBef>
            </a:pPr>
            <a:r>
              <a:rPr lang="en-US" altLang="en-US" sz="2000" smtClean="0">
                <a:ea typeface="ヒラギノ角ゴ Pro W3" pitchFamily="-65" charset="-128"/>
              </a:rPr>
              <a:t> 37.6% = 10.4% x Asset Turnover x 2.97</a:t>
            </a:r>
          </a:p>
          <a:p>
            <a:pPr lvl="1" eaLnBrk="1" hangingPunct="1">
              <a:spcBef>
                <a:spcPct val="50000"/>
              </a:spcBef>
            </a:pPr>
            <a:r>
              <a:rPr lang="en-US" altLang="en-US" sz="2000" smtClean="0">
                <a:ea typeface="ヒラギノ角ゴ Pro W3" pitchFamily="-65" charset="-128"/>
              </a:rPr>
              <a:t> Asset Turnover = 37.6% / 31.0% = 1.22</a:t>
            </a:r>
          </a:p>
        </p:txBody>
      </p:sp>
    </p:spTree>
  </p:cSld>
  <p:clrMapOvr>
    <a:masterClrMapping/>
  </p:clrMapOvr>
  <p:transition spd="med">
    <p:wipe dir="r"/>
  </p:transition>
  <p:timing>
    <p:tnLst>
      <p:par>
        <p:cTn id="1" dur="indefinite" restart="never" nodeType="tmRoot"/>
      </p:par>
    </p:tnLst>
  </p:timing>
</p:sld>
</file>

<file path=ppt/slides/slide128.xml><?xml version="1.0" encoding="utf-8"?>
<p:sld xmlns:a="http://schemas.openxmlformats.org/drawingml/2006/main" xmlns:r="http://schemas.openxmlformats.org/officeDocument/2006/relationships" xmlns:p="http://schemas.openxmlformats.org/presentationml/2006/main">
  <p:cSld>
    <p:bg>
      <p:bgPr>
        <a:solidFill>
          <a:srgbClr val="FDF2D3"/>
        </a:solidFill>
        <a:effectLst/>
      </p:bgPr>
    </p:bg>
    <p:spTree>
      <p:nvGrpSpPr>
        <p:cNvPr id="1" name=""/>
        <p:cNvGrpSpPr/>
        <p:nvPr/>
      </p:nvGrpSpPr>
      <p:grpSpPr>
        <a:xfrm>
          <a:off x="0" y="0"/>
          <a:ext cx="0" cy="0"/>
          <a:chOff x="0" y="0"/>
          <a:chExt cx="0" cy="0"/>
        </a:xfrm>
      </p:grpSpPr>
      <p:sp>
        <p:nvSpPr>
          <p:cNvPr id="132098" name="Rectangle 13"/>
          <p:cNvSpPr>
            <a:spLocks noGrp="1" noChangeArrowheads="1"/>
          </p:cNvSpPr>
          <p:nvPr>
            <p:ph type="title"/>
          </p:nvPr>
        </p:nvSpPr>
        <p:spPr/>
        <p:txBody>
          <a:bodyPr/>
          <a:lstStyle/>
          <a:p>
            <a:pPr eaLnBrk="1" hangingPunct="1"/>
            <a:r>
              <a:rPr lang="en-US" altLang="en-US" smtClean="0">
                <a:ea typeface="ヒラギノ角ゴ Pro W3" pitchFamily="-65" charset="-128"/>
              </a:rPr>
              <a:t>Example 2.8b DuPont Analysis (cont’d)</a:t>
            </a:r>
          </a:p>
        </p:txBody>
      </p:sp>
      <p:sp>
        <p:nvSpPr>
          <p:cNvPr id="132099" name="Rectangle 14"/>
          <p:cNvSpPr>
            <a:spLocks noGrp="1" noChangeArrowheads="1"/>
          </p:cNvSpPr>
          <p:nvPr>
            <p:ph idx="1"/>
          </p:nvPr>
        </p:nvSpPr>
        <p:spPr/>
        <p:txBody>
          <a:bodyPr rIns="91440"/>
          <a:lstStyle/>
          <a:p>
            <a:pPr eaLnBrk="1" hangingPunct="1">
              <a:buFontTx/>
              <a:buNone/>
            </a:pPr>
            <a:r>
              <a:rPr lang="en-US" altLang="en-US" smtClean="0">
                <a:ea typeface="ヒラギノ角ゴ Pro W3" pitchFamily="-65" charset="-128"/>
              </a:rPr>
              <a:t>Evaluate:</a:t>
            </a:r>
          </a:p>
          <a:p>
            <a:pPr eaLnBrk="1" hangingPunct="1"/>
            <a:r>
              <a:rPr lang="en-US" altLang="en-US" sz="2000" smtClean="0">
                <a:ea typeface="ヒラギノ角ゴ Pro W3" pitchFamily="-65" charset="-128"/>
              </a:rPr>
              <a:t>General Mills would have to increase its asset turnover from 0.78 to 1.22 in order to match Campbell’s ROE</a:t>
            </a:r>
          </a:p>
          <a:p>
            <a:pPr eaLnBrk="1" hangingPunct="1"/>
            <a:r>
              <a:rPr lang="en-US" altLang="en-US" sz="2000" smtClean="0">
                <a:ea typeface="ヒラギノ角ゴ Pro W3" pitchFamily="-65" charset="-128"/>
              </a:rPr>
              <a:t>This large increase in asset turnover is required because of its lower equity multiplier (2.97 vs. 6.84) (lower leverage), despite its higher profit margin (10.4% vs. 5.7%)</a:t>
            </a:r>
          </a:p>
        </p:txBody>
      </p:sp>
    </p:spTree>
  </p:cSld>
  <p:clrMapOvr>
    <a:masterClrMapping/>
  </p:clrMapOvr>
  <p:transition spd="med">
    <p:wipe dir="r"/>
  </p:transition>
  <p:timing>
    <p:tnLst>
      <p:par>
        <p:cTn id="1" dur="indefinite" restart="never" nodeType="tmRoot"/>
      </p:par>
    </p:tnLst>
  </p:timing>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22" name="Title 6"/>
          <p:cNvSpPr>
            <a:spLocks noGrp="1"/>
          </p:cNvSpPr>
          <p:nvPr>
            <p:ph type="title"/>
          </p:nvPr>
        </p:nvSpPr>
        <p:spPr/>
        <p:txBody>
          <a:bodyPr/>
          <a:lstStyle/>
          <a:p>
            <a:pPr eaLnBrk="1" hangingPunct="1"/>
            <a:r>
              <a:rPr lang="en-US" altLang="en-US" smtClean="0">
                <a:ea typeface="ヒラギノ角ゴ Pro W3" pitchFamily="-65" charset="-128"/>
              </a:rPr>
              <a:t>Table 2.4 A Summary of Key</a:t>
            </a:r>
            <a:br>
              <a:rPr lang="en-US" altLang="en-US" smtClean="0">
                <a:ea typeface="ヒラギノ角ゴ Pro W3" pitchFamily="-65" charset="-128"/>
              </a:rPr>
            </a:br>
            <a:r>
              <a:rPr lang="en-US" altLang="en-US" smtClean="0">
                <a:ea typeface="ヒラギノ角ゴ Pro W3" pitchFamily="-65" charset="-128"/>
              </a:rPr>
              <a:t>Financial Ratios</a:t>
            </a:r>
          </a:p>
        </p:txBody>
      </p:sp>
      <p:pic>
        <p:nvPicPr>
          <p:cNvPr id="133123" name="Picture 7" descr="tbl02_04a.gif"/>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143000" y="1371600"/>
            <a:ext cx="6713538" cy="495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4146" name="Title 6"/>
          <p:cNvSpPr>
            <a:spLocks noGrp="1"/>
          </p:cNvSpPr>
          <p:nvPr>
            <p:ph type="title"/>
          </p:nvPr>
        </p:nvSpPr>
        <p:spPr>
          <a:xfrm>
            <a:off x="381000" y="228600"/>
            <a:ext cx="4038600" cy="2209800"/>
          </a:xfrm>
        </p:spPr>
        <p:txBody>
          <a:bodyPr anchor="t"/>
          <a:lstStyle/>
          <a:p>
            <a:pPr eaLnBrk="1" hangingPunct="1"/>
            <a:r>
              <a:rPr lang="en-US" altLang="en-US" smtClean="0">
                <a:ea typeface="ヒラギノ角ゴ Pro W3" pitchFamily="-65" charset="-128"/>
              </a:rPr>
              <a:t>Table 2.4 A Summary of Key</a:t>
            </a:r>
            <a:br>
              <a:rPr lang="en-US" altLang="en-US" smtClean="0">
                <a:ea typeface="ヒラギノ角ゴ Pro W3" pitchFamily="-65" charset="-128"/>
              </a:rPr>
            </a:br>
            <a:r>
              <a:rPr lang="en-US" altLang="en-US" smtClean="0">
                <a:ea typeface="ヒラギノ角ゴ Pro W3" pitchFamily="-65" charset="-128"/>
              </a:rPr>
              <a:t>Financial Ratios</a:t>
            </a:r>
            <a:br>
              <a:rPr lang="en-US" altLang="en-US" smtClean="0">
                <a:ea typeface="ヒラギノ角ゴ Pro W3" pitchFamily="-65" charset="-128"/>
              </a:rPr>
            </a:br>
            <a:r>
              <a:rPr lang="en-US" altLang="en-US" i="1" smtClean="0">
                <a:ea typeface="ヒラギノ角ゴ Pro W3" pitchFamily="-65" charset="-128"/>
              </a:rPr>
              <a:t>(cont.)</a:t>
            </a:r>
          </a:p>
        </p:txBody>
      </p:sp>
      <p:pic>
        <p:nvPicPr>
          <p:cNvPr id="134147" name="Picture 3" descr="tbl02_04b.gif"/>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4648200" y="152400"/>
            <a:ext cx="4321175" cy="6103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1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5170" name="Rectangle 33"/>
          <p:cNvSpPr>
            <a:spLocks noGrp="1" noChangeArrowheads="1"/>
          </p:cNvSpPr>
          <p:nvPr>
            <p:ph type="title"/>
          </p:nvPr>
        </p:nvSpPr>
        <p:spPr/>
        <p:txBody>
          <a:bodyPr/>
          <a:lstStyle/>
          <a:p>
            <a:pPr eaLnBrk="1" hangingPunct="1"/>
            <a:r>
              <a:rPr lang="en-US" altLang="en-US" smtClean="0">
                <a:ea typeface="ヒラギノ角ゴ Pro W3" pitchFamily="-65" charset="-128"/>
              </a:rPr>
              <a:t>2.7 Financial Reporting in Practice</a:t>
            </a:r>
          </a:p>
        </p:txBody>
      </p:sp>
      <p:sp>
        <p:nvSpPr>
          <p:cNvPr id="135171" name="Rectangle 34"/>
          <p:cNvSpPr>
            <a:spLocks noGrp="1" noChangeArrowheads="1"/>
          </p:cNvSpPr>
          <p:nvPr>
            <p:ph idx="1"/>
          </p:nvPr>
        </p:nvSpPr>
        <p:spPr/>
        <p:txBody>
          <a:bodyPr rIns="91440"/>
          <a:lstStyle/>
          <a:p>
            <a:pPr eaLnBrk="1" hangingPunct="1"/>
            <a:r>
              <a:rPr lang="en-US" altLang="en-US" smtClean="0">
                <a:ea typeface="ヒラギノ角ゴ Pro W3" pitchFamily="-65" charset="-128"/>
              </a:rPr>
              <a:t>Even with safeguards such as GAAP and auditors, though, financial reporting abuses unfortunately do take place</a:t>
            </a:r>
          </a:p>
          <a:p>
            <a:pPr eaLnBrk="1" hangingPunct="1"/>
            <a:r>
              <a:rPr lang="en-US" altLang="en-US" smtClean="0">
                <a:ea typeface="ヒラギノ角ゴ Pro W3" pitchFamily="-65" charset="-128"/>
              </a:rPr>
              <a:t>Enron</a:t>
            </a:r>
          </a:p>
          <a:p>
            <a:pPr lvl="1" eaLnBrk="1" hangingPunct="1"/>
            <a:r>
              <a:rPr lang="en-US" altLang="en-US" smtClean="0">
                <a:ea typeface="ヒラギノ角ゴ Pro W3" pitchFamily="-65" charset="-128"/>
              </a:rPr>
              <a:t>One of the most infamous recent examples of fraud</a:t>
            </a:r>
          </a:p>
        </p:txBody>
      </p:sp>
    </p:spTree>
  </p:cSld>
  <p:clrMapOvr>
    <a:masterClrMapping/>
  </p:clrMapOvr>
  <p:transition spd="med">
    <p:wipe dir="r"/>
  </p:transition>
  <p:timing>
    <p:tnLst>
      <p:par>
        <p:cTn id="1" dur="indefinite" restart="never" nodeType="tmRoot"/>
      </p:par>
    </p:tnLst>
  </p:timing>
</p:sld>
</file>

<file path=ppt/slides/slide1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6194" name="Rectangle 21"/>
          <p:cNvSpPr>
            <a:spLocks noGrp="1" noChangeArrowheads="1"/>
          </p:cNvSpPr>
          <p:nvPr>
            <p:ph type="title"/>
          </p:nvPr>
        </p:nvSpPr>
        <p:spPr/>
        <p:txBody>
          <a:bodyPr/>
          <a:lstStyle/>
          <a:p>
            <a:pPr eaLnBrk="1" hangingPunct="1"/>
            <a:r>
              <a:rPr lang="en-US" altLang="en-US" smtClean="0">
                <a:ea typeface="ヒラギノ角ゴ Pro W3" pitchFamily="-65" charset="-128"/>
              </a:rPr>
              <a:t>2.7 Financial Reporting in Practice</a:t>
            </a:r>
          </a:p>
        </p:txBody>
      </p:sp>
      <p:sp>
        <p:nvSpPr>
          <p:cNvPr id="136195" name="Rectangle 22"/>
          <p:cNvSpPr>
            <a:spLocks noGrp="1" noChangeArrowheads="1"/>
          </p:cNvSpPr>
          <p:nvPr>
            <p:ph idx="1"/>
          </p:nvPr>
        </p:nvSpPr>
        <p:spPr/>
        <p:txBody>
          <a:bodyPr rIns="91440"/>
          <a:lstStyle/>
          <a:p>
            <a:pPr eaLnBrk="1" hangingPunct="1"/>
            <a:r>
              <a:rPr lang="en-US" altLang="en-US" smtClean="0">
                <a:ea typeface="ヒラギノ角ゴ Pro W3" pitchFamily="-65" charset="-128"/>
              </a:rPr>
              <a:t>The Sarbanes-Oxley Act</a:t>
            </a:r>
          </a:p>
          <a:p>
            <a:pPr lvl="1" eaLnBrk="1" hangingPunct="1"/>
            <a:r>
              <a:rPr lang="en-US" altLang="en-US" smtClean="0">
                <a:ea typeface="ヒラギノ角ゴ Pro W3" pitchFamily="-65" charset="-128"/>
              </a:rPr>
              <a:t>In 2002, The U.S. Congress passed the Sarbanes-Oxley Act (SOX)</a:t>
            </a:r>
          </a:p>
          <a:p>
            <a:pPr lvl="1" eaLnBrk="1" hangingPunct="1"/>
            <a:r>
              <a:rPr lang="en-US" altLang="en-US" smtClean="0">
                <a:ea typeface="ヒラギノ角ゴ Pro W3" pitchFamily="-65" charset="-128"/>
              </a:rPr>
              <a:t>While SOX contains many provisions, the overall intent of the legislation was to improve the accuracy of information given to both boards and to shareholders</a:t>
            </a:r>
            <a:endParaRPr lang="en-US" altLang="en-US" i="1" smtClean="0">
              <a:ea typeface="ヒラギノ角ゴ Pro W3" pitchFamily="-65" charset="-128"/>
            </a:endParaRPr>
          </a:p>
        </p:txBody>
      </p:sp>
    </p:spTree>
  </p:cSld>
  <p:clrMapOvr>
    <a:masterClrMapping/>
  </p:clrMapOvr>
  <p:transition spd="med">
    <p:wipe dir="r"/>
  </p:transition>
  <p:timing>
    <p:tnLst>
      <p:par>
        <p:cTn id="1" dur="indefinite" restart="never" nodeType="tmRoot"/>
      </p:par>
    </p:tnLst>
  </p:timing>
</p:sld>
</file>

<file path=ppt/slides/slide1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7218" name="Rectangle 21"/>
          <p:cNvSpPr>
            <a:spLocks noGrp="1" noChangeArrowheads="1"/>
          </p:cNvSpPr>
          <p:nvPr>
            <p:ph type="title"/>
          </p:nvPr>
        </p:nvSpPr>
        <p:spPr/>
        <p:txBody>
          <a:bodyPr/>
          <a:lstStyle/>
          <a:p>
            <a:pPr eaLnBrk="1" hangingPunct="1"/>
            <a:r>
              <a:rPr lang="en-US" altLang="en-US" smtClean="0">
                <a:ea typeface="ヒラギノ角ゴ Pro W3" pitchFamily="-65" charset="-128"/>
              </a:rPr>
              <a:t>2.7 Financial Reporting in Practice</a:t>
            </a:r>
          </a:p>
        </p:txBody>
      </p:sp>
      <p:sp>
        <p:nvSpPr>
          <p:cNvPr id="137219" name="Rectangle 22"/>
          <p:cNvSpPr>
            <a:spLocks noGrp="1" noChangeArrowheads="1"/>
          </p:cNvSpPr>
          <p:nvPr>
            <p:ph idx="1"/>
          </p:nvPr>
        </p:nvSpPr>
        <p:spPr/>
        <p:txBody>
          <a:bodyPr rIns="91440"/>
          <a:lstStyle/>
          <a:p>
            <a:pPr eaLnBrk="1" hangingPunct="1"/>
            <a:r>
              <a:rPr lang="en-US" altLang="en-US" smtClean="0">
                <a:ea typeface="ヒラギノ角ゴ Pro W3" pitchFamily="-65" charset="-128"/>
              </a:rPr>
              <a:t>The Sarbanes-Oxley Act</a:t>
            </a:r>
          </a:p>
          <a:p>
            <a:pPr lvl="1" eaLnBrk="1" hangingPunct="1"/>
            <a:r>
              <a:rPr lang="en-US" altLang="en-US" smtClean="0">
                <a:ea typeface="ヒラギノ角ゴ Pro W3" pitchFamily="-65" charset="-128"/>
              </a:rPr>
              <a:t>SOX attempted to achieve this goal in three ways:  </a:t>
            </a:r>
          </a:p>
          <a:p>
            <a:pPr lvl="2" eaLnBrk="1" hangingPunct="1"/>
            <a:r>
              <a:rPr lang="en-AU" altLang="en-US" i="1" smtClean="0">
                <a:ea typeface="ＭＳ Ｐゴシック" panose="020B0600070205080204" pitchFamily="34" charset="-128"/>
              </a:rPr>
              <a:t>Overhauling incentives and independence in the auditing process</a:t>
            </a:r>
          </a:p>
          <a:p>
            <a:pPr lvl="2" eaLnBrk="1" hangingPunct="1"/>
            <a:r>
              <a:rPr lang="en-AU" altLang="en-US" i="1" smtClean="0">
                <a:ea typeface="ＭＳ Ｐゴシック" panose="020B0600070205080204" pitchFamily="34" charset="-128"/>
              </a:rPr>
              <a:t>Stiffening penalties for providing false information</a:t>
            </a:r>
          </a:p>
          <a:p>
            <a:pPr lvl="2" eaLnBrk="1" hangingPunct="1"/>
            <a:r>
              <a:rPr lang="en-AU" altLang="en-US" i="1" smtClean="0">
                <a:ea typeface="ＭＳ Ｐゴシック" panose="020B0600070205080204" pitchFamily="34" charset="-128"/>
              </a:rPr>
              <a:t>Forcing companies to validate their internal financial control processes</a:t>
            </a:r>
            <a:endParaRPr lang="en-US" altLang="en-US" i="1" smtClean="0">
              <a:ea typeface="ＭＳ Ｐゴシック" panose="020B0600070205080204" pitchFamily="34" charset="-128"/>
            </a:endParaRPr>
          </a:p>
        </p:txBody>
      </p:sp>
    </p:spTree>
  </p:cSld>
  <p:clrMapOvr>
    <a:masterClrMapping/>
  </p:clrMapOvr>
  <p:transition spd="med">
    <p:wipe dir="r"/>
  </p:transition>
  <p:timing>
    <p:tnLst>
      <p:par>
        <p:cTn id="1" dur="indefinite" restart="never" nodeType="tmRoot"/>
      </p:par>
    </p:tnLst>
  </p:timing>
</p:sld>
</file>

<file path=ppt/slides/slide1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8242" name="Rectangle 21"/>
          <p:cNvSpPr>
            <a:spLocks noGrp="1" noChangeArrowheads="1"/>
          </p:cNvSpPr>
          <p:nvPr>
            <p:ph type="title"/>
          </p:nvPr>
        </p:nvSpPr>
        <p:spPr/>
        <p:txBody>
          <a:bodyPr/>
          <a:lstStyle/>
          <a:p>
            <a:pPr eaLnBrk="1" hangingPunct="1"/>
            <a:r>
              <a:rPr lang="en-US" altLang="en-US" smtClean="0">
                <a:ea typeface="ヒラギノ角ゴ Pro W3" pitchFamily="-65" charset="-128"/>
              </a:rPr>
              <a:t>2.7 Financial Reporting in Practice</a:t>
            </a:r>
          </a:p>
        </p:txBody>
      </p:sp>
      <p:sp>
        <p:nvSpPr>
          <p:cNvPr id="138243" name="Rectangle 22"/>
          <p:cNvSpPr>
            <a:spLocks noGrp="1" noChangeArrowheads="1"/>
          </p:cNvSpPr>
          <p:nvPr>
            <p:ph idx="1"/>
          </p:nvPr>
        </p:nvSpPr>
        <p:spPr/>
        <p:txBody>
          <a:bodyPr rIns="91440"/>
          <a:lstStyle/>
          <a:p>
            <a:pPr eaLnBrk="1" hangingPunct="1"/>
            <a:r>
              <a:rPr lang="en-AU" altLang="en-US" smtClean="0">
                <a:ea typeface="ヒラギノ角ゴ Pro W3" pitchFamily="-65" charset="-128"/>
              </a:rPr>
              <a:t>Dodd-Frank Act</a:t>
            </a:r>
          </a:p>
          <a:p>
            <a:pPr lvl="1" eaLnBrk="1" hangingPunct="1"/>
            <a:r>
              <a:rPr lang="en-AU" altLang="en-US" smtClean="0">
                <a:ea typeface="ヒラギノ角ゴ Pro W3" pitchFamily="-65" charset="-128"/>
              </a:rPr>
              <a:t>The Dodd-Frank Wall Street Reform and Consumer Protection Act was passed in 2010:</a:t>
            </a:r>
          </a:p>
          <a:p>
            <a:pPr lvl="2" eaLnBrk="1" hangingPunct="1"/>
            <a:r>
              <a:rPr lang="en-AU" altLang="en-US" smtClean="0">
                <a:ea typeface="ＭＳ Ｐゴシック" panose="020B0600070205080204" pitchFamily="34" charset="-128"/>
              </a:rPr>
              <a:t>To mitigate compliance burden on small firms in the United States</a:t>
            </a:r>
          </a:p>
          <a:p>
            <a:pPr lvl="3" eaLnBrk="1" hangingPunct="1"/>
            <a:r>
              <a:rPr lang="en-AU" altLang="en-US" sz="1600" smtClean="0">
                <a:ea typeface="ＭＳ Ｐゴシック" panose="020B0600070205080204" pitchFamily="34" charset="-128"/>
              </a:rPr>
              <a:t>Exempts firms with less than $75 million in publicly held shares from the SOX Section 404 requirements</a:t>
            </a:r>
          </a:p>
          <a:p>
            <a:pPr lvl="3" eaLnBrk="1" hangingPunct="1"/>
            <a:r>
              <a:rPr lang="en-AU" altLang="en-US" sz="1600" smtClean="0">
                <a:ea typeface="ＭＳ Ｐゴシック" panose="020B0600070205080204" pitchFamily="34" charset="-128"/>
              </a:rPr>
              <a:t>Requires SEC to study how it might reduce cost for medium-sized firms with public float of less than $250 million</a:t>
            </a:r>
          </a:p>
          <a:p>
            <a:pPr lvl="2" eaLnBrk="1" hangingPunct="1"/>
            <a:r>
              <a:rPr lang="en-AU" altLang="en-US" smtClean="0">
                <a:ea typeface="ＭＳ Ｐゴシック" panose="020B0600070205080204" pitchFamily="34" charset="-128"/>
              </a:rPr>
              <a:t>Broadened the whistle-blower provisions of SOX</a:t>
            </a:r>
            <a:endParaRPr lang="en-US" altLang="en-US" smtClean="0">
              <a:ea typeface="ＭＳ Ｐゴシック" panose="020B0600070205080204" pitchFamily="34" charset="-128"/>
            </a:endParaRPr>
          </a:p>
        </p:txBody>
      </p:sp>
    </p:spTree>
  </p:cSld>
  <p:clrMapOvr>
    <a:masterClrMapping/>
  </p:clrMapOvr>
  <p:transition spd="med">
    <p:wipe dir="r"/>
  </p:transition>
  <p:timing>
    <p:tnLst>
      <p:par>
        <p:cTn id="1" dur="indefinite" restart="never" nodeType="tmRoot"/>
      </p:par>
    </p:tnLst>
  </p:timing>
</p:sld>
</file>

<file path=ppt/slides/slide1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9266" name="Rectangle 29"/>
          <p:cNvSpPr>
            <a:spLocks noGrp="1" noChangeArrowheads="1"/>
          </p:cNvSpPr>
          <p:nvPr>
            <p:ph type="title"/>
          </p:nvPr>
        </p:nvSpPr>
        <p:spPr/>
        <p:txBody>
          <a:bodyPr/>
          <a:lstStyle/>
          <a:p>
            <a:pPr eaLnBrk="1" hangingPunct="1"/>
            <a:r>
              <a:rPr lang="en-US" altLang="en-US" smtClean="0">
                <a:ea typeface="ヒラギノ角ゴ Pro W3" pitchFamily="-65" charset="-128"/>
              </a:rPr>
              <a:t>Chapter Quiz</a:t>
            </a:r>
          </a:p>
        </p:txBody>
      </p:sp>
      <p:sp>
        <p:nvSpPr>
          <p:cNvPr id="139267" name="Rectangle 30"/>
          <p:cNvSpPr>
            <a:spLocks noGrp="1" noChangeArrowheads="1"/>
          </p:cNvSpPr>
          <p:nvPr>
            <p:ph idx="1"/>
          </p:nvPr>
        </p:nvSpPr>
        <p:spPr>
          <a:solidFill>
            <a:srgbClr val="FFF4DB"/>
          </a:solidFill>
        </p:spPr>
        <p:txBody>
          <a:bodyPr rIns="91440"/>
          <a:lstStyle/>
          <a:p>
            <a:pPr eaLnBrk="1" hangingPunct="1"/>
            <a:r>
              <a:rPr lang="en-US" altLang="en-US" smtClean="0">
                <a:ea typeface="ヒラギノ角ゴ Pro W3" pitchFamily="-65" charset="-128"/>
              </a:rPr>
              <a:t>What is the role of an auditor?</a:t>
            </a:r>
          </a:p>
          <a:p>
            <a:pPr eaLnBrk="1" hangingPunct="1"/>
            <a:r>
              <a:rPr lang="en-US" altLang="en-US" smtClean="0">
                <a:ea typeface="ヒラギノ角ゴ Pro W3" pitchFamily="-65" charset="-128"/>
              </a:rPr>
              <a:t>What is depreciation designed to capture?</a:t>
            </a:r>
          </a:p>
          <a:p>
            <a:pPr eaLnBrk="1" hangingPunct="1"/>
            <a:r>
              <a:rPr lang="en-US" altLang="en-US" smtClean="0">
                <a:ea typeface="ヒラギノ角ゴ Pro W3" pitchFamily="-65" charset="-128"/>
              </a:rPr>
              <a:t>What does a high debt-to-equity ratio tell you?</a:t>
            </a:r>
          </a:p>
          <a:p>
            <a:pPr eaLnBrk="1" hangingPunct="1"/>
            <a:r>
              <a:rPr lang="en-US" altLang="en-US" smtClean="0">
                <a:ea typeface="ヒラギノ角ゴ Pro W3" pitchFamily="-65" charset="-128"/>
              </a:rPr>
              <a:t>What do a firm’s earnings tell you?</a:t>
            </a:r>
          </a:p>
          <a:p>
            <a:pPr eaLnBrk="1" hangingPunct="1"/>
            <a:r>
              <a:rPr lang="en-US" altLang="en-US" smtClean="0">
                <a:ea typeface="ヒラギノ角ゴ Pro W3" pitchFamily="-65" charset="-128"/>
              </a:rPr>
              <a:t>How do you use the price-earnings (P/E) ratio to gauge the market value of a firm?</a:t>
            </a:r>
          </a:p>
          <a:p>
            <a:pPr eaLnBrk="1" hangingPunct="1"/>
            <a:endParaRPr lang="en-US" altLang="en-US" smtClean="0">
              <a:ea typeface="ヒラギノ角ゴ Pro W3" pitchFamily="-65" charset="-128"/>
            </a:endParaRPr>
          </a:p>
        </p:txBody>
      </p:sp>
    </p:spTree>
  </p:cSld>
  <p:clrMapOvr>
    <a:masterClrMapping/>
  </p:clrMapOvr>
  <p:transition spd="med">
    <p:wipe dir="r"/>
  </p:transition>
  <p:timing>
    <p:tnLst>
      <p:par>
        <p:cTn id="1" dur="indefinite" restart="never" nodeType="tmRoot"/>
      </p:par>
    </p:tnLst>
  </p:timing>
</p:sld>
</file>

<file path=ppt/slides/slide1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0290" name="Rectangle 29"/>
          <p:cNvSpPr>
            <a:spLocks noGrp="1" noChangeArrowheads="1"/>
          </p:cNvSpPr>
          <p:nvPr>
            <p:ph type="title"/>
          </p:nvPr>
        </p:nvSpPr>
        <p:spPr/>
        <p:txBody>
          <a:bodyPr/>
          <a:lstStyle/>
          <a:p>
            <a:pPr eaLnBrk="1" hangingPunct="1"/>
            <a:r>
              <a:rPr lang="en-US" altLang="en-US" smtClean="0">
                <a:ea typeface="ヒラギノ角ゴ Pro W3" pitchFamily="-65" charset="-128"/>
              </a:rPr>
              <a:t>Chapter Quiz</a:t>
            </a:r>
          </a:p>
        </p:txBody>
      </p:sp>
      <p:sp>
        <p:nvSpPr>
          <p:cNvPr id="140291" name="Rectangle 30"/>
          <p:cNvSpPr>
            <a:spLocks noGrp="1" noChangeArrowheads="1"/>
          </p:cNvSpPr>
          <p:nvPr>
            <p:ph idx="1"/>
          </p:nvPr>
        </p:nvSpPr>
        <p:spPr>
          <a:solidFill>
            <a:srgbClr val="FFF4DB"/>
          </a:solidFill>
        </p:spPr>
        <p:txBody>
          <a:bodyPr rIns="91440"/>
          <a:lstStyle/>
          <a:p>
            <a:pPr eaLnBrk="1" hangingPunct="1">
              <a:lnSpc>
                <a:spcPct val="90000"/>
              </a:lnSpc>
            </a:pPr>
            <a:r>
              <a:rPr lang="en-US" altLang="en-US" smtClean="0">
                <a:ea typeface="ヒラギノ角ゴ Pro W3" pitchFamily="-65" charset="-128"/>
              </a:rPr>
              <a:t>Why does a firm’s net income not correspond to cash earned?</a:t>
            </a:r>
          </a:p>
          <a:p>
            <a:pPr eaLnBrk="1" hangingPunct="1">
              <a:lnSpc>
                <a:spcPct val="90000"/>
              </a:lnSpc>
            </a:pPr>
            <a:r>
              <a:rPr lang="en-US" altLang="en-US" smtClean="0">
                <a:ea typeface="ヒラギノ角ゴ Pro W3" pitchFamily="-65" charset="-128"/>
              </a:rPr>
              <a:t>What information do the notes to financial statements provide?</a:t>
            </a:r>
          </a:p>
          <a:p>
            <a:pPr eaLnBrk="1" hangingPunct="1">
              <a:lnSpc>
                <a:spcPct val="90000"/>
              </a:lnSpc>
            </a:pPr>
            <a:r>
              <a:rPr lang="en-US" altLang="en-US" smtClean="0">
                <a:ea typeface="ヒラギノ角ゴ Pro W3" pitchFamily="-65" charset="-128"/>
              </a:rPr>
              <a:t>What is the Sarbanes-Oxley Act?</a:t>
            </a:r>
          </a:p>
        </p:txBody>
      </p:sp>
    </p:spTree>
  </p:cSld>
  <p:clrMapOvr>
    <a:masterClrMapping/>
  </p:clrMapOvr>
  <p:transition spd="med">
    <p:wipe dir="r"/>
  </p:transition>
  <p:timing>
    <p:tnLst>
      <p:par>
        <p:cTn id="1" dur="indefinite" restart="never" nodeType="tmRoot"/>
      </p:par>
    </p:tnLst>
  </p:timing>
</p:sld>
</file>

<file path=ppt/slides/slide1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1314" name="Title 1"/>
          <p:cNvSpPr>
            <a:spLocks noGrp="1"/>
          </p:cNvSpPr>
          <p:nvPr>
            <p:ph type="title"/>
          </p:nvPr>
        </p:nvSpPr>
        <p:spPr>
          <a:xfrm>
            <a:off x="381000" y="0"/>
            <a:ext cx="8763000" cy="1143000"/>
          </a:xfrm>
        </p:spPr>
        <p:txBody>
          <a:bodyPr/>
          <a:lstStyle/>
          <a:p>
            <a:pPr eaLnBrk="1" hangingPunct="1"/>
            <a:r>
              <a:rPr lang="en-US" altLang="en-US" sz="2800" smtClean="0">
                <a:ea typeface="ヒラギノ角ゴ Pro W3" pitchFamily="-65" charset="-128"/>
              </a:rPr>
              <a:t>Table 2.5 2009–2013 Financial Statement Data and Stock Price Data for Mydeco Corp.</a:t>
            </a:r>
          </a:p>
        </p:txBody>
      </p:sp>
      <p:pic>
        <p:nvPicPr>
          <p:cNvPr id="141315" name="Picture 3" descr="tbl02_05a.gif"/>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905000" y="1143000"/>
            <a:ext cx="4975225" cy="51228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2338" name="Title 1"/>
          <p:cNvSpPr>
            <a:spLocks noGrp="1"/>
          </p:cNvSpPr>
          <p:nvPr>
            <p:ph type="title"/>
          </p:nvPr>
        </p:nvSpPr>
        <p:spPr>
          <a:xfrm>
            <a:off x="381000" y="228600"/>
            <a:ext cx="8763000" cy="1143000"/>
          </a:xfrm>
        </p:spPr>
        <p:txBody>
          <a:bodyPr/>
          <a:lstStyle/>
          <a:p>
            <a:pPr eaLnBrk="1" hangingPunct="1"/>
            <a:r>
              <a:rPr lang="en-US" altLang="en-US" sz="2800" smtClean="0">
                <a:ea typeface="ヒラギノ角ゴ Pro W3" pitchFamily="-65" charset="-128"/>
              </a:rPr>
              <a:t>Table 2.5 2009–2013 Financial Statement Data and Stock Price Data for Mydeco Corp.</a:t>
            </a:r>
            <a:br>
              <a:rPr lang="en-US" altLang="en-US" sz="2800" smtClean="0">
                <a:ea typeface="ヒラギノ角ゴ Pro W3" pitchFamily="-65" charset="-128"/>
              </a:rPr>
            </a:br>
            <a:r>
              <a:rPr lang="en-US" altLang="en-US" sz="2800" smtClean="0">
                <a:ea typeface="ヒラギノ角ゴ Pro W3" pitchFamily="-65" charset="-128"/>
              </a:rPr>
              <a:t>(cont.)</a:t>
            </a:r>
          </a:p>
        </p:txBody>
      </p:sp>
      <p:pic>
        <p:nvPicPr>
          <p:cNvPr id="142339" name="Picture 2" descr="tbl02_05ba.gif"/>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235200" y="1143000"/>
            <a:ext cx="4622800" cy="5181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theme/theme1.xml><?xml version="1.0" encoding="utf-8"?>
<a:theme xmlns:a="http://schemas.openxmlformats.org/drawingml/2006/main" name="Template_Berk">
  <a:themeElements>
    <a:clrScheme name="Pearson_PowerPoint_Template_Bekaert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Pearson_PowerPoint_Template_Bekaert">
      <a:majorFont>
        <a:latin typeface="Verdana"/>
        <a:ea typeface=""/>
        <a:cs typeface=""/>
      </a:majorFont>
      <a:minorFont>
        <a:latin typeface="Verdan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Pearson_PowerPoint_Template_Bekaert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Pearson_PowerPoint_Template_Bekaert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Pearson_PowerPoint_Template_Bekaert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Pearson_PowerPoint_Template_Bekaert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Pearson_PowerPoint_Template_Bekaert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Pearson_PowerPoint_Template_Bekaert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Pearson_PowerPoint_Template_Bekaert 7">
        <a:dk1>
          <a:srgbClr val="5C1F00"/>
        </a:dk1>
        <a:lt1>
          <a:srgbClr val="FFFFFF"/>
        </a:lt1>
        <a:dk2>
          <a:srgbClr val="800000"/>
        </a:dk2>
        <a:lt2>
          <a:srgbClr val="DFD293"/>
        </a:lt2>
        <a:accent1>
          <a:srgbClr val="713E39"/>
        </a:accent1>
        <a:accent2>
          <a:srgbClr val="BE7960"/>
        </a:accent2>
        <a:accent3>
          <a:srgbClr val="C0AAAA"/>
        </a:accent3>
        <a:accent4>
          <a:srgbClr val="DADADA"/>
        </a:accent4>
        <a:accent5>
          <a:srgbClr val="BBAFAE"/>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Pearson_PowerPoint_Template_Bekaert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Pearson_PowerPoint_Template_Bekaert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Pearson_PowerPoint_Template_Bekaert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Pearson_PowerPoint_Template_Bekaert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Pearson_PowerPoint_Template_Bekaert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Template_Berk.pot</Template>
  <TotalTime>20299</TotalTime>
  <Words>6238</Words>
  <Application>Microsoft Office PowerPoint</Application>
  <PresentationFormat>On-screen Show (4:3)</PresentationFormat>
  <Paragraphs>1076</Paragraphs>
  <Slides>138</Slides>
  <Notes>133</Notes>
  <HiddenSlides>0</HiddenSlides>
  <MMClips>0</MMClips>
  <ScaleCrop>false</ScaleCrop>
  <HeadingPairs>
    <vt:vector size="8" baseType="variant">
      <vt:variant>
        <vt:lpstr>Fonts Used</vt:lpstr>
      </vt:variant>
      <vt:variant>
        <vt:i4>6</vt:i4>
      </vt:variant>
      <vt:variant>
        <vt:lpstr>Theme</vt:lpstr>
      </vt:variant>
      <vt:variant>
        <vt:i4>1</vt:i4>
      </vt:variant>
      <vt:variant>
        <vt:lpstr>Embedded OLE Servers</vt:lpstr>
      </vt:variant>
      <vt:variant>
        <vt:i4>2</vt:i4>
      </vt:variant>
      <vt:variant>
        <vt:lpstr>Slide Titles</vt:lpstr>
      </vt:variant>
      <vt:variant>
        <vt:i4>138</vt:i4>
      </vt:variant>
    </vt:vector>
  </HeadingPairs>
  <TitlesOfParts>
    <vt:vector size="147" baseType="lpstr">
      <vt:lpstr>ＭＳ Ｐゴシック</vt:lpstr>
      <vt:lpstr>ヒラギノ角ゴ Pro W3</vt:lpstr>
      <vt:lpstr>Arial</vt:lpstr>
      <vt:lpstr>Symbol</vt:lpstr>
      <vt:lpstr>Times New Roman</vt:lpstr>
      <vt:lpstr>Verdana</vt:lpstr>
      <vt:lpstr>Template_Berk</vt:lpstr>
      <vt:lpstr>Equation</vt:lpstr>
      <vt:lpstr>Equation.DSMT4</vt:lpstr>
      <vt:lpstr>FIM: Lecture 4 Introduction to Financial Statement Analysis</vt:lpstr>
      <vt:lpstr>Chapter Outline</vt:lpstr>
      <vt:lpstr>Learning Objectives</vt:lpstr>
      <vt:lpstr>2.1 Firms’ Disclosure of Financial Information</vt:lpstr>
      <vt:lpstr>2.1 Firms’ Disclosure of Financial Information</vt:lpstr>
      <vt:lpstr>2.1 Firms’ Disclosure of Financial Information</vt:lpstr>
      <vt:lpstr>2.1 Firms’ Disclosure of Financial Information</vt:lpstr>
      <vt:lpstr>2.2 The Balance Sheet</vt:lpstr>
      <vt:lpstr>Table 2.1  Vodafone Group Plc Consolidated Statements of Financial Position in £m</vt:lpstr>
      <vt:lpstr>2.2 The Balance Sheet</vt:lpstr>
      <vt:lpstr>2.2 The Balance Sheet</vt:lpstr>
      <vt:lpstr>2.2 The Balance Sheet</vt:lpstr>
      <vt:lpstr>2.2 The Balance Sheet</vt:lpstr>
      <vt:lpstr>2.2 The Balance Sheet</vt:lpstr>
      <vt:lpstr>2.2 The Balance Sheet</vt:lpstr>
      <vt:lpstr>2.2 The Balance Sheet</vt:lpstr>
      <vt:lpstr>2.2 The Balance Sheet</vt:lpstr>
      <vt:lpstr>Example 2.1  Market versus Book Value</vt:lpstr>
      <vt:lpstr>Example 2.1  Market versus Book Value (cont’d)</vt:lpstr>
      <vt:lpstr>Example 2.1  Market versus Book Value (cont’d)</vt:lpstr>
      <vt:lpstr>Example 2.1  Market versus Book Value (cont’d)</vt:lpstr>
      <vt:lpstr>Example 2.1a  Market versus Book Value</vt:lpstr>
      <vt:lpstr>Example 2.1a  Market versus Book Value (cont’d)</vt:lpstr>
      <vt:lpstr>Example 2.1a Market versus Book Value (cont’d)</vt:lpstr>
      <vt:lpstr>Example 2.1a  Market versus Book Value (cont’d)</vt:lpstr>
      <vt:lpstr>2.2 The Balance Sheet</vt:lpstr>
      <vt:lpstr>Figure 2.1  Market-to-Book Ratios in 2013 </vt:lpstr>
      <vt:lpstr> 2.2 The Balance Sheet</vt:lpstr>
      <vt:lpstr>Example 2.2 Computing Enterprise Value</vt:lpstr>
      <vt:lpstr>Example 2.2 Computing Enterprise Value (cont’d)</vt:lpstr>
      <vt:lpstr>Example 2.2 Computing Enterprise Value (cont’d)</vt:lpstr>
      <vt:lpstr>Example 2.2a Computing Enterprise Value</vt:lpstr>
      <vt:lpstr>Example 2.2a Computing Enterprise Value (cont’d)</vt:lpstr>
      <vt:lpstr>Example 2.2a Computing Enterprise Value (cont’d)</vt:lpstr>
      <vt:lpstr>Example 2.2a Computing Enterprise Value (cont’d)</vt:lpstr>
      <vt:lpstr>2.3 The Income Statement</vt:lpstr>
      <vt:lpstr>2.3 The Income Statement</vt:lpstr>
      <vt:lpstr>Table 2.2  Vodafone Group plc’s Income Statement Sheet for 2013 and 2012 in £m</vt:lpstr>
      <vt:lpstr>2.3 The Income Statement</vt:lpstr>
      <vt:lpstr>2.3 The Income Statement</vt:lpstr>
      <vt:lpstr>2.5 Income Statement Analysis</vt:lpstr>
      <vt:lpstr>2.6 The Statement of Cash Flows</vt:lpstr>
      <vt:lpstr>2.6 The Statement of Cash Flows</vt:lpstr>
      <vt:lpstr>Table 2.3  Vodafone Group Plc Statement of Cash Flows for 2013 and 2012 in £m</vt:lpstr>
      <vt:lpstr>2.6 The Statement of Cash Flows</vt:lpstr>
      <vt:lpstr>2.6 The Statement of Cash Flows</vt:lpstr>
      <vt:lpstr>2.6 The Statement of Cash Flows</vt:lpstr>
      <vt:lpstr>2.6 The Statement of Cash Flows</vt:lpstr>
      <vt:lpstr>2.6 The Statement of Cash Flows</vt:lpstr>
      <vt:lpstr>2.6 The Statement of Cash Flows</vt:lpstr>
      <vt:lpstr>2.6 The Statement of Cash Flows</vt:lpstr>
      <vt:lpstr>Example 2.3 The Impact of Depreciation on Cash Flow</vt:lpstr>
      <vt:lpstr>Example 2.3 The Impact of Depreciation on Cash Flow (cont’d)</vt:lpstr>
      <vt:lpstr>Example 2.3 The Impact of Depreciation on Cash Flow (cont’d)</vt:lpstr>
      <vt:lpstr>Example 2.3 The Impact of Depreciation on Cash Flow (cont’d)</vt:lpstr>
      <vt:lpstr>Example 2.3 The Impact of Depreciation on Cash Flow (cont’d)</vt:lpstr>
      <vt:lpstr>Example 2.3a The Impact of Depreciation on Cash Flow</vt:lpstr>
      <vt:lpstr>Example 2.3a The Impact of Depreciation on Cash Flow (cont’d)</vt:lpstr>
      <vt:lpstr>Example 2.3a The Impact of Depreciation on Cash Flow (cont’d)</vt:lpstr>
      <vt:lpstr>Example 2.3a The Impact of Depreciation on Cash Flow (cont’d)</vt:lpstr>
      <vt:lpstr>Example 2.3a The Impact of Depreciation on Cash Flow (cont’d)</vt:lpstr>
      <vt:lpstr>2.5 Other Financial Statement Information</vt:lpstr>
      <vt:lpstr>2.6 Financial Statement Analysis</vt:lpstr>
      <vt:lpstr>2.6 Financial Statement Analysis</vt:lpstr>
      <vt:lpstr>2.6 Financial Statement Analysis</vt:lpstr>
      <vt:lpstr>2.6 Financial Statement Analysis</vt:lpstr>
      <vt:lpstr>2.6 Financial Statement Analysis</vt:lpstr>
      <vt:lpstr>2.6 Financial Statement Analysis</vt:lpstr>
      <vt:lpstr>2.6 Financial Statement Analysis</vt:lpstr>
      <vt:lpstr>2.6 Financial Statement Analysis</vt:lpstr>
      <vt:lpstr>2.6 Financial Statement Analysis</vt:lpstr>
      <vt:lpstr>2.6 Financial Statement Analysis</vt:lpstr>
      <vt:lpstr>2.6 Financial Statement Analysis</vt:lpstr>
      <vt:lpstr>2.6 Financial Statement Analysis</vt:lpstr>
      <vt:lpstr>2.6 Financial Statement Analysis</vt:lpstr>
      <vt:lpstr>Example 2.4 Computing Working Capital Ratios</vt:lpstr>
      <vt:lpstr>Example 2.4 Computing Working Capital Ratios (cont’d)</vt:lpstr>
      <vt:lpstr>Example 2.4 Computing Working Capital Ratios (cont’d)</vt:lpstr>
      <vt:lpstr>Example 2.4 Computing Working Capital Ratios (cont’d)</vt:lpstr>
      <vt:lpstr>Example 2.4a Computing Working Capital Ratios</vt:lpstr>
      <vt:lpstr>Example 2.4a Computing Working Capital Ratios (cont’d)</vt:lpstr>
      <vt:lpstr>Example 2.4a Computing Working Capital Ratios (cont’d)</vt:lpstr>
      <vt:lpstr>Example 2.4a Computing Working Capital Ratios (cont’d)</vt:lpstr>
      <vt:lpstr>2.6 Financial Statement Analysis</vt:lpstr>
      <vt:lpstr>Example 2.5 Computing Interest Coverage Ratios</vt:lpstr>
      <vt:lpstr>Example 2.5 Computing Interest Coverage Ratios (cont’d)</vt:lpstr>
      <vt:lpstr>Example 2.5 Computing Interest Coverage Ratios (cont’d)</vt:lpstr>
      <vt:lpstr>Example 2.5 Computing Interest Coverage Ratios (cont’d)</vt:lpstr>
      <vt:lpstr>Example 2.5a Computing Interest Coverage Ratios</vt:lpstr>
      <vt:lpstr>Example 2.5a Computing Interest Coverage Ratios (cont’d)</vt:lpstr>
      <vt:lpstr>Example 2.5a Computing Interest Coverage Ratios (cont’d)</vt:lpstr>
      <vt:lpstr>Example 2.5a Computing Interest Coverage Ratios (cont’d)</vt:lpstr>
      <vt:lpstr>2.6 Financial Statement Analysis</vt:lpstr>
      <vt:lpstr>2.6 Financial Statement Analysis</vt:lpstr>
      <vt:lpstr>2.6 Financial Statement Analysis</vt:lpstr>
      <vt:lpstr>2.6 Financial Statement Analysis</vt:lpstr>
      <vt:lpstr>2.6 Financial Statement Analysis</vt:lpstr>
      <vt:lpstr>2.6 Financial Statement Analysis</vt:lpstr>
      <vt:lpstr>2.6 Financial Statement Analysis</vt:lpstr>
      <vt:lpstr>Example 2.6 Computing Profitability and Valuation Ratios</vt:lpstr>
      <vt:lpstr>Example 2.6 Computing Profitability and Valuation Ratios (cont’d)</vt:lpstr>
      <vt:lpstr>Example 2.6 Computing Profitability and Valuation Ratios (cont’d)</vt:lpstr>
      <vt:lpstr>Example 2.6 Computing Profitability and Valuation Ratios (cont’d)</vt:lpstr>
      <vt:lpstr>Example 2.6a Computing Profitability and Valuation Ratios</vt:lpstr>
      <vt:lpstr>Example 2.6a Computing Profitability and Valuation Ratios (cont’d)</vt:lpstr>
      <vt:lpstr>Example 2.6a:  Computing Profitability and Valuation Ratios (cont’d)</vt:lpstr>
      <vt:lpstr>Example 2.6a Computing Profitability and Valuation Ratios (cont’d)</vt:lpstr>
      <vt:lpstr>2.6 Financial Statement Analysis</vt:lpstr>
      <vt:lpstr>2.6 Financial Statement Analysis</vt:lpstr>
      <vt:lpstr>2.6 Financial Statement Analysis</vt:lpstr>
      <vt:lpstr>Example 2.7 Computing Operating Returns</vt:lpstr>
      <vt:lpstr>Example 2.7 Computing Operating Returns (cont’d)</vt:lpstr>
      <vt:lpstr>Example 2.7 Computing Operating Returns (cont’d)</vt:lpstr>
      <vt:lpstr>Example 2.7 Computing Operating Returns (cont’d)</vt:lpstr>
      <vt:lpstr>2.6 Financial Statement Analysis</vt:lpstr>
      <vt:lpstr>2.6 Financial Statement Analysis</vt:lpstr>
      <vt:lpstr>Example 2.8 DuPont Analysis</vt:lpstr>
      <vt:lpstr>Example 2.8 DuPont Analysis (cont’d)</vt:lpstr>
      <vt:lpstr>Example 2.8 DuPont Analysis (cont’d)</vt:lpstr>
      <vt:lpstr>Example 2.8 DuPont Analysis (cont’d)</vt:lpstr>
      <vt:lpstr>Example 2.8a DuPont Analysis</vt:lpstr>
      <vt:lpstr>Example 2.8a DuPont Analysis (cont’d)</vt:lpstr>
      <vt:lpstr>Example 2.8a DuPont Analysis (cont’d)</vt:lpstr>
      <vt:lpstr>Example 2.8a DuPont Analysis (cont’d)</vt:lpstr>
      <vt:lpstr>Example 2.8b DuPont Analysis</vt:lpstr>
      <vt:lpstr>Example 2.8b DuPont Analysis (cont’d)</vt:lpstr>
      <vt:lpstr>Example 2.8b DuPont Analysis (cont’d)</vt:lpstr>
      <vt:lpstr>Example 2.8b DuPont Analysis (cont’d)</vt:lpstr>
      <vt:lpstr>Table 2.4 A Summary of Key Financial Ratios</vt:lpstr>
      <vt:lpstr>Table 2.4 A Summary of Key Financial Ratios (cont.)</vt:lpstr>
      <vt:lpstr>2.7 Financial Reporting in Practice</vt:lpstr>
      <vt:lpstr>2.7 Financial Reporting in Practice</vt:lpstr>
      <vt:lpstr>2.7 Financial Reporting in Practice</vt:lpstr>
      <vt:lpstr>2.7 Financial Reporting in Practice</vt:lpstr>
      <vt:lpstr>Chapter Quiz</vt:lpstr>
      <vt:lpstr>Chapter Quiz</vt:lpstr>
      <vt:lpstr>Table 2.5 2009–2013 Financial Statement Data and Stock Price Data for Mydeco Corp.</vt:lpstr>
      <vt:lpstr>Table 2.5 2009–2013 Financial Statement Data and Stock Price Data for Mydeco Corp. (cont.)</vt:lpstr>
    </vt:vector>
  </TitlesOfParts>
  <Company>Copyright ©2015 Pearson Education, Inc. All rights reserved.</Company>
  <LinksUpToDate>false</LinksUpToDate>
  <SharedDoc>false</SharedDoc>
  <HyperlinkBase/>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Chapter 2</dc:title>
  <dc:subject>Fundamentals of Corporate Finance, 3e</dc:subject>
  <dc:creator>Berk / DeMarzo / Harford</dc:creator>
  <cp:lastModifiedBy>Jia</cp:lastModifiedBy>
  <cp:revision>520</cp:revision>
  <cp:lastPrinted>2001-07-20T01:09:35Z</cp:lastPrinted>
  <dcterms:created xsi:type="dcterms:W3CDTF">2014-01-08T22:50:29Z</dcterms:created>
  <dcterms:modified xsi:type="dcterms:W3CDTF">2017-11-22T11:15:19Z</dcterms:modified>
</cp:coreProperties>
</file>