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59" r:id="rId5"/>
  </p:sldMasterIdLst>
  <p:notesMasterIdLst>
    <p:notesMasterId r:id="rId8"/>
  </p:notesMasterIdLst>
  <p:sldIdLst>
    <p:sldId id="719" r:id="rId6"/>
    <p:sldId id="850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296D0C8-D378-4C56-8566-BE10346C4B3C}" v="57" dt="2025-10-02T09:12:48.16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1" d="100"/>
          <a:sy n="101" d="100"/>
        </p:scale>
        <p:origin x="13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2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7296D0C8-D378-4C56-8566-BE10346C4B3C}"/>
    <pc:docChg chg="modSld">
      <pc:chgData name="Jenifer Prince Devaraj" userId="c3fb109c-09d1-42a6-93f4-69472d709861" providerId="ADAL" clId="{7296D0C8-D378-4C56-8566-BE10346C4B3C}" dt="2025-10-02T09:12:53.439" v="60" actId="20577"/>
      <pc:docMkLst>
        <pc:docMk/>
      </pc:docMkLst>
      <pc:sldChg chg="modSp mod">
        <pc:chgData name="Jenifer Prince Devaraj" userId="c3fb109c-09d1-42a6-93f4-69472d709861" providerId="ADAL" clId="{7296D0C8-D378-4C56-8566-BE10346C4B3C}" dt="2025-10-02T09:12:00.016" v="1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7296D0C8-D378-4C56-8566-BE10346C4B3C}" dt="2025-10-02T09:12:00.016" v="1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modSp mod">
        <pc:chgData name="Jenifer Prince Devaraj" userId="c3fb109c-09d1-42a6-93f4-69472d709861" providerId="ADAL" clId="{7296D0C8-D378-4C56-8566-BE10346C4B3C}" dt="2025-10-02T09:12:53.439" v="60" actId="20577"/>
        <pc:sldMkLst>
          <pc:docMk/>
          <pc:sldMk cId="1874724622" sldId="850"/>
        </pc:sldMkLst>
        <pc:spChg chg="mod">
          <ac:chgData name="Jenifer Prince Devaraj" userId="c3fb109c-09d1-42a6-93f4-69472d709861" providerId="ADAL" clId="{7296D0C8-D378-4C56-8566-BE10346C4B3C}" dt="2025-10-02T09:12:53.439" v="60" actId="20577"/>
          <ac:spMkLst>
            <pc:docMk/>
            <pc:sldMk cId="1874724622" sldId="850"/>
            <ac:spMk id="6" creationId="{4195D011-E58A-AD34-3962-B57F9734E333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6218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13– Designing Synchnorous and Asynchronous Circuits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13– Designing Synchnorous and Asynchronous Circuits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Radio Frequency Systems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ACDA5019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Activity 6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849239" y="120400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Radio Frequency Systems</a:t>
            </a:r>
            <a:endParaRPr lang="en-IN" sz="2800" b="1" dirty="0">
              <a:solidFill>
                <a:schemeClr val="bg1"/>
              </a:solidFill>
              <a:latin typeface="Calibri "/>
              <a:ea typeface="Cambria" panose="02040503050406030204" pitchFamily="18" charset="0"/>
            </a:endParaRPr>
          </a:p>
        </p:txBody>
      </p:sp>
      <p:sp>
        <p:nvSpPr>
          <p:cNvPr id="32" name="Footer Placeholder 31">
            <a:extLst>
              <a:ext uri="{FF2B5EF4-FFF2-40B4-BE49-F238E27FC236}">
                <a16:creationId xmlns:a16="http://schemas.microsoft.com/office/drawing/2014/main" id="{5E00E472-BBBB-4F28-B703-63BC998B6DE4}"/>
              </a:ext>
            </a:extLst>
          </p:cNvPr>
          <p:cNvSpPr>
            <a:spLocks noGrp="1"/>
          </p:cNvSpPr>
          <p:nvPr>
            <p:ph type="ftr" sz="quarter" idx="4294967295"/>
          </p:nvPr>
        </p:nvSpPr>
        <p:spPr>
          <a:xfrm>
            <a:off x="106680" y="6520814"/>
            <a:ext cx="7096760" cy="365125"/>
          </a:xfrm>
          <a:prstGeom prst="rect">
            <a:avLst/>
          </a:prstGeom>
        </p:spPr>
        <p:txBody>
          <a:bodyPr/>
          <a:lstStyle/>
          <a:p>
            <a:r>
              <a:rPr lang="en-GB" sz="1200" b="1" i="1" dirty="0"/>
              <a:t>ACDA5019- Radio Frequency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Content Placeholder 2">
                <a:extLst>
                  <a:ext uri="{FF2B5EF4-FFF2-40B4-BE49-F238E27FC236}">
                    <a16:creationId xmlns:a16="http://schemas.microsoft.com/office/drawing/2014/main" id="{4195D011-E58A-AD34-3962-B57F9734E333}"/>
                  </a:ext>
                </a:extLst>
              </p:cNvPr>
              <p:cNvSpPr txBox="1">
                <a:spLocks/>
              </p:cNvSpPr>
              <p:nvPr/>
            </p:nvSpPr>
            <p:spPr>
              <a:xfrm>
                <a:off x="167640" y="1328470"/>
                <a:ext cx="10206070" cy="481081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228600" indent="-228600" algn="l" defTabSz="914400" rtl="0" eaLnBrk="1" latinLnBrk="0" hangingPunct="1"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85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1143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600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20574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914400" rtl="0" eaLnBrk="1" latinLnBrk="0" hangingPunct="1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Font typeface="Arial" panose="020B0604020202020204" pitchFamily="34" charset="0"/>
                  <a:buNone/>
                </a:pPr>
                <a:r>
                  <a:rPr lang="en-GB" sz="2400" b="1"/>
                  <a:t>Activity 6</a:t>
                </a:r>
                <a:endParaRPr lang="en-GB" sz="2400" b="1" dirty="0"/>
              </a:p>
              <a:p>
                <a:pPr marL="0" indent="0" algn="just">
                  <a:lnSpc>
                    <a:spcPct val="150000"/>
                  </a:lnSpc>
                  <a:buNone/>
                </a:pPr>
                <a:r>
                  <a:rPr lang="en-GB" sz="2200" dirty="0"/>
                  <a:t>In Simulink, Design a SSBSC- AM Modulation blocks for the values </a:t>
                </a:r>
                <a14:m>
                  <m:oMath xmlns:m="http://schemas.openxmlformats.org/officeDocument/2006/math">
                    <m:r>
                      <a:rPr lang="en-GB" sz="2200" i="1" smtClean="0">
                        <a:latin typeface="Cambria Math" panose="02040503050406030204" pitchFamily="18" charset="0"/>
                      </a:rPr>
                      <m:t>𝑤</m:t>
                    </m:r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𝑖𝑡h</m:t>
                    </m:r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 </m:t>
                    </m:r>
                    <m:sSub>
                      <m:sSubPr>
                        <m:ctrlPr>
                          <a:rPr lang="en-GB" sz="2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i="1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GB" sz="2200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1</m:t>
                    </m:r>
                    <m:r>
                      <a:rPr lang="en-GB" sz="2200" i="1">
                        <a:latin typeface="Cambria Math" panose="02040503050406030204" pitchFamily="18" charset="0"/>
                      </a:rPr>
                      <m:t>𝑉</m:t>
                    </m:r>
                  </m:oMath>
                </a14:m>
                <a:r>
                  <a:rPr lang="en-GB" sz="2200" dirty="0"/>
                  <a:t>;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sz="2200" i="1">
                            <a:latin typeface="Cambria Math" panose="02040503050406030204" pitchFamily="18" charset="0"/>
                          </a:rPr>
                          <m:t>𝑐</m:t>
                        </m:r>
                      </m:sub>
                    </m:sSub>
                    <m:r>
                      <a:rPr lang="en-GB" sz="2200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100</m:t>
                    </m:r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𝐻𝑧</m:t>
                    </m:r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𝑎𝑛𝑑</m:t>
                    </m:r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 </m:t>
                    </m:r>
                    <m:sSub>
                      <m:sSubPr>
                        <m:ctrlPr>
                          <a:rPr lang="en-GB" sz="2200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𝑓</m:t>
                        </m:r>
                      </m:e>
                      <m:sub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GB" sz="2200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10</m:t>
                    </m:r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𝐻𝑧</m:t>
                    </m:r>
                    <m:r>
                      <a:rPr lang="en-GB" sz="2200" b="0" i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sz="2200" dirty="0"/>
                  <a:t>using Phase Discriminator method . Analyse the signals in both time and frequency domain. Also, design the demodulation to recovery the original signal  using coherent detector.</a:t>
                </a:r>
              </a:p>
            </p:txBody>
          </p:sp>
        </mc:Choice>
        <mc:Fallback>
          <p:sp>
            <p:nvSpPr>
              <p:cNvPr id="6" name="Content Placeholder 2">
                <a:extLst>
                  <a:ext uri="{FF2B5EF4-FFF2-40B4-BE49-F238E27FC236}">
                    <a16:creationId xmlns:a16="http://schemas.microsoft.com/office/drawing/2014/main" id="{4195D011-E58A-AD34-3962-B57F9734E333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7640" y="1328470"/>
                <a:ext cx="10206070" cy="481081"/>
              </a:xfrm>
              <a:prstGeom prst="rect">
                <a:avLst/>
              </a:prstGeom>
              <a:blipFill>
                <a:blip r:embed="rId3"/>
                <a:stretch>
                  <a:fillRect l="-956" r="-717" b="-49113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74724622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8675</TotalTime>
  <Words>86</Words>
  <Application>Microsoft Office PowerPoint</Application>
  <PresentationFormat>Widescreen</PresentationFormat>
  <Paragraphs>10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</vt:i4>
      </vt:variant>
    </vt:vector>
  </HeadingPairs>
  <TitlesOfParts>
    <vt:vector size="10" baseType="lpstr">
      <vt:lpstr>Calibri </vt:lpstr>
      <vt:lpstr>Arial</vt:lpstr>
      <vt:lpstr>Calibri</vt:lpstr>
      <vt:lpstr>Calibri Light</vt:lpstr>
      <vt:lpstr>Cambria</vt:lpstr>
      <vt:lpstr>Cambria Math</vt:lpstr>
      <vt:lpstr>UWTSD 200_Title Page 2</vt:lpstr>
      <vt:lpstr>UWTSD 200_Text 3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42</cp:revision>
  <dcterms:created xsi:type="dcterms:W3CDTF">2021-03-09T15:35:42Z</dcterms:created>
  <dcterms:modified xsi:type="dcterms:W3CDTF">2025-10-02T09:12:54Z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