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2" r:id="rId5"/>
    <p:sldMasterId id="2147483658" r:id="rId6"/>
    <p:sldMasterId id="2147483661" r:id="rId7"/>
  </p:sldMasterIdLst>
  <p:notesMasterIdLst>
    <p:notesMasterId r:id="rId85"/>
  </p:notesMasterIdLst>
  <p:sldIdLst>
    <p:sldId id="266" r:id="rId8"/>
    <p:sldId id="271" r:id="rId9"/>
    <p:sldId id="273" r:id="rId10"/>
    <p:sldId id="274" r:id="rId11"/>
    <p:sldId id="275" r:id="rId12"/>
    <p:sldId id="280" r:id="rId13"/>
    <p:sldId id="301" r:id="rId14"/>
    <p:sldId id="302" r:id="rId15"/>
    <p:sldId id="283" r:id="rId16"/>
    <p:sldId id="296" r:id="rId17"/>
    <p:sldId id="297" r:id="rId18"/>
    <p:sldId id="298" r:id="rId19"/>
    <p:sldId id="299" r:id="rId20"/>
    <p:sldId id="282" r:id="rId21"/>
    <p:sldId id="295" r:id="rId22"/>
    <p:sldId id="281" r:id="rId23"/>
    <p:sldId id="285" r:id="rId24"/>
    <p:sldId id="284" r:id="rId25"/>
    <p:sldId id="286" r:id="rId26"/>
    <p:sldId id="287" r:id="rId27"/>
    <p:sldId id="288" r:id="rId28"/>
    <p:sldId id="290" r:id="rId29"/>
    <p:sldId id="291" r:id="rId30"/>
    <p:sldId id="292" r:id="rId31"/>
    <p:sldId id="293" r:id="rId32"/>
    <p:sldId id="294" r:id="rId33"/>
    <p:sldId id="303" r:id="rId34"/>
    <p:sldId id="304" r:id="rId35"/>
    <p:sldId id="305" r:id="rId36"/>
    <p:sldId id="306" r:id="rId37"/>
    <p:sldId id="307" r:id="rId38"/>
    <p:sldId id="308" r:id="rId39"/>
    <p:sldId id="309" r:id="rId40"/>
    <p:sldId id="310" r:id="rId41"/>
    <p:sldId id="311" r:id="rId42"/>
    <p:sldId id="313" r:id="rId43"/>
    <p:sldId id="314" r:id="rId44"/>
    <p:sldId id="315" r:id="rId45"/>
    <p:sldId id="317" r:id="rId46"/>
    <p:sldId id="316" r:id="rId47"/>
    <p:sldId id="312" r:id="rId48"/>
    <p:sldId id="318" r:id="rId49"/>
    <p:sldId id="319" r:id="rId50"/>
    <p:sldId id="320" r:id="rId51"/>
    <p:sldId id="321" r:id="rId52"/>
    <p:sldId id="323" r:id="rId53"/>
    <p:sldId id="325" r:id="rId54"/>
    <p:sldId id="326" r:id="rId55"/>
    <p:sldId id="327" r:id="rId56"/>
    <p:sldId id="322" r:id="rId57"/>
    <p:sldId id="328" r:id="rId58"/>
    <p:sldId id="324" r:id="rId59"/>
    <p:sldId id="329" r:id="rId60"/>
    <p:sldId id="341" r:id="rId61"/>
    <p:sldId id="342" r:id="rId62"/>
    <p:sldId id="343" r:id="rId63"/>
    <p:sldId id="344" r:id="rId64"/>
    <p:sldId id="345" r:id="rId65"/>
    <p:sldId id="346" r:id="rId66"/>
    <p:sldId id="347" r:id="rId67"/>
    <p:sldId id="348" r:id="rId68"/>
    <p:sldId id="349" r:id="rId69"/>
    <p:sldId id="350" r:id="rId70"/>
    <p:sldId id="351" r:id="rId71"/>
    <p:sldId id="352" r:id="rId72"/>
    <p:sldId id="330" r:id="rId73"/>
    <p:sldId id="331" r:id="rId74"/>
    <p:sldId id="332" r:id="rId75"/>
    <p:sldId id="333" r:id="rId76"/>
    <p:sldId id="334" r:id="rId77"/>
    <p:sldId id="335" r:id="rId78"/>
    <p:sldId id="336" r:id="rId79"/>
    <p:sldId id="337" r:id="rId80"/>
    <p:sldId id="338" r:id="rId81"/>
    <p:sldId id="339" r:id="rId82"/>
    <p:sldId id="340" r:id="rId83"/>
    <p:sldId id="279" r:id="rId8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64A0A9-5F87-4FF3-BEBB-BFF8F2D131B2}" v="1" dt="2026-10-20T10:49:54.1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245" autoAdjust="0"/>
  </p:normalViewPr>
  <p:slideViewPr>
    <p:cSldViewPr snapToGrid="0">
      <p:cViewPr varScale="1">
        <p:scale>
          <a:sx n="81" d="100"/>
          <a:sy n="81" d="100"/>
        </p:scale>
        <p:origin x="1336"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84" Type="http://schemas.openxmlformats.org/officeDocument/2006/relationships/slide" Target="slides/slide77.xml"/><Relationship Id="rId89" Type="http://schemas.openxmlformats.org/officeDocument/2006/relationships/tableStyles" Target="tableStyles.xml"/><Relationship Id="rId16" Type="http://schemas.openxmlformats.org/officeDocument/2006/relationships/slide" Target="slides/slide9.xml"/><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slide" Target="slides/slide72.xml"/><Relationship Id="rId5" Type="http://schemas.openxmlformats.org/officeDocument/2006/relationships/slideMaster" Target="slideMasters/slideMaster2.xml"/><Relationship Id="rId90" Type="http://schemas.microsoft.com/office/2016/11/relationships/changesInfo" Target="changesInfos/changesInfo1.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69" Type="http://schemas.openxmlformats.org/officeDocument/2006/relationships/slide" Target="slides/slide62.xml"/><Relationship Id="rId77" Type="http://schemas.openxmlformats.org/officeDocument/2006/relationships/slide" Target="slides/slide70.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80" Type="http://schemas.openxmlformats.org/officeDocument/2006/relationships/slide" Target="slides/slide73.xml"/><Relationship Id="rId85"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slide" Target="slides/slide63.xml"/><Relationship Id="rId75" Type="http://schemas.openxmlformats.org/officeDocument/2006/relationships/slide" Target="slides/slide68.xml"/><Relationship Id="rId83" Type="http://schemas.openxmlformats.org/officeDocument/2006/relationships/slide" Target="slides/slide76.xml"/><Relationship Id="rId88" Type="http://schemas.openxmlformats.org/officeDocument/2006/relationships/theme" Target="theme/theme1.xml"/><Relationship Id="rId9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slide" Target="slides/slide66.xml"/><Relationship Id="rId78" Type="http://schemas.openxmlformats.org/officeDocument/2006/relationships/slide" Target="slides/slide71.xml"/><Relationship Id="rId81" Type="http://schemas.openxmlformats.org/officeDocument/2006/relationships/slide" Target="slides/slide74.xml"/><Relationship Id="rId86"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7" Type="http://schemas.openxmlformats.org/officeDocument/2006/relationships/slideMaster" Target="slideMasters/slideMaster4.xml"/><Relationship Id="rId71" Type="http://schemas.openxmlformats.org/officeDocument/2006/relationships/slide" Target="slides/slide64.xml"/><Relationship Id="rId2" Type="http://schemas.openxmlformats.org/officeDocument/2006/relationships/customXml" Target="../customXml/item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viewProps" Target="viewProps.xml"/><Relationship Id="rId61" Type="http://schemas.openxmlformats.org/officeDocument/2006/relationships/slide" Target="slides/slide54.xml"/><Relationship Id="rId82" Type="http://schemas.openxmlformats.org/officeDocument/2006/relationships/slide" Target="slides/slide75.xml"/><Relationship Id="rId19"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undo custSel addSld delSld modSld sldOrd delMainMaster">
      <pc:chgData name="Mark Huntly" userId="2f894ec6-1403-4f17-b28b-5f1f7519461e" providerId="ADAL" clId="{28B19D55-2B64-4018-8539-1453B0FDE5DC}" dt="2026-10-20T10:50:08.964" v="4569"/>
      <pc:docMkLst>
        <pc:docMk/>
      </pc:docMkLst>
      <pc:sldChg chg="modSp mod modNotesTx">
        <pc:chgData name="Mark Huntly" userId="2f894ec6-1403-4f17-b28b-5f1f7519461e" providerId="ADAL" clId="{28B19D55-2B64-4018-8539-1453B0FDE5DC}" dt="2026-10-08T08:32:41.195" v="60" actId="20577"/>
        <pc:sldMkLst>
          <pc:docMk/>
          <pc:sldMk cId="1848820528" sldId="271"/>
        </pc:sldMkLst>
        <pc:spChg chg="mod">
          <ac:chgData name="Mark Huntly" userId="2f894ec6-1403-4f17-b28b-5f1f7519461e" providerId="ADAL" clId="{28B19D55-2B64-4018-8539-1453B0FDE5DC}" dt="2026-10-08T08:30:32.172" v="50" actId="113"/>
          <ac:spMkLst>
            <pc:docMk/>
            <pc:sldMk cId="1848820528" sldId="271"/>
            <ac:spMk id="6" creationId="{3D67E093-E177-5747-6FF5-783CA731212A}"/>
          </ac:spMkLst>
        </pc:spChg>
      </pc:sldChg>
      <pc:sldChg chg="modSp mod modNotesTx">
        <pc:chgData name="Mark Huntly" userId="2f894ec6-1403-4f17-b28b-5f1f7519461e" providerId="ADAL" clId="{28B19D55-2B64-4018-8539-1453B0FDE5DC}" dt="2026-10-08T08:33:32.488" v="78" actId="114"/>
        <pc:sldMkLst>
          <pc:docMk/>
          <pc:sldMk cId="3476734372" sldId="273"/>
        </pc:sldMkLst>
        <pc:spChg chg="mod">
          <ac:chgData name="Mark Huntly" userId="2f894ec6-1403-4f17-b28b-5f1f7519461e" providerId="ADAL" clId="{28B19D55-2B64-4018-8539-1453B0FDE5DC}" dt="2026-10-08T08:33:32.488" v="78" actId="114"/>
          <ac:spMkLst>
            <pc:docMk/>
            <pc:sldMk cId="3476734372" sldId="273"/>
            <ac:spMk id="6" creationId="{3D67E093-E177-5747-6FF5-783CA731212A}"/>
          </ac:spMkLst>
        </pc:spChg>
      </pc:sldChg>
      <pc:sldChg chg="modSp mod modNotesTx">
        <pc:chgData name="Mark Huntly" userId="2f894ec6-1403-4f17-b28b-5f1f7519461e" providerId="ADAL" clId="{28B19D55-2B64-4018-8539-1453B0FDE5DC}" dt="2026-10-08T08:36:23.099" v="89" actId="20577"/>
        <pc:sldMkLst>
          <pc:docMk/>
          <pc:sldMk cId="472161637" sldId="274"/>
        </pc:sldMkLst>
        <pc:spChg chg="mod">
          <ac:chgData name="Mark Huntly" userId="2f894ec6-1403-4f17-b28b-5f1f7519461e" providerId="ADAL" clId="{28B19D55-2B64-4018-8539-1453B0FDE5DC}" dt="2026-10-08T08:35:36.246" v="88" actId="20577"/>
          <ac:spMkLst>
            <pc:docMk/>
            <pc:sldMk cId="472161637" sldId="274"/>
            <ac:spMk id="6" creationId="{3D67E093-E177-5747-6FF5-783CA731212A}"/>
          </ac:spMkLst>
        </pc:spChg>
      </pc:sldChg>
      <pc:sldChg chg="modNotesTx">
        <pc:chgData name="Mark Huntly" userId="2f894ec6-1403-4f17-b28b-5f1f7519461e" providerId="ADAL" clId="{28B19D55-2B64-4018-8539-1453B0FDE5DC}" dt="2026-10-08T08:36:57.278" v="91" actId="113"/>
        <pc:sldMkLst>
          <pc:docMk/>
          <pc:sldMk cId="614648769" sldId="275"/>
        </pc:sldMkLst>
      </pc:sldChg>
      <pc:sldChg chg="modNotesTx">
        <pc:chgData name="Mark Huntly" userId="2f894ec6-1403-4f17-b28b-5f1f7519461e" providerId="ADAL" clId="{28B19D55-2B64-4018-8539-1453B0FDE5DC}" dt="2026-10-08T08:39:57.006" v="161" actId="20577"/>
        <pc:sldMkLst>
          <pc:docMk/>
          <pc:sldMk cId="1965989027" sldId="280"/>
        </pc:sldMkLst>
      </pc:sldChg>
      <pc:sldChg chg="modNotesTx">
        <pc:chgData name="Mark Huntly" userId="2f894ec6-1403-4f17-b28b-5f1f7519461e" providerId="ADAL" clId="{28B19D55-2B64-4018-8539-1453B0FDE5DC}" dt="2026-10-08T09:42:45.809" v="848" actId="20577"/>
        <pc:sldMkLst>
          <pc:docMk/>
          <pc:sldMk cId="1240281485" sldId="281"/>
        </pc:sldMkLst>
      </pc:sldChg>
      <pc:sldChg chg="addSp modSp mod modNotesTx">
        <pc:chgData name="Mark Huntly" userId="2f894ec6-1403-4f17-b28b-5f1f7519461e" providerId="ADAL" clId="{28B19D55-2B64-4018-8539-1453B0FDE5DC}" dt="2026-10-08T09:18:28.852" v="319" actId="207"/>
        <pc:sldMkLst>
          <pc:docMk/>
          <pc:sldMk cId="1979868129" sldId="282"/>
        </pc:sldMkLst>
        <pc:spChg chg="mod">
          <ac:chgData name="Mark Huntly" userId="2f894ec6-1403-4f17-b28b-5f1f7519461e" providerId="ADAL" clId="{28B19D55-2B64-4018-8539-1453B0FDE5DC}" dt="2026-10-08T09:17:01.988" v="307" actId="207"/>
          <ac:spMkLst>
            <pc:docMk/>
            <pc:sldMk cId="1979868129" sldId="282"/>
            <ac:spMk id="7" creationId="{B35A7CBF-8CA7-A188-6412-110DA3F63C9C}"/>
          </ac:spMkLst>
        </pc:spChg>
        <pc:spChg chg="mod">
          <ac:chgData name="Mark Huntly" userId="2f894ec6-1403-4f17-b28b-5f1f7519461e" providerId="ADAL" clId="{28B19D55-2B64-4018-8539-1453B0FDE5DC}" dt="2026-10-08T09:17:23.049" v="311" actId="207"/>
          <ac:spMkLst>
            <pc:docMk/>
            <pc:sldMk cId="1979868129" sldId="282"/>
            <ac:spMk id="8" creationId="{7D597E92-CF76-311A-1234-C94D01773618}"/>
          </ac:spMkLst>
        </pc:spChg>
        <pc:spChg chg="mod">
          <ac:chgData name="Mark Huntly" userId="2f894ec6-1403-4f17-b28b-5f1f7519461e" providerId="ADAL" clId="{28B19D55-2B64-4018-8539-1453B0FDE5DC}" dt="2026-10-08T09:17:52.672" v="315" actId="208"/>
          <ac:spMkLst>
            <pc:docMk/>
            <pc:sldMk cId="1979868129" sldId="282"/>
            <ac:spMk id="9" creationId="{38E1A39A-5B64-75CF-6F4D-5BB2F43FA3BE}"/>
          </ac:spMkLst>
        </pc:spChg>
        <pc:spChg chg="mod">
          <ac:chgData name="Mark Huntly" userId="2f894ec6-1403-4f17-b28b-5f1f7519461e" providerId="ADAL" clId="{28B19D55-2B64-4018-8539-1453B0FDE5DC}" dt="2026-10-08T09:18:25.475" v="318" actId="207"/>
          <ac:spMkLst>
            <pc:docMk/>
            <pc:sldMk cId="1979868129" sldId="282"/>
            <ac:spMk id="11" creationId="{C399D472-C621-9EF1-B16F-F60CD3DFD14C}"/>
          </ac:spMkLst>
        </pc:spChg>
        <pc:spChg chg="mod">
          <ac:chgData name="Mark Huntly" userId="2f894ec6-1403-4f17-b28b-5f1f7519461e" providerId="ADAL" clId="{28B19D55-2B64-4018-8539-1453B0FDE5DC}" dt="2026-10-08T09:17:07.427" v="309" actId="207"/>
          <ac:spMkLst>
            <pc:docMk/>
            <pc:sldMk cId="1979868129" sldId="282"/>
            <ac:spMk id="13" creationId="{AC5B75C1-D0A2-1AA3-65C0-33D484E8C03C}"/>
          </ac:spMkLst>
        </pc:spChg>
        <pc:spChg chg="mod">
          <ac:chgData name="Mark Huntly" userId="2f894ec6-1403-4f17-b28b-5f1f7519461e" providerId="ADAL" clId="{28B19D55-2B64-4018-8539-1453B0FDE5DC}" dt="2026-10-08T09:17:27.277" v="313" actId="208"/>
          <ac:spMkLst>
            <pc:docMk/>
            <pc:sldMk cId="1979868129" sldId="282"/>
            <ac:spMk id="14" creationId="{366E2F26-728A-2E9C-0D56-9FBDD7AB3CDC}"/>
          </ac:spMkLst>
        </pc:spChg>
        <pc:spChg chg="mod">
          <ac:chgData name="Mark Huntly" userId="2f894ec6-1403-4f17-b28b-5f1f7519461e" providerId="ADAL" clId="{28B19D55-2B64-4018-8539-1453B0FDE5DC}" dt="2026-10-08T09:17:55.873" v="317" actId="208"/>
          <ac:spMkLst>
            <pc:docMk/>
            <pc:sldMk cId="1979868129" sldId="282"/>
            <ac:spMk id="15" creationId="{783D332A-677E-9DBD-B8C1-55CB217540B1}"/>
          </ac:spMkLst>
        </pc:spChg>
        <pc:spChg chg="mod">
          <ac:chgData name="Mark Huntly" userId="2f894ec6-1403-4f17-b28b-5f1f7519461e" providerId="ADAL" clId="{28B19D55-2B64-4018-8539-1453B0FDE5DC}" dt="2026-10-08T09:18:28.852" v="319" actId="207"/>
          <ac:spMkLst>
            <pc:docMk/>
            <pc:sldMk cId="1979868129" sldId="282"/>
            <ac:spMk id="17" creationId="{99E75C3F-6167-FB1D-939F-E5F1E068CD3B}"/>
          </ac:spMkLst>
        </pc:spChg>
      </pc:sldChg>
      <pc:sldChg chg="modSp mod modNotesTx">
        <pc:chgData name="Mark Huntly" userId="2f894ec6-1403-4f17-b28b-5f1f7519461e" providerId="ADAL" clId="{28B19D55-2B64-4018-8539-1453B0FDE5DC}" dt="2026-10-09T08:43:49.444" v="884" actId="20577"/>
        <pc:sldMkLst>
          <pc:docMk/>
          <pc:sldMk cId="1405197652" sldId="284"/>
        </pc:sldMkLst>
        <pc:picChg chg="ord">
          <ac:chgData name="Mark Huntly" userId="2f894ec6-1403-4f17-b28b-5f1f7519461e" providerId="ADAL" clId="{28B19D55-2B64-4018-8539-1453B0FDE5DC}" dt="2026-10-08T09:43:51.659" v="849" actId="167"/>
          <ac:picMkLst>
            <pc:docMk/>
            <pc:sldMk cId="1405197652" sldId="284"/>
            <ac:picMk id="2" creationId="{9E60312A-0216-60E2-F680-31A1258D8ECA}"/>
          </ac:picMkLst>
        </pc:picChg>
      </pc:sldChg>
      <pc:sldChg chg="modNotesTx">
        <pc:chgData name="Mark Huntly" userId="2f894ec6-1403-4f17-b28b-5f1f7519461e" providerId="ADAL" clId="{28B19D55-2B64-4018-8539-1453B0FDE5DC}" dt="2026-10-08T09:45:07.331" v="851" actId="20577"/>
        <pc:sldMkLst>
          <pc:docMk/>
          <pc:sldMk cId="992931485" sldId="285"/>
        </pc:sldMkLst>
      </pc:sldChg>
      <pc:sldChg chg="modNotesTx">
        <pc:chgData name="Mark Huntly" userId="2f894ec6-1403-4f17-b28b-5f1f7519461e" providerId="ADAL" clId="{28B19D55-2B64-4018-8539-1453B0FDE5DC}" dt="2026-10-09T08:49:05.284" v="919" actId="20577"/>
        <pc:sldMkLst>
          <pc:docMk/>
          <pc:sldMk cId="3210341662" sldId="291"/>
        </pc:sldMkLst>
      </pc:sldChg>
      <pc:sldChg chg="modNotesTx">
        <pc:chgData name="Mark Huntly" userId="2f894ec6-1403-4f17-b28b-5f1f7519461e" providerId="ADAL" clId="{28B19D55-2B64-4018-8539-1453B0FDE5DC}" dt="2026-10-15T08:50:19.154" v="4428" actId="20577"/>
        <pc:sldMkLst>
          <pc:docMk/>
          <pc:sldMk cId="2279078859" sldId="293"/>
        </pc:sldMkLst>
      </pc:sldChg>
      <pc:sldChg chg="ord modNotesTx">
        <pc:chgData name="Mark Huntly" userId="2f894ec6-1403-4f17-b28b-5f1f7519461e" providerId="ADAL" clId="{28B19D55-2B64-4018-8539-1453B0FDE5DC}" dt="2026-10-09T08:55:38.906" v="1196" actId="20577"/>
        <pc:sldMkLst>
          <pc:docMk/>
          <pc:sldMk cId="1290641948" sldId="294"/>
        </pc:sldMkLst>
      </pc:sldChg>
      <pc:sldChg chg="modSp mod modNotesTx">
        <pc:chgData name="Mark Huntly" userId="2f894ec6-1403-4f17-b28b-5f1f7519461e" providerId="ADAL" clId="{28B19D55-2B64-4018-8539-1453B0FDE5DC}" dt="2026-10-15T09:29:51.838" v="4513" actId="20577"/>
        <pc:sldMkLst>
          <pc:docMk/>
          <pc:sldMk cId="3946113169" sldId="295"/>
        </pc:sldMkLst>
        <pc:spChg chg="mod">
          <ac:chgData name="Mark Huntly" userId="2f894ec6-1403-4f17-b28b-5f1f7519461e" providerId="ADAL" clId="{28B19D55-2B64-4018-8539-1453B0FDE5DC}" dt="2026-10-15T09:29:51.838" v="4513" actId="20577"/>
          <ac:spMkLst>
            <pc:docMk/>
            <pc:sldMk cId="3946113169" sldId="295"/>
            <ac:spMk id="4" creationId="{F0E35562-92C2-B2D8-5352-A18AE1C42793}"/>
          </ac:spMkLst>
        </pc:spChg>
      </pc:sldChg>
      <pc:sldChg chg="modNotesTx">
        <pc:chgData name="Mark Huntly" userId="2f894ec6-1403-4f17-b28b-5f1f7519461e" providerId="ADAL" clId="{28B19D55-2B64-4018-8539-1453B0FDE5DC}" dt="2026-10-08T09:28:20.762" v="534" actId="20577"/>
        <pc:sldMkLst>
          <pc:docMk/>
          <pc:sldMk cId="2294923470" sldId="296"/>
        </pc:sldMkLst>
      </pc:sldChg>
      <pc:sldChg chg="modSp mod modNotesTx">
        <pc:chgData name="Mark Huntly" userId="2f894ec6-1403-4f17-b28b-5f1f7519461e" providerId="ADAL" clId="{28B19D55-2B64-4018-8539-1453B0FDE5DC}" dt="2026-10-08T09:34:06.888" v="689" actId="5793"/>
        <pc:sldMkLst>
          <pc:docMk/>
          <pc:sldMk cId="4270219190" sldId="297"/>
        </pc:sldMkLst>
        <pc:spChg chg="mod">
          <ac:chgData name="Mark Huntly" userId="2f894ec6-1403-4f17-b28b-5f1f7519461e" providerId="ADAL" clId="{28B19D55-2B64-4018-8539-1453B0FDE5DC}" dt="2026-10-08T09:30:14.631" v="535" actId="113"/>
          <ac:spMkLst>
            <pc:docMk/>
            <pc:sldMk cId="4270219190" sldId="297"/>
            <ac:spMk id="4" creationId="{F0E35562-92C2-B2D8-5352-A18AE1C42793}"/>
          </ac:spMkLst>
        </pc:spChg>
      </pc:sldChg>
      <pc:sldChg chg="addSp modSp mod ord modNotesTx">
        <pc:chgData name="Mark Huntly" userId="2f894ec6-1403-4f17-b28b-5f1f7519461e" providerId="ADAL" clId="{28B19D55-2B64-4018-8539-1453B0FDE5DC}" dt="2026-10-08T09:40:31.100" v="847" actId="5793"/>
        <pc:sldMkLst>
          <pc:docMk/>
          <pc:sldMk cId="3500244541" sldId="299"/>
        </pc:sldMkLst>
        <pc:graphicFrameChg chg="add mod modGraphic">
          <ac:chgData name="Mark Huntly" userId="2f894ec6-1403-4f17-b28b-5f1f7519461e" providerId="ADAL" clId="{28B19D55-2B64-4018-8539-1453B0FDE5DC}" dt="2026-10-08T09:13:36.451" v="301" actId="113"/>
          <ac:graphicFrameMkLst>
            <pc:docMk/>
            <pc:sldMk cId="3500244541" sldId="299"/>
            <ac:graphicFrameMk id="3" creationId="{EB95BD70-5734-1E4B-E0C8-6BBB44FF8F5C}"/>
          </ac:graphicFrameMkLst>
        </pc:graphicFrameChg>
        <pc:picChg chg="mod">
          <ac:chgData name="Mark Huntly" userId="2f894ec6-1403-4f17-b28b-5f1f7519461e" providerId="ADAL" clId="{28B19D55-2B64-4018-8539-1453B0FDE5DC}" dt="2026-10-08T09:13:52.580" v="303" actId="1076"/>
          <ac:picMkLst>
            <pc:docMk/>
            <pc:sldMk cId="3500244541" sldId="299"/>
            <ac:picMk id="2" creationId="{95357102-7DF6-1CFF-E5A6-9F6FE6CC006F}"/>
          </ac:picMkLst>
        </pc:picChg>
      </pc:sldChg>
      <pc:sldChg chg="modSp mod">
        <pc:chgData name="Mark Huntly" userId="2f894ec6-1403-4f17-b28b-5f1f7519461e" providerId="ADAL" clId="{28B19D55-2B64-4018-8539-1453B0FDE5DC}" dt="2026-10-15T09:22:43.307" v="4459" actId="20577"/>
        <pc:sldMkLst>
          <pc:docMk/>
          <pc:sldMk cId="2268639130" sldId="301"/>
        </pc:sldMkLst>
        <pc:spChg chg="mod">
          <ac:chgData name="Mark Huntly" userId="2f894ec6-1403-4f17-b28b-5f1f7519461e" providerId="ADAL" clId="{28B19D55-2B64-4018-8539-1453B0FDE5DC}" dt="2026-10-15T09:22:43.307" v="4459" actId="20577"/>
          <ac:spMkLst>
            <pc:docMk/>
            <pc:sldMk cId="2268639130" sldId="301"/>
            <ac:spMk id="4" creationId="{23996B31-7826-7E03-A015-D5CE73B7D4D9}"/>
          </ac:spMkLst>
        </pc:spChg>
      </pc:sldChg>
      <pc:sldChg chg="modNotesTx">
        <pc:chgData name="Mark Huntly" userId="2f894ec6-1403-4f17-b28b-5f1f7519461e" providerId="ADAL" clId="{28B19D55-2B64-4018-8539-1453B0FDE5DC}" dt="2026-10-08T09:24:02.362" v="484" actId="33524"/>
        <pc:sldMkLst>
          <pc:docMk/>
          <pc:sldMk cId="2404142561" sldId="302"/>
        </pc:sldMkLst>
      </pc:sldChg>
      <pc:sldChg chg="modNotesTx">
        <pc:chgData name="Mark Huntly" userId="2f894ec6-1403-4f17-b28b-5f1f7519461e" providerId="ADAL" clId="{28B19D55-2B64-4018-8539-1453B0FDE5DC}" dt="2026-10-09T08:56:36.337" v="1198" actId="20577"/>
        <pc:sldMkLst>
          <pc:docMk/>
          <pc:sldMk cId="2253821132" sldId="303"/>
        </pc:sldMkLst>
      </pc:sldChg>
      <pc:sldChg chg="modNotesTx">
        <pc:chgData name="Mark Huntly" userId="2f894ec6-1403-4f17-b28b-5f1f7519461e" providerId="ADAL" clId="{28B19D55-2B64-4018-8539-1453B0FDE5DC}" dt="2026-10-09T09:00:53.373" v="1218" actId="20577"/>
        <pc:sldMkLst>
          <pc:docMk/>
          <pc:sldMk cId="2538692162" sldId="304"/>
        </pc:sldMkLst>
      </pc:sldChg>
      <pc:sldChg chg="addSp modSp mod">
        <pc:chgData name="Mark Huntly" userId="2f894ec6-1403-4f17-b28b-5f1f7519461e" providerId="ADAL" clId="{28B19D55-2B64-4018-8539-1453B0FDE5DC}" dt="2026-10-09T08:59:39.787" v="1216" actId="113"/>
        <pc:sldMkLst>
          <pc:docMk/>
          <pc:sldMk cId="2968183321" sldId="305"/>
        </pc:sldMkLst>
        <pc:spChg chg="mod">
          <ac:chgData name="Mark Huntly" userId="2f894ec6-1403-4f17-b28b-5f1f7519461e" providerId="ADAL" clId="{28B19D55-2B64-4018-8539-1453B0FDE5DC}" dt="2026-10-09T08:58:49.850" v="1207" actId="20577"/>
          <ac:spMkLst>
            <pc:docMk/>
            <pc:sldMk cId="2968183321" sldId="305"/>
            <ac:spMk id="4" creationId="{A276E02B-54B3-3363-D9B5-CC7B79778814}"/>
          </ac:spMkLst>
        </pc:spChg>
        <pc:graphicFrameChg chg="add mod modGraphic">
          <ac:chgData name="Mark Huntly" userId="2f894ec6-1403-4f17-b28b-5f1f7519461e" providerId="ADAL" clId="{28B19D55-2B64-4018-8539-1453B0FDE5DC}" dt="2026-10-09T08:59:39.787" v="1216" actId="113"/>
          <ac:graphicFrameMkLst>
            <pc:docMk/>
            <pc:sldMk cId="2968183321" sldId="305"/>
            <ac:graphicFrameMk id="3" creationId="{216CF848-3FA1-B7A4-5BEF-1A3531F96DC5}"/>
          </ac:graphicFrameMkLst>
        </pc:graphicFrameChg>
      </pc:sldChg>
      <pc:sldChg chg="modSp mod modNotesTx">
        <pc:chgData name="Mark Huntly" userId="2f894ec6-1403-4f17-b28b-5f1f7519461e" providerId="ADAL" clId="{28B19D55-2B64-4018-8539-1453B0FDE5DC}" dt="2026-10-09T09:06:59.229" v="1259" actId="20577"/>
        <pc:sldMkLst>
          <pc:docMk/>
          <pc:sldMk cId="1233135186" sldId="307"/>
        </pc:sldMkLst>
        <pc:spChg chg="mod">
          <ac:chgData name="Mark Huntly" userId="2f894ec6-1403-4f17-b28b-5f1f7519461e" providerId="ADAL" clId="{28B19D55-2B64-4018-8539-1453B0FDE5DC}" dt="2026-10-09T09:02:19.688" v="1221" actId="20577"/>
          <ac:spMkLst>
            <pc:docMk/>
            <pc:sldMk cId="1233135186" sldId="307"/>
            <ac:spMk id="4" creationId="{A276E02B-54B3-3363-D9B5-CC7B79778814}"/>
          </ac:spMkLst>
        </pc:spChg>
      </pc:sldChg>
      <pc:sldChg chg="modNotesTx">
        <pc:chgData name="Mark Huntly" userId="2f894ec6-1403-4f17-b28b-5f1f7519461e" providerId="ADAL" clId="{28B19D55-2B64-4018-8539-1453B0FDE5DC}" dt="2026-10-09T10:27:21.788" v="1273" actId="20577"/>
        <pc:sldMkLst>
          <pc:docMk/>
          <pc:sldMk cId="2104361686" sldId="309"/>
        </pc:sldMkLst>
      </pc:sldChg>
      <pc:sldChg chg="modNotesTx">
        <pc:chgData name="Mark Huntly" userId="2f894ec6-1403-4f17-b28b-5f1f7519461e" providerId="ADAL" clId="{28B19D55-2B64-4018-8539-1453B0FDE5DC}" dt="2026-10-09T10:29:36.207" v="1295" actId="20577"/>
        <pc:sldMkLst>
          <pc:docMk/>
          <pc:sldMk cId="1820520972" sldId="310"/>
        </pc:sldMkLst>
      </pc:sldChg>
      <pc:sldChg chg="modNotesTx">
        <pc:chgData name="Mark Huntly" userId="2f894ec6-1403-4f17-b28b-5f1f7519461e" providerId="ADAL" clId="{28B19D55-2B64-4018-8539-1453B0FDE5DC}" dt="2026-10-09T10:34:18.839" v="1376" actId="20577"/>
        <pc:sldMkLst>
          <pc:docMk/>
          <pc:sldMk cId="4020619986" sldId="311"/>
        </pc:sldMkLst>
      </pc:sldChg>
      <pc:sldChg chg="modNotesTx">
        <pc:chgData name="Mark Huntly" userId="2f894ec6-1403-4f17-b28b-5f1f7519461e" providerId="ADAL" clId="{28B19D55-2B64-4018-8539-1453B0FDE5DC}" dt="2026-10-09T10:36:46.453" v="1392" actId="20577"/>
        <pc:sldMkLst>
          <pc:docMk/>
          <pc:sldMk cId="2221440221" sldId="312"/>
        </pc:sldMkLst>
      </pc:sldChg>
      <pc:sldChg chg="modNotesTx">
        <pc:chgData name="Mark Huntly" userId="2f894ec6-1403-4f17-b28b-5f1f7519461e" providerId="ADAL" clId="{28B19D55-2B64-4018-8539-1453B0FDE5DC}" dt="2026-10-09T10:33:26.565" v="1374" actId="20577"/>
        <pc:sldMkLst>
          <pc:docMk/>
          <pc:sldMk cId="2443970309" sldId="313"/>
        </pc:sldMkLst>
      </pc:sldChg>
      <pc:sldChg chg="modNotesTx">
        <pc:chgData name="Mark Huntly" userId="2f894ec6-1403-4f17-b28b-5f1f7519461e" providerId="ADAL" clId="{28B19D55-2B64-4018-8539-1453B0FDE5DC}" dt="2026-10-09T10:38:38.972" v="1404" actId="20577"/>
        <pc:sldMkLst>
          <pc:docMk/>
          <pc:sldMk cId="746524746" sldId="319"/>
        </pc:sldMkLst>
      </pc:sldChg>
      <pc:sldChg chg="modNotesTx">
        <pc:chgData name="Mark Huntly" userId="2f894ec6-1403-4f17-b28b-5f1f7519461e" providerId="ADAL" clId="{28B19D55-2B64-4018-8539-1453B0FDE5DC}" dt="2026-10-09T10:40:03.756" v="1406" actId="20577"/>
        <pc:sldMkLst>
          <pc:docMk/>
          <pc:sldMk cId="2493843239" sldId="320"/>
        </pc:sldMkLst>
      </pc:sldChg>
      <pc:sldChg chg="modNotesTx">
        <pc:chgData name="Mark Huntly" userId="2f894ec6-1403-4f17-b28b-5f1f7519461e" providerId="ADAL" clId="{28B19D55-2B64-4018-8539-1453B0FDE5DC}" dt="2026-10-14T08:42:12.923" v="1709" actId="20577"/>
        <pc:sldMkLst>
          <pc:docMk/>
          <pc:sldMk cId="10284837" sldId="322"/>
        </pc:sldMkLst>
      </pc:sldChg>
      <pc:sldChg chg="addSp delSp modSp mod modNotesTx">
        <pc:chgData name="Mark Huntly" userId="2f894ec6-1403-4f17-b28b-5f1f7519461e" providerId="ADAL" clId="{28B19D55-2B64-4018-8539-1453B0FDE5DC}" dt="2026-10-14T08:53:18.863" v="2159" actId="20577"/>
        <pc:sldMkLst>
          <pc:docMk/>
          <pc:sldMk cId="2782175783" sldId="324"/>
        </pc:sldMkLst>
        <pc:spChg chg="add mod">
          <ac:chgData name="Mark Huntly" userId="2f894ec6-1403-4f17-b28b-5f1f7519461e" providerId="ADAL" clId="{28B19D55-2B64-4018-8539-1453B0FDE5DC}" dt="2026-10-14T08:52:06.179" v="2132" actId="207"/>
          <ac:spMkLst>
            <pc:docMk/>
            <pc:sldMk cId="2782175783" sldId="324"/>
            <ac:spMk id="3" creationId="{A19524B4-6488-7E4A-171E-BB484BC51D2E}"/>
          </ac:spMkLst>
        </pc:spChg>
        <pc:cxnChg chg="mod">
          <ac:chgData name="Mark Huntly" userId="2f894ec6-1403-4f17-b28b-5f1f7519461e" providerId="ADAL" clId="{28B19D55-2B64-4018-8539-1453B0FDE5DC}" dt="2026-10-14T08:51:41.357" v="2128" actId="1076"/>
          <ac:cxnSpMkLst>
            <pc:docMk/>
            <pc:sldMk cId="2782175783" sldId="324"/>
            <ac:cxnSpMk id="65" creationId="{F5AFA19F-C696-A39D-7AC7-4F94AAD312D0}"/>
          </ac:cxnSpMkLst>
        </pc:cxnChg>
      </pc:sldChg>
      <pc:sldChg chg="modSp mod modNotesTx">
        <pc:chgData name="Mark Huntly" userId="2f894ec6-1403-4f17-b28b-5f1f7519461e" providerId="ADAL" clId="{28B19D55-2B64-4018-8539-1453B0FDE5DC}" dt="2026-10-15T09:16:19.015" v="4453" actId="20577"/>
        <pc:sldMkLst>
          <pc:docMk/>
          <pc:sldMk cId="2816577431" sldId="326"/>
        </pc:sldMkLst>
        <pc:spChg chg="mod">
          <ac:chgData name="Mark Huntly" userId="2f894ec6-1403-4f17-b28b-5f1f7519461e" providerId="ADAL" clId="{28B19D55-2B64-4018-8539-1453B0FDE5DC}" dt="2026-10-15T09:16:19.015" v="4453" actId="20577"/>
          <ac:spMkLst>
            <pc:docMk/>
            <pc:sldMk cId="2816577431" sldId="326"/>
            <ac:spMk id="4" creationId="{A276E02B-54B3-3363-D9B5-CC7B79778814}"/>
          </ac:spMkLst>
        </pc:spChg>
      </pc:sldChg>
      <pc:sldChg chg="addSp modSp mod modNotesTx">
        <pc:chgData name="Mark Huntly" userId="2f894ec6-1403-4f17-b28b-5f1f7519461e" providerId="ADAL" clId="{28B19D55-2B64-4018-8539-1453B0FDE5DC}" dt="2026-10-16T12:54:25.557" v="4514" actId="1076"/>
        <pc:sldMkLst>
          <pc:docMk/>
          <pc:sldMk cId="749233795" sldId="327"/>
        </pc:sldMkLst>
        <pc:spChg chg="add mod">
          <ac:chgData name="Mark Huntly" userId="2f894ec6-1403-4f17-b28b-5f1f7519461e" providerId="ADAL" clId="{28B19D55-2B64-4018-8539-1453B0FDE5DC}" dt="2026-10-16T12:54:25.557" v="4514" actId="1076"/>
          <ac:spMkLst>
            <pc:docMk/>
            <pc:sldMk cId="749233795" sldId="327"/>
            <ac:spMk id="13" creationId="{FB5E7B89-23B9-51A7-BD67-29E5DB0C9FAD}"/>
          </ac:spMkLst>
        </pc:spChg>
      </pc:sldChg>
      <pc:sldChg chg="modSp mod modNotesTx">
        <pc:chgData name="Mark Huntly" userId="2f894ec6-1403-4f17-b28b-5f1f7519461e" providerId="ADAL" clId="{28B19D55-2B64-4018-8539-1453B0FDE5DC}" dt="2026-10-14T08:49:56.736" v="2115" actId="20577"/>
        <pc:sldMkLst>
          <pc:docMk/>
          <pc:sldMk cId="1735272860" sldId="328"/>
        </pc:sldMkLst>
        <pc:spChg chg="mod">
          <ac:chgData name="Mark Huntly" userId="2f894ec6-1403-4f17-b28b-5f1f7519461e" providerId="ADAL" clId="{28B19D55-2B64-4018-8539-1453B0FDE5DC}" dt="2026-10-14T08:48:30.391" v="1938" actId="113"/>
          <ac:spMkLst>
            <pc:docMk/>
            <pc:sldMk cId="1735272860" sldId="328"/>
            <ac:spMk id="4" creationId="{A276E02B-54B3-3363-D9B5-CC7B79778814}"/>
          </ac:spMkLst>
        </pc:spChg>
      </pc:sldChg>
      <pc:sldChg chg="modNotesTx">
        <pc:chgData name="Mark Huntly" userId="2f894ec6-1403-4f17-b28b-5f1f7519461e" providerId="ADAL" clId="{28B19D55-2B64-4018-8539-1453B0FDE5DC}" dt="2026-10-14T09:05:58.365" v="2446" actId="20577"/>
        <pc:sldMkLst>
          <pc:docMk/>
          <pc:sldMk cId="1858731612" sldId="329"/>
        </pc:sldMkLst>
      </pc:sldChg>
      <pc:sldChg chg="modNotesTx">
        <pc:chgData name="Mark Huntly" userId="2f894ec6-1403-4f17-b28b-5f1f7519461e" providerId="ADAL" clId="{28B19D55-2B64-4018-8539-1453B0FDE5DC}" dt="2026-10-14T11:08:42.204" v="3979" actId="20577"/>
        <pc:sldMkLst>
          <pc:docMk/>
          <pc:sldMk cId="2469075550" sldId="330"/>
        </pc:sldMkLst>
      </pc:sldChg>
      <pc:sldChg chg="modNotesTx">
        <pc:chgData name="Mark Huntly" userId="2f894ec6-1403-4f17-b28b-5f1f7519461e" providerId="ADAL" clId="{28B19D55-2B64-4018-8539-1453B0FDE5DC}" dt="2026-10-14T11:12:11.490" v="4131" actId="20577"/>
        <pc:sldMkLst>
          <pc:docMk/>
          <pc:sldMk cId="3816372161" sldId="331"/>
        </pc:sldMkLst>
      </pc:sldChg>
      <pc:sldChg chg="modNotesTx">
        <pc:chgData name="Mark Huntly" userId="2f894ec6-1403-4f17-b28b-5f1f7519461e" providerId="ADAL" clId="{28B19D55-2B64-4018-8539-1453B0FDE5DC}" dt="2026-10-14T11:12:04.926" v="4129" actId="20577"/>
        <pc:sldMkLst>
          <pc:docMk/>
          <pc:sldMk cId="4097957549" sldId="332"/>
        </pc:sldMkLst>
      </pc:sldChg>
      <pc:sldChg chg="modNotesTx">
        <pc:chgData name="Mark Huntly" userId="2f894ec6-1403-4f17-b28b-5f1f7519461e" providerId="ADAL" clId="{28B19D55-2B64-4018-8539-1453B0FDE5DC}" dt="2026-10-14T11:14:38.351" v="4178" actId="20577"/>
        <pc:sldMkLst>
          <pc:docMk/>
          <pc:sldMk cId="4006491743" sldId="333"/>
        </pc:sldMkLst>
      </pc:sldChg>
      <pc:sldChg chg="modNotesTx">
        <pc:chgData name="Mark Huntly" userId="2f894ec6-1403-4f17-b28b-5f1f7519461e" providerId="ADAL" clId="{28B19D55-2B64-4018-8539-1453B0FDE5DC}" dt="2026-10-14T11:24:46.036" v="4278" actId="20577"/>
        <pc:sldMkLst>
          <pc:docMk/>
          <pc:sldMk cId="2862155612" sldId="334"/>
        </pc:sldMkLst>
      </pc:sldChg>
      <pc:sldChg chg="modNotesTx">
        <pc:chgData name="Mark Huntly" userId="2f894ec6-1403-4f17-b28b-5f1f7519461e" providerId="ADAL" clId="{28B19D55-2B64-4018-8539-1453B0FDE5DC}" dt="2026-10-14T15:40:28.483" v="4321" actId="20577"/>
        <pc:sldMkLst>
          <pc:docMk/>
          <pc:sldMk cId="2266054943" sldId="335"/>
        </pc:sldMkLst>
      </pc:sldChg>
      <pc:sldChg chg="modNotesTx">
        <pc:chgData name="Mark Huntly" userId="2f894ec6-1403-4f17-b28b-5f1f7519461e" providerId="ADAL" clId="{28B19D55-2B64-4018-8539-1453B0FDE5DC}" dt="2026-10-14T15:42:45.381" v="4327" actId="20577"/>
        <pc:sldMkLst>
          <pc:docMk/>
          <pc:sldMk cId="3150761923" sldId="336"/>
        </pc:sldMkLst>
      </pc:sldChg>
      <pc:sldChg chg="modSp mod modNotesTx">
        <pc:chgData name="Mark Huntly" userId="2f894ec6-1403-4f17-b28b-5f1f7519461e" providerId="ADAL" clId="{28B19D55-2B64-4018-8539-1453B0FDE5DC}" dt="2026-10-14T17:31:39.246" v="4334" actId="20577"/>
        <pc:sldMkLst>
          <pc:docMk/>
          <pc:sldMk cId="1156473793" sldId="337"/>
        </pc:sldMkLst>
        <pc:spChg chg="mod">
          <ac:chgData name="Mark Huntly" userId="2f894ec6-1403-4f17-b28b-5f1f7519461e" providerId="ADAL" clId="{28B19D55-2B64-4018-8539-1453B0FDE5DC}" dt="2026-10-14T17:31:39.246" v="4334" actId="20577"/>
          <ac:spMkLst>
            <pc:docMk/>
            <pc:sldMk cId="1156473793" sldId="337"/>
            <ac:spMk id="5" creationId="{1F644B5D-8907-A2AF-0E8B-FF1DBA482B6B}"/>
          </ac:spMkLst>
        </pc:spChg>
      </pc:sldChg>
      <pc:sldChg chg="modNotesTx">
        <pc:chgData name="Mark Huntly" userId="2f894ec6-1403-4f17-b28b-5f1f7519461e" providerId="ADAL" clId="{28B19D55-2B64-4018-8539-1453B0FDE5DC}" dt="2026-10-14T17:32:55.493" v="4345" actId="20577"/>
        <pc:sldMkLst>
          <pc:docMk/>
          <pc:sldMk cId="152311747" sldId="338"/>
        </pc:sldMkLst>
      </pc:sldChg>
      <pc:sldChg chg="modNotesTx">
        <pc:chgData name="Mark Huntly" userId="2f894ec6-1403-4f17-b28b-5f1f7519461e" providerId="ADAL" clId="{28B19D55-2B64-4018-8539-1453B0FDE5DC}" dt="2026-10-14T17:50:40.240" v="4427" actId="20577"/>
        <pc:sldMkLst>
          <pc:docMk/>
          <pc:sldMk cId="1862881584" sldId="339"/>
        </pc:sldMkLst>
      </pc:sldChg>
      <pc:sldChg chg="modSp mod">
        <pc:chgData name="Mark Huntly" userId="2f894ec6-1403-4f17-b28b-5f1f7519461e" providerId="ADAL" clId="{28B19D55-2B64-4018-8539-1453B0FDE5DC}" dt="2026-10-15T09:13:51.751" v="4431" actId="113"/>
        <pc:sldMkLst>
          <pc:docMk/>
          <pc:sldMk cId="2776288280" sldId="340"/>
        </pc:sldMkLst>
        <pc:spChg chg="mod">
          <ac:chgData name="Mark Huntly" userId="2f894ec6-1403-4f17-b28b-5f1f7519461e" providerId="ADAL" clId="{28B19D55-2B64-4018-8539-1453B0FDE5DC}" dt="2026-10-15T09:13:51.751" v="4431" actId="113"/>
          <ac:spMkLst>
            <pc:docMk/>
            <pc:sldMk cId="2776288280" sldId="340"/>
            <ac:spMk id="3" creationId="{8AFE3945-7BC0-5DBC-E79C-8C4A5E1FDF50}"/>
          </ac:spMkLst>
        </pc:spChg>
      </pc:sldChg>
      <pc:sldChg chg="modSp mod">
        <pc:chgData name="Mark Huntly" userId="2f894ec6-1403-4f17-b28b-5f1f7519461e" providerId="ADAL" clId="{28B19D55-2B64-4018-8539-1453B0FDE5DC}" dt="2026-10-20T10:38:59.895" v="4566" actId="13926"/>
        <pc:sldMkLst>
          <pc:docMk/>
          <pc:sldMk cId="3875665586" sldId="341"/>
        </pc:sldMkLst>
        <pc:spChg chg="mod">
          <ac:chgData name="Mark Huntly" userId="2f894ec6-1403-4f17-b28b-5f1f7519461e" providerId="ADAL" clId="{28B19D55-2B64-4018-8539-1453B0FDE5DC}" dt="2026-10-20T10:38:59.895" v="4566" actId="13926"/>
          <ac:spMkLst>
            <pc:docMk/>
            <pc:sldMk cId="3875665586" sldId="341"/>
            <ac:spMk id="4" creationId="{A276E02B-54B3-3363-D9B5-CC7B79778814}"/>
          </ac:spMkLst>
        </pc:spChg>
      </pc:sldChg>
      <pc:sldChg chg="addSp delSp modSp mod modNotesTx">
        <pc:chgData name="Mark Huntly" userId="2f894ec6-1403-4f17-b28b-5f1f7519461e" providerId="ADAL" clId="{28B19D55-2B64-4018-8539-1453B0FDE5DC}" dt="2026-10-16T13:34:54.900" v="4516" actId="478"/>
        <pc:sldMkLst>
          <pc:docMk/>
          <pc:sldMk cId="2144104472" sldId="342"/>
        </pc:sldMkLst>
        <pc:spChg chg="mod">
          <ac:chgData name="Mark Huntly" userId="2f894ec6-1403-4f17-b28b-5f1f7519461e" providerId="ADAL" clId="{28B19D55-2B64-4018-8539-1453B0FDE5DC}" dt="2026-10-14T09:28:27.258" v="2546" actId="20577"/>
          <ac:spMkLst>
            <pc:docMk/>
            <pc:sldMk cId="2144104472" sldId="342"/>
            <ac:spMk id="4" creationId="{A276E02B-54B3-3363-D9B5-CC7B79778814}"/>
          </ac:spMkLst>
        </pc:spChg>
      </pc:sldChg>
      <pc:sldChg chg="addSp modSp mod modNotesTx">
        <pc:chgData name="Mark Huntly" userId="2f894ec6-1403-4f17-b28b-5f1f7519461e" providerId="ADAL" clId="{28B19D55-2B64-4018-8539-1453B0FDE5DC}" dt="2026-10-16T13:41:32.757" v="4517" actId="1076"/>
        <pc:sldMkLst>
          <pc:docMk/>
          <pc:sldMk cId="1243259071" sldId="343"/>
        </pc:sldMkLst>
        <pc:spChg chg="add mod">
          <ac:chgData name="Mark Huntly" userId="2f894ec6-1403-4f17-b28b-5f1f7519461e" providerId="ADAL" clId="{28B19D55-2B64-4018-8539-1453B0FDE5DC}" dt="2026-10-16T13:41:32.757" v="4517" actId="1076"/>
          <ac:spMkLst>
            <pc:docMk/>
            <pc:sldMk cId="1243259071" sldId="343"/>
            <ac:spMk id="6" creationId="{27086576-39B0-E10A-8942-B71F8B71FA11}"/>
          </ac:spMkLst>
        </pc:spChg>
      </pc:sldChg>
      <pc:sldChg chg="addSp modSp mod modNotesTx">
        <pc:chgData name="Mark Huntly" userId="2f894ec6-1403-4f17-b28b-5f1f7519461e" providerId="ADAL" clId="{28B19D55-2B64-4018-8539-1453B0FDE5DC}" dt="2026-10-20T10:19:36.961" v="4555" actId="1076"/>
        <pc:sldMkLst>
          <pc:docMk/>
          <pc:sldMk cId="2693765205" sldId="344"/>
        </pc:sldMkLst>
        <pc:spChg chg="add mod">
          <ac:chgData name="Mark Huntly" userId="2f894ec6-1403-4f17-b28b-5f1f7519461e" providerId="ADAL" clId="{28B19D55-2B64-4018-8539-1453B0FDE5DC}" dt="2026-10-16T13:45:22.816" v="4518" actId="1076"/>
          <ac:spMkLst>
            <pc:docMk/>
            <pc:sldMk cId="2693765205" sldId="344"/>
            <ac:spMk id="2" creationId="{D901D2FF-E5AD-AEEC-ADED-5F62F30F2B83}"/>
          </ac:spMkLst>
        </pc:spChg>
        <pc:picChg chg="mod">
          <ac:chgData name="Mark Huntly" userId="2f894ec6-1403-4f17-b28b-5f1f7519461e" providerId="ADAL" clId="{28B19D55-2B64-4018-8539-1453B0FDE5DC}" dt="2026-10-20T10:19:36.961" v="4555" actId="1076"/>
          <ac:picMkLst>
            <pc:docMk/>
            <pc:sldMk cId="2693765205" sldId="344"/>
            <ac:picMk id="6" creationId="{C02C2F81-DB36-6972-1AEA-18CA1E3C77AC}"/>
          </ac:picMkLst>
        </pc:picChg>
      </pc:sldChg>
      <pc:sldChg chg="addSp delSp modSp mod modNotesTx">
        <pc:chgData name="Mark Huntly" userId="2f894ec6-1403-4f17-b28b-5f1f7519461e" providerId="ADAL" clId="{28B19D55-2B64-4018-8539-1453B0FDE5DC}" dt="2026-10-20T10:50:08.964" v="4569"/>
        <pc:sldMkLst>
          <pc:docMk/>
          <pc:sldMk cId="3278513054" sldId="345"/>
        </pc:sldMkLst>
        <pc:spChg chg="add del mod">
          <ac:chgData name="Mark Huntly" userId="2f894ec6-1403-4f17-b28b-5f1f7519461e" providerId="ADAL" clId="{28B19D55-2B64-4018-8539-1453B0FDE5DC}" dt="2026-10-20T10:50:08.964" v="4569"/>
          <ac:spMkLst>
            <pc:docMk/>
            <pc:sldMk cId="3278513054" sldId="345"/>
            <ac:spMk id="2" creationId="{C5035539-3925-1839-63FD-377390CE5290}"/>
          </ac:spMkLst>
        </pc:spChg>
        <pc:spChg chg="add mod">
          <ac:chgData name="Mark Huntly" userId="2f894ec6-1403-4f17-b28b-5f1f7519461e" providerId="ADAL" clId="{28B19D55-2B64-4018-8539-1453B0FDE5DC}" dt="2026-10-16T13:48:24.427" v="4520" actId="1076"/>
          <ac:spMkLst>
            <pc:docMk/>
            <pc:sldMk cId="3278513054" sldId="345"/>
            <ac:spMk id="7" creationId="{40A0D244-D258-CE68-00E8-7F175943A269}"/>
          </ac:spMkLst>
        </pc:spChg>
        <pc:picChg chg="add ord">
          <ac:chgData name="Mark Huntly" userId="2f894ec6-1403-4f17-b28b-5f1f7519461e" providerId="ADAL" clId="{28B19D55-2B64-4018-8539-1453B0FDE5DC}" dt="2026-10-14T09:18:53.977" v="2453" actId="167"/>
          <ac:picMkLst>
            <pc:docMk/>
            <pc:sldMk cId="3278513054" sldId="345"/>
            <ac:picMk id="3" creationId="{4793A406-E09D-0F39-CDF6-0CD350E9AF73}"/>
          </ac:picMkLst>
        </pc:picChg>
      </pc:sldChg>
      <pc:sldChg chg="addSp modSp mod modNotesTx">
        <pc:chgData name="Mark Huntly" userId="2f894ec6-1403-4f17-b28b-5f1f7519461e" providerId="ADAL" clId="{28B19D55-2B64-4018-8539-1453B0FDE5DC}" dt="2026-10-16T13:53:19.702" v="4523" actId="1076"/>
        <pc:sldMkLst>
          <pc:docMk/>
          <pc:sldMk cId="4240824378" sldId="346"/>
        </pc:sldMkLst>
        <pc:spChg chg="add mod">
          <ac:chgData name="Mark Huntly" userId="2f894ec6-1403-4f17-b28b-5f1f7519461e" providerId="ADAL" clId="{28B19D55-2B64-4018-8539-1453B0FDE5DC}" dt="2026-10-16T13:53:19.702" v="4523" actId="1076"/>
          <ac:spMkLst>
            <pc:docMk/>
            <pc:sldMk cId="4240824378" sldId="346"/>
            <ac:spMk id="2" creationId="{5D8D52DD-4CAD-1DC2-91CF-E13BAD67D101}"/>
          </ac:spMkLst>
        </pc:spChg>
      </pc:sldChg>
      <pc:sldChg chg="addSp delSp mod modNotesTx">
        <pc:chgData name="Mark Huntly" userId="2f894ec6-1403-4f17-b28b-5f1f7519461e" providerId="ADAL" clId="{28B19D55-2B64-4018-8539-1453B0FDE5DC}" dt="2026-10-14T10:55:26.240" v="3474" actId="20577"/>
        <pc:sldMkLst>
          <pc:docMk/>
          <pc:sldMk cId="3239633365" sldId="347"/>
        </pc:sldMkLst>
      </pc:sldChg>
      <pc:sldChg chg="addSp delSp modSp mod modNotesTx">
        <pc:chgData name="Mark Huntly" userId="2f894ec6-1403-4f17-b28b-5f1f7519461e" providerId="ADAL" clId="{28B19D55-2B64-4018-8539-1453B0FDE5DC}" dt="2026-10-14T10:58:35.492" v="3638" actId="20577"/>
        <pc:sldMkLst>
          <pc:docMk/>
          <pc:sldMk cId="1275411066" sldId="349"/>
        </pc:sldMkLst>
      </pc:sldChg>
      <pc:sldChg chg="modNotesTx">
        <pc:chgData name="Mark Huntly" userId="2f894ec6-1403-4f17-b28b-5f1f7519461e" providerId="ADAL" clId="{28B19D55-2B64-4018-8539-1453B0FDE5DC}" dt="2026-10-14T10:59:44.418" v="3640" actId="20577"/>
        <pc:sldMkLst>
          <pc:docMk/>
          <pc:sldMk cId="1072712746" sldId="350"/>
        </pc:sldMkLst>
      </pc:sldChg>
      <pc:sldChg chg="modNotesTx">
        <pc:chgData name="Mark Huntly" userId="2f894ec6-1403-4f17-b28b-5f1f7519461e" providerId="ADAL" clId="{28B19D55-2B64-4018-8539-1453B0FDE5DC}" dt="2026-10-14T11:03:31.981" v="3831" actId="20577"/>
        <pc:sldMkLst>
          <pc:docMk/>
          <pc:sldMk cId="3995125943" sldId="351"/>
        </pc:sldMkLst>
      </pc:sldChg>
      <pc:sldChg chg="modNotesTx">
        <pc:chgData name="Mark Huntly" userId="2f894ec6-1403-4f17-b28b-5f1f7519461e" providerId="ADAL" clId="{28B19D55-2B64-4018-8539-1453B0FDE5DC}" dt="2026-10-14T11:06:14.122" v="3914" actId="20577"/>
        <pc:sldMkLst>
          <pc:docMk/>
          <pc:sldMk cId="2282496098" sldId="35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20/10/2026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Requirements analysis produces a specification; ER modelling turns it into a </a:t>
            </a:r>
            <a:r>
              <a:rPr lang="en-GB" i="1" dirty="0"/>
              <a:t>conceptual</a:t>
            </a:r>
            <a:r>
              <a:rPr lang="en-GB" dirty="0"/>
              <a:t> model; next comes mapping to tables.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ER modelling is the top-down route, normalisation is the check applied afterwards.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a:p>
        </p:txBody>
      </p:sp>
    </p:spTree>
    <p:extLst>
      <p:ext uri="{BB962C8B-B14F-4D97-AF65-F5344CB8AC3E}">
        <p14:creationId xmlns:p14="http://schemas.microsoft.com/office/powerpoint/2010/main" val="8172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Requirements analysis produces a specification; ER modelling turns it into a </a:t>
            </a:r>
            <a:r>
              <a:rPr lang="en-GB" b="1" i="1" dirty="0"/>
              <a:t>conceptual</a:t>
            </a:r>
            <a:r>
              <a:rPr lang="en-GB" b="1" dirty="0"/>
              <a:t> </a:t>
            </a:r>
            <a:r>
              <a:rPr lang="en-GB" dirty="0"/>
              <a:t>model; next comes mapping to tables.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ER modelling is the top-down route, normalisation is the check applied afterwards. </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a:t>
            </a:fld>
            <a:endParaRPr lang="en-GB"/>
          </a:p>
        </p:txBody>
      </p:sp>
    </p:spTree>
    <p:extLst>
      <p:ext uri="{BB962C8B-B14F-4D97-AF65-F5344CB8AC3E}">
        <p14:creationId xmlns:p14="http://schemas.microsoft.com/office/powerpoint/2010/main" val="3840909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a:p>
        </p:txBody>
      </p:sp>
    </p:spTree>
    <p:extLst>
      <p:ext uri="{BB962C8B-B14F-4D97-AF65-F5344CB8AC3E}">
        <p14:creationId xmlns:p14="http://schemas.microsoft.com/office/powerpoint/2010/main" val="3657888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entity type is the </a:t>
            </a:r>
            <a:r>
              <a:rPr lang="en-GB" b="1" i="1" dirty="0"/>
              <a:t>category</a:t>
            </a:r>
            <a:r>
              <a:rPr lang="en-GB" dirty="0"/>
              <a:t> (Owner); an occurrence is </a:t>
            </a:r>
            <a:r>
              <a:rPr lang="en-GB" b="1" i="1" dirty="0"/>
              <a:t>one member</a:t>
            </a:r>
            <a:r>
              <a:rPr lang="en-GB" b="1" dirty="0"/>
              <a:t> </a:t>
            </a:r>
            <a:r>
              <a:rPr lang="en-GB" dirty="0"/>
              <a:t>of it (owner 2, Joey)</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a:t>
            </a:fld>
            <a:endParaRPr lang="en-GB"/>
          </a:p>
        </p:txBody>
      </p:sp>
    </p:spTree>
    <p:extLst>
      <p:ext uri="{BB962C8B-B14F-4D97-AF65-F5344CB8AC3E}">
        <p14:creationId xmlns:p14="http://schemas.microsoft.com/office/powerpoint/2010/main" val="3309560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Entities do not have to be physical objects. A Viewing, a Sale or an Inspection is an event, but the business still needs to record it. </a:t>
            </a:r>
          </a:p>
          <a:p>
            <a:r>
              <a:rPr lang="en-GB" dirty="0"/>
              <a:t>What would be an example of these from a university database entity?</a:t>
            </a:r>
          </a:p>
        </p:txBody>
      </p:sp>
      <p:sp>
        <p:nvSpPr>
          <p:cNvPr id="4" name="Slide Number Placeholder 3"/>
          <p:cNvSpPr>
            <a:spLocks noGrp="1"/>
          </p:cNvSpPr>
          <p:nvPr>
            <p:ph type="sldNum" sz="quarter" idx="5"/>
          </p:nvPr>
        </p:nvSpPr>
        <p:spPr/>
        <p:txBody>
          <a:bodyPr/>
          <a:lstStyle/>
          <a:p>
            <a:fld id="{50554485-19FD-416A-B051-20FE4EFF0134}" type="slidenum">
              <a:rPr lang="en-GB" smtClean="0"/>
              <a:t>6</a:t>
            </a:fld>
            <a:endParaRPr lang="en-GB"/>
          </a:p>
        </p:txBody>
      </p:sp>
    </p:spTree>
    <p:extLst>
      <p:ext uri="{BB962C8B-B14F-4D97-AF65-F5344CB8AC3E}">
        <p14:creationId xmlns:p14="http://schemas.microsoft.com/office/powerpoint/2010/main" val="1497345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weak entity cannot exist, or cannot be identified, without its owner.</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a:t>
            </a:fld>
            <a:endParaRPr lang="en-GB"/>
          </a:p>
        </p:txBody>
      </p:sp>
    </p:spTree>
    <p:extLst>
      <p:ext uri="{BB962C8B-B14F-4D97-AF65-F5344CB8AC3E}">
        <p14:creationId xmlns:p14="http://schemas.microsoft.com/office/powerpoint/2010/main" val="27659184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give a more concrete example, consider the client entity and the preference entity: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Delete a client and their preferences make no sense.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do I say that?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weak entity's key usually </a:t>
            </a:r>
            <a:r>
              <a:rPr lang="en-GB" i="1" dirty="0"/>
              <a:t>includes</a:t>
            </a:r>
            <a:r>
              <a:rPr lang="en-GB" dirty="0"/>
              <a:t> its owner's key; this is how it can become a table later.</a:t>
            </a:r>
          </a:p>
          <a:p>
            <a:r>
              <a:rPr lang="en-GB" dirty="0"/>
              <a:t>Therefore, if the owner key has no link back to the Client entity, they are orphaned attributes within an entity.</a:t>
            </a:r>
          </a:p>
        </p:txBody>
      </p:sp>
      <p:sp>
        <p:nvSpPr>
          <p:cNvPr id="4" name="Slide Number Placeholder 3"/>
          <p:cNvSpPr>
            <a:spLocks noGrp="1"/>
          </p:cNvSpPr>
          <p:nvPr>
            <p:ph type="sldNum" sz="quarter" idx="5"/>
          </p:nvPr>
        </p:nvSpPr>
        <p:spPr/>
        <p:txBody>
          <a:bodyPr/>
          <a:lstStyle/>
          <a:p>
            <a:fld id="{50554485-19FD-416A-B051-20FE4EFF0134}" type="slidenum">
              <a:rPr lang="en-GB" smtClean="0"/>
              <a:t>8</a:t>
            </a:fld>
            <a:endParaRPr lang="en-GB"/>
          </a:p>
        </p:txBody>
      </p:sp>
    </p:spTree>
    <p:extLst>
      <p:ext uri="{BB962C8B-B14F-4D97-AF65-F5344CB8AC3E}">
        <p14:creationId xmlns:p14="http://schemas.microsoft.com/office/powerpoint/2010/main" val="11362937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9</a:t>
            </a:fld>
            <a:endParaRPr lang="en-GB"/>
          </a:p>
        </p:txBody>
      </p:sp>
    </p:spTree>
    <p:extLst>
      <p:ext uri="{BB962C8B-B14F-4D97-AF65-F5344CB8AC3E}">
        <p14:creationId xmlns:p14="http://schemas.microsoft.com/office/powerpoint/2010/main" val="3172974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Composite attribute includes one column per part, or one column for the whole if the parts are never used separately.</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a:p>
        </p:txBody>
      </p:sp>
    </p:spTree>
    <p:extLst>
      <p:ext uri="{BB962C8B-B14F-4D97-AF65-F5344CB8AC3E}">
        <p14:creationId xmlns:p14="http://schemas.microsoft.com/office/powerpoint/2010/main" val="6894007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Deal with multi-valued with concatenation using a delimiter, complex types like an array or creating a new table linking back with a foreign key. Fine maybe for a no-</a:t>
            </a:r>
            <a:r>
              <a:rPr lang="en-US" dirty="0" err="1"/>
              <a:t>sql</a:t>
            </a:r>
            <a:r>
              <a:rPr lang="en-US" dirty="0"/>
              <a:t> database </a:t>
            </a:r>
            <a:r>
              <a:rPr lang="en-US" dirty="0">
                <a:sym typeface="Wingdings" panose="05000000000000000000" pitchFamily="2" charset="2"/>
              </a:rPr>
              <a:t></a:t>
            </a:r>
            <a:endParaRPr lang="en-US" dirty="0"/>
          </a:p>
          <a:p>
            <a:r>
              <a:rPr lang="en-US" dirty="0"/>
              <a:t>“Why would this be a bad option?”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break 1NF "07700 900123; 07700 900456" in one cell cannot be searched or constrained reliably.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be the better option 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relational answer is a separate table.</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11</a:t>
            </a:fld>
            <a:endParaRPr lang="en-GB"/>
          </a:p>
        </p:txBody>
      </p:sp>
    </p:spTree>
    <p:extLst>
      <p:ext uri="{BB962C8B-B14F-4D97-AF65-F5344CB8AC3E}">
        <p14:creationId xmlns:p14="http://schemas.microsoft.com/office/powerpoint/2010/main" val="9769788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Usually not stored; calculated in a query or view</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12</a:t>
            </a:fld>
            <a:endParaRPr lang="en-GB"/>
          </a:p>
        </p:txBody>
      </p:sp>
    </p:spTree>
    <p:extLst>
      <p:ext uri="{BB962C8B-B14F-4D97-AF65-F5344CB8AC3E}">
        <p14:creationId xmlns:p14="http://schemas.microsoft.com/office/powerpoint/2010/main" val="28418820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depiction comes from Conolly and Begg once more.</a:t>
            </a:r>
          </a:p>
          <a:p>
            <a:r>
              <a:rPr lang="en-GB" dirty="0"/>
              <a:t>This is a UML style diagram.</a:t>
            </a:r>
          </a:p>
          <a:p>
            <a:r>
              <a:rPr lang="en-GB" dirty="0"/>
              <a:t>Notation matters 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t>
            </a:r>
            <a:r>
              <a:rPr lang="en-GB" sz="1200" kern="1200" dirty="0" err="1">
                <a:solidFill>
                  <a:schemeClr val="tx1"/>
                </a:solidFill>
                <a:latin typeface="+mn-lt"/>
                <a:ea typeface="+mn-ea"/>
                <a:cs typeface="+mn-cs"/>
              </a:rPr>
              <a:t>totalStaff</a:t>
            </a:r>
            <a:r>
              <a:rPr lang="en-GB" dirty="0"/>
              <a:t> (the slash marks a derived attribute), the indented address parts (composite), and </a:t>
            </a:r>
            <a:r>
              <a:rPr lang="en-GB" sz="1200" kern="1200" dirty="0" err="1">
                <a:solidFill>
                  <a:schemeClr val="tx1"/>
                </a:solidFill>
                <a:latin typeface="+mn-lt"/>
                <a:ea typeface="+mn-ea"/>
                <a:cs typeface="+mn-cs"/>
              </a:rPr>
              <a:t>telNo</a:t>
            </a:r>
            <a:r>
              <a:rPr lang="en-GB" sz="1200" kern="1200" dirty="0">
                <a:solidFill>
                  <a:schemeClr val="tx1"/>
                </a:solidFill>
                <a:latin typeface="+mn-lt"/>
                <a:ea typeface="+mn-ea"/>
                <a:cs typeface="+mn-cs"/>
              </a:rPr>
              <a:t> [1..3]</a:t>
            </a:r>
            <a:r>
              <a:rPr lang="en-GB" dirty="0"/>
              <a:t> (multi-valued, one to three values).</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22529673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14</a:t>
            </a:fld>
            <a:endParaRPr lang="en-GB"/>
          </a:p>
        </p:txBody>
      </p:sp>
    </p:spTree>
    <p:extLst>
      <p:ext uri="{BB962C8B-B14F-4D97-AF65-F5344CB8AC3E}">
        <p14:creationId xmlns:p14="http://schemas.microsoft.com/office/powerpoint/2010/main" val="37157686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an ER model an identifier must be </a:t>
            </a:r>
            <a:r>
              <a:rPr lang="en-GB" i="1" dirty="0"/>
              <a:t>unique</a:t>
            </a:r>
            <a:r>
              <a:rPr lang="en-GB" dirty="0"/>
              <a:t>: that is its job.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have a put non-unique in italics 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non-unique attribute is a search attribute, not an identifier.</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a:p>
        </p:txBody>
      </p:sp>
    </p:spTree>
    <p:extLst>
      <p:ext uri="{BB962C8B-B14F-4D97-AF65-F5344CB8AC3E}">
        <p14:creationId xmlns:p14="http://schemas.microsoft.com/office/powerpoint/2010/main" val="16153771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16</a:t>
            </a:fld>
            <a:endParaRPr lang="en-GB"/>
          </a:p>
        </p:txBody>
      </p:sp>
    </p:spTree>
    <p:extLst>
      <p:ext uri="{BB962C8B-B14F-4D97-AF65-F5344CB8AC3E}">
        <p14:creationId xmlns:p14="http://schemas.microsoft.com/office/powerpoint/2010/main" val="9095841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Same distinction as for entities: "Branch Has Staff" is the type;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"branch B003 has staff member SG37" is one occurrence.</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17</a:t>
            </a:fld>
            <a:endParaRPr lang="en-GB"/>
          </a:p>
        </p:txBody>
      </p:sp>
    </p:spTree>
    <p:extLst>
      <p:ext uri="{BB962C8B-B14F-4D97-AF65-F5344CB8AC3E}">
        <p14:creationId xmlns:p14="http://schemas.microsoft.com/office/powerpoint/2010/main" val="7926073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 me ask a question… </a:t>
            </a:r>
            <a:r>
              <a:rPr lang="en-GB" i="1" dirty="0"/>
              <a:t>"How many staff does B003 have?"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Same distinction as for entities: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"Branch Has Staff" is the type;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branch B003 has staff member SG37" is one occurrence.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semantic net (the ovals with dots and lines) shows actual occurrences; the ER diagram shows only the types.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Use the net to answer a question on the diagram, such as </a:t>
            </a:r>
            <a:r>
              <a:rPr lang="en-GB" i="1" dirty="0"/>
              <a:t>"How many staff does B003 have?"</a:t>
            </a:r>
            <a:endParaRPr lang="en-GB" dirty="0"/>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18</a:t>
            </a:fld>
            <a:endParaRPr lang="en-GB"/>
          </a:p>
        </p:txBody>
      </p:sp>
    </p:spTree>
    <p:extLst>
      <p:ext uri="{BB962C8B-B14F-4D97-AF65-F5344CB8AC3E}">
        <p14:creationId xmlns:p14="http://schemas.microsoft.com/office/powerpoint/2010/main" val="2653814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19</a:t>
            </a:fld>
            <a:endParaRPr lang="en-GB"/>
          </a:p>
        </p:txBody>
      </p:sp>
    </p:spTree>
    <p:extLst>
      <p:ext uri="{BB962C8B-B14F-4D97-AF65-F5344CB8AC3E}">
        <p14:creationId xmlns:p14="http://schemas.microsoft.com/office/powerpoint/2010/main" val="40798458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20</a:t>
            </a:fld>
            <a:endParaRPr lang="en-GB"/>
          </a:p>
        </p:txBody>
      </p:sp>
    </p:spTree>
    <p:extLst>
      <p:ext uri="{BB962C8B-B14F-4D97-AF65-F5344CB8AC3E}">
        <p14:creationId xmlns:p14="http://schemas.microsoft.com/office/powerpoint/2010/main" val="19343954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21</a:t>
            </a:fld>
            <a:endParaRPr lang="en-GB"/>
          </a:p>
        </p:txBody>
      </p:sp>
    </p:spTree>
    <p:extLst>
      <p:ext uri="{BB962C8B-B14F-4D97-AF65-F5344CB8AC3E}">
        <p14:creationId xmlns:p14="http://schemas.microsoft.com/office/powerpoint/2010/main" val="14199386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22</a:t>
            </a:fld>
            <a:endParaRPr lang="en-GB"/>
          </a:p>
        </p:txBody>
      </p:sp>
    </p:spTree>
    <p:extLst>
      <p:ext uri="{BB962C8B-B14F-4D97-AF65-F5344CB8AC3E}">
        <p14:creationId xmlns:p14="http://schemas.microsoft.com/office/powerpoint/2010/main" val="23013655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have a ternary relationship?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Why not replace Registers with three binary relationships?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Because "a member of staff registers a client </a:t>
            </a:r>
            <a:r>
              <a:rPr lang="en-GB" i="1" dirty="0"/>
              <a:t>at a branch</a:t>
            </a:r>
            <a:r>
              <a:rPr lang="en-GB" dirty="0"/>
              <a:t>" is one fact involving all three.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Splitting it loses which staff member registered which client at which branch.</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23</a:t>
            </a:fld>
            <a:endParaRPr lang="en-GB"/>
          </a:p>
        </p:txBody>
      </p:sp>
    </p:spTree>
    <p:extLst>
      <p:ext uri="{BB962C8B-B14F-4D97-AF65-F5344CB8AC3E}">
        <p14:creationId xmlns:p14="http://schemas.microsoft.com/office/powerpoint/2010/main" val="20490801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24</a:t>
            </a:fld>
            <a:endParaRPr lang="en-GB"/>
          </a:p>
        </p:txBody>
      </p:sp>
    </p:spTree>
    <p:extLst>
      <p:ext uri="{BB962C8B-B14F-4D97-AF65-F5344CB8AC3E}">
        <p14:creationId xmlns:p14="http://schemas.microsoft.com/office/powerpoint/2010/main" val="13109869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some cases, there is a two-way relationship.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a form of recursive relationship.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Role names help determine the relationship. Or more to the point the directionality of the relationship.</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25</a:t>
            </a:fld>
            <a:endParaRPr lang="en-GB"/>
          </a:p>
        </p:txBody>
      </p:sp>
    </p:spTree>
    <p:extLst>
      <p:ext uri="{BB962C8B-B14F-4D97-AF65-F5344CB8AC3E}">
        <p14:creationId xmlns:p14="http://schemas.microsoft.com/office/powerpoint/2010/main" val="6985343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recursive (unary) relationship, in its true sense, links an entity type to itself: such as Staff supervises Staff.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Role names (Supervisor, Supervisee) say which side is which here.</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26</a:t>
            </a:fld>
            <a:endParaRPr lang="en-GB"/>
          </a:p>
        </p:txBody>
      </p:sp>
    </p:spTree>
    <p:extLst>
      <p:ext uri="{BB962C8B-B14F-4D97-AF65-F5344CB8AC3E}">
        <p14:creationId xmlns:p14="http://schemas.microsoft.com/office/powerpoint/2010/main" val="32663472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recursive relationship becomes a foreign key in the same table, such as </a:t>
            </a:r>
            <a:r>
              <a:rPr lang="en-GB" sz="1200" kern="1200" dirty="0" err="1">
                <a:solidFill>
                  <a:schemeClr val="tx1"/>
                </a:solidFill>
                <a:latin typeface="+mn-lt"/>
                <a:ea typeface="+mn-ea"/>
                <a:cs typeface="+mn-cs"/>
              </a:rPr>
              <a:t>supervisorStaffNo</a:t>
            </a:r>
            <a:r>
              <a:rPr lang="en-GB" dirty="0"/>
              <a:t> in Staff referencing </a:t>
            </a:r>
            <a:r>
              <a:rPr lang="en-GB" sz="1200" kern="1200" dirty="0" err="1">
                <a:solidFill>
                  <a:schemeClr val="tx1"/>
                </a:solidFill>
                <a:latin typeface="+mn-lt"/>
                <a:ea typeface="+mn-ea"/>
                <a:cs typeface="+mn-cs"/>
              </a:rPr>
              <a:t>staffNo</a:t>
            </a:r>
            <a:r>
              <a:rPr lang="en-GB" dirty="0"/>
              <a:t>.</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27</a:t>
            </a:fld>
            <a:endParaRPr lang="en-GB"/>
          </a:p>
        </p:txBody>
      </p:sp>
    </p:spTree>
    <p:extLst>
      <p:ext uri="{BB962C8B-B14F-4D97-AF65-F5344CB8AC3E}">
        <p14:creationId xmlns:p14="http://schemas.microsoft.com/office/powerpoint/2010/main" val="29663682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Stress the last line: the designer does not choose multiplicity, the business does.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"Can a module have two lecturers?" is a question for the client, not for the modeller.</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28</a:t>
            </a:fld>
            <a:endParaRPr lang="en-GB"/>
          </a:p>
        </p:txBody>
      </p:sp>
    </p:spTree>
    <p:extLst>
      <p:ext uri="{BB962C8B-B14F-4D97-AF65-F5344CB8AC3E}">
        <p14:creationId xmlns:p14="http://schemas.microsoft.com/office/powerpoint/2010/main" val="12365260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Always ask these questions:</a:t>
            </a:r>
          </a:p>
          <a:p>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"One A relates to how many B? One B relates to how many A?"</a:t>
            </a:r>
            <a:r>
              <a:rPr lang="en-GB" dirty="0"/>
              <a:t> Two questions, two answers, then the type.</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29</a:t>
            </a:fld>
            <a:endParaRPr lang="en-GB"/>
          </a:p>
        </p:txBody>
      </p:sp>
    </p:spTree>
    <p:extLst>
      <p:ext uri="{BB962C8B-B14F-4D97-AF65-F5344CB8AC3E}">
        <p14:creationId xmlns:p14="http://schemas.microsoft.com/office/powerpoint/2010/main" val="33901583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30</a:t>
            </a:fld>
            <a:endParaRPr lang="en-GB"/>
          </a:p>
        </p:txBody>
      </p:sp>
    </p:spTree>
    <p:extLst>
      <p:ext uri="{BB962C8B-B14F-4D97-AF65-F5344CB8AC3E}">
        <p14:creationId xmlns:p14="http://schemas.microsoft.com/office/powerpoint/2010/main" val="33595113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31</a:t>
            </a:fld>
            <a:endParaRPr lang="en-GB"/>
          </a:p>
        </p:txBody>
      </p:sp>
    </p:spTree>
    <p:extLst>
      <p:ext uri="{BB962C8B-B14F-4D97-AF65-F5344CB8AC3E}">
        <p14:creationId xmlns:p14="http://schemas.microsoft.com/office/powerpoint/2010/main" val="38390856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32</a:t>
            </a:fld>
            <a:endParaRPr lang="en-GB"/>
          </a:p>
        </p:txBody>
      </p:sp>
    </p:spTree>
    <p:extLst>
      <p:ext uri="{BB962C8B-B14F-4D97-AF65-F5344CB8AC3E}">
        <p14:creationId xmlns:p14="http://schemas.microsoft.com/office/powerpoint/2010/main" val="219239317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problem: A *:* relationship cannot be stored directly with one foreign key (Lecture 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33</a:t>
            </a:fld>
            <a:endParaRPr lang="en-GB"/>
          </a:p>
        </p:txBody>
      </p:sp>
    </p:spTree>
    <p:extLst>
      <p:ext uri="{BB962C8B-B14F-4D97-AF65-F5344CB8AC3E}">
        <p14:creationId xmlns:p14="http://schemas.microsoft.com/office/powerpoint/2010/main" val="18875426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problem: A *:* relationship cannot be stored directly with one foreign key (Lecture 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becomes an associative entity, </a:t>
            </a:r>
            <a:r>
              <a:rPr lang="en-GB" dirty="0" err="1"/>
              <a:t>Manager_Project</a:t>
            </a:r>
            <a:r>
              <a:rPr lang="en-GB" dirty="0"/>
              <a:t>, with two 1:* relationships.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Always ask “What attributes might belong to the association itself, such as the date a manager joined the project or their role on 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That is often the clue that an associative entity is needed.</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34</a:t>
            </a:fld>
            <a:endParaRPr lang="en-GB"/>
          </a:p>
        </p:txBody>
      </p:sp>
    </p:spTree>
    <p:extLst>
      <p:ext uri="{BB962C8B-B14F-4D97-AF65-F5344CB8AC3E}">
        <p14:creationId xmlns:p14="http://schemas.microsoft.com/office/powerpoint/2010/main" val="129124438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Pairing a semantic net with the UML-style diagram. You can see the numbers can be derived from the semantic net.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Use the net to </a:t>
            </a:r>
            <a:r>
              <a:rPr lang="en-GB" i="1" dirty="0"/>
              <a:t>derive</a:t>
            </a:r>
            <a:r>
              <a:rPr lang="en-GB" dirty="0"/>
              <a:t> the numbers: count the lines from each dot.</a:t>
            </a:r>
          </a:p>
          <a:p>
            <a:r>
              <a:rPr lang="en-GB" dirty="0"/>
              <a:t>Manages 1:1</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35</a:t>
            </a:fld>
            <a:endParaRPr lang="en-GB"/>
          </a:p>
        </p:txBody>
      </p:sp>
    </p:spTree>
    <p:extLst>
      <p:ext uri="{BB962C8B-B14F-4D97-AF65-F5344CB8AC3E}">
        <p14:creationId xmlns:p14="http://schemas.microsoft.com/office/powerpoint/2010/main" val="178761505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Pairing a semantic net with the UML-style diagram. You can see the numbers can be derived from the semantic net.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Explain how to read the UML ranges: the number sits at the </a:t>
            </a:r>
            <a:r>
              <a:rPr lang="en-GB" i="1" dirty="0"/>
              <a:t>far</a:t>
            </a:r>
            <a:r>
              <a:rPr lang="en-GB" dirty="0"/>
              <a:t> end.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"0..1" next to Branch means each member of staff manages zero or one branch.</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36</a:t>
            </a:fld>
            <a:endParaRPr lang="en-GB"/>
          </a:p>
        </p:txBody>
      </p:sp>
    </p:spTree>
    <p:extLst>
      <p:ext uri="{BB962C8B-B14F-4D97-AF65-F5344CB8AC3E}">
        <p14:creationId xmlns:p14="http://schemas.microsoft.com/office/powerpoint/2010/main" val="15242417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37</a:t>
            </a:fld>
            <a:endParaRPr lang="en-GB"/>
          </a:p>
        </p:txBody>
      </p:sp>
    </p:spTree>
    <p:extLst>
      <p:ext uri="{BB962C8B-B14F-4D97-AF65-F5344CB8AC3E}">
        <p14:creationId xmlns:p14="http://schemas.microsoft.com/office/powerpoint/2010/main" val="15174330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38</a:t>
            </a:fld>
            <a:endParaRPr lang="en-GB"/>
          </a:p>
        </p:txBody>
      </p:sp>
    </p:spTree>
    <p:extLst>
      <p:ext uri="{BB962C8B-B14F-4D97-AF65-F5344CB8AC3E}">
        <p14:creationId xmlns:p14="http://schemas.microsoft.com/office/powerpoint/2010/main" val="300907434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39</a:t>
            </a:fld>
            <a:endParaRPr lang="en-GB"/>
          </a:p>
        </p:txBody>
      </p:sp>
    </p:spTree>
    <p:extLst>
      <p:ext uri="{BB962C8B-B14F-4D97-AF65-F5344CB8AC3E}">
        <p14:creationId xmlns:p14="http://schemas.microsoft.com/office/powerpoint/2010/main" val="282857975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40</a:t>
            </a:fld>
            <a:endParaRPr lang="en-GB"/>
          </a:p>
        </p:txBody>
      </p:sp>
    </p:spTree>
    <p:extLst>
      <p:ext uri="{BB962C8B-B14F-4D97-AF65-F5344CB8AC3E}">
        <p14:creationId xmlns:p14="http://schemas.microsoft.com/office/powerpoint/2010/main" val="248422618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other words: Fix two entities and count the third. </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41</a:t>
            </a:fld>
            <a:endParaRPr lang="en-GB"/>
          </a:p>
        </p:txBody>
      </p:sp>
    </p:spTree>
    <p:extLst>
      <p:ext uri="{BB962C8B-B14F-4D97-AF65-F5344CB8AC3E}">
        <p14:creationId xmlns:p14="http://schemas.microsoft.com/office/powerpoint/2010/main" val="171839769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42</a:t>
            </a:fld>
            <a:endParaRPr lang="en-GB"/>
          </a:p>
        </p:txBody>
      </p:sp>
    </p:spTree>
    <p:extLst>
      <p:ext uri="{BB962C8B-B14F-4D97-AF65-F5344CB8AC3E}">
        <p14:creationId xmlns:p14="http://schemas.microsoft.com/office/powerpoint/2010/main" val="359610993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Fix two entities and count the third.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Fix a staff member and a branch, and they may have registered zero or many clients (0..*);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Fix a client and a branch, and exactly one staff member registered them (1..1);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Fix a client and a staff member, and there is exactly one branch (1..1).</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43</a:t>
            </a:fld>
            <a:endParaRPr lang="en-GB"/>
          </a:p>
        </p:txBody>
      </p:sp>
    </p:spTree>
    <p:extLst>
      <p:ext uri="{BB962C8B-B14F-4D97-AF65-F5344CB8AC3E}">
        <p14:creationId xmlns:p14="http://schemas.microsoft.com/office/powerpoint/2010/main" val="278151024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Point out the less common ones, 5..10 and 0, 3, 6–8.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show that UML can state exact ranges that crow's foot cannot.</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44</a:t>
            </a:fld>
            <a:endParaRPr lang="en-GB"/>
          </a:p>
        </p:txBody>
      </p:sp>
    </p:spTree>
    <p:extLst>
      <p:ext uri="{BB962C8B-B14F-4D97-AF65-F5344CB8AC3E}">
        <p14:creationId xmlns:p14="http://schemas.microsoft.com/office/powerpoint/2010/main" val="43663577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b="1" dirty="0"/>
              <a:t>Cardinality (maximum):</a:t>
            </a:r>
            <a:r>
              <a:rPr lang="en-GB" dirty="0"/>
              <a:t> one or many. In tables, it decides </a:t>
            </a:r>
            <a:r>
              <a:rPr lang="en-GB" i="1" dirty="0"/>
              <a:t>where</a:t>
            </a:r>
            <a:r>
              <a:rPr lang="en-GB" dirty="0"/>
              <a:t> the FK goes and whether it needs a UNIQUE constraint.</a:t>
            </a:r>
          </a:p>
          <a:p>
            <a:pPr lvl="0"/>
            <a:r>
              <a:rPr lang="en-GB" b="1" dirty="0"/>
              <a:t>Participation (minimum):</a:t>
            </a:r>
            <a:r>
              <a:rPr lang="en-GB" dirty="0"/>
              <a:t> zero (optional) or one (mandatory). In tables, it decides whether the FK is NULL or NOT NULL.</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45</a:t>
            </a:fld>
            <a:endParaRPr lang="en-GB"/>
          </a:p>
        </p:txBody>
      </p:sp>
    </p:spTree>
    <p:extLst>
      <p:ext uri="{BB962C8B-B14F-4D97-AF65-F5344CB8AC3E}">
        <p14:creationId xmlns:p14="http://schemas.microsoft.com/office/powerpoint/2010/main" val="57960613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mandatory 1:1 means a NOT NULL, UNIQUE foreign key.</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46</a:t>
            </a:fld>
            <a:endParaRPr lang="en-GB"/>
          </a:p>
        </p:txBody>
      </p:sp>
    </p:spTree>
    <p:extLst>
      <p:ext uri="{BB962C8B-B14F-4D97-AF65-F5344CB8AC3E}">
        <p14:creationId xmlns:p14="http://schemas.microsoft.com/office/powerpoint/2010/main" val="416154928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47</a:t>
            </a:fld>
            <a:endParaRPr lang="en-GB"/>
          </a:p>
        </p:txBody>
      </p:sp>
    </p:spTree>
    <p:extLst>
      <p:ext uri="{BB962C8B-B14F-4D97-AF65-F5344CB8AC3E}">
        <p14:creationId xmlns:p14="http://schemas.microsoft.com/office/powerpoint/2010/main" val="155723769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48</a:t>
            </a:fld>
            <a:endParaRPr lang="en-GB"/>
          </a:p>
        </p:txBody>
      </p:sp>
    </p:spTree>
    <p:extLst>
      <p:ext uri="{BB962C8B-B14F-4D97-AF65-F5344CB8AC3E}">
        <p14:creationId xmlns:p14="http://schemas.microsoft.com/office/powerpoint/2010/main" val="100084040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now add a minimum cardinality to the manager project diagram.</a:t>
            </a:r>
          </a:p>
          <a:p>
            <a:r>
              <a:rPr lang="en-GB" dirty="0"/>
              <a:t>What does this now mean?</a:t>
            </a:r>
          </a:p>
        </p:txBody>
      </p:sp>
      <p:sp>
        <p:nvSpPr>
          <p:cNvPr id="4" name="Slide Number Placeholder 3"/>
          <p:cNvSpPr>
            <a:spLocks noGrp="1"/>
          </p:cNvSpPr>
          <p:nvPr>
            <p:ph type="sldNum" sz="quarter" idx="5"/>
          </p:nvPr>
        </p:nvSpPr>
        <p:spPr/>
        <p:txBody>
          <a:bodyPr/>
          <a:lstStyle/>
          <a:p>
            <a:fld id="{50554485-19FD-416A-B051-20FE4EFF0134}" type="slidenum">
              <a:rPr lang="en-GB" smtClean="0"/>
              <a:t>49</a:t>
            </a:fld>
            <a:endParaRPr lang="en-GB"/>
          </a:p>
        </p:txBody>
      </p:sp>
    </p:spTree>
    <p:extLst>
      <p:ext uri="{BB962C8B-B14F-4D97-AF65-F5344CB8AC3E}">
        <p14:creationId xmlns:p14="http://schemas.microsoft.com/office/powerpoint/2010/main" val="60179630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this example of staff and branch:</a:t>
            </a:r>
          </a:p>
          <a:p>
            <a:r>
              <a:rPr lang="en-GB" dirty="0"/>
              <a:t>These are UML notation for cardinality… </a:t>
            </a:r>
            <a:r>
              <a:rPr lang="en-GB" b="1" dirty="0"/>
              <a:t>one and only one </a:t>
            </a:r>
            <a:r>
              <a:rPr lang="en-GB" dirty="0"/>
              <a:t>and </a:t>
            </a:r>
            <a:r>
              <a:rPr lang="en-GB" b="1" dirty="0"/>
              <a:t>zero to one.</a:t>
            </a:r>
          </a:p>
        </p:txBody>
      </p:sp>
      <p:sp>
        <p:nvSpPr>
          <p:cNvPr id="4" name="Slide Number Placeholder 3"/>
          <p:cNvSpPr>
            <a:spLocks noGrp="1"/>
          </p:cNvSpPr>
          <p:nvPr>
            <p:ph type="sldNum" sz="quarter" idx="5"/>
          </p:nvPr>
        </p:nvSpPr>
        <p:spPr/>
        <p:txBody>
          <a:bodyPr/>
          <a:lstStyle/>
          <a:p>
            <a:fld id="{50554485-19FD-416A-B051-20FE4EFF0134}" type="slidenum">
              <a:rPr lang="en-GB" smtClean="0"/>
              <a:t>50</a:t>
            </a:fld>
            <a:endParaRPr lang="en-GB"/>
          </a:p>
        </p:txBody>
      </p:sp>
    </p:spTree>
    <p:extLst>
      <p:ext uri="{BB962C8B-B14F-4D97-AF65-F5344CB8AC3E}">
        <p14:creationId xmlns:p14="http://schemas.microsoft.com/office/powerpoint/2010/main" val="42147538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notations can be UML (less common for ERDs), </a:t>
            </a:r>
            <a:r>
              <a:rPr lang="en-GB" dirty="0" err="1"/>
              <a:t>crowsfeet</a:t>
            </a:r>
            <a:r>
              <a:rPr lang="en-GB" dirty="0"/>
              <a:t> or a more visual depiction we have already seen, and I will show you in a moment.</a:t>
            </a:r>
          </a:p>
          <a:p>
            <a:r>
              <a:rPr lang="en-GB" dirty="0"/>
              <a:t>Conventions vary by tool and it is important to recognise them all.</a:t>
            </a:r>
          </a:p>
          <a:p>
            <a:r>
              <a:rPr lang="en-GB" dirty="0"/>
              <a:t>Make sure you state the notation you use in your assessment.</a:t>
            </a:r>
          </a:p>
        </p:txBody>
      </p:sp>
      <p:sp>
        <p:nvSpPr>
          <p:cNvPr id="4" name="Slide Number Placeholder 3"/>
          <p:cNvSpPr>
            <a:spLocks noGrp="1"/>
          </p:cNvSpPr>
          <p:nvPr>
            <p:ph type="sldNum" sz="quarter" idx="5"/>
          </p:nvPr>
        </p:nvSpPr>
        <p:spPr/>
        <p:txBody>
          <a:bodyPr/>
          <a:lstStyle/>
          <a:p>
            <a:fld id="{50554485-19FD-416A-B051-20FE4EFF0134}" type="slidenum">
              <a:rPr lang="en-GB" smtClean="0"/>
              <a:t>51</a:t>
            </a:fld>
            <a:endParaRPr lang="en-GB"/>
          </a:p>
        </p:txBody>
      </p:sp>
    </p:spTree>
    <p:extLst>
      <p:ext uri="{BB962C8B-B14F-4D97-AF65-F5344CB8AC3E}">
        <p14:creationId xmlns:p14="http://schemas.microsoft.com/office/powerpoint/2010/main" val="160306702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Shown in </a:t>
            </a:r>
            <a:r>
              <a:rPr lang="en-GB" dirty="0" err="1"/>
              <a:t>Crowsfoot</a:t>
            </a:r>
            <a:r>
              <a:rPr lang="en-GB" dirty="0"/>
              <a:t> notation</a:t>
            </a:r>
          </a:p>
        </p:txBody>
      </p:sp>
      <p:sp>
        <p:nvSpPr>
          <p:cNvPr id="4" name="Slide Number Placeholder 3"/>
          <p:cNvSpPr>
            <a:spLocks noGrp="1"/>
          </p:cNvSpPr>
          <p:nvPr>
            <p:ph type="sldNum" sz="quarter" idx="5"/>
          </p:nvPr>
        </p:nvSpPr>
        <p:spPr/>
        <p:txBody>
          <a:bodyPr/>
          <a:lstStyle/>
          <a:p>
            <a:fld id="{50554485-19FD-416A-B051-20FE4EFF0134}" type="slidenum">
              <a:rPr lang="en-GB" smtClean="0"/>
              <a:t>52</a:t>
            </a:fld>
            <a:endParaRPr lang="en-GB"/>
          </a:p>
        </p:txBody>
      </p:sp>
    </p:spTree>
    <p:extLst>
      <p:ext uri="{BB962C8B-B14F-4D97-AF65-F5344CB8AC3E}">
        <p14:creationId xmlns:p14="http://schemas.microsoft.com/office/powerpoint/2010/main" val="15502686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more visual ERD, this is the </a:t>
            </a:r>
            <a:r>
              <a:rPr lang="en-GB" dirty="0" err="1"/>
              <a:t>uni</a:t>
            </a:r>
            <a:r>
              <a:rPr lang="en-GB" dirty="0"/>
              <a:t> student example from last week.</a:t>
            </a:r>
          </a:p>
          <a:p>
            <a:r>
              <a:rPr lang="en-GB" dirty="0"/>
              <a:t>Talk me through these notations and relations.</a:t>
            </a:r>
          </a:p>
          <a:p>
            <a:r>
              <a:rPr lang="en-GB" dirty="0"/>
              <a:t>Solid lines are identifying relationships – to a weak or associative entity (in this case a join table)</a:t>
            </a:r>
          </a:p>
          <a:p>
            <a:r>
              <a:rPr lang="en-GB" dirty="0"/>
              <a:t>Dashed lines are non-identifying relationships.</a:t>
            </a:r>
          </a:p>
          <a:p>
            <a:r>
              <a:rPr lang="en-GB" dirty="0"/>
              <a:t>If you could delete the foreign key column and the table would still have a valid primary key, the relationship is non-identifying and the line is dashed.</a:t>
            </a:r>
          </a:p>
        </p:txBody>
      </p:sp>
      <p:sp>
        <p:nvSpPr>
          <p:cNvPr id="4" name="Slide Number Placeholder 3"/>
          <p:cNvSpPr>
            <a:spLocks noGrp="1"/>
          </p:cNvSpPr>
          <p:nvPr>
            <p:ph type="sldNum" sz="quarter" idx="5"/>
          </p:nvPr>
        </p:nvSpPr>
        <p:spPr/>
        <p:txBody>
          <a:bodyPr/>
          <a:lstStyle/>
          <a:p>
            <a:fld id="{50554485-19FD-416A-B051-20FE4EFF0134}" type="slidenum">
              <a:rPr lang="en-GB" smtClean="0"/>
              <a:t>53</a:t>
            </a:fld>
            <a:endParaRPr lang="en-GB"/>
          </a:p>
        </p:txBody>
      </p:sp>
    </p:spTree>
    <p:extLst>
      <p:ext uri="{BB962C8B-B14F-4D97-AF65-F5344CB8AC3E}">
        <p14:creationId xmlns:p14="http://schemas.microsoft.com/office/powerpoint/2010/main" val="410938206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underline nouns (candidate entities) and circle verbs (candidate relationships)</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54</a:t>
            </a:fld>
            <a:endParaRPr lang="en-GB"/>
          </a:p>
        </p:txBody>
      </p:sp>
    </p:spTree>
    <p:extLst>
      <p:ext uri="{BB962C8B-B14F-4D97-AF65-F5344CB8AC3E}">
        <p14:creationId xmlns:p14="http://schemas.microsoft.com/office/powerpoint/2010/main" val="189590778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"Do we need University as an entity?"</a:t>
            </a:r>
            <a:endParaRPr lang="en-GB" dirty="0"/>
          </a:p>
          <a:p>
            <a:r>
              <a:rPr lang="en-GB" dirty="0"/>
              <a:t>This is a choice for the designer.</a:t>
            </a:r>
          </a:p>
        </p:txBody>
      </p:sp>
      <p:sp>
        <p:nvSpPr>
          <p:cNvPr id="4" name="Slide Number Placeholder 3"/>
          <p:cNvSpPr>
            <a:spLocks noGrp="1"/>
          </p:cNvSpPr>
          <p:nvPr>
            <p:ph type="sldNum" sz="quarter" idx="5"/>
          </p:nvPr>
        </p:nvSpPr>
        <p:spPr/>
        <p:txBody>
          <a:bodyPr/>
          <a:lstStyle/>
          <a:p>
            <a:fld id="{50554485-19FD-416A-B051-20FE4EFF0134}" type="slidenum">
              <a:rPr lang="en-GB" smtClean="0"/>
              <a:t>55</a:t>
            </a:fld>
            <a:endParaRPr lang="en-GB"/>
          </a:p>
        </p:txBody>
      </p:sp>
    </p:spTree>
    <p:extLst>
      <p:ext uri="{BB962C8B-B14F-4D97-AF65-F5344CB8AC3E}">
        <p14:creationId xmlns:p14="http://schemas.microsoft.com/office/powerpoint/2010/main" val="251987183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School employs Lecturers" is in the matrix but </a:t>
            </a:r>
            <a:r>
              <a:rPr lang="en-GB" b="1" dirty="0"/>
              <a:t>not in the brief</a:t>
            </a:r>
            <a:r>
              <a:rPr lang="en-GB" dirty="0"/>
              <a:t>. It is a reasonable assumption, but an assumption none the less.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Again, this is a discretion for the designer.</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56</a:t>
            </a:fld>
            <a:endParaRPr lang="en-GB"/>
          </a:p>
        </p:txBody>
      </p:sp>
    </p:spTree>
    <p:extLst>
      <p:ext uri="{BB962C8B-B14F-4D97-AF65-F5344CB8AC3E}">
        <p14:creationId xmlns:p14="http://schemas.microsoft.com/office/powerpoint/2010/main" val="229948986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are only drawing the boxes and lines. Just relations and possible relationships, no attributes or multiplicity. This is better by hand initially to conceptualise.</a:t>
            </a:r>
          </a:p>
        </p:txBody>
      </p:sp>
      <p:sp>
        <p:nvSpPr>
          <p:cNvPr id="4" name="Slide Number Placeholder 3"/>
          <p:cNvSpPr>
            <a:spLocks noGrp="1"/>
          </p:cNvSpPr>
          <p:nvPr>
            <p:ph type="sldNum" sz="quarter" idx="5"/>
          </p:nvPr>
        </p:nvSpPr>
        <p:spPr/>
        <p:txBody>
          <a:bodyPr/>
          <a:lstStyle/>
          <a:p>
            <a:fld id="{50554485-19FD-416A-B051-20FE4EFF0134}" type="slidenum">
              <a:rPr lang="en-GB" smtClean="0"/>
              <a:t>57</a:t>
            </a:fld>
            <a:endParaRPr lang="en-GB"/>
          </a:p>
        </p:txBody>
      </p:sp>
    </p:spTree>
    <p:extLst>
      <p:ext uri="{BB962C8B-B14F-4D97-AF65-F5344CB8AC3E}">
        <p14:creationId xmlns:p14="http://schemas.microsoft.com/office/powerpoint/2010/main" val="403448550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Turn the brief into rules that inform the multiplicity.</a:t>
            </a:r>
          </a:p>
          <a:p>
            <a:r>
              <a:rPr lang="en-GB" dirty="0"/>
              <a:t>Remember to ask the questions… </a:t>
            </a:r>
            <a:r>
              <a:rPr lang="en-GB" b="1" dirty="0"/>
              <a:t>“One A relates to how many B?” </a:t>
            </a:r>
            <a:r>
              <a:rPr lang="en-GB" dirty="0"/>
              <a:t>and </a:t>
            </a:r>
            <a:r>
              <a:rPr lang="en-GB" b="1" dirty="0"/>
              <a:t>“One B relates to how many A”</a:t>
            </a:r>
          </a:p>
          <a:p>
            <a:r>
              <a:rPr lang="en-GB" b="0" dirty="0"/>
              <a:t>Keep your assumptions made in note form next to the diagram for now.</a:t>
            </a:r>
          </a:p>
          <a:p>
            <a:r>
              <a:rPr lang="en-GB" b="0" dirty="0"/>
              <a:t>Stating assumptions in coursework will always help with understanding your knowledge.</a:t>
            </a:r>
          </a:p>
        </p:txBody>
      </p:sp>
      <p:sp>
        <p:nvSpPr>
          <p:cNvPr id="4" name="Slide Number Placeholder 3"/>
          <p:cNvSpPr>
            <a:spLocks noGrp="1"/>
          </p:cNvSpPr>
          <p:nvPr>
            <p:ph type="sldNum" sz="quarter" idx="5"/>
          </p:nvPr>
        </p:nvSpPr>
        <p:spPr/>
        <p:txBody>
          <a:bodyPr/>
          <a:lstStyle/>
          <a:p>
            <a:fld id="{50554485-19FD-416A-B051-20FE4EFF0134}" type="slidenum">
              <a:rPr lang="en-GB" smtClean="0"/>
              <a:t>58</a:t>
            </a:fld>
            <a:endParaRPr lang="en-GB"/>
          </a:p>
        </p:txBody>
      </p:sp>
    </p:spTree>
    <p:extLst>
      <p:ext uri="{BB962C8B-B14F-4D97-AF65-F5344CB8AC3E}">
        <p14:creationId xmlns:p14="http://schemas.microsoft.com/office/powerpoint/2010/main" val="1776263452"/>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designer choices here.</a:t>
            </a:r>
          </a:p>
          <a:p>
            <a:r>
              <a:rPr lang="en-GB" dirty="0"/>
              <a:t>Are names a good option? Why wouldn’t they be? What would be better?</a:t>
            </a:r>
          </a:p>
          <a:p>
            <a:r>
              <a:rPr lang="en-GB" dirty="0"/>
              <a:t>For this exercise, I am assuming no changes can be made to names. Again, state assumptions.</a:t>
            </a:r>
          </a:p>
        </p:txBody>
      </p:sp>
      <p:sp>
        <p:nvSpPr>
          <p:cNvPr id="4" name="Slide Number Placeholder 3"/>
          <p:cNvSpPr>
            <a:spLocks noGrp="1"/>
          </p:cNvSpPr>
          <p:nvPr>
            <p:ph type="sldNum" sz="quarter" idx="5"/>
          </p:nvPr>
        </p:nvSpPr>
        <p:spPr/>
        <p:txBody>
          <a:bodyPr/>
          <a:lstStyle/>
          <a:p>
            <a:fld id="{50554485-19FD-416A-B051-20FE4EFF0134}" type="slidenum">
              <a:rPr lang="en-GB" smtClean="0"/>
              <a:t>59</a:t>
            </a:fld>
            <a:endParaRPr lang="en-GB"/>
          </a:p>
        </p:txBody>
      </p:sp>
    </p:spTree>
    <p:extLst>
      <p:ext uri="{BB962C8B-B14F-4D97-AF65-F5344CB8AC3E}">
        <p14:creationId xmlns:p14="http://schemas.microsoft.com/office/powerpoint/2010/main" val="241299483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Lecturer–Course and Course–Student become associative entities.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brief says a lecturer can teach </a:t>
            </a:r>
            <a:r>
              <a:rPr lang="en-GB" i="1" dirty="0"/>
              <a:t>the same course numerous times</a:t>
            </a:r>
            <a:r>
              <a:rPr lang="en-GB" dirty="0"/>
              <a:t>. What would be the issue 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a:t>
            </a:r>
            <a:r>
              <a:rPr lang="en-GB" dirty="0" err="1"/>
              <a:t>Lecturer_Course</a:t>
            </a:r>
            <a:r>
              <a:rPr lang="en-GB" dirty="0"/>
              <a:t> has the composite key (</a:t>
            </a:r>
            <a:r>
              <a:rPr lang="en-GB" dirty="0" err="1"/>
              <a:t>employeeNumber</a:t>
            </a:r>
            <a:r>
              <a:rPr lang="en-GB" dirty="0"/>
              <a:t>, </a:t>
            </a:r>
            <a:r>
              <a:rPr lang="en-GB" dirty="0" err="1"/>
              <a:t>courseNumber</a:t>
            </a:r>
            <a:r>
              <a:rPr lang="en-GB" dirty="0"/>
              <a:t>), the same pair can appear only once, so the model </a:t>
            </a:r>
            <a:r>
              <a:rPr lang="en-GB" b="1" dirty="0"/>
              <a:t>cannot record</a:t>
            </a:r>
            <a:r>
              <a:rPr lang="en-GB" dirty="0"/>
              <a:t> repeat teaching.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be the answer 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Add the occurrence to the key, such as academic year and semester is one way.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Does the same problem apply to students re-taking a course? (yes)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60</a:t>
            </a:fld>
            <a:endParaRPr lang="en-GB"/>
          </a:p>
        </p:txBody>
      </p:sp>
    </p:spTree>
    <p:extLst>
      <p:ext uri="{BB962C8B-B14F-4D97-AF65-F5344CB8AC3E}">
        <p14:creationId xmlns:p14="http://schemas.microsoft.com/office/powerpoint/2010/main" val="93259651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61</a:t>
            </a:fld>
            <a:endParaRPr lang="en-GB"/>
          </a:p>
        </p:txBody>
      </p:sp>
    </p:spTree>
    <p:extLst>
      <p:ext uri="{BB962C8B-B14F-4D97-AF65-F5344CB8AC3E}">
        <p14:creationId xmlns:p14="http://schemas.microsoft.com/office/powerpoint/2010/main" val="108951257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reality these attributes would be derived by asking the client or stakeholders as the brief gives none. Inventing them causes some real-world risk.</a:t>
            </a:r>
          </a:p>
        </p:txBody>
      </p:sp>
      <p:sp>
        <p:nvSpPr>
          <p:cNvPr id="4" name="Slide Number Placeholder 3"/>
          <p:cNvSpPr>
            <a:spLocks noGrp="1"/>
          </p:cNvSpPr>
          <p:nvPr>
            <p:ph type="sldNum" sz="quarter" idx="5"/>
          </p:nvPr>
        </p:nvSpPr>
        <p:spPr/>
        <p:txBody>
          <a:bodyPr/>
          <a:lstStyle/>
          <a:p>
            <a:fld id="{50554485-19FD-416A-B051-20FE4EFF0134}" type="slidenum">
              <a:rPr lang="en-GB" smtClean="0"/>
              <a:t>62</a:t>
            </a:fld>
            <a:endParaRPr lang="en-GB"/>
          </a:p>
        </p:txBody>
      </p:sp>
    </p:spTree>
    <p:extLst>
      <p:ext uri="{BB962C8B-B14F-4D97-AF65-F5344CB8AC3E}">
        <p14:creationId xmlns:p14="http://schemas.microsoft.com/office/powerpoint/2010/main" val="160691302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Check each attribute belongs to the entity it </a:t>
            </a:r>
            <a:r>
              <a:rPr lang="en-GB" b="1" i="1" dirty="0"/>
              <a:t>describes</a:t>
            </a:r>
            <a:r>
              <a:rPr lang="en-GB" b="1" dirty="0"/>
              <a:t> </a:t>
            </a:r>
            <a:r>
              <a:rPr lang="en-GB" dirty="0"/>
              <a:t>and is not stored twice.</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63</a:t>
            </a:fld>
            <a:endParaRPr lang="en-GB"/>
          </a:p>
        </p:txBody>
      </p:sp>
    </p:spTree>
    <p:extLst>
      <p:ext uri="{BB962C8B-B14F-4D97-AF65-F5344CB8AC3E}">
        <p14:creationId xmlns:p14="http://schemas.microsoft.com/office/powerpoint/2010/main" val="328329330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‘Chen Notation’ may help here. This technique is useful for thinking about the attributes and attribute types.</a:t>
            </a:r>
          </a:p>
          <a:p>
            <a:r>
              <a:rPr lang="en-GB" dirty="0"/>
              <a:t>In other words we can classify attributes here.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example is Student phone number multi-valued? Is Emergency contact composite, or even its own entity?</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64</a:t>
            </a:fld>
            <a:endParaRPr lang="en-GB"/>
          </a:p>
        </p:txBody>
      </p:sp>
    </p:spTree>
    <p:extLst>
      <p:ext uri="{BB962C8B-B14F-4D97-AF65-F5344CB8AC3E}">
        <p14:creationId xmlns:p14="http://schemas.microsoft.com/office/powerpoint/2010/main" val="28918251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this point we can put together a conceptual ERD and bring everything together.</a:t>
            </a:r>
          </a:p>
        </p:txBody>
      </p:sp>
      <p:sp>
        <p:nvSpPr>
          <p:cNvPr id="4" name="Slide Number Placeholder 3"/>
          <p:cNvSpPr>
            <a:spLocks noGrp="1"/>
          </p:cNvSpPr>
          <p:nvPr>
            <p:ph type="sldNum" sz="quarter" idx="5"/>
          </p:nvPr>
        </p:nvSpPr>
        <p:spPr/>
        <p:txBody>
          <a:bodyPr/>
          <a:lstStyle/>
          <a:p>
            <a:fld id="{50554485-19FD-416A-B051-20FE4EFF0134}" type="slidenum">
              <a:rPr lang="en-GB" smtClean="0"/>
              <a:t>65</a:t>
            </a:fld>
            <a:endParaRPr lang="en-GB"/>
          </a:p>
        </p:txBody>
      </p:sp>
    </p:spTree>
    <p:extLst>
      <p:ext uri="{BB962C8B-B14F-4D97-AF65-F5344CB8AC3E}">
        <p14:creationId xmlns:p14="http://schemas.microsoft.com/office/powerpoint/2010/main" val="338526929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model can be syntactically correct and still unable to answer a question the business needs.</a:t>
            </a:r>
          </a:p>
        </p:txBody>
      </p:sp>
      <p:sp>
        <p:nvSpPr>
          <p:cNvPr id="4" name="Slide Number Placeholder 3"/>
          <p:cNvSpPr>
            <a:spLocks noGrp="1"/>
          </p:cNvSpPr>
          <p:nvPr>
            <p:ph type="sldNum" sz="quarter" idx="5"/>
          </p:nvPr>
        </p:nvSpPr>
        <p:spPr/>
        <p:txBody>
          <a:bodyPr/>
          <a:lstStyle/>
          <a:p>
            <a:fld id="{50554485-19FD-416A-B051-20FE4EFF0134}" type="slidenum">
              <a:rPr lang="en-GB" smtClean="0"/>
              <a:t>66</a:t>
            </a:fld>
            <a:endParaRPr lang="en-GB"/>
          </a:p>
        </p:txBody>
      </p:sp>
    </p:spTree>
    <p:extLst>
      <p:ext uri="{BB962C8B-B14F-4D97-AF65-F5344CB8AC3E}">
        <p14:creationId xmlns:p14="http://schemas.microsoft.com/office/powerpoint/2010/main" val="328751419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Both fan and chasm trap can be found in the same way:</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67</a:t>
            </a:fld>
            <a:endParaRPr lang="en-GB"/>
          </a:p>
        </p:txBody>
      </p:sp>
    </p:spTree>
    <p:extLst>
      <p:ext uri="{BB962C8B-B14F-4D97-AF65-F5344CB8AC3E}">
        <p14:creationId xmlns:p14="http://schemas.microsoft.com/office/powerpoint/2010/main" val="26550502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68</a:t>
            </a:fld>
            <a:endParaRPr lang="en-GB"/>
          </a:p>
        </p:txBody>
      </p:sp>
    </p:spTree>
    <p:extLst>
      <p:ext uri="{BB962C8B-B14F-4D97-AF65-F5344CB8AC3E}">
        <p14:creationId xmlns:p14="http://schemas.microsoft.com/office/powerpoint/2010/main" val="69598894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Both traps are found the same way: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Take a real question and try to answer it by following the lines on the diagram.</a:t>
            </a:r>
          </a:p>
          <a:p>
            <a:r>
              <a:rPr lang="en-GB" dirty="0"/>
              <a:t>Take this question… What is the answer?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SG37 leads to division D1, which leads to B003 and B007. There is no way to choose.</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69</a:t>
            </a:fld>
            <a:endParaRPr lang="en-GB"/>
          </a:p>
        </p:txBody>
      </p:sp>
    </p:spTree>
    <p:extLst>
      <p:ext uri="{BB962C8B-B14F-4D97-AF65-F5344CB8AC3E}">
        <p14:creationId xmlns:p14="http://schemas.microsoft.com/office/powerpoint/2010/main" val="365838000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answer is reasonably simple. Restructure the paths.</a:t>
            </a:r>
          </a:p>
          <a:p>
            <a:r>
              <a:rPr lang="en-GB" dirty="0"/>
              <a:t>Now the question can be answered directly.</a:t>
            </a:r>
          </a:p>
        </p:txBody>
      </p:sp>
      <p:sp>
        <p:nvSpPr>
          <p:cNvPr id="4" name="Slide Number Placeholder 3"/>
          <p:cNvSpPr>
            <a:spLocks noGrp="1"/>
          </p:cNvSpPr>
          <p:nvPr>
            <p:ph type="sldNum" sz="quarter" idx="5"/>
          </p:nvPr>
        </p:nvSpPr>
        <p:spPr/>
        <p:txBody>
          <a:bodyPr/>
          <a:lstStyle/>
          <a:p>
            <a:fld id="{50554485-19FD-416A-B051-20FE4EFF0134}" type="slidenum">
              <a:rPr lang="en-GB" smtClean="0"/>
              <a:t>70</a:t>
            </a:fld>
            <a:endParaRPr lang="en-GB"/>
          </a:p>
        </p:txBody>
      </p:sp>
    </p:spTree>
    <p:extLst>
      <p:ext uri="{BB962C8B-B14F-4D97-AF65-F5344CB8AC3E}">
        <p14:creationId xmlns:p14="http://schemas.microsoft.com/office/powerpoint/2010/main" val="123358955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Same question again: </a:t>
            </a:r>
            <a:r>
              <a:rPr lang="en-US" sz="1200" dirty="0"/>
              <a:t>At which branch office does staff number SG37 work?</a:t>
            </a:r>
          </a:p>
          <a:p>
            <a:r>
              <a:rPr lang="en-GB" dirty="0"/>
              <a:t>Now much clearer.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 of thumb: be suspicious when two 1:* relationships fan out from the same entity</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71</a:t>
            </a:fld>
            <a:endParaRPr lang="en-GB"/>
          </a:p>
        </p:txBody>
      </p:sp>
    </p:spTree>
    <p:extLst>
      <p:ext uri="{BB962C8B-B14F-4D97-AF65-F5344CB8AC3E}">
        <p14:creationId xmlns:p14="http://schemas.microsoft.com/office/powerpoint/2010/main" val="332731613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Branch has Staff, and Staff oversee Properties.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Every property belongs to a branch, but the participation of Property in Oversees is </a:t>
            </a:r>
            <a:r>
              <a:rPr lang="en-GB" i="1" dirty="0"/>
              <a:t>optional</a:t>
            </a:r>
            <a:r>
              <a:rPr lang="en-GB" dirty="0"/>
              <a:t> (0..1):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property may have no member of staff assigned yet.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that property there is no path to its branch</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72</a:t>
            </a:fld>
            <a:endParaRPr lang="en-GB"/>
          </a:p>
        </p:txBody>
      </p:sp>
    </p:spTree>
    <p:extLst>
      <p:ext uri="{BB962C8B-B14F-4D97-AF65-F5344CB8AC3E}">
        <p14:creationId xmlns:p14="http://schemas.microsoft.com/office/powerpoint/2010/main" val="396547746"/>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"At which branch is PA14 available?"</a:t>
            </a:r>
            <a:endParaRPr lang="en-GB" dirty="0"/>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73</a:t>
            </a:fld>
            <a:endParaRPr lang="en-GB"/>
          </a:p>
        </p:txBody>
      </p:sp>
    </p:spTree>
    <p:extLst>
      <p:ext uri="{BB962C8B-B14F-4D97-AF65-F5344CB8AC3E}">
        <p14:creationId xmlns:p14="http://schemas.microsoft.com/office/powerpoint/2010/main" val="935841269"/>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fix is a direct Branch </a:t>
            </a:r>
            <a:r>
              <a:rPr lang="en-GB" i="1" dirty="0"/>
              <a:t>Offers</a:t>
            </a:r>
            <a:r>
              <a:rPr lang="en-GB" dirty="0"/>
              <a:t> Property relationship (slide 76: B007).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 of thumb: look for optional participation (0..) in the middle of a path.</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74</a:t>
            </a:fld>
            <a:endParaRPr lang="en-GB"/>
          </a:p>
        </p:txBody>
      </p:sp>
    </p:spTree>
    <p:extLst>
      <p:ext uri="{BB962C8B-B14F-4D97-AF65-F5344CB8AC3E}">
        <p14:creationId xmlns:p14="http://schemas.microsoft.com/office/powerpoint/2010/main" val="323967336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Adding Offers creates </a:t>
            </a:r>
            <a:r>
              <a:rPr lang="en-GB" i="1" dirty="0"/>
              <a:t>two</a:t>
            </a:r>
            <a:r>
              <a:rPr lang="en-GB" dirty="0"/>
              <a:t> paths from Property to Branch.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Offers</a:t>
            </a:r>
            <a:r>
              <a:rPr lang="en-GB" dirty="0"/>
              <a:t> now gives every property a mandatory, direct link to its branch. In the tables, PA14’s row would hold </a:t>
            </a:r>
            <a:r>
              <a:rPr lang="en-GB" sz="1200" kern="1200" dirty="0" err="1">
                <a:solidFill>
                  <a:schemeClr val="tx1"/>
                </a:solidFill>
                <a:latin typeface="+mn-lt"/>
                <a:ea typeface="+mn-ea"/>
                <a:cs typeface="+mn-cs"/>
              </a:rPr>
              <a:t>staffNo</a:t>
            </a:r>
            <a:r>
              <a:rPr lang="en-GB" dirty="0"/>
              <a:t> = NULL and </a:t>
            </a:r>
            <a:r>
              <a:rPr lang="en-GB" sz="1200" kern="1200" dirty="0" err="1">
                <a:solidFill>
                  <a:schemeClr val="tx1"/>
                </a:solidFill>
                <a:latin typeface="+mn-lt"/>
                <a:ea typeface="+mn-ea"/>
                <a:cs typeface="+mn-cs"/>
              </a:rPr>
              <a:t>branchNo</a:t>
            </a:r>
            <a:r>
              <a:rPr lang="en-GB" dirty="0"/>
              <a:t> = B007.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“which branch is PA14 at?” is answered without going through Staff.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However, if </a:t>
            </a:r>
            <a:r>
              <a:rPr lang="en-GB" dirty="0"/>
              <a:t>a property's staff member works at B003 but Offers says B007, the data contradicts itself.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could this be prevented?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business rule, a database constraint or trigger, or a decision that Oversees should only link staff and properties at the same branch.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Good designs remove traps without creating a new redundancy.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75</a:t>
            </a:fld>
            <a:endParaRPr lang="en-GB"/>
          </a:p>
        </p:txBody>
      </p:sp>
    </p:spTree>
    <p:extLst>
      <p:ext uri="{BB962C8B-B14F-4D97-AF65-F5344CB8AC3E}">
        <p14:creationId xmlns:p14="http://schemas.microsoft.com/office/powerpoint/2010/main" val="315961625"/>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76</a:t>
            </a:fld>
            <a:endParaRPr lang="en-GB"/>
          </a:p>
        </p:txBody>
      </p:sp>
    </p:spTree>
    <p:extLst>
      <p:ext uri="{BB962C8B-B14F-4D97-AF65-F5344CB8AC3E}">
        <p14:creationId xmlns:p14="http://schemas.microsoft.com/office/powerpoint/2010/main" val="1316489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10/20/2026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3.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7.xml"/><Relationship Id="rId1" Type="http://schemas.openxmlformats.org/officeDocument/2006/relationships/slideLayout" Target="../slideLayouts/slideLayout3.xml"/><Relationship Id="rId4" Type="http://schemas.openxmlformats.org/officeDocument/2006/relationships/image" Target="../media/image31.pn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9.xml"/><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1.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2.xml"/><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55.xml"/><Relationship Id="rId1" Type="http://schemas.openxmlformats.org/officeDocument/2006/relationships/slideLayout" Target="../slideLayouts/slideLayout3.xml"/><Relationship Id="rId4" Type="http://schemas.openxmlformats.org/officeDocument/2006/relationships/image" Target="../media/image35.emf"/></Relationships>
</file>

<file path=ppt/slides/_rels/slide5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6.xml"/><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7.xml"/><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60.xml"/><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62.xml"/><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63.xml"/><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4.xml"/><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7.xml"/><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8.xml"/><Relationship Id="rId1" Type="http://schemas.openxmlformats.org/officeDocument/2006/relationships/slideLayout" Target="../slideLayouts/slideLayout3.xml"/><Relationship Id="rId4" Type="http://schemas.openxmlformats.org/officeDocument/2006/relationships/image" Target="../media/image42.png"/></Relationships>
</file>

<file path=ppt/slides/_rels/slide7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9.xml"/><Relationship Id="rId1" Type="http://schemas.openxmlformats.org/officeDocument/2006/relationships/slideLayout" Target="../slideLayouts/slideLayout3.xml"/></Relationships>
</file>

<file path=ppt/slides/_rels/slide7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0.xml"/><Relationship Id="rId1" Type="http://schemas.openxmlformats.org/officeDocument/2006/relationships/slideLayout" Target="../slideLayouts/slideLayout3.xml"/></Relationships>
</file>

<file path=ppt/slides/_rels/slide7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71.xml"/><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72.xml"/><Relationship Id="rId1" Type="http://schemas.openxmlformats.org/officeDocument/2006/relationships/slideLayout" Target="../slideLayouts/slideLayout3.xml"/><Relationship Id="rId4" Type="http://schemas.openxmlformats.org/officeDocument/2006/relationships/image" Target="../media/image46.png"/></Relationships>
</file>

<file path=ppt/slides/_rels/slide7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73.xml"/><Relationship Id="rId1" Type="http://schemas.openxmlformats.org/officeDocument/2006/relationships/slideLayout" Target="../slideLayouts/slideLayout3.xml"/></Relationships>
</file>

<file path=ppt/slides/_rels/slide7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74.xml"/><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3.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508166"/>
            <a:ext cx="5755922" cy="3827404"/>
          </a:xfrm>
        </p:spPr>
        <p:txBody>
          <a:bodyPr/>
          <a:lstStyle/>
          <a:p>
            <a:r>
              <a:rPr lang="en-US" sz="6600" b="1" dirty="0">
                <a:solidFill>
                  <a:schemeClr val="bg1"/>
                </a:solidFill>
              </a:rPr>
              <a:t>ACCA7048</a:t>
            </a:r>
          </a:p>
          <a:p>
            <a:r>
              <a:rPr lang="en-US" sz="6600" b="1" dirty="0"/>
              <a:t>Database Systems</a:t>
            </a:r>
          </a:p>
          <a:p>
            <a:endParaRPr lang="en-GB" sz="2000" b="1" dirty="0">
              <a:solidFill>
                <a:schemeClr val="bg1"/>
              </a:solidFill>
            </a:endParaRPr>
          </a:p>
          <a:p>
            <a:r>
              <a:rPr lang="en-GB" sz="5400" b="1" dirty="0">
                <a:solidFill>
                  <a:schemeClr val="bg1"/>
                </a:solidFill>
              </a:rPr>
              <a:t>Entity Relationship</a:t>
            </a:r>
            <a:endParaRPr lang="en-GB" sz="5400" b="1" dirty="0"/>
          </a:p>
          <a:p>
            <a:r>
              <a:rPr lang="en-GB" sz="5400" b="1" dirty="0">
                <a:solidFill>
                  <a:schemeClr val="bg1"/>
                </a:solidFill>
              </a:rPr>
              <a:t>Modelling</a:t>
            </a: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Lecture Objectives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p:txBody>
          <a:bodyPr>
            <a:normAutofit fontScale="85000" lnSpcReduction="10000"/>
          </a:bodyPr>
          <a:lstStyle/>
          <a:p>
            <a:r>
              <a:rPr lang="en-GB" dirty="0"/>
              <a:t>Define entity types, attributes (simple, composite, multi-valued, derived), identifiers and relationship types, including weak entities and recursive relationships.</a:t>
            </a:r>
          </a:p>
          <a:p>
            <a:r>
              <a:rPr lang="en-GB" dirty="0"/>
              <a:t>Interpret and draw multiplicity constraints in UML and crow's foot notation, separating cardinality from participation.</a:t>
            </a:r>
          </a:p>
          <a:p>
            <a:pPr lvl="1"/>
            <a:r>
              <a:rPr lang="en-US" dirty="0"/>
              <a:t>Diagrammatic technique for displaying ER models (UML and ERD).</a:t>
            </a:r>
            <a:endParaRPr lang="en-GB" dirty="0"/>
          </a:p>
          <a:p>
            <a:r>
              <a:rPr lang="en-GB" dirty="0"/>
              <a:t>Construct an ER model from a written requirements specification, stating the assumptions made.</a:t>
            </a:r>
          </a:p>
          <a:p>
            <a:r>
              <a:rPr lang="en-US" dirty="0"/>
              <a:t>Identify and resolve problems with ER models.</a:t>
            </a:r>
          </a:p>
          <a:p>
            <a:pPr lvl="1"/>
            <a:r>
              <a:rPr lang="en-GB" dirty="0"/>
              <a:t>Fan traps and chasm traps.</a:t>
            </a:r>
            <a:endParaRPr lang="en-US" dirty="0"/>
          </a:p>
          <a:p>
            <a:r>
              <a:rPr lang="en-GB" dirty="0"/>
              <a:t>Map an ER model to a set of relations, and justify where each foreign key goes.</a:t>
            </a:r>
          </a:p>
        </p:txBody>
      </p:sp>
    </p:spTree>
    <p:extLst>
      <p:ext uri="{BB962C8B-B14F-4D97-AF65-F5344CB8AC3E}">
        <p14:creationId xmlns:p14="http://schemas.microsoft.com/office/powerpoint/2010/main" val="1848820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Requirements to ER Model</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pPr lvl="0"/>
            <a:r>
              <a:rPr lang="en-US" sz="3200" dirty="0"/>
              <a:t>Once requirements are gathered, we can </a:t>
            </a:r>
            <a:r>
              <a:rPr lang="en-US" sz="3200" b="1" i="1" dirty="0"/>
              <a:t>conceptually</a:t>
            </a:r>
            <a:r>
              <a:rPr lang="en-US" sz="3200" dirty="0"/>
              <a:t> model a database using an entity relationship model.</a:t>
            </a:r>
          </a:p>
          <a:p>
            <a:pPr lvl="0"/>
            <a:endParaRPr lang="en-US" sz="3200" dirty="0"/>
          </a:p>
          <a:p>
            <a:pPr lvl="0"/>
            <a:r>
              <a:rPr lang="en-US" sz="3200" dirty="0"/>
              <a:t>There are four main concepts to ER modelling:</a:t>
            </a:r>
          </a:p>
          <a:p>
            <a:pPr lvl="1"/>
            <a:r>
              <a:rPr lang="en-US" sz="2800" dirty="0"/>
              <a:t>Entities</a:t>
            </a:r>
          </a:p>
          <a:p>
            <a:pPr lvl="1"/>
            <a:r>
              <a:rPr lang="en-US" sz="2800" dirty="0"/>
              <a:t>Relationships</a:t>
            </a:r>
          </a:p>
          <a:p>
            <a:pPr lvl="1"/>
            <a:r>
              <a:rPr lang="en-US" sz="2800" dirty="0"/>
              <a:t>Non-key Attributes</a:t>
            </a:r>
          </a:p>
          <a:p>
            <a:pPr lvl="1"/>
            <a:r>
              <a:rPr lang="en-US" sz="2800" dirty="0"/>
              <a:t>Identifiers (Keys)</a:t>
            </a:r>
          </a:p>
          <a:p>
            <a:pPr lvl="0"/>
            <a:endParaRPr lang="en-GB" sz="3200" dirty="0"/>
          </a:p>
        </p:txBody>
      </p:sp>
    </p:spTree>
    <p:extLst>
      <p:ext uri="{BB962C8B-B14F-4D97-AF65-F5344CB8AC3E}">
        <p14:creationId xmlns:p14="http://schemas.microsoft.com/office/powerpoint/2010/main" val="3476734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Entities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377538"/>
            <a:ext cx="11481847" cy="4298867"/>
          </a:xfrm>
        </p:spPr>
        <p:txBody>
          <a:bodyPr>
            <a:noAutofit/>
          </a:bodyPr>
          <a:lstStyle/>
          <a:p>
            <a:r>
              <a:rPr lang="en-US" b="1" dirty="0"/>
              <a:t>Entity type (class)</a:t>
            </a:r>
          </a:p>
          <a:p>
            <a:pPr lvl="1"/>
            <a:r>
              <a:rPr lang="en-US" sz="2800" dirty="0"/>
              <a:t>A group of objects with same properties,  identified by enterprise as having an independent existence.</a:t>
            </a:r>
            <a:endParaRPr lang="en-GB" sz="2800" dirty="0"/>
          </a:p>
          <a:p>
            <a:pPr lvl="1"/>
            <a:r>
              <a:rPr lang="en-GB" sz="2800" dirty="0"/>
              <a:t>Becomes a table in the database.</a:t>
            </a:r>
            <a:endParaRPr lang="en-US" sz="2800" dirty="0"/>
          </a:p>
          <a:p>
            <a:pPr lvl="1"/>
            <a:r>
              <a:rPr lang="en-GB" sz="2800" dirty="0"/>
              <a:t>A definition or description of the structure of occurrences of the entity.</a:t>
            </a:r>
          </a:p>
          <a:p>
            <a:r>
              <a:rPr lang="en-GB" b="1" dirty="0"/>
              <a:t>Entity occurrence (instance)</a:t>
            </a:r>
          </a:p>
          <a:p>
            <a:pPr lvl="1"/>
            <a:r>
              <a:rPr lang="en-US" sz="2800" dirty="0"/>
              <a:t>Uniquely identifiable object of an entity type. </a:t>
            </a:r>
          </a:p>
          <a:p>
            <a:pPr lvl="1"/>
            <a:r>
              <a:rPr lang="en-GB" sz="2800" dirty="0"/>
              <a:t>It is the instance of an entity type / class.</a:t>
            </a:r>
          </a:p>
          <a:p>
            <a:pPr lvl="1"/>
            <a:r>
              <a:rPr lang="en-GB" sz="2800" dirty="0"/>
              <a:t>A row in a table.</a:t>
            </a:r>
          </a:p>
        </p:txBody>
      </p:sp>
    </p:spTree>
    <p:extLst>
      <p:ext uri="{BB962C8B-B14F-4D97-AF65-F5344CB8AC3E}">
        <p14:creationId xmlns:p14="http://schemas.microsoft.com/office/powerpoint/2010/main" val="472161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Entities</a:t>
            </a:r>
            <a:endParaRPr lang="en-GB" sz="6000" b="1" dirty="0"/>
          </a:p>
        </p:txBody>
      </p:sp>
      <p:pic>
        <p:nvPicPr>
          <p:cNvPr id="2" name="Content Placeholder 1">
            <a:extLst>
              <a:ext uri="{FF2B5EF4-FFF2-40B4-BE49-F238E27FC236}">
                <a16:creationId xmlns:a16="http://schemas.microsoft.com/office/drawing/2014/main" id="{D4810022-CB5C-3130-728B-99E0A022C9FE}"/>
              </a:ext>
            </a:extLst>
          </p:cNvPr>
          <p:cNvPicPr>
            <a:picLocks noGrp="1" noChangeAspect="1"/>
          </p:cNvPicPr>
          <p:nvPr>
            <p:ph idx="1"/>
          </p:nvPr>
        </p:nvPicPr>
        <p:blipFill>
          <a:blip r:embed="rId3"/>
          <a:stretch>
            <a:fillRect/>
          </a:stretch>
        </p:blipFill>
        <p:spPr>
          <a:xfrm>
            <a:off x="511092" y="1476375"/>
            <a:ext cx="7356493" cy="2060220"/>
          </a:xfrm>
          <a:prstGeom prst="rect">
            <a:avLst/>
          </a:prstGeom>
        </p:spPr>
      </p:pic>
      <p:pic>
        <p:nvPicPr>
          <p:cNvPr id="4" name="Picture 3">
            <a:extLst>
              <a:ext uri="{FF2B5EF4-FFF2-40B4-BE49-F238E27FC236}">
                <a16:creationId xmlns:a16="http://schemas.microsoft.com/office/drawing/2014/main" id="{ADE2E16C-A2DB-F2FF-875A-0F7D4A441C40}"/>
              </a:ext>
            </a:extLst>
          </p:cNvPr>
          <p:cNvPicPr>
            <a:picLocks noChangeAspect="1"/>
          </p:cNvPicPr>
          <p:nvPr/>
        </p:nvPicPr>
        <p:blipFill>
          <a:blip r:embed="rId4"/>
          <a:stretch>
            <a:fillRect/>
          </a:stretch>
        </p:blipFill>
        <p:spPr>
          <a:xfrm>
            <a:off x="511093" y="3536596"/>
            <a:ext cx="4201088" cy="2092307"/>
          </a:xfrm>
          <a:prstGeom prst="rect">
            <a:avLst/>
          </a:prstGeom>
        </p:spPr>
      </p:pic>
      <p:sp>
        <p:nvSpPr>
          <p:cNvPr id="7" name="TextBox 6">
            <a:extLst>
              <a:ext uri="{FF2B5EF4-FFF2-40B4-BE49-F238E27FC236}">
                <a16:creationId xmlns:a16="http://schemas.microsoft.com/office/drawing/2014/main" id="{5C99DC93-548D-A3C8-BF83-30C65AD8F02A}"/>
              </a:ext>
            </a:extLst>
          </p:cNvPr>
          <p:cNvSpPr txBox="1"/>
          <p:nvPr/>
        </p:nvSpPr>
        <p:spPr>
          <a:xfrm>
            <a:off x="5567714" y="3645725"/>
            <a:ext cx="2064861" cy="523220"/>
          </a:xfrm>
          <a:prstGeom prst="rect">
            <a:avLst/>
          </a:prstGeom>
          <a:noFill/>
        </p:spPr>
        <p:txBody>
          <a:bodyPr wrap="none" rtlCol="0">
            <a:spAutoFit/>
          </a:bodyPr>
          <a:lstStyle/>
          <a:p>
            <a:r>
              <a:rPr lang="en-US" sz="2800" b="1" dirty="0"/>
              <a:t>Entity (class)</a:t>
            </a:r>
            <a:endParaRPr lang="en-GB" sz="2800" b="1" dirty="0"/>
          </a:p>
        </p:txBody>
      </p:sp>
      <p:sp>
        <p:nvSpPr>
          <p:cNvPr id="8" name="Arrow: Right 7">
            <a:extLst>
              <a:ext uri="{FF2B5EF4-FFF2-40B4-BE49-F238E27FC236}">
                <a16:creationId xmlns:a16="http://schemas.microsoft.com/office/drawing/2014/main" id="{55841824-83FF-1C46-4A38-9712C577985D}"/>
              </a:ext>
            </a:extLst>
          </p:cNvPr>
          <p:cNvSpPr/>
          <p:nvPr/>
        </p:nvSpPr>
        <p:spPr>
          <a:xfrm rot="10800000">
            <a:off x="4589306" y="3684313"/>
            <a:ext cx="978408"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9" name="Table 8">
            <a:extLst>
              <a:ext uri="{FF2B5EF4-FFF2-40B4-BE49-F238E27FC236}">
                <a16:creationId xmlns:a16="http://schemas.microsoft.com/office/drawing/2014/main" id="{A0B60A38-B36F-D329-46D5-09843D1D0DF8}"/>
              </a:ext>
            </a:extLst>
          </p:cNvPr>
          <p:cNvGraphicFramePr>
            <a:graphicFrameLocks noGrp="1"/>
          </p:cNvGraphicFramePr>
          <p:nvPr>
            <p:extLst>
              <p:ext uri="{D42A27DB-BD31-4B8C-83A1-F6EECF244321}">
                <p14:modId xmlns:p14="http://schemas.microsoft.com/office/powerpoint/2010/main" val="2549279518"/>
              </p:ext>
            </p:extLst>
          </p:nvPr>
        </p:nvGraphicFramePr>
        <p:xfrm>
          <a:off x="8923570" y="3053203"/>
          <a:ext cx="2306383" cy="2311400"/>
        </p:xfrm>
        <a:graphic>
          <a:graphicData uri="http://schemas.openxmlformats.org/drawingml/2006/table">
            <a:tbl>
              <a:tblPr firstRow="1" bandRow="1">
                <a:tableStyleId>{5C22544A-7EE6-4342-B048-85BDC9FD1C3A}</a:tableStyleId>
              </a:tblPr>
              <a:tblGrid>
                <a:gridCol w="2306383">
                  <a:extLst>
                    <a:ext uri="{9D8B030D-6E8A-4147-A177-3AD203B41FA5}">
                      <a16:colId xmlns:a16="http://schemas.microsoft.com/office/drawing/2014/main" val="3368852667"/>
                    </a:ext>
                  </a:extLst>
                </a:gridCol>
              </a:tblGrid>
              <a:tr h="370840">
                <a:tc>
                  <a:txBody>
                    <a:bodyPr/>
                    <a:lstStyle/>
                    <a:p>
                      <a:r>
                        <a:rPr lang="en-US" sz="2400" dirty="0"/>
                        <a:t>Owner</a:t>
                      </a:r>
                      <a:endParaRPr lang="en-GB" sz="2400" dirty="0"/>
                    </a:p>
                  </a:txBody>
                  <a:tcPr/>
                </a:tc>
                <a:extLst>
                  <a:ext uri="{0D108BD9-81ED-4DB2-BD59-A6C34878D82A}">
                    <a16:rowId xmlns:a16="http://schemas.microsoft.com/office/drawing/2014/main" val="1146872361"/>
                  </a:ext>
                </a:extLst>
              </a:tr>
              <a:tr h="370840">
                <a:tc>
                  <a:txBody>
                    <a:bodyPr/>
                    <a:lstStyle/>
                    <a:p>
                      <a:r>
                        <a:rPr lang="en-US" dirty="0"/>
                        <a:t>2</a:t>
                      </a:r>
                      <a:endParaRPr lang="en-GB" dirty="0"/>
                    </a:p>
                  </a:txBody>
                  <a:tcPr/>
                </a:tc>
                <a:extLst>
                  <a:ext uri="{0D108BD9-81ED-4DB2-BD59-A6C34878D82A}">
                    <a16:rowId xmlns:a16="http://schemas.microsoft.com/office/drawing/2014/main" val="812035916"/>
                  </a:ext>
                </a:extLst>
              </a:tr>
              <a:tr h="370840">
                <a:tc>
                  <a:txBody>
                    <a:bodyPr/>
                    <a:lstStyle/>
                    <a:p>
                      <a:r>
                        <a:rPr lang="en-US" dirty="0"/>
                        <a:t>Joey</a:t>
                      </a:r>
                      <a:endParaRPr lang="en-GB" dirty="0"/>
                    </a:p>
                  </a:txBody>
                  <a:tcPr/>
                </a:tc>
                <a:extLst>
                  <a:ext uri="{0D108BD9-81ED-4DB2-BD59-A6C34878D82A}">
                    <a16:rowId xmlns:a16="http://schemas.microsoft.com/office/drawing/2014/main" val="783714060"/>
                  </a:ext>
                </a:extLst>
              </a:tr>
              <a:tr h="370840">
                <a:tc>
                  <a:txBody>
                    <a:bodyPr/>
                    <a:lstStyle/>
                    <a:p>
                      <a:r>
                        <a:rPr lang="en-US" dirty="0"/>
                        <a:t>1072 Fifth Avenue</a:t>
                      </a:r>
                      <a:endParaRPr lang="en-GB" dirty="0"/>
                    </a:p>
                  </a:txBody>
                  <a:tcPr/>
                </a:tc>
                <a:extLst>
                  <a:ext uri="{0D108BD9-81ED-4DB2-BD59-A6C34878D82A}">
                    <a16:rowId xmlns:a16="http://schemas.microsoft.com/office/drawing/2014/main" val="3264415849"/>
                  </a:ext>
                </a:extLst>
              </a:tr>
              <a:tr h="370840">
                <a:tc>
                  <a:txBody>
                    <a:bodyPr/>
                    <a:lstStyle/>
                    <a:p>
                      <a:r>
                        <a:rPr lang="en-US" dirty="0"/>
                        <a:t>555-7638</a:t>
                      </a:r>
                      <a:endParaRPr lang="en-GB" dirty="0"/>
                    </a:p>
                  </a:txBody>
                  <a:tcPr/>
                </a:tc>
                <a:extLst>
                  <a:ext uri="{0D108BD9-81ED-4DB2-BD59-A6C34878D82A}">
                    <a16:rowId xmlns:a16="http://schemas.microsoft.com/office/drawing/2014/main" val="2745335135"/>
                  </a:ext>
                </a:extLst>
              </a:tr>
              <a:tr h="370840">
                <a:tc>
                  <a:txBody>
                    <a:bodyPr/>
                    <a:lstStyle/>
                    <a:p>
                      <a:r>
                        <a:rPr lang="en-US" dirty="0"/>
                        <a:t>102</a:t>
                      </a:r>
                      <a:endParaRPr lang="en-GB" dirty="0"/>
                    </a:p>
                  </a:txBody>
                  <a:tcPr/>
                </a:tc>
                <a:extLst>
                  <a:ext uri="{0D108BD9-81ED-4DB2-BD59-A6C34878D82A}">
                    <a16:rowId xmlns:a16="http://schemas.microsoft.com/office/drawing/2014/main" val="2729289720"/>
                  </a:ext>
                </a:extLst>
              </a:tr>
            </a:tbl>
          </a:graphicData>
        </a:graphic>
      </p:graphicFrame>
      <p:sp>
        <p:nvSpPr>
          <p:cNvPr id="10" name="TextBox 9">
            <a:extLst>
              <a:ext uri="{FF2B5EF4-FFF2-40B4-BE49-F238E27FC236}">
                <a16:creationId xmlns:a16="http://schemas.microsoft.com/office/drawing/2014/main" id="{EF499C7D-F459-8D0F-7AC1-4136F8A15F63}"/>
              </a:ext>
            </a:extLst>
          </p:cNvPr>
          <p:cNvSpPr txBox="1"/>
          <p:nvPr/>
        </p:nvSpPr>
        <p:spPr>
          <a:xfrm>
            <a:off x="8767795" y="1636313"/>
            <a:ext cx="2831865" cy="954107"/>
          </a:xfrm>
          <a:prstGeom prst="rect">
            <a:avLst/>
          </a:prstGeom>
          <a:noFill/>
        </p:spPr>
        <p:txBody>
          <a:bodyPr wrap="none" rtlCol="0">
            <a:spAutoFit/>
          </a:bodyPr>
          <a:lstStyle/>
          <a:p>
            <a:pPr algn="ctr"/>
            <a:r>
              <a:rPr lang="en-US" sz="2800" b="1" dirty="0"/>
              <a:t>Entity Occurrence</a:t>
            </a:r>
          </a:p>
          <a:p>
            <a:pPr algn="ctr"/>
            <a:r>
              <a:rPr lang="en-US" sz="2800" b="1" dirty="0"/>
              <a:t>(instance)</a:t>
            </a:r>
            <a:endParaRPr lang="en-GB" sz="2800" b="1" dirty="0"/>
          </a:p>
        </p:txBody>
      </p:sp>
      <p:sp>
        <p:nvSpPr>
          <p:cNvPr id="11" name="Arrow: Right 10">
            <a:extLst>
              <a:ext uri="{FF2B5EF4-FFF2-40B4-BE49-F238E27FC236}">
                <a16:creationId xmlns:a16="http://schemas.microsoft.com/office/drawing/2014/main" id="{0E0B5F32-2D63-61D2-A03B-3D2D2C9C7E13}"/>
              </a:ext>
            </a:extLst>
          </p:cNvPr>
          <p:cNvSpPr/>
          <p:nvPr/>
        </p:nvSpPr>
        <p:spPr>
          <a:xfrm rot="10800000">
            <a:off x="7867585" y="2055918"/>
            <a:ext cx="1318092"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8FEE6B2B-3D09-7CE7-1887-B43ED5B607EE}"/>
              </a:ext>
            </a:extLst>
          </p:cNvPr>
          <p:cNvSpPr/>
          <p:nvPr/>
        </p:nvSpPr>
        <p:spPr>
          <a:xfrm>
            <a:off x="9834446" y="2509320"/>
            <a:ext cx="484632" cy="52321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14648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Entity Types</a:t>
            </a:r>
            <a:endParaRPr lang="en-GB" sz="6000" b="1" dirty="0"/>
          </a:p>
        </p:txBody>
      </p:sp>
      <p:pic>
        <p:nvPicPr>
          <p:cNvPr id="2" name="Content Placeholder 1">
            <a:extLst>
              <a:ext uri="{FF2B5EF4-FFF2-40B4-BE49-F238E27FC236}">
                <a16:creationId xmlns:a16="http://schemas.microsoft.com/office/drawing/2014/main" id="{DE1F1329-7A3C-4F80-0D50-6204537852C4}"/>
              </a:ext>
            </a:extLst>
          </p:cNvPr>
          <p:cNvPicPr>
            <a:picLocks noGrp="1" noChangeAspect="1"/>
          </p:cNvPicPr>
          <p:nvPr>
            <p:ph idx="1"/>
          </p:nvPr>
        </p:nvPicPr>
        <p:blipFill>
          <a:blip r:embed="rId3"/>
          <a:stretch>
            <a:fillRect/>
          </a:stretch>
        </p:blipFill>
        <p:spPr>
          <a:xfrm>
            <a:off x="5316258" y="693070"/>
            <a:ext cx="5442786" cy="4768603"/>
          </a:xfrm>
          <a:prstGeom prst="rect">
            <a:avLst/>
          </a:prstGeom>
        </p:spPr>
      </p:pic>
    </p:spTree>
    <p:extLst>
      <p:ext uri="{BB962C8B-B14F-4D97-AF65-F5344CB8AC3E}">
        <p14:creationId xmlns:p14="http://schemas.microsoft.com/office/powerpoint/2010/main" val="1965989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Entity Types</a:t>
            </a:r>
            <a:endParaRPr lang="en-GB" sz="6000" b="1" dirty="0"/>
          </a:p>
        </p:txBody>
      </p:sp>
      <p:sp>
        <p:nvSpPr>
          <p:cNvPr id="4" name="Content Placeholder 3">
            <a:extLst>
              <a:ext uri="{FF2B5EF4-FFF2-40B4-BE49-F238E27FC236}">
                <a16:creationId xmlns:a16="http://schemas.microsoft.com/office/drawing/2014/main" id="{23996B31-7826-7E03-A015-D5CE73B7D4D9}"/>
              </a:ext>
            </a:extLst>
          </p:cNvPr>
          <p:cNvSpPr>
            <a:spLocks noGrp="1"/>
          </p:cNvSpPr>
          <p:nvPr>
            <p:ph idx="1"/>
          </p:nvPr>
        </p:nvSpPr>
        <p:spPr/>
        <p:txBody>
          <a:bodyPr/>
          <a:lstStyle/>
          <a:p>
            <a:r>
              <a:rPr lang="en-US" sz="3200" b="1" dirty="0"/>
              <a:t>Strong Entity Type</a:t>
            </a:r>
          </a:p>
          <a:p>
            <a:pPr lvl="1"/>
            <a:r>
              <a:rPr lang="en-US" sz="2800" dirty="0"/>
              <a:t>Entity type that is </a:t>
            </a:r>
            <a:r>
              <a:rPr lang="en-US" sz="2800" i="1" dirty="0"/>
              <a:t>not</a:t>
            </a:r>
            <a:r>
              <a:rPr lang="en-US" sz="2800" dirty="0"/>
              <a:t> existence-dependent on some other entity type. </a:t>
            </a:r>
          </a:p>
          <a:p>
            <a:endParaRPr lang="en-US" dirty="0"/>
          </a:p>
          <a:p>
            <a:r>
              <a:rPr lang="en-US" sz="3200" b="1" dirty="0"/>
              <a:t>Weak Entity Type</a:t>
            </a:r>
          </a:p>
          <a:p>
            <a:pPr lvl="1"/>
            <a:r>
              <a:rPr lang="en-US" sz="2800" dirty="0"/>
              <a:t>Entity type that is existence-dependent on some other</a:t>
            </a:r>
          </a:p>
          <a:p>
            <a:pPr marL="457200" lvl="1" indent="0">
              <a:buNone/>
            </a:pPr>
            <a:r>
              <a:rPr lang="en-US" sz="2800" dirty="0"/>
              <a:t>   entity type.</a:t>
            </a:r>
          </a:p>
          <a:p>
            <a:pPr lvl="1"/>
            <a:r>
              <a:rPr lang="en-US" sz="2800" dirty="0"/>
              <a:t>E.g. </a:t>
            </a:r>
            <a:r>
              <a:rPr lang="en-US" sz="2800" dirty="0" err="1"/>
              <a:t>FilmCinema</a:t>
            </a:r>
            <a:r>
              <a:rPr lang="en-US" sz="2800" dirty="0"/>
              <a:t> table shown.</a:t>
            </a:r>
          </a:p>
          <a:p>
            <a:endParaRPr lang="en-GB" dirty="0"/>
          </a:p>
        </p:txBody>
      </p:sp>
      <p:pic>
        <p:nvPicPr>
          <p:cNvPr id="6" name="Picture 5">
            <a:extLst>
              <a:ext uri="{FF2B5EF4-FFF2-40B4-BE49-F238E27FC236}">
                <a16:creationId xmlns:a16="http://schemas.microsoft.com/office/drawing/2014/main" id="{58FEF3A4-9FD2-7659-EACC-9F75D4508BF0}"/>
              </a:ext>
            </a:extLst>
          </p:cNvPr>
          <p:cNvPicPr>
            <a:picLocks noChangeAspect="1"/>
          </p:cNvPicPr>
          <p:nvPr/>
        </p:nvPicPr>
        <p:blipFill>
          <a:blip r:embed="rId3"/>
          <a:stretch>
            <a:fillRect/>
          </a:stretch>
        </p:blipFill>
        <p:spPr>
          <a:xfrm>
            <a:off x="9214406" y="2783923"/>
            <a:ext cx="2619375" cy="2983810"/>
          </a:xfrm>
          <a:prstGeom prst="rect">
            <a:avLst/>
          </a:prstGeom>
        </p:spPr>
      </p:pic>
    </p:spTree>
    <p:extLst>
      <p:ext uri="{BB962C8B-B14F-4D97-AF65-F5344CB8AC3E}">
        <p14:creationId xmlns:p14="http://schemas.microsoft.com/office/powerpoint/2010/main" val="2268639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Strong and weak entity Type</a:t>
            </a:r>
            <a:endParaRPr lang="en-GB" sz="6000" b="1" dirty="0"/>
          </a:p>
        </p:txBody>
      </p:sp>
      <p:pic>
        <p:nvPicPr>
          <p:cNvPr id="2" name="Content Placeholder 1">
            <a:extLst>
              <a:ext uri="{FF2B5EF4-FFF2-40B4-BE49-F238E27FC236}">
                <a16:creationId xmlns:a16="http://schemas.microsoft.com/office/drawing/2014/main" id="{1C67B5F7-837A-EBB7-DF3D-5714844CFCC1}"/>
              </a:ext>
            </a:extLst>
          </p:cNvPr>
          <p:cNvPicPr>
            <a:picLocks noGrp="1" noChangeAspect="1"/>
          </p:cNvPicPr>
          <p:nvPr>
            <p:ph idx="1"/>
          </p:nvPr>
        </p:nvPicPr>
        <p:blipFill>
          <a:blip r:embed="rId3"/>
          <a:stretch>
            <a:fillRect/>
          </a:stretch>
        </p:blipFill>
        <p:spPr>
          <a:xfrm>
            <a:off x="2347305" y="1389413"/>
            <a:ext cx="7497390" cy="4275969"/>
          </a:xfrm>
          <a:prstGeom prst="rect">
            <a:avLst/>
          </a:prstGeom>
        </p:spPr>
      </p:pic>
    </p:spTree>
    <p:extLst>
      <p:ext uri="{BB962C8B-B14F-4D97-AF65-F5344CB8AC3E}">
        <p14:creationId xmlns:p14="http://schemas.microsoft.com/office/powerpoint/2010/main" val="2404142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Attributes</a:t>
            </a:r>
            <a:endParaRPr lang="en-GB" sz="6000" b="1" dirty="0"/>
          </a:p>
        </p:txBody>
      </p:sp>
      <p:sp>
        <p:nvSpPr>
          <p:cNvPr id="4" name="Content Placeholder 3">
            <a:extLst>
              <a:ext uri="{FF2B5EF4-FFF2-40B4-BE49-F238E27FC236}">
                <a16:creationId xmlns:a16="http://schemas.microsoft.com/office/drawing/2014/main" id="{F0E35562-92C2-B2D8-5352-A18AE1C42793}"/>
              </a:ext>
            </a:extLst>
          </p:cNvPr>
          <p:cNvSpPr>
            <a:spLocks noGrp="1"/>
          </p:cNvSpPr>
          <p:nvPr>
            <p:ph idx="1"/>
          </p:nvPr>
        </p:nvSpPr>
        <p:spPr/>
        <p:txBody>
          <a:bodyPr/>
          <a:lstStyle/>
          <a:p>
            <a:r>
              <a:rPr lang="en-US" sz="3200" b="1" dirty="0"/>
              <a:t>Attribute</a:t>
            </a:r>
          </a:p>
          <a:p>
            <a:pPr lvl="1"/>
            <a:r>
              <a:rPr lang="en-US" sz="2800" dirty="0"/>
              <a:t>Property of an entity or a relationship type.</a:t>
            </a:r>
          </a:p>
          <a:p>
            <a:endParaRPr lang="en-US" sz="2800" dirty="0"/>
          </a:p>
          <a:p>
            <a:r>
              <a:rPr lang="en-US" sz="3200" b="1" dirty="0"/>
              <a:t>Attribute Domain</a:t>
            </a:r>
          </a:p>
          <a:p>
            <a:pPr lvl="1"/>
            <a:r>
              <a:rPr lang="en-US" sz="2800" dirty="0"/>
              <a:t>Set of allowable values for one or more attributes. </a:t>
            </a:r>
          </a:p>
          <a:p>
            <a:endParaRPr lang="en-GB" sz="2800" dirty="0"/>
          </a:p>
        </p:txBody>
      </p:sp>
    </p:spTree>
    <p:extLst>
      <p:ext uri="{BB962C8B-B14F-4D97-AF65-F5344CB8AC3E}">
        <p14:creationId xmlns:p14="http://schemas.microsoft.com/office/powerpoint/2010/main" val="3737665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Attributes</a:t>
            </a:r>
            <a:endParaRPr lang="en-GB" sz="6000" b="1" dirty="0"/>
          </a:p>
        </p:txBody>
      </p:sp>
      <p:sp>
        <p:nvSpPr>
          <p:cNvPr id="4" name="Content Placeholder 3">
            <a:extLst>
              <a:ext uri="{FF2B5EF4-FFF2-40B4-BE49-F238E27FC236}">
                <a16:creationId xmlns:a16="http://schemas.microsoft.com/office/drawing/2014/main" id="{F0E35562-92C2-B2D8-5352-A18AE1C42793}"/>
              </a:ext>
            </a:extLst>
          </p:cNvPr>
          <p:cNvSpPr>
            <a:spLocks noGrp="1"/>
          </p:cNvSpPr>
          <p:nvPr>
            <p:ph idx="1"/>
          </p:nvPr>
        </p:nvSpPr>
        <p:spPr/>
        <p:txBody>
          <a:bodyPr>
            <a:normAutofit fontScale="92500"/>
          </a:bodyPr>
          <a:lstStyle/>
          <a:p>
            <a:r>
              <a:rPr lang="en-US" sz="3200" b="1" dirty="0"/>
              <a:t>Simple Attribute</a:t>
            </a:r>
          </a:p>
          <a:p>
            <a:pPr lvl="1"/>
            <a:r>
              <a:rPr lang="en-US" sz="2800" dirty="0"/>
              <a:t>Attribute composed of a single component with an independent existence.</a:t>
            </a:r>
          </a:p>
          <a:p>
            <a:pPr lvl="1"/>
            <a:r>
              <a:rPr lang="en-US" sz="2800" dirty="0"/>
              <a:t>E.g. Employee ID, one simple single value.</a:t>
            </a:r>
          </a:p>
          <a:p>
            <a:endParaRPr lang="en-US" sz="2800" dirty="0"/>
          </a:p>
          <a:p>
            <a:r>
              <a:rPr lang="en-US" sz="3200" b="1" dirty="0"/>
              <a:t>Composite Attribute</a:t>
            </a:r>
          </a:p>
          <a:p>
            <a:pPr lvl="1"/>
            <a:r>
              <a:rPr lang="en-US" sz="2800" dirty="0"/>
              <a:t>Attribute composed of multiple components, each with an independent existence.</a:t>
            </a:r>
          </a:p>
          <a:p>
            <a:pPr lvl="1"/>
            <a:r>
              <a:rPr lang="en-US" sz="2800" dirty="0"/>
              <a:t>E.g. Birthplace, sub-parts of city and country.</a:t>
            </a:r>
          </a:p>
          <a:p>
            <a:endParaRPr lang="en-GB" sz="2800" dirty="0"/>
          </a:p>
        </p:txBody>
      </p:sp>
    </p:spTree>
    <p:extLst>
      <p:ext uri="{BB962C8B-B14F-4D97-AF65-F5344CB8AC3E}">
        <p14:creationId xmlns:p14="http://schemas.microsoft.com/office/powerpoint/2010/main" val="2294923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Attributes</a:t>
            </a:r>
            <a:endParaRPr lang="en-GB" sz="6000" b="1" dirty="0"/>
          </a:p>
        </p:txBody>
      </p:sp>
      <p:sp>
        <p:nvSpPr>
          <p:cNvPr id="4" name="Content Placeholder 3">
            <a:extLst>
              <a:ext uri="{FF2B5EF4-FFF2-40B4-BE49-F238E27FC236}">
                <a16:creationId xmlns:a16="http://schemas.microsoft.com/office/drawing/2014/main" id="{F0E35562-92C2-B2D8-5352-A18AE1C42793}"/>
              </a:ext>
            </a:extLst>
          </p:cNvPr>
          <p:cNvSpPr>
            <a:spLocks noGrp="1"/>
          </p:cNvSpPr>
          <p:nvPr>
            <p:ph idx="1"/>
          </p:nvPr>
        </p:nvSpPr>
        <p:spPr/>
        <p:txBody>
          <a:bodyPr>
            <a:normAutofit/>
          </a:bodyPr>
          <a:lstStyle/>
          <a:p>
            <a:r>
              <a:rPr lang="en-US" sz="3200" b="1" dirty="0"/>
              <a:t>Single-valued Attribute</a:t>
            </a:r>
          </a:p>
          <a:p>
            <a:pPr lvl="1"/>
            <a:r>
              <a:rPr lang="en-US" sz="2800" dirty="0"/>
              <a:t>Attribute that holds a single value for each occurrence of an entity type.</a:t>
            </a:r>
          </a:p>
          <a:p>
            <a:pPr lvl="1"/>
            <a:r>
              <a:rPr lang="en-US" sz="2800" dirty="0"/>
              <a:t>E.g. Date of birth, each person will only have one DOB. </a:t>
            </a:r>
          </a:p>
          <a:p>
            <a:endParaRPr lang="en-US" sz="2800" dirty="0"/>
          </a:p>
          <a:p>
            <a:r>
              <a:rPr lang="en-US" sz="3200" b="1" dirty="0"/>
              <a:t>Multi-valued Attribute</a:t>
            </a:r>
          </a:p>
          <a:p>
            <a:pPr lvl="1"/>
            <a:r>
              <a:rPr lang="en-US" sz="2800" dirty="0"/>
              <a:t>Attribute that holds multiple values for each occurrence of an entity type</a:t>
            </a:r>
            <a:r>
              <a:rPr lang="en-US" sz="2800" b="1" dirty="0"/>
              <a:t>.</a:t>
            </a:r>
          </a:p>
          <a:p>
            <a:pPr lvl="1"/>
            <a:r>
              <a:rPr lang="en-US" sz="2800" dirty="0"/>
              <a:t>E.g. Telephone number, a person may have more than one number.</a:t>
            </a:r>
          </a:p>
        </p:txBody>
      </p:sp>
    </p:spTree>
    <p:extLst>
      <p:ext uri="{BB962C8B-B14F-4D97-AF65-F5344CB8AC3E}">
        <p14:creationId xmlns:p14="http://schemas.microsoft.com/office/powerpoint/2010/main" val="42702191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Attributes</a:t>
            </a:r>
            <a:endParaRPr lang="en-GB" sz="6000" b="1" dirty="0"/>
          </a:p>
        </p:txBody>
      </p:sp>
      <p:sp>
        <p:nvSpPr>
          <p:cNvPr id="4" name="Content Placeholder 3">
            <a:extLst>
              <a:ext uri="{FF2B5EF4-FFF2-40B4-BE49-F238E27FC236}">
                <a16:creationId xmlns:a16="http://schemas.microsoft.com/office/drawing/2014/main" id="{F0E35562-92C2-B2D8-5352-A18AE1C42793}"/>
              </a:ext>
            </a:extLst>
          </p:cNvPr>
          <p:cNvSpPr>
            <a:spLocks noGrp="1"/>
          </p:cNvSpPr>
          <p:nvPr>
            <p:ph idx="1"/>
          </p:nvPr>
        </p:nvSpPr>
        <p:spPr/>
        <p:txBody>
          <a:bodyPr>
            <a:normAutofit/>
          </a:bodyPr>
          <a:lstStyle/>
          <a:p>
            <a:r>
              <a:rPr lang="en-US" sz="3200" b="1" dirty="0"/>
              <a:t>Derived Attribute</a:t>
            </a:r>
          </a:p>
          <a:p>
            <a:pPr lvl="1"/>
            <a:r>
              <a:rPr lang="en-US" sz="2800" dirty="0"/>
              <a:t>Attribute that represents a value that is derivable from value of a related attribute, or set of attributes, not necessarily in the same entity type. </a:t>
            </a:r>
          </a:p>
          <a:p>
            <a:pPr lvl="1"/>
            <a:r>
              <a:rPr lang="en-US" sz="2800" dirty="0"/>
              <a:t>E.g. Age, an age can be calculated from a person’s birthdate.</a:t>
            </a:r>
          </a:p>
        </p:txBody>
      </p:sp>
    </p:spTree>
    <p:extLst>
      <p:ext uri="{BB962C8B-B14F-4D97-AF65-F5344CB8AC3E}">
        <p14:creationId xmlns:p14="http://schemas.microsoft.com/office/powerpoint/2010/main" val="3635940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ER Diagram with Attributes</a:t>
            </a:r>
            <a:endParaRPr lang="en-GB" sz="6000" b="1" dirty="0"/>
          </a:p>
        </p:txBody>
      </p:sp>
      <p:pic>
        <p:nvPicPr>
          <p:cNvPr id="2" name="Content Placeholder 1">
            <a:extLst>
              <a:ext uri="{FF2B5EF4-FFF2-40B4-BE49-F238E27FC236}">
                <a16:creationId xmlns:a16="http://schemas.microsoft.com/office/drawing/2014/main" id="{95357102-7DF6-1CFF-E5A6-9F6FE6CC006F}"/>
              </a:ext>
            </a:extLst>
          </p:cNvPr>
          <p:cNvPicPr>
            <a:picLocks noGrp="1" noChangeAspect="1"/>
          </p:cNvPicPr>
          <p:nvPr>
            <p:ph idx="1"/>
          </p:nvPr>
        </p:nvPicPr>
        <p:blipFill>
          <a:blip r:embed="rId3"/>
          <a:stretch>
            <a:fillRect/>
          </a:stretch>
        </p:blipFill>
        <p:spPr>
          <a:xfrm>
            <a:off x="143644" y="1492391"/>
            <a:ext cx="7675425" cy="4033166"/>
          </a:xfrm>
          <a:prstGeom prst="rect">
            <a:avLst/>
          </a:prstGeom>
        </p:spPr>
      </p:pic>
      <p:graphicFrame>
        <p:nvGraphicFramePr>
          <p:cNvPr id="3" name="Table 2">
            <a:extLst>
              <a:ext uri="{FF2B5EF4-FFF2-40B4-BE49-F238E27FC236}">
                <a16:creationId xmlns:a16="http://schemas.microsoft.com/office/drawing/2014/main" id="{EB95BD70-5734-1E4B-E0C8-6BBB44FF8F5C}"/>
              </a:ext>
            </a:extLst>
          </p:cNvPr>
          <p:cNvGraphicFramePr>
            <a:graphicFrameLocks noGrp="1"/>
          </p:cNvGraphicFramePr>
          <p:nvPr>
            <p:extLst>
              <p:ext uri="{D42A27DB-BD31-4B8C-83A1-F6EECF244321}">
                <p14:modId xmlns:p14="http://schemas.microsoft.com/office/powerpoint/2010/main" val="1271637358"/>
              </p:ext>
            </p:extLst>
          </p:nvPr>
        </p:nvGraphicFramePr>
        <p:xfrm>
          <a:off x="7756455" y="1314414"/>
          <a:ext cx="4353894" cy="4389120"/>
        </p:xfrm>
        <a:graphic>
          <a:graphicData uri="http://schemas.openxmlformats.org/drawingml/2006/table">
            <a:tbl>
              <a:tblPr>
                <a:tableStyleId>{5C22544A-7EE6-4342-B048-85BDC9FD1C3A}</a:tableStyleId>
              </a:tblPr>
              <a:tblGrid>
                <a:gridCol w="1451298">
                  <a:extLst>
                    <a:ext uri="{9D8B030D-6E8A-4147-A177-3AD203B41FA5}">
                      <a16:colId xmlns:a16="http://schemas.microsoft.com/office/drawing/2014/main" val="20261806"/>
                    </a:ext>
                  </a:extLst>
                </a:gridCol>
                <a:gridCol w="1451298">
                  <a:extLst>
                    <a:ext uri="{9D8B030D-6E8A-4147-A177-3AD203B41FA5}">
                      <a16:colId xmlns:a16="http://schemas.microsoft.com/office/drawing/2014/main" val="3797731195"/>
                    </a:ext>
                  </a:extLst>
                </a:gridCol>
                <a:gridCol w="1451298">
                  <a:extLst>
                    <a:ext uri="{9D8B030D-6E8A-4147-A177-3AD203B41FA5}">
                      <a16:colId xmlns:a16="http://schemas.microsoft.com/office/drawing/2014/main" val="2091961315"/>
                    </a:ext>
                  </a:extLst>
                </a:gridCol>
              </a:tblGrid>
              <a:tr h="459216">
                <a:tc>
                  <a:txBody>
                    <a:bodyPr/>
                    <a:lstStyle/>
                    <a:p>
                      <a:pPr>
                        <a:buNone/>
                      </a:pPr>
                      <a:r>
                        <a:rPr lang="en-GB" sz="1400" b="1">
                          <a:effectLst/>
                        </a:rPr>
                        <a:t>Type</a:t>
                      </a:r>
                    </a:p>
                  </a:txBody>
                  <a:tcPr anchor="ctr"/>
                </a:tc>
                <a:tc>
                  <a:txBody>
                    <a:bodyPr/>
                    <a:lstStyle/>
                    <a:p>
                      <a:pPr>
                        <a:buNone/>
                      </a:pPr>
                      <a:r>
                        <a:rPr lang="en-GB" sz="1400" b="1">
                          <a:effectLst/>
                        </a:rPr>
                        <a:t>Example</a:t>
                      </a:r>
                    </a:p>
                  </a:txBody>
                  <a:tcPr anchor="ctr"/>
                </a:tc>
                <a:tc>
                  <a:txBody>
                    <a:bodyPr/>
                    <a:lstStyle/>
                    <a:p>
                      <a:pPr>
                        <a:buNone/>
                      </a:pPr>
                      <a:r>
                        <a:rPr lang="en-GB" sz="1400" b="1" dirty="0">
                          <a:effectLst/>
                        </a:rPr>
                        <a:t>What happens when it becomes a table</a:t>
                      </a:r>
                    </a:p>
                  </a:txBody>
                  <a:tcPr anchor="ctr"/>
                </a:tc>
                <a:extLst>
                  <a:ext uri="{0D108BD9-81ED-4DB2-BD59-A6C34878D82A}">
                    <a16:rowId xmlns:a16="http://schemas.microsoft.com/office/drawing/2014/main" val="3929945753"/>
                  </a:ext>
                </a:extLst>
              </a:tr>
              <a:tr h="262409">
                <a:tc>
                  <a:txBody>
                    <a:bodyPr/>
                    <a:lstStyle/>
                    <a:p>
                      <a:pPr>
                        <a:buNone/>
                      </a:pPr>
                      <a:r>
                        <a:rPr lang="en-GB" sz="1400">
                          <a:effectLst/>
                        </a:rPr>
                        <a:t>Simple</a:t>
                      </a:r>
                    </a:p>
                  </a:txBody>
                  <a:tcPr anchor="ctr"/>
                </a:tc>
                <a:tc>
                  <a:txBody>
                    <a:bodyPr/>
                    <a:lstStyle/>
                    <a:p>
                      <a:pPr>
                        <a:buNone/>
                      </a:pPr>
                      <a:r>
                        <a:rPr lang="en-GB" sz="1400">
                          <a:effectLst/>
                        </a:rPr>
                        <a:t>staffNo</a:t>
                      </a:r>
                    </a:p>
                  </a:txBody>
                  <a:tcPr anchor="ctr"/>
                </a:tc>
                <a:tc>
                  <a:txBody>
                    <a:bodyPr/>
                    <a:lstStyle/>
                    <a:p>
                      <a:pPr>
                        <a:buNone/>
                      </a:pPr>
                      <a:r>
                        <a:rPr lang="en-GB" sz="1400">
                          <a:effectLst/>
                        </a:rPr>
                        <a:t>One column</a:t>
                      </a:r>
                    </a:p>
                  </a:txBody>
                  <a:tcPr anchor="ctr"/>
                </a:tc>
                <a:extLst>
                  <a:ext uri="{0D108BD9-81ED-4DB2-BD59-A6C34878D82A}">
                    <a16:rowId xmlns:a16="http://schemas.microsoft.com/office/drawing/2014/main" val="3055360006"/>
                  </a:ext>
                </a:extLst>
              </a:tr>
              <a:tr h="459216">
                <a:tc>
                  <a:txBody>
                    <a:bodyPr/>
                    <a:lstStyle/>
                    <a:p>
                      <a:pPr>
                        <a:buNone/>
                      </a:pPr>
                      <a:r>
                        <a:rPr lang="en-GB" sz="1400">
                          <a:effectLst/>
                        </a:rPr>
                        <a:t>Composite</a:t>
                      </a:r>
                    </a:p>
                  </a:txBody>
                  <a:tcPr anchor="ctr"/>
                </a:tc>
                <a:tc>
                  <a:txBody>
                    <a:bodyPr/>
                    <a:lstStyle/>
                    <a:p>
                      <a:pPr>
                        <a:buNone/>
                      </a:pPr>
                      <a:r>
                        <a:rPr lang="en-GB" sz="1400" dirty="0">
                          <a:effectLst/>
                        </a:rPr>
                        <a:t>address = street + city + postcode</a:t>
                      </a:r>
                    </a:p>
                  </a:txBody>
                  <a:tcPr anchor="ctr"/>
                </a:tc>
                <a:tc>
                  <a:txBody>
                    <a:bodyPr/>
                    <a:lstStyle/>
                    <a:p>
                      <a:pPr>
                        <a:buNone/>
                      </a:pPr>
                      <a:r>
                        <a:rPr lang="en-GB" sz="1400">
                          <a:effectLst/>
                        </a:rPr>
                        <a:t>One column per part, or one column if the parts are never used separately</a:t>
                      </a:r>
                    </a:p>
                  </a:txBody>
                  <a:tcPr anchor="ctr"/>
                </a:tc>
                <a:extLst>
                  <a:ext uri="{0D108BD9-81ED-4DB2-BD59-A6C34878D82A}">
                    <a16:rowId xmlns:a16="http://schemas.microsoft.com/office/drawing/2014/main" val="4179627351"/>
                  </a:ext>
                </a:extLst>
              </a:tr>
              <a:tr h="262409">
                <a:tc>
                  <a:txBody>
                    <a:bodyPr/>
                    <a:lstStyle/>
                    <a:p>
                      <a:pPr>
                        <a:buNone/>
                      </a:pPr>
                      <a:r>
                        <a:rPr lang="en-GB" sz="1400">
                          <a:effectLst/>
                        </a:rPr>
                        <a:t>Single-valued</a:t>
                      </a:r>
                    </a:p>
                  </a:txBody>
                  <a:tcPr anchor="ctr"/>
                </a:tc>
                <a:tc>
                  <a:txBody>
                    <a:bodyPr/>
                    <a:lstStyle/>
                    <a:p>
                      <a:pPr>
                        <a:buNone/>
                      </a:pPr>
                      <a:r>
                        <a:rPr lang="en-GB" sz="1400">
                          <a:effectLst/>
                        </a:rPr>
                        <a:t>dateOfBirth</a:t>
                      </a:r>
                    </a:p>
                  </a:txBody>
                  <a:tcPr anchor="ctr"/>
                </a:tc>
                <a:tc>
                  <a:txBody>
                    <a:bodyPr/>
                    <a:lstStyle/>
                    <a:p>
                      <a:pPr>
                        <a:buNone/>
                      </a:pPr>
                      <a:r>
                        <a:rPr lang="en-GB" sz="1400">
                          <a:effectLst/>
                        </a:rPr>
                        <a:t>One column</a:t>
                      </a:r>
                    </a:p>
                  </a:txBody>
                  <a:tcPr anchor="ctr"/>
                </a:tc>
                <a:extLst>
                  <a:ext uri="{0D108BD9-81ED-4DB2-BD59-A6C34878D82A}">
                    <a16:rowId xmlns:a16="http://schemas.microsoft.com/office/drawing/2014/main" val="4155716860"/>
                  </a:ext>
                </a:extLst>
              </a:tr>
              <a:tr h="459216">
                <a:tc>
                  <a:txBody>
                    <a:bodyPr/>
                    <a:lstStyle/>
                    <a:p>
                      <a:pPr>
                        <a:buNone/>
                      </a:pPr>
                      <a:r>
                        <a:rPr lang="en-GB" sz="1400">
                          <a:effectLst/>
                        </a:rPr>
                        <a:t>Multi-valued</a:t>
                      </a:r>
                    </a:p>
                  </a:txBody>
                  <a:tcPr anchor="ctr"/>
                </a:tc>
                <a:tc>
                  <a:txBody>
                    <a:bodyPr/>
                    <a:lstStyle/>
                    <a:p>
                      <a:pPr>
                        <a:buNone/>
                      </a:pPr>
                      <a:r>
                        <a:rPr lang="en-GB" sz="1400">
                          <a:effectLst/>
                        </a:rPr>
                        <a:t>telephone numbers</a:t>
                      </a:r>
                    </a:p>
                  </a:txBody>
                  <a:tcPr anchor="ctr"/>
                </a:tc>
                <a:tc>
                  <a:txBody>
                    <a:bodyPr/>
                    <a:lstStyle/>
                    <a:p>
                      <a:pPr>
                        <a:buNone/>
                      </a:pPr>
                      <a:r>
                        <a:rPr lang="en-GB" sz="1400">
                          <a:effectLst/>
                        </a:rPr>
                        <a:t>A separate table with a foreign key back to the owner</a:t>
                      </a:r>
                    </a:p>
                  </a:txBody>
                  <a:tcPr anchor="ctr"/>
                </a:tc>
                <a:extLst>
                  <a:ext uri="{0D108BD9-81ED-4DB2-BD59-A6C34878D82A}">
                    <a16:rowId xmlns:a16="http://schemas.microsoft.com/office/drawing/2014/main" val="4251774604"/>
                  </a:ext>
                </a:extLst>
              </a:tr>
              <a:tr h="459216">
                <a:tc>
                  <a:txBody>
                    <a:bodyPr/>
                    <a:lstStyle/>
                    <a:p>
                      <a:pPr>
                        <a:buNone/>
                      </a:pPr>
                      <a:r>
                        <a:rPr lang="en-GB" sz="1400">
                          <a:effectLst/>
                        </a:rPr>
                        <a:t>Derived</a:t>
                      </a:r>
                    </a:p>
                  </a:txBody>
                  <a:tcPr anchor="ctr"/>
                </a:tc>
                <a:tc>
                  <a:txBody>
                    <a:bodyPr/>
                    <a:lstStyle/>
                    <a:p>
                      <a:pPr>
                        <a:buNone/>
                      </a:pPr>
                      <a:r>
                        <a:rPr lang="en-GB" sz="1400">
                          <a:effectLst/>
                        </a:rPr>
                        <a:t>age, from dateOfBirth</a:t>
                      </a:r>
                    </a:p>
                  </a:txBody>
                  <a:tcPr anchor="ctr"/>
                </a:tc>
                <a:tc>
                  <a:txBody>
                    <a:bodyPr/>
                    <a:lstStyle/>
                    <a:p>
                      <a:pPr>
                        <a:buNone/>
                      </a:pPr>
                      <a:r>
                        <a:rPr lang="en-GB" sz="1400" dirty="0">
                          <a:effectLst/>
                        </a:rPr>
                        <a:t>Usually not stored; calculated in a query or view</a:t>
                      </a:r>
                    </a:p>
                  </a:txBody>
                  <a:tcPr anchor="ctr"/>
                </a:tc>
                <a:extLst>
                  <a:ext uri="{0D108BD9-81ED-4DB2-BD59-A6C34878D82A}">
                    <a16:rowId xmlns:a16="http://schemas.microsoft.com/office/drawing/2014/main" val="1123026133"/>
                  </a:ext>
                </a:extLst>
              </a:tr>
            </a:tbl>
          </a:graphicData>
        </a:graphic>
      </p:graphicFrame>
    </p:spTree>
    <p:extLst>
      <p:ext uri="{BB962C8B-B14F-4D97-AF65-F5344CB8AC3E}">
        <p14:creationId xmlns:p14="http://schemas.microsoft.com/office/powerpoint/2010/main" val="3500244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Attributes</a:t>
            </a:r>
            <a:endParaRPr lang="en-GB" sz="6000" b="1" dirty="0"/>
          </a:p>
        </p:txBody>
      </p:sp>
      <p:sp>
        <p:nvSpPr>
          <p:cNvPr id="4" name="Content Placeholder 3">
            <a:extLst>
              <a:ext uri="{FF2B5EF4-FFF2-40B4-BE49-F238E27FC236}">
                <a16:creationId xmlns:a16="http://schemas.microsoft.com/office/drawing/2014/main" id="{F0E35562-92C2-B2D8-5352-A18AE1C42793}"/>
              </a:ext>
            </a:extLst>
          </p:cNvPr>
          <p:cNvSpPr>
            <a:spLocks noGrp="1"/>
          </p:cNvSpPr>
          <p:nvPr>
            <p:ph idx="1"/>
          </p:nvPr>
        </p:nvSpPr>
        <p:spPr/>
        <p:txBody>
          <a:bodyPr/>
          <a:lstStyle/>
          <a:p>
            <a:r>
              <a:rPr lang="en-US" dirty="0"/>
              <a:t>Entities have attributes that together define the object.</a:t>
            </a:r>
          </a:p>
          <a:p>
            <a:endParaRPr lang="en-US" dirty="0"/>
          </a:p>
          <a:p>
            <a:endParaRPr lang="en-US" dirty="0"/>
          </a:p>
          <a:p>
            <a:endParaRPr lang="en-US" dirty="0"/>
          </a:p>
          <a:p>
            <a:endParaRPr lang="en-US" dirty="0"/>
          </a:p>
          <a:p>
            <a:endParaRPr lang="en-US" dirty="0"/>
          </a:p>
          <a:p>
            <a:r>
              <a:rPr lang="en-US" dirty="0"/>
              <a:t>Each attribute has properties </a:t>
            </a:r>
            <a:r>
              <a:rPr lang="en-US" dirty="0" err="1"/>
              <a:t>ascociated</a:t>
            </a:r>
            <a:r>
              <a:rPr lang="en-US" dirty="0"/>
              <a:t> to it.</a:t>
            </a:r>
            <a:endParaRPr lang="en-GB" dirty="0"/>
          </a:p>
        </p:txBody>
      </p:sp>
      <p:pic>
        <p:nvPicPr>
          <p:cNvPr id="6" name="Picture 5">
            <a:extLst>
              <a:ext uri="{FF2B5EF4-FFF2-40B4-BE49-F238E27FC236}">
                <a16:creationId xmlns:a16="http://schemas.microsoft.com/office/drawing/2014/main" id="{E9397C6C-E3B1-4185-0166-BB590031C4E0}"/>
              </a:ext>
            </a:extLst>
          </p:cNvPr>
          <p:cNvPicPr>
            <a:picLocks noChangeAspect="1"/>
          </p:cNvPicPr>
          <p:nvPr/>
        </p:nvPicPr>
        <p:blipFill>
          <a:blip r:embed="rId3"/>
          <a:stretch>
            <a:fillRect/>
          </a:stretch>
        </p:blipFill>
        <p:spPr>
          <a:xfrm>
            <a:off x="684443" y="3115861"/>
            <a:ext cx="6169115" cy="1727557"/>
          </a:xfrm>
          <a:prstGeom prst="rect">
            <a:avLst/>
          </a:prstGeom>
        </p:spPr>
      </p:pic>
      <p:sp>
        <p:nvSpPr>
          <p:cNvPr id="7" name="Arrow: Down 6">
            <a:extLst>
              <a:ext uri="{FF2B5EF4-FFF2-40B4-BE49-F238E27FC236}">
                <a16:creationId xmlns:a16="http://schemas.microsoft.com/office/drawing/2014/main" id="{B35A7CBF-8CA7-A188-6412-110DA3F63C9C}"/>
              </a:ext>
            </a:extLst>
          </p:cNvPr>
          <p:cNvSpPr/>
          <p:nvPr/>
        </p:nvSpPr>
        <p:spPr>
          <a:xfrm>
            <a:off x="1021278" y="2381655"/>
            <a:ext cx="484632" cy="978408"/>
          </a:xfrm>
          <a:prstGeom prst="downArrow">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7D597E92-CF76-311A-1234-C94D01773618}"/>
              </a:ext>
            </a:extLst>
          </p:cNvPr>
          <p:cNvSpPr/>
          <p:nvPr/>
        </p:nvSpPr>
        <p:spPr>
          <a:xfrm>
            <a:off x="2013916" y="2381655"/>
            <a:ext cx="484632" cy="978408"/>
          </a:xfrm>
          <a:prstGeom prst="down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38E1A39A-5B64-75CF-6F4D-5BB2F43FA3BE}"/>
              </a:ext>
            </a:extLst>
          </p:cNvPr>
          <p:cNvSpPr/>
          <p:nvPr/>
        </p:nvSpPr>
        <p:spPr>
          <a:xfrm>
            <a:off x="3414386" y="2381655"/>
            <a:ext cx="484632" cy="978408"/>
          </a:xfrm>
          <a:prstGeom prst="downArrow">
            <a:avLst/>
          </a:prstGeom>
          <a:solidFill>
            <a:srgbClr val="7030A0"/>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24DBE204-5391-F543-E1A3-825DB097FE5E}"/>
              </a:ext>
            </a:extLst>
          </p:cNvPr>
          <p:cNvSpPr/>
          <p:nvPr/>
        </p:nvSpPr>
        <p:spPr>
          <a:xfrm>
            <a:off x="4891656" y="2381655"/>
            <a:ext cx="484632" cy="97840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C399D472-C621-9EF1-B16F-F60CD3DFD14C}"/>
              </a:ext>
            </a:extLst>
          </p:cNvPr>
          <p:cNvSpPr/>
          <p:nvPr/>
        </p:nvSpPr>
        <p:spPr>
          <a:xfrm>
            <a:off x="5966165" y="2381655"/>
            <a:ext cx="484632" cy="978408"/>
          </a:xfrm>
          <a:prstGeom prst="down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9D1D4993-5B71-FB7C-04D4-DC5C6A2EF3A1}"/>
              </a:ext>
            </a:extLst>
          </p:cNvPr>
          <p:cNvPicPr>
            <a:picLocks noChangeAspect="1"/>
          </p:cNvPicPr>
          <p:nvPr/>
        </p:nvPicPr>
        <p:blipFill>
          <a:blip r:embed="rId4"/>
          <a:stretch>
            <a:fillRect/>
          </a:stretch>
        </p:blipFill>
        <p:spPr>
          <a:xfrm>
            <a:off x="7893561" y="2870859"/>
            <a:ext cx="4200508" cy="2091109"/>
          </a:xfrm>
          <a:prstGeom prst="rect">
            <a:avLst/>
          </a:prstGeom>
        </p:spPr>
      </p:pic>
      <p:sp>
        <p:nvSpPr>
          <p:cNvPr id="13" name="Arrow: Right 12">
            <a:extLst>
              <a:ext uri="{FF2B5EF4-FFF2-40B4-BE49-F238E27FC236}">
                <a16:creationId xmlns:a16="http://schemas.microsoft.com/office/drawing/2014/main" id="{AC5B75C1-D0A2-1AA3-65C0-33D484E8C03C}"/>
              </a:ext>
            </a:extLst>
          </p:cNvPr>
          <p:cNvSpPr/>
          <p:nvPr/>
        </p:nvSpPr>
        <p:spPr>
          <a:xfrm>
            <a:off x="7287455" y="3191116"/>
            <a:ext cx="606105" cy="365878"/>
          </a:xfrm>
          <a:prstGeom prst="rightArrow">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366E2F26-728A-2E9C-0D56-9FBDD7AB3CDC}"/>
              </a:ext>
            </a:extLst>
          </p:cNvPr>
          <p:cNvSpPr/>
          <p:nvPr/>
        </p:nvSpPr>
        <p:spPr>
          <a:xfrm>
            <a:off x="7279981" y="3473484"/>
            <a:ext cx="606105" cy="365878"/>
          </a:xfrm>
          <a:prstGeom prst="rightArrow">
            <a:avLst/>
          </a:prstGeom>
          <a:solidFill>
            <a:srgbClr val="FFC000"/>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83D332A-677E-9DBD-B8C1-55CB217540B1}"/>
              </a:ext>
            </a:extLst>
          </p:cNvPr>
          <p:cNvSpPr/>
          <p:nvPr/>
        </p:nvSpPr>
        <p:spPr>
          <a:xfrm>
            <a:off x="7307262" y="3742419"/>
            <a:ext cx="606105" cy="365878"/>
          </a:xfrm>
          <a:prstGeom prst="rightArrow">
            <a:avLst/>
          </a:prstGeom>
          <a:solidFill>
            <a:srgbClr val="7030A0"/>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EC7C76E0-B520-813E-E7A3-B6B516F0C64C}"/>
              </a:ext>
            </a:extLst>
          </p:cNvPr>
          <p:cNvSpPr/>
          <p:nvPr/>
        </p:nvSpPr>
        <p:spPr>
          <a:xfrm>
            <a:off x="7307263" y="4065133"/>
            <a:ext cx="606105" cy="36587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99E75C3F-6167-FB1D-939F-E5F1E068CD3B}"/>
              </a:ext>
            </a:extLst>
          </p:cNvPr>
          <p:cNvSpPr/>
          <p:nvPr/>
        </p:nvSpPr>
        <p:spPr>
          <a:xfrm>
            <a:off x="7287455" y="4401601"/>
            <a:ext cx="606105" cy="365878"/>
          </a:xfrm>
          <a:prstGeom prst="right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798681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Key Attributes (Identifiers)</a:t>
            </a:r>
            <a:endParaRPr lang="en-GB" sz="6000" b="1" dirty="0"/>
          </a:p>
        </p:txBody>
      </p:sp>
      <p:sp>
        <p:nvSpPr>
          <p:cNvPr id="4" name="Content Placeholder 3">
            <a:extLst>
              <a:ext uri="{FF2B5EF4-FFF2-40B4-BE49-F238E27FC236}">
                <a16:creationId xmlns:a16="http://schemas.microsoft.com/office/drawing/2014/main" id="{F0E35562-92C2-B2D8-5352-A18AE1C42793}"/>
              </a:ext>
            </a:extLst>
          </p:cNvPr>
          <p:cNvSpPr>
            <a:spLocks noGrp="1"/>
          </p:cNvSpPr>
          <p:nvPr>
            <p:ph idx="1"/>
          </p:nvPr>
        </p:nvSpPr>
        <p:spPr/>
        <p:txBody>
          <a:bodyPr/>
          <a:lstStyle/>
          <a:p>
            <a:r>
              <a:rPr lang="en-US" sz="3200" dirty="0"/>
              <a:t>All entities / relations will have keys as identifiers.</a:t>
            </a:r>
          </a:p>
          <a:p>
            <a:pPr lvl="1"/>
            <a:r>
              <a:rPr lang="en-US" sz="2800" dirty="0"/>
              <a:t>Keys are attributes that are identifiers.</a:t>
            </a:r>
          </a:p>
          <a:p>
            <a:pPr lvl="1"/>
            <a:r>
              <a:rPr lang="en-US" sz="2800" dirty="0"/>
              <a:t>Keys will identify specific instances of the entity class.</a:t>
            </a:r>
          </a:p>
          <a:p>
            <a:pPr lvl="1"/>
            <a:r>
              <a:rPr lang="en-US" sz="2800" dirty="0"/>
              <a:t>They must be </a:t>
            </a:r>
            <a:r>
              <a:rPr lang="en-US" sz="2800" b="1" dirty="0"/>
              <a:t>unique</a:t>
            </a:r>
            <a:r>
              <a:rPr lang="en-US" sz="2800" i="1" dirty="0"/>
              <a:t>.</a:t>
            </a:r>
          </a:p>
          <a:p>
            <a:pPr lvl="1"/>
            <a:r>
              <a:rPr lang="en-US" sz="2800" dirty="0"/>
              <a:t>If a key is unique, the data value for the key </a:t>
            </a:r>
            <a:r>
              <a:rPr lang="en-US" sz="2800" b="1" dirty="0"/>
              <a:t>must</a:t>
            </a:r>
            <a:r>
              <a:rPr lang="en-US" sz="2800" dirty="0"/>
              <a:t> be unique for all the instances of the entity.</a:t>
            </a:r>
          </a:p>
          <a:p>
            <a:pPr lvl="1"/>
            <a:r>
              <a:rPr lang="en-US" sz="2800" dirty="0"/>
              <a:t>A </a:t>
            </a:r>
            <a:r>
              <a:rPr lang="en-US" sz="2800" b="1" dirty="0"/>
              <a:t>composite key </a:t>
            </a:r>
            <a:r>
              <a:rPr lang="en-US" sz="2800" dirty="0"/>
              <a:t>will consist of two or more attributes.</a:t>
            </a:r>
            <a:endParaRPr lang="en-GB" sz="2800" dirty="0"/>
          </a:p>
        </p:txBody>
      </p:sp>
    </p:spTree>
    <p:extLst>
      <p:ext uri="{BB962C8B-B14F-4D97-AF65-F5344CB8AC3E}">
        <p14:creationId xmlns:p14="http://schemas.microsoft.com/office/powerpoint/2010/main" val="39461131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Depiction of an Entity</a:t>
            </a:r>
            <a:endParaRPr lang="en-GB" sz="6000" b="1" dirty="0"/>
          </a:p>
        </p:txBody>
      </p:sp>
      <p:graphicFrame>
        <p:nvGraphicFramePr>
          <p:cNvPr id="6" name="Content Placeholder 5">
            <a:extLst>
              <a:ext uri="{FF2B5EF4-FFF2-40B4-BE49-F238E27FC236}">
                <a16:creationId xmlns:a16="http://schemas.microsoft.com/office/drawing/2014/main" id="{DD86FA72-22DC-F23D-5D49-9544E96D28A1}"/>
              </a:ext>
            </a:extLst>
          </p:cNvPr>
          <p:cNvGraphicFramePr>
            <a:graphicFrameLocks noGrp="1"/>
          </p:cNvGraphicFramePr>
          <p:nvPr>
            <p:ph idx="1"/>
            <p:extLst>
              <p:ext uri="{D42A27DB-BD31-4B8C-83A1-F6EECF244321}">
                <p14:modId xmlns:p14="http://schemas.microsoft.com/office/powerpoint/2010/main" val="1789311649"/>
              </p:ext>
            </p:extLst>
          </p:nvPr>
        </p:nvGraphicFramePr>
        <p:xfrm>
          <a:off x="548781" y="3154280"/>
          <a:ext cx="2823812" cy="549440"/>
        </p:xfrm>
        <a:graphic>
          <a:graphicData uri="http://schemas.openxmlformats.org/drawingml/2006/table">
            <a:tbl>
              <a:tblPr firstRow="1" bandRow="1">
                <a:tableStyleId>{5C22544A-7EE6-4342-B048-85BDC9FD1C3A}</a:tableStyleId>
              </a:tblPr>
              <a:tblGrid>
                <a:gridCol w="2823812">
                  <a:extLst>
                    <a:ext uri="{9D8B030D-6E8A-4147-A177-3AD203B41FA5}">
                      <a16:colId xmlns:a16="http://schemas.microsoft.com/office/drawing/2014/main" val="1404970084"/>
                    </a:ext>
                  </a:extLst>
                </a:gridCol>
              </a:tblGrid>
              <a:tr h="549440">
                <a:tc>
                  <a:txBody>
                    <a:bodyPr/>
                    <a:lstStyle/>
                    <a:p>
                      <a:pPr algn="ctr"/>
                      <a:r>
                        <a:rPr lang="en-US" sz="2800" dirty="0"/>
                        <a:t>Owner</a:t>
                      </a:r>
                      <a:endParaRPr lang="en-GB" sz="2800" dirty="0"/>
                    </a:p>
                  </a:txBody>
                  <a:tcPr/>
                </a:tc>
                <a:extLst>
                  <a:ext uri="{0D108BD9-81ED-4DB2-BD59-A6C34878D82A}">
                    <a16:rowId xmlns:a16="http://schemas.microsoft.com/office/drawing/2014/main" val="1533939045"/>
                  </a:ext>
                </a:extLst>
              </a:tr>
            </a:tbl>
          </a:graphicData>
        </a:graphic>
      </p:graphicFrame>
      <p:sp>
        <p:nvSpPr>
          <p:cNvPr id="7" name="Rectangle 6">
            <a:extLst>
              <a:ext uri="{FF2B5EF4-FFF2-40B4-BE49-F238E27FC236}">
                <a16:creationId xmlns:a16="http://schemas.microsoft.com/office/drawing/2014/main" id="{AD0C37F5-7B76-2DBF-E175-6D3C7AC70684}"/>
              </a:ext>
            </a:extLst>
          </p:cNvPr>
          <p:cNvSpPr/>
          <p:nvPr/>
        </p:nvSpPr>
        <p:spPr>
          <a:xfrm>
            <a:off x="548224" y="3154280"/>
            <a:ext cx="2824369" cy="549440"/>
          </a:xfrm>
          <a:prstGeom prst="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39A4D57E-2F53-9EF0-3A8D-A56783FFE3A3}"/>
              </a:ext>
            </a:extLst>
          </p:cNvPr>
          <p:cNvSpPr txBox="1"/>
          <p:nvPr/>
        </p:nvSpPr>
        <p:spPr>
          <a:xfrm>
            <a:off x="454902" y="2323283"/>
            <a:ext cx="3238324" cy="830997"/>
          </a:xfrm>
          <a:prstGeom prst="rect">
            <a:avLst/>
          </a:prstGeom>
          <a:noFill/>
        </p:spPr>
        <p:txBody>
          <a:bodyPr wrap="square" rtlCol="0">
            <a:spAutoFit/>
          </a:bodyPr>
          <a:lstStyle/>
          <a:p>
            <a:r>
              <a:rPr lang="en-US" sz="2400" b="1" dirty="0"/>
              <a:t>Entity with no attributes shown</a:t>
            </a:r>
            <a:endParaRPr lang="en-GB" sz="2400" b="1" dirty="0"/>
          </a:p>
        </p:txBody>
      </p:sp>
      <p:sp>
        <p:nvSpPr>
          <p:cNvPr id="10" name="Rectangle 9">
            <a:extLst>
              <a:ext uri="{FF2B5EF4-FFF2-40B4-BE49-F238E27FC236}">
                <a16:creationId xmlns:a16="http://schemas.microsoft.com/office/drawing/2014/main" id="{6A44342C-A8BC-005F-56E1-DE83C1CF3A34}"/>
              </a:ext>
            </a:extLst>
          </p:cNvPr>
          <p:cNvSpPr/>
          <p:nvPr/>
        </p:nvSpPr>
        <p:spPr>
          <a:xfrm>
            <a:off x="4286993" y="3154280"/>
            <a:ext cx="3360716" cy="549440"/>
          </a:xfrm>
          <a:prstGeom prst="rect">
            <a:avLst/>
          </a:prstGeom>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t>Owner</a:t>
            </a:r>
            <a:endParaRPr lang="en-GB" sz="2800" b="1" dirty="0"/>
          </a:p>
        </p:txBody>
      </p:sp>
      <p:sp>
        <p:nvSpPr>
          <p:cNvPr id="11" name="TextBox 10">
            <a:extLst>
              <a:ext uri="{FF2B5EF4-FFF2-40B4-BE49-F238E27FC236}">
                <a16:creationId xmlns:a16="http://schemas.microsoft.com/office/drawing/2014/main" id="{903FBA47-D787-0945-506C-5DFE9E14BC04}"/>
              </a:ext>
            </a:extLst>
          </p:cNvPr>
          <p:cNvSpPr txBox="1"/>
          <p:nvPr/>
        </p:nvSpPr>
        <p:spPr>
          <a:xfrm>
            <a:off x="4286993" y="2323283"/>
            <a:ext cx="3238324" cy="830997"/>
          </a:xfrm>
          <a:prstGeom prst="rect">
            <a:avLst/>
          </a:prstGeom>
          <a:noFill/>
        </p:spPr>
        <p:txBody>
          <a:bodyPr wrap="square" rtlCol="0">
            <a:spAutoFit/>
          </a:bodyPr>
          <a:lstStyle/>
          <a:p>
            <a:r>
              <a:rPr lang="en-US" sz="2400" b="1" dirty="0"/>
              <a:t>Entity with only key attribute shown</a:t>
            </a:r>
            <a:endParaRPr lang="en-GB" sz="2400" b="1" dirty="0"/>
          </a:p>
        </p:txBody>
      </p:sp>
      <p:sp>
        <p:nvSpPr>
          <p:cNvPr id="12" name="Rectangle 11">
            <a:extLst>
              <a:ext uri="{FF2B5EF4-FFF2-40B4-BE49-F238E27FC236}">
                <a16:creationId xmlns:a16="http://schemas.microsoft.com/office/drawing/2014/main" id="{0DD4BCB4-ED72-F647-A641-2A72ECD56B6C}"/>
              </a:ext>
            </a:extLst>
          </p:cNvPr>
          <p:cNvSpPr/>
          <p:nvPr/>
        </p:nvSpPr>
        <p:spPr>
          <a:xfrm>
            <a:off x="4286993" y="3703720"/>
            <a:ext cx="760020" cy="549440"/>
          </a:xfrm>
          <a:prstGeom prst="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PK</a:t>
            </a:r>
            <a:endParaRPr lang="en-GB" sz="2800" b="1" dirty="0">
              <a:solidFill>
                <a:schemeClr val="tx1"/>
              </a:solidFill>
            </a:endParaRPr>
          </a:p>
        </p:txBody>
      </p:sp>
      <p:sp>
        <p:nvSpPr>
          <p:cNvPr id="13" name="Rectangle 12">
            <a:extLst>
              <a:ext uri="{FF2B5EF4-FFF2-40B4-BE49-F238E27FC236}">
                <a16:creationId xmlns:a16="http://schemas.microsoft.com/office/drawing/2014/main" id="{A4280A80-3DE1-F98B-D143-45577A498BB2}"/>
              </a:ext>
            </a:extLst>
          </p:cNvPr>
          <p:cNvSpPr/>
          <p:nvPr/>
        </p:nvSpPr>
        <p:spPr>
          <a:xfrm>
            <a:off x="5047013" y="3710557"/>
            <a:ext cx="2600696" cy="549440"/>
          </a:xfrm>
          <a:prstGeom prst="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800" b="1" u="sng" dirty="0" err="1">
                <a:solidFill>
                  <a:schemeClr val="tx1"/>
                </a:solidFill>
              </a:rPr>
              <a:t>owner_number</a:t>
            </a:r>
            <a:endParaRPr lang="en-GB" sz="2800" b="1" u="sng" dirty="0">
              <a:solidFill>
                <a:schemeClr val="tx1"/>
              </a:solidFill>
            </a:endParaRPr>
          </a:p>
        </p:txBody>
      </p:sp>
      <p:sp>
        <p:nvSpPr>
          <p:cNvPr id="14" name="Rectangle 13">
            <a:extLst>
              <a:ext uri="{FF2B5EF4-FFF2-40B4-BE49-F238E27FC236}">
                <a16:creationId xmlns:a16="http://schemas.microsoft.com/office/drawing/2014/main" id="{0D2E3BA4-4505-A058-B4E9-902E90776E29}"/>
              </a:ext>
            </a:extLst>
          </p:cNvPr>
          <p:cNvSpPr/>
          <p:nvPr/>
        </p:nvSpPr>
        <p:spPr>
          <a:xfrm>
            <a:off x="8202447" y="2048563"/>
            <a:ext cx="3779755" cy="549440"/>
          </a:xfrm>
          <a:prstGeom prst="rect">
            <a:avLst/>
          </a:prstGeom>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t>Owner</a:t>
            </a:r>
            <a:endParaRPr lang="en-GB" sz="2800" b="1" dirty="0"/>
          </a:p>
        </p:txBody>
      </p:sp>
      <p:sp>
        <p:nvSpPr>
          <p:cNvPr id="15" name="Rectangle 14">
            <a:extLst>
              <a:ext uri="{FF2B5EF4-FFF2-40B4-BE49-F238E27FC236}">
                <a16:creationId xmlns:a16="http://schemas.microsoft.com/office/drawing/2014/main" id="{4FA0AAC5-E4B8-F2F6-C775-1FB0A4DB8772}"/>
              </a:ext>
            </a:extLst>
          </p:cNvPr>
          <p:cNvSpPr/>
          <p:nvPr/>
        </p:nvSpPr>
        <p:spPr>
          <a:xfrm>
            <a:off x="8213964" y="2620859"/>
            <a:ext cx="854785" cy="549440"/>
          </a:xfrm>
          <a:prstGeom prst="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PK</a:t>
            </a:r>
            <a:endParaRPr lang="en-GB" sz="2800" b="1" dirty="0">
              <a:solidFill>
                <a:schemeClr val="tx1"/>
              </a:solidFill>
            </a:endParaRPr>
          </a:p>
        </p:txBody>
      </p:sp>
      <p:sp>
        <p:nvSpPr>
          <p:cNvPr id="20" name="Rectangle 19">
            <a:extLst>
              <a:ext uri="{FF2B5EF4-FFF2-40B4-BE49-F238E27FC236}">
                <a16:creationId xmlns:a16="http://schemas.microsoft.com/office/drawing/2014/main" id="{3DB4FC20-E260-9817-6025-8D5D640413A6}"/>
              </a:ext>
            </a:extLst>
          </p:cNvPr>
          <p:cNvSpPr/>
          <p:nvPr/>
        </p:nvSpPr>
        <p:spPr>
          <a:xfrm>
            <a:off x="9045357" y="4802600"/>
            <a:ext cx="2924970" cy="549440"/>
          </a:xfrm>
          <a:prstGeom prst="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800" dirty="0" err="1">
                <a:solidFill>
                  <a:schemeClr val="tx1"/>
                </a:solidFill>
              </a:rPr>
              <a:t>property_number</a:t>
            </a:r>
            <a:endParaRPr lang="en-GB" sz="2800" dirty="0">
              <a:solidFill>
                <a:schemeClr val="tx1"/>
              </a:solidFill>
            </a:endParaRPr>
          </a:p>
        </p:txBody>
      </p:sp>
      <p:sp>
        <p:nvSpPr>
          <p:cNvPr id="21" name="Rectangle 20">
            <a:extLst>
              <a:ext uri="{FF2B5EF4-FFF2-40B4-BE49-F238E27FC236}">
                <a16:creationId xmlns:a16="http://schemas.microsoft.com/office/drawing/2014/main" id="{E14177A7-E51C-1318-5BCD-1F9737CE39AB}"/>
              </a:ext>
            </a:extLst>
          </p:cNvPr>
          <p:cNvSpPr/>
          <p:nvPr/>
        </p:nvSpPr>
        <p:spPr>
          <a:xfrm>
            <a:off x="9045357" y="4253160"/>
            <a:ext cx="2924970" cy="549440"/>
          </a:xfrm>
          <a:prstGeom prst="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800" dirty="0" err="1">
                <a:solidFill>
                  <a:schemeClr val="tx1"/>
                </a:solidFill>
              </a:rPr>
              <a:t>owner_telephone</a:t>
            </a:r>
            <a:endParaRPr lang="en-GB" sz="2800" dirty="0">
              <a:solidFill>
                <a:schemeClr val="tx1"/>
              </a:solidFill>
            </a:endParaRPr>
          </a:p>
        </p:txBody>
      </p:sp>
      <p:sp>
        <p:nvSpPr>
          <p:cNvPr id="22" name="Rectangle 21">
            <a:extLst>
              <a:ext uri="{FF2B5EF4-FFF2-40B4-BE49-F238E27FC236}">
                <a16:creationId xmlns:a16="http://schemas.microsoft.com/office/drawing/2014/main" id="{69B930D4-5479-ED59-8D58-B8BD11CFDE28}"/>
              </a:ext>
            </a:extLst>
          </p:cNvPr>
          <p:cNvSpPr/>
          <p:nvPr/>
        </p:nvSpPr>
        <p:spPr>
          <a:xfrm>
            <a:off x="9057232" y="3703720"/>
            <a:ext cx="2924970" cy="549440"/>
          </a:xfrm>
          <a:prstGeom prst="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800" dirty="0" err="1">
                <a:solidFill>
                  <a:schemeClr val="tx1"/>
                </a:solidFill>
              </a:rPr>
              <a:t>owner_address</a:t>
            </a:r>
            <a:endParaRPr lang="en-GB" sz="2800" dirty="0">
              <a:solidFill>
                <a:schemeClr val="tx1"/>
              </a:solidFill>
            </a:endParaRPr>
          </a:p>
        </p:txBody>
      </p:sp>
      <p:sp>
        <p:nvSpPr>
          <p:cNvPr id="23" name="Rectangle 22">
            <a:extLst>
              <a:ext uri="{FF2B5EF4-FFF2-40B4-BE49-F238E27FC236}">
                <a16:creationId xmlns:a16="http://schemas.microsoft.com/office/drawing/2014/main" id="{6F32327B-AB70-83B5-B862-5DB918E9D5CF}"/>
              </a:ext>
            </a:extLst>
          </p:cNvPr>
          <p:cNvSpPr/>
          <p:nvPr/>
        </p:nvSpPr>
        <p:spPr>
          <a:xfrm>
            <a:off x="9057232" y="3154280"/>
            <a:ext cx="2924970" cy="549440"/>
          </a:xfrm>
          <a:prstGeom prst="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800" dirty="0" err="1">
                <a:solidFill>
                  <a:schemeClr val="tx1"/>
                </a:solidFill>
              </a:rPr>
              <a:t>owner_name</a:t>
            </a:r>
            <a:endParaRPr lang="en-GB" sz="2800" dirty="0">
              <a:solidFill>
                <a:schemeClr val="tx1"/>
              </a:solidFill>
            </a:endParaRPr>
          </a:p>
        </p:txBody>
      </p:sp>
      <p:sp>
        <p:nvSpPr>
          <p:cNvPr id="24" name="Rectangle 23">
            <a:extLst>
              <a:ext uri="{FF2B5EF4-FFF2-40B4-BE49-F238E27FC236}">
                <a16:creationId xmlns:a16="http://schemas.microsoft.com/office/drawing/2014/main" id="{133D3A25-3D17-5FB8-5092-4A11BDE4700B}"/>
              </a:ext>
            </a:extLst>
          </p:cNvPr>
          <p:cNvSpPr/>
          <p:nvPr/>
        </p:nvSpPr>
        <p:spPr>
          <a:xfrm>
            <a:off x="9057232" y="2604840"/>
            <a:ext cx="2924970" cy="549440"/>
          </a:xfrm>
          <a:prstGeom prst="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800" b="1" u="sng" dirty="0" err="1">
                <a:solidFill>
                  <a:schemeClr val="tx1"/>
                </a:solidFill>
              </a:rPr>
              <a:t>owner_number</a:t>
            </a:r>
            <a:endParaRPr lang="en-GB" sz="2800" b="1" u="sng" dirty="0">
              <a:solidFill>
                <a:schemeClr val="tx1"/>
              </a:solidFill>
            </a:endParaRPr>
          </a:p>
        </p:txBody>
      </p:sp>
      <p:sp>
        <p:nvSpPr>
          <p:cNvPr id="25" name="Rectangle 24">
            <a:extLst>
              <a:ext uri="{FF2B5EF4-FFF2-40B4-BE49-F238E27FC236}">
                <a16:creationId xmlns:a16="http://schemas.microsoft.com/office/drawing/2014/main" id="{1C8A93D1-A099-197C-7CEF-6882CC9A4BF3}"/>
              </a:ext>
            </a:extLst>
          </p:cNvPr>
          <p:cNvSpPr/>
          <p:nvPr/>
        </p:nvSpPr>
        <p:spPr>
          <a:xfrm>
            <a:off x="8213964" y="3154280"/>
            <a:ext cx="854785" cy="2197760"/>
          </a:xfrm>
          <a:prstGeom prst="rect">
            <a:avLst/>
          </a:prstGeom>
          <a:no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E1006476-9D03-4719-EE73-42F825FD0075}"/>
              </a:ext>
            </a:extLst>
          </p:cNvPr>
          <p:cNvSpPr txBox="1"/>
          <p:nvPr/>
        </p:nvSpPr>
        <p:spPr>
          <a:xfrm>
            <a:off x="8108868" y="1217566"/>
            <a:ext cx="3238324" cy="830997"/>
          </a:xfrm>
          <a:prstGeom prst="rect">
            <a:avLst/>
          </a:prstGeom>
          <a:noFill/>
        </p:spPr>
        <p:txBody>
          <a:bodyPr wrap="square" rtlCol="0">
            <a:spAutoFit/>
          </a:bodyPr>
          <a:lstStyle/>
          <a:p>
            <a:r>
              <a:rPr lang="en-US" sz="2400" b="1" dirty="0"/>
              <a:t>Entity with all attributes shown</a:t>
            </a:r>
            <a:endParaRPr lang="en-GB" sz="2400" b="1" dirty="0"/>
          </a:p>
        </p:txBody>
      </p:sp>
    </p:spTree>
    <p:extLst>
      <p:ext uri="{BB962C8B-B14F-4D97-AF65-F5344CB8AC3E}">
        <p14:creationId xmlns:p14="http://schemas.microsoft.com/office/powerpoint/2010/main" val="12402814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Relationship Types</a:t>
            </a:r>
            <a:endParaRPr lang="en-GB" sz="6000" b="1" dirty="0"/>
          </a:p>
        </p:txBody>
      </p:sp>
      <p:sp>
        <p:nvSpPr>
          <p:cNvPr id="4" name="Content Placeholder 3">
            <a:extLst>
              <a:ext uri="{FF2B5EF4-FFF2-40B4-BE49-F238E27FC236}">
                <a16:creationId xmlns:a16="http://schemas.microsoft.com/office/drawing/2014/main" id="{F0E35562-92C2-B2D8-5352-A18AE1C42793}"/>
              </a:ext>
            </a:extLst>
          </p:cNvPr>
          <p:cNvSpPr>
            <a:spLocks noGrp="1"/>
          </p:cNvSpPr>
          <p:nvPr>
            <p:ph idx="1"/>
          </p:nvPr>
        </p:nvSpPr>
        <p:spPr/>
        <p:txBody>
          <a:bodyPr/>
          <a:lstStyle/>
          <a:p>
            <a:r>
              <a:rPr lang="en-US" sz="2800" b="1" dirty="0"/>
              <a:t>A Relationship type:</a:t>
            </a:r>
          </a:p>
          <a:p>
            <a:pPr lvl="1"/>
            <a:r>
              <a:rPr lang="en-US" sz="2800" dirty="0"/>
              <a:t>A set of meaningful associations among entity types</a:t>
            </a:r>
            <a:r>
              <a:rPr lang="en-US" dirty="0"/>
              <a:t>. </a:t>
            </a:r>
          </a:p>
          <a:p>
            <a:pPr lvl="1"/>
            <a:endParaRPr lang="en-US" dirty="0"/>
          </a:p>
          <a:p>
            <a:r>
              <a:rPr lang="en-GB" sz="2800" b="1" dirty="0"/>
              <a:t>A relationship occurrence:</a:t>
            </a:r>
          </a:p>
          <a:p>
            <a:pPr lvl="1"/>
            <a:r>
              <a:rPr lang="en-GB" sz="2800" dirty="0"/>
              <a:t>A </a:t>
            </a:r>
            <a:r>
              <a:rPr lang="en-US" sz="2800" dirty="0"/>
              <a:t>uniquely identifiable association, which includes one occurrence from each participating entity type. </a:t>
            </a:r>
          </a:p>
          <a:p>
            <a:endParaRPr lang="en-GB" sz="2800" dirty="0"/>
          </a:p>
        </p:txBody>
      </p:sp>
    </p:spTree>
    <p:extLst>
      <p:ext uri="{BB962C8B-B14F-4D97-AF65-F5344CB8AC3E}">
        <p14:creationId xmlns:p14="http://schemas.microsoft.com/office/powerpoint/2010/main" val="9929314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9E60312A-0216-60E2-F680-31A1258D8ECA}"/>
              </a:ext>
            </a:extLst>
          </p:cNvPr>
          <p:cNvPicPr>
            <a:picLocks noGrp="1" noChangeAspect="1"/>
          </p:cNvPicPr>
          <p:nvPr>
            <p:ph idx="1"/>
          </p:nvPr>
        </p:nvPicPr>
        <p:blipFill>
          <a:blip r:embed="rId3"/>
          <a:stretch>
            <a:fillRect/>
          </a:stretch>
        </p:blipFill>
        <p:spPr>
          <a:xfrm>
            <a:off x="3821896" y="1264474"/>
            <a:ext cx="7992093" cy="4329051"/>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i="1" dirty="0"/>
              <a:t>Has </a:t>
            </a:r>
            <a:r>
              <a:rPr lang="en-US" sz="6000" b="1" dirty="0"/>
              <a:t>relationship type semantic net</a:t>
            </a:r>
            <a:endParaRPr lang="en-GB" sz="6000" b="1" dirty="0"/>
          </a:p>
        </p:txBody>
      </p:sp>
      <p:sp>
        <p:nvSpPr>
          <p:cNvPr id="3" name="TextBox 2">
            <a:extLst>
              <a:ext uri="{FF2B5EF4-FFF2-40B4-BE49-F238E27FC236}">
                <a16:creationId xmlns:a16="http://schemas.microsoft.com/office/drawing/2014/main" id="{2DABC47A-E9D4-6736-8CCC-20382606FE04}"/>
              </a:ext>
            </a:extLst>
          </p:cNvPr>
          <p:cNvSpPr txBox="1"/>
          <p:nvPr/>
        </p:nvSpPr>
        <p:spPr>
          <a:xfrm>
            <a:off x="207587" y="2398815"/>
            <a:ext cx="3764941" cy="584775"/>
          </a:xfrm>
          <a:prstGeom prst="rect">
            <a:avLst/>
          </a:prstGeom>
          <a:noFill/>
        </p:spPr>
        <p:txBody>
          <a:bodyPr wrap="none" rtlCol="0">
            <a:spAutoFit/>
          </a:bodyPr>
          <a:lstStyle/>
          <a:p>
            <a:r>
              <a:rPr lang="en-US" sz="3200" dirty="0"/>
              <a:t>Each branch </a:t>
            </a:r>
            <a:r>
              <a:rPr lang="en-US" sz="3200" b="1" i="1" dirty="0"/>
              <a:t>Has</a:t>
            </a:r>
            <a:r>
              <a:rPr lang="en-US" sz="3200" dirty="0"/>
              <a:t> staff</a:t>
            </a:r>
            <a:endParaRPr lang="en-GB" sz="3200" dirty="0"/>
          </a:p>
        </p:txBody>
      </p:sp>
    </p:spTree>
    <p:extLst>
      <p:ext uri="{BB962C8B-B14F-4D97-AF65-F5344CB8AC3E}">
        <p14:creationId xmlns:p14="http://schemas.microsoft.com/office/powerpoint/2010/main" val="1405197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Branch</a:t>
            </a:r>
            <a:r>
              <a:rPr lang="en-US" sz="6000" b="1" i="1" dirty="0"/>
              <a:t> has </a:t>
            </a:r>
            <a:r>
              <a:rPr lang="en-US" sz="6000" b="1" dirty="0"/>
              <a:t>staff relationship</a:t>
            </a:r>
            <a:endParaRPr lang="en-GB" sz="6000" b="1" dirty="0"/>
          </a:p>
        </p:txBody>
      </p:sp>
      <p:pic>
        <p:nvPicPr>
          <p:cNvPr id="2" name="Content Placeholder 1">
            <a:extLst>
              <a:ext uri="{FF2B5EF4-FFF2-40B4-BE49-F238E27FC236}">
                <a16:creationId xmlns:a16="http://schemas.microsoft.com/office/drawing/2014/main" id="{9E60312A-0216-60E2-F680-31A1258D8ECA}"/>
              </a:ext>
            </a:extLst>
          </p:cNvPr>
          <p:cNvPicPr>
            <a:picLocks noGrp="1" noChangeAspect="1"/>
          </p:cNvPicPr>
          <p:nvPr>
            <p:ph idx="1"/>
          </p:nvPr>
        </p:nvPicPr>
        <p:blipFill>
          <a:blip r:embed="rId3"/>
          <a:srcRect/>
          <a:stretch/>
        </p:blipFill>
        <p:spPr>
          <a:xfrm>
            <a:off x="2006930" y="1397310"/>
            <a:ext cx="7992093" cy="4329051"/>
          </a:xfrm>
          <a:prstGeom prst="rect">
            <a:avLst/>
          </a:prstGeom>
        </p:spPr>
      </p:pic>
    </p:spTree>
    <p:extLst>
      <p:ext uri="{BB962C8B-B14F-4D97-AF65-F5344CB8AC3E}">
        <p14:creationId xmlns:p14="http://schemas.microsoft.com/office/powerpoint/2010/main" val="30812709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Relationship Types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p:txBody>
          <a:bodyPr>
            <a:normAutofit lnSpcReduction="10000"/>
          </a:bodyPr>
          <a:lstStyle/>
          <a:p>
            <a:r>
              <a:rPr lang="en-US" b="1" dirty="0"/>
              <a:t>Degree of a Relationship</a:t>
            </a:r>
          </a:p>
          <a:p>
            <a:pPr lvl="1"/>
            <a:r>
              <a:rPr lang="en-US" sz="2800" dirty="0"/>
              <a:t>Number of participating entities in a relationship.</a:t>
            </a:r>
          </a:p>
          <a:p>
            <a:endParaRPr lang="en-GB" dirty="0"/>
          </a:p>
          <a:p>
            <a:r>
              <a:rPr lang="en-US" b="1" dirty="0"/>
              <a:t>Relationship of degree :</a:t>
            </a:r>
          </a:p>
          <a:p>
            <a:pPr lvl="1"/>
            <a:r>
              <a:rPr lang="en-US" sz="2800" dirty="0"/>
              <a:t>One is unary</a:t>
            </a:r>
          </a:p>
          <a:p>
            <a:pPr lvl="1"/>
            <a:r>
              <a:rPr lang="en-US" sz="2800" dirty="0"/>
              <a:t>two is binary </a:t>
            </a:r>
          </a:p>
          <a:p>
            <a:pPr lvl="1"/>
            <a:r>
              <a:rPr lang="en-US" sz="2800" dirty="0"/>
              <a:t>three is ternary</a:t>
            </a:r>
          </a:p>
          <a:p>
            <a:pPr lvl="1"/>
            <a:r>
              <a:rPr lang="en-US" sz="2800" dirty="0"/>
              <a:t>four is quaternary.</a:t>
            </a:r>
          </a:p>
          <a:p>
            <a:endParaRPr lang="en-GB" dirty="0"/>
          </a:p>
        </p:txBody>
      </p:sp>
    </p:spTree>
    <p:extLst>
      <p:ext uri="{BB962C8B-B14F-4D97-AF65-F5344CB8AC3E}">
        <p14:creationId xmlns:p14="http://schemas.microsoft.com/office/powerpoint/2010/main" val="30280922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Relationship Types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p:txBody>
          <a:bodyPr>
            <a:normAutofit lnSpcReduction="10000"/>
          </a:bodyPr>
          <a:lstStyle/>
          <a:p>
            <a:r>
              <a:rPr lang="en-US" b="1" dirty="0"/>
              <a:t>Degree of a Relationship</a:t>
            </a:r>
          </a:p>
          <a:p>
            <a:pPr lvl="1"/>
            <a:r>
              <a:rPr lang="en-US" sz="2800" dirty="0"/>
              <a:t>Number of participating entities in a relationship.</a:t>
            </a:r>
          </a:p>
          <a:p>
            <a:endParaRPr lang="en-GB" dirty="0"/>
          </a:p>
          <a:p>
            <a:r>
              <a:rPr lang="en-US" b="1" dirty="0"/>
              <a:t>Relationship of degree :</a:t>
            </a:r>
          </a:p>
          <a:p>
            <a:pPr lvl="1"/>
            <a:r>
              <a:rPr lang="en-US" sz="2800" dirty="0"/>
              <a:t>One is a unary relationship</a:t>
            </a:r>
          </a:p>
          <a:p>
            <a:pPr lvl="1"/>
            <a:r>
              <a:rPr lang="en-US" sz="2800" dirty="0"/>
              <a:t>two is a binary relationship</a:t>
            </a:r>
          </a:p>
          <a:p>
            <a:pPr lvl="1"/>
            <a:r>
              <a:rPr lang="en-US" sz="2800" dirty="0"/>
              <a:t>three is a ternary relationship</a:t>
            </a:r>
          </a:p>
          <a:p>
            <a:pPr lvl="1"/>
            <a:r>
              <a:rPr lang="en-US" sz="2800" dirty="0"/>
              <a:t>four is a quaternary relationship</a:t>
            </a:r>
          </a:p>
          <a:p>
            <a:endParaRPr lang="en-GB" dirty="0"/>
          </a:p>
        </p:txBody>
      </p:sp>
    </p:spTree>
    <p:extLst>
      <p:ext uri="{BB962C8B-B14F-4D97-AF65-F5344CB8AC3E}">
        <p14:creationId xmlns:p14="http://schemas.microsoft.com/office/powerpoint/2010/main" val="27660441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Binary Relationship</a:t>
            </a:r>
            <a:endParaRPr lang="en-GB" sz="6000" b="1" dirty="0"/>
          </a:p>
        </p:txBody>
      </p:sp>
      <p:pic>
        <p:nvPicPr>
          <p:cNvPr id="3" name="Picture 2">
            <a:extLst>
              <a:ext uri="{FF2B5EF4-FFF2-40B4-BE49-F238E27FC236}">
                <a16:creationId xmlns:a16="http://schemas.microsoft.com/office/drawing/2014/main" id="{73FEE418-9F8B-A7F2-C770-CD8C8C13991A}"/>
              </a:ext>
            </a:extLst>
          </p:cNvPr>
          <p:cNvPicPr>
            <a:picLocks noChangeAspect="1"/>
          </p:cNvPicPr>
          <p:nvPr/>
        </p:nvPicPr>
        <p:blipFill>
          <a:blip r:embed="rId3"/>
          <a:stretch>
            <a:fillRect/>
          </a:stretch>
        </p:blipFill>
        <p:spPr>
          <a:xfrm>
            <a:off x="358959" y="2184764"/>
            <a:ext cx="11481107" cy="2488471"/>
          </a:xfrm>
          <a:prstGeom prst="rect">
            <a:avLst/>
          </a:prstGeom>
        </p:spPr>
      </p:pic>
    </p:spTree>
    <p:extLst>
      <p:ext uri="{BB962C8B-B14F-4D97-AF65-F5344CB8AC3E}">
        <p14:creationId xmlns:p14="http://schemas.microsoft.com/office/powerpoint/2010/main" val="1386158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Ternary Relationship</a:t>
            </a:r>
            <a:endParaRPr lang="en-GB" sz="6000" b="1" dirty="0"/>
          </a:p>
        </p:txBody>
      </p:sp>
      <p:pic>
        <p:nvPicPr>
          <p:cNvPr id="3" name="Picture 2">
            <a:extLst>
              <a:ext uri="{FF2B5EF4-FFF2-40B4-BE49-F238E27FC236}">
                <a16:creationId xmlns:a16="http://schemas.microsoft.com/office/drawing/2014/main" id="{73FEE418-9F8B-A7F2-C770-CD8C8C13991A}"/>
              </a:ext>
            </a:extLst>
          </p:cNvPr>
          <p:cNvPicPr>
            <a:picLocks noChangeAspect="1"/>
          </p:cNvPicPr>
          <p:nvPr/>
        </p:nvPicPr>
        <p:blipFill>
          <a:blip r:embed="rId3"/>
          <a:srcRect/>
          <a:stretch/>
        </p:blipFill>
        <p:spPr>
          <a:xfrm>
            <a:off x="526472" y="1690688"/>
            <a:ext cx="11139055" cy="4028625"/>
          </a:xfrm>
          <a:prstGeom prst="rect">
            <a:avLst/>
          </a:prstGeom>
        </p:spPr>
      </p:pic>
    </p:spTree>
    <p:extLst>
      <p:ext uri="{BB962C8B-B14F-4D97-AF65-F5344CB8AC3E}">
        <p14:creationId xmlns:p14="http://schemas.microsoft.com/office/powerpoint/2010/main" val="32103416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3FEE418-9F8B-A7F2-C770-CD8C8C13991A}"/>
              </a:ext>
            </a:extLst>
          </p:cNvPr>
          <p:cNvPicPr>
            <a:picLocks noChangeAspect="1"/>
          </p:cNvPicPr>
          <p:nvPr/>
        </p:nvPicPr>
        <p:blipFill>
          <a:blip r:embed="rId3"/>
          <a:srcRect/>
          <a:stretch/>
        </p:blipFill>
        <p:spPr>
          <a:xfrm>
            <a:off x="2113260" y="1192798"/>
            <a:ext cx="8922029" cy="4472404"/>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Quaternary Relationship</a:t>
            </a:r>
            <a:endParaRPr lang="en-GB" sz="6000" b="1" dirty="0"/>
          </a:p>
        </p:txBody>
      </p:sp>
    </p:spTree>
    <p:extLst>
      <p:ext uri="{BB962C8B-B14F-4D97-AF65-F5344CB8AC3E}">
        <p14:creationId xmlns:p14="http://schemas.microsoft.com/office/powerpoint/2010/main" val="2386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3FEE418-9F8B-A7F2-C770-CD8C8C13991A}"/>
              </a:ext>
            </a:extLst>
          </p:cNvPr>
          <p:cNvPicPr>
            <a:picLocks noChangeAspect="1"/>
          </p:cNvPicPr>
          <p:nvPr/>
        </p:nvPicPr>
        <p:blipFill>
          <a:blip r:embed="rId3"/>
          <a:srcRect/>
          <a:stretch/>
        </p:blipFill>
        <p:spPr>
          <a:xfrm>
            <a:off x="4833257" y="159645"/>
            <a:ext cx="7218344" cy="553647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140400" y="159645"/>
            <a:ext cx="6885729" cy="3106069"/>
          </a:xfrm>
        </p:spPr>
        <p:txBody>
          <a:bodyPr>
            <a:normAutofit/>
          </a:bodyPr>
          <a:lstStyle/>
          <a:p>
            <a:r>
              <a:rPr lang="en-US" sz="6000" b="1" dirty="0"/>
              <a:t>Entities </a:t>
            </a:r>
            <a:r>
              <a:rPr lang="en-US" sz="6000" b="1" dirty="0" err="1"/>
              <a:t>ascociated</a:t>
            </a:r>
            <a:r>
              <a:rPr lang="en-US" sz="6000" b="1" dirty="0"/>
              <a:t> through two distinct relationships</a:t>
            </a:r>
            <a:endParaRPr lang="en-GB" sz="6000" b="1" dirty="0"/>
          </a:p>
        </p:txBody>
      </p:sp>
    </p:spTree>
    <p:extLst>
      <p:ext uri="{BB962C8B-B14F-4D97-AF65-F5344CB8AC3E}">
        <p14:creationId xmlns:p14="http://schemas.microsoft.com/office/powerpoint/2010/main" val="22790788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Relationship Types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p:txBody>
          <a:bodyPr>
            <a:normAutofit/>
          </a:bodyPr>
          <a:lstStyle/>
          <a:p>
            <a:r>
              <a:rPr lang="en-US" b="1" dirty="0"/>
              <a:t>Recursive Relationship</a:t>
            </a:r>
          </a:p>
          <a:p>
            <a:pPr lvl="1"/>
            <a:r>
              <a:rPr lang="en-US" sz="2800" dirty="0"/>
              <a:t>This is the name for the unary relationship.</a:t>
            </a:r>
          </a:p>
          <a:p>
            <a:pPr lvl="1"/>
            <a:r>
              <a:rPr lang="en-US" sz="2800" dirty="0"/>
              <a:t>Relationship type where same entity type participates more than once in different roles. </a:t>
            </a:r>
          </a:p>
          <a:p>
            <a:endParaRPr lang="en-GB" dirty="0"/>
          </a:p>
          <a:p>
            <a:r>
              <a:rPr lang="en-US" dirty="0"/>
              <a:t>Relationships may be given role names to indicate purpose that each participating entity type plays in a relationship. </a:t>
            </a:r>
          </a:p>
          <a:p>
            <a:endParaRPr lang="en-GB" dirty="0"/>
          </a:p>
        </p:txBody>
      </p:sp>
    </p:spTree>
    <p:extLst>
      <p:ext uri="{BB962C8B-B14F-4D97-AF65-F5344CB8AC3E}">
        <p14:creationId xmlns:p14="http://schemas.microsoft.com/office/powerpoint/2010/main" val="12906419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8E5CD747-1841-A2DC-85B7-BCFC087FFECA}"/>
              </a:ext>
            </a:extLst>
          </p:cNvPr>
          <p:cNvPicPr>
            <a:picLocks noGrp="1" noChangeAspect="1"/>
          </p:cNvPicPr>
          <p:nvPr>
            <p:ph idx="1"/>
          </p:nvPr>
        </p:nvPicPr>
        <p:blipFill>
          <a:blip r:embed="rId3"/>
          <a:stretch>
            <a:fillRect/>
          </a:stretch>
        </p:blipFill>
        <p:spPr>
          <a:xfrm>
            <a:off x="1127615" y="875318"/>
            <a:ext cx="9936770" cy="4575455"/>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Recursive Relationship</a:t>
            </a:r>
            <a:endParaRPr lang="en-GB" sz="6000" b="1" dirty="0"/>
          </a:p>
        </p:txBody>
      </p:sp>
    </p:spTree>
    <p:extLst>
      <p:ext uri="{BB962C8B-B14F-4D97-AF65-F5344CB8AC3E}">
        <p14:creationId xmlns:p14="http://schemas.microsoft.com/office/powerpoint/2010/main" val="22538211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Structural Constraints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401288"/>
            <a:ext cx="11481847" cy="4310743"/>
          </a:xfrm>
        </p:spPr>
        <p:txBody>
          <a:bodyPr>
            <a:normAutofit/>
          </a:bodyPr>
          <a:lstStyle/>
          <a:p>
            <a:r>
              <a:rPr lang="en-US" sz="3200" dirty="0"/>
              <a:t>The main type of constraint on relationships is called</a:t>
            </a:r>
            <a:r>
              <a:rPr lang="en-US" sz="3200" i="1" dirty="0"/>
              <a:t> </a:t>
            </a:r>
            <a:r>
              <a:rPr lang="en-US" sz="3200" b="1" i="1" dirty="0"/>
              <a:t>multiplicity</a:t>
            </a:r>
            <a:r>
              <a:rPr lang="en-US" sz="3200" b="1" dirty="0"/>
              <a:t>.</a:t>
            </a:r>
          </a:p>
          <a:p>
            <a:endParaRPr lang="en-US" b="1" dirty="0"/>
          </a:p>
          <a:p>
            <a:r>
              <a:rPr lang="en-US" b="1" dirty="0"/>
              <a:t>Multiplicity:</a:t>
            </a:r>
          </a:p>
          <a:p>
            <a:pPr lvl="1"/>
            <a:r>
              <a:rPr lang="en-US" sz="2800" dirty="0"/>
              <a:t>The number (or range) of possible occurrences of an entity type that may relate to a single occurrence of an associated entity type through a particular relationship. </a:t>
            </a:r>
          </a:p>
          <a:p>
            <a:endParaRPr lang="en-US" b="1" dirty="0"/>
          </a:p>
          <a:p>
            <a:r>
              <a:rPr lang="en-US" dirty="0"/>
              <a:t>It represents policies (called </a:t>
            </a:r>
            <a:r>
              <a:rPr lang="en-US" b="1" dirty="0"/>
              <a:t>business rules</a:t>
            </a:r>
            <a:r>
              <a:rPr lang="en-US" dirty="0"/>
              <a:t>)</a:t>
            </a:r>
            <a:r>
              <a:rPr lang="en-US" b="1" dirty="0"/>
              <a:t> </a:t>
            </a:r>
            <a:r>
              <a:rPr lang="en-US" dirty="0"/>
              <a:t>established by the user or company. </a:t>
            </a:r>
          </a:p>
          <a:p>
            <a:endParaRPr lang="en-GB" dirty="0"/>
          </a:p>
        </p:txBody>
      </p:sp>
    </p:spTree>
    <p:extLst>
      <p:ext uri="{BB962C8B-B14F-4D97-AF65-F5344CB8AC3E}">
        <p14:creationId xmlns:p14="http://schemas.microsoft.com/office/powerpoint/2010/main" val="25386921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Structural Constraints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401288"/>
            <a:ext cx="11481847" cy="4310743"/>
          </a:xfrm>
        </p:spPr>
        <p:txBody>
          <a:bodyPr>
            <a:normAutofit/>
          </a:bodyPr>
          <a:lstStyle/>
          <a:p>
            <a:r>
              <a:rPr lang="en-US" sz="3200" dirty="0"/>
              <a:t>The most common degree for relationships is binary. </a:t>
            </a:r>
          </a:p>
          <a:p>
            <a:endParaRPr lang="en-US" sz="3200" dirty="0"/>
          </a:p>
          <a:p>
            <a:r>
              <a:rPr lang="en-US" sz="3200" dirty="0"/>
              <a:t>Binary relationships are generally referred to as being:</a:t>
            </a:r>
          </a:p>
          <a:p>
            <a:pPr lvl="1"/>
            <a:r>
              <a:rPr lang="en-US" sz="3200" dirty="0"/>
              <a:t>one-to-one (1:1)</a:t>
            </a:r>
          </a:p>
          <a:p>
            <a:pPr lvl="1"/>
            <a:r>
              <a:rPr lang="en-US" sz="3200" dirty="0"/>
              <a:t>one-to-many (1:*)</a:t>
            </a:r>
          </a:p>
          <a:p>
            <a:pPr lvl="1"/>
            <a:r>
              <a:rPr lang="en-US" sz="3200" dirty="0"/>
              <a:t>many-to-many (*:*)</a:t>
            </a:r>
          </a:p>
          <a:p>
            <a:endParaRPr lang="en-GB" dirty="0"/>
          </a:p>
        </p:txBody>
      </p:sp>
      <p:graphicFrame>
        <p:nvGraphicFramePr>
          <p:cNvPr id="3" name="Table 2">
            <a:extLst>
              <a:ext uri="{FF2B5EF4-FFF2-40B4-BE49-F238E27FC236}">
                <a16:creationId xmlns:a16="http://schemas.microsoft.com/office/drawing/2014/main" id="{216CF848-3FA1-B7A4-5BEF-1A3531F96DC5}"/>
              </a:ext>
            </a:extLst>
          </p:cNvPr>
          <p:cNvGraphicFramePr>
            <a:graphicFrameLocks noGrp="1"/>
          </p:cNvGraphicFramePr>
          <p:nvPr>
            <p:extLst>
              <p:ext uri="{D42A27DB-BD31-4B8C-83A1-F6EECF244321}">
                <p14:modId xmlns:p14="http://schemas.microsoft.com/office/powerpoint/2010/main" val="751442705"/>
              </p:ext>
            </p:extLst>
          </p:nvPr>
        </p:nvGraphicFramePr>
        <p:xfrm>
          <a:off x="4672739" y="3170712"/>
          <a:ext cx="7383813" cy="2499360"/>
        </p:xfrm>
        <a:graphic>
          <a:graphicData uri="http://schemas.openxmlformats.org/drawingml/2006/table">
            <a:tbl>
              <a:tblPr>
                <a:tableStyleId>{5C22544A-7EE6-4342-B048-85BDC9FD1C3A}</a:tableStyleId>
              </a:tblPr>
              <a:tblGrid>
                <a:gridCol w="2461271">
                  <a:extLst>
                    <a:ext uri="{9D8B030D-6E8A-4147-A177-3AD203B41FA5}">
                      <a16:colId xmlns:a16="http://schemas.microsoft.com/office/drawing/2014/main" val="2003914364"/>
                    </a:ext>
                  </a:extLst>
                </a:gridCol>
                <a:gridCol w="2461271">
                  <a:extLst>
                    <a:ext uri="{9D8B030D-6E8A-4147-A177-3AD203B41FA5}">
                      <a16:colId xmlns:a16="http://schemas.microsoft.com/office/drawing/2014/main" val="3174978744"/>
                    </a:ext>
                  </a:extLst>
                </a:gridCol>
                <a:gridCol w="2461271">
                  <a:extLst>
                    <a:ext uri="{9D8B030D-6E8A-4147-A177-3AD203B41FA5}">
                      <a16:colId xmlns:a16="http://schemas.microsoft.com/office/drawing/2014/main" val="2972758975"/>
                    </a:ext>
                  </a:extLst>
                </a:gridCol>
              </a:tblGrid>
              <a:tr h="0">
                <a:tc>
                  <a:txBody>
                    <a:bodyPr/>
                    <a:lstStyle/>
                    <a:p>
                      <a:pPr>
                        <a:buNone/>
                      </a:pPr>
                      <a:r>
                        <a:rPr lang="en-GB" sz="2000" b="1">
                          <a:effectLst/>
                        </a:rPr>
                        <a:t>Type</a:t>
                      </a:r>
                    </a:p>
                  </a:txBody>
                  <a:tcPr anchor="ctr"/>
                </a:tc>
                <a:tc>
                  <a:txBody>
                    <a:bodyPr/>
                    <a:lstStyle/>
                    <a:p>
                      <a:pPr>
                        <a:buNone/>
                      </a:pPr>
                      <a:r>
                        <a:rPr lang="en-GB" sz="2000" b="1">
                          <a:effectLst/>
                        </a:rPr>
                        <a:t>Manager → Project</a:t>
                      </a:r>
                    </a:p>
                  </a:txBody>
                  <a:tcPr anchor="ctr"/>
                </a:tc>
                <a:tc>
                  <a:txBody>
                    <a:bodyPr/>
                    <a:lstStyle/>
                    <a:p>
                      <a:pPr>
                        <a:buNone/>
                      </a:pPr>
                      <a:r>
                        <a:rPr lang="en-GB" sz="2000" b="1" dirty="0">
                          <a:effectLst/>
                        </a:rPr>
                        <a:t>Project → Manager</a:t>
                      </a:r>
                    </a:p>
                  </a:txBody>
                  <a:tcPr anchor="ctr"/>
                </a:tc>
                <a:extLst>
                  <a:ext uri="{0D108BD9-81ED-4DB2-BD59-A6C34878D82A}">
                    <a16:rowId xmlns:a16="http://schemas.microsoft.com/office/drawing/2014/main" val="2167222665"/>
                  </a:ext>
                </a:extLst>
              </a:tr>
              <a:tr h="0">
                <a:tc>
                  <a:txBody>
                    <a:bodyPr/>
                    <a:lstStyle/>
                    <a:p>
                      <a:pPr>
                        <a:buNone/>
                      </a:pPr>
                      <a:r>
                        <a:rPr lang="en-GB" sz="2000">
                          <a:effectLst/>
                        </a:rPr>
                        <a:t>1:1</a:t>
                      </a:r>
                    </a:p>
                  </a:txBody>
                  <a:tcPr anchor="ctr"/>
                </a:tc>
                <a:tc>
                  <a:txBody>
                    <a:bodyPr/>
                    <a:lstStyle/>
                    <a:p>
                      <a:pPr>
                        <a:buNone/>
                      </a:pPr>
                      <a:r>
                        <a:rPr lang="en-GB" sz="2000">
                          <a:effectLst/>
                        </a:rPr>
                        <a:t>A manager manages at most one project</a:t>
                      </a:r>
                    </a:p>
                  </a:txBody>
                  <a:tcPr anchor="ctr"/>
                </a:tc>
                <a:tc>
                  <a:txBody>
                    <a:bodyPr/>
                    <a:lstStyle/>
                    <a:p>
                      <a:pPr>
                        <a:buNone/>
                      </a:pPr>
                      <a:r>
                        <a:rPr lang="en-GB" sz="2000">
                          <a:effectLst/>
                        </a:rPr>
                        <a:t>and a project has at most one manager</a:t>
                      </a:r>
                    </a:p>
                  </a:txBody>
                  <a:tcPr anchor="ctr"/>
                </a:tc>
                <a:extLst>
                  <a:ext uri="{0D108BD9-81ED-4DB2-BD59-A6C34878D82A}">
                    <a16:rowId xmlns:a16="http://schemas.microsoft.com/office/drawing/2014/main" val="747942914"/>
                  </a:ext>
                </a:extLst>
              </a:tr>
              <a:tr h="0">
                <a:tc>
                  <a:txBody>
                    <a:bodyPr/>
                    <a:lstStyle/>
                    <a:p>
                      <a:pPr>
                        <a:buNone/>
                      </a:pPr>
                      <a:r>
                        <a:rPr lang="en-GB" sz="2000">
                          <a:effectLst/>
                        </a:rPr>
                        <a:t>1:*</a:t>
                      </a:r>
                    </a:p>
                  </a:txBody>
                  <a:tcPr anchor="ctr"/>
                </a:tc>
                <a:tc>
                  <a:txBody>
                    <a:bodyPr/>
                    <a:lstStyle/>
                    <a:p>
                      <a:pPr>
                        <a:buNone/>
                      </a:pPr>
                      <a:r>
                        <a:rPr lang="en-GB" sz="2000" dirty="0">
                          <a:effectLst/>
                        </a:rPr>
                        <a:t>A manager manages many projects</a:t>
                      </a:r>
                    </a:p>
                  </a:txBody>
                  <a:tcPr anchor="ctr"/>
                </a:tc>
                <a:tc>
                  <a:txBody>
                    <a:bodyPr/>
                    <a:lstStyle/>
                    <a:p>
                      <a:pPr>
                        <a:buNone/>
                      </a:pPr>
                      <a:r>
                        <a:rPr lang="en-GB" sz="2000">
                          <a:effectLst/>
                        </a:rPr>
                        <a:t>and a project has at most one manager</a:t>
                      </a:r>
                    </a:p>
                  </a:txBody>
                  <a:tcPr anchor="ctr"/>
                </a:tc>
                <a:extLst>
                  <a:ext uri="{0D108BD9-81ED-4DB2-BD59-A6C34878D82A}">
                    <a16:rowId xmlns:a16="http://schemas.microsoft.com/office/drawing/2014/main" val="1815351196"/>
                  </a:ext>
                </a:extLst>
              </a:tr>
              <a:tr h="0">
                <a:tc>
                  <a:txBody>
                    <a:bodyPr/>
                    <a:lstStyle/>
                    <a:p>
                      <a:pPr>
                        <a:buNone/>
                      </a:pPr>
                      <a:r>
                        <a:rPr lang="en-GB" sz="2000">
                          <a:effectLst/>
                        </a:rPr>
                        <a:t>*:*</a:t>
                      </a:r>
                    </a:p>
                  </a:txBody>
                  <a:tcPr anchor="ctr"/>
                </a:tc>
                <a:tc>
                  <a:txBody>
                    <a:bodyPr/>
                    <a:lstStyle/>
                    <a:p>
                      <a:pPr>
                        <a:buNone/>
                      </a:pPr>
                      <a:r>
                        <a:rPr lang="en-GB" sz="2000">
                          <a:effectLst/>
                        </a:rPr>
                        <a:t>A manager manages many projects</a:t>
                      </a:r>
                    </a:p>
                  </a:txBody>
                  <a:tcPr anchor="ctr"/>
                </a:tc>
                <a:tc>
                  <a:txBody>
                    <a:bodyPr/>
                    <a:lstStyle/>
                    <a:p>
                      <a:pPr>
                        <a:buNone/>
                      </a:pPr>
                      <a:r>
                        <a:rPr lang="en-GB" sz="2000" dirty="0">
                          <a:effectLst/>
                        </a:rPr>
                        <a:t>and a project has many managers</a:t>
                      </a:r>
                    </a:p>
                  </a:txBody>
                  <a:tcPr anchor="ctr"/>
                </a:tc>
                <a:extLst>
                  <a:ext uri="{0D108BD9-81ED-4DB2-BD59-A6C34878D82A}">
                    <a16:rowId xmlns:a16="http://schemas.microsoft.com/office/drawing/2014/main" val="3841029435"/>
                  </a:ext>
                </a:extLst>
              </a:tr>
            </a:tbl>
          </a:graphicData>
        </a:graphic>
      </p:graphicFrame>
    </p:spTree>
    <p:extLst>
      <p:ext uri="{BB962C8B-B14F-4D97-AF65-F5344CB8AC3E}">
        <p14:creationId xmlns:p14="http://schemas.microsoft.com/office/powerpoint/2010/main" val="29681833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Structural Constraints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401288"/>
            <a:ext cx="11481847" cy="4310743"/>
          </a:xfrm>
        </p:spPr>
        <p:txBody>
          <a:bodyPr>
            <a:normAutofit/>
          </a:bodyPr>
          <a:lstStyle/>
          <a:p>
            <a:r>
              <a:rPr lang="en-US" sz="3200" dirty="0"/>
              <a:t>The most common degree for relationships is binary. </a:t>
            </a:r>
          </a:p>
          <a:p>
            <a:endParaRPr lang="en-US" sz="3200" dirty="0"/>
          </a:p>
          <a:p>
            <a:r>
              <a:rPr lang="en-US" sz="3200" dirty="0"/>
              <a:t>Binary relationships are generally referred to as being:</a:t>
            </a:r>
          </a:p>
          <a:p>
            <a:pPr lvl="1"/>
            <a:r>
              <a:rPr lang="en-US" sz="3200" dirty="0"/>
              <a:t>one-to-one (1:1)</a:t>
            </a:r>
          </a:p>
          <a:p>
            <a:pPr lvl="1"/>
            <a:r>
              <a:rPr lang="en-US" sz="3200" dirty="0"/>
              <a:t>one-to-many (1:*)	</a:t>
            </a:r>
          </a:p>
          <a:p>
            <a:pPr lvl="1"/>
            <a:r>
              <a:rPr lang="en-US" sz="3200" dirty="0"/>
              <a:t>many-to-many (*:*)</a:t>
            </a:r>
          </a:p>
          <a:p>
            <a:endParaRPr lang="en-GB" dirty="0"/>
          </a:p>
        </p:txBody>
      </p:sp>
      <p:cxnSp>
        <p:nvCxnSpPr>
          <p:cNvPr id="3" name="Straight Connector 2">
            <a:extLst>
              <a:ext uri="{FF2B5EF4-FFF2-40B4-BE49-F238E27FC236}">
                <a16:creationId xmlns:a16="http://schemas.microsoft.com/office/drawing/2014/main" id="{DF246EC0-A621-A3F1-C12C-CBD2C282B8B3}"/>
              </a:ext>
            </a:extLst>
          </p:cNvPr>
          <p:cNvCxnSpPr>
            <a:cxnSpLocks/>
          </p:cNvCxnSpPr>
          <p:nvPr/>
        </p:nvCxnSpPr>
        <p:spPr>
          <a:xfrm>
            <a:off x="5478483" y="3289465"/>
            <a:ext cx="1235034" cy="0"/>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3D28161-2D60-9CA9-25F9-C2006CD6A613}"/>
              </a:ext>
            </a:extLst>
          </p:cNvPr>
          <p:cNvCxnSpPr>
            <a:cxnSpLocks/>
          </p:cNvCxnSpPr>
          <p:nvPr/>
        </p:nvCxnSpPr>
        <p:spPr>
          <a:xfrm>
            <a:off x="5478483" y="3800104"/>
            <a:ext cx="1337953" cy="0"/>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D23817C-0D56-DBB9-B0DC-46CE86E56553}"/>
              </a:ext>
            </a:extLst>
          </p:cNvPr>
          <p:cNvCxnSpPr>
            <a:cxnSpLocks/>
          </p:cNvCxnSpPr>
          <p:nvPr/>
        </p:nvCxnSpPr>
        <p:spPr>
          <a:xfrm flipV="1">
            <a:off x="6507678" y="3568535"/>
            <a:ext cx="308758" cy="207818"/>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0A39462-698D-8B44-96D5-68B787E78863}"/>
              </a:ext>
            </a:extLst>
          </p:cNvPr>
          <p:cNvCxnSpPr>
            <a:cxnSpLocks/>
          </p:cNvCxnSpPr>
          <p:nvPr/>
        </p:nvCxnSpPr>
        <p:spPr>
          <a:xfrm>
            <a:off x="6507678" y="3800104"/>
            <a:ext cx="308758" cy="201880"/>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id="{969C153D-C640-5349-ADC8-1B27AF55ADE4}"/>
              </a:ext>
            </a:extLst>
          </p:cNvPr>
          <p:cNvPicPr>
            <a:picLocks noChangeAspect="1"/>
          </p:cNvPicPr>
          <p:nvPr/>
        </p:nvPicPr>
        <p:blipFill>
          <a:blip r:embed="rId3"/>
          <a:stretch>
            <a:fillRect/>
          </a:stretch>
        </p:blipFill>
        <p:spPr>
          <a:xfrm>
            <a:off x="5478483" y="4078719"/>
            <a:ext cx="1371719" cy="493819"/>
          </a:xfrm>
          <a:prstGeom prst="rect">
            <a:avLst/>
          </a:prstGeom>
        </p:spPr>
      </p:pic>
      <p:cxnSp>
        <p:nvCxnSpPr>
          <p:cNvPr id="22" name="Straight Connector 21">
            <a:extLst>
              <a:ext uri="{FF2B5EF4-FFF2-40B4-BE49-F238E27FC236}">
                <a16:creationId xmlns:a16="http://schemas.microsoft.com/office/drawing/2014/main" id="{6149DF1E-7755-AE20-F73A-78294790F16D}"/>
              </a:ext>
            </a:extLst>
          </p:cNvPr>
          <p:cNvCxnSpPr>
            <a:cxnSpLocks/>
          </p:cNvCxnSpPr>
          <p:nvPr/>
        </p:nvCxnSpPr>
        <p:spPr>
          <a:xfrm>
            <a:off x="5478483" y="4102471"/>
            <a:ext cx="305731" cy="208272"/>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3E048A-FA24-713C-A777-DC90C540CC8E}"/>
              </a:ext>
            </a:extLst>
          </p:cNvPr>
          <p:cNvCxnSpPr>
            <a:cxnSpLocks/>
          </p:cNvCxnSpPr>
          <p:nvPr/>
        </p:nvCxnSpPr>
        <p:spPr>
          <a:xfrm flipV="1">
            <a:off x="5478483" y="4362513"/>
            <a:ext cx="308758" cy="207818"/>
          </a:xfrm>
          <a:prstGeom prst="line">
            <a:avLst/>
          </a:prstGeom>
          <a:ln w="57150">
            <a:solidFill>
              <a:srgbClr val="C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43016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Binary Relationship</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401288"/>
            <a:ext cx="11481847" cy="4310743"/>
          </a:xfrm>
        </p:spPr>
        <p:txBody>
          <a:bodyPr>
            <a:normAutofit/>
          </a:bodyPr>
          <a:lstStyle/>
          <a:p>
            <a:r>
              <a:rPr lang="en-US" sz="3200" b="1" dirty="0"/>
              <a:t>one-to-one (1:1)</a:t>
            </a:r>
          </a:p>
          <a:p>
            <a:pPr lvl="1"/>
            <a:r>
              <a:rPr lang="en-GB" sz="2800" dirty="0"/>
              <a:t>A single instance from one entity being related to a maximum of one instance in another entity.</a:t>
            </a:r>
          </a:p>
          <a:p>
            <a:pPr lvl="1"/>
            <a:r>
              <a:rPr lang="en-GB" sz="2800" dirty="0"/>
              <a:t>Each row from one table is related to a maximum of one row from another table.</a:t>
            </a:r>
          </a:p>
          <a:p>
            <a:pPr lvl="2"/>
            <a:r>
              <a:rPr lang="en-GB" sz="2800" dirty="0"/>
              <a:t>E.g. </a:t>
            </a:r>
            <a:r>
              <a:rPr lang="en-GB" sz="2800" dirty="0">
                <a:solidFill>
                  <a:srgbClr val="00B0F0"/>
                </a:solidFill>
              </a:rPr>
              <a:t>A manager may manage no more than one project </a:t>
            </a:r>
            <a:r>
              <a:rPr lang="en-GB" sz="2800" b="1" dirty="0"/>
              <a:t>AND</a:t>
            </a:r>
          </a:p>
          <a:p>
            <a:pPr marL="914400" lvl="2" indent="0">
              <a:buNone/>
            </a:pPr>
            <a:r>
              <a:rPr lang="en-GB" sz="2800" dirty="0"/>
              <a:t>	</a:t>
            </a:r>
            <a:r>
              <a:rPr lang="en-GB" sz="2800" dirty="0">
                <a:solidFill>
                  <a:srgbClr val="92D050"/>
                </a:solidFill>
              </a:rPr>
              <a:t>A project may only be managed by one manager</a:t>
            </a:r>
            <a:r>
              <a:rPr lang="en-GB" sz="2800" dirty="0"/>
              <a:t>.</a:t>
            </a:r>
          </a:p>
        </p:txBody>
      </p:sp>
      <p:sp>
        <p:nvSpPr>
          <p:cNvPr id="2" name="Rectangle 1">
            <a:extLst>
              <a:ext uri="{FF2B5EF4-FFF2-40B4-BE49-F238E27FC236}">
                <a16:creationId xmlns:a16="http://schemas.microsoft.com/office/drawing/2014/main" id="{B4929BDC-0EA5-81A4-6FCC-703FA287EF83}"/>
              </a:ext>
            </a:extLst>
          </p:cNvPr>
          <p:cNvSpPr/>
          <p:nvPr/>
        </p:nvSpPr>
        <p:spPr>
          <a:xfrm>
            <a:off x="1555668" y="4643252"/>
            <a:ext cx="2648197" cy="1021278"/>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rgbClr val="C00000"/>
                </a:solidFill>
              </a:rPr>
              <a:t>Manager</a:t>
            </a:r>
            <a:endParaRPr lang="en-GB" sz="3200" b="1" dirty="0">
              <a:solidFill>
                <a:srgbClr val="C00000"/>
              </a:solidFill>
            </a:endParaRPr>
          </a:p>
        </p:txBody>
      </p:sp>
      <p:sp>
        <p:nvSpPr>
          <p:cNvPr id="6" name="Rectangle 5">
            <a:extLst>
              <a:ext uri="{FF2B5EF4-FFF2-40B4-BE49-F238E27FC236}">
                <a16:creationId xmlns:a16="http://schemas.microsoft.com/office/drawing/2014/main" id="{90EE4A09-8E78-DA8F-17A1-0A74CDB178DF}"/>
              </a:ext>
            </a:extLst>
          </p:cNvPr>
          <p:cNvSpPr/>
          <p:nvPr/>
        </p:nvSpPr>
        <p:spPr>
          <a:xfrm>
            <a:off x="7657605" y="4643252"/>
            <a:ext cx="2648197" cy="1021278"/>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rgbClr val="C00000"/>
                </a:solidFill>
              </a:rPr>
              <a:t>Project</a:t>
            </a:r>
            <a:endParaRPr lang="en-GB" sz="3200" b="1" dirty="0">
              <a:solidFill>
                <a:srgbClr val="C00000"/>
              </a:solidFill>
            </a:endParaRPr>
          </a:p>
        </p:txBody>
      </p:sp>
      <p:cxnSp>
        <p:nvCxnSpPr>
          <p:cNvPr id="9" name="Straight Connector 8">
            <a:extLst>
              <a:ext uri="{FF2B5EF4-FFF2-40B4-BE49-F238E27FC236}">
                <a16:creationId xmlns:a16="http://schemas.microsoft.com/office/drawing/2014/main" id="{2DC93163-8DB8-0749-2127-A299D380A11D}"/>
              </a:ext>
            </a:extLst>
          </p:cNvPr>
          <p:cNvCxnSpPr>
            <a:cxnSpLocks/>
            <a:stCxn id="2" idx="3"/>
          </p:cNvCxnSpPr>
          <p:nvPr/>
        </p:nvCxnSpPr>
        <p:spPr>
          <a:xfrm>
            <a:off x="4203865" y="5153891"/>
            <a:ext cx="3453740"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9594EF90-1473-2FE9-A723-559F8AE63C84}"/>
              </a:ext>
            </a:extLst>
          </p:cNvPr>
          <p:cNvCxnSpPr>
            <a:cxnSpLocks/>
          </p:cNvCxnSpPr>
          <p:nvPr/>
        </p:nvCxnSpPr>
        <p:spPr>
          <a:xfrm>
            <a:off x="5142016" y="4726379"/>
            <a:ext cx="1460665" cy="0"/>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89944703-B64F-FF17-25AF-EEF2161863C6}"/>
              </a:ext>
            </a:extLst>
          </p:cNvPr>
          <p:cNvCxnSpPr>
            <a:cxnSpLocks/>
          </p:cNvCxnSpPr>
          <p:nvPr/>
        </p:nvCxnSpPr>
        <p:spPr>
          <a:xfrm flipH="1">
            <a:off x="5142016" y="5425044"/>
            <a:ext cx="1377537" cy="0"/>
          </a:xfrm>
          <a:prstGeom prst="straightConnector1">
            <a:avLst/>
          </a:prstGeom>
          <a:ln w="76200">
            <a:solidFill>
              <a:srgbClr val="92D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31351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Binary Relationship</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401288"/>
            <a:ext cx="11481847" cy="4310743"/>
          </a:xfrm>
        </p:spPr>
        <p:txBody>
          <a:bodyPr>
            <a:normAutofit/>
          </a:bodyPr>
          <a:lstStyle/>
          <a:p>
            <a:r>
              <a:rPr lang="en-US" sz="3200" b="1" dirty="0"/>
              <a:t>one-to-many (1:N)</a:t>
            </a:r>
          </a:p>
          <a:p>
            <a:pPr lvl="1"/>
            <a:r>
              <a:rPr lang="en-GB" sz="2800" dirty="0"/>
              <a:t>A single instance from one entity being potentially related to many instances in another entity.</a:t>
            </a:r>
          </a:p>
          <a:p>
            <a:pPr lvl="1"/>
            <a:r>
              <a:rPr lang="en-GB" sz="2800" dirty="0"/>
              <a:t>Each row from one table is potentially related to many rows from another table.</a:t>
            </a:r>
          </a:p>
          <a:p>
            <a:pPr lvl="2"/>
            <a:r>
              <a:rPr lang="en-GB" sz="2800" dirty="0"/>
              <a:t>E.g. </a:t>
            </a:r>
            <a:r>
              <a:rPr lang="en-GB" sz="2800" dirty="0">
                <a:solidFill>
                  <a:srgbClr val="00B0F0"/>
                </a:solidFill>
              </a:rPr>
              <a:t>A manager may manage many projects </a:t>
            </a:r>
            <a:r>
              <a:rPr lang="en-GB" sz="2800" b="1" dirty="0"/>
              <a:t>OR</a:t>
            </a:r>
          </a:p>
          <a:p>
            <a:pPr marL="914400" lvl="2" indent="0">
              <a:buNone/>
            </a:pPr>
            <a:r>
              <a:rPr lang="en-GB" sz="2800" dirty="0"/>
              <a:t>	</a:t>
            </a:r>
            <a:r>
              <a:rPr lang="en-GB" sz="2800" dirty="0">
                <a:solidFill>
                  <a:srgbClr val="92D050"/>
                </a:solidFill>
              </a:rPr>
              <a:t>A project may only be managed by one manager</a:t>
            </a:r>
            <a:r>
              <a:rPr lang="en-GB" sz="2800" dirty="0"/>
              <a:t>.</a:t>
            </a:r>
          </a:p>
        </p:txBody>
      </p:sp>
      <p:sp>
        <p:nvSpPr>
          <p:cNvPr id="2" name="Rectangle 1">
            <a:extLst>
              <a:ext uri="{FF2B5EF4-FFF2-40B4-BE49-F238E27FC236}">
                <a16:creationId xmlns:a16="http://schemas.microsoft.com/office/drawing/2014/main" id="{B4929BDC-0EA5-81A4-6FCC-703FA287EF83}"/>
              </a:ext>
            </a:extLst>
          </p:cNvPr>
          <p:cNvSpPr/>
          <p:nvPr/>
        </p:nvSpPr>
        <p:spPr>
          <a:xfrm>
            <a:off x="1555668" y="4643252"/>
            <a:ext cx="2648197" cy="1021278"/>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rgbClr val="C00000"/>
                </a:solidFill>
              </a:rPr>
              <a:t>Manager</a:t>
            </a:r>
            <a:endParaRPr lang="en-GB" sz="3200" b="1" dirty="0">
              <a:solidFill>
                <a:srgbClr val="C00000"/>
              </a:solidFill>
            </a:endParaRPr>
          </a:p>
        </p:txBody>
      </p:sp>
      <p:sp>
        <p:nvSpPr>
          <p:cNvPr id="6" name="Rectangle 5">
            <a:extLst>
              <a:ext uri="{FF2B5EF4-FFF2-40B4-BE49-F238E27FC236}">
                <a16:creationId xmlns:a16="http://schemas.microsoft.com/office/drawing/2014/main" id="{90EE4A09-8E78-DA8F-17A1-0A74CDB178DF}"/>
              </a:ext>
            </a:extLst>
          </p:cNvPr>
          <p:cNvSpPr/>
          <p:nvPr/>
        </p:nvSpPr>
        <p:spPr>
          <a:xfrm>
            <a:off x="7657605" y="4643252"/>
            <a:ext cx="2648197" cy="1021278"/>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rgbClr val="C00000"/>
                </a:solidFill>
              </a:rPr>
              <a:t>Project</a:t>
            </a:r>
            <a:endParaRPr lang="en-GB" sz="3200" b="1" dirty="0">
              <a:solidFill>
                <a:srgbClr val="C00000"/>
              </a:solidFill>
            </a:endParaRPr>
          </a:p>
        </p:txBody>
      </p:sp>
      <p:cxnSp>
        <p:nvCxnSpPr>
          <p:cNvPr id="9" name="Straight Connector 8">
            <a:extLst>
              <a:ext uri="{FF2B5EF4-FFF2-40B4-BE49-F238E27FC236}">
                <a16:creationId xmlns:a16="http://schemas.microsoft.com/office/drawing/2014/main" id="{2DC93163-8DB8-0749-2127-A299D380A11D}"/>
              </a:ext>
            </a:extLst>
          </p:cNvPr>
          <p:cNvCxnSpPr>
            <a:cxnSpLocks/>
            <a:stCxn id="2" idx="3"/>
          </p:cNvCxnSpPr>
          <p:nvPr/>
        </p:nvCxnSpPr>
        <p:spPr>
          <a:xfrm>
            <a:off x="4203865" y="5153891"/>
            <a:ext cx="3453740"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9594EF90-1473-2FE9-A723-559F8AE63C84}"/>
              </a:ext>
            </a:extLst>
          </p:cNvPr>
          <p:cNvCxnSpPr>
            <a:cxnSpLocks/>
          </p:cNvCxnSpPr>
          <p:nvPr/>
        </p:nvCxnSpPr>
        <p:spPr>
          <a:xfrm>
            <a:off x="5142016" y="4726379"/>
            <a:ext cx="1460665" cy="0"/>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89944703-B64F-FF17-25AF-EEF2161863C6}"/>
              </a:ext>
            </a:extLst>
          </p:cNvPr>
          <p:cNvCxnSpPr>
            <a:cxnSpLocks/>
          </p:cNvCxnSpPr>
          <p:nvPr/>
        </p:nvCxnSpPr>
        <p:spPr>
          <a:xfrm flipH="1">
            <a:off x="5142016" y="5425044"/>
            <a:ext cx="1377537" cy="0"/>
          </a:xfrm>
          <a:prstGeom prst="straightConnector1">
            <a:avLst/>
          </a:prstGeom>
          <a:ln w="76200">
            <a:solidFill>
              <a:srgbClr val="92D05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B2BEF33-4DED-1403-C6FF-9C2690EC8CCB}"/>
              </a:ext>
            </a:extLst>
          </p:cNvPr>
          <p:cNvCxnSpPr>
            <a:cxnSpLocks/>
          </p:cNvCxnSpPr>
          <p:nvPr/>
        </p:nvCxnSpPr>
        <p:spPr>
          <a:xfrm flipV="1">
            <a:off x="7172696" y="4880758"/>
            <a:ext cx="484909" cy="27313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3E8FCDD-B014-5289-0B95-13ECD2D3A01A}"/>
              </a:ext>
            </a:extLst>
          </p:cNvPr>
          <p:cNvCxnSpPr>
            <a:cxnSpLocks/>
          </p:cNvCxnSpPr>
          <p:nvPr/>
        </p:nvCxnSpPr>
        <p:spPr>
          <a:xfrm>
            <a:off x="7172696" y="5153891"/>
            <a:ext cx="484909" cy="27115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06542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Binary Relationship</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401288"/>
            <a:ext cx="11481847" cy="4310743"/>
          </a:xfrm>
        </p:spPr>
        <p:txBody>
          <a:bodyPr>
            <a:normAutofit/>
          </a:bodyPr>
          <a:lstStyle/>
          <a:p>
            <a:r>
              <a:rPr lang="en-US" sz="3200" b="1" dirty="0"/>
              <a:t>many-to-many (*:*) [conceptually]</a:t>
            </a:r>
          </a:p>
          <a:p>
            <a:pPr lvl="1"/>
            <a:r>
              <a:rPr lang="en-GB" sz="2800" dirty="0"/>
              <a:t>Each row from table A is potentially related to many rows from table B WHILE </a:t>
            </a:r>
            <a:r>
              <a:rPr lang="en-US" sz="2800" dirty="0"/>
              <a:t>each row from table B is potentially related to many rows from table A </a:t>
            </a:r>
            <a:r>
              <a:rPr lang="en-GB" sz="2800" dirty="0"/>
              <a:t>.</a:t>
            </a:r>
          </a:p>
          <a:p>
            <a:pPr lvl="2"/>
            <a:r>
              <a:rPr lang="en-GB" sz="2800" dirty="0"/>
              <a:t>E.g. </a:t>
            </a:r>
            <a:r>
              <a:rPr lang="en-GB" sz="2800" dirty="0">
                <a:solidFill>
                  <a:srgbClr val="00B0F0"/>
                </a:solidFill>
              </a:rPr>
              <a:t>A manager may manage many projects </a:t>
            </a:r>
            <a:r>
              <a:rPr lang="en-GB" sz="2800" b="1" dirty="0"/>
              <a:t>OR</a:t>
            </a:r>
          </a:p>
          <a:p>
            <a:pPr marL="914400" lvl="2" indent="0">
              <a:buNone/>
            </a:pPr>
            <a:r>
              <a:rPr lang="en-GB" sz="2800" dirty="0"/>
              <a:t>	</a:t>
            </a:r>
            <a:r>
              <a:rPr lang="en-GB" sz="2800" dirty="0">
                <a:solidFill>
                  <a:srgbClr val="92D050"/>
                </a:solidFill>
              </a:rPr>
              <a:t>A project may be managed by many managers</a:t>
            </a:r>
            <a:r>
              <a:rPr lang="en-GB" sz="2800" dirty="0"/>
              <a:t>.</a:t>
            </a:r>
          </a:p>
        </p:txBody>
      </p:sp>
      <p:sp>
        <p:nvSpPr>
          <p:cNvPr id="2" name="Rectangle 1">
            <a:extLst>
              <a:ext uri="{FF2B5EF4-FFF2-40B4-BE49-F238E27FC236}">
                <a16:creationId xmlns:a16="http://schemas.microsoft.com/office/drawing/2014/main" id="{B4929BDC-0EA5-81A4-6FCC-703FA287EF83}"/>
              </a:ext>
            </a:extLst>
          </p:cNvPr>
          <p:cNvSpPr/>
          <p:nvPr/>
        </p:nvSpPr>
        <p:spPr>
          <a:xfrm>
            <a:off x="1555668" y="4643252"/>
            <a:ext cx="2648197" cy="1021278"/>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rgbClr val="C00000"/>
                </a:solidFill>
              </a:rPr>
              <a:t>Manager</a:t>
            </a:r>
            <a:endParaRPr lang="en-GB" sz="3200" b="1" dirty="0">
              <a:solidFill>
                <a:srgbClr val="C00000"/>
              </a:solidFill>
            </a:endParaRPr>
          </a:p>
        </p:txBody>
      </p:sp>
      <p:sp>
        <p:nvSpPr>
          <p:cNvPr id="6" name="Rectangle 5">
            <a:extLst>
              <a:ext uri="{FF2B5EF4-FFF2-40B4-BE49-F238E27FC236}">
                <a16:creationId xmlns:a16="http://schemas.microsoft.com/office/drawing/2014/main" id="{90EE4A09-8E78-DA8F-17A1-0A74CDB178DF}"/>
              </a:ext>
            </a:extLst>
          </p:cNvPr>
          <p:cNvSpPr/>
          <p:nvPr/>
        </p:nvSpPr>
        <p:spPr>
          <a:xfrm>
            <a:off x="7657605" y="4643252"/>
            <a:ext cx="2648197" cy="1021278"/>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rgbClr val="C00000"/>
                </a:solidFill>
              </a:rPr>
              <a:t>Project</a:t>
            </a:r>
            <a:endParaRPr lang="en-GB" sz="3200" b="1" dirty="0">
              <a:solidFill>
                <a:srgbClr val="C00000"/>
              </a:solidFill>
            </a:endParaRPr>
          </a:p>
        </p:txBody>
      </p:sp>
      <p:cxnSp>
        <p:nvCxnSpPr>
          <p:cNvPr id="9" name="Straight Connector 8">
            <a:extLst>
              <a:ext uri="{FF2B5EF4-FFF2-40B4-BE49-F238E27FC236}">
                <a16:creationId xmlns:a16="http://schemas.microsoft.com/office/drawing/2014/main" id="{2DC93163-8DB8-0749-2127-A299D380A11D}"/>
              </a:ext>
            </a:extLst>
          </p:cNvPr>
          <p:cNvCxnSpPr>
            <a:cxnSpLocks/>
            <a:stCxn id="2" idx="3"/>
          </p:cNvCxnSpPr>
          <p:nvPr/>
        </p:nvCxnSpPr>
        <p:spPr>
          <a:xfrm>
            <a:off x="4203865" y="5153891"/>
            <a:ext cx="3453740"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9594EF90-1473-2FE9-A723-559F8AE63C84}"/>
              </a:ext>
            </a:extLst>
          </p:cNvPr>
          <p:cNvCxnSpPr>
            <a:cxnSpLocks/>
          </p:cNvCxnSpPr>
          <p:nvPr/>
        </p:nvCxnSpPr>
        <p:spPr>
          <a:xfrm>
            <a:off x="5142016" y="4726379"/>
            <a:ext cx="1460665" cy="0"/>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89944703-B64F-FF17-25AF-EEF2161863C6}"/>
              </a:ext>
            </a:extLst>
          </p:cNvPr>
          <p:cNvCxnSpPr>
            <a:cxnSpLocks/>
          </p:cNvCxnSpPr>
          <p:nvPr/>
        </p:nvCxnSpPr>
        <p:spPr>
          <a:xfrm flipH="1">
            <a:off x="5142016" y="5425044"/>
            <a:ext cx="1377537" cy="0"/>
          </a:xfrm>
          <a:prstGeom prst="straightConnector1">
            <a:avLst/>
          </a:prstGeom>
          <a:ln w="76200">
            <a:solidFill>
              <a:srgbClr val="92D05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B2BEF33-4DED-1403-C6FF-9C2690EC8CCB}"/>
              </a:ext>
            </a:extLst>
          </p:cNvPr>
          <p:cNvCxnSpPr>
            <a:cxnSpLocks/>
          </p:cNvCxnSpPr>
          <p:nvPr/>
        </p:nvCxnSpPr>
        <p:spPr>
          <a:xfrm flipV="1">
            <a:off x="7172696" y="4880758"/>
            <a:ext cx="484909" cy="27313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3E8FCDD-B014-5289-0B95-13ECD2D3A01A}"/>
              </a:ext>
            </a:extLst>
          </p:cNvPr>
          <p:cNvCxnSpPr>
            <a:cxnSpLocks/>
          </p:cNvCxnSpPr>
          <p:nvPr/>
        </p:nvCxnSpPr>
        <p:spPr>
          <a:xfrm>
            <a:off x="7172696" y="5153891"/>
            <a:ext cx="484909" cy="27115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8DB7E792-9D3E-DA56-F8FA-48438C91E290}"/>
              </a:ext>
            </a:extLst>
          </p:cNvPr>
          <p:cNvCxnSpPr>
            <a:cxnSpLocks/>
          </p:cNvCxnSpPr>
          <p:nvPr/>
        </p:nvCxnSpPr>
        <p:spPr>
          <a:xfrm flipV="1">
            <a:off x="4205845" y="5151911"/>
            <a:ext cx="484909" cy="27313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41C830ED-B588-A5B0-0C79-714929AA844D}"/>
              </a:ext>
            </a:extLst>
          </p:cNvPr>
          <p:cNvCxnSpPr>
            <a:cxnSpLocks/>
          </p:cNvCxnSpPr>
          <p:nvPr/>
        </p:nvCxnSpPr>
        <p:spPr>
          <a:xfrm>
            <a:off x="4205844" y="4858987"/>
            <a:ext cx="484909" cy="27115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43616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Binary Relationship</a:t>
            </a:r>
            <a:endParaRPr lang="en-GB" sz="6000" b="1" dirty="0"/>
          </a:p>
        </p:txBody>
      </p:sp>
      <p:sp>
        <p:nvSpPr>
          <p:cNvPr id="2" name="Rectangle 1">
            <a:extLst>
              <a:ext uri="{FF2B5EF4-FFF2-40B4-BE49-F238E27FC236}">
                <a16:creationId xmlns:a16="http://schemas.microsoft.com/office/drawing/2014/main" id="{B4929BDC-0EA5-81A4-6FCC-703FA287EF83}"/>
              </a:ext>
            </a:extLst>
          </p:cNvPr>
          <p:cNvSpPr/>
          <p:nvPr/>
        </p:nvSpPr>
        <p:spPr>
          <a:xfrm>
            <a:off x="858982" y="3966357"/>
            <a:ext cx="2648197" cy="1021278"/>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rgbClr val="C00000"/>
                </a:solidFill>
              </a:rPr>
              <a:t>Manager</a:t>
            </a:r>
            <a:endParaRPr lang="en-GB" sz="3200" b="1" dirty="0">
              <a:solidFill>
                <a:srgbClr val="C00000"/>
              </a:solidFill>
            </a:endParaRPr>
          </a:p>
        </p:txBody>
      </p:sp>
      <p:sp>
        <p:nvSpPr>
          <p:cNvPr id="6" name="Rectangle 5">
            <a:extLst>
              <a:ext uri="{FF2B5EF4-FFF2-40B4-BE49-F238E27FC236}">
                <a16:creationId xmlns:a16="http://schemas.microsoft.com/office/drawing/2014/main" id="{90EE4A09-8E78-DA8F-17A1-0A74CDB178DF}"/>
              </a:ext>
            </a:extLst>
          </p:cNvPr>
          <p:cNvSpPr/>
          <p:nvPr/>
        </p:nvSpPr>
        <p:spPr>
          <a:xfrm>
            <a:off x="8874827" y="3966357"/>
            <a:ext cx="2648197" cy="1021278"/>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rgbClr val="C00000"/>
                </a:solidFill>
              </a:rPr>
              <a:t>Project</a:t>
            </a:r>
            <a:endParaRPr lang="en-GB" sz="3200" b="1" dirty="0">
              <a:solidFill>
                <a:srgbClr val="C00000"/>
              </a:solidFill>
            </a:endParaRPr>
          </a:p>
        </p:txBody>
      </p:sp>
      <p:cxnSp>
        <p:nvCxnSpPr>
          <p:cNvPr id="9" name="Straight Connector 8">
            <a:extLst>
              <a:ext uri="{FF2B5EF4-FFF2-40B4-BE49-F238E27FC236}">
                <a16:creationId xmlns:a16="http://schemas.microsoft.com/office/drawing/2014/main" id="{2DC93163-8DB8-0749-2127-A299D380A11D}"/>
              </a:ext>
            </a:extLst>
          </p:cNvPr>
          <p:cNvCxnSpPr>
            <a:cxnSpLocks/>
            <a:stCxn id="2" idx="3"/>
            <a:endCxn id="20" idx="1"/>
          </p:cNvCxnSpPr>
          <p:nvPr/>
        </p:nvCxnSpPr>
        <p:spPr>
          <a:xfrm flipV="1">
            <a:off x="3507179" y="4465121"/>
            <a:ext cx="1653640" cy="11875"/>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B2BEF33-4DED-1403-C6FF-9C2690EC8CCB}"/>
              </a:ext>
            </a:extLst>
          </p:cNvPr>
          <p:cNvCxnSpPr>
            <a:cxnSpLocks/>
          </p:cNvCxnSpPr>
          <p:nvPr/>
        </p:nvCxnSpPr>
        <p:spPr>
          <a:xfrm flipV="1">
            <a:off x="4673930" y="4191988"/>
            <a:ext cx="484909" cy="27313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3E8FCDD-B014-5289-0B95-13ECD2D3A01A}"/>
              </a:ext>
            </a:extLst>
          </p:cNvPr>
          <p:cNvCxnSpPr>
            <a:cxnSpLocks/>
          </p:cNvCxnSpPr>
          <p:nvPr/>
        </p:nvCxnSpPr>
        <p:spPr>
          <a:xfrm>
            <a:off x="4673930" y="4465121"/>
            <a:ext cx="484909" cy="27115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8DB7E792-9D3E-DA56-F8FA-48438C91E290}"/>
              </a:ext>
            </a:extLst>
          </p:cNvPr>
          <p:cNvCxnSpPr>
            <a:cxnSpLocks/>
          </p:cNvCxnSpPr>
          <p:nvPr/>
        </p:nvCxnSpPr>
        <p:spPr>
          <a:xfrm flipV="1">
            <a:off x="7297389" y="4484912"/>
            <a:ext cx="484909" cy="27313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41C830ED-B588-A5B0-0C79-714929AA844D}"/>
              </a:ext>
            </a:extLst>
          </p:cNvPr>
          <p:cNvCxnSpPr>
            <a:cxnSpLocks/>
          </p:cNvCxnSpPr>
          <p:nvPr/>
        </p:nvCxnSpPr>
        <p:spPr>
          <a:xfrm>
            <a:off x="7297388" y="4191988"/>
            <a:ext cx="484909" cy="27115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0657B167-0012-6F37-AE67-B8CD275F4543}"/>
              </a:ext>
            </a:extLst>
          </p:cNvPr>
          <p:cNvSpPr/>
          <p:nvPr/>
        </p:nvSpPr>
        <p:spPr>
          <a:xfrm>
            <a:off x="5160819" y="3942606"/>
            <a:ext cx="2138549" cy="1045029"/>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err="1">
                <a:solidFill>
                  <a:srgbClr val="C00000"/>
                </a:solidFill>
              </a:rPr>
              <a:t>Manager_Project</a:t>
            </a:r>
            <a:endParaRPr lang="en-GB" sz="2000" b="1" dirty="0">
              <a:solidFill>
                <a:srgbClr val="C00000"/>
              </a:solidFill>
            </a:endParaRPr>
          </a:p>
        </p:txBody>
      </p:sp>
      <p:cxnSp>
        <p:nvCxnSpPr>
          <p:cNvPr id="22" name="Straight Connector 21">
            <a:extLst>
              <a:ext uri="{FF2B5EF4-FFF2-40B4-BE49-F238E27FC236}">
                <a16:creationId xmlns:a16="http://schemas.microsoft.com/office/drawing/2014/main" id="{35CD0BA9-36DD-1F2B-DD65-7F2700CFC013}"/>
              </a:ext>
            </a:extLst>
          </p:cNvPr>
          <p:cNvCxnSpPr>
            <a:cxnSpLocks/>
            <a:endCxn id="6" idx="1"/>
          </p:cNvCxnSpPr>
          <p:nvPr/>
        </p:nvCxnSpPr>
        <p:spPr>
          <a:xfrm flipV="1">
            <a:off x="7299368" y="4476996"/>
            <a:ext cx="1575459" cy="9895"/>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176E9354-E5F5-8AFE-39D6-F7E23A3A5119}"/>
              </a:ext>
            </a:extLst>
          </p:cNvPr>
          <p:cNvSpPr/>
          <p:nvPr/>
        </p:nvSpPr>
        <p:spPr>
          <a:xfrm>
            <a:off x="1840676" y="2021217"/>
            <a:ext cx="2648197" cy="1021278"/>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rgbClr val="C00000"/>
                </a:solidFill>
              </a:rPr>
              <a:t>Manager</a:t>
            </a:r>
            <a:endParaRPr lang="en-GB" sz="3200" b="1" dirty="0">
              <a:solidFill>
                <a:srgbClr val="C00000"/>
              </a:solidFill>
            </a:endParaRPr>
          </a:p>
        </p:txBody>
      </p:sp>
      <p:sp>
        <p:nvSpPr>
          <p:cNvPr id="26" name="Rectangle 25">
            <a:extLst>
              <a:ext uri="{FF2B5EF4-FFF2-40B4-BE49-F238E27FC236}">
                <a16:creationId xmlns:a16="http://schemas.microsoft.com/office/drawing/2014/main" id="{FDBE4F6B-D818-E2DF-F105-D86D6D4D919E}"/>
              </a:ext>
            </a:extLst>
          </p:cNvPr>
          <p:cNvSpPr/>
          <p:nvPr/>
        </p:nvSpPr>
        <p:spPr>
          <a:xfrm>
            <a:off x="7942613" y="2021217"/>
            <a:ext cx="2648197" cy="1021278"/>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rgbClr val="C00000"/>
                </a:solidFill>
              </a:rPr>
              <a:t>Project</a:t>
            </a:r>
            <a:endParaRPr lang="en-GB" sz="3200" b="1" dirty="0">
              <a:solidFill>
                <a:srgbClr val="C00000"/>
              </a:solidFill>
            </a:endParaRPr>
          </a:p>
        </p:txBody>
      </p:sp>
      <p:cxnSp>
        <p:nvCxnSpPr>
          <p:cNvPr id="27" name="Straight Connector 26">
            <a:extLst>
              <a:ext uri="{FF2B5EF4-FFF2-40B4-BE49-F238E27FC236}">
                <a16:creationId xmlns:a16="http://schemas.microsoft.com/office/drawing/2014/main" id="{16636C10-1487-B38C-2CCB-D340CCE4E55D}"/>
              </a:ext>
            </a:extLst>
          </p:cNvPr>
          <p:cNvCxnSpPr>
            <a:cxnSpLocks/>
            <a:stCxn id="25" idx="3"/>
          </p:cNvCxnSpPr>
          <p:nvPr/>
        </p:nvCxnSpPr>
        <p:spPr>
          <a:xfrm>
            <a:off x="4488873" y="2531856"/>
            <a:ext cx="3453740"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57359EF2-CEB3-2E19-F89A-E9192C7EA2D4}"/>
              </a:ext>
            </a:extLst>
          </p:cNvPr>
          <p:cNvCxnSpPr>
            <a:cxnSpLocks/>
          </p:cNvCxnSpPr>
          <p:nvPr/>
        </p:nvCxnSpPr>
        <p:spPr>
          <a:xfrm>
            <a:off x="5427024" y="2104344"/>
            <a:ext cx="1460665" cy="0"/>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6D1244A2-831B-9A7D-2137-F2AF681D3ADB}"/>
              </a:ext>
            </a:extLst>
          </p:cNvPr>
          <p:cNvCxnSpPr>
            <a:cxnSpLocks/>
          </p:cNvCxnSpPr>
          <p:nvPr/>
        </p:nvCxnSpPr>
        <p:spPr>
          <a:xfrm flipH="1">
            <a:off x="5427024" y="2803009"/>
            <a:ext cx="1377537" cy="0"/>
          </a:xfrm>
          <a:prstGeom prst="straightConnector1">
            <a:avLst/>
          </a:prstGeom>
          <a:ln w="76200">
            <a:solidFill>
              <a:srgbClr val="92D050"/>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B003B53-D7A6-BE2B-C818-FB87DA3AB380}"/>
              </a:ext>
            </a:extLst>
          </p:cNvPr>
          <p:cNvCxnSpPr>
            <a:cxnSpLocks/>
          </p:cNvCxnSpPr>
          <p:nvPr/>
        </p:nvCxnSpPr>
        <p:spPr>
          <a:xfrm flipV="1">
            <a:off x="7457704" y="2258723"/>
            <a:ext cx="484909" cy="27313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7500E09-5B82-67A2-F9DE-38693307DDD9}"/>
              </a:ext>
            </a:extLst>
          </p:cNvPr>
          <p:cNvCxnSpPr>
            <a:cxnSpLocks/>
          </p:cNvCxnSpPr>
          <p:nvPr/>
        </p:nvCxnSpPr>
        <p:spPr>
          <a:xfrm>
            <a:off x="7457704" y="2531856"/>
            <a:ext cx="484909" cy="27115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AC5AA88-B42B-290A-124C-6117E4F67247}"/>
              </a:ext>
            </a:extLst>
          </p:cNvPr>
          <p:cNvCxnSpPr>
            <a:cxnSpLocks/>
          </p:cNvCxnSpPr>
          <p:nvPr/>
        </p:nvCxnSpPr>
        <p:spPr>
          <a:xfrm flipV="1">
            <a:off x="4490853" y="2529876"/>
            <a:ext cx="484909" cy="27313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9CDF783-3DDE-F736-3A10-9D80F63ABC28}"/>
              </a:ext>
            </a:extLst>
          </p:cNvPr>
          <p:cNvCxnSpPr>
            <a:cxnSpLocks/>
          </p:cNvCxnSpPr>
          <p:nvPr/>
        </p:nvCxnSpPr>
        <p:spPr>
          <a:xfrm>
            <a:off x="4490852" y="2236952"/>
            <a:ext cx="484909" cy="27115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05209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Semantic net of relationship type</a:t>
            </a:r>
            <a:endParaRPr lang="en-GB" sz="6000" b="1" dirty="0"/>
          </a:p>
        </p:txBody>
      </p:sp>
      <p:pic>
        <p:nvPicPr>
          <p:cNvPr id="4" name="Picture 3">
            <a:extLst>
              <a:ext uri="{FF2B5EF4-FFF2-40B4-BE49-F238E27FC236}">
                <a16:creationId xmlns:a16="http://schemas.microsoft.com/office/drawing/2014/main" id="{2D3F648F-4EDB-62A0-374D-77B4466239C5}"/>
              </a:ext>
            </a:extLst>
          </p:cNvPr>
          <p:cNvPicPr>
            <a:picLocks noChangeAspect="1"/>
          </p:cNvPicPr>
          <p:nvPr/>
        </p:nvPicPr>
        <p:blipFill>
          <a:blip r:embed="rId3"/>
          <a:stretch>
            <a:fillRect/>
          </a:stretch>
        </p:blipFill>
        <p:spPr>
          <a:xfrm>
            <a:off x="3968268" y="1448790"/>
            <a:ext cx="8111536" cy="4263242"/>
          </a:xfrm>
          <a:prstGeom prst="rect">
            <a:avLst/>
          </a:prstGeom>
        </p:spPr>
      </p:pic>
      <p:sp>
        <p:nvSpPr>
          <p:cNvPr id="11" name="TextBox 10">
            <a:extLst>
              <a:ext uri="{FF2B5EF4-FFF2-40B4-BE49-F238E27FC236}">
                <a16:creationId xmlns:a16="http://schemas.microsoft.com/office/drawing/2014/main" id="{AE761AB6-336D-1B27-641E-99C818332A2B}"/>
              </a:ext>
            </a:extLst>
          </p:cNvPr>
          <p:cNvSpPr txBox="1"/>
          <p:nvPr/>
        </p:nvSpPr>
        <p:spPr>
          <a:xfrm>
            <a:off x="878774" y="2137558"/>
            <a:ext cx="2909455" cy="1569660"/>
          </a:xfrm>
          <a:prstGeom prst="rect">
            <a:avLst/>
          </a:prstGeom>
          <a:noFill/>
        </p:spPr>
        <p:txBody>
          <a:bodyPr wrap="square" rtlCol="0">
            <a:spAutoFit/>
          </a:bodyPr>
          <a:lstStyle/>
          <a:p>
            <a:r>
              <a:rPr lang="en-US" sz="3200" dirty="0"/>
              <a:t>Staff</a:t>
            </a:r>
            <a:r>
              <a:rPr lang="en-US" sz="3200" i="1" dirty="0"/>
              <a:t> Manages </a:t>
            </a:r>
            <a:r>
              <a:rPr lang="en-US" sz="3200" dirty="0"/>
              <a:t>Branch relationship</a:t>
            </a:r>
            <a:endParaRPr lang="en-GB" sz="3200" dirty="0"/>
          </a:p>
        </p:txBody>
      </p:sp>
    </p:spTree>
    <p:extLst>
      <p:ext uri="{BB962C8B-B14F-4D97-AF65-F5344CB8AC3E}">
        <p14:creationId xmlns:p14="http://schemas.microsoft.com/office/powerpoint/2010/main" val="40206199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Relationship Multiplicity</a:t>
            </a:r>
            <a:endParaRPr lang="en-GB" sz="6000" b="1" dirty="0"/>
          </a:p>
        </p:txBody>
      </p:sp>
      <p:pic>
        <p:nvPicPr>
          <p:cNvPr id="4" name="Picture 3">
            <a:extLst>
              <a:ext uri="{FF2B5EF4-FFF2-40B4-BE49-F238E27FC236}">
                <a16:creationId xmlns:a16="http://schemas.microsoft.com/office/drawing/2014/main" id="{2D3F648F-4EDB-62A0-374D-77B4466239C5}"/>
              </a:ext>
            </a:extLst>
          </p:cNvPr>
          <p:cNvPicPr>
            <a:picLocks noChangeAspect="1"/>
          </p:cNvPicPr>
          <p:nvPr/>
        </p:nvPicPr>
        <p:blipFill>
          <a:blip r:embed="rId3"/>
          <a:srcRect/>
          <a:stretch/>
        </p:blipFill>
        <p:spPr>
          <a:xfrm>
            <a:off x="3968268" y="1510206"/>
            <a:ext cx="8111536" cy="4140409"/>
          </a:xfrm>
          <a:prstGeom prst="rect">
            <a:avLst/>
          </a:prstGeom>
        </p:spPr>
      </p:pic>
      <p:sp>
        <p:nvSpPr>
          <p:cNvPr id="11" name="TextBox 10">
            <a:extLst>
              <a:ext uri="{FF2B5EF4-FFF2-40B4-BE49-F238E27FC236}">
                <a16:creationId xmlns:a16="http://schemas.microsoft.com/office/drawing/2014/main" id="{AE761AB6-336D-1B27-641E-99C818332A2B}"/>
              </a:ext>
            </a:extLst>
          </p:cNvPr>
          <p:cNvSpPr txBox="1"/>
          <p:nvPr/>
        </p:nvSpPr>
        <p:spPr>
          <a:xfrm>
            <a:off x="878774" y="2137558"/>
            <a:ext cx="2909455" cy="1569660"/>
          </a:xfrm>
          <a:prstGeom prst="rect">
            <a:avLst/>
          </a:prstGeom>
          <a:noFill/>
        </p:spPr>
        <p:txBody>
          <a:bodyPr wrap="square" rtlCol="0">
            <a:spAutoFit/>
          </a:bodyPr>
          <a:lstStyle/>
          <a:p>
            <a:r>
              <a:rPr lang="en-US" sz="3200" dirty="0"/>
              <a:t>Staff</a:t>
            </a:r>
            <a:r>
              <a:rPr lang="en-US" sz="3200" i="1" dirty="0"/>
              <a:t> Manages </a:t>
            </a:r>
            <a:r>
              <a:rPr lang="en-US" sz="3200" dirty="0"/>
              <a:t>Branch 1:1 relationship</a:t>
            </a:r>
            <a:endParaRPr lang="en-GB" sz="3200" dirty="0"/>
          </a:p>
        </p:txBody>
      </p:sp>
    </p:spTree>
    <p:extLst>
      <p:ext uri="{BB962C8B-B14F-4D97-AF65-F5344CB8AC3E}">
        <p14:creationId xmlns:p14="http://schemas.microsoft.com/office/powerpoint/2010/main" val="24439703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Semantic net of relationship type</a:t>
            </a:r>
            <a:endParaRPr lang="en-GB" sz="6000" b="1" dirty="0"/>
          </a:p>
        </p:txBody>
      </p:sp>
      <p:pic>
        <p:nvPicPr>
          <p:cNvPr id="4" name="Picture 3">
            <a:extLst>
              <a:ext uri="{FF2B5EF4-FFF2-40B4-BE49-F238E27FC236}">
                <a16:creationId xmlns:a16="http://schemas.microsoft.com/office/drawing/2014/main" id="{2D3F648F-4EDB-62A0-374D-77B4466239C5}"/>
              </a:ext>
            </a:extLst>
          </p:cNvPr>
          <p:cNvPicPr>
            <a:picLocks noChangeAspect="1"/>
          </p:cNvPicPr>
          <p:nvPr/>
        </p:nvPicPr>
        <p:blipFill>
          <a:blip r:embed="rId3"/>
          <a:srcRect/>
          <a:stretch/>
        </p:blipFill>
        <p:spPr>
          <a:xfrm>
            <a:off x="3968268" y="1532043"/>
            <a:ext cx="8111536" cy="4096735"/>
          </a:xfrm>
          <a:prstGeom prst="rect">
            <a:avLst/>
          </a:prstGeom>
        </p:spPr>
      </p:pic>
      <p:sp>
        <p:nvSpPr>
          <p:cNvPr id="11" name="TextBox 10">
            <a:extLst>
              <a:ext uri="{FF2B5EF4-FFF2-40B4-BE49-F238E27FC236}">
                <a16:creationId xmlns:a16="http://schemas.microsoft.com/office/drawing/2014/main" id="{AE761AB6-336D-1B27-641E-99C818332A2B}"/>
              </a:ext>
            </a:extLst>
          </p:cNvPr>
          <p:cNvSpPr txBox="1"/>
          <p:nvPr/>
        </p:nvSpPr>
        <p:spPr>
          <a:xfrm>
            <a:off x="878774" y="2137558"/>
            <a:ext cx="2945081" cy="1569660"/>
          </a:xfrm>
          <a:prstGeom prst="rect">
            <a:avLst/>
          </a:prstGeom>
          <a:noFill/>
        </p:spPr>
        <p:txBody>
          <a:bodyPr wrap="square" rtlCol="0">
            <a:spAutoFit/>
          </a:bodyPr>
          <a:lstStyle/>
          <a:p>
            <a:r>
              <a:rPr lang="en-US" sz="3200" dirty="0"/>
              <a:t>Staff</a:t>
            </a:r>
            <a:r>
              <a:rPr lang="en-US" sz="3200" i="1" dirty="0"/>
              <a:t> Oversees </a:t>
            </a:r>
            <a:r>
              <a:rPr lang="en-US" sz="3200" dirty="0" err="1"/>
              <a:t>PropertyForRent</a:t>
            </a:r>
            <a:r>
              <a:rPr lang="en-US" sz="3200" dirty="0"/>
              <a:t> relationship</a:t>
            </a:r>
            <a:endParaRPr lang="en-GB" sz="3200" dirty="0"/>
          </a:p>
        </p:txBody>
      </p:sp>
    </p:spTree>
    <p:extLst>
      <p:ext uri="{BB962C8B-B14F-4D97-AF65-F5344CB8AC3E}">
        <p14:creationId xmlns:p14="http://schemas.microsoft.com/office/powerpoint/2010/main" val="5355616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Relationship Multiplicity</a:t>
            </a:r>
            <a:endParaRPr lang="en-GB" sz="6000" b="1" dirty="0"/>
          </a:p>
        </p:txBody>
      </p:sp>
      <p:pic>
        <p:nvPicPr>
          <p:cNvPr id="4" name="Picture 3">
            <a:extLst>
              <a:ext uri="{FF2B5EF4-FFF2-40B4-BE49-F238E27FC236}">
                <a16:creationId xmlns:a16="http://schemas.microsoft.com/office/drawing/2014/main" id="{2D3F648F-4EDB-62A0-374D-77B4466239C5}"/>
              </a:ext>
            </a:extLst>
          </p:cNvPr>
          <p:cNvPicPr>
            <a:picLocks noChangeAspect="1"/>
          </p:cNvPicPr>
          <p:nvPr/>
        </p:nvPicPr>
        <p:blipFill>
          <a:blip r:embed="rId3"/>
          <a:srcRect/>
          <a:stretch/>
        </p:blipFill>
        <p:spPr>
          <a:xfrm>
            <a:off x="3968268" y="1574736"/>
            <a:ext cx="8111536" cy="4011349"/>
          </a:xfrm>
          <a:prstGeom prst="rect">
            <a:avLst/>
          </a:prstGeom>
        </p:spPr>
      </p:pic>
      <p:sp>
        <p:nvSpPr>
          <p:cNvPr id="11" name="TextBox 10">
            <a:extLst>
              <a:ext uri="{FF2B5EF4-FFF2-40B4-BE49-F238E27FC236}">
                <a16:creationId xmlns:a16="http://schemas.microsoft.com/office/drawing/2014/main" id="{AE761AB6-336D-1B27-641E-99C818332A2B}"/>
              </a:ext>
            </a:extLst>
          </p:cNvPr>
          <p:cNvSpPr txBox="1"/>
          <p:nvPr/>
        </p:nvSpPr>
        <p:spPr>
          <a:xfrm>
            <a:off x="878774" y="2137558"/>
            <a:ext cx="2945081" cy="1569660"/>
          </a:xfrm>
          <a:prstGeom prst="rect">
            <a:avLst/>
          </a:prstGeom>
          <a:noFill/>
        </p:spPr>
        <p:txBody>
          <a:bodyPr wrap="square" rtlCol="0">
            <a:spAutoFit/>
          </a:bodyPr>
          <a:lstStyle/>
          <a:p>
            <a:r>
              <a:rPr lang="en-US" sz="3200" dirty="0"/>
              <a:t>Staff</a:t>
            </a:r>
            <a:r>
              <a:rPr lang="en-US" sz="3200" i="1" dirty="0"/>
              <a:t> Oversees </a:t>
            </a:r>
            <a:r>
              <a:rPr lang="en-US" sz="3200" dirty="0" err="1"/>
              <a:t>PropertyForRent</a:t>
            </a:r>
            <a:r>
              <a:rPr lang="en-US" sz="3200" dirty="0"/>
              <a:t> 1:* relationship</a:t>
            </a:r>
            <a:endParaRPr lang="en-GB" sz="3200" dirty="0"/>
          </a:p>
        </p:txBody>
      </p:sp>
    </p:spTree>
    <p:extLst>
      <p:ext uri="{BB962C8B-B14F-4D97-AF65-F5344CB8AC3E}">
        <p14:creationId xmlns:p14="http://schemas.microsoft.com/office/powerpoint/2010/main" val="15382057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D3F648F-4EDB-62A0-374D-77B4466239C5}"/>
              </a:ext>
            </a:extLst>
          </p:cNvPr>
          <p:cNvPicPr>
            <a:picLocks noChangeAspect="1"/>
          </p:cNvPicPr>
          <p:nvPr/>
        </p:nvPicPr>
        <p:blipFill>
          <a:blip r:embed="rId3"/>
          <a:srcRect/>
          <a:stretch/>
        </p:blipFill>
        <p:spPr>
          <a:xfrm>
            <a:off x="4351233" y="1301951"/>
            <a:ext cx="7642845" cy="4386329"/>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Semantic net of relationship type</a:t>
            </a:r>
            <a:endParaRPr lang="en-GB" sz="6000" b="1" dirty="0"/>
          </a:p>
        </p:txBody>
      </p:sp>
      <p:sp>
        <p:nvSpPr>
          <p:cNvPr id="11" name="TextBox 10">
            <a:extLst>
              <a:ext uri="{FF2B5EF4-FFF2-40B4-BE49-F238E27FC236}">
                <a16:creationId xmlns:a16="http://schemas.microsoft.com/office/drawing/2014/main" id="{AE761AB6-336D-1B27-641E-99C818332A2B}"/>
              </a:ext>
            </a:extLst>
          </p:cNvPr>
          <p:cNvSpPr txBox="1"/>
          <p:nvPr/>
        </p:nvSpPr>
        <p:spPr>
          <a:xfrm>
            <a:off x="878774" y="2137558"/>
            <a:ext cx="2945081" cy="2062103"/>
          </a:xfrm>
          <a:prstGeom prst="rect">
            <a:avLst/>
          </a:prstGeom>
          <a:noFill/>
        </p:spPr>
        <p:txBody>
          <a:bodyPr wrap="square" rtlCol="0">
            <a:spAutoFit/>
          </a:bodyPr>
          <a:lstStyle/>
          <a:p>
            <a:r>
              <a:rPr lang="en-US" sz="3200" dirty="0"/>
              <a:t>Newspaper</a:t>
            </a:r>
            <a:r>
              <a:rPr lang="en-US" sz="3200" i="1" dirty="0"/>
              <a:t> Advertises </a:t>
            </a:r>
            <a:r>
              <a:rPr lang="en-US" sz="3200" dirty="0" err="1"/>
              <a:t>PropertyForRent</a:t>
            </a:r>
            <a:r>
              <a:rPr lang="en-US" sz="3200" dirty="0"/>
              <a:t> *:* relationship</a:t>
            </a:r>
            <a:endParaRPr lang="en-GB" sz="3200" dirty="0"/>
          </a:p>
        </p:txBody>
      </p:sp>
    </p:spTree>
    <p:extLst>
      <p:ext uri="{BB962C8B-B14F-4D97-AF65-F5344CB8AC3E}">
        <p14:creationId xmlns:p14="http://schemas.microsoft.com/office/powerpoint/2010/main" val="14598895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Relationship Multiplicity</a:t>
            </a:r>
            <a:endParaRPr lang="en-GB" sz="6000" b="1" dirty="0"/>
          </a:p>
        </p:txBody>
      </p:sp>
      <p:pic>
        <p:nvPicPr>
          <p:cNvPr id="4" name="Picture 3">
            <a:extLst>
              <a:ext uri="{FF2B5EF4-FFF2-40B4-BE49-F238E27FC236}">
                <a16:creationId xmlns:a16="http://schemas.microsoft.com/office/drawing/2014/main" id="{2D3F648F-4EDB-62A0-374D-77B4466239C5}"/>
              </a:ext>
            </a:extLst>
          </p:cNvPr>
          <p:cNvPicPr>
            <a:picLocks noChangeAspect="1"/>
          </p:cNvPicPr>
          <p:nvPr/>
        </p:nvPicPr>
        <p:blipFill>
          <a:blip r:embed="rId3"/>
          <a:srcRect/>
          <a:stretch/>
        </p:blipFill>
        <p:spPr>
          <a:xfrm>
            <a:off x="3336656" y="1377539"/>
            <a:ext cx="8887992" cy="4304662"/>
          </a:xfrm>
          <a:prstGeom prst="rect">
            <a:avLst/>
          </a:prstGeom>
        </p:spPr>
      </p:pic>
      <p:sp>
        <p:nvSpPr>
          <p:cNvPr id="11" name="TextBox 10">
            <a:extLst>
              <a:ext uri="{FF2B5EF4-FFF2-40B4-BE49-F238E27FC236}">
                <a16:creationId xmlns:a16="http://schemas.microsoft.com/office/drawing/2014/main" id="{AE761AB6-336D-1B27-641E-99C818332A2B}"/>
              </a:ext>
            </a:extLst>
          </p:cNvPr>
          <p:cNvSpPr txBox="1"/>
          <p:nvPr/>
        </p:nvSpPr>
        <p:spPr>
          <a:xfrm>
            <a:off x="878774" y="2137558"/>
            <a:ext cx="2945081" cy="2062103"/>
          </a:xfrm>
          <a:prstGeom prst="rect">
            <a:avLst/>
          </a:prstGeom>
          <a:noFill/>
        </p:spPr>
        <p:txBody>
          <a:bodyPr wrap="square" rtlCol="0">
            <a:spAutoFit/>
          </a:bodyPr>
          <a:lstStyle/>
          <a:p>
            <a:r>
              <a:rPr lang="en-US" sz="3200" dirty="0"/>
              <a:t>Newspaper </a:t>
            </a:r>
            <a:r>
              <a:rPr lang="en-US" sz="3200" i="1" dirty="0"/>
              <a:t>Advertises</a:t>
            </a:r>
            <a:r>
              <a:rPr lang="en-US" sz="3200" dirty="0"/>
              <a:t> </a:t>
            </a:r>
            <a:r>
              <a:rPr lang="en-US" sz="3200" dirty="0" err="1"/>
              <a:t>PropertyForRent</a:t>
            </a:r>
            <a:r>
              <a:rPr lang="en-US" sz="3200" dirty="0"/>
              <a:t> *:* relationship</a:t>
            </a:r>
          </a:p>
        </p:txBody>
      </p:sp>
    </p:spTree>
    <p:extLst>
      <p:ext uri="{BB962C8B-B14F-4D97-AF65-F5344CB8AC3E}">
        <p14:creationId xmlns:p14="http://schemas.microsoft.com/office/powerpoint/2010/main" val="1932622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Ternary Relationship constraints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401288"/>
            <a:ext cx="11481847" cy="4310743"/>
          </a:xfrm>
        </p:spPr>
        <p:txBody>
          <a:bodyPr>
            <a:normAutofit/>
          </a:bodyPr>
          <a:lstStyle/>
          <a:p>
            <a:endParaRPr lang="en-US" sz="3200" b="1" dirty="0"/>
          </a:p>
          <a:p>
            <a:endParaRPr lang="en-US" sz="3200" b="1" dirty="0"/>
          </a:p>
          <a:p>
            <a:r>
              <a:rPr lang="en-US" sz="3200" b="1" dirty="0"/>
              <a:t>Multiplicity for Complex Relationships </a:t>
            </a:r>
          </a:p>
          <a:p>
            <a:pPr lvl="1"/>
            <a:r>
              <a:rPr lang="en-US" sz="3200" dirty="0"/>
              <a:t>The number (or range) of possible occurrences of an entity type in an </a:t>
            </a:r>
            <a:r>
              <a:rPr lang="en-US" sz="3200" i="1" dirty="0"/>
              <a:t>n</a:t>
            </a:r>
            <a:r>
              <a:rPr lang="en-US" sz="3200" dirty="0"/>
              <a:t>-</a:t>
            </a:r>
            <a:r>
              <a:rPr lang="en-US" sz="3200" dirty="0" err="1"/>
              <a:t>ary</a:t>
            </a:r>
            <a:r>
              <a:rPr lang="en-US" sz="3200" dirty="0"/>
              <a:t> relationship when other (</a:t>
            </a:r>
            <a:r>
              <a:rPr lang="en-US" sz="3200" i="1" dirty="0"/>
              <a:t>n</a:t>
            </a:r>
            <a:r>
              <a:rPr lang="en-US" sz="3200" dirty="0"/>
              <a:t>-1) values are fixed. </a:t>
            </a:r>
          </a:p>
        </p:txBody>
      </p:sp>
    </p:spTree>
    <p:extLst>
      <p:ext uri="{BB962C8B-B14F-4D97-AF65-F5344CB8AC3E}">
        <p14:creationId xmlns:p14="http://schemas.microsoft.com/office/powerpoint/2010/main" val="22214402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D3F648F-4EDB-62A0-374D-77B4466239C5}"/>
              </a:ext>
            </a:extLst>
          </p:cNvPr>
          <p:cNvPicPr>
            <a:picLocks noChangeAspect="1"/>
          </p:cNvPicPr>
          <p:nvPr/>
        </p:nvPicPr>
        <p:blipFill>
          <a:blip r:embed="rId3"/>
          <a:srcRect/>
          <a:stretch/>
        </p:blipFill>
        <p:spPr>
          <a:xfrm>
            <a:off x="3823856" y="1435962"/>
            <a:ext cx="8286986" cy="4181067"/>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Semantic net of ternary relationship</a:t>
            </a:r>
            <a:endParaRPr lang="en-GB" sz="6000" b="1" dirty="0"/>
          </a:p>
        </p:txBody>
      </p:sp>
      <p:sp>
        <p:nvSpPr>
          <p:cNvPr id="11" name="TextBox 10">
            <a:extLst>
              <a:ext uri="{FF2B5EF4-FFF2-40B4-BE49-F238E27FC236}">
                <a16:creationId xmlns:a16="http://schemas.microsoft.com/office/drawing/2014/main" id="{AE761AB6-336D-1B27-641E-99C818332A2B}"/>
              </a:ext>
            </a:extLst>
          </p:cNvPr>
          <p:cNvSpPr txBox="1"/>
          <p:nvPr/>
        </p:nvSpPr>
        <p:spPr>
          <a:xfrm>
            <a:off x="878774" y="2137558"/>
            <a:ext cx="2945081" cy="2062103"/>
          </a:xfrm>
          <a:prstGeom prst="rect">
            <a:avLst/>
          </a:prstGeom>
          <a:noFill/>
        </p:spPr>
        <p:txBody>
          <a:bodyPr wrap="square" rtlCol="0">
            <a:spAutoFit/>
          </a:bodyPr>
          <a:lstStyle/>
          <a:p>
            <a:r>
              <a:rPr lang="en-US" sz="3200" i="1" dirty="0"/>
              <a:t>Registers</a:t>
            </a:r>
            <a:r>
              <a:rPr lang="en-US" sz="3200" dirty="0"/>
              <a:t> relationship of Staff and Branch entities</a:t>
            </a:r>
            <a:endParaRPr lang="en-GB" sz="3200" dirty="0"/>
          </a:p>
        </p:txBody>
      </p:sp>
    </p:spTree>
    <p:extLst>
      <p:ext uri="{BB962C8B-B14F-4D97-AF65-F5344CB8AC3E}">
        <p14:creationId xmlns:p14="http://schemas.microsoft.com/office/powerpoint/2010/main" val="30484644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D3F648F-4EDB-62A0-374D-77B4466239C5}"/>
              </a:ext>
            </a:extLst>
          </p:cNvPr>
          <p:cNvPicPr>
            <a:picLocks noChangeAspect="1"/>
          </p:cNvPicPr>
          <p:nvPr/>
        </p:nvPicPr>
        <p:blipFill>
          <a:blip r:embed="rId3"/>
          <a:srcRect/>
          <a:stretch/>
        </p:blipFill>
        <p:spPr>
          <a:xfrm>
            <a:off x="2278951" y="1591295"/>
            <a:ext cx="9831892" cy="3990108"/>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Multiplicity of ternary relationship</a:t>
            </a:r>
            <a:endParaRPr lang="en-GB" sz="6000" b="1" dirty="0"/>
          </a:p>
        </p:txBody>
      </p:sp>
      <p:sp>
        <p:nvSpPr>
          <p:cNvPr id="11" name="TextBox 10">
            <a:extLst>
              <a:ext uri="{FF2B5EF4-FFF2-40B4-BE49-F238E27FC236}">
                <a16:creationId xmlns:a16="http://schemas.microsoft.com/office/drawing/2014/main" id="{AE761AB6-336D-1B27-641E-99C818332A2B}"/>
              </a:ext>
            </a:extLst>
          </p:cNvPr>
          <p:cNvSpPr txBox="1"/>
          <p:nvPr/>
        </p:nvSpPr>
        <p:spPr>
          <a:xfrm>
            <a:off x="1448789" y="3463121"/>
            <a:ext cx="2945081" cy="2062103"/>
          </a:xfrm>
          <a:prstGeom prst="rect">
            <a:avLst/>
          </a:prstGeom>
          <a:noFill/>
        </p:spPr>
        <p:txBody>
          <a:bodyPr wrap="square" rtlCol="0">
            <a:spAutoFit/>
          </a:bodyPr>
          <a:lstStyle/>
          <a:p>
            <a:r>
              <a:rPr lang="en-US" sz="3200" i="1" dirty="0"/>
              <a:t>Registers</a:t>
            </a:r>
            <a:r>
              <a:rPr lang="en-US" sz="3200" dirty="0"/>
              <a:t> relationship of Staff and Branch entities</a:t>
            </a:r>
            <a:endParaRPr lang="en-GB" sz="3200" dirty="0"/>
          </a:p>
        </p:txBody>
      </p:sp>
    </p:spTree>
    <p:extLst>
      <p:ext uri="{BB962C8B-B14F-4D97-AF65-F5344CB8AC3E}">
        <p14:creationId xmlns:p14="http://schemas.microsoft.com/office/powerpoint/2010/main" val="7465247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D3F648F-4EDB-62A0-374D-77B4466239C5}"/>
              </a:ext>
            </a:extLst>
          </p:cNvPr>
          <p:cNvPicPr>
            <a:picLocks noChangeAspect="1"/>
          </p:cNvPicPr>
          <p:nvPr/>
        </p:nvPicPr>
        <p:blipFill>
          <a:blip r:embed="rId3"/>
          <a:srcRect/>
          <a:stretch/>
        </p:blipFill>
        <p:spPr>
          <a:xfrm>
            <a:off x="1092529" y="1404028"/>
            <a:ext cx="10420511" cy="4284253"/>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Summary of Multiplicity constraints</a:t>
            </a:r>
            <a:endParaRPr lang="en-GB" sz="6000" b="1" dirty="0"/>
          </a:p>
        </p:txBody>
      </p:sp>
    </p:spTree>
    <p:extLst>
      <p:ext uri="{BB962C8B-B14F-4D97-AF65-F5344CB8AC3E}">
        <p14:creationId xmlns:p14="http://schemas.microsoft.com/office/powerpoint/2010/main" val="24938432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Structural Constraints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603169"/>
            <a:ext cx="11481847" cy="4108862"/>
          </a:xfrm>
        </p:spPr>
        <p:txBody>
          <a:bodyPr>
            <a:normAutofit fontScale="92500" lnSpcReduction="20000"/>
          </a:bodyPr>
          <a:lstStyle/>
          <a:p>
            <a:r>
              <a:rPr lang="en-US" sz="3500" b="1" dirty="0"/>
              <a:t>Multiplicity is made up of two types of restrictions on relationships:</a:t>
            </a:r>
            <a:r>
              <a:rPr lang="en-US" sz="3500" b="1" i="1" dirty="0"/>
              <a:t> cardinality </a:t>
            </a:r>
            <a:r>
              <a:rPr lang="en-US" sz="3500" b="1" dirty="0"/>
              <a:t>and </a:t>
            </a:r>
            <a:r>
              <a:rPr lang="en-US" sz="3500" b="1" i="1" dirty="0"/>
              <a:t>participation</a:t>
            </a:r>
            <a:r>
              <a:rPr lang="en-US" sz="3500" b="1" dirty="0"/>
              <a:t>.</a:t>
            </a:r>
          </a:p>
          <a:p>
            <a:endParaRPr lang="en-US" sz="3200" b="1" dirty="0"/>
          </a:p>
          <a:p>
            <a:r>
              <a:rPr lang="en-US" sz="3500" b="1" dirty="0"/>
              <a:t>Cardinality </a:t>
            </a:r>
          </a:p>
          <a:p>
            <a:pPr lvl="1"/>
            <a:r>
              <a:rPr lang="en-US" sz="3000" dirty="0"/>
              <a:t>Describes maximum number of possible relationship occurrences for an entity participating in a given relationship type. </a:t>
            </a:r>
          </a:p>
          <a:p>
            <a:endParaRPr lang="en-US" sz="3200" b="1" dirty="0"/>
          </a:p>
          <a:p>
            <a:r>
              <a:rPr lang="en-US" sz="3500" b="1" dirty="0"/>
              <a:t>Participation</a:t>
            </a:r>
          </a:p>
          <a:p>
            <a:pPr lvl="1"/>
            <a:r>
              <a:rPr lang="en-US" sz="3000" dirty="0"/>
              <a:t>Determines whether all or only some entity occurrences participate in a relationship.</a:t>
            </a:r>
          </a:p>
          <a:p>
            <a:endParaRPr lang="en-US" sz="3200" b="1" dirty="0"/>
          </a:p>
        </p:txBody>
      </p:sp>
    </p:spTree>
    <p:extLst>
      <p:ext uri="{BB962C8B-B14F-4D97-AF65-F5344CB8AC3E}">
        <p14:creationId xmlns:p14="http://schemas.microsoft.com/office/powerpoint/2010/main" val="138175641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Structural Constraints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603169"/>
            <a:ext cx="11481847" cy="4108862"/>
          </a:xfrm>
        </p:spPr>
        <p:txBody>
          <a:bodyPr>
            <a:normAutofit/>
          </a:bodyPr>
          <a:lstStyle/>
          <a:p>
            <a:r>
              <a:rPr lang="en-US" sz="3200" dirty="0"/>
              <a:t>Relationships are classified by their cardinalities.</a:t>
            </a:r>
          </a:p>
          <a:p>
            <a:pPr lvl="1"/>
            <a:r>
              <a:rPr lang="en-US" sz="2800" dirty="0"/>
              <a:t>Cardinality just means count referring to the number of items in a set.</a:t>
            </a:r>
          </a:p>
          <a:p>
            <a:r>
              <a:rPr lang="en-US" sz="3200" dirty="0"/>
              <a:t>The relationships have a </a:t>
            </a:r>
            <a:r>
              <a:rPr lang="en-US" sz="3200" b="1" dirty="0"/>
              <a:t>maximum cardinality</a:t>
            </a:r>
            <a:r>
              <a:rPr lang="en-US" sz="3200" dirty="0"/>
              <a:t>.</a:t>
            </a:r>
          </a:p>
          <a:p>
            <a:pPr lvl="1"/>
            <a:r>
              <a:rPr lang="en-US" sz="2800" dirty="0"/>
              <a:t>The maximum number of entity instances that might participate in a relationship instance.</a:t>
            </a:r>
          </a:p>
          <a:p>
            <a:pPr lvl="1"/>
            <a:r>
              <a:rPr lang="en-US" sz="2800" dirty="0"/>
              <a:t>These will be either </a:t>
            </a:r>
            <a:r>
              <a:rPr lang="en-US" sz="2800" b="1" dirty="0"/>
              <a:t>one</a:t>
            </a:r>
            <a:r>
              <a:rPr lang="en-US" sz="2800" dirty="0"/>
              <a:t> or </a:t>
            </a:r>
            <a:r>
              <a:rPr lang="en-US" sz="2800" b="1" dirty="0"/>
              <a:t>many</a:t>
            </a:r>
            <a:r>
              <a:rPr lang="en-US" sz="2800" dirty="0"/>
              <a:t>.</a:t>
            </a:r>
          </a:p>
          <a:p>
            <a:r>
              <a:rPr lang="en-US" sz="3200" dirty="0"/>
              <a:t>Maximum cardinalities will be enforced by the PK / FK unique status.</a:t>
            </a:r>
          </a:p>
        </p:txBody>
      </p:sp>
    </p:spTree>
    <p:extLst>
      <p:ext uri="{BB962C8B-B14F-4D97-AF65-F5344CB8AC3E}">
        <p14:creationId xmlns:p14="http://schemas.microsoft.com/office/powerpoint/2010/main" val="1095814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Structural Constraints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603169"/>
            <a:ext cx="11481847" cy="4108862"/>
          </a:xfrm>
        </p:spPr>
        <p:txBody>
          <a:bodyPr>
            <a:normAutofit/>
          </a:bodyPr>
          <a:lstStyle/>
          <a:p>
            <a:r>
              <a:rPr lang="en-US" sz="3200" b="1" dirty="0"/>
              <a:t>Minimum cardinality</a:t>
            </a:r>
            <a:r>
              <a:rPr lang="en-US" sz="3200" dirty="0"/>
              <a:t>.</a:t>
            </a:r>
          </a:p>
          <a:p>
            <a:pPr lvl="1"/>
            <a:r>
              <a:rPr lang="en-US" sz="2800" dirty="0"/>
              <a:t>The minimum number of entity instances that </a:t>
            </a:r>
            <a:r>
              <a:rPr lang="en-US" sz="2800" b="1" dirty="0"/>
              <a:t>must</a:t>
            </a:r>
            <a:r>
              <a:rPr lang="en-US" sz="2800" dirty="0"/>
              <a:t> participate in a relationship instance.</a:t>
            </a:r>
          </a:p>
          <a:p>
            <a:pPr lvl="1"/>
            <a:r>
              <a:rPr lang="en-US" sz="2800" dirty="0"/>
              <a:t>These will be either </a:t>
            </a:r>
            <a:r>
              <a:rPr lang="en-US" sz="2800" b="1" dirty="0"/>
              <a:t>zero</a:t>
            </a:r>
            <a:r>
              <a:rPr lang="en-US" sz="2800" dirty="0"/>
              <a:t> or </a:t>
            </a:r>
            <a:r>
              <a:rPr lang="en-US" sz="2800" b="1" dirty="0"/>
              <a:t>one</a:t>
            </a:r>
            <a:r>
              <a:rPr lang="en-US" sz="2800" dirty="0"/>
              <a:t>.</a:t>
            </a:r>
          </a:p>
          <a:p>
            <a:pPr lvl="1"/>
            <a:r>
              <a:rPr lang="en-US" sz="2800" dirty="0"/>
              <a:t>Zero is </a:t>
            </a:r>
            <a:r>
              <a:rPr lang="en-US" sz="2800" b="1" dirty="0"/>
              <a:t>optional</a:t>
            </a:r>
            <a:r>
              <a:rPr lang="en-US" sz="2800" dirty="0"/>
              <a:t>.</a:t>
            </a:r>
          </a:p>
          <a:p>
            <a:pPr lvl="1"/>
            <a:r>
              <a:rPr lang="en-US" sz="2800" dirty="0"/>
              <a:t>One is </a:t>
            </a:r>
            <a:r>
              <a:rPr lang="en-US" sz="2800" b="1" dirty="0"/>
              <a:t>mandatory</a:t>
            </a:r>
            <a:r>
              <a:rPr lang="en-US" sz="2800" dirty="0"/>
              <a:t>.</a:t>
            </a:r>
          </a:p>
          <a:p>
            <a:r>
              <a:rPr lang="en-US" sz="3200" dirty="0"/>
              <a:t>Minimum cardinalities will be constrained by the FK </a:t>
            </a:r>
            <a:r>
              <a:rPr lang="en-US" sz="3200" b="1" dirty="0"/>
              <a:t>null</a:t>
            </a:r>
            <a:r>
              <a:rPr lang="en-US" sz="3200" dirty="0"/>
              <a:t> status.</a:t>
            </a:r>
          </a:p>
        </p:txBody>
      </p:sp>
    </p:spTree>
    <p:extLst>
      <p:ext uri="{BB962C8B-B14F-4D97-AF65-F5344CB8AC3E}">
        <p14:creationId xmlns:p14="http://schemas.microsoft.com/office/powerpoint/2010/main" val="97880102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r>
              <a:rPr lang="en-US" sz="6000" b="1" dirty="0"/>
              <a:t>Cardinality through </a:t>
            </a:r>
            <a:r>
              <a:rPr lang="en-US" sz="6000" b="1" dirty="0" err="1"/>
              <a:t>Crowsfoot</a:t>
            </a:r>
            <a:r>
              <a:rPr lang="en-US" sz="6000" b="1" dirty="0"/>
              <a:t> symbols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840675"/>
            <a:ext cx="11481847" cy="3906982"/>
          </a:xfrm>
        </p:spPr>
        <p:txBody>
          <a:bodyPr>
            <a:normAutofit lnSpcReduction="10000"/>
          </a:bodyPr>
          <a:lstStyle/>
          <a:p>
            <a:r>
              <a:rPr lang="en-US" sz="3200" dirty="0"/>
              <a:t>One-and-Only-One (exactly one)</a:t>
            </a:r>
          </a:p>
          <a:p>
            <a:endParaRPr lang="en-US" sz="3200" dirty="0"/>
          </a:p>
          <a:p>
            <a:r>
              <a:rPr lang="en-US" sz="3200" dirty="0"/>
              <a:t>One-or-Many (one to many)</a:t>
            </a:r>
          </a:p>
          <a:p>
            <a:pPr marL="0" indent="0">
              <a:buNone/>
            </a:pPr>
            <a:endParaRPr lang="en-US" sz="3200" dirty="0"/>
          </a:p>
          <a:p>
            <a:r>
              <a:rPr lang="en-US" sz="3200" dirty="0"/>
              <a:t>Zero-or-One (zero to one)</a:t>
            </a:r>
          </a:p>
          <a:p>
            <a:endParaRPr lang="en-US" sz="3200" dirty="0"/>
          </a:p>
          <a:p>
            <a:r>
              <a:rPr lang="en-US" sz="3200" dirty="0"/>
              <a:t>Zero-or-Many (zero to many)</a:t>
            </a:r>
          </a:p>
          <a:p>
            <a:endParaRPr lang="en-US" sz="3200" dirty="0"/>
          </a:p>
        </p:txBody>
      </p:sp>
      <p:pic>
        <p:nvPicPr>
          <p:cNvPr id="36" name="Picture 35">
            <a:extLst>
              <a:ext uri="{FF2B5EF4-FFF2-40B4-BE49-F238E27FC236}">
                <a16:creationId xmlns:a16="http://schemas.microsoft.com/office/drawing/2014/main" id="{C5EF0AA4-980C-3C1E-EB9D-54C48BFAB50F}"/>
              </a:ext>
            </a:extLst>
          </p:cNvPr>
          <p:cNvPicPr>
            <a:picLocks noChangeAspect="1"/>
          </p:cNvPicPr>
          <p:nvPr/>
        </p:nvPicPr>
        <p:blipFill>
          <a:blip r:embed="rId3"/>
          <a:stretch>
            <a:fillRect/>
          </a:stretch>
        </p:blipFill>
        <p:spPr>
          <a:xfrm>
            <a:off x="6318602" y="2867281"/>
            <a:ext cx="3395413" cy="713738"/>
          </a:xfrm>
          <a:prstGeom prst="rect">
            <a:avLst/>
          </a:prstGeom>
        </p:spPr>
      </p:pic>
      <p:cxnSp>
        <p:nvCxnSpPr>
          <p:cNvPr id="38" name="Straight Connector 37">
            <a:extLst>
              <a:ext uri="{FF2B5EF4-FFF2-40B4-BE49-F238E27FC236}">
                <a16:creationId xmlns:a16="http://schemas.microsoft.com/office/drawing/2014/main" id="{D9E59FE1-6D9F-5283-19B1-511025105507}"/>
              </a:ext>
            </a:extLst>
          </p:cNvPr>
          <p:cNvCxnSpPr>
            <a:cxnSpLocks/>
          </p:cNvCxnSpPr>
          <p:nvPr/>
        </p:nvCxnSpPr>
        <p:spPr>
          <a:xfrm>
            <a:off x="7431973" y="3015722"/>
            <a:ext cx="0" cy="395769"/>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pic>
        <p:nvPicPr>
          <p:cNvPr id="40" name="Picture 39">
            <a:extLst>
              <a:ext uri="{FF2B5EF4-FFF2-40B4-BE49-F238E27FC236}">
                <a16:creationId xmlns:a16="http://schemas.microsoft.com/office/drawing/2014/main" id="{6F4C6A6B-FEF9-3D73-768C-C72258EA9503}"/>
              </a:ext>
            </a:extLst>
          </p:cNvPr>
          <p:cNvPicPr>
            <a:picLocks noChangeAspect="1"/>
          </p:cNvPicPr>
          <p:nvPr/>
        </p:nvPicPr>
        <p:blipFill>
          <a:blip r:embed="rId4"/>
          <a:stretch>
            <a:fillRect/>
          </a:stretch>
        </p:blipFill>
        <p:spPr>
          <a:xfrm>
            <a:off x="6318602" y="1725753"/>
            <a:ext cx="3395414" cy="713738"/>
          </a:xfrm>
          <a:prstGeom prst="rect">
            <a:avLst/>
          </a:prstGeom>
        </p:spPr>
      </p:pic>
      <p:cxnSp>
        <p:nvCxnSpPr>
          <p:cNvPr id="41" name="Straight Connector 40">
            <a:extLst>
              <a:ext uri="{FF2B5EF4-FFF2-40B4-BE49-F238E27FC236}">
                <a16:creationId xmlns:a16="http://schemas.microsoft.com/office/drawing/2014/main" id="{D6F74EDC-157A-4ADF-1C19-38FAC1F891EB}"/>
              </a:ext>
            </a:extLst>
          </p:cNvPr>
          <p:cNvCxnSpPr>
            <a:cxnSpLocks/>
          </p:cNvCxnSpPr>
          <p:nvPr/>
        </p:nvCxnSpPr>
        <p:spPr>
          <a:xfrm>
            <a:off x="7619999" y="1884737"/>
            <a:ext cx="0" cy="395769"/>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9363229-CAFF-6C7F-7DE8-31069CD8046B}"/>
              </a:ext>
            </a:extLst>
          </p:cNvPr>
          <p:cNvCxnSpPr>
            <a:cxnSpLocks/>
          </p:cNvCxnSpPr>
          <p:nvPr/>
        </p:nvCxnSpPr>
        <p:spPr>
          <a:xfrm>
            <a:off x="7736773" y="1884737"/>
            <a:ext cx="0" cy="395769"/>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pic>
        <p:nvPicPr>
          <p:cNvPr id="43" name="Picture 42">
            <a:extLst>
              <a:ext uri="{FF2B5EF4-FFF2-40B4-BE49-F238E27FC236}">
                <a16:creationId xmlns:a16="http://schemas.microsoft.com/office/drawing/2014/main" id="{AA485F8B-3A40-08F7-0252-2A599F1FDD7E}"/>
              </a:ext>
            </a:extLst>
          </p:cNvPr>
          <p:cNvPicPr>
            <a:picLocks noChangeAspect="1"/>
          </p:cNvPicPr>
          <p:nvPr/>
        </p:nvPicPr>
        <p:blipFill>
          <a:blip r:embed="rId4"/>
          <a:stretch>
            <a:fillRect/>
          </a:stretch>
        </p:blipFill>
        <p:spPr>
          <a:xfrm>
            <a:off x="6318601" y="3814477"/>
            <a:ext cx="3395414" cy="713738"/>
          </a:xfrm>
          <a:prstGeom prst="rect">
            <a:avLst/>
          </a:prstGeom>
        </p:spPr>
      </p:pic>
      <p:cxnSp>
        <p:nvCxnSpPr>
          <p:cNvPr id="44" name="Straight Connector 43">
            <a:extLst>
              <a:ext uri="{FF2B5EF4-FFF2-40B4-BE49-F238E27FC236}">
                <a16:creationId xmlns:a16="http://schemas.microsoft.com/office/drawing/2014/main" id="{AB2504F3-CD78-E9D3-5BA3-3300AF25A8CF}"/>
              </a:ext>
            </a:extLst>
          </p:cNvPr>
          <p:cNvCxnSpPr>
            <a:cxnSpLocks/>
          </p:cNvCxnSpPr>
          <p:nvPr/>
        </p:nvCxnSpPr>
        <p:spPr>
          <a:xfrm>
            <a:off x="7740730" y="3975922"/>
            <a:ext cx="0" cy="395769"/>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
        <p:nvSpPr>
          <p:cNvPr id="45" name="Oval 44">
            <a:extLst>
              <a:ext uri="{FF2B5EF4-FFF2-40B4-BE49-F238E27FC236}">
                <a16:creationId xmlns:a16="http://schemas.microsoft.com/office/drawing/2014/main" id="{80D770FB-8D1D-4D3D-41B1-9209D91961CB}"/>
              </a:ext>
            </a:extLst>
          </p:cNvPr>
          <p:cNvSpPr/>
          <p:nvPr/>
        </p:nvSpPr>
        <p:spPr>
          <a:xfrm>
            <a:off x="7279574" y="3948507"/>
            <a:ext cx="340425" cy="423184"/>
          </a:xfrm>
          <a:prstGeom prst="ellipse">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6" name="Picture 45">
            <a:extLst>
              <a:ext uri="{FF2B5EF4-FFF2-40B4-BE49-F238E27FC236}">
                <a16:creationId xmlns:a16="http://schemas.microsoft.com/office/drawing/2014/main" id="{FCB5CDCC-9B89-69BB-1C3C-0BA91DB935F2}"/>
              </a:ext>
            </a:extLst>
          </p:cNvPr>
          <p:cNvPicPr>
            <a:picLocks noChangeAspect="1"/>
          </p:cNvPicPr>
          <p:nvPr/>
        </p:nvPicPr>
        <p:blipFill>
          <a:blip r:embed="rId3"/>
          <a:stretch>
            <a:fillRect/>
          </a:stretch>
        </p:blipFill>
        <p:spPr>
          <a:xfrm>
            <a:off x="6318602" y="4793779"/>
            <a:ext cx="3395413" cy="713738"/>
          </a:xfrm>
          <a:prstGeom prst="rect">
            <a:avLst/>
          </a:prstGeom>
        </p:spPr>
      </p:pic>
      <p:sp>
        <p:nvSpPr>
          <p:cNvPr id="47" name="Oval 46">
            <a:extLst>
              <a:ext uri="{FF2B5EF4-FFF2-40B4-BE49-F238E27FC236}">
                <a16:creationId xmlns:a16="http://schemas.microsoft.com/office/drawing/2014/main" id="{01CD4688-9F5A-E657-B537-E8C7C58C1898}"/>
              </a:ext>
            </a:extLst>
          </p:cNvPr>
          <p:cNvSpPr/>
          <p:nvPr/>
        </p:nvSpPr>
        <p:spPr>
          <a:xfrm>
            <a:off x="7251864" y="4906588"/>
            <a:ext cx="340425" cy="423184"/>
          </a:xfrm>
          <a:prstGeom prst="ellipse">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1657743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Structural Constraints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603169"/>
            <a:ext cx="11481847" cy="4108862"/>
          </a:xfrm>
        </p:spPr>
        <p:txBody>
          <a:bodyPr>
            <a:normAutofit/>
          </a:bodyPr>
          <a:lstStyle/>
          <a:p>
            <a:r>
              <a:rPr lang="en-US" sz="3200" dirty="0"/>
              <a:t>Project has a </a:t>
            </a:r>
            <a:r>
              <a:rPr lang="en-US" sz="3200" b="1" dirty="0"/>
              <a:t>maximum</a:t>
            </a:r>
            <a:r>
              <a:rPr lang="en-US" sz="3200" dirty="0"/>
              <a:t> cardinality of </a:t>
            </a:r>
            <a:r>
              <a:rPr lang="en-US" sz="3200" b="1" dirty="0"/>
              <a:t>many</a:t>
            </a:r>
            <a:r>
              <a:rPr lang="en-US" sz="3200" dirty="0"/>
              <a:t> for any </a:t>
            </a:r>
            <a:r>
              <a:rPr lang="en-US" sz="3200" b="1" dirty="0"/>
              <a:t>one</a:t>
            </a:r>
            <a:r>
              <a:rPr lang="en-US" sz="3200" dirty="0"/>
              <a:t> manager.</a:t>
            </a:r>
          </a:p>
          <a:p>
            <a:r>
              <a:rPr lang="en-US" sz="3200" dirty="0"/>
              <a:t>Manager and Project both have a </a:t>
            </a:r>
            <a:r>
              <a:rPr lang="en-US" sz="3200" b="1" dirty="0"/>
              <a:t>minimum</a:t>
            </a:r>
            <a:r>
              <a:rPr lang="en-US" sz="3200" dirty="0"/>
              <a:t> cardinality of </a:t>
            </a:r>
            <a:r>
              <a:rPr lang="en-US" sz="3200" b="1" dirty="0"/>
              <a:t>one</a:t>
            </a:r>
            <a:r>
              <a:rPr lang="en-US" sz="3200" dirty="0"/>
              <a:t>.</a:t>
            </a:r>
          </a:p>
          <a:p>
            <a:pPr lvl="1"/>
            <a:r>
              <a:rPr lang="en-US" sz="2800" dirty="0">
                <a:solidFill>
                  <a:srgbClr val="00B0F0"/>
                </a:solidFill>
              </a:rPr>
              <a:t>Each manager can manage one or more (</a:t>
            </a:r>
            <a:r>
              <a:rPr lang="en-US" sz="2800" b="1" dirty="0">
                <a:solidFill>
                  <a:srgbClr val="00B0F0"/>
                </a:solidFill>
              </a:rPr>
              <a:t>one-to-many</a:t>
            </a:r>
            <a:r>
              <a:rPr lang="en-US" sz="2800" dirty="0">
                <a:solidFill>
                  <a:srgbClr val="00B0F0"/>
                </a:solidFill>
              </a:rPr>
              <a:t>) projects</a:t>
            </a:r>
            <a:r>
              <a:rPr lang="en-US" sz="2800" dirty="0"/>
              <a:t>.</a:t>
            </a:r>
          </a:p>
          <a:p>
            <a:pPr lvl="1"/>
            <a:r>
              <a:rPr lang="en-US" sz="2800" dirty="0">
                <a:solidFill>
                  <a:srgbClr val="92D050"/>
                </a:solidFill>
              </a:rPr>
              <a:t>Each project is </a:t>
            </a:r>
            <a:r>
              <a:rPr lang="en-US" sz="2800" dirty="0" err="1">
                <a:solidFill>
                  <a:srgbClr val="92D050"/>
                </a:solidFill>
              </a:rPr>
              <a:t>manged</a:t>
            </a:r>
            <a:r>
              <a:rPr lang="en-US" sz="2800" dirty="0">
                <a:solidFill>
                  <a:srgbClr val="92D050"/>
                </a:solidFill>
              </a:rPr>
              <a:t> by </a:t>
            </a:r>
            <a:r>
              <a:rPr lang="en-US" sz="2800" b="1" dirty="0">
                <a:solidFill>
                  <a:srgbClr val="92D050"/>
                </a:solidFill>
              </a:rPr>
              <a:t>one and only one </a:t>
            </a:r>
            <a:r>
              <a:rPr lang="en-US" sz="2800" dirty="0">
                <a:solidFill>
                  <a:srgbClr val="92D050"/>
                </a:solidFill>
              </a:rPr>
              <a:t>manager.</a:t>
            </a:r>
          </a:p>
        </p:txBody>
      </p:sp>
      <p:sp>
        <p:nvSpPr>
          <p:cNvPr id="2" name="Rectangle 1">
            <a:extLst>
              <a:ext uri="{FF2B5EF4-FFF2-40B4-BE49-F238E27FC236}">
                <a16:creationId xmlns:a16="http://schemas.microsoft.com/office/drawing/2014/main" id="{94A89239-FA23-CED2-EE03-F63F4925EF41}"/>
              </a:ext>
            </a:extLst>
          </p:cNvPr>
          <p:cNvSpPr/>
          <p:nvPr/>
        </p:nvSpPr>
        <p:spPr>
          <a:xfrm>
            <a:off x="1698172" y="4233553"/>
            <a:ext cx="2648197" cy="1021278"/>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rgbClr val="C00000"/>
                </a:solidFill>
              </a:rPr>
              <a:t>Manager</a:t>
            </a:r>
            <a:endParaRPr lang="en-GB" sz="3200" b="1" dirty="0">
              <a:solidFill>
                <a:srgbClr val="C00000"/>
              </a:solidFill>
            </a:endParaRPr>
          </a:p>
        </p:txBody>
      </p:sp>
      <p:sp>
        <p:nvSpPr>
          <p:cNvPr id="3" name="Rectangle 2">
            <a:extLst>
              <a:ext uri="{FF2B5EF4-FFF2-40B4-BE49-F238E27FC236}">
                <a16:creationId xmlns:a16="http://schemas.microsoft.com/office/drawing/2014/main" id="{E5576A70-E4C7-48D2-3ED7-6F1F4385517C}"/>
              </a:ext>
            </a:extLst>
          </p:cNvPr>
          <p:cNvSpPr/>
          <p:nvPr/>
        </p:nvSpPr>
        <p:spPr>
          <a:xfrm>
            <a:off x="7800109" y="4233553"/>
            <a:ext cx="2648197" cy="1021278"/>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rgbClr val="C00000"/>
                </a:solidFill>
              </a:rPr>
              <a:t>Project</a:t>
            </a:r>
            <a:endParaRPr lang="en-GB" sz="3200" b="1" dirty="0">
              <a:solidFill>
                <a:srgbClr val="C00000"/>
              </a:solidFill>
            </a:endParaRPr>
          </a:p>
        </p:txBody>
      </p:sp>
      <p:cxnSp>
        <p:nvCxnSpPr>
          <p:cNvPr id="6" name="Straight Connector 5">
            <a:extLst>
              <a:ext uri="{FF2B5EF4-FFF2-40B4-BE49-F238E27FC236}">
                <a16:creationId xmlns:a16="http://schemas.microsoft.com/office/drawing/2014/main" id="{7D57EFFE-9663-D50E-989C-8E5EC397EECD}"/>
              </a:ext>
            </a:extLst>
          </p:cNvPr>
          <p:cNvCxnSpPr>
            <a:cxnSpLocks/>
            <a:stCxn id="2" idx="3"/>
          </p:cNvCxnSpPr>
          <p:nvPr/>
        </p:nvCxnSpPr>
        <p:spPr>
          <a:xfrm>
            <a:off x="4346369" y="4744192"/>
            <a:ext cx="3453740"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F0781B4E-9FCC-F002-4D01-2B25AD0D2FC3}"/>
              </a:ext>
            </a:extLst>
          </p:cNvPr>
          <p:cNvCxnSpPr>
            <a:cxnSpLocks/>
          </p:cNvCxnSpPr>
          <p:nvPr/>
        </p:nvCxnSpPr>
        <p:spPr>
          <a:xfrm>
            <a:off x="5284520" y="4316680"/>
            <a:ext cx="1460665" cy="0"/>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FE7FC1C0-A9C0-1284-8CF3-0C119C973FC9}"/>
              </a:ext>
            </a:extLst>
          </p:cNvPr>
          <p:cNvCxnSpPr>
            <a:cxnSpLocks/>
          </p:cNvCxnSpPr>
          <p:nvPr/>
        </p:nvCxnSpPr>
        <p:spPr>
          <a:xfrm flipH="1">
            <a:off x="5284520" y="5015345"/>
            <a:ext cx="1377537" cy="0"/>
          </a:xfrm>
          <a:prstGeom prst="straightConnector1">
            <a:avLst/>
          </a:prstGeom>
          <a:ln w="76200">
            <a:solidFill>
              <a:srgbClr val="92D05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2D5E28-8C3A-825A-E2FC-6F636BB71BAB}"/>
              </a:ext>
            </a:extLst>
          </p:cNvPr>
          <p:cNvCxnSpPr>
            <a:cxnSpLocks/>
          </p:cNvCxnSpPr>
          <p:nvPr/>
        </p:nvCxnSpPr>
        <p:spPr>
          <a:xfrm flipV="1">
            <a:off x="7315200" y="4471059"/>
            <a:ext cx="484909" cy="27313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C1F2146-3524-19C4-28F7-C146BB7D44EE}"/>
              </a:ext>
            </a:extLst>
          </p:cNvPr>
          <p:cNvCxnSpPr>
            <a:cxnSpLocks/>
          </p:cNvCxnSpPr>
          <p:nvPr/>
        </p:nvCxnSpPr>
        <p:spPr>
          <a:xfrm>
            <a:off x="7315200" y="4744192"/>
            <a:ext cx="484909" cy="271153"/>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CCAD423-F776-838A-9F05-2EF15B8886A2}"/>
              </a:ext>
            </a:extLst>
          </p:cNvPr>
          <p:cNvCxnSpPr>
            <a:cxnSpLocks/>
          </p:cNvCxnSpPr>
          <p:nvPr/>
        </p:nvCxnSpPr>
        <p:spPr>
          <a:xfrm flipV="1">
            <a:off x="4657107" y="4473039"/>
            <a:ext cx="0" cy="452726"/>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99F08B6-30BC-2351-E30B-8FD2E0D401BC}"/>
              </a:ext>
            </a:extLst>
          </p:cNvPr>
          <p:cNvCxnSpPr>
            <a:cxnSpLocks/>
          </p:cNvCxnSpPr>
          <p:nvPr/>
        </p:nvCxnSpPr>
        <p:spPr>
          <a:xfrm>
            <a:off x="4502727" y="4473039"/>
            <a:ext cx="0" cy="452726"/>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7D78D4E-D956-30BF-9A3F-E0C53145431A}"/>
              </a:ext>
            </a:extLst>
          </p:cNvPr>
          <p:cNvCxnSpPr>
            <a:cxnSpLocks/>
          </p:cNvCxnSpPr>
          <p:nvPr/>
        </p:nvCxnSpPr>
        <p:spPr>
          <a:xfrm flipV="1">
            <a:off x="7172697" y="4517829"/>
            <a:ext cx="0" cy="452726"/>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B5E7B89-23B9-51A7-BD67-29E5DB0C9FAD}"/>
              </a:ext>
            </a:extLst>
          </p:cNvPr>
          <p:cNvSpPr/>
          <p:nvPr/>
        </p:nvSpPr>
        <p:spPr>
          <a:xfrm>
            <a:off x="79122" y="6228285"/>
            <a:ext cx="9849171" cy="9155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492337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D3F648F-4EDB-62A0-374D-77B4466239C5}"/>
              </a:ext>
            </a:extLst>
          </p:cNvPr>
          <p:cNvPicPr>
            <a:picLocks noChangeAspect="1"/>
          </p:cNvPicPr>
          <p:nvPr/>
        </p:nvPicPr>
        <p:blipFill>
          <a:blip r:embed="rId3"/>
          <a:srcRect/>
          <a:stretch/>
        </p:blipFill>
        <p:spPr>
          <a:xfrm>
            <a:off x="5688281" y="568592"/>
            <a:ext cx="6305796" cy="5037999"/>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Multiplicity constraints</a:t>
            </a:r>
            <a:endParaRPr lang="en-GB" sz="6000" b="1" dirty="0"/>
          </a:p>
        </p:txBody>
      </p:sp>
      <p:sp>
        <p:nvSpPr>
          <p:cNvPr id="2" name="TextBox 1">
            <a:extLst>
              <a:ext uri="{FF2B5EF4-FFF2-40B4-BE49-F238E27FC236}">
                <a16:creationId xmlns:a16="http://schemas.microsoft.com/office/drawing/2014/main" id="{3AFC69AA-566B-972C-9705-A4F57E96B5F7}"/>
              </a:ext>
            </a:extLst>
          </p:cNvPr>
          <p:cNvSpPr txBox="1"/>
          <p:nvPr/>
        </p:nvSpPr>
        <p:spPr>
          <a:xfrm>
            <a:off x="650317" y="2481942"/>
            <a:ext cx="3256665" cy="1200329"/>
          </a:xfrm>
          <a:prstGeom prst="rect">
            <a:avLst/>
          </a:prstGeom>
          <a:noFill/>
        </p:spPr>
        <p:txBody>
          <a:bodyPr wrap="square" rtlCol="0">
            <a:spAutoFit/>
          </a:bodyPr>
          <a:lstStyle/>
          <a:p>
            <a:r>
              <a:rPr lang="en-US" sz="3600" dirty="0"/>
              <a:t>Cardinality and Participation</a:t>
            </a:r>
            <a:endParaRPr lang="en-GB" sz="3600" dirty="0"/>
          </a:p>
        </p:txBody>
      </p:sp>
    </p:spTree>
    <p:extLst>
      <p:ext uri="{BB962C8B-B14F-4D97-AF65-F5344CB8AC3E}">
        <p14:creationId xmlns:p14="http://schemas.microsoft.com/office/powerpoint/2010/main" val="1028483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Entity Relationship Diagrams (ERD)</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603169"/>
            <a:ext cx="11481847" cy="4108862"/>
          </a:xfrm>
        </p:spPr>
        <p:txBody>
          <a:bodyPr>
            <a:normAutofit/>
          </a:bodyPr>
          <a:lstStyle/>
          <a:p>
            <a:r>
              <a:rPr lang="en-US" sz="3200" dirty="0"/>
              <a:t>These types of depiction are known as an ERD.</a:t>
            </a:r>
          </a:p>
          <a:p>
            <a:r>
              <a:rPr lang="en-US" sz="3200" dirty="0"/>
              <a:t>General protocol for ERD:</a:t>
            </a:r>
          </a:p>
          <a:p>
            <a:pPr lvl="1"/>
            <a:r>
              <a:rPr lang="en-US" sz="2800" b="1" dirty="0"/>
              <a:t>Entities</a:t>
            </a:r>
            <a:r>
              <a:rPr lang="en-US" sz="2800" dirty="0"/>
              <a:t> are represented by </a:t>
            </a:r>
            <a:r>
              <a:rPr lang="en-US" sz="2800" b="1" dirty="0"/>
              <a:t>rectangles</a:t>
            </a:r>
            <a:r>
              <a:rPr lang="en-US" sz="2800" dirty="0"/>
              <a:t>.</a:t>
            </a:r>
          </a:p>
          <a:p>
            <a:pPr lvl="1"/>
            <a:r>
              <a:rPr lang="en-US" sz="2800" b="1" dirty="0"/>
              <a:t>Relationships</a:t>
            </a:r>
            <a:r>
              <a:rPr lang="en-US" sz="2800" dirty="0"/>
              <a:t> are represented by </a:t>
            </a:r>
            <a:r>
              <a:rPr lang="en-US" sz="2800" b="1" dirty="0"/>
              <a:t>lines</a:t>
            </a:r>
            <a:r>
              <a:rPr lang="en-US" sz="2800" dirty="0"/>
              <a:t>.</a:t>
            </a:r>
          </a:p>
          <a:p>
            <a:pPr lvl="1"/>
            <a:r>
              <a:rPr lang="en-US" sz="2800" b="1" dirty="0"/>
              <a:t>Cardinality</a:t>
            </a:r>
            <a:r>
              <a:rPr lang="en-US" sz="2800" dirty="0"/>
              <a:t> is represented by </a:t>
            </a:r>
            <a:r>
              <a:rPr lang="en-US" sz="2800" b="1" dirty="0"/>
              <a:t>Crows foot symbols</a:t>
            </a:r>
            <a:r>
              <a:rPr lang="en-US" sz="2800" dirty="0"/>
              <a:t>.</a:t>
            </a:r>
          </a:p>
          <a:p>
            <a:pPr lvl="1"/>
            <a:r>
              <a:rPr lang="en-US" sz="2800" b="1" dirty="0"/>
              <a:t>PK</a:t>
            </a:r>
            <a:r>
              <a:rPr lang="en-US" sz="2800" dirty="0"/>
              <a:t> is represented by a </a:t>
            </a:r>
            <a:r>
              <a:rPr lang="en-US" sz="2800" b="1" dirty="0"/>
              <a:t>key</a:t>
            </a:r>
            <a:r>
              <a:rPr lang="en-US" sz="2800" dirty="0"/>
              <a:t> or the initials </a:t>
            </a:r>
            <a:r>
              <a:rPr lang="en-US" sz="2800" b="1" dirty="0"/>
              <a:t>PK</a:t>
            </a:r>
            <a:r>
              <a:rPr lang="en-US" sz="2800" dirty="0"/>
              <a:t>.</a:t>
            </a:r>
          </a:p>
          <a:p>
            <a:pPr lvl="1"/>
            <a:r>
              <a:rPr lang="en-US" sz="2800" b="1" dirty="0"/>
              <a:t>FK</a:t>
            </a:r>
            <a:r>
              <a:rPr lang="en-US" sz="2800" dirty="0"/>
              <a:t> is represented by its </a:t>
            </a:r>
            <a:r>
              <a:rPr lang="en-US" sz="2800" b="1" dirty="0"/>
              <a:t>initials</a:t>
            </a:r>
            <a:r>
              <a:rPr lang="en-US" sz="2800" dirty="0"/>
              <a:t>.</a:t>
            </a:r>
          </a:p>
          <a:p>
            <a:pPr lvl="1"/>
            <a:r>
              <a:rPr lang="en-US" sz="2800" b="1" dirty="0"/>
              <a:t>Non-nullable</a:t>
            </a:r>
            <a:r>
              <a:rPr lang="en-US" sz="2800" dirty="0"/>
              <a:t> attributes can be </a:t>
            </a:r>
            <a:r>
              <a:rPr lang="en-US" sz="2800" b="1" dirty="0"/>
              <a:t>underlined </a:t>
            </a:r>
            <a:r>
              <a:rPr lang="en-US" sz="2800" dirty="0"/>
              <a:t>or depicted with </a:t>
            </a:r>
            <a:r>
              <a:rPr lang="en-US" sz="2800" b="1" dirty="0"/>
              <a:t>N</a:t>
            </a:r>
            <a:r>
              <a:rPr lang="en-US" sz="2800" dirty="0"/>
              <a:t>.</a:t>
            </a:r>
          </a:p>
        </p:txBody>
      </p:sp>
    </p:spTree>
    <p:extLst>
      <p:ext uri="{BB962C8B-B14F-4D97-AF65-F5344CB8AC3E}">
        <p14:creationId xmlns:p14="http://schemas.microsoft.com/office/powerpoint/2010/main" val="173527286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D3F648F-4EDB-62A0-374D-77B4466239C5}"/>
              </a:ext>
            </a:extLst>
          </p:cNvPr>
          <p:cNvPicPr>
            <a:picLocks noChangeAspect="1"/>
          </p:cNvPicPr>
          <p:nvPr/>
        </p:nvPicPr>
        <p:blipFill>
          <a:blip r:embed="rId3"/>
          <a:srcRect/>
          <a:stretch/>
        </p:blipFill>
        <p:spPr>
          <a:xfrm>
            <a:off x="5688281" y="568592"/>
            <a:ext cx="6305796" cy="5037999"/>
          </a:xfrm>
          <a:prstGeom prst="rect">
            <a:avLst/>
          </a:prstGeom>
          <a:solidFill>
            <a:schemeClr val="bg1"/>
          </a:solidFill>
          <a:ln>
            <a:noFill/>
          </a:ln>
        </p:spPr>
      </p:pic>
      <p:sp>
        <p:nvSpPr>
          <p:cNvPr id="62" name="Rectangle 61">
            <a:extLst>
              <a:ext uri="{FF2B5EF4-FFF2-40B4-BE49-F238E27FC236}">
                <a16:creationId xmlns:a16="http://schemas.microsoft.com/office/drawing/2014/main" id="{E2090266-871D-560A-B575-B87FF6831AFD}"/>
              </a:ext>
            </a:extLst>
          </p:cNvPr>
          <p:cNvSpPr/>
          <p:nvPr/>
        </p:nvSpPr>
        <p:spPr>
          <a:xfrm>
            <a:off x="9832767" y="3148463"/>
            <a:ext cx="249382" cy="15437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Multiplicity shown in ERD</a:t>
            </a:r>
            <a:endParaRPr lang="en-GB" sz="6000" b="1" dirty="0"/>
          </a:p>
        </p:txBody>
      </p:sp>
      <p:sp>
        <p:nvSpPr>
          <p:cNvPr id="2" name="TextBox 1">
            <a:extLst>
              <a:ext uri="{FF2B5EF4-FFF2-40B4-BE49-F238E27FC236}">
                <a16:creationId xmlns:a16="http://schemas.microsoft.com/office/drawing/2014/main" id="{3AFC69AA-566B-972C-9705-A4F57E96B5F7}"/>
              </a:ext>
            </a:extLst>
          </p:cNvPr>
          <p:cNvSpPr txBox="1"/>
          <p:nvPr/>
        </p:nvSpPr>
        <p:spPr>
          <a:xfrm>
            <a:off x="650317" y="2481942"/>
            <a:ext cx="3256665" cy="1200329"/>
          </a:xfrm>
          <a:prstGeom prst="rect">
            <a:avLst/>
          </a:prstGeom>
          <a:noFill/>
        </p:spPr>
        <p:txBody>
          <a:bodyPr wrap="square" rtlCol="0">
            <a:spAutoFit/>
          </a:bodyPr>
          <a:lstStyle/>
          <a:p>
            <a:r>
              <a:rPr lang="en-US" sz="3600" dirty="0"/>
              <a:t>Cardinality and Participation</a:t>
            </a:r>
            <a:endParaRPr lang="en-GB" sz="3600" dirty="0"/>
          </a:p>
        </p:txBody>
      </p:sp>
      <p:sp>
        <p:nvSpPr>
          <p:cNvPr id="45" name="Rectangle 44">
            <a:extLst>
              <a:ext uri="{FF2B5EF4-FFF2-40B4-BE49-F238E27FC236}">
                <a16:creationId xmlns:a16="http://schemas.microsoft.com/office/drawing/2014/main" id="{C26185C8-D2FB-D249-63F9-5E90E664A287}"/>
              </a:ext>
            </a:extLst>
          </p:cNvPr>
          <p:cNvSpPr/>
          <p:nvPr/>
        </p:nvSpPr>
        <p:spPr>
          <a:xfrm>
            <a:off x="5688281" y="2666065"/>
            <a:ext cx="1828800" cy="849031"/>
          </a:xfrm>
          <a:prstGeom prst="rect">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rgbClr val="C00000"/>
                </a:solidFill>
              </a:rPr>
              <a:t>Staff</a:t>
            </a:r>
            <a:endParaRPr lang="en-GB" sz="3200" b="1" dirty="0">
              <a:solidFill>
                <a:srgbClr val="C00000"/>
              </a:solidFill>
            </a:endParaRPr>
          </a:p>
        </p:txBody>
      </p:sp>
      <p:sp>
        <p:nvSpPr>
          <p:cNvPr id="46" name="Rectangle 45">
            <a:extLst>
              <a:ext uri="{FF2B5EF4-FFF2-40B4-BE49-F238E27FC236}">
                <a16:creationId xmlns:a16="http://schemas.microsoft.com/office/drawing/2014/main" id="{C76DD984-88DB-7013-8DC4-EF7CD9ABED16}"/>
              </a:ext>
            </a:extLst>
          </p:cNvPr>
          <p:cNvSpPr/>
          <p:nvPr/>
        </p:nvSpPr>
        <p:spPr>
          <a:xfrm>
            <a:off x="10165277" y="2666065"/>
            <a:ext cx="1828800" cy="849031"/>
          </a:xfrm>
          <a:prstGeom prst="rect">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rgbClr val="C00000"/>
                </a:solidFill>
              </a:rPr>
              <a:t>Branch</a:t>
            </a:r>
            <a:endParaRPr lang="en-GB" sz="3200" b="1" dirty="0">
              <a:solidFill>
                <a:srgbClr val="C00000"/>
              </a:solidFill>
            </a:endParaRPr>
          </a:p>
        </p:txBody>
      </p:sp>
      <p:cxnSp>
        <p:nvCxnSpPr>
          <p:cNvPr id="47" name="Straight Connector 46">
            <a:extLst>
              <a:ext uri="{FF2B5EF4-FFF2-40B4-BE49-F238E27FC236}">
                <a16:creationId xmlns:a16="http://schemas.microsoft.com/office/drawing/2014/main" id="{8207CD2E-98FB-7697-7126-7293728F0122}"/>
              </a:ext>
            </a:extLst>
          </p:cNvPr>
          <p:cNvCxnSpPr>
            <a:cxnSpLocks/>
            <a:stCxn id="45" idx="3"/>
          </p:cNvCxnSpPr>
          <p:nvPr/>
        </p:nvCxnSpPr>
        <p:spPr>
          <a:xfrm>
            <a:off x="7517081" y="3090581"/>
            <a:ext cx="264819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
        <p:nvSpPr>
          <p:cNvPr id="61" name="Rectangle 60">
            <a:extLst>
              <a:ext uri="{FF2B5EF4-FFF2-40B4-BE49-F238E27FC236}">
                <a16:creationId xmlns:a16="http://schemas.microsoft.com/office/drawing/2014/main" id="{95FB73F5-474E-C0D3-10EC-12A9F4F1066B}"/>
              </a:ext>
            </a:extLst>
          </p:cNvPr>
          <p:cNvSpPr/>
          <p:nvPr/>
        </p:nvSpPr>
        <p:spPr>
          <a:xfrm>
            <a:off x="7600209" y="3139674"/>
            <a:ext cx="249382" cy="15437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5" name="Straight Connector 64">
            <a:extLst>
              <a:ext uri="{FF2B5EF4-FFF2-40B4-BE49-F238E27FC236}">
                <a16:creationId xmlns:a16="http://schemas.microsoft.com/office/drawing/2014/main" id="{F5AFA19F-C696-A39D-7AC7-4F94AAD312D0}"/>
              </a:ext>
            </a:extLst>
          </p:cNvPr>
          <p:cNvCxnSpPr>
            <a:cxnSpLocks/>
          </p:cNvCxnSpPr>
          <p:nvPr/>
        </p:nvCxnSpPr>
        <p:spPr>
          <a:xfrm>
            <a:off x="9996017" y="2887191"/>
            <a:ext cx="17817" cy="415647"/>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53DBF375-BF09-778B-C8A1-65FB293220CA}"/>
              </a:ext>
            </a:extLst>
          </p:cNvPr>
          <p:cNvCxnSpPr>
            <a:cxnSpLocks/>
          </p:cNvCxnSpPr>
          <p:nvPr/>
        </p:nvCxnSpPr>
        <p:spPr>
          <a:xfrm>
            <a:off x="7751137" y="2865686"/>
            <a:ext cx="17817" cy="415647"/>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5066905-4689-981D-364C-6134894997F5}"/>
              </a:ext>
            </a:extLst>
          </p:cNvPr>
          <p:cNvCxnSpPr>
            <a:cxnSpLocks/>
          </p:cNvCxnSpPr>
          <p:nvPr/>
        </p:nvCxnSpPr>
        <p:spPr>
          <a:xfrm>
            <a:off x="7650707" y="2865687"/>
            <a:ext cx="17817" cy="415647"/>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
        <p:nvSpPr>
          <p:cNvPr id="3" name="Oval 2">
            <a:extLst>
              <a:ext uri="{FF2B5EF4-FFF2-40B4-BE49-F238E27FC236}">
                <a16:creationId xmlns:a16="http://schemas.microsoft.com/office/drawing/2014/main" id="{A19524B4-6488-7E4A-171E-BB484BC51D2E}"/>
              </a:ext>
            </a:extLst>
          </p:cNvPr>
          <p:cNvSpPr/>
          <p:nvPr/>
        </p:nvSpPr>
        <p:spPr>
          <a:xfrm>
            <a:off x="9608949" y="2865686"/>
            <a:ext cx="286638" cy="437152"/>
          </a:xfrm>
          <a:prstGeom prst="ellipse">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8217578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1970A3-8336-FBC9-16D9-65C0A55ED7C1}"/>
              </a:ext>
            </a:extLst>
          </p:cNvPr>
          <p:cNvPicPr>
            <a:picLocks noChangeAspect="1"/>
          </p:cNvPicPr>
          <p:nvPr/>
        </p:nvPicPr>
        <p:blipFill>
          <a:blip r:embed="rId3"/>
          <a:stretch>
            <a:fillRect/>
          </a:stretch>
        </p:blipFill>
        <p:spPr>
          <a:xfrm>
            <a:off x="2312047" y="91632"/>
            <a:ext cx="9879953" cy="5526075"/>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Example ERD</a:t>
            </a:r>
            <a:endParaRPr lang="en-GB" sz="6000" b="1" dirty="0"/>
          </a:p>
        </p:txBody>
      </p:sp>
    </p:spTree>
    <p:extLst>
      <p:ext uri="{BB962C8B-B14F-4D97-AF65-F5344CB8AC3E}">
        <p14:creationId xmlns:p14="http://schemas.microsoft.com/office/powerpoint/2010/main" val="185873161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Exercise</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603169"/>
            <a:ext cx="11481847" cy="4108862"/>
          </a:xfrm>
        </p:spPr>
        <p:txBody>
          <a:bodyPr>
            <a:normAutofit fontScale="92500" lnSpcReduction="10000"/>
          </a:bodyPr>
          <a:lstStyle/>
          <a:p>
            <a:r>
              <a:rPr lang="en-US" sz="3200" b="1" dirty="0"/>
              <a:t>Create an ERD for the following brief:</a:t>
            </a:r>
          </a:p>
          <a:p>
            <a:pPr marL="0" indent="0" algn="ctr">
              <a:buNone/>
            </a:pPr>
            <a:endParaRPr lang="en-US" sz="3200" dirty="0"/>
          </a:p>
          <a:p>
            <a:r>
              <a:rPr lang="en-GB" b="1"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The Scenario: </a:t>
            </a:r>
            <a:endParaRPr lang="en-GB" dirty="0">
              <a:effectLst/>
              <a:latin typeface="Cambria" panose="02040503050406030204" pitchFamily="18" charset="0"/>
              <a:ea typeface="MS Mincho" panose="02020609040205080304" pitchFamily="49" charset="-128"/>
              <a:cs typeface="Arial" panose="020B0604020202020204" pitchFamily="34" charset="0"/>
            </a:endParaRPr>
          </a:p>
          <a:p>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A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University</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t>
            </a:r>
            <a:r>
              <a:rPr lang="en-GB" dirty="0">
                <a:solidFill>
                  <a:srgbClr val="000000"/>
                </a:solidFill>
                <a:effectLst/>
                <a:highlight>
                  <a:srgbClr val="FF00FF"/>
                </a:highlight>
                <a:latin typeface="Comic Sans MS" panose="030F0702030302020204" pitchFamily="66" charset="0"/>
                <a:ea typeface="Times New Roman" panose="02020603050405020304" pitchFamily="18" charset="0"/>
                <a:cs typeface="Times New Roman" panose="02020603050405020304" pitchFamily="18" charset="0"/>
              </a:rPr>
              <a:t>contains</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t>
            </a:r>
            <a:r>
              <a:rPr lang="en-GB" dirty="0">
                <a:solidFill>
                  <a:srgbClr val="000000"/>
                </a:solidFill>
                <a:effectLst/>
                <a:highlight>
                  <a:srgbClr val="00FF00"/>
                </a:highlight>
                <a:latin typeface="Comic Sans MS" panose="030F0702030302020204" pitchFamily="66" charset="0"/>
                <a:ea typeface="Times New Roman" panose="02020603050405020304" pitchFamily="18" charset="0"/>
                <a:cs typeface="Times New Roman" panose="02020603050405020304" pitchFamily="18" charset="0"/>
              </a:rPr>
              <a:t>many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Faculties</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The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Faculties</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in turn are </a:t>
            </a:r>
            <a:r>
              <a:rPr lang="en-GB" dirty="0">
                <a:solidFill>
                  <a:srgbClr val="000000"/>
                </a:solidFill>
                <a:effectLst/>
                <a:highlight>
                  <a:srgbClr val="FF00FF"/>
                </a:highlight>
                <a:latin typeface="Comic Sans MS" panose="030F0702030302020204" pitchFamily="66" charset="0"/>
                <a:ea typeface="Times New Roman" panose="02020603050405020304" pitchFamily="18" charset="0"/>
                <a:cs typeface="Times New Roman" panose="02020603050405020304" pitchFamily="18" charset="0"/>
              </a:rPr>
              <a:t>divided</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into </a:t>
            </a:r>
            <a:r>
              <a:rPr lang="en-GB" dirty="0">
                <a:solidFill>
                  <a:srgbClr val="000000"/>
                </a:solidFill>
                <a:effectLst/>
                <a:highlight>
                  <a:srgbClr val="00FF00"/>
                </a:highlight>
                <a:latin typeface="Comic Sans MS" panose="030F0702030302020204" pitchFamily="66" charset="0"/>
                <a:ea typeface="Times New Roman" panose="02020603050405020304" pitchFamily="18" charset="0"/>
                <a:cs typeface="Times New Roman" panose="02020603050405020304" pitchFamily="18" charset="0"/>
              </a:rPr>
              <a:t>several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Schools</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Each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School </a:t>
            </a:r>
            <a:r>
              <a:rPr lang="en-GB" dirty="0">
                <a:solidFill>
                  <a:srgbClr val="000000"/>
                </a:solidFill>
                <a:effectLst/>
                <a:highlight>
                  <a:srgbClr val="FF00FF"/>
                </a:highlight>
                <a:latin typeface="Comic Sans MS" panose="030F0702030302020204" pitchFamily="66" charset="0"/>
                <a:ea typeface="Times New Roman" panose="02020603050405020304" pitchFamily="18" charset="0"/>
                <a:cs typeface="Times New Roman" panose="02020603050405020304" pitchFamily="18" charset="0"/>
              </a:rPr>
              <a:t>offers</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t>
            </a:r>
            <a:r>
              <a:rPr lang="en-GB" dirty="0">
                <a:solidFill>
                  <a:srgbClr val="000000"/>
                </a:solidFill>
                <a:effectLst/>
                <a:highlight>
                  <a:srgbClr val="00FF00"/>
                </a:highlight>
                <a:latin typeface="Comic Sans MS" panose="030F0702030302020204" pitchFamily="66" charset="0"/>
                <a:ea typeface="Times New Roman" panose="02020603050405020304" pitchFamily="18" charset="0"/>
                <a:cs typeface="Times New Roman" panose="02020603050405020304" pitchFamily="18" charset="0"/>
              </a:rPr>
              <a:t>numerous</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 programs </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and each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program </a:t>
            </a:r>
            <a:r>
              <a:rPr lang="en-GB" dirty="0">
                <a:solidFill>
                  <a:srgbClr val="000000"/>
                </a:solidFill>
                <a:effectLst/>
                <a:highlight>
                  <a:srgbClr val="FF00FF"/>
                </a:highlight>
                <a:latin typeface="Comic Sans MS" panose="030F0702030302020204" pitchFamily="66" charset="0"/>
                <a:ea typeface="Times New Roman" panose="02020603050405020304" pitchFamily="18" charset="0"/>
                <a:cs typeface="Times New Roman" panose="02020603050405020304" pitchFamily="18" charset="0"/>
              </a:rPr>
              <a:t>contains</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t>
            </a:r>
            <a:r>
              <a:rPr lang="en-GB" dirty="0">
                <a:solidFill>
                  <a:srgbClr val="000000"/>
                </a:solidFill>
                <a:effectLst/>
                <a:highlight>
                  <a:srgbClr val="00FF00"/>
                </a:highlight>
                <a:latin typeface="Comic Sans MS" panose="030F0702030302020204" pitchFamily="66" charset="0"/>
                <a:ea typeface="Times New Roman" panose="02020603050405020304" pitchFamily="18" charset="0"/>
                <a:cs typeface="Times New Roman" panose="02020603050405020304" pitchFamily="18" charset="0"/>
              </a:rPr>
              <a:t>many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courses</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Lecturers</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can </a:t>
            </a:r>
            <a:r>
              <a:rPr lang="en-GB" dirty="0">
                <a:solidFill>
                  <a:srgbClr val="000000"/>
                </a:solidFill>
                <a:effectLst/>
                <a:highlight>
                  <a:srgbClr val="FF00FF"/>
                </a:highlight>
                <a:latin typeface="Comic Sans MS" panose="030F0702030302020204" pitchFamily="66" charset="0"/>
                <a:ea typeface="Times New Roman" panose="02020603050405020304" pitchFamily="18" charset="0"/>
                <a:cs typeface="Times New Roman" panose="02020603050405020304" pitchFamily="18" charset="0"/>
              </a:rPr>
              <a:t>teach</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t>
            </a:r>
            <a:r>
              <a:rPr lang="en-GB" dirty="0">
                <a:solidFill>
                  <a:srgbClr val="000000"/>
                </a:solidFill>
                <a:effectLst/>
                <a:highlight>
                  <a:srgbClr val="00FF00"/>
                </a:highlight>
                <a:latin typeface="Comic Sans MS" panose="030F0702030302020204" pitchFamily="66" charset="0"/>
                <a:ea typeface="Times New Roman" panose="02020603050405020304" pitchFamily="18" charset="0"/>
                <a:cs typeface="Times New Roman" panose="02020603050405020304" pitchFamily="18" charset="0"/>
              </a:rPr>
              <a:t>many</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different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courses</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and even the same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course</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t>
            </a:r>
            <a:r>
              <a:rPr lang="en-GB" dirty="0">
                <a:solidFill>
                  <a:srgbClr val="000000"/>
                </a:solidFill>
                <a:effectLst/>
                <a:highlight>
                  <a:srgbClr val="00FF00"/>
                </a:highlight>
                <a:latin typeface="Comic Sans MS" panose="030F0702030302020204" pitchFamily="66" charset="0"/>
                <a:ea typeface="Times New Roman" panose="02020603050405020304" pitchFamily="18" charset="0"/>
                <a:cs typeface="Times New Roman" panose="02020603050405020304" pitchFamily="18" charset="0"/>
              </a:rPr>
              <a:t>numerous</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times.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Courses</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can also be</a:t>
            </a:r>
            <a:r>
              <a:rPr lang="en-GB" dirty="0">
                <a:solidFill>
                  <a:srgbClr val="000000"/>
                </a:solidFill>
                <a:effectLst/>
                <a:highlight>
                  <a:srgbClr val="FF00FF"/>
                </a:highlight>
                <a:latin typeface="Comic Sans MS" panose="030F0702030302020204" pitchFamily="66" charset="0"/>
                <a:ea typeface="Times New Roman" panose="02020603050405020304" pitchFamily="18" charset="0"/>
                <a:cs typeface="Times New Roman" panose="02020603050405020304" pitchFamily="18" charset="0"/>
              </a:rPr>
              <a:t> taught </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by </a:t>
            </a:r>
            <a:r>
              <a:rPr lang="en-GB" dirty="0">
                <a:solidFill>
                  <a:srgbClr val="000000"/>
                </a:solidFill>
                <a:effectLst/>
                <a:highlight>
                  <a:srgbClr val="00FF00"/>
                </a:highlight>
                <a:latin typeface="Comic Sans MS" panose="030F0702030302020204" pitchFamily="66" charset="0"/>
                <a:ea typeface="Times New Roman" panose="02020603050405020304" pitchFamily="18" charset="0"/>
                <a:cs typeface="Times New Roman" panose="02020603050405020304" pitchFamily="18" charset="0"/>
              </a:rPr>
              <a:t>many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lecturers</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student</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is </a:t>
            </a:r>
            <a:r>
              <a:rPr lang="en-GB" dirty="0">
                <a:solidFill>
                  <a:srgbClr val="000000"/>
                </a:solidFill>
                <a:effectLst/>
                <a:highlight>
                  <a:srgbClr val="FF00FF"/>
                </a:highlight>
                <a:latin typeface="Comic Sans MS" panose="030F0702030302020204" pitchFamily="66" charset="0"/>
                <a:ea typeface="Times New Roman" panose="02020603050405020304" pitchFamily="18" charset="0"/>
                <a:cs typeface="Times New Roman" panose="02020603050405020304" pitchFamily="18" charset="0"/>
              </a:rPr>
              <a:t>enrolled</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in </a:t>
            </a:r>
            <a:r>
              <a:rPr lang="en-GB" dirty="0">
                <a:solidFill>
                  <a:srgbClr val="000000"/>
                </a:solidFill>
                <a:effectLst/>
                <a:highlight>
                  <a:srgbClr val="00FF00"/>
                </a:highlight>
                <a:latin typeface="Comic Sans MS" panose="030F0702030302020204" pitchFamily="66" charset="0"/>
                <a:ea typeface="Times New Roman" panose="02020603050405020304" pitchFamily="18" charset="0"/>
                <a:cs typeface="Times New Roman" panose="02020603050405020304" pitchFamily="18" charset="0"/>
              </a:rPr>
              <a:t>only one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program</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but a</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 program </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can contain </a:t>
            </a:r>
            <a:r>
              <a:rPr lang="en-GB" dirty="0">
                <a:solidFill>
                  <a:srgbClr val="000000"/>
                </a:solidFill>
                <a:effectLst/>
                <a:highlight>
                  <a:srgbClr val="00FF00"/>
                </a:highlight>
                <a:latin typeface="Comic Sans MS" panose="030F0702030302020204" pitchFamily="66" charset="0"/>
                <a:ea typeface="Times New Roman" panose="02020603050405020304" pitchFamily="18" charset="0"/>
                <a:cs typeface="Times New Roman" panose="02020603050405020304" pitchFamily="18" charset="0"/>
              </a:rPr>
              <a:t>many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students</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Students </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can be </a:t>
            </a:r>
            <a:r>
              <a:rPr lang="en-GB" dirty="0">
                <a:solidFill>
                  <a:srgbClr val="000000"/>
                </a:solidFill>
                <a:effectLst/>
                <a:highlight>
                  <a:srgbClr val="FF00FF"/>
                </a:highlight>
                <a:latin typeface="Comic Sans MS" panose="030F0702030302020204" pitchFamily="66" charset="0"/>
                <a:ea typeface="Times New Roman" panose="02020603050405020304" pitchFamily="18" charset="0"/>
                <a:cs typeface="Times New Roman" panose="02020603050405020304" pitchFamily="18" charset="0"/>
              </a:rPr>
              <a:t>enrolled</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in </a:t>
            </a:r>
            <a:r>
              <a:rPr lang="en-GB" dirty="0">
                <a:solidFill>
                  <a:srgbClr val="000000"/>
                </a:solidFill>
                <a:effectLst/>
                <a:highlight>
                  <a:srgbClr val="00FF00"/>
                </a:highlight>
                <a:latin typeface="Comic Sans MS" panose="030F0702030302020204" pitchFamily="66" charset="0"/>
                <a:ea typeface="Times New Roman" panose="02020603050405020304" pitchFamily="18" charset="0"/>
                <a:cs typeface="Times New Roman" panose="02020603050405020304" pitchFamily="18" charset="0"/>
              </a:rPr>
              <a:t>many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courses</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at the same time and the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courses</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have </a:t>
            </a:r>
            <a:r>
              <a:rPr lang="en-GB" dirty="0">
                <a:solidFill>
                  <a:srgbClr val="000000"/>
                </a:solidFill>
                <a:effectLst/>
                <a:highlight>
                  <a:srgbClr val="00FF00"/>
                </a:highlight>
                <a:latin typeface="Comic Sans MS" panose="030F0702030302020204" pitchFamily="66" charset="0"/>
                <a:ea typeface="Times New Roman" panose="02020603050405020304" pitchFamily="18" charset="0"/>
                <a:cs typeface="Times New Roman" panose="02020603050405020304" pitchFamily="18" charset="0"/>
              </a:rPr>
              <a:t>many</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t>
            </a:r>
            <a:r>
              <a:rPr lang="en-GB" dirty="0">
                <a:solidFill>
                  <a:srgbClr val="000000"/>
                </a:solidFill>
                <a:effectLst/>
                <a:highlight>
                  <a:srgbClr val="FFFF00"/>
                </a:highlight>
                <a:latin typeface="Comic Sans MS" panose="030F0702030302020204" pitchFamily="66" charset="0"/>
                <a:ea typeface="Times New Roman" panose="02020603050405020304" pitchFamily="18" charset="0"/>
                <a:cs typeface="Times New Roman" panose="02020603050405020304" pitchFamily="18" charset="0"/>
              </a:rPr>
              <a:t>students </a:t>
            </a:r>
            <a:r>
              <a:rPr lang="en-GB" dirty="0">
                <a:solidFill>
                  <a:srgbClr val="000000"/>
                </a:solidFill>
                <a:effectLst/>
                <a:highlight>
                  <a:srgbClr val="FF00FF"/>
                </a:highlight>
                <a:latin typeface="Comic Sans MS" panose="030F0702030302020204" pitchFamily="66" charset="0"/>
                <a:ea typeface="Times New Roman" panose="02020603050405020304" pitchFamily="18" charset="0"/>
                <a:cs typeface="Times New Roman" panose="02020603050405020304" pitchFamily="18" charset="0"/>
              </a:rPr>
              <a:t>enrolled</a:t>
            </a:r>
            <a:r>
              <a:rPr lang="en-GB"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a:t>
            </a:r>
            <a:endParaRPr lang="en-GB" dirty="0">
              <a:effectLst/>
              <a:latin typeface="Cambria" panose="02040503050406030204" pitchFamily="18" charset="0"/>
              <a:ea typeface="MS Mincho" panose="02020609040205080304" pitchFamily="49" charset="-128"/>
              <a:cs typeface="Arial" panose="020B0604020202020204" pitchFamily="34" charset="0"/>
            </a:endParaRPr>
          </a:p>
          <a:p>
            <a:pPr marL="0" indent="0">
              <a:buNone/>
            </a:pPr>
            <a:endParaRPr lang="en-US" sz="2800" dirty="0"/>
          </a:p>
        </p:txBody>
      </p:sp>
    </p:spTree>
    <p:extLst>
      <p:ext uri="{BB962C8B-B14F-4D97-AF65-F5344CB8AC3E}">
        <p14:creationId xmlns:p14="http://schemas.microsoft.com/office/powerpoint/2010/main" val="387566558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Exercise Solution and steps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603169"/>
            <a:ext cx="11481847" cy="4108862"/>
          </a:xfrm>
        </p:spPr>
        <p:txBody>
          <a:bodyPr>
            <a:normAutofit fontScale="92500" lnSpcReduction="10000"/>
          </a:bodyPr>
          <a:lstStyle/>
          <a:p>
            <a:r>
              <a:rPr lang="en-US" sz="3200" b="1" dirty="0"/>
              <a:t>Step 1 - Identify Entities </a:t>
            </a:r>
          </a:p>
          <a:p>
            <a:pPr lvl="1"/>
            <a:r>
              <a:rPr lang="en-US" sz="2800" dirty="0"/>
              <a:t>Underline nouns (candidate entities) and circle verbs (candidate relationships).</a:t>
            </a:r>
          </a:p>
          <a:p>
            <a:pPr lvl="1"/>
            <a:r>
              <a:rPr lang="en-US" sz="2800" dirty="0"/>
              <a:t>The entities in this scenario are:</a:t>
            </a:r>
          </a:p>
          <a:p>
            <a:pPr lvl="2"/>
            <a:r>
              <a:rPr lang="en-US" sz="2800" dirty="0"/>
              <a:t>University?</a:t>
            </a:r>
          </a:p>
          <a:p>
            <a:pPr lvl="2"/>
            <a:r>
              <a:rPr lang="en-US" sz="2800" dirty="0"/>
              <a:t>Faculty</a:t>
            </a:r>
          </a:p>
          <a:p>
            <a:pPr lvl="2"/>
            <a:r>
              <a:rPr lang="en-US" sz="2800" dirty="0"/>
              <a:t>School</a:t>
            </a:r>
          </a:p>
          <a:p>
            <a:pPr lvl="2"/>
            <a:r>
              <a:rPr lang="en-US" sz="2800" dirty="0"/>
              <a:t>Program</a:t>
            </a:r>
          </a:p>
          <a:p>
            <a:pPr lvl="2"/>
            <a:r>
              <a:rPr lang="en-US" sz="2800" dirty="0"/>
              <a:t>Course</a:t>
            </a:r>
          </a:p>
          <a:p>
            <a:pPr lvl="2"/>
            <a:r>
              <a:rPr lang="en-US" sz="2800" dirty="0"/>
              <a:t>Lecturer</a:t>
            </a:r>
          </a:p>
          <a:p>
            <a:pPr lvl="2"/>
            <a:r>
              <a:rPr lang="en-US" sz="2800" dirty="0"/>
              <a:t>Student</a:t>
            </a:r>
          </a:p>
          <a:p>
            <a:pPr marL="0" indent="0">
              <a:buNone/>
            </a:pPr>
            <a:endParaRPr lang="en-US" sz="2800" dirty="0"/>
          </a:p>
        </p:txBody>
      </p:sp>
    </p:spTree>
    <p:extLst>
      <p:ext uri="{BB962C8B-B14F-4D97-AF65-F5344CB8AC3E}">
        <p14:creationId xmlns:p14="http://schemas.microsoft.com/office/powerpoint/2010/main" val="214410447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Exercise Solution and steps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603169"/>
            <a:ext cx="11481847" cy="4108862"/>
          </a:xfrm>
        </p:spPr>
        <p:txBody>
          <a:bodyPr>
            <a:normAutofit/>
          </a:bodyPr>
          <a:lstStyle/>
          <a:p>
            <a:r>
              <a:rPr lang="en-US" sz="3200" b="1" dirty="0"/>
              <a:t>Step 2 - Find relationships </a:t>
            </a:r>
            <a:endParaRPr lang="en-US" sz="2800" dirty="0"/>
          </a:p>
        </p:txBody>
      </p:sp>
      <p:pic>
        <p:nvPicPr>
          <p:cNvPr id="2" name="Picture 1">
            <a:extLst>
              <a:ext uri="{FF2B5EF4-FFF2-40B4-BE49-F238E27FC236}">
                <a16:creationId xmlns:a16="http://schemas.microsoft.com/office/drawing/2014/main" id="{4CC8906C-EC63-A230-9315-8C237A37D742}"/>
              </a:ext>
            </a:extLst>
          </p:cNvPr>
          <p:cNvPicPr>
            <a:picLocks noChangeAspect="1"/>
          </p:cNvPicPr>
          <p:nvPr/>
        </p:nvPicPr>
        <p:blipFill>
          <a:blip r:embed="rId3"/>
          <a:stretch>
            <a:fillRect/>
          </a:stretch>
        </p:blipFill>
        <p:spPr>
          <a:xfrm>
            <a:off x="1328120" y="2123526"/>
            <a:ext cx="9535759" cy="1506495"/>
          </a:xfrm>
          <a:prstGeom prst="rect">
            <a:avLst/>
          </a:prstGeom>
        </p:spPr>
      </p:pic>
      <p:pic>
        <p:nvPicPr>
          <p:cNvPr id="3" name="Picture 2">
            <a:extLst>
              <a:ext uri="{FF2B5EF4-FFF2-40B4-BE49-F238E27FC236}">
                <a16:creationId xmlns:a16="http://schemas.microsoft.com/office/drawing/2014/main" id="{D391A6DD-3812-B64A-1FA4-B01126FD86ED}"/>
              </a:ext>
            </a:extLst>
          </p:cNvPr>
          <p:cNvPicPr>
            <a:picLocks noChangeAspect="1"/>
          </p:cNvPicPr>
          <p:nvPr/>
        </p:nvPicPr>
        <p:blipFill>
          <a:blip r:embed="rId4"/>
          <a:stretch>
            <a:fillRect/>
          </a:stretch>
        </p:blipFill>
        <p:spPr>
          <a:xfrm>
            <a:off x="950631" y="3630021"/>
            <a:ext cx="10883150" cy="2082010"/>
          </a:xfrm>
          <a:prstGeom prst="rect">
            <a:avLst/>
          </a:prstGeom>
        </p:spPr>
      </p:pic>
      <p:sp>
        <p:nvSpPr>
          <p:cNvPr id="6" name="Rectangle 5">
            <a:extLst>
              <a:ext uri="{FF2B5EF4-FFF2-40B4-BE49-F238E27FC236}">
                <a16:creationId xmlns:a16="http://schemas.microsoft.com/office/drawing/2014/main" id="{27086576-39B0-E10A-8942-B71F8B71FA11}"/>
              </a:ext>
            </a:extLst>
          </p:cNvPr>
          <p:cNvSpPr/>
          <p:nvPr/>
        </p:nvSpPr>
        <p:spPr>
          <a:xfrm>
            <a:off x="-309013" y="6435395"/>
            <a:ext cx="10608589" cy="350261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4325907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Exercise Solution and steps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603169"/>
            <a:ext cx="11481847" cy="4108862"/>
          </a:xfrm>
        </p:spPr>
        <p:txBody>
          <a:bodyPr>
            <a:normAutofit/>
          </a:bodyPr>
          <a:lstStyle/>
          <a:p>
            <a:r>
              <a:rPr lang="en-US" sz="3200" b="1" dirty="0"/>
              <a:t>Step 3 - Draw rough ERD</a:t>
            </a:r>
            <a:endParaRPr lang="en-US" sz="2800" dirty="0"/>
          </a:p>
        </p:txBody>
      </p:sp>
      <p:pic>
        <p:nvPicPr>
          <p:cNvPr id="6" name="Picture 5">
            <a:extLst>
              <a:ext uri="{FF2B5EF4-FFF2-40B4-BE49-F238E27FC236}">
                <a16:creationId xmlns:a16="http://schemas.microsoft.com/office/drawing/2014/main" id="{C02C2F81-DB36-6972-1AEA-18CA1E3C77AC}"/>
              </a:ext>
            </a:extLst>
          </p:cNvPr>
          <p:cNvPicPr>
            <a:picLocks noChangeAspect="1"/>
          </p:cNvPicPr>
          <p:nvPr/>
        </p:nvPicPr>
        <p:blipFill>
          <a:blip r:embed="rId3"/>
          <a:stretch>
            <a:fillRect/>
          </a:stretch>
        </p:blipFill>
        <p:spPr>
          <a:xfrm>
            <a:off x="6096000" y="1307050"/>
            <a:ext cx="3747105" cy="4243899"/>
          </a:xfrm>
          <a:prstGeom prst="rect">
            <a:avLst/>
          </a:prstGeom>
        </p:spPr>
      </p:pic>
      <p:sp>
        <p:nvSpPr>
          <p:cNvPr id="2" name="Rectangle 1">
            <a:extLst>
              <a:ext uri="{FF2B5EF4-FFF2-40B4-BE49-F238E27FC236}">
                <a16:creationId xmlns:a16="http://schemas.microsoft.com/office/drawing/2014/main" id="{D901D2FF-E5AD-AEEC-ADED-5F62F30F2B83}"/>
              </a:ext>
            </a:extLst>
          </p:cNvPr>
          <p:cNvSpPr/>
          <p:nvPr/>
        </p:nvSpPr>
        <p:spPr>
          <a:xfrm>
            <a:off x="-438635" y="6336250"/>
            <a:ext cx="3667932" cy="440498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9376520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793A406-E09D-0F39-CDF6-0CD350E9AF73}"/>
              </a:ext>
            </a:extLst>
          </p:cNvPr>
          <p:cNvPicPr>
            <a:picLocks noChangeAspect="1"/>
          </p:cNvPicPr>
          <p:nvPr/>
        </p:nvPicPr>
        <p:blipFill>
          <a:blip r:embed="rId3"/>
          <a:stretch>
            <a:fillRect/>
          </a:stretch>
        </p:blipFill>
        <p:spPr>
          <a:xfrm>
            <a:off x="6096000" y="1307050"/>
            <a:ext cx="3747105" cy="4243899"/>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Exercise Solution and steps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448790"/>
            <a:ext cx="11481847" cy="4263241"/>
          </a:xfrm>
        </p:spPr>
        <p:txBody>
          <a:bodyPr>
            <a:normAutofit fontScale="32500" lnSpcReduction="20000"/>
          </a:bodyPr>
          <a:lstStyle/>
          <a:p>
            <a:r>
              <a:rPr lang="en-US" sz="8600" b="1" dirty="0"/>
              <a:t>Step 4 - Fill in cardinality </a:t>
            </a:r>
          </a:p>
          <a:p>
            <a:endParaRPr lang="en-US" sz="3200" b="1" dirty="0"/>
          </a:p>
          <a:p>
            <a:r>
              <a:rPr lang="en-US" sz="5500" b="1" dirty="0"/>
              <a:t>The university contains many faculties;</a:t>
            </a:r>
          </a:p>
          <a:p>
            <a:r>
              <a:rPr lang="en-US" sz="5500" b="1" dirty="0"/>
              <a:t>Each faculty is divided into several schools;</a:t>
            </a:r>
          </a:p>
          <a:p>
            <a:r>
              <a:rPr lang="en-US" sz="5500" b="1" dirty="0"/>
              <a:t>Each school offers numerous programs;</a:t>
            </a:r>
          </a:p>
          <a:p>
            <a:r>
              <a:rPr lang="en-US" sz="5500" b="1" dirty="0"/>
              <a:t>Each program contains many courses;</a:t>
            </a:r>
          </a:p>
          <a:p>
            <a:r>
              <a:rPr lang="en-US" sz="5500" b="1" dirty="0"/>
              <a:t>Each school employs many lecturers;</a:t>
            </a:r>
          </a:p>
          <a:p>
            <a:r>
              <a:rPr lang="en-US" sz="5500" b="1" dirty="0"/>
              <a:t>Lecturers can teach many courses;</a:t>
            </a:r>
          </a:p>
          <a:p>
            <a:r>
              <a:rPr lang="en-US" sz="5500" b="1" dirty="0"/>
              <a:t>Lecturers can teach the same course many times;</a:t>
            </a:r>
          </a:p>
          <a:p>
            <a:r>
              <a:rPr lang="en-US" sz="5500" b="1" dirty="0"/>
              <a:t>Courses can be taught by more than one lecturer;</a:t>
            </a:r>
          </a:p>
          <a:p>
            <a:r>
              <a:rPr lang="en-US" sz="5500" b="1" dirty="0"/>
              <a:t>A student is enrolled in only one program;</a:t>
            </a:r>
          </a:p>
          <a:p>
            <a:r>
              <a:rPr lang="en-US" sz="5500" b="1" dirty="0"/>
              <a:t>Students can be enrolled in many courses at the same time;</a:t>
            </a:r>
          </a:p>
          <a:p>
            <a:r>
              <a:rPr lang="en-US" sz="5500" b="1" dirty="0"/>
              <a:t>Courses have many students enrolled.</a:t>
            </a:r>
          </a:p>
        </p:txBody>
      </p:sp>
      <p:sp>
        <p:nvSpPr>
          <p:cNvPr id="7" name="Rectangle 6">
            <a:extLst>
              <a:ext uri="{FF2B5EF4-FFF2-40B4-BE49-F238E27FC236}">
                <a16:creationId xmlns:a16="http://schemas.microsoft.com/office/drawing/2014/main" id="{40A0D244-D258-CE68-00E8-7F175943A269}"/>
              </a:ext>
            </a:extLst>
          </p:cNvPr>
          <p:cNvSpPr/>
          <p:nvPr/>
        </p:nvSpPr>
        <p:spPr>
          <a:xfrm>
            <a:off x="-2546136" y="5853771"/>
            <a:ext cx="3667932" cy="440498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851305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Exercise Solution and steps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448790"/>
            <a:ext cx="11481847" cy="4263241"/>
          </a:xfrm>
        </p:spPr>
        <p:txBody>
          <a:bodyPr>
            <a:normAutofit fontScale="85000" lnSpcReduction="20000"/>
          </a:bodyPr>
          <a:lstStyle/>
          <a:p>
            <a:r>
              <a:rPr lang="en-US" sz="3800" b="1" dirty="0"/>
              <a:t>Step 5 - Define primary keys </a:t>
            </a:r>
          </a:p>
          <a:p>
            <a:endParaRPr lang="en-US" sz="4700" b="1" dirty="0"/>
          </a:p>
          <a:p>
            <a:pPr lvl="1"/>
            <a:r>
              <a:rPr lang="en-US" sz="3800" dirty="0"/>
              <a:t>The primary keys could be: </a:t>
            </a:r>
          </a:p>
          <a:p>
            <a:pPr lvl="2"/>
            <a:r>
              <a:rPr lang="en-US" sz="3600" dirty="0"/>
              <a:t>University – University name </a:t>
            </a:r>
          </a:p>
          <a:p>
            <a:pPr lvl="2"/>
            <a:r>
              <a:rPr lang="en-US" sz="3600" dirty="0"/>
              <a:t>Faculty – Faculty name </a:t>
            </a:r>
          </a:p>
          <a:p>
            <a:pPr lvl="2"/>
            <a:r>
              <a:rPr lang="en-US" sz="3600" dirty="0"/>
              <a:t>School – School name </a:t>
            </a:r>
          </a:p>
          <a:p>
            <a:pPr lvl="2"/>
            <a:r>
              <a:rPr lang="en-US" sz="3600" dirty="0"/>
              <a:t>Program – Program code </a:t>
            </a:r>
          </a:p>
          <a:p>
            <a:pPr lvl="2"/>
            <a:r>
              <a:rPr lang="en-US" sz="3600" dirty="0"/>
              <a:t>Course – Course number </a:t>
            </a:r>
          </a:p>
          <a:p>
            <a:pPr lvl="2"/>
            <a:r>
              <a:rPr lang="en-US" sz="3600" dirty="0"/>
              <a:t>Lecturer – Employee number </a:t>
            </a:r>
          </a:p>
          <a:p>
            <a:pPr lvl="2"/>
            <a:r>
              <a:rPr lang="en-US" sz="3600" dirty="0"/>
              <a:t>Student – Student number</a:t>
            </a:r>
          </a:p>
        </p:txBody>
      </p:sp>
      <p:sp>
        <p:nvSpPr>
          <p:cNvPr id="2" name="Rectangle 1">
            <a:extLst>
              <a:ext uri="{FF2B5EF4-FFF2-40B4-BE49-F238E27FC236}">
                <a16:creationId xmlns:a16="http://schemas.microsoft.com/office/drawing/2014/main" id="{5D8D52DD-4CAD-1DC2-91CF-E13BAD67D101}"/>
              </a:ext>
            </a:extLst>
          </p:cNvPr>
          <p:cNvSpPr/>
          <p:nvPr/>
        </p:nvSpPr>
        <p:spPr>
          <a:xfrm>
            <a:off x="5483048" y="5829840"/>
            <a:ext cx="6834753" cy="36042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4082437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Exercise Solution and steps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448790"/>
            <a:ext cx="11481847" cy="4263241"/>
          </a:xfrm>
        </p:spPr>
        <p:txBody>
          <a:bodyPr>
            <a:normAutofit/>
          </a:bodyPr>
          <a:lstStyle/>
          <a:p>
            <a:r>
              <a:rPr lang="en-US" sz="3200" b="1" dirty="0"/>
              <a:t>Step 6 – Draw key-based diagram</a:t>
            </a:r>
          </a:p>
          <a:p>
            <a:endParaRPr lang="en-US" sz="3200" b="1" dirty="0"/>
          </a:p>
          <a:p>
            <a:pPr lvl="1"/>
            <a:r>
              <a:rPr lang="en-US" sz="2800" dirty="0"/>
              <a:t>In this step any many-to-many relationships have to be eliminated. In the ERD so far there are two relationships that fall into this category. They are Lecturer – Course and Course  – Student. As you can see Associative entities have been included to rectify the situation.</a:t>
            </a:r>
          </a:p>
        </p:txBody>
      </p:sp>
    </p:spTree>
    <p:extLst>
      <p:ext uri="{BB962C8B-B14F-4D97-AF65-F5344CB8AC3E}">
        <p14:creationId xmlns:p14="http://schemas.microsoft.com/office/powerpoint/2010/main" val="323963336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5AB18118-5BC5-B424-ACD7-2EB58E655672}"/>
              </a:ext>
            </a:extLst>
          </p:cNvPr>
          <p:cNvPicPr>
            <a:picLocks noGrp="1" noChangeAspect="1"/>
          </p:cNvPicPr>
          <p:nvPr>
            <p:ph idx="1"/>
          </p:nvPr>
        </p:nvPicPr>
        <p:blipFill>
          <a:blip r:embed="rId3"/>
          <a:stretch>
            <a:fillRect/>
          </a:stretch>
        </p:blipFill>
        <p:spPr>
          <a:xfrm>
            <a:off x="1168147" y="154380"/>
            <a:ext cx="9855705" cy="5545570"/>
          </a:xfrm>
          <a:prstGeom prst="rect">
            <a:avLst/>
          </a:prstGeom>
        </p:spPr>
      </p:pic>
    </p:spTree>
    <p:extLst>
      <p:ext uri="{BB962C8B-B14F-4D97-AF65-F5344CB8AC3E}">
        <p14:creationId xmlns:p14="http://schemas.microsoft.com/office/powerpoint/2010/main" val="353412846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Exercise Solution and steps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448790"/>
            <a:ext cx="11481847" cy="4263241"/>
          </a:xfrm>
        </p:spPr>
        <p:txBody>
          <a:bodyPr>
            <a:normAutofit/>
          </a:bodyPr>
          <a:lstStyle/>
          <a:p>
            <a:r>
              <a:rPr lang="en-US" sz="3200" b="1" dirty="0"/>
              <a:t>Step 7 - Identify attributes </a:t>
            </a:r>
          </a:p>
          <a:p>
            <a:pPr lvl="1"/>
            <a:r>
              <a:rPr lang="en-US" sz="2800" dirty="0"/>
              <a:t>In the scenario there are no attributes indicated, so it is up to the analyst to ascertain what data needs to be kept about each particular entity. For example other attributes for Lecturer could be:</a:t>
            </a:r>
          </a:p>
          <a:p>
            <a:pPr lvl="1"/>
            <a:endParaRPr lang="en-US" sz="2800" dirty="0"/>
          </a:p>
          <a:p>
            <a:pPr lvl="2"/>
            <a:r>
              <a:rPr lang="en-US" sz="2800" dirty="0"/>
              <a:t>Employee Name </a:t>
            </a:r>
          </a:p>
          <a:p>
            <a:pPr lvl="2"/>
            <a:r>
              <a:rPr lang="en-US" sz="2800" dirty="0"/>
              <a:t>Employee Address</a:t>
            </a:r>
          </a:p>
          <a:p>
            <a:pPr lvl="2"/>
            <a:r>
              <a:rPr lang="en-US" sz="2800" dirty="0" err="1"/>
              <a:t>Speciality</a:t>
            </a:r>
            <a:endParaRPr lang="en-US" sz="2800" dirty="0"/>
          </a:p>
        </p:txBody>
      </p:sp>
    </p:spTree>
    <p:extLst>
      <p:ext uri="{BB962C8B-B14F-4D97-AF65-F5344CB8AC3E}">
        <p14:creationId xmlns:p14="http://schemas.microsoft.com/office/powerpoint/2010/main" val="127541106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Exercise Solution and steps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448790"/>
            <a:ext cx="11481847" cy="4263241"/>
          </a:xfrm>
        </p:spPr>
        <p:txBody>
          <a:bodyPr>
            <a:normAutofit/>
          </a:bodyPr>
          <a:lstStyle/>
          <a:p>
            <a:r>
              <a:rPr lang="en-US" sz="3200" b="1" dirty="0"/>
              <a:t>Step 8 - Map attributes </a:t>
            </a:r>
          </a:p>
          <a:p>
            <a:pPr lvl="1"/>
            <a:r>
              <a:rPr lang="en-US" sz="2800" dirty="0"/>
              <a:t>An example of mapping the attributes would be:</a:t>
            </a:r>
          </a:p>
        </p:txBody>
      </p:sp>
      <p:pic>
        <p:nvPicPr>
          <p:cNvPr id="2" name="Picture 1">
            <a:extLst>
              <a:ext uri="{FF2B5EF4-FFF2-40B4-BE49-F238E27FC236}">
                <a16:creationId xmlns:a16="http://schemas.microsoft.com/office/drawing/2014/main" id="{A11F81D7-885F-84EC-097E-53E53C397A29}"/>
              </a:ext>
            </a:extLst>
          </p:cNvPr>
          <p:cNvPicPr>
            <a:picLocks noChangeAspect="1"/>
          </p:cNvPicPr>
          <p:nvPr/>
        </p:nvPicPr>
        <p:blipFill>
          <a:blip r:embed="rId3"/>
          <a:stretch>
            <a:fillRect/>
          </a:stretch>
        </p:blipFill>
        <p:spPr>
          <a:xfrm>
            <a:off x="132780" y="2999816"/>
            <a:ext cx="11926440" cy="1607810"/>
          </a:xfrm>
          <a:prstGeom prst="rect">
            <a:avLst/>
          </a:prstGeom>
        </p:spPr>
      </p:pic>
    </p:spTree>
    <p:extLst>
      <p:ext uri="{BB962C8B-B14F-4D97-AF65-F5344CB8AC3E}">
        <p14:creationId xmlns:p14="http://schemas.microsoft.com/office/powerpoint/2010/main" val="107271274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Exercise Solution and steps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448790"/>
            <a:ext cx="11481847" cy="4263241"/>
          </a:xfrm>
        </p:spPr>
        <p:txBody>
          <a:bodyPr>
            <a:normAutofit/>
          </a:bodyPr>
          <a:lstStyle/>
          <a:p>
            <a:r>
              <a:rPr lang="en-US" sz="3200" b="1" dirty="0"/>
              <a:t>Step 9 - Draw full attributes ERD</a:t>
            </a:r>
            <a:endParaRPr lang="en-US" sz="2800" dirty="0"/>
          </a:p>
        </p:txBody>
      </p:sp>
      <p:pic>
        <p:nvPicPr>
          <p:cNvPr id="3" name="Picture 2">
            <a:extLst>
              <a:ext uri="{FF2B5EF4-FFF2-40B4-BE49-F238E27FC236}">
                <a16:creationId xmlns:a16="http://schemas.microsoft.com/office/drawing/2014/main" id="{E88FAFF8-2FB3-860C-01C9-66337CF08A8E}"/>
              </a:ext>
            </a:extLst>
          </p:cNvPr>
          <p:cNvPicPr>
            <a:picLocks noChangeAspect="1"/>
          </p:cNvPicPr>
          <p:nvPr/>
        </p:nvPicPr>
        <p:blipFill>
          <a:blip r:embed="rId3"/>
          <a:stretch>
            <a:fillRect/>
          </a:stretch>
        </p:blipFill>
        <p:spPr>
          <a:xfrm>
            <a:off x="2650361" y="2065053"/>
            <a:ext cx="9330047" cy="3272612"/>
          </a:xfrm>
          <a:prstGeom prst="rect">
            <a:avLst/>
          </a:prstGeom>
        </p:spPr>
      </p:pic>
      <p:sp>
        <p:nvSpPr>
          <p:cNvPr id="7" name="TextBox 6">
            <a:extLst>
              <a:ext uri="{FF2B5EF4-FFF2-40B4-BE49-F238E27FC236}">
                <a16:creationId xmlns:a16="http://schemas.microsoft.com/office/drawing/2014/main" id="{5A55FCE0-63B6-84EB-12A4-873AB1DE69F4}"/>
              </a:ext>
            </a:extLst>
          </p:cNvPr>
          <p:cNvSpPr txBox="1"/>
          <p:nvPr/>
        </p:nvSpPr>
        <p:spPr>
          <a:xfrm>
            <a:off x="95003" y="2177865"/>
            <a:ext cx="2695699" cy="3046988"/>
          </a:xfrm>
          <a:prstGeom prst="rect">
            <a:avLst/>
          </a:prstGeom>
          <a:noFill/>
        </p:spPr>
        <p:txBody>
          <a:bodyPr wrap="square">
            <a:spAutoFit/>
          </a:bodyPr>
          <a:lstStyle/>
          <a:p>
            <a:r>
              <a:rPr lang="en-US" sz="2400" dirty="0"/>
              <a:t>Now, add attributes of all entities. This is an example of what all the entities should look like when they have been fully attributed.</a:t>
            </a:r>
            <a:endParaRPr lang="en-GB" sz="2400" dirty="0"/>
          </a:p>
        </p:txBody>
      </p:sp>
    </p:spTree>
    <p:extLst>
      <p:ext uri="{BB962C8B-B14F-4D97-AF65-F5344CB8AC3E}">
        <p14:creationId xmlns:p14="http://schemas.microsoft.com/office/powerpoint/2010/main" val="399512594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8699A03-F928-CB70-B809-A622FE746680}"/>
              </a:ext>
            </a:extLst>
          </p:cNvPr>
          <p:cNvPicPr>
            <a:picLocks noChangeAspect="1"/>
          </p:cNvPicPr>
          <p:nvPr/>
        </p:nvPicPr>
        <p:blipFill>
          <a:blip r:embed="rId3"/>
          <a:stretch>
            <a:fillRect/>
          </a:stretch>
        </p:blipFill>
        <p:spPr>
          <a:xfrm>
            <a:off x="1721922" y="95003"/>
            <a:ext cx="8703945" cy="6702037"/>
          </a:xfrm>
          <a:prstGeom prst="rect">
            <a:avLst/>
          </a:prstGeom>
        </p:spPr>
      </p:pic>
    </p:spTree>
    <p:extLst>
      <p:ext uri="{BB962C8B-B14F-4D97-AF65-F5344CB8AC3E}">
        <p14:creationId xmlns:p14="http://schemas.microsoft.com/office/powerpoint/2010/main" val="228249609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Problems with ER models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603169"/>
            <a:ext cx="11481847" cy="4108862"/>
          </a:xfrm>
        </p:spPr>
        <p:txBody>
          <a:bodyPr>
            <a:normAutofit lnSpcReduction="10000"/>
          </a:bodyPr>
          <a:lstStyle/>
          <a:p>
            <a:r>
              <a:rPr lang="en-US" sz="3200" dirty="0"/>
              <a:t>Problems may arise when designing a conceptual data model called connection traps.  </a:t>
            </a:r>
          </a:p>
          <a:p>
            <a:endParaRPr lang="en-US" sz="3200" dirty="0"/>
          </a:p>
          <a:p>
            <a:r>
              <a:rPr lang="en-US" sz="3200" dirty="0"/>
              <a:t>Often this is due to a misinterpretation of the meaning of certain relationships.</a:t>
            </a:r>
          </a:p>
          <a:p>
            <a:endParaRPr lang="en-US" sz="3200" dirty="0"/>
          </a:p>
          <a:p>
            <a:r>
              <a:rPr lang="en-US" sz="3200" dirty="0"/>
              <a:t>Two main types of connection traps are called fan traps and chasm traps.</a:t>
            </a:r>
          </a:p>
        </p:txBody>
      </p:sp>
    </p:spTree>
    <p:extLst>
      <p:ext uri="{BB962C8B-B14F-4D97-AF65-F5344CB8AC3E}">
        <p14:creationId xmlns:p14="http://schemas.microsoft.com/office/powerpoint/2010/main" val="246907555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Problems with ER models</a:t>
            </a:r>
            <a:endParaRPr lang="en-GB" sz="6000" b="1" dirty="0"/>
          </a:p>
        </p:txBody>
      </p:sp>
      <p:sp>
        <p:nvSpPr>
          <p:cNvPr id="4" name="Content Placeholder 3">
            <a:extLst>
              <a:ext uri="{FF2B5EF4-FFF2-40B4-BE49-F238E27FC236}">
                <a16:creationId xmlns:a16="http://schemas.microsoft.com/office/drawing/2014/main" id="{A276E02B-54B3-3363-D9B5-CC7B79778814}"/>
              </a:ext>
            </a:extLst>
          </p:cNvPr>
          <p:cNvSpPr>
            <a:spLocks noGrp="1"/>
          </p:cNvSpPr>
          <p:nvPr>
            <p:ph idx="1"/>
          </p:nvPr>
        </p:nvSpPr>
        <p:spPr>
          <a:xfrm>
            <a:off x="358219" y="1603169"/>
            <a:ext cx="11481847" cy="4108862"/>
          </a:xfrm>
        </p:spPr>
        <p:txBody>
          <a:bodyPr>
            <a:normAutofit/>
          </a:bodyPr>
          <a:lstStyle/>
          <a:p>
            <a:r>
              <a:rPr lang="en-US" sz="3200" b="1" dirty="0"/>
              <a:t>Fan Trap</a:t>
            </a:r>
          </a:p>
          <a:p>
            <a:pPr lvl="1"/>
            <a:r>
              <a:rPr lang="en-US" sz="3200" dirty="0"/>
              <a:t>Where a model represents a relationship between entity types, but pathway between certain entity occurrences is ambiguous. </a:t>
            </a:r>
          </a:p>
          <a:p>
            <a:endParaRPr lang="en-US" sz="3200" dirty="0"/>
          </a:p>
          <a:p>
            <a:r>
              <a:rPr lang="en-US" sz="3200" b="1" dirty="0"/>
              <a:t>Chasm Trap</a:t>
            </a:r>
          </a:p>
          <a:p>
            <a:pPr lvl="1"/>
            <a:r>
              <a:rPr lang="en-US" sz="3200" dirty="0"/>
              <a:t>Where a model suggests the existence of a relationship between entity types, but pathway does not exist between certain entity occurrences. </a:t>
            </a:r>
          </a:p>
        </p:txBody>
      </p:sp>
    </p:spTree>
    <p:extLst>
      <p:ext uri="{BB962C8B-B14F-4D97-AF65-F5344CB8AC3E}">
        <p14:creationId xmlns:p14="http://schemas.microsoft.com/office/powerpoint/2010/main" val="381637216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Example of a Fan Trap</a:t>
            </a:r>
            <a:endParaRPr lang="en-GB" sz="6000" b="1" dirty="0"/>
          </a:p>
        </p:txBody>
      </p:sp>
      <p:pic>
        <p:nvPicPr>
          <p:cNvPr id="2" name="Content Placeholder 1">
            <a:extLst>
              <a:ext uri="{FF2B5EF4-FFF2-40B4-BE49-F238E27FC236}">
                <a16:creationId xmlns:a16="http://schemas.microsoft.com/office/drawing/2014/main" id="{806305EC-2402-7334-D726-4A88E52F0B13}"/>
              </a:ext>
            </a:extLst>
          </p:cNvPr>
          <p:cNvPicPr>
            <a:picLocks noGrp="1" noChangeAspect="1"/>
          </p:cNvPicPr>
          <p:nvPr>
            <p:ph idx="1"/>
          </p:nvPr>
        </p:nvPicPr>
        <p:blipFill>
          <a:blip r:embed="rId3"/>
          <a:stretch>
            <a:fillRect/>
          </a:stretch>
        </p:blipFill>
        <p:spPr>
          <a:xfrm>
            <a:off x="131789" y="2678587"/>
            <a:ext cx="12060211" cy="1500826"/>
          </a:xfrm>
          <a:prstGeom prst="rect">
            <a:avLst/>
          </a:prstGeom>
        </p:spPr>
      </p:pic>
    </p:spTree>
    <p:extLst>
      <p:ext uri="{BB962C8B-B14F-4D97-AF65-F5344CB8AC3E}">
        <p14:creationId xmlns:p14="http://schemas.microsoft.com/office/powerpoint/2010/main" val="409795754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Example of a Fan Trap</a:t>
            </a:r>
            <a:endParaRPr lang="en-GB" sz="6000" b="1" dirty="0"/>
          </a:p>
        </p:txBody>
      </p:sp>
      <p:pic>
        <p:nvPicPr>
          <p:cNvPr id="2" name="Content Placeholder 1">
            <a:extLst>
              <a:ext uri="{FF2B5EF4-FFF2-40B4-BE49-F238E27FC236}">
                <a16:creationId xmlns:a16="http://schemas.microsoft.com/office/drawing/2014/main" id="{806305EC-2402-7334-D726-4A88E52F0B13}"/>
              </a:ext>
            </a:extLst>
          </p:cNvPr>
          <p:cNvPicPr>
            <a:picLocks noGrp="1" noChangeAspect="1"/>
          </p:cNvPicPr>
          <p:nvPr>
            <p:ph idx="1"/>
          </p:nvPr>
        </p:nvPicPr>
        <p:blipFill>
          <a:blip r:embed="rId3"/>
          <a:stretch>
            <a:fillRect/>
          </a:stretch>
        </p:blipFill>
        <p:spPr>
          <a:xfrm>
            <a:off x="3217808" y="1527382"/>
            <a:ext cx="8974191" cy="1116788"/>
          </a:xfrm>
          <a:prstGeom prst="rect">
            <a:avLst/>
          </a:prstGeom>
        </p:spPr>
      </p:pic>
      <p:pic>
        <p:nvPicPr>
          <p:cNvPr id="3" name="Picture 2">
            <a:extLst>
              <a:ext uri="{FF2B5EF4-FFF2-40B4-BE49-F238E27FC236}">
                <a16:creationId xmlns:a16="http://schemas.microsoft.com/office/drawing/2014/main" id="{CC3AE5F1-F8A3-1244-2F48-13F6A71C4866}"/>
              </a:ext>
            </a:extLst>
          </p:cNvPr>
          <p:cNvPicPr>
            <a:picLocks noChangeAspect="1"/>
          </p:cNvPicPr>
          <p:nvPr/>
        </p:nvPicPr>
        <p:blipFill>
          <a:blip r:embed="rId4"/>
          <a:stretch>
            <a:fillRect/>
          </a:stretch>
        </p:blipFill>
        <p:spPr>
          <a:xfrm>
            <a:off x="3978773" y="2743200"/>
            <a:ext cx="8012831" cy="2977827"/>
          </a:xfrm>
          <a:prstGeom prst="rect">
            <a:avLst/>
          </a:prstGeom>
        </p:spPr>
      </p:pic>
      <p:sp>
        <p:nvSpPr>
          <p:cNvPr id="6" name="TextBox 5">
            <a:extLst>
              <a:ext uri="{FF2B5EF4-FFF2-40B4-BE49-F238E27FC236}">
                <a16:creationId xmlns:a16="http://schemas.microsoft.com/office/drawing/2014/main" id="{737B6484-0E44-570A-714D-7D7A9F1A92DD}"/>
              </a:ext>
            </a:extLst>
          </p:cNvPr>
          <p:cNvSpPr txBox="1"/>
          <p:nvPr/>
        </p:nvSpPr>
        <p:spPr>
          <a:xfrm>
            <a:off x="358219" y="2644170"/>
            <a:ext cx="3596264" cy="1569660"/>
          </a:xfrm>
          <a:prstGeom prst="rect">
            <a:avLst/>
          </a:prstGeom>
          <a:noFill/>
        </p:spPr>
        <p:txBody>
          <a:bodyPr wrap="square">
            <a:spAutoFit/>
          </a:bodyPr>
          <a:lstStyle/>
          <a:p>
            <a:r>
              <a:rPr lang="en-US" sz="3200" dirty="0"/>
              <a:t>At which branch office does staff number SG37 work?</a:t>
            </a:r>
          </a:p>
        </p:txBody>
      </p:sp>
    </p:spTree>
    <p:extLst>
      <p:ext uri="{BB962C8B-B14F-4D97-AF65-F5344CB8AC3E}">
        <p14:creationId xmlns:p14="http://schemas.microsoft.com/office/powerpoint/2010/main" val="400649174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Restructuring ER model</a:t>
            </a:r>
            <a:endParaRPr lang="en-GB" sz="6000" b="1" dirty="0"/>
          </a:p>
        </p:txBody>
      </p:sp>
      <p:pic>
        <p:nvPicPr>
          <p:cNvPr id="8" name="Content Placeholder 7">
            <a:extLst>
              <a:ext uri="{FF2B5EF4-FFF2-40B4-BE49-F238E27FC236}">
                <a16:creationId xmlns:a16="http://schemas.microsoft.com/office/drawing/2014/main" id="{6232AB45-824E-3115-FD9D-6AD40FC11A18}"/>
              </a:ext>
            </a:extLst>
          </p:cNvPr>
          <p:cNvPicPr>
            <a:picLocks noGrp="1" noChangeAspect="1"/>
          </p:cNvPicPr>
          <p:nvPr>
            <p:ph idx="1"/>
          </p:nvPr>
        </p:nvPicPr>
        <p:blipFill>
          <a:blip r:embed="rId3"/>
          <a:stretch>
            <a:fillRect/>
          </a:stretch>
        </p:blipFill>
        <p:spPr>
          <a:xfrm>
            <a:off x="172147" y="1947555"/>
            <a:ext cx="11847705" cy="3562596"/>
          </a:xfrm>
          <a:prstGeom prst="rect">
            <a:avLst/>
          </a:prstGeom>
        </p:spPr>
      </p:pic>
    </p:spTree>
    <p:extLst>
      <p:ext uri="{BB962C8B-B14F-4D97-AF65-F5344CB8AC3E}">
        <p14:creationId xmlns:p14="http://schemas.microsoft.com/office/powerpoint/2010/main" val="286215561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r>
              <a:rPr lang="en-US" sz="6000" b="1" dirty="0"/>
              <a:t>Semantic net of Restructured ER model</a:t>
            </a:r>
            <a:endParaRPr lang="en-GB" sz="6000" b="1" dirty="0"/>
          </a:p>
        </p:txBody>
      </p:sp>
      <p:sp>
        <p:nvSpPr>
          <p:cNvPr id="3" name="Content Placeholder 2">
            <a:extLst>
              <a:ext uri="{FF2B5EF4-FFF2-40B4-BE49-F238E27FC236}">
                <a16:creationId xmlns:a16="http://schemas.microsoft.com/office/drawing/2014/main" id="{8AFE3945-7BC0-5DBC-E79C-8C4A5E1FDF50}"/>
              </a:ext>
            </a:extLst>
          </p:cNvPr>
          <p:cNvSpPr>
            <a:spLocks noGrp="1"/>
          </p:cNvSpPr>
          <p:nvPr>
            <p:ph idx="1"/>
          </p:nvPr>
        </p:nvSpPr>
        <p:spPr/>
        <p:txBody>
          <a:bodyPr/>
          <a:lstStyle/>
          <a:p>
            <a:r>
              <a:rPr lang="en-US" b="1" dirty="0"/>
              <a:t>SG37 works at branch B003</a:t>
            </a:r>
            <a:r>
              <a:rPr lang="en-US" dirty="0"/>
              <a:t>!</a:t>
            </a:r>
          </a:p>
          <a:p>
            <a:endParaRPr lang="en-GB" dirty="0"/>
          </a:p>
        </p:txBody>
      </p:sp>
      <p:pic>
        <p:nvPicPr>
          <p:cNvPr id="4" name="Picture 3">
            <a:extLst>
              <a:ext uri="{FF2B5EF4-FFF2-40B4-BE49-F238E27FC236}">
                <a16:creationId xmlns:a16="http://schemas.microsoft.com/office/drawing/2014/main" id="{2F519CCC-14A4-FAE0-C539-5A220F910AA2}"/>
              </a:ext>
            </a:extLst>
          </p:cNvPr>
          <p:cNvPicPr>
            <a:picLocks noChangeAspect="1"/>
          </p:cNvPicPr>
          <p:nvPr/>
        </p:nvPicPr>
        <p:blipFill>
          <a:blip r:embed="rId3"/>
          <a:stretch>
            <a:fillRect/>
          </a:stretch>
        </p:blipFill>
        <p:spPr>
          <a:xfrm>
            <a:off x="1587510" y="2291937"/>
            <a:ext cx="9016980" cy="3347103"/>
          </a:xfrm>
          <a:prstGeom prst="rect">
            <a:avLst/>
          </a:prstGeom>
        </p:spPr>
      </p:pic>
    </p:spTree>
    <p:extLst>
      <p:ext uri="{BB962C8B-B14F-4D97-AF65-F5344CB8AC3E}">
        <p14:creationId xmlns:p14="http://schemas.microsoft.com/office/powerpoint/2010/main" val="226605494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Example of a Chasm Trap</a:t>
            </a:r>
            <a:endParaRPr lang="en-GB" sz="6000" b="1" dirty="0"/>
          </a:p>
        </p:txBody>
      </p:sp>
      <p:pic>
        <p:nvPicPr>
          <p:cNvPr id="2" name="Content Placeholder 1">
            <a:extLst>
              <a:ext uri="{FF2B5EF4-FFF2-40B4-BE49-F238E27FC236}">
                <a16:creationId xmlns:a16="http://schemas.microsoft.com/office/drawing/2014/main" id="{87613AE2-2CA8-090F-F87D-F71BE22F1114}"/>
              </a:ext>
            </a:extLst>
          </p:cNvPr>
          <p:cNvPicPr>
            <a:picLocks noGrp="1" noChangeAspect="1"/>
          </p:cNvPicPr>
          <p:nvPr>
            <p:ph idx="1"/>
          </p:nvPr>
        </p:nvPicPr>
        <p:blipFill>
          <a:blip r:embed="rId3"/>
          <a:stretch>
            <a:fillRect/>
          </a:stretch>
        </p:blipFill>
        <p:spPr>
          <a:xfrm>
            <a:off x="187749" y="2613612"/>
            <a:ext cx="11886342" cy="1630775"/>
          </a:xfrm>
          <a:prstGeom prst="rect">
            <a:avLst/>
          </a:prstGeom>
        </p:spPr>
      </p:pic>
    </p:spTree>
    <p:extLst>
      <p:ext uri="{BB962C8B-B14F-4D97-AF65-F5344CB8AC3E}">
        <p14:creationId xmlns:p14="http://schemas.microsoft.com/office/powerpoint/2010/main" val="315076192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Example of a Chasm Trap</a:t>
            </a:r>
            <a:endParaRPr lang="en-GB" sz="6000" b="1" dirty="0"/>
          </a:p>
        </p:txBody>
      </p:sp>
      <p:pic>
        <p:nvPicPr>
          <p:cNvPr id="2" name="Content Placeholder 1">
            <a:extLst>
              <a:ext uri="{FF2B5EF4-FFF2-40B4-BE49-F238E27FC236}">
                <a16:creationId xmlns:a16="http://schemas.microsoft.com/office/drawing/2014/main" id="{806305EC-2402-7334-D726-4A88E52F0B13}"/>
              </a:ext>
            </a:extLst>
          </p:cNvPr>
          <p:cNvPicPr>
            <a:picLocks noGrp="1" noChangeAspect="1"/>
          </p:cNvPicPr>
          <p:nvPr>
            <p:ph idx="1"/>
          </p:nvPr>
        </p:nvPicPr>
        <p:blipFill>
          <a:blip r:embed="rId3"/>
          <a:srcRect/>
          <a:stretch/>
        </p:blipFill>
        <p:spPr>
          <a:xfrm>
            <a:off x="3217808" y="1527382"/>
            <a:ext cx="8974191" cy="1116788"/>
          </a:xfrm>
          <a:prstGeom prst="rect">
            <a:avLst/>
          </a:prstGeom>
        </p:spPr>
      </p:pic>
      <p:pic>
        <p:nvPicPr>
          <p:cNvPr id="3" name="Picture 2">
            <a:extLst>
              <a:ext uri="{FF2B5EF4-FFF2-40B4-BE49-F238E27FC236}">
                <a16:creationId xmlns:a16="http://schemas.microsoft.com/office/drawing/2014/main" id="{CC3AE5F1-F8A3-1244-2F48-13F6A71C4866}"/>
              </a:ext>
            </a:extLst>
          </p:cNvPr>
          <p:cNvPicPr>
            <a:picLocks noChangeAspect="1"/>
          </p:cNvPicPr>
          <p:nvPr/>
        </p:nvPicPr>
        <p:blipFill>
          <a:blip r:embed="rId4"/>
          <a:srcRect/>
          <a:stretch/>
        </p:blipFill>
        <p:spPr>
          <a:xfrm>
            <a:off x="3594149" y="2644171"/>
            <a:ext cx="8397456" cy="3036794"/>
          </a:xfrm>
          <a:prstGeom prst="rect">
            <a:avLst/>
          </a:prstGeom>
        </p:spPr>
      </p:pic>
      <p:sp>
        <p:nvSpPr>
          <p:cNvPr id="6" name="TextBox 5">
            <a:extLst>
              <a:ext uri="{FF2B5EF4-FFF2-40B4-BE49-F238E27FC236}">
                <a16:creationId xmlns:a16="http://schemas.microsoft.com/office/drawing/2014/main" id="{737B6484-0E44-570A-714D-7D7A9F1A92DD}"/>
              </a:ext>
            </a:extLst>
          </p:cNvPr>
          <p:cNvSpPr txBox="1"/>
          <p:nvPr/>
        </p:nvSpPr>
        <p:spPr>
          <a:xfrm>
            <a:off x="200395" y="2852945"/>
            <a:ext cx="3596264" cy="1569660"/>
          </a:xfrm>
          <a:prstGeom prst="rect">
            <a:avLst/>
          </a:prstGeom>
          <a:noFill/>
        </p:spPr>
        <p:txBody>
          <a:bodyPr wrap="square">
            <a:spAutoFit/>
          </a:bodyPr>
          <a:lstStyle/>
          <a:p>
            <a:r>
              <a:rPr lang="en-US" sz="3200" dirty="0"/>
              <a:t>At which branch office is property PA14 available?</a:t>
            </a:r>
          </a:p>
        </p:txBody>
      </p:sp>
    </p:spTree>
    <p:extLst>
      <p:ext uri="{BB962C8B-B14F-4D97-AF65-F5344CB8AC3E}">
        <p14:creationId xmlns:p14="http://schemas.microsoft.com/office/powerpoint/2010/main" val="115647379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Restructuring ER model</a:t>
            </a:r>
            <a:endParaRPr lang="en-GB" sz="6000" b="1" dirty="0"/>
          </a:p>
        </p:txBody>
      </p:sp>
      <p:pic>
        <p:nvPicPr>
          <p:cNvPr id="8" name="Content Placeholder 7">
            <a:extLst>
              <a:ext uri="{FF2B5EF4-FFF2-40B4-BE49-F238E27FC236}">
                <a16:creationId xmlns:a16="http://schemas.microsoft.com/office/drawing/2014/main" id="{6232AB45-824E-3115-FD9D-6AD40FC11A18}"/>
              </a:ext>
            </a:extLst>
          </p:cNvPr>
          <p:cNvPicPr>
            <a:picLocks noGrp="1" noChangeAspect="1"/>
          </p:cNvPicPr>
          <p:nvPr>
            <p:ph idx="1"/>
          </p:nvPr>
        </p:nvPicPr>
        <p:blipFill>
          <a:blip r:embed="rId3"/>
          <a:srcRect/>
          <a:stretch/>
        </p:blipFill>
        <p:spPr>
          <a:xfrm>
            <a:off x="172147" y="1947555"/>
            <a:ext cx="11847705" cy="3562596"/>
          </a:xfrm>
          <a:prstGeom prst="rect">
            <a:avLst/>
          </a:prstGeom>
        </p:spPr>
      </p:pic>
    </p:spTree>
    <p:extLst>
      <p:ext uri="{BB962C8B-B14F-4D97-AF65-F5344CB8AC3E}">
        <p14:creationId xmlns:p14="http://schemas.microsoft.com/office/powerpoint/2010/main" val="15231174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B8D7398-7660-9246-03E8-CD457F600BDF}"/>
              </a:ext>
            </a:extLst>
          </p:cNvPr>
          <p:cNvPicPr>
            <a:picLocks noChangeAspect="1"/>
          </p:cNvPicPr>
          <p:nvPr/>
        </p:nvPicPr>
        <p:blipFill>
          <a:blip r:embed="rId3"/>
          <a:stretch>
            <a:fillRect/>
          </a:stretch>
        </p:blipFill>
        <p:spPr>
          <a:xfrm>
            <a:off x="5032518" y="190005"/>
            <a:ext cx="7063747" cy="5419162"/>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232219" y="377001"/>
            <a:ext cx="4926299" cy="2722459"/>
          </a:xfrm>
        </p:spPr>
        <p:txBody>
          <a:bodyPr>
            <a:normAutofit/>
          </a:bodyPr>
          <a:lstStyle/>
          <a:p>
            <a:r>
              <a:rPr lang="en-US" sz="6000" b="1" dirty="0"/>
              <a:t>Semantic net of Restructured ER model</a:t>
            </a:r>
            <a:endParaRPr lang="en-GB" sz="6000" b="1" dirty="0"/>
          </a:p>
        </p:txBody>
      </p:sp>
      <p:sp>
        <p:nvSpPr>
          <p:cNvPr id="3" name="Content Placeholder 2">
            <a:extLst>
              <a:ext uri="{FF2B5EF4-FFF2-40B4-BE49-F238E27FC236}">
                <a16:creationId xmlns:a16="http://schemas.microsoft.com/office/drawing/2014/main" id="{8AFE3945-7BC0-5DBC-E79C-8C4A5E1FDF50}"/>
              </a:ext>
            </a:extLst>
          </p:cNvPr>
          <p:cNvSpPr>
            <a:spLocks noGrp="1"/>
          </p:cNvSpPr>
          <p:nvPr>
            <p:ph idx="1"/>
          </p:nvPr>
        </p:nvSpPr>
        <p:spPr>
          <a:xfrm>
            <a:off x="232219" y="3758541"/>
            <a:ext cx="11481847" cy="1732084"/>
          </a:xfrm>
        </p:spPr>
        <p:txBody>
          <a:bodyPr/>
          <a:lstStyle/>
          <a:p>
            <a:r>
              <a:rPr lang="en-US" b="1" dirty="0"/>
              <a:t>PA14 is available at branch B007</a:t>
            </a:r>
            <a:r>
              <a:rPr lang="en-US" dirty="0"/>
              <a:t>!</a:t>
            </a:r>
          </a:p>
          <a:p>
            <a:endParaRPr lang="en-GB" dirty="0"/>
          </a:p>
        </p:txBody>
      </p:sp>
    </p:spTree>
    <p:extLst>
      <p:ext uri="{BB962C8B-B14F-4D97-AF65-F5344CB8AC3E}">
        <p14:creationId xmlns:p14="http://schemas.microsoft.com/office/powerpoint/2010/main" val="186288158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232219" y="377002"/>
            <a:ext cx="11821236" cy="990374"/>
          </a:xfrm>
        </p:spPr>
        <p:txBody>
          <a:bodyPr>
            <a:normAutofit/>
          </a:bodyPr>
          <a:lstStyle/>
          <a:p>
            <a:r>
              <a:rPr lang="en-US" sz="6000" b="1" dirty="0"/>
              <a:t>Summary</a:t>
            </a:r>
            <a:endParaRPr lang="en-GB" sz="6000" b="1" dirty="0"/>
          </a:p>
        </p:txBody>
      </p:sp>
      <p:sp>
        <p:nvSpPr>
          <p:cNvPr id="3" name="Content Placeholder 2">
            <a:extLst>
              <a:ext uri="{FF2B5EF4-FFF2-40B4-BE49-F238E27FC236}">
                <a16:creationId xmlns:a16="http://schemas.microsoft.com/office/drawing/2014/main" id="{8AFE3945-7BC0-5DBC-E79C-8C4A5E1FDF50}"/>
              </a:ext>
            </a:extLst>
          </p:cNvPr>
          <p:cNvSpPr>
            <a:spLocks noGrp="1"/>
          </p:cNvSpPr>
          <p:nvPr>
            <p:ph idx="1"/>
          </p:nvPr>
        </p:nvSpPr>
        <p:spPr>
          <a:xfrm>
            <a:off x="232219" y="1367376"/>
            <a:ext cx="11481847" cy="4356530"/>
          </a:xfrm>
        </p:spPr>
        <p:txBody>
          <a:bodyPr>
            <a:normAutofit lnSpcReduction="10000"/>
          </a:bodyPr>
          <a:lstStyle/>
          <a:p>
            <a:r>
              <a:rPr lang="en-US" dirty="0"/>
              <a:t>The ER model is a </a:t>
            </a:r>
            <a:r>
              <a:rPr lang="en-US" b="1" dirty="0"/>
              <a:t>conceptual </a:t>
            </a:r>
            <a:r>
              <a:rPr lang="en-US" dirty="0"/>
              <a:t>design to create a representation of the database.</a:t>
            </a:r>
          </a:p>
          <a:p>
            <a:r>
              <a:rPr lang="en-US" dirty="0"/>
              <a:t>It allows a clear readable way to see how the database will look and operate.</a:t>
            </a:r>
          </a:p>
          <a:p>
            <a:r>
              <a:rPr lang="en-US" dirty="0"/>
              <a:t>It includes the model of the data itself as well as logical relationships, rules and constraints.</a:t>
            </a:r>
          </a:p>
          <a:p>
            <a:r>
              <a:rPr lang="en-GB" dirty="0"/>
              <a:t>The ER model will include:</a:t>
            </a:r>
          </a:p>
          <a:p>
            <a:pPr lvl="1"/>
            <a:r>
              <a:rPr lang="en-GB" dirty="0"/>
              <a:t>Entities</a:t>
            </a:r>
          </a:p>
          <a:p>
            <a:pPr lvl="1"/>
            <a:r>
              <a:rPr lang="en-GB" dirty="0"/>
              <a:t>Relationships</a:t>
            </a:r>
          </a:p>
          <a:p>
            <a:pPr lvl="1"/>
            <a:r>
              <a:rPr lang="en-GB" dirty="0"/>
              <a:t>Multiplicity</a:t>
            </a:r>
          </a:p>
          <a:p>
            <a:pPr lvl="2"/>
            <a:r>
              <a:rPr lang="en-GB" sz="2400" dirty="0"/>
              <a:t>Cardinality (maximum constraint)</a:t>
            </a:r>
          </a:p>
          <a:p>
            <a:pPr lvl="2"/>
            <a:r>
              <a:rPr lang="en-GB" sz="2400" dirty="0"/>
              <a:t>Participation (optional minimum constraint)</a:t>
            </a:r>
          </a:p>
        </p:txBody>
      </p:sp>
    </p:spTree>
    <p:extLst>
      <p:ext uri="{BB962C8B-B14F-4D97-AF65-F5344CB8AC3E}">
        <p14:creationId xmlns:p14="http://schemas.microsoft.com/office/powerpoint/2010/main" val="277628828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508166"/>
            <a:ext cx="5755922" cy="3827404"/>
          </a:xfrm>
        </p:spPr>
        <p:txBody>
          <a:bodyPr/>
          <a:lstStyle/>
          <a:p>
            <a:r>
              <a:rPr lang="en-US" sz="6600" b="1" dirty="0">
                <a:solidFill>
                  <a:schemeClr val="bg1"/>
                </a:solidFill>
              </a:rPr>
              <a:t>ACCA7048</a:t>
            </a:r>
          </a:p>
          <a:p>
            <a:r>
              <a:rPr lang="en-US" sz="6600" b="1" dirty="0"/>
              <a:t>Database Systems</a:t>
            </a:r>
          </a:p>
          <a:p>
            <a:endParaRPr lang="en-GB" sz="4000" b="1" dirty="0">
              <a:solidFill>
                <a:schemeClr val="bg1"/>
              </a:solidFill>
            </a:endParaRPr>
          </a:p>
          <a:p>
            <a:r>
              <a:rPr lang="en-GB" sz="6000" b="1" dirty="0"/>
              <a:t>Any Questions?</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752404540"/>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4493</Words>
  <Application>Microsoft Office PowerPoint</Application>
  <PresentationFormat>Widescreen</PresentationFormat>
  <Paragraphs>614</Paragraphs>
  <Slides>77</Slides>
  <Notes>75</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77</vt:i4>
      </vt:variant>
    </vt:vector>
  </HeadingPairs>
  <TitlesOfParts>
    <vt:vector size="87" baseType="lpstr">
      <vt:lpstr>Arial</vt:lpstr>
      <vt:lpstr>Calibri</vt:lpstr>
      <vt:lpstr>Calibri Light</vt:lpstr>
      <vt:lpstr>Cambria</vt:lpstr>
      <vt:lpstr>Comic Sans MS</vt:lpstr>
      <vt:lpstr>Wingdings</vt:lpstr>
      <vt:lpstr>UWTSD 200 Holding Page</vt:lpstr>
      <vt:lpstr>UWTSD 200_Title Page 2</vt:lpstr>
      <vt:lpstr>UWTSD 200_Text 1</vt:lpstr>
      <vt:lpstr>UWTSD 200_Text 4</vt:lpstr>
      <vt:lpstr>PowerPoint Presentation</vt:lpstr>
      <vt:lpstr>Lecture Objectives</vt:lpstr>
      <vt:lpstr>Requirements to ER Model</vt:lpstr>
      <vt:lpstr>Entities</vt:lpstr>
      <vt:lpstr>Entities</vt:lpstr>
      <vt:lpstr>Entity Types</vt:lpstr>
      <vt:lpstr>Entity Types</vt:lpstr>
      <vt:lpstr>Strong and weak entity Type</vt:lpstr>
      <vt:lpstr>Attributes</vt:lpstr>
      <vt:lpstr>Attributes</vt:lpstr>
      <vt:lpstr>Attributes</vt:lpstr>
      <vt:lpstr>Attributes</vt:lpstr>
      <vt:lpstr>ER Diagram with Attributes</vt:lpstr>
      <vt:lpstr>Attributes</vt:lpstr>
      <vt:lpstr>Key Attributes (Identifiers)</vt:lpstr>
      <vt:lpstr>Depiction of an Entity</vt:lpstr>
      <vt:lpstr>Relationship Types</vt:lpstr>
      <vt:lpstr>Has relationship type semantic net</vt:lpstr>
      <vt:lpstr>Branch has staff relationship</vt:lpstr>
      <vt:lpstr>Relationship Types</vt:lpstr>
      <vt:lpstr>Relationship Types</vt:lpstr>
      <vt:lpstr>Binary Relationship</vt:lpstr>
      <vt:lpstr>Ternary Relationship</vt:lpstr>
      <vt:lpstr>Quaternary Relationship</vt:lpstr>
      <vt:lpstr>Entities ascociated through two distinct relationships</vt:lpstr>
      <vt:lpstr>Relationship Types</vt:lpstr>
      <vt:lpstr>Recursive Relationship</vt:lpstr>
      <vt:lpstr>Structural Constraints</vt:lpstr>
      <vt:lpstr>Structural Constraints</vt:lpstr>
      <vt:lpstr>Structural Constraints</vt:lpstr>
      <vt:lpstr>Binary Relationship</vt:lpstr>
      <vt:lpstr>Binary Relationship</vt:lpstr>
      <vt:lpstr>Binary Relationship</vt:lpstr>
      <vt:lpstr>Binary Relationship</vt:lpstr>
      <vt:lpstr>Semantic net of relationship type</vt:lpstr>
      <vt:lpstr>Relationship Multiplicity</vt:lpstr>
      <vt:lpstr>Semantic net of relationship type</vt:lpstr>
      <vt:lpstr>Relationship Multiplicity</vt:lpstr>
      <vt:lpstr>Semantic net of relationship type</vt:lpstr>
      <vt:lpstr>Relationship Multiplicity</vt:lpstr>
      <vt:lpstr>Ternary Relationship constraints</vt:lpstr>
      <vt:lpstr>Semantic net of ternary relationship</vt:lpstr>
      <vt:lpstr>Multiplicity of ternary relationship</vt:lpstr>
      <vt:lpstr>Summary of Multiplicity constraints</vt:lpstr>
      <vt:lpstr>Structural Constraints</vt:lpstr>
      <vt:lpstr>Structural Constraints</vt:lpstr>
      <vt:lpstr>Structural Constraints</vt:lpstr>
      <vt:lpstr>Cardinality through Crowsfoot symbols</vt:lpstr>
      <vt:lpstr>Structural Constraints</vt:lpstr>
      <vt:lpstr>Multiplicity constraints</vt:lpstr>
      <vt:lpstr>Entity Relationship Diagrams (ERD)</vt:lpstr>
      <vt:lpstr>Multiplicity shown in ERD</vt:lpstr>
      <vt:lpstr>Example ERD</vt:lpstr>
      <vt:lpstr>Exercise</vt:lpstr>
      <vt:lpstr>Exercise Solution and steps</vt:lpstr>
      <vt:lpstr>Exercise Solution and steps</vt:lpstr>
      <vt:lpstr>Exercise Solution and steps</vt:lpstr>
      <vt:lpstr>Exercise Solution and steps</vt:lpstr>
      <vt:lpstr>Exercise Solution and steps</vt:lpstr>
      <vt:lpstr>Exercise Solution and steps</vt:lpstr>
      <vt:lpstr>PowerPoint Presentation</vt:lpstr>
      <vt:lpstr>Exercise Solution and steps</vt:lpstr>
      <vt:lpstr>Exercise Solution and steps</vt:lpstr>
      <vt:lpstr>Exercise Solution and steps</vt:lpstr>
      <vt:lpstr>PowerPoint Presentation</vt:lpstr>
      <vt:lpstr>Problems with ER models</vt:lpstr>
      <vt:lpstr>Problems with ER models</vt:lpstr>
      <vt:lpstr>Example of a Fan Trap</vt:lpstr>
      <vt:lpstr>Example of a Fan Trap</vt:lpstr>
      <vt:lpstr>Restructuring ER model</vt:lpstr>
      <vt:lpstr>Semantic net of Restructured ER model</vt:lpstr>
      <vt:lpstr>Example of a Chasm Trap</vt:lpstr>
      <vt:lpstr>Example of a Chasm Trap</vt:lpstr>
      <vt:lpstr>Restructuring ER model</vt:lpstr>
      <vt:lpstr>Semantic net of Restructured ER model</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104</cp:revision>
  <dcterms:created xsi:type="dcterms:W3CDTF">2021-03-09T15:35:42Z</dcterms:created>
  <dcterms:modified xsi:type="dcterms:W3CDTF">2026-10-20T10:50:15Z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