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10744" r:id="rId2"/>
    <p:sldId id="10760" r:id="rId3"/>
    <p:sldId id="10815" r:id="rId4"/>
    <p:sldId id="10816" r:id="rId5"/>
    <p:sldId id="10812" r:id="rId6"/>
    <p:sldId id="10811" r:id="rId7"/>
    <p:sldId id="10817" r:id="rId8"/>
    <p:sldId id="10818" r:id="rId9"/>
    <p:sldId id="10821" r:id="rId10"/>
    <p:sldId id="10813" r:id="rId11"/>
    <p:sldId id="10822" r:id="rId12"/>
    <p:sldId id="10836" r:id="rId13"/>
    <p:sldId id="10823" r:id="rId14"/>
    <p:sldId id="10766" r:id="rId15"/>
    <p:sldId id="10825" r:id="rId16"/>
    <p:sldId id="10824" r:id="rId17"/>
    <p:sldId id="10767" r:id="rId18"/>
    <p:sldId id="10832" r:id="rId19"/>
    <p:sldId id="10826" r:id="rId20"/>
    <p:sldId id="10827" r:id="rId21"/>
    <p:sldId id="10768" r:id="rId22"/>
    <p:sldId id="10828" r:id="rId23"/>
    <p:sldId id="10769" r:id="rId24"/>
    <p:sldId id="10833" r:id="rId25"/>
    <p:sldId id="10829" r:id="rId26"/>
    <p:sldId id="10831" r:id="rId27"/>
    <p:sldId id="10830" r:id="rId28"/>
    <p:sldId id="10793" r:id="rId29"/>
    <p:sldId id="10795" r:id="rId30"/>
    <p:sldId id="10802" r:id="rId31"/>
    <p:sldId id="10805" r:id="rId32"/>
    <p:sldId id="10799" r:id="rId33"/>
    <p:sldId id="10807" r:id="rId34"/>
    <p:sldId id="10806" r:id="rId35"/>
    <p:sldId id="10834" r:id="rId36"/>
    <p:sldId id="1083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470" autoAdjust="0"/>
  </p:normalViewPr>
  <p:slideViewPr>
    <p:cSldViewPr snapToGrid="0">
      <p:cViewPr varScale="1">
        <p:scale>
          <a:sx n="77" d="100"/>
          <a:sy n="77" d="100"/>
        </p:scale>
        <p:origin x="492" y="45"/>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D2F601-07BE-4BDC-897B-D041D43ABA79}"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C17667-63B7-454F-8589-57A03E2CB4D8}" type="slidenum">
              <a:rPr lang="en-GB" smtClean="0"/>
              <a:t>‹#›</a:t>
            </a:fld>
            <a:endParaRPr lang="en-GB"/>
          </a:p>
        </p:txBody>
      </p:sp>
    </p:spTree>
    <p:extLst>
      <p:ext uri="{BB962C8B-B14F-4D97-AF65-F5344CB8AC3E}">
        <p14:creationId xmlns:p14="http://schemas.microsoft.com/office/powerpoint/2010/main" val="415852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a:t>
            </a:fld>
            <a:endParaRPr lang="en-GB"/>
          </a:p>
        </p:txBody>
      </p:sp>
    </p:spTree>
    <p:extLst>
      <p:ext uri="{BB962C8B-B14F-4D97-AF65-F5344CB8AC3E}">
        <p14:creationId xmlns:p14="http://schemas.microsoft.com/office/powerpoint/2010/main" val="376387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latin typeface="+mn-lt"/>
            </a:endParaRPr>
          </a:p>
        </p:txBody>
      </p:sp>
      <p:sp>
        <p:nvSpPr>
          <p:cNvPr id="4" name="Slide Number Placeholder 3"/>
          <p:cNvSpPr>
            <a:spLocks noGrp="1"/>
          </p:cNvSpPr>
          <p:nvPr>
            <p:ph type="sldNum" sz="quarter" idx="5"/>
          </p:nvPr>
        </p:nvSpPr>
        <p:spPr/>
        <p:txBody>
          <a:bodyPr/>
          <a:lstStyle/>
          <a:p>
            <a:fld id="{D6C17667-63B7-454F-8589-57A03E2CB4D8}" type="slidenum">
              <a:rPr lang="en-GB" smtClean="0"/>
              <a:t>3</a:t>
            </a:fld>
            <a:endParaRPr lang="en-GB"/>
          </a:p>
        </p:txBody>
      </p:sp>
    </p:spTree>
    <p:extLst>
      <p:ext uri="{BB962C8B-B14F-4D97-AF65-F5344CB8AC3E}">
        <p14:creationId xmlns:p14="http://schemas.microsoft.com/office/powerpoint/2010/main" val="423175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4</a:t>
            </a:fld>
            <a:endParaRPr lang="en-GB"/>
          </a:p>
        </p:txBody>
      </p:sp>
    </p:spTree>
    <p:extLst>
      <p:ext uri="{BB962C8B-B14F-4D97-AF65-F5344CB8AC3E}">
        <p14:creationId xmlns:p14="http://schemas.microsoft.com/office/powerpoint/2010/main" val="2744324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5</a:t>
            </a:fld>
            <a:endParaRPr lang="en-GB"/>
          </a:p>
        </p:txBody>
      </p:sp>
    </p:spTree>
    <p:extLst>
      <p:ext uri="{BB962C8B-B14F-4D97-AF65-F5344CB8AC3E}">
        <p14:creationId xmlns:p14="http://schemas.microsoft.com/office/powerpoint/2010/main" val="338451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6</a:t>
            </a:fld>
            <a:endParaRPr lang="en-GB"/>
          </a:p>
        </p:txBody>
      </p:sp>
    </p:spTree>
    <p:extLst>
      <p:ext uri="{BB962C8B-B14F-4D97-AF65-F5344CB8AC3E}">
        <p14:creationId xmlns:p14="http://schemas.microsoft.com/office/powerpoint/2010/main" val="1833300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7</a:t>
            </a:fld>
            <a:endParaRPr lang="en-GB"/>
          </a:p>
        </p:txBody>
      </p:sp>
    </p:spTree>
    <p:extLst>
      <p:ext uri="{BB962C8B-B14F-4D97-AF65-F5344CB8AC3E}">
        <p14:creationId xmlns:p14="http://schemas.microsoft.com/office/powerpoint/2010/main" val="4105377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8</a:t>
            </a:fld>
            <a:endParaRPr lang="en-GB"/>
          </a:p>
        </p:txBody>
      </p:sp>
    </p:spTree>
    <p:extLst>
      <p:ext uri="{BB962C8B-B14F-4D97-AF65-F5344CB8AC3E}">
        <p14:creationId xmlns:p14="http://schemas.microsoft.com/office/powerpoint/2010/main" val="742682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9</a:t>
            </a:fld>
            <a:endParaRPr lang="en-GB"/>
          </a:p>
        </p:txBody>
      </p:sp>
    </p:spTree>
    <p:extLst>
      <p:ext uri="{BB962C8B-B14F-4D97-AF65-F5344CB8AC3E}">
        <p14:creationId xmlns:p14="http://schemas.microsoft.com/office/powerpoint/2010/main" val="1823366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10</a:t>
            </a:fld>
            <a:endParaRPr lang="en-GB"/>
          </a:p>
        </p:txBody>
      </p:sp>
    </p:spTree>
    <p:extLst>
      <p:ext uri="{BB962C8B-B14F-4D97-AF65-F5344CB8AC3E}">
        <p14:creationId xmlns:p14="http://schemas.microsoft.com/office/powerpoint/2010/main" val="520331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11</a:t>
            </a:fld>
            <a:endParaRPr lang="en-GB"/>
          </a:p>
        </p:txBody>
      </p:sp>
    </p:spTree>
    <p:extLst>
      <p:ext uri="{BB962C8B-B14F-4D97-AF65-F5344CB8AC3E}">
        <p14:creationId xmlns:p14="http://schemas.microsoft.com/office/powerpoint/2010/main" val="1344159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12</a:t>
            </a:fld>
            <a:endParaRPr lang="en-GB"/>
          </a:p>
        </p:txBody>
      </p:sp>
    </p:spTree>
    <p:extLst>
      <p:ext uri="{BB962C8B-B14F-4D97-AF65-F5344CB8AC3E}">
        <p14:creationId xmlns:p14="http://schemas.microsoft.com/office/powerpoint/2010/main" val="458126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13</a:t>
            </a:fld>
            <a:endParaRPr lang="en-GB"/>
          </a:p>
        </p:txBody>
      </p:sp>
    </p:spTree>
    <p:extLst>
      <p:ext uri="{BB962C8B-B14F-4D97-AF65-F5344CB8AC3E}">
        <p14:creationId xmlns:p14="http://schemas.microsoft.com/office/powerpoint/2010/main" val="2613330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14</a:t>
            </a:fld>
            <a:endParaRPr lang="en-GB"/>
          </a:p>
        </p:txBody>
      </p:sp>
    </p:spTree>
    <p:extLst>
      <p:ext uri="{BB962C8B-B14F-4D97-AF65-F5344CB8AC3E}">
        <p14:creationId xmlns:p14="http://schemas.microsoft.com/office/powerpoint/2010/main" val="41379666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15</a:t>
            </a:fld>
            <a:endParaRPr lang="en-GB"/>
          </a:p>
        </p:txBody>
      </p:sp>
    </p:spTree>
    <p:extLst>
      <p:ext uri="{BB962C8B-B14F-4D97-AF65-F5344CB8AC3E}">
        <p14:creationId xmlns:p14="http://schemas.microsoft.com/office/powerpoint/2010/main" val="39653732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Red = High</a:t>
            </a:r>
          </a:p>
          <a:p>
            <a:r>
              <a:rPr lang="en-GB" dirty="0"/>
              <a:t>Yellow/Orange = Medium</a:t>
            </a:r>
          </a:p>
          <a:p>
            <a:r>
              <a:rPr lang="en-GB" dirty="0"/>
              <a:t>Green = Low</a:t>
            </a:r>
          </a:p>
          <a:p>
            <a:endParaRPr lang="en-GB" dirty="0"/>
          </a:p>
          <a:p>
            <a:r>
              <a:rPr lang="en-GB" dirty="0"/>
              <a:t>Unknown = 3 x 3</a:t>
            </a:r>
          </a:p>
          <a:p>
            <a:endParaRPr lang="en-GB" dirty="0"/>
          </a:p>
          <a:p>
            <a:r>
              <a:rPr lang="en-GB" dirty="0"/>
              <a:t>What is the risk to Kate?</a:t>
            </a:r>
          </a:p>
        </p:txBody>
      </p:sp>
      <p:sp>
        <p:nvSpPr>
          <p:cNvPr id="4" name="Slide Number Placeholder 3"/>
          <p:cNvSpPr>
            <a:spLocks noGrp="1"/>
          </p:cNvSpPr>
          <p:nvPr>
            <p:ph type="sldNum" sz="quarter" idx="5"/>
          </p:nvPr>
        </p:nvSpPr>
        <p:spPr/>
        <p:txBody>
          <a:bodyPr/>
          <a:lstStyle/>
          <a:p>
            <a:fld id="{D6C17667-63B7-454F-8589-57A03E2CB4D8}" type="slidenum">
              <a:rPr lang="en-GB" smtClean="0"/>
              <a:t>16</a:t>
            </a:fld>
            <a:endParaRPr lang="en-GB"/>
          </a:p>
        </p:txBody>
      </p:sp>
    </p:spTree>
    <p:extLst>
      <p:ext uri="{BB962C8B-B14F-4D97-AF65-F5344CB8AC3E}">
        <p14:creationId xmlns:p14="http://schemas.microsoft.com/office/powerpoint/2010/main" val="15990290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17</a:t>
            </a:fld>
            <a:endParaRPr lang="en-GB"/>
          </a:p>
        </p:txBody>
      </p:sp>
    </p:spTree>
    <p:extLst>
      <p:ext uri="{BB962C8B-B14F-4D97-AF65-F5344CB8AC3E}">
        <p14:creationId xmlns:p14="http://schemas.microsoft.com/office/powerpoint/2010/main" val="15218463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18</a:t>
            </a:fld>
            <a:endParaRPr lang="en-GB"/>
          </a:p>
        </p:txBody>
      </p:sp>
    </p:spTree>
    <p:extLst>
      <p:ext uri="{BB962C8B-B14F-4D97-AF65-F5344CB8AC3E}">
        <p14:creationId xmlns:p14="http://schemas.microsoft.com/office/powerpoint/2010/main" val="32272168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19</a:t>
            </a:fld>
            <a:endParaRPr lang="en-GB"/>
          </a:p>
        </p:txBody>
      </p:sp>
    </p:spTree>
    <p:extLst>
      <p:ext uri="{BB962C8B-B14F-4D97-AF65-F5344CB8AC3E}">
        <p14:creationId xmlns:p14="http://schemas.microsoft.com/office/powerpoint/2010/main" val="3350016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b="0" i="0" dirty="0">
              <a:solidFill>
                <a:srgbClr val="000000"/>
              </a:solidFill>
              <a:effectLst/>
              <a:latin typeface="Gotham"/>
            </a:endParaRP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20</a:t>
            </a:fld>
            <a:endParaRPr lang="en-GB"/>
          </a:p>
        </p:txBody>
      </p:sp>
    </p:spTree>
    <p:extLst>
      <p:ext uri="{BB962C8B-B14F-4D97-AF65-F5344CB8AC3E}">
        <p14:creationId xmlns:p14="http://schemas.microsoft.com/office/powerpoint/2010/main" val="3957963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21</a:t>
            </a:fld>
            <a:endParaRPr lang="en-GB"/>
          </a:p>
        </p:txBody>
      </p:sp>
    </p:spTree>
    <p:extLst>
      <p:ext uri="{BB962C8B-B14F-4D97-AF65-F5344CB8AC3E}">
        <p14:creationId xmlns:p14="http://schemas.microsoft.com/office/powerpoint/2010/main" val="1002988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22</a:t>
            </a:fld>
            <a:endParaRPr lang="en-GB"/>
          </a:p>
        </p:txBody>
      </p:sp>
    </p:spTree>
    <p:extLst>
      <p:ext uri="{BB962C8B-B14F-4D97-AF65-F5344CB8AC3E}">
        <p14:creationId xmlns:p14="http://schemas.microsoft.com/office/powerpoint/2010/main" val="4803130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23</a:t>
            </a:fld>
            <a:endParaRPr lang="en-GB"/>
          </a:p>
        </p:txBody>
      </p:sp>
    </p:spTree>
    <p:extLst>
      <p:ext uri="{BB962C8B-B14F-4D97-AF65-F5344CB8AC3E}">
        <p14:creationId xmlns:p14="http://schemas.microsoft.com/office/powerpoint/2010/main" val="11171232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24</a:t>
            </a:fld>
            <a:endParaRPr lang="en-GB"/>
          </a:p>
        </p:txBody>
      </p:sp>
    </p:spTree>
    <p:extLst>
      <p:ext uri="{BB962C8B-B14F-4D97-AF65-F5344CB8AC3E}">
        <p14:creationId xmlns:p14="http://schemas.microsoft.com/office/powerpoint/2010/main" val="40232126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25</a:t>
            </a:fld>
            <a:endParaRPr lang="en-GB"/>
          </a:p>
        </p:txBody>
      </p:sp>
    </p:spTree>
    <p:extLst>
      <p:ext uri="{BB962C8B-B14F-4D97-AF65-F5344CB8AC3E}">
        <p14:creationId xmlns:p14="http://schemas.microsoft.com/office/powerpoint/2010/main" val="15154711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27</a:t>
            </a:fld>
            <a:endParaRPr lang="en-GB"/>
          </a:p>
        </p:txBody>
      </p:sp>
    </p:spTree>
    <p:extLst>
      <p:ext uri="{BB962C8B-B14F-4D97-AF65-F5344CB8AC3E}">
        <p14:creationId xmlns:p14="http://schemas.microsoft.com/office/powerpoint/2010/main" val="2702879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28</a:t>
            </a:fld>
            <a:endParaRPr lang="en-GB"/>
          </a:p>
        </p:txBody>
      </p:sp>
    </p:spTree>
    <p:extLst>
      <p:ext uri="{BB962C8B-B14F-4D97-AF65-F5344CB8AC3E}">
        <p14:creationId xmlns:p14="http://schemas.microsoft.com/office/powerpoint/2010/main" val="3032061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30</a:t>
            </a:fld>
            <a:endParaRPr lang="en-GB"/>
          </a:p>
        </p:txBody>
      </p:sp>
    </p:spTree>
    <p:extLst>
      <p:ext uri="{BB962C8B-B14F-4D97-AF65-F5344CB8AC3E}">
        <p14:creationId xmlns:p14="http://schemas.microsoft.com/office/powerpoint/2010/main" val="26723463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31</a:t>
            </a:fld>
            <a:endParaRPr lang="en-GB"/>
          </a:p>
        </p:txBody>
      </p:sp>
    </p:spTree>
    <p:extLst>
      <p:ext uri="{BB962C8B-B14F-4D97-AF65-F5344CB8AC3E}">
        <p14:creationId xmlns:p14="http://schemas.microsoft.com/office/powerpoint/2010/main" val="23894284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33</a:t>
            </a:fld>
            <a:endParaRPr lang="en-GB"/>
          </a:p>
        </p:txBody>
      </p:sp>
    </p:spTree>
    <p:extLst>
      <p:ext uri="{BB962C8B-B14F-4D97-AF65-F5344CB8AC3E}">
        <p14:creationId xmlns:p14="http://schemas.microsoft.com/office/powerpoint/2010/main" val="36680862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34</a:t>
            </a:fld>
            <a:endParaRPr lang="en-GB"/>
          </a:p>
        </p:txBody>
      </p:sp>
    </p:spTree>
    <p:extLst>
      <p:ext uri="{BB962C8B-B14F-4D97-AF65-F5344CB8AC3E}">
        <p14:creationId xmlns:p14="http://schemas.microsoft.com/office/powerpoint/2010/main" val="32771682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35</a:t>
            </a:fld>
            <a:endParaRPr lang="en-GB"/>
          </a:p>
        </p:txBody>
      </p:sp>
    </p:spTree>
    <p:extLst>
      <p:ext uri="{BB962C8B-B14F-4D97-AF65-F5344CB8AC3E}">
        <p14:creationId xmlns:p14="http://schemas.microsoft.com/office/powerpoint/2010/main" val="1794266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8887-3A7F-4F83-B929-DBD2630AF3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664023-3706-475F-A4F4-7575FE0FA3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0C81F5-8FCE-4B83-9E02-A190017F01B4}"/>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0A976445-4F16-4644-84FA-7C0AF6D25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7CA32-F5B9-4027-8D3C-0D0513F5CC9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40199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F3AA-CA9C-4400-B560-E383D7A03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CE0703-76A0-49D8-9FE0-085BAB9868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A575E3-9355-4E83-8BE3-31E29C9314C1}"/>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A011D7E0-38CA-4BCF-AADD-CDF8C5951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E9EBD-6336-49E0-A28B-DDCC3A89F9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33236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0D3A-9EDB-47FA-8C86-ECFCF193E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D6B477-4AFA-431C-A183-722BE57AD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D9B629-6E1D-4728-A7AE-C65D467CC5CA}"/>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C9FE8C9C-EEF6-4C40-8FAA-53B2C36E5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6FCC2-26DB-4F34-B98F-4DD221EA0B7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10695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42EF-B8EC-4883-806C-7711D3BBCF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90506-FCFF-47AD-BC5E-9FCCFA05CE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CC7709-CBA9-4BFF-9C1A-17FFF246B6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132579-9417-4942-901C-270B98488C19}"/>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6" name="Footer Placeholder 5">
            <a:extLst>
              <a:ext uri="{FF2B5EF4-FFF2-40B4-BE49-F238E27FC236}">
                <a16:creationId xmlns:a16="http://schemas.microsoft.com/office/drawing/2014/main" id="{81354FFE-F149-48C0-955C-68D7F9D95A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4AA44-D7F1-4983-BF1A-047ED91C78EA}"/>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50610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A197B-F084-4687-91CE-5020FD22D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C7824-367F-4C1B-8A90-6EFB5317F2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1FD43-DA57-468F-8E19-1E45CCD8C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5DDE8B-0F47-4321-991C-8D9CC959D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8C3BEB-1882-4740-AE9A-E014A6D48F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C74E0-704D-4CD4-96C0-7201710ADBBB}"/>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8" name="Footer Placeholder 7">
            <a:extLst>
              <a:ext uri="{FF2B5EF4-FFF2-40B4-BE49-F238E27FC236}">
                <a16:creationId xmlns:a16="http://schemas.microsoft.com/office/drawing/2014/main" id="{8D2A101C-DD57-4246-B06A-CD3C480491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F885C5-940E-4EC7-BE13-C8E07086049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346292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99CC5-8C28-45CA-83C7-DFA43A0D2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CCC7F-1842-46E5-AF77-E4B331FBB43C}"/>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4" name="Footer Placeholder 3">
            <a:extLst>
              <a:ext uri="{FF2B5EF4-FFF2-40B4-BE49-F238E27FC236}">
                <a16:creationId xmlns:a16="http://schemas.microsoft.com/office/drawing/2014/main" id="{1EA7A1D1-5146-42D6-8D39-10CAC3E1D8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B9733D-F68B-4482-93D7-8D5A07C001A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2602878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5910E9-089D-4BD7-8819-43C26375B052}"/>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3" name="Footer Placeholder 2">
            <a:extLst>
              <a:ext uri="{FF2B5EF4-FFF2-40B4-BE49-F238E27FC236}">
                <a16:creationId xmlns:a16="http://schemas.microsoft.com/office/drawing/2014/main" id="{BBDF7D82-95E0-4EED-A92A-0EA4CC99D0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CADEAB-38BB-44BA-91A7-D67186A36D2E}"/>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824817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AF11C-F946-452E-ACAF-AB18E40EAC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98B385-BDE5-4A8C-8853-EFCB3F9523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B1EE82-9F18-4E86-858E-F961BB6526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67E09F-1690-42C5-AAC9-446447840809}"/>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6" name="Footer Placeholder 5">
            <a:extLst>
              <a:ext uri="{FF2B5EF4-FFF2-40B4-BE49-F238E27FC236}">
                <a16:creationId xmlns:a16="http://schemas.microsoft.com/office/drawing/2014/main" id="{8DE86C4B-2176-48BF-A763-435EE7B7D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65BB2-94D7-4051-9B56-27317FDBEB9B}"/>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20459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00AB-E51C-43B9-B727-EB508AD435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D2E220-4934-4ACA-8C88-8474CB7835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3C7A5B-3211-444D-8533-B090A8886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D11C8C-042C-4907-8DF5-33C122941600}"/>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6" name="Footer Placeholder 5">
            <a:extLst>
              <a:ext uri="{FF2B5EF4-FFF2-40B4-BE49-F238E27FC236}">
                <a16:creationId xmlns:a16="http://schemas.microsoft.com/office/drawing/2014/main" id="{5ECBC538-C41D-4706-9D53-16FA4114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FE53C-5206-42B5-91F1-315B85C4FB22}"/>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976081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0623-50CE-4810-A7D4-D12A10AAFA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45F73B-06A1-468E-9B6D-E1CA2F85CF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88122-899E-4EBB-9559-98E3F108DCA9}"/>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6FB6AF1C-9DB5-4C3A-8A88-614CAE0C0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D161D2-FC65-45DD-8B03-385AD31F33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43595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C817D5-909D-4E3A-9A8D-4D06C01FE3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F1595D-35C4-43BB-A6AC-0CA8D5BCDA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D10F0-1193-4B27-87DD-0B6B1E02172F}"/>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DE2C90AF-19C4-49E5-8BC7-E72D203C7E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7D96B-2CC3-4036-9B18-04FFD1DE18B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11335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2168132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371806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E406B4-9EFF-405D-8067-8BA02C46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34EE0D-0B9A-46E1-BFCD-9FBF154BDD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77703-4D64-4DF4-854F-D6A371CB2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76B0476B-214A-44B8-915A-5E6F7278C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756A18-A512-4E63-BB50-EC09883FB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D0EFF8-D514-40D6-B59A-D0858919CD4A}" type="slidenum">
              <a:rPr lang="en-GB" smtClean="0"/>
              <a:t>‹#›</a:t>
            </a:fld>
            <a:endParaRPr lang="en-GB"/>
          </a:p>
        </p:txBody>
      </p:sp>
    </p:spTree>
    <p:extLst>
      <p:ext uri="{BB962C8B-B14F-4D97-AF65-F5344CB8AC3E}">
        <p14:creationId xmlns:p14="http://schemas.microsoft.com/office/powerpoint/2010/main" val="1140304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29.png"/><Relationship Id="rId4" Type="http://schemas.openxmlformats.org/officeDocument/2006/relationships/image" Target="../media/image28.png"/></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4F567-46D0-4AE6-956F-E2A6EA0E3960}"/>
              </a:ext>
            </a:extLst>
          </p:cNvPr>
          <p:cNvSpPr>
            <a:spLocks noGrp="1"/>
          </p:cNvSpPr>
          <p:nvPr>
            <p:ph type="title"/>
          </p:nvPr>
        </p:nvSpPr>
        <p:spPr/>
        <p:txBody>
          <a:bodyPr>
            <a:normAutofit fontScale="90000"/>
          </a:bodyPr>
          <a:lstStyle/>
          <a:p>
            <a:r>
              <a:rPr lang="en-GB" sz="4000" dirty="0"/>
              <a:t>Evidenced Based Policing and the National Decision Model </a:t>
            </a:r>
            <a:br>
              <a:rPr lang="en-GB" dirty="0"/>
            </a:br>
            <a:endParaRPr lang="en-GB" dirty="0"/>
          </a:p>
        </p:txBody>
      </p:sp>
      <p:sp>
        <p:nvSpPr>
          <p:cNvPr id="4" name="Footer Placeholder 3">
            <a:extLst>
              <a:ext uri="{FF2B5EF4-FFF2-40B4-BE49-F238E27FC236}">
                <a16:creationId xmlns:a16="http://schemas.microsoft.com/office/drawing/2014/main" id="{5BC61EBC-7328-4E20-9F07-E22B6BEF2B0C}"/>
              </a:ext>
            </a:extLst>
          </p:cNvPr>
          <p:cNvSpPr>
            <a:spLocks noGrp="1"/>
          </p:cNvSpPr>
          <p:nvPr>
            <p:ph type="ftr" sz="quarter" idx="4294967295"/>
          </p:nvPr>
        </p:nvSpPr>
        <p:spPr>
          <a:xfrm>
            <a:off x="0" y="6356350"/>
            <a:ext cx="4114800" cy="365125"/>
          </a:xfrm>
        </p:spPr>
        <p:txBody>
          <a:bodyPr/>
          <a:lstStyle/>
          <a:p>
            <a:r>
              <a:rPr lang="en-GB"/>
              <a:t>Leadership Development Team August 2022</a:t>
            </a:r>
          </a:p>
        </p:txBody>
      </p:sp>
      <p:sp>
        <p:nvSpPr>
          <p:cNvPr id="5" name="Slide Number Placeholder 4">
            <a:extLst>
              <a:ext uri="{FF2B5EF4-FFF2-40B4-BE49-F238E27FC236}">
                <a16:creationId xmlns:a16="http://schemas.microsoft.com/office/drawing/2014/main" id="{186F87DB-47A1-4F4E-ADB1-7E30A56FA873}"/>
              </a:ext>
            </a:extLst>
          </p:cNvPr>
          <p:cNvSpPr>
            <a:spLocks noGrp="1"/>
          </p:cNvSpPr>
          <p:nvPr>
            <p:ph type="sldNum" sz="quarter" idx="4294967295"/>
          </p:nvPr>
        </p:nvSpPr>
        <p:spPr>
          <a:xfrm>
            <a:off x="9448800" y="6356350"/>
            <a:ext cx="2743200" cy="365125"/>
          </a:xfrm>
        </p:spPr>
        <p:txBody>
          <a:bodyPr/>
          <a:lstStyle/>
          <a:p>
            <a:fld id="{9A884AFE-040A-4CB2-8D79-544AE56C95DF}" type="slidenum">
              <a:rPr lang="en-GB" smtClean="0"/>
              <a:t>1</a:t>
            </a:fld>
            <a:endParaRPr lang="en-GB"/>
          </a:p>
        </p:txBody>
      </p:sp>
    </p:spTree>
    <p:extLst>
      <p:ext uri="{BB962C8B-B14F-4D97-AF65-F5344CB8AC3E}">
        <p14:creationId xmlns:p14="http://schemas.microsoft.com/office/powerpoint/2010/main" val="2591767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6B97-3EE7-4C08-BBB5-0CE34AE8336C}"/>
              </a:ext>
            </a:extLst>
          </p:cNvPr>
          <p:cNvSpPr>
            <a:spLocks noGrp="1"/>
          </p:cNvSpPr>
          <p:nvPr>
            <p:ph type="title"/>
          </p:nvPr>
        </p:nvSpPr>
        <p:spPr/>
        <p:txBody>
          <a:bodyPr/>
          <a:lstStyle/>
          <a:p>
            <a:r>
              <a:rPr lang="en-GB" dirty="0"/>
              <a:t>Aims &amp; Objectives 	</a:t>
            </a:r>
          </a:p>
        </p:txBody>
      </p:sp>
      <p:sp>
        <p:nvSpPr>
          <p:cNvPr id="4" name="TextBox 3">
            <a:extLst>
              <a:ext uri="{FF2B5EF4-FFF2-40B4-BE49-F238E27FC236}">
                <a16:creationId xmlns:a16="http://schemas.microsoft.com/office/drawing/2014/main" id="{81549DD7-76B9-4ECE-9328-903D2F473F77}"/>
              </a:ext>
            </a:extLst>
          </p:cNvPr>
          <p:cNvSpPr txBox="1"/>
          <p:nvPr/>
        </p:nvSpPr>
        <p:spPr>
          <a:xfrm>
            <a:off x="2285999" y="1171575"/>
            <a:ext cx="9344025" cy="46166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rPr>
              <a:t> </a:t>
            </a:r>
          </a:p>
        </p:txBody>
      </p:sp>
      <p:sp>
        <p:nvSpPr>
          <p:cNvPr id="3" name="TextBox 2">
            <a:extLst>
              <a:ext uri="{FF2B5EF4-FFF2-40B4-BE49-F238E27FC236}">
                <a16:creationId xmlns:a16="http://schemas.microsoft.com/office/drawing/2014/main" id="{1E8C245F-C82A-2292-0BB6-A0008106E4EF}"/>
              </a:ext>
            </a:extLst>
          </p:cNvPr>
          <p:cNvSpPr txBox="1"/>
          <p:nvPr/>
        </p:nvSpPr>
        <p:spPr>
          <a:xfrm>
            <a:off x="2285999" y="1171575"/>
            <a:ext cx="9071114" cy="3970318"/>
          </a:xfrm>
          <a:prstGeom prst="rect">
            <a:avLst/>
          </a:prstGeom>
          <a:noFill/>
        </p:spPr>
        <p:txBody>
          <a:bodyPr wrap="square" rtlCol="0">
            <a:spAutoFit/>
          </a:bodyPr>
          <a:lstStyle/>
          <a:p>
            <a:pPr marL="742950" indent="-742950">
              <a:buAutoNum type="arabicPeriod"/>
            </a:pPr>
            <a:r>
              <a:rPr lang="en-GB" sz="3600" dirty="0"/>
              <a:t>To understand some key terms and definitions around Evidence Based Policing</a:t>
            </a:r>
          </a:p>
          <a:p>
            <a:pPr marL="742950" indent="-742950">
              <a:buAutoNum type="arabicPeriod"/>
            </a:pPr>
            <a:endParaRPr lang="en-GB" sz="3600" dirty="0"/>
          </a:p>
          <a:p>
            <a:pPr marL="742950" indent="-742950">
              <a:buAutoNum type="arabicPeriod"/>
            </a:pPr>
            <a:r>
              <a:rPr lang="en-GB" sz="3600" dirty="0"/>
              <a:t>To introduce and understand the NDM</a:t>
            </a:r>
          </a:p>
          <a:p>
            <a:pPr marL="742950" indent="-742950">
              <a:buAutoNum type="arabicPeriod"/>
            </a:pPr>
            <a:endParaRPr lang="en-GB" sz="3600" dirty="0"/>
          </a:p>
          <a:p>
            <a:pPr marL="742950" indent="-742950">
              <a:buAutoNum type="arabicPeriod"/>
            </a:pPr>
            <a:r>
              <a:rPr lang="en-GB" sz="3600" dirty="0"/>
              <a:t>To analyse the effectiveness of the NDM by applying it to some policing scenarios.</a:t>
            </a:r>
          </a:p>
        </p:txBody>
      </p:sp>
    </p:spTree>
    <p:extLst>
      <p:ext uri="{BB962C8B-B14F-4D97-AF65-F5344CB8AC3E}">
        <p14:creationId xmlns:p14="http://schemas.microsoft.com/office/powerpoint/2010/main" val="2913737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1A37E3A-F485-A444-99C5-8813281F0D16}"/>
              </a:ext>
            </a:extLst>
          </p:cNvPr>
          <p:cNvPicPr>
            <a:picLocks noChangeAspect="1"/>
          </p:cNvPicPr>
          <p:nvPr/>
        </p:nvPicPr>
        <p:blipFill>
          <a:blip r:embed="rId3"/>
          <a:stretch>
            <a:fillRect/>
          </a:stretch>
        </p:blipFill>
        <p:spPr>
          <a:xfrm>
            <a:off x="3086582" y="457200"/>
            <a:ext cx="6018836" cy="5943600"/>
          </a:xfrm>
          <a:prstGeom prst="rect">
            <a:avLst/>
          </a:prstGeom>
        </p:spPr>
      </p:pic>
    </p:spTree>
    <p:extLst>
      <p:ext uri="{BB962C8B-B14F-4D97-AF65-F5344CB8AC3E}">
        <p14:creationId xmlns:p14="http://schemas.microsoft.com/office/powerpoint/2010/main" val="1253420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AFD6-AA6D-AD7E-E48F-DF0961EDC6E3}"/>
              </a:ext>
            </a:extLst>
          </p:cNvPr>
          <p:cNvSpPr>
            <a:spLocks noGrp="1"/>
          </p:cNvSpPr>
          <p:nvPr>
            <p:ph type="title"/>
          </p:nvPr>
        </p:nvSpPr>
        <p:spPr/>
        <p:txBody>
          <a:bodyPr/>
          <a:lstStyle/>
          <a:p>
            <a:r>
              <a:rPr lang="en-GB" dirty="0"/>
              <a:t>Critical Thinking</a:t>
            </a:r>
          </a:p>
        </p:txBody>
      </p:sp>
      <p:sp>
        <p:nvSpPr>
          <p:cNvPr id="4" name="TextBox 3">
            <a:extLst>
              <a:ext uri="{FF2B5EF4-FFF2-40B4-BE49-F238E27FC236}">
                <a16:creationId xmlns:a16="http://schemas.microsoft.com/office/drawing/2014/main" id="{4FC6F1F0-48BD-365F-3015-0E9BB01C264B}"/>
              </a:ext>
            </a:extLst>
          </p:cNvPr>
          <p:cNvSpPr txBox="1"/>
          <p:nvPr/>
        </p:nvSpPr>
        <p:spPr>
          <a:xfrm>
            <a:off x="2451652" y="1898852"/>
            <a:ext cx="4850295" cy="2554545"/>
          </a:xfrm>
          <a:prstGeom prst="rect">
            <a:avLst/>
          </a:prstGeom>
          <a:noFill/>
        </p:spPr>
        <p:txBody>
          <a:bodyPr wrap="square">
            <a:spAutoFit/>
          </a:bodyPr>
          <a:lstStyle/>
          <a:p>
            <a:r>
              <a:rPr lang="en-GB" sz="4000" b="0" i="0" dirty="0">
                <a:solidFill>
                  <a:srgbClr val="111111"/>
                </a:solidFill>
                <a:effectLst/>
                <a:latin typeface="+mn-lt"/>
              </a:rPr>
              <a:t>The objective analysis and evaluation of an issue in order to form a judgement</a:t>
            </a:r>
            <a:r>
              <a:rPr lang="en-GB" sz="3200" b="0" i="0" dirty="0">
                <a:solidFill>
                  <a:srgbClr val="111111"/>
                </a:solidFill>
                <a:effectLst/>
                <a:latin typeface="+mn-lt"/>
              </a:rPr>
              <a:t>.</a:t>
            </a:r>
          </a:p>
        </p:txBody>
      </p:sp>
      <p:pic>
        <p:nvPicPr>
          <p:cNvPr id="5" name="Picture 4">
            <a:extLst>
              <a:ext uri="{FF2B5EF4-FFF2-40B4-BE49-F238E27FC236}">
                <a16:creationId xmlns:a16="http://schemas.microsoft.com/office/drawing/2014/main" id="{1992C8D3-F229-047F-C632-C016AB302C65}"/>
              </a:ext>
            </a:extLst>
          </p:cNvPr>
          <p:cNvPicPr>
            <a:picLocks noChangeAspect="1"/>
          </p:cNvPicPr>
          <p:nvPr/>
        </p:nvPicPr>
        <p:blipFill>
          <a:blip r:embed="rId3"/>
          <a:stretch>
            <a:fillRect/>
          </a:stretch>
        </p:blipFill>
        <p:spPr>
          <a:xfrm>
            <a:off x="8051314" y="1898852"/>
            <a:ext cx="2712892" cy="2677196"/>
          </a:xfrm>
          <a:prstGeom prst="rect">
            <a:avLst/>
          </a:prstGeom>
        </p:spPr>
      </p:pic>
    </p:spTree>
    <p:extLst>
      <p:ext uri="{BB962C8B-B14F-4D97-AF65-F5344CB8AC3E}">
        <p14:creationId xmlns:p14="http://schemas.microsoft.com/office/powerpoint/2010/main" val="3514750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B1E046-CF9F-4679-B42B-53FBBD83D8A0}"/>
              </a:ext>
            </a:extLst>
          </p:cNvPr>
          <p:cNvPicPr>
            <a:picLocks noChangeAspect="1"/>
          </p:cNvPicPr>
          <p:nvPr/>
        </p:nvPicPr>
        <p:blipFill>
          <a:blip r:embed="rId3"/>
          <a:stretch>
            <a:fillRect/>
          </a:stretch>
        </p:blipFill>
        <p:spPr>
          <a:xfrm>
            <a:off x="764835" y="643466"/>
            <a:ext cx="10662329" cy="5571067"/>
          </a:xfrm>
          <a:prstGeom prst="rect">
            <a:avLst/>
          </a:prstGeom>
        </p:spPr>
      </p:pic>
    </p:spTree>
    <p:extLst>
      <p:ext uri="{BB962C8B-B14F-4D97-AF65-F5344CB8AC3E}">
        <p14:creationId xmlns:p14="http://schemas.microsoft.com/office/powerpoint/2010/main" val="1359358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6B3F-0187-D6AF-8FCC-CEFED0D25557}"/>
              </a:ext>
            </a:extLst>
          </p:cNvPr>
          <p:cNvSpPr>
            <a:spLocks noGrp="1"/>
          </p:cNvSpPr>
          <p:nvPr>
            <p:ph type="title"/>
          </p:nvPr>
        </p:nvSpPr>
        <p:spPr/>
        <p:txBody>
          <a:bodyPr/>
          <a:lstStyle/>
          <a:p>
            <a:pPr algn="ctr"/>
            <a:r>
              <a:rPr lang="en-GB" dirty="0"/>
              <a:t>Evidence Based Policing EBT</a:t>
            </a:r>
          </a:p>
        </p:txBody>
      </p:sp>
      <p:sp>
        <p:nvSpPr>
          <p:cNvPr id="4" name="TextBox 3">
            <a:extLst>
              <a:ext uri="{FF2B5EF4-FFF2-40B4-BE49-F238E27FC236}">
                <a16:creationId xmlns:a16="http://schemas.microsoft.com/office/drawing/2014/main" id="{82688A15-F4F3-2B32-B557-9E6E2D069395}"/>
              </a:ext>
            </a:extLst>
          </p:cNvPr>
          <p:cNvSpPr txBox="1"/>
          <p:nvPr/>
        </p:nvSpPr>
        <p:spPr>
          <a:xfrm>
            <a:off x="2610678" y="993913"/>
            <a:ext cx="9368989" cy="3539430"/>
          </a:xfrm>
          <a:prstGeom prst="rect">
            <a:avLst/>
          </a:prstGeom>
          <a:noFill/>
        </p:spPr>
        <p:txBody>
          <a:bodyPr wrap="square">
            <a:spAutoFit/>
          </a:bodyPr>
          <a:lstStyle/>
          <a:p>
            <a:r>
              <a:rPr lang="en-GB" sz="3200" b="0" i="0" dirty="0">
                <a:solidFill>
                  <a:srgbClr val="000000"/>
                </a:solidFill>
                <a:effectLst/>
                <a:latin typeface="Gotham"/>
              </a:rPr>
              <a:t>Evidence-based policing (EBP) means that the best available evidence is used to inform and challenge policing policies, practices and decisions.</a:t>
            </a:r>
          </a:p>
          <a:p>
            <a:endParaRPr lang="en-GB" sz="3200" b="0" i="0" dirty="0">
              <a:solidFill>
                <a:srgbClr val="000000"/>
              </a:solidFill>
              <a:effectLst/>
              <a:latin typeface="Gotham"/>
            </a:endParaRPr>
          </a:p>
          <a:p>
            <a:r>
              <a:rPr lang="en-GB" sz="3200" b="0" i="0" dirty="0">
                <a:solidFill>
                  <a:srgbClr val="000000"/>
                </a:solidFill>
                <a:effectLst/>
                <a:latin typeface="Gotham"/>
              </a:rPr>
              <a:t>An EBP approach can be used by everyone in policing. It can be supported by collaboration with academics and other partners. </a:t>
            </a:r>
          </a:p>
        </p:txBody>
      </p:sp>
      <p:pic>
        <p:nvPicPr>
          <p:cNvPr id="5" name="Picture 4">
            <a:extLst>
              <a:ext uri="{FF2B5EF4-FFF2-40B4-BE49-F238E27FC236}">
                <a16:creationId xmlns:a16="http://schemas.microsoft.com/office/drawing/2014/main" id="{3A18F7C6-0FD2-78D8-C648-A92B6EB9AA92}"/>
              </a:ext>
            </a:extLst>
          </p:cNvPr>
          <p:cNvPicPr>
            <a:picLocks noChangeAspect="1"/>
          </p:cNvPicPr>
          <p:nvPr/>
        </p:nvPicPr>
        <p:blipFill>
          <a:blip r:embed="rId3"/>
          <a:stretch>
            <a:fillRect/>
          </a:stretch>
        </p:blipFill>
        <p:spPr>
          <a:xfrm>
            <a:off x="4975410" y="4717449"/>
            <a:ext cx="4168270" cy="1826100"/>
          </a:xfrm>
          <a:prstGeom prst="rect">
            <a:avLst/>
          </a:prstGeom>
        </p:spPr>
      </p:pic>
    </p:spTree>
    <p:extLst>
      <p:ext uri="{BB962C8B-B14F-4D97-AF65-F5344CB8AC3E}">
        <p14:creationId xmlns:p14="http://schemas.microsoft.com/office/powerpoint/2010/main" val="1494940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D429FF-E3FA-5A20-44CD-FBF5CB49EFF9}"/>
              </a:ext>
            </a:extLst>
          </p:cNvPr>
          <p:cNvPicPr>
            <a:picLocks noChangeAspect="1"/>
          </p:cNvPicPr>
          <p:nvPr/>
        </p:nvPicPr>
        <p:blipFill rotWithShape="1">
          <a:blip r:embed="rId3"/>
          <a:srcRect t="807" b="20238"/>
          <a:stretch/>
        </p:blipFill>
        <p:spPr>
          <a:xfrm>
            <a:off x="457200" y="457200"/>
            <a:ext cx="11277600" cy="5943600"/>
          </a:xfrm>
          <a:prstGeom prst="rect">
            <a:avLst/>
          </a:prstGeom>
        </p:spPr>
      </p:pic>
    </p:spTree>
    <p:extLst>
      <p:ext uri="{BB962C8B-B14F-4D97-AF65-F5344CB8AC3E}">
        <p14:creationId xmlns:p14="http://schemas.microsoft.com/office/powerpoint/2010/main" val="1851075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2FA7-F1C8-B703-31D9-E659D39BF377}"/>
              </a:ext>
            </a:extLst>
          </p:cNvPr>
          <p:cNvSpPr>
            <a:spLocks noGrp="1"/>
          </p:cNvSpPr>
          <p:nvPr>
            <p:ph type="title"/>
          </p:nvPr>
        </p:nvSpPr>
        <p:spPr/>
        <p:txBody>
          <a:bodyPr/>
          <a:lstStyle/>
          <a:p>
            <a:pPr algn="ctr"/>
            <a:r>
              <a:rPr lang="en-GB" dirty="0"/>
              <a:t>Decision Making</a:t>
            </a:r>
          </a:p>
        </p:txBody>
      </p:sp>
      <p:sp>
        <p:nvSpPr>
          <p:cNvPr id="4" name="TextBox 3">
            <a:extLst>
              <a:ext uri="{FF2B5EF4-FFF2-40B4-BE49-F238E27FC236}">
                <a16:creationId xmlns:a16="http://schemas.microsoft.com/office/drawing/2014/main" id="{5272B38E-E7CF-9273-3D6D-444D8E167DC7}"/>
              </a:ext>
            </a:extLst>
          </p:cNvPr>
          <p:cNvSpPr txBox="1"/>
          <p:nvPr/>
        </p:nvSpPr>
        <p:spPr>
          <a:xfrm rot="10800000" flipV="1">
            <a:off x="3339547" y="4094989"/>
            <a:ext cx="7938051" cy="1122872"/>
          </a:xfrm>
          <a:prstGeom prst="rect">
            <a:avLst/>
          </a:prstGeom>
          <a:noFill/>
        </p:spPr>
        <p:txBody>
          <a:bodyPr wrap="square">
            <a:spAutoFit/>
          </a:bodyPr>
          <a:lstStyle/>
          <a:p>
            <a:pPr lvl="0" algn="ctr">
              <a:lnSpc>
                <a:spcPct val="107000"/>
              </a:lnSpc>
              <a:spcAft>
                <a:spcPts val="800"/>
              </a:spcAft>
            </a:pPr>
            <a:r>
              <a:rPr lang="en-GB" sz="3200" dirty="0">
                <a:solidFill>
                  <a:srgbClr val="000000"/>
                </a:solidFill>
                <a:latin typeface="Calibri" panose="020F0502020204030204" pitchFamily="34" charset="0"/>
                <a:ea typeface="Calibri" panose="020F0502020204030204" pitchFamily="34" charset="0"/>
                <a:cs typeface="Calibri" panose="020F0502020204030204" pitchFamily="34" charset="0"/>
              </a:rPr>
              <a:t>A</a:t>
            </a:r>
            <a:r>
              <a:rPr lang="en-GB" sz="3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choice that you make about something after thinking about several possibilities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45AD73B9-883A-274E-A24F-02A2E68F137F}"/>
              </a:ext>
            </a:extLst>
          </p:cNvPr>
          <p:cNvPicPr>
            <a:picLocks noChangeAspect="1"/>
          </p:cNvPicPr>
          <p:nvPr/>
        </p:nvPicPr>
        <p:blipFill>
          <a:blip r:embed="rId3"/>
          <a:stretch>
            <a:fillRect/>
          </a:stretch>
        </p:blipFill>
        <p:spPr>
          <a:xfrm>
            <a:off x="4934536" y="1279076"/>
            <a:ext cx="4250018" cy="2239874"/>
          </a:xfrm>
          <a:prstGeom prst="rect">
            <a:avLst/>
          </a:prstGeom>
        </p:spPr>
      </p:pic>
    </p:spTree>
    <p:extLst>
      <p:ext uri="{BB962C8B-B14F-4D97-AF65-F5344CB8AC3E}">
        <p14:creationId xmlns:p14="http://schemas.microsoft.com/office/powerpoint/2010/main" val="347212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dirty="0"/>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3"/>
          <a:stretch>
            <a:fillRect/>
          </a:stretch>
        </p:blipFill>
        <p:spPr>
          <a:xfrm>
            <a:off x="2411345" y="1000654"/>
            <a:ext cx="9296400" cy="5229225"/>
          </a:xfrm>
          <a:prstGeom prst="rect">
            <a:avLst/>
          </a:prstGeom>
        </p:spPr>
      </p:pic>
    </p:spTree>
    <p:extLst>
      <p:ext uri="{BB962C8B-B14F-4D97-AF65-F5344CB8AC3E}">
        <p14:creationId xmlns:p14="http://schemas.microsoft.com/office/powerpoint/2010/main" val="4156911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a:extLst>
              <a:ext uri="{FF2B5EF4-FFF2-40B4-BE49-F238E27FC236}">
                <a16:creationId xmlns:a16="http://schemas.microsoft.com/office/drawing/2014/main" id="{0E434E23-8BD9-36DF-6A82-54A79A400582}"/>
              </a:ext>
            </a:extLst>
          </p:cNvPr>
          <p:cNvPicPr>
            <a:picLocks noChangeAspect="1"/>
          </p:cNvPicPr>
          <p:nvPr/>
        </p:nvPicPr>
        <p:blipFill>
          <a:blip r:embed="rId3"/>
          <a:stretch>
            <a:fillRect/>
          </a:stretch>
        </p:blipFill>
        <p:spPr>
          <a:xfrm>
            <a:off x="1263578" y="1712409"/>
            <a:ext cx="9664846" cy="3254999"/>
          </a:xfrm>
          <a:prstGeom prst="rect">
            <a:avLst/>
          </a:prstGeom>
        </p:spPr>
      </p:pic>
    </p:spTree>
    <p:extLst>
      <p:ext uri="{BB962C8B-B14F-4D97-AF65-F5344CB8AC3E}">
        <p14:creationId xmlns:p14="http://schemas.microsoft.com/office/powerpoint/2010/main" val="2857308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dirty="0"/>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3"/>
          <a:stretch>
            <a:fillRect/>
          </a:stretch>
        </p:blipFill>
        <p:spPr>
          <a:xfrm>
            <a:off x="3287100" y="1395097"/>
            <a:ext cx="7785267" cy="4846740"/>
          </a:xfrm>
          <a:prstGeom prst="rect">
            <a:avLst/>
          </a:prstGeom>
        </p:spPr>
      </p:pic>
    </p:spTree>
    <p:extLst>
      <p:ext uri="{BB962C8B-B14F-4D97-AF65-F5344CB8AC3E}">
        <p14:creationId xmlns:p14="http://schemas.microsoft.com/office/powerpoint/2010/main" val="3272293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190D14-BCF8-848F-510B-48A8B739AD41}"/>
              </a:ext>
            </a:extLst>
          </p:cNvPr>
          <p:cNvPicPr>
            <a:picLocks noChangeAspect="1"/>
          </p:cNvPicPr>
          <p:nvPr/>
        </p:nvPicPr>
        <p:blipFill>
          <a:blip r:embed="rId3"/>
          <a:stretch>
            <a:fillRect/>
          </a:stretch>
        </p:blipFill>
        <p:spPr>
          <a:xfrm>
            <a:off x="1889570" y="643467"/>
            <a:ext cx="2799460" cy="5571066"/>
          </a:xfrm>
          <a:prstGeom prst="rect">
            <a:avLst/>
          </a:prstGeom>
        </p:spPr>
      </p:pic>
      <p:pic>
        <p:nvPicPr>
          <p:cNvPr id="3" name="Picture 2">
            <a:extLst>
              <a:ext uri="{FF2B5EF4-FFF2-40B4-BE49-F238E27FC236}">
                <a16:creationId xmlns:a16="http://schemas.microsoft.com/office/drawing/2014/main" id="{0EFCB94E-D98A-503D-2C76-F8892EDD2972}"/>
              </a:ext>
            </a:extLst>
          </p:cNvPr>
          <p:cNvPicPr>
            <a:picLocks noChangeAspect="1"/>
          </p:cNvPicPr>
          <p:nvPr/>
        </p:nvPicPr>
        <p:blipFill>
          <a:blip r:embed="rId4"/>
          <a:stretch>
            <a:fillRect/>
          </a:stretch>
        </p:blipFill>
        <p:spPr>
          <a:xfrm>
            <a:off x="5647265" y="1060979"/>
            <a:ext cx="5291667" cy="4736041"/>
          </a:xfrm>
          <a:prstGeom prst="rect">
            <a:avLst/>
          </a:prstGeom>
        </p:spPr>
      </p:pic>
    </p:spTree>
    <p:extLst>
      <p:ext uri="{BB962C8B-B14F-4D97-AF65-F5344CB8AC3E}">
        <p14:creationId xmlns:p14="http://schemas.microsoft.com/office/powerpoint/2010/main" val="2037281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Gather Information and Intelligence</a:t>
            </a:r>
          </a:p>
        </p:txBody>
      </p:sp>
    </p:spTree>
    <p:extLst>
      <p:ext uri="{BB962C8B-B14F-4D97-AF65-F5344CB8AC3E}">
        <p14:creationId xmlns:p14="http://schemas.microsoft.com/office/powerpoint/2010/main" val="673454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0EB62CC9-D64C-4D37-9CFE-19E4232E5C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06" r="1" b="10035"/>
          <a:stretch/>
        </p:blipFill>
        <p:spPr bwMode="auto">
          <a:xfrm>
            <a:off x="0" y="-178627"/>
            <a:ext cx="12192001" cy="7215253"/>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9BE89-A10B-4BAD-9A44-AF64E0D90A31}"/>
              </a:ext>
            </a:extLst>
          </p:cNvPr>
          <p:cNvSpPr>
            <a:spLocks noGrp="1"/>
          </p:cNvSpPr>
          <p:nvPr>
            <p:ph type="title"/>
          </p:nvPr>
        </p:nvSpPr>
        <p:spPr>
          <a:xfrm>
            <a:off x="788085" y="132379"/>
            <a:ext cx="4253250" cy="1515446"/>
          </a:xfrm>
        </p:spPr>
        <p:txBody>
          <a:bodyPr vert="horz" lIns="91440" tIns="45720" rIns="91440" bIns="45720" rtlCol="0" anchor="ctr">
            <a:normAutofit/>
          </a:bodyPr>
          <a:lstStyle/>
          <a:p>
            <a:r>
              <a:rPr lang="en-US" sz="2700" dirty="0">
                <a:solidFill>
                  <a:schemeClr val="bg1"/>
                </a:solidFill>
                <a:latin typeface="+mj-lt"/>
                <a:cs typeface="+mj-cs"/>
              </a:rPr>
              <a:t>NDM S</a:t>
            </a:r>
            <a:r>
              <a:rPr lang="en-US" sz="2700" dirty="0">
                <a:solidFill>
                  <a:schemeClr val="bg1"/>
                </a:solidFill>
                <a:effectLst/>
                <a:latin typeface="+mj-lt"/>
                <a:cs typeface="+mj-cs"/>
              </a:rPr>
              <a:t>cenario 1</a:t>
            </a:r>
            <a:br>
              <a:rPr lang="en-US" sz="2700" dirty="0">
                <a:solidFill>
                  <a:schemeClr val="bg1"/>
                </a:solidFill>
                <a:effectLst/>
                <a:latin typeface="+mj-lt"/>
                <a:cs typeface="+mj-cs"/>
              </a:rPr>
            </a:br>
            <a:r>
              <a:rPr lang="en-US" sz="2700" dirty="0">
                <a:solidFill>
                  <a:schemeClr val="bg1"/>
                </a:solidFill>
                <a:effectLst/>
                <a:latin typeface="+mj-lt"/>
                <a:cs typeface="+mj-cs"/>
              </a:rPr>
              <a:t>MISSING FEMALE</a:t>
            </a:r>
            <a:br>
              <a:rPr lang="en-US" sz="3400" dirty="0">
                <a:solidFill>
                  <a:schemeClr val="bg1"/>
                </a:solidFill>
                <a:effectLst/>
                <a:latin typeface="+mj-lt"/>
                <a:cs typeface="+mj-cs"/>
              </a:rPr>
            </a:br>
            <a:endParaRPr lang="en-US" sz="3400" dirty="0">
              <a:solidFill>
                <a:schemeClr val="bg1"/>
              </a:solidFill>
              <a:latin typeface="+mj-lt"/>
              <a:cs typeface="+mj-cs"/>
            </a:endParaRPr>
          </a:p>
        </p:txBody>
      </p:sp>
      <p:sp>
        <p:nvSpPr>
          <p:cNvPr id="6162" name="Rectangle 616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4" name="Group 6163">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616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8"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0"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1"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2"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3"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4"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86" name="Rectangle 618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D66058-843B-405E-8E57-8CD43D21072E}"/>
              </a:ext>
            </a:extLst>
          </p:cNvPr>
          <p:cNvSpPr txBox="1"/>
          <p:nvPr/>
        </p:nvSpPr>
        <p:spPr>
          <a:xfrm>
            <a:off x="788085" y="1027920"/>
            <a:ext cx="4253249" cy="5538419"/>
          </a:xfrm>
          <a:prstGeom prst="rect">
            <a:avLst/>
          </a:prstGeom>
        </p:spPr>
        <p:txBody>
          <a:bodyPr vert="horz" lIns="91440" tIns="45720" rIns="91440" bIns="45720" rtlCol="0" anchor="ctr">
            <a:noAutofit/>
          </a:bodyPr>
          <a:lstStyle/>
          <a:p>
            <a:pPr>
              <a:lnSpc>
                <a:spcPct val="90000"/>
              </a:lnSpc>
              <a:spcAft>
                <a:spcPts val="800"/>
              </a:spcAft>
            </a:pPr>
            <a:r>
              <a:rPr lang="en-US" sz="2000" dirty="0">
                <a:solidFill>
                  <a:schemeClr val="bg1"/>
                </a:solidFill>
                <a:effectLst/>
              </a:rPr>
              <a:t>You are dispatched to </a:t>
            </a:r>
            <a:r>
              <a:rPr lang="en-US" sz="2000" dirty="0">
                <a:solidFill>
                  <a:schemeClr val="bg1"/>
                </a:solidFill>
              </a:rPr>
              <a:t>a</a:t>
            </a:r>
            <a:r>
              <a:rPr lang="en-US" sz="2000" dirty="0">
                <a:solidFill>
                  <a:schemeClr val="bg1"/>
                </a:solidFill>
                <a:effectLst/>
              </a:rPr>
              <a:t> </a:t>
            </a:r>
            <a:r>
              <a:rPr lang="en-US" sz="2000" dirty="0">
                <a:solidFill>
                  <a:schemeClr val="bg1"/>
                </a:solidFill>
              </a:rPr>
              <a:t>Missing Person Call.</a:t>
            </a:r>
            <a:endParaRPr lang="en-US" sz="2000" dirty="0">
              <a:solidFill>
                <a:schemeClr val="bg1"/>
              </a:solidFill>
              <a:effectLst/>
            </a:endParaRPr>
          </a:p>
          <a:p>
            <a:pPr>
              <a:lnSpc>
                <a:spcPct val="90000"/>
              </a:lnSpc>
              <a:spcAft>
                <a:spcPts val="800"/>
              </a:spcAft>
            </a:pPr>
            <a:r>
              <a:rPr lang="en-US" sz="2000" dirty="0">
                <a:solidFill>
                  <a:schemeClr val="bg1"/>
                </a:solidFill>
                <a:effectLst/>
              </a:rPr>
              <a:t>It is 1030pm on a Saturday night. </a:t>
            </a:r>
            <a:endParaRPr lang="en-US" sz="2000" dirty="0">
              <a:solidFill>
                <a:schemeClr val="bg1"/>
              </a:solidFill>
            </a:endParaRPr>
          </a:p>
          <a:p>
            <a:pPr>
              <a:lnSpc>
                <a:spcPct val="90000"/>
              </a:lnSpc>
              <a:spcAft>
                <a:spcPts val="800"/>
              </a:spcAft>
            </a:pPr>
            <a:r>
              <a:rPr lang="en-US" sz="2000" dirty="0">
                <a:solidFill>
                  <a:schemeClr val="bg1"/>
                </a:solidFill>
                <a:effectLst/>
              </a:rPr>
              <a:t>Incident Details are:</a:t>
            </a:r>
          </a:p>
          <a:p>
            <a:pPr>
              <a:lnSpc>
                <a:spcPct val="90000"/>
              </a:lnSpc>
              <a:spcAft>
                <a:spcPts val="800"/>
              </a:spcAft>
            </a:pPr>
            <a:r>
              <a:rPr lang="en-US" sz="2000" dirty="0">
                <a:solidFill>
                  <a:schemeClr val="bg1"/>
                </a:solidFill>
                <a:effectLst/>
              </a:rPr>
              <a:t>999 call received from </a:t>
            </a:r>
            <a:r>
              <a:rPr lang="en-US" sz="2000" dirty="0" err="1">
                <a:solidFill>
                  <a:schemeClr val="bg1"/>
                </a:solidFill>
                <a:effectLst/>
              </a:rPr>
              <a:t>Mrs</a:t>
            </a:r>
            <a:r>
              <a:rPr lang="en-US" sz="2000" dirty="0">
                <a:solidFill>
                  <a:schemeClr val="bg1"/>
                </a:solidFill>
                <a:effectLst/>
              </a:rPr>
              <a:t> Lynn Jones stating her daughter Kate Jones is missing. Her address is 24 Orchard Drive, Sandford and the caller states that Kate left the house about 20 minutes ago saying she ‘didn’t care what happened and hated her life.’ Her mother states she was angry and upset and is very worried she might do something stupid.</a:t>
            </a:r>
            <a:endParaRPr lang="en-US" sz="2000" dirty="0">
              <a:solidFill>
                <a:schemeClr val="bg1"/>
              </a:solidFill>
            </a:endParaRPr>
          </a:p>
          <a:p>
            <a:pPr>
              <a:lnSpc>
                <a:spcPct val="90000"/>
              </a:lnSpc>
              <a:spcAft>
                <a:spcPts val="800"/>
              </a:spcAft>
            </a:pPr>
            <a:r>
              <a:rPr lang="en-US" sz="2000" dirty="0">
                <a:solidFill>
                  <a:schemeClr val="bg1"/>
                </a:solidFill>
                <a:effectLst/>
              </a:rPr>
              <a:t>Use NDM to gather information and Intelligence.</a:t>
            </a:r>
          </a:p>
          <a:p>
            <a:pPr>
              <a:lnSpc>
                <a:spcPct val="90000"/>
              </a:lnSpc>
              <a:spcAft>
                <a:spcPts val="800"/>
              </a:spcAft>
            </a:pPr>
            <a:r>
              <a:rPr lang="en-US" sz="2000" dirty="0">
                <a:solidFill>
                  <a:schemeClr val="bg1"/>
                </a:solidFill>
                <a:effectLst/>
              </a:rPr>
              <a:t>What else do you want to know?</a:t>
            </a:r>
          </a:p>
        </p:txBody>
      </p:sp>
    </p:spTree>
    <p:extLst>
      <p:ext uri="{BB962C8B-B14F-4D97-AF65-F5344CB8AC3E}">
        <p14:creationId xmlns:p14="http://schemas.microsoft.com/office/powerpoint/2010/main" val="807100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Assess Threat &amp; Risk,</a:t>
            </a:r>
          </a:p>
          <a:p>
            <a:pPr algn="ctr"/>
            <a:r>
              <a:rPr lang="en-GB" sz="4000" b="1" dirty="0"/>
              <a:t>Develop a Working Strategy</a:t>
            </a:r>
          </a:p>
        </p:txBody>
      </p:sp>
    </p:spTree>
    <p:extLst>
      <p:ext uri="{BB962C8B-B14F-4D97-AF65-F5344CB8AC3E}">
        <p14:creationId xmlns:p14="http://schemas.microsoft.com/office/powerpoint/2010/main" val="2295488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0ED59-B08F-0BC6-F867-BA66664EA338}"/>
              </a:ext>
            </a:extLst>
          </p:cNvPr>
          <p:cNvSpPr>
            <a:spLocks noGrp="1"/>
          </p:cNvSpPr>
          <p:nvPr>
            <p:ph type="title"/>
          </p:nvPr>
        </p:nvSpPr>
        <p:spPr/>
        <p:txBody>
          <a:bodyPr/>
          <a:lstStyle/>
          <a:p>
            <a:pPr algn="ctr"/>
            <a:r>
              <a:rPr lang="en-GB" dirty="0"/>
              <a:t>5 x 5 Risk Matrix</a:t>
            </a:r>
          </a:p>
        </p:txBody>
      </p:sp>
      <p:pic>
        <p:nvPicPr>
          <p:cNvPr id="3" name="Picture 2">
            <a:extLst>
              <a:ext uri="{FF2B5EF4-FFF2-40B4-BE49-F238E27FC236}">
                <a16:creationId xmlns:a16="http://schemas.microsoft.com/office/drawing/2014/main" id="{94478735-61D2-E860-A17F-DCE209831D4E}"/>
              </a:ext>
            </a:extLst>
          </p:cNvPr>
          <p:cNvPicPr>
            <a:picLocks noChangeAspect="1"/>
          </p:cNvPicPr>
          <p:nvPr/>
        </p:nvPicPr>
        <p:blipFill>
          <a:blip r:embed="rId3"/>
          <a:stretch>
            <a:fillRect/>
          </a:stretch>
        </p:blipFill>
        <p:spPr>
          <a:xfrm>
            <a:off x="3261114" y="1112318"/>
            <a:ext cx="7510208" cy="6137375"/>
          </a:xfrm>
          <a:prstGeom prst="rect">
            <a:avLst/>
          </a:prstGeom>
        </p:spPr>
      </p:pic>
    </p:spTree>
    <p:extLst>
      <p:ext uri="{BB962C8B-B14F-4D97-AF65-F5344CB8AC3E}">
        <p14:creationId xmlns:p14="http://schemas.microsoft.com/office/powerpoint/2010/main" val="1186655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See the source image">
            <a:extLst>
              <a:ext uri="{FF2B5EF4-FFF2-40B4-BE49-F238E27FC236}">
                <a16:creationId xmlns:a16="http://schemas.microsoft.com/office/drawing/2014/main" id="{11EE6EFA-FBCF-4620-BC7F-C3093F7AEF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8" r="1" b="1"/>
          <a:stretch/>
        </p:blipFill>
        <p:spPr bwMode="auto">
          <a:xfrm>
            <a:off x="603671" y="-1"/>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CC2A6DA-4293-46A6-943A-B7D41C9F91C0}"/>
              </a:ext>
            </a:extLst>
          </p:cNvPr>
          <p:cNvSpPr txBox="1"/>
          <p:nvPr/>
        </p:nvSpPr>
        <p:spPr>
          <a:xfrm>
            <a:off x="603671" y="246885"/>
            <a:ext cx="4437663" cy="6319453"/>
          </a:xfrm>
          <a:prstGeom prst="rect">
            <a:avLst/>
          </a:prstGeom>
        </p:spPr>
        <p:txBody>
          <a:bodyPr vert="horz" lIns="91440" tIns="45720" rIns="91440" bIns="45720" rtlCol="0" anchor="ctr">
            <a:normAutofit/>
          </a:bodyPr>
          <a:lstStyle/>
          <a:p>
            <a:pPr>
              <a:lnSpc>
                <a:spcPct val="90000"/>
              </a:lnSpc>
              <a:spcAft>
                <a:spcPts val="800"/>
              </a:spcAft>
            </a:pPr>
            <a:r>
              <a:rPr lang="en-US" b="1" dirty="0">
                <a:solidFill>
                  <a:schemeClr val="bg1"/>
                </a:solidFill>
                <a:effectLst/>
              </a:rPr>
              <a:t>UPDATE</a:t>
            </a:r>
          </a:p>
          <a:p>
            <a:pPr>
              <a:lnSpc>
                <a:spcPct val="90000"/>
              </a:lnSpc>
              <a:spcAft>
                <a:spcPts val="800"/>
              </a:spcAft>
            </a:pPr>
            <a:r>
              <a:rPr lang="en-US" dirty="0">
                <a:solidFill>
                  <a:schemeClr val="bg1"/>
                </a:solidFill>
                <a:effectLst/>
              </a:rPr>
              <a:t>It is now 1045pm and you have arrived at the address. Lynn states that she has had a massive row with her daughter during which Kate had picked up a knife and threatened her Mum. There are signs of a disturbance on the ground floor. Kate then barricaded herself in her bedroom, which is still locked. </a:t>
            </a:r>
          </a:p>
          <a:p>
            <a:pPr>
              <a:lnSpc>
                <a:spcPct val="90000"/>
              </a:lnSpc>
              <a:spcAft>
                <a:spcPts val="800"/>
              </a:spcAft>
            </a:pPr>
            <a:r>
              <a:rPr lang="en-US" dirty="0">
                <a:solidFill>
                  <a:schemeClr val="bg1"/>
                </a:solidFill>
                <a:effectLst/>
              </a:rPr>
              <a:t>Her Mum heard her climb out of her bedroom window and she has fled across the open common land to the rear of the address which eventually leads to the River </a:t>
            </a:r>
            <a:r>
              <a:rPr lang="en-US" dirty="0">
                <a:solidFill>
                  <a:schemeClr val="bg1"/>
                </a:solidFill>
              </a:rPr>
              <a:t>Sandy</a:t>
            </a:r>
            <a:r>
              <a:rPr lang="en-US" dirty="0">
                <a:solidFill>
                  <a:schemeClr val="bg1"/>
                </a:solidFill>
                <a:effectLst/>
              </a:rPr>
              <a:t>, about ¾ miles away. Mum thinks that Kate has her mobile phone with her, but Kate has not picked up.</a:t>
            </a:r>
          </a:p>
          <a:p>
            <a:pPr>
              <a:lnSpc>
                <a:spcPct val="90000"/>
              </a:lnSpc>
              <a:spcAft>
                <a:spcPts val="800"/>
              </a:spcAft>
            </a:pPr>
            <a:endParaRPr lang="en-US" dirty="0">
              <a:solidFill>
                <a:schemeClr val="bg1"/>
              </a:solidFill>
              <a:effectLst/>
            </a:endParaRPr>
          </a:p>
          <a:p>
            <a:pPr>
              <a:lnSpc>
                <a:spcPct val="90000"/>
              </a:lnSpc>
              <a:spcAft>
                <a:spcPts val="800"/>
              </a:spcAft>
            </a:pPr>
            <a:r>
              <a:rPr lang="en-US" b="1" dirty="0">
                <a:solidFill>
                  <a:schemeClr val="bg1"/>
                </a:solidFill>
              </a:rPr>
              <a:t>TASK</a:t>
            </a:r>
            <a:endParaRPr lang="en-US" b="1" dirty="0">
              <a:solidFill>
                <a:schemeClr val="bg1"/>
              </a:solidFill>
              <a:effectLst/>
            </a:endParaRPr>
          </a:p>
          <a:p>
            <a:pPr marL="342900" lvl="0" indent="-228600">
              <a:lnSpc>
                <a:spcPct val="90000"/>
              </a:lnSpc>
              <a:buFont typeface="Arial" panose="020B0604020202020204" pitchFamily="34" charset="0"/>
              <a:buChar char="•"/>
            </a:pPr>
            <a:r>
              <a:rPr lang="en-US" dirty="0">
                <a:solidFill>
                  <a:schemeClr val="bg1"/>
                </a:solidFill>
                <a:effectLst/>
              </a:rPr>
              <a:t>What </a:t>
            </a:r>
            <a:r>
              <a:rPr lang="en-US" dirty="0">
                <a:solidFill>
                  <a:schemeClr val="bg1"/>
                </a:solidFill>
              </a:rPr>
              <a:t>else do you want to know?</a:t>
            </a:r>
          </a:p>
          <a:p>
            <a:pPr marL="342900" lvl="0" indent="-228600">
              <a:lnSpc>
                <a:spcPct val="90000"/>
              </a:lnSpc>
              <a:buFont typeface="Arial" panose="020B0604020202020204" pitchFamily="34" charset="0"/>
              <a:buChar char="•"/>
            </a:pPr>
            <a:r>
              <a:rPr lang="en-US" dirty="0">
                <a:solidFill>
                  <a:schemeClr val="bg1"/>
                </a:solidFill>
              </a:rPr>
              <a:t>Assess the threat and risk</a:t>
            </a:r>
          </a:p>
          <a:p>
            <a:pPr marL="342900" lvl="0" indent="-228600">
              <a:lnSpc>
                <a:spcPct val="90000"/>
              </a:lnSpc>
              <a:buFont typeface="Arial" panose="020B0604020202020204" pitchFamily="34" charset="0"/>
              <a:buChar char="•"/>
            </a:pPr>
            <a:r>
              <a:rPr lang="en-US" dirty="0">
                <a:solidFill>
                  <a:schemeClr val="bg1"/>
                </a:solidFill>
              </a:rPr>
              <a:t>Develop a working strategy</a:t>
            </a:r>
          </a:p>
          <a:p>
            <a:pPr marL="114300" lvl="0">
              <a:lnSpc>
                <a:spcPct val="90000"/>
              </a:lnSpc>
            </a:pPr>
            <a:endParaRPr lang="en-US" dirty="0">
              <a:solidFill>
                <a:schemeClr val="bg1"/>
              </a:solidFill>
              <a:effectLst/>
            </a:endParaRPr>
          </a:p>
          <a:p>
            <a:pPr marL="114300" lvl="0">
              <a:lnSpc>
                <a:spcPct val="90000"/>
              </a:lnSpc>
            </a:pPr>
            <a:endParaRPr lang="en-US" dirty="0">
              <a:solidFill>
                <a:schemeClr val="bg1"/>
              </a:solidFill>
              <a:effectLst/>
            </a:endParaRPr>
          </a:p>
        </p:txBody>
      </p:sp>
    </p:spTree>
    <p:extLst>
      <p:ext uri="{BB962C8B-B14F-4D97-AF65-F5344CB8AC3E}">
        <p14:creationId xmlns:p14="http://schemas.microsoft.com/office/powerpoint/2010/main" val="1355424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dirty="0"/>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3"/>
          <a:stretch>
            <a:fillRect/>
          </a:stretch>
        </p:blipFill>
        <p:spPr>
          <a:xfrm>
            <a:off x="2411345" y="1000654"/>
            <a:ext cx="9296400" cy="5229225"/>
          </a:xfrm>
          <a:prstGeom prst="rect">
            <a:avLst/>
          </a:prstGeom>
        </p:spPr>
      </p:pic>
    </p:spTree>
    <p:extLst>
      <p:ext uri="{BB962C8B-B14F-4D97-AF65-F5344CB8AC3E}">
        <p14:creationId xmlns:p14="http://schemas.microsoft.com/office/powerpoint/2010/main" val="9921519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Consider Powers and Policies</a:t>
            </a:r>
          </a:p>
        </p:txBody>
      </p:sp>
    </p:spTree>
    <p:extLst>
      <p:ext uri="{BB962C8B-B14F-4D97-AF65-F5344CB8AC3E}">
        <p14:creationId xmlns:p14="http://schemas.microsoft.com/office/powerpoint/2010/main" val="7210265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Identify Options and Contingencies</a:t>
            </a:r>
          </a:p>
        </p:txBody>
      </p:sp>
    </p:spTree>
    <p:extLst>
      <p:ext uri="{BB962C8B-B14F-4D97-AF65-F5344CB8AC3E}">
        <p14:creationId xmlns:p14="http://schemas.microsoft.com/office/powerpoint/2010/main" val="33531499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4" name="Rectangle 10246">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See the source image">
            <a:extLst>
              <a:ext uri="{FF2B5EF4-FFF2-40B4-BE49-F238E27FC236}">
                <a16:creationId xmlns:a16="http://schemas.microsoft.com/office/drawing/2014/main" id="{25C0BAA4-9535-451F-AAD7-8B8C859988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093" r="1" b="1"/>
          <a:stretch/>
        </p:blipFill>
        <p:spPr bwMode="auto">
          <a:xfrm>
            <a:off x="-1" y="-1"/>
            <a:ext cx="12420601" cy="6857999"/>
          </a:xfrm>
          <a:prstGeom prst="rect">
            <a:avLst/>
          </a:prstGeom>
          <a:noFill/>
          <a:extLst>
            <a:ext uri="{909E8E84-426E-40DD-AFC4-6F175D3DCCD1}">
              <a14:hiddenFill xmlns:a14="http://schemas.microsoft.com/office/drawing/2010/main">
                <a:solidFill>
                  <a:srgbClr val="FFFFFF"/>
                </a:solidFill>
              </a14:hiddenFill>
            </a:ext>
          </a:extLst>
        </p:spPr>
      </p:pic>
      <p:sp>
        <p:nvSpPr>
          <p:cNvPr id="10276" name="Rectangle 10248">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7" name="Rectangle 10250">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78" name="Group 10252">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0279"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0"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1"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2"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3"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4"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5"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6"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7"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8"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9"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0"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1"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2"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9"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1"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2"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3"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75" name="Rectangle 10274">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81551C6-4944-4728-9868-D2074D4B7B9B}"/>
              </a:ext>
            </a:extLst>
          </p:cNvPr>
          <p:cNvSpPr txBox="1"/>
          <p:nvPr/>
        </p:nvSpPr>
        <p:spPr>
          <a:xfrm>
            <a:off x="914400" y="542925"/>
            <a:ext cx="5982346" cy="6023413"/>
          </a:xfrm>
          <a:prstGeom prst="rect">
            <a:avLst/>
          </a:prstGeom>
        </p:spPr>
        <p:txBody>
          <a:bodyPr vert="horz" lIns="91440" tIns="45720" rIns="91440" bIns="45720" rtlCol="0" anchor="ctr">
            <a:normAutofit fontScale="92500" lnSpcReduction="10000"/>
          </a:bodyPr>
          <a:lstStyle/>
          <a:p>
            <a:pPr>
              <a:lnSpc>
                <a:spcPct val="90000"/>
              </a:lnSpc>
              <a:spcAft>
                <a:spcPts val="800"/>
              </a:spcAft>
            </a:pPr>
            <a:r>
              <a:rPr lang="en-US" sz="2400" dirty="0">
                <a:solidFill>
                  <a:schemeClr val="bg1"/>
                </a:solidFill>
                <a:effectLst/>
              </a:rPr>
              <a:t>You manage to force open the door of the bedroom, it’s a mess inside, Kate is not there, and the window is open. There are blood smears across the window sill. </a:t>
            </a:r>
          </a:p>
          <a:p>
            <a:pPr>
              <a:lnSpc>
                <a:spcPct val="90000"/>
              </a:lnSpc>
              <a:spcAft>
                <a:spcPts val="800"/>
              </a:spcAft>
            </a:pPr>
            <a:r>
              <a:rPr lang="en-US" sz="2400" dirty="0">
                <a:solidFill>
                  <a:schemeClr val="bg1"/>
                </a:solidFill>
                <a:effectLst/>
              </a:rPr>
              <a:t>Control Room has dispatched a General-Purpose dog to attend the scene in order to track over the common land</a:t>
            </a:r>
            <a:r>
              <a:rPr lang="en-US" sz="2400" dirty="0">
                <a:solidFill>
                  <a:schemeClr val="bg1"/>
                </a:solidFill>
              </a:rPr>
              <a:t> – ETA 15 minutes.</a:t>
            </a:r>
            <a:endParaRPr lang="en-US" sz="2400" dirty="0">
              <a:solidFill>
                <a:schemeClr val="bg1"/>
              </a:solidFill>
              <a:effectLst/>
            </a:endParaRPr>
          </a:p>
          <a:p>
            <a:pPr>
              <a:lnSpc>
                <a:spcPct val="90000"/>
              </a:lnSpc>
              <a:spcAft>
                <a:spcPts val="800"/>
              </a:spcAft>
            </a:pPr>
            <a:r>
              <a:rPr lang="en-US" sz="2400" dirty="0">
                <a:solidFill>
                  <a:schemeClr val="bg1"/>
                </a:solidFill>
              </a:rPr>
              <a:t>A colleague </a:t>
            </a:r>
            <a:r>
              <a:rPr lang="en-US" sz="2400" dirty="0">
                <a:solidFill>
                  <a:schemeClr val="bg1"/>
                </a:solidFill>
                <a:effectLst/>
              </a:rPr>
              <a:t>has stated </a:t>
            </a:r>
            <a:r>
              <a:rPr lang="en-US" sz="2400" dirty="0">
                <a:solidFill>
                  <a:schemeClr val="bg1"/>
                </a:solidFill>
              </a:rPr>
              <a:t>they </a:t>
            </a:r>
            <a:r>
              <a:rPr lang="en-US" sz="2400" dirty="0">
                <a:solidFill>
                  <a:schemeClr val="bg1"/>
                </a:solidFill>
                <a:effectLst/>
              </a:rPr>
              <a:t>have been to the address a number of times in the last 6 months, similar types of call, and Kate has previously gone to a friend’s house, and normally turns up back home after a couple of hours. </a:t>
            </a:r>
          </a:p>
          <a:p>
            <a:pPr>
              <a:lnSpc>
                <a:spcPct val="90000"/>
              </a:lnSpc>
              <a:spcAft>
                <a:spcPts val="800"/>
              </a:spcAft>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effectLst/>
              </a:rPr>
              <a:t>What </a:t>
            </a:r>
            <a:r>
              <a:rPr lang="en-US" sz="2400" dirty="0">
                <a:solidFill>
                  <a:schemeClr val="bg1"/>
                </a:solidFill>
              </a:rPr>
              <a:t>else do you want to know?</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Does this affect your threat &amp; risk assessment?</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What is your working strategy?</a:t>
            </a:r>
            <a:endParaRPr lang="en-US" sz="2400" dirty="0">
              <a:solidFill>
                <a:schemeClr val="bg1"/>
              </a:solidFill>
              <a:effectLst/>
            </a:endParaRPr>
          </a:p>
          <a:p>
            <a:pPr marL="342900" lvl="0" indent="-228600">
              <a:lnSpc>
                <a:spcPct val="90000"/>
              </a:lnSpc>
              <a:spcAft>
                <a:spcPts val="800"/>
              </a:spcAft>
              <a:buFont typeface="Arial" panose="020B0604020202020204" pitchFamily="34" charset="0"/>
              <a:buChar char="•"/>
            </a:pPr>
            <a:r>
              <a:rPr lang="en-US" sz="2400" dirty="0">
                <a:solidFill>
                  <a:schemeClr val="bg1"/>
                </a:solidFill>
                <a:effectLst/>
              </a:rPr>
              <a:t>What are your options and contingencies – what are you going to do?</a:t>
            </a:r>
          </a:p>
          <a:p>
            <a:pPr>
              <a:lnSpc>
                <a:spcPct val="90000"/>
              </a:lnSpc>
              <a:spcAft>
                <a:spcPts val="800"/>
              </a:spcAft>
            </a:pPr>
            <a:endParaRPr lang="en-US" dirty="0">
              <a:solidFill>
                <a:schemeClr val="bg1"/>
              </a:solidFill>
            </a:endParaRPr>
          </a:p>
          <a:p>
            <a:pPr>
              <a:lnSpc>
                <a:spcPct val="90000"/>
              </a:lnSpc>
              <a:spcAft>
                <a:spcPts val="800"/>
              </a:spcAft>
            </a:pPr>
            <a:endParaRPr lang="en-US" dirty="0">
              <a:solidFill>
                <a:schemeClr val="bg1"/>
              </a:solidFill>
              <a:effectLst/>
            </a:endParaRPr>
          </a:p>
        </p:txBody>
      </p:sp>
    </p:spTree>
    <p:extLst>
      <p:ext uri="{BB962C8B-B14F-4D97-AF65-F5344CB8AC3E}">
        <p14:creationId xmlns:p14="http://schemas.microsoft.com/office/powerpoint/2010/main" val="17385884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Take Action and Review what happened</a:t>
            </a:r>
          </a:p>
        </p:txBody>
      </p:sp>
    </p:spTree>
    <p:extLst>
      <p:ext uri="{BB962C8B-B14F-4D97-AF65-F5344CB8AC3E}">
        <p14:creationId xmlns:p14="http://schemas.microsoft.com/office/powerpoint/2010/main" val="819134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0" name="Rectangle 9222">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961CFD59-BDB5-4165-81B7-8DDCB3F04B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1341"/>
          <a:stretch/>
        </p:blipFill>
        <p:spPr bwMode="auto">
          <a:xfrm>
            <a:off x="603671" y="0"/>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9252" name="Rectangle 9224">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3" name="Rectangle 922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54" name="Group 9228">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925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3"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8"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5"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9"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7"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9"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51" name="Rectangle 925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72250D-93A2-44BB-82EB-08FC1937714C}"/>
              </a:ext>
            </a:extLst>
          </p:cNvPr>
          <p:cNvSpPr txBox="1"/>
          <p:nvPr/>
        </p:nvSpPr>
        <p:spPr>
          <a:xfrm>
            <a:off x="923925" y="420625"/>
            <a:ext cx="4781550" cy="6145714"/>
          </a:xfrm>
          <a:prstGeom prst="rect">
            <a:avLst/>
          </a:prstGeom>
        </p:spPr>
        <p:txBody>
          <a:bodyPr vert="horz" lIns="91440" tIns="45720" rIns="91440" bIns="45720" rtlCol="0" anchor="ctr">
            <a:normAutofit/>
          </a:bodyPr>
          <a:lstStyle/>
          <a:p>
            <a:pPr>
              <a:lnSpc>
                <a:spcPct val="90000"/>
              </a:lnSpc>
              <a:spcAft>
                <a:spcPts val="800"/>
              </a:spcAft>
            </a:pPr>
            <a:r>
              <a:rPr lang="en-US" sz="2400" dirty="0">
                <a:solidFill>
                  <a:schemeClr val="bg1"/>
                </a:solidFill>
              </a:rPr>
              <a:t>You go with </a:t>
            </a:r>
            <a:r>
              <a:rPr lang="en-US" sz="2400" dirty="0">
                <a:solidFill>
                  <a:schemeClr val="bg1"/>
                </a:solidFill>
                <a:effectLst/>
              </a:rPr>
              <a:t>the dog handler and after 10 minutes tracking you find Kate sitting on a grassy mound texting on her phone. Kate is upset and emotional.</a:t>
            </a:r>
          </a:p>
          <a:p>
            <a:pPr indent="-228600">
              <a:lnSpc>
                <a:spcPct val="90000"/>
              </a:lnSpc>
              <a:spcAft>
                <a:spcPts val="800"/>
              </a:spcAft>
              <a:buFont typeface="Arial" panose="020B0604020202020204" pitchFamily="34" charset="0"/>
              <a:buChar char="•"/>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effectLst/>
              </a:rPr>
              <a:t>What </a:t>
            </a:r>
            <a:r>
              <a:rPr lang="en-US" sz="2400" dirty="0">
                <a:solidFill>
                  <a:schemeClr val="bg1"/>
                </a:solidFill>
              </a:rPr>
              <a:t>else do you want to know?</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Does this affect your threat &amp; risk assessment?</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What is your working strategy?</a:t>
            </a:r>
          </a:p>
          <a:p>
            <a:pPr marL="342900" lvl="0" indent="-228600">
              <a:lnSpc>
                <a:spcPct val="90000"/>
              </a:lnSpc>
              <a:buFont typeface="Arial" panose="020B0604020202020204" pitchFamily="34" charset="0"/>
              <a:buChar char="•"/>
            </a:pPr>
            <a:r>
              <a:rPr lang="en-US" sz="2400" dirty="0">
                <a:solidFill>
                  <a:schemeClr val="bg1"/>
                </a:solidFill>
              </a:rPr>
              <a:t>Are you going to take action? What are you going to do?</a:t>
            </a:r>
          </a:p>
          <a:p>
            <a:pPr marL="342900" lvl="0" indent="-228600">
              <a:lnSpc>
                <a:spcPct val="90000"/>
              </a:lnSpc>
              <a:buFont typeface="Arial" panose="020B0604020202020204" pitchFamily="34" charset="0"/>
              <a:buChar char="•"/>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Review</a:t>
            </a:r>
            <a:endParaRPr lang="en-US" sz="2400" dirty="0">
              <a:solidFill>
                <a:schemeClr val="bg1"/>
              </a:solidFill>
              <a:effectLst/>
            </a:endParaRPr>
          </a:p>
          <a:p>
            <a:pPr marL="342900" lvl="0" indent="-228600">
              <a:lnSpc>
                <a:spcPct val="90000"/>
              </a:lnSpc>
              <a:spcAft>
                <a:spcPts val="800"/>
              </a:spcAft>
              <a:buFont typeface="Arial" panose="020B0604020202020204" pitchFamily="34" charset="0"/>
              <a:buChar char="•"/>
            </a:pPr>
            <a:endParaRPr lang="en-US" sz="2000" dirty="0">
              <a:solidFill>
                <a:schemeClr val="bg1"/>
              </a:solidFill>
              <a:effectLst/>
            </a:endParaRPr>
          </a:p>
          <a:p>
            <a:pPr marL="114300">
              <a:lnSpc>
                <a:spcPct val="90000"/>
              </a:lnSpc>
            </a:pPr>
            <a:endParaRPr lang="en-US" sz="2000" dirty="0">
              <a:solidFill>
                <a:schemeClr val="bg1"/>
              </a:solidFill>
              <a:effectLst/>
            </a:endParaRPr>
          </a:p>
        </p:txBody>
      </p:sp>
    </p:spTree>
    <p:extLst>
      <p:ext uri="{BB962C8B-B14F-4D97-AF65-F5344CB8AC3E}">
        <p14:creationId xmlns:p14="http://schemas.microsoft.com/office/powerpoint/2010/main" val="3334613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dirty="0"/>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3"/>
          <a:stretch>
            <a:fillRect/>
          </a:stretch>
        </p:blipFill>
        <p:spPr>
          <a:xfrm>
            <a:off x="3287100" y="1395097"/>
            <a:ext cx="7785267" cy="4846740"/>
          </a:xfrm>
          <a:prstGeom prst="rect">
            <a:avLst/>
          </a:prstGeom>
        </p:spPr>
      </p:pic>
    </p:spTree>
    <p:extLst>
      <p:ext uri="{BB962C8B-B14F-4D97-AF65-F5344CB8AC3E}">
        <p14:creationId xmlns:p14="http://schemas.microsoft.com/office/powerpoint/2010/main" val="32222554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F706-EE8D-B053-3B7D-DF0C85FDAA51}"/>
              </a:ext>
            </a:extLst>
          </p:cNvPr>
          <p:cNvSpPr>
            <a:spLocks noGrp="1"/>
          </p:cNvSpPr>
          <p:nvPr>
            <p:ph type="title"/>
          </p:nvPr>
        </p:nvSpPr>
        <p:spPr/>
        <p:txBody>
          <a:bodyPr/>
          <a:lstStyle/>
          <a:p>
            <a:pPr algn="ctr"/>
            <a:r>
              <a:rPr lang="en-GB" dirty="0"/>
              <a:t>C I A P O A R</a:t>
            </a:r>
          </a:p>
        </p:txBody>
      </p:sp>
      <p:pic>
        <p:nvPicPr>
          <p:cNvPr id="3" name="Picture 2">
            <a:extLst>
              <a:ext uri="{FF2B5EF4-FFF2-40B4-BE49-F238E27FC236}">
                <a16:creationId xmlns:a16="http://schemas.microsoft.com/office/drawing/2014/main" id="{3C49AF38-82EE-DC32-3BC2-E9823D3030A7}"/>
              </a:ext>
            </a:extLst>
          </p:cNvPr>
          <p:cNvPicPr>
            <a:picLocks noChangeAspect="1"/>
          </p:cNvPicPr>
          <p:nvPr/>
        </p:nvPicPr>
        <p:blipFill>
          <a:blip r:embed="rId3"/>
          <a:stretch>
            <a:fillRect/>
          </a:stretch>
        </p:blipFill>
        <p:spPr>
          <a:xfrm>
            <a:off x="2410942" y="1185548"/>
            <a:ext cx="9297206" cy="5230821"/>
          </a:xfrm>
          <a:prstGeom prst="rect">
            <a:avLst/>
          </a:prstGeom>
        </p:spPr>
      </p:pic>
    </p:spTree>
    <p:extLst>
      <p:ext uri="{BB962C8B-B14F-4D97-AF65-F5344CB8AC3E}">
        <p14:creationId xmlns:p14="http://schemas.microsoft.com/office/powerpoint/2010/main" val="11463535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descr="A coffee mug with a text&#10;&#10;Description automatically generated">
            <a:extLst>
              <a:ext uri="{FF2B5EF4-FFF2-40B4-BE49-F238E27FC236}">
                <a16:creationId xmlns:a16="http://schemas.microsoft.com/office/drawing/2014/main" id="{BB315D46-D061-B83A-C323-BBD21600FF41}"/>
              </a:ext>
            </a:extLst>
          </p:cNvPr>
          <p:cNvPicPr>
            <a:picLocks noChangeAspect="1"/>
          </p:cNvPicPr>
          <p:nvPr/>
        </p:nvPicPr>
        <p:blipFill rotWithShape="1">
          <a:blip r:embed="rId2"/>
          <a:srcRect t="32363" b="11397"/>
          <a:stretch/>
        </p:blipFill>
        <p:spPr>
          <a:xfrm>
            <a:off x="2445619" y="1286934"/>
            <a:ext cx="7300763" cy="4105949"/>
          </a:xfrm>
          <a:prstGeom prst="rect">
            <a:avLst/>
          </a:prstGeom>
        </p:spPr>
      </p:pic>
    </p:spTree>
    <p:extLst>
      <p:ext uri="{BB962C8B-B14F-4D97-AF65-F5344CB8AC3E}">
        <p14:creationId xmlns:p14="http://schemas.microsoft.com/office/powerpoint/2010/main" val="1514343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AF12D-8DA4-8962-33B4-D492CEA1C079}"/>
              </a:ext>
            </a:extLst>
          </p:cNvPr>
          <p:cNvSpPr>
            <a:spLocks noGrp="1"/>
          </p:cNvSpPr>
          <p:nvPr>
            <p:ph type="title"/>
          </p:nvPr>
        </p:nvSpPr>
        <p:spPr>
          <a:xfrm>
            <a:off x="8643193" y="-543339"/>
            <a:ext cx="3091607" cy="1577009"/>
          </a:xfrm>
        </p:spPr>
        <p:txBody>
          <a:bodyPr vert="horz" lIns="91440" tIns="45720" rIns="91440" bIns="45720" rtlCol="0" anchor="b">
            <a:normAutofit/>
          </a:bodyPr>
          <a:lstStyle/>
          <a:p>
            <a:r>
              <a:rPr lang="en-US" sz="4000" dirty="0">
                <a:solidFill>
                  <a:schemeClr val="tx1"/>
                </a:solidFill>
                <a:latin typeface="+mj-lt"/>
                <a:cs typeface="+mj-cs"/>
              </a:rPr>
              <a:t>GROUP WORK</a:t>
            </a:r>
          </a:p>
        </p:txBody>
      </p:sp>
      <p:pic>
        <p:nvPicPr>
          <p:cNvPr id="5" name="Picture 4">
            <a:extLst>
              <a:ext uri="{FF2B5EF4-FFF2-40B4-BE49-F238E27FC236}">
                <a16:creationId xmlns:a16="http://schemas.microsoft.com/office/drawing/2014/main" id="{9471DF00-D4BB-9487-52C6-AFF70EC1E3F6}"/>
              </a:ext>
            </a:extLst>
          </p:cNvPr>
          <p:cNvPicPr>
            <a:picLocks noChangeAspect="1"/>
          </p:cNvPicPr>
          <p:nvPr/>
        </p:nvPicPr>
        <p:blipFill rotWithShape="1">
          <a:blip r:embed="rId3"/>
          <a:srcRect l="13225" r="17442" b="1"/>
          <a:stretch/>
        </p:blipFill>
        <p:spPr>
          <a:xfrm>
            <a:off x="20" y="431"/>
            <a:ext cx="8115280" cy="6408311"/>
          </a:xfrm>
          <a:prstGeom prst="rect">
            <a:avLst/>
          </a:prstGeom>
        </p:spPr>
      </p:pic>
      <p:sp>
        <p:nvSpPr>
          <p:cNvPr id="4" name="TextBox 3">
            <a:extLst>
              <a:ext uri="{FF2B5EF4-FFF2-40B4-BE49-F238E27FC236}">
                <a16:creationId xmlns:a16="http://schemas.microsoft.com/office/drawing/2014/main" id="{E874CE75-6C6A-1C73-562A-1231FC51522B}"/>
              </a:ext>
            </a:extLst>
          </p:cNvPr>
          <p:cNvSpPr txBox="1"/>
          <p:nvPr/>
        </p:nvSpPr>
        <p:spPr>
          <a:xfrm>
            <a:off x="8643193" y="1033670"/>
            <a:ext cx="2942813" cy="4925003"/>
          </a:xfrm>
          <a:prstGeom prst="rect">
            <a:avLst/>
          </a:prstGeom>
        </p:spPr>
        <p:txBody>
          <a:bodyPr vert="horz" lIns="91440" tIns="45720" rIns="91440" bIns="45720" rtlCol="0">
            <a:noAutofit/>
          </a:bodyPr>
          <a:lstStyle/>
          <a:p>
            <a:pPr marL="457200" indent="-228600">
              <a:lnSpc>
                <a:spcPct val="90000"/>
              </a:lnSpc>
              <a:spcAft>
                <a:spcPts val="600"/>
              </a:spcAft>
              <a:buFont typeface="Arial" panose="020B0604020202020204" pitchFamily="34" charset="0"/>
              <a:buChar char="•"/>
            </a:pPr>
            <a:endParaRPr lang="en-US" sz="2000" dirty="0"/>
          </a:p>
          <a:p>
            <a:pPr marL="457200" indent="-228600">
              <a:lnSpc>
                <a:spcPct val="90000"/>
              </a:lnSpc>
              <a:spcAft>
                <a:spcPts val="600"/>
              </a:spcAft>
              <a:buFont typeface="Arial" panose="020B0604020202020204" pitchFamily="34" charset="0"/>
              <a:buChar char="•"/>
            </a:pPr>
            <a:r>
              <a:rPr lang="en-US" sz="2000" dirty="0"/>
              <a:t>Working in groups </a:t>
            </a:r>
          </a:p>
          <a:p>
            <a:pPr marL="457200" indent="-228600">
              <a:lnSpc>
                <a:spcPct val="90000"/>
              </a:lnSpc>
              <a:spcAft>
                <a:spcPts val="600"/>
              </a:spcAft>
              <a:buFont typeface="Arial" panose="020B0604020202020204" pitchFamily="34" charset="0"/>
              <a:buChar char="•"/>
            </a:pPr>
            <a:r>
              <a:rPr lang="en-US" sz="2000" dirty="0"/>
              <a:t>You will be presented with a series of ‘information feeds’ concerning a policing incident</a:t>
            </a:r>
          </a:p>
          <a:p>
            <a:pPr marL="457200" indent="-228600">
              <a:lnSpc>
                <a:spcPct val="90000"/>
              </a:lnSpc>
              <a:spcAft>
                <a:spcPts val="600"/>
              </a:spcAft>
              <a:buFont typeface="Arial" panose="020B0604020202020204" pitchFamily="34" charset="0"/>
              <a:buChar char="•"/>
            </a:pPr>
            <a:r>
              <a:rPr lang="en-US" sz="2000" dirty="0"/>
              <a:t>Your Task is to use NDM to discuss, make decisions and take action.</a:t>
            </a:r>
          </a:p>
          <a:p>
            <a:pPr marL="457200" indent="-228600">
              <a:lnSpc>
                <a:spcPct val="90000"/>
              </a:lnSpc>
              <a:spcAft>
                <a:spcPts val="600"/>
              </a:spcAft>
              <a:buFont typeface="Arial" panose="020B0604020202020204" pitchFamily="34" charset="0"/>
              <a:buChar char="•"/>
            </a:pPr>
            <a:r>
              <a:rPr lang="en-US" sz="2000" dirty="0"/>
              <a:t>Be prepared to discuss your group decisions with the class</a:t>
            </a:r>
          </a:p>
        </p:txBody>
      </p:sp>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87912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0" name="Rectangle 207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0CA7FAFE-4D27-4B3F-916F-2D9A6F67B960}"/>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5237" r="8511" b="1"/>
          <a:stretch/>
        </p:blipFill>
        <p:spPr bwMode="auto">
          <a:xfrm>
            <a:off x="-170" y="10"/>
            <a:ext cx="845031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CD5C2FF-41B9-4573-8878-79FBCE24DE08}"/>
              </a:ext>
            </a:extLst>
          </p:cNvPr>
          <p:cNvSpPr>
            <a:spLocks noGrp="1"/>
          </p:cNvSpPr>
          <p:nvPr>
            <p:ph type="title"/>
          </p:nvPr>
        </p:nvSpPr>
        <p:spPr>
          <a:xfrm>
            <a:off x="328773" y="184936"/>
            <a:ext cx="4935279" cy="6287783"/>
          </a:xfrm>
        </p:spPr>
        <p:txBody>
          <a:bodyPr vert="horz" lIns="91440" tIns="45720" rIns="91440" bIns="45720" rtlCol="0" anchor="b">
            <a:normAutofit fontScale="90000"/>
          </a:bodyPr>
          <a:lstStyle/>
          <a:p>
            <a:pPr marL="342900" lvl="0" indent="-228600">
              <a:buFont typeface="Arial" panose="020B0604020202020204" pitchFamily="34" charset="0"/>
              <a:buChar char="•"/>
            </a:pPr>
            <a:br>
              <a:rPr lang="en-US" sz="1100" b="0" kern="1200" dirty="0">
                <a:solidFill>
                  <a:srgbClr val="FFFFFF"/>
                </a:solidFill>
                <a:effectLst/>
                <a:latin typeface="+mj-lt"/>
                <a:ea typeface="+mj-ea"/>
                <a:cs typeface="+mj-cs"/>
              </a:rPr>
            </a:br>
            <a:br>
              <a:rPr lang="en-US" sz="1100" b="0" kern="1200" dirty="0">
                <a:solidFill>
                  <a:srgbClr val="FFFFFF"/>
                </a:solidFill>
                <a:latin typeface="+mj-lt"/>
                <a:ea typeface="+mj-ea"/>
                <a:cs typeface="+mj-cs"/>
              </a:rPr>
            </a:br>
            <a:br>
              <a:rPr lang="en-US" sz="1100" b="0" kern="1200" dirty="0">
                <a:solidFill>
                  <a:srgbClr val="FFFFFF"/>
                </a:solidFill>
                <a:latin typeface="+mj-lt"/>
                <a:ea typeface="+mj-ea"/>
                <a:cs typeface="+mj-cs"/>
              </a:rPr>
            </a:br>
            <a:r>
              <a:rPr lang="en-US" sz="2400" dirty="0">
                <a:solidFill>
                  <a:srgbClr val="FFFFFF"/>
                </a:solidFill>
                <a:latin typeface="+mn-lt"/>
                <a:cs typeface="+mj-cs"/>
              </a:rPr>
              <a:t>NDM </a:t>
            </a:r>
            <a:r>
              <a:rPr lang="en-US" sz="2400" kern="1200" dirty="0">
                <a:solidFill>
                  <a:srgbClr val="FFFFFF"/>
                </a:solidFill>
                <a:effectLst/>
                <a:latin typeface="+mn-lt"/>
                <a:cs typeface="+mj-cs"/>
              </a:rPr>
              <a:t>Scenario 2 – ARREST</a:t>
            </a:r>
            <a:br>
              <a:rPr lang="en-US" sz="2400" b="0" kern="1200" dirty="0">
                <a:solidFill>
                  <a:srgbClr val="FFFFFF"/>
                </a:solidFill>
                <a:effectLst/>
                <a:latin typeface="+mn-lt"/>
                <a:cs typeface="+mj-cs"/>
              </a:rPr>
            </a:br>
            <a:br>
              <a:rPr lang="en-US" sz="2400" b="0" dirty="0">
                <a:solidFill>
                  <a:srgbClr val="FFFFFF"/>
                </a:solidFill>
                <a:latin typeface="+mn-lt"/>
                <a:cs typeface="+mj-cs"/>
              </a:rPr>
            </a:br>
            <a:r>
              <a:rPr lang="en-US" sz="2400" b="0" kern="1200" dirty="0">
                <a:solidFill>
                  <a:srgbClr val="FFFFFF"/>
                </a:solidFill>
                <a:effectLst/>
                <a:latin typeface="+mn-lt"/>
                <a:cs typeface="+mj-cs"/>
              </a:rPr>
              <a:t>The time is 0700h on a Tuesday morning. You are at briefing and the Sergeant is briefing an arrest plan for this morning. Address is 17, Dene Grove, </a:t>
            </a:r>
            <a:r>
              <a:rPr lang="en-US" sz="2400" b="0" dirty="0">
                <a:solidFill>
                  <a:srgbClr val="FFFFFF"/>
                </a:solidFill>
                <a:latin typeface="+mn-lt"/>
                <a:cs typeface="+mj-cs"/>
              </a:rPr>
              <a:t>Sandford</a:t>
            </a:r>
            <a:r>
              <a:rPr lang="en-US" sz="2400" b="0" kern="1200" dirty="0">
                <a:solidFill>
                  <a:srgbClr val="FFFFFF"/>
                </a:solidFill>
                <a:effectLst/>
                <a:latin typeface="+mn-lt"/>
                <a:cs typeface="+mj-cs"/>
              </a:rPr>
              <a:t>. The suspect is a male person called Gary Evans, 23 years old, and wanted for a violent assault, the previous day. </a:t>
            </a:r>
            <a:br>
              <a:rPr lang="en-US" sz="2400" b="0" kern="1200" dirty="0">
                <a:solidFill>
                  <a:srgbClr val="FFFFFF"/>
                </a:solidFill>
                <a:effectLst/>
                <a:latin typeface="+mn-lt"/>
                <a:cs typeface="+mj-cs"/>
              </a:rPr>
            </a:br>
            <a:br>
              <a:rPr lang="en-US" sz="2400" b="0" kern="1200" dirty="0">
                <a:solidFill>
                  <a:srgbClr val="FFFFFF"/>
                </a:solidFill>
                <a:effectLst/>
                <a:latin typeface="+mn-lt"/>
                <a:cs typeface="+mj-cs"/>
              </a:rPr>
            </a:br>
            <a:r>
              <a:rPr lang="en-US" sz="2400" b="0" kern="1200" dirty="0">
                <a:solidFill>
                  <a:srgbClr val="FFFFFF"/>
                </a:solidFill>
                <a:effectLst/>
                <a:latin typeface="+mn-lt"/>
                <a:cs typeface="+mj-cs"/>
              </a:rPr>
              <a:t>Use </a:t>
            </a:r>
            <a:r>
              <a:rPr lang="en-US" sz="2400" b="0" dirty="0">
                <a:solidFill>
                  <a:srgbClr val="FFFFFF"/>
                </a:solidFill>
                <a:latin typeface="+mn-lt"/>
                <a:cs typeface="+mj-cs"/>
              </a:rPr>
              <a:t>NDM to gather information and intelligence.</a:t>
            </a:r>
            <a:br>
              <a:rPr lang="en-US" sz="2400" b="0" dirty="0">
                <a:solidFill>
                  <a:srgbClr val="FFFFFF"/>
                </a:solidFill>
                <a:latin typeface="+mn-lt"/>
                <a:cs typeface="+mj-cs"/>
              </a:rPr>
            </a:br>
            <a:br>
              <a:rPr lang="en-US" sz="2400" b="0" dirty="0">
                <a:solidFill>
                  <a:srgbClr val="FFFFFF"/>
                </a:solidFill>
                <a:latin typeface="+mn-lt"/>
                <a:cs typeface="+mj-cs"/>
              </a:rPr>
            </a:br>
            <a:r>
              <a:rPr lang="en-US" sz="2400" b="0" dirty="0">
                <a:solidFill>
                  <a:schemeClr val="bg1"/>
                </a:solidFill>
                <a:latin typeface="+mn-lt"/>
              </a:rPr>
              <a:t>What else do you want to know?</a:t>
            </a:r>
            <a:br>
              <a:rPr lang="en-US" sz="2000" b="0" dirty="0">
                <a:solidFill>
                  <a:schemeClr val="bg1"/>
                </a:solidFill>
                <a:latin typeface="+mn-lt"/>
              </a:rPr>
            </a:br>
            <a:br>
              <a:rPr lang="en-US" sz="2000" b="0" dirty="0">
                <a:solidFill>
                  <a:schemeClr val="bg1"/>
                </a:solidFill>
                <a:latin typeface="+mn-lt"/>
              </a:rPr>
            </a:br>
            <a:br>
              <a:rPr lang="en-US" sz="1100" dirty="0">
                <a:solidFill>
                  <a:schemeClr val="bg1"/>
                </a:solidFill>
              </a:rPr>
            </a:br>
            <a:br>
              <a:rPr lang="en-US" sz="1100" kern="1200" dirty="0">
                <a:solidFill>
                  <a:srgbClr val="FFFFFF"/>
                </a:solidFill>
                <a:effectLst/>
                <a:latin typeface="+mj-lt"/>
                <a:ea typeface="+mj-ea"/>
                <a:cs typeface="+mj-cs"/>
              </a:rPr>
            </a:br>
            <a:br>
              <a:rPr lang="en-US" sz="1100" kern="1200" dirty="0">
                <a:solidFill>
                  <a:srgbClr val="FFFFFF"/>
                </a:solidFill>
                <a:effectLst/>
                <a:latin typeface="+mj-lt"/>
                <a:ea typeface="+mj-ea"/>
                <a:cs typeface="+mj-cs"/>
              </a:rPr>
            </a:br>
            <a:br>
              <a:rPr lang="en-US" sz="1100" kern="1200" dirty="0">
                <a:solidFill>
                  <a:srgbClr val="FFFFFF"/>
                </a:solidFill>
                <a:effectLst/>
                <a:latin typeface="+mj-lt"/>
                <a:ea typeface="+mj-ea"/>
                <a:cs typeface="+mj-cs"/>
              </a:rPr>
            </a:br>
            <a:endParaRPr lang="en-US" sz="11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5219582A-D28C-4C2C-A103-61F791E0EF31}"/>
              </a:ext>
            </a:extLst>
          </p:cNvPr>
          <p:cNvPicPr>
            <a:picLocks noChangeAspect="1"/>
          </p:cNvPicPr>
          <p:nvPr/>
        </p:nvPicPr>
        <p:blipFill rotWithShape="1">
          <a:blip r:embed="rId4"/>
          <a:srcRect t="7989" r="2"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6684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11CAF0-B72B-426B-B214-85F56C1A391D}"/>
              </a:ext>
            </a:extLst>
          </p:cNvPr>
          <p:cNvPicPr>
            <a:picLocks noChangeAspect="1"/>
          </p:cNvPicPr>
          <p:nvPr/>
        </p:nvPicPr>
        <p:blipFill rotWithShape="1">
          <a:blip r:embed="rId2"/>
          <a:srcRect t="17504" r="9093" b="1565"/>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C30129-5848-4214-A9FF-34BA2F33B620}"/>
              </a:ext>
            </a:extLst>
          </p:cNvPr>
          <p:cNvSpPr>
            <a:spLocks noGrp="1"/>
          </p:cNvSpPr>
          <p:nvPr>
            <p:ph type="title"/>
          </p:nvPr>
        </p:nvSpPr>
        <p:spPr>
          <a:xfrm>
            <a:off x="257175" y="342005"/>
            <a:ext cx="4426729" cy="5423363"/>
          </a:xfrm>
        </p:spPr>
        <p:txBody>
          <a:bodyPr vert="horz" lIns="91440" tIns="45720" rIns="91440" bIns="45720" rtlCol="0" anchor="b">
            <a:normAutofit/>
          </a:bodyPr>
          <a:lstStyle/>
          <a:p>
            <a:pPr marL="114300" lvl="0">
              <a:lnSpc>
                <a:spcPct val="90000"/>
              </a:lnSpc>
            </a:pPr>
            <a:r>
              <a:rPr lang="en-GB" sz="2700" dirty="0">
                <a:solidFill>
                  <a:schemeClr val="tx1"/>
                </a:solidFill>
                <a:effectLst/>
                <a:latin typeface="+mn-lt"/>
                <a:ea typeface="Calibri" panose="020F0502020204030204" pitchFamily="34" charset="0"/>
                <a:cs typeface="Times New Roman" panose="02020603050405020304" pitchFamily="18" charset="0"/>
              </a:rPr>
              <a:t>UPDATE:</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b="0" dirty="0">
                <a:solidFill>
                  <a:schemeClr val="tx1"/>
                </a:solidFill>
                <a:effectLst/>
                <a:latin typeface="+mn-lt"/>
                <a:ea typeface="Calibri" panose="020F0502020204030204" pitchFamily="34" charset="0"/>
                <a:cs typeface="Times New Roman" panose="02020603050405020304" pitchFamily="18" charset="0"/>
              </a:rPr>
              <a:t>The brief plan is to attend the address</a:t>
            </a:r>
            <a:r>
              <a:rPr lang="en-GB" sz="2700" b="0" dirty="0">
                <a:solidFill>
                  <a:schemeClr val="tx1"/>
                </a:solidFill>
                <a:latin typeface="+mn-lt"/>
                <a:ea typeface="Calibri" panose="020F0502020204030204" pitchFamily="34" charset="0"/>
                <a:cs typeface="Times New Roman" panose="02020603050405020304" pitchFamily="18" charset="0"/>
              </a:rPr>
              <a:t>. T</a:t>
            </a:r>
            <a:r>
              <a:rPr lang="en-GB" sz="2700" b="0" dirty="0">
                <a:solidFill>
                  <a:schemeClr val="tx1"/>
                </a:solidFill>
                <a:effectLst/>
                <a:latin typeface="+mn-lt"/>
                <a:ea typeface="Calibri" panose="020F0502020204030204" pitchFamily="34" charset="0"/>
                <a:cs typeface="Times New Roman" panose="02020603050405020304" pitchFamily="18" charset="0"/>
              </a:rPr>
              <a:t>he Sergeant and </a:t>
            </a:r>
            <a:r>
              <a:rPr lang="en-GB" sz="2700" b="0" dirty="0">
                <a:solidFill>
                  <a:schemeClr val="tx1"/>
                </a:solidFill>
                <a:latin typeface="+mn-lt"/>
                <a:ea typeface="Calibri" panose="020F0502020204030204" pitchFamily="34" charset="0"/>
                <a:cs typeface="Times New Roman" panose="02020603050405020304" pitchFamily="18" charset="0"/>
              </a:rPr>
              <a:t>a colleague</a:t>
            </a:r>
            <a:r>
              <a:rPr lang="en-GB" sz="2700" b="0" dirty="0">
                <a:solidFill>
                  <a:schemeClr val="tx1"/>
                </a:solidFill>
                <a:effectLst/>
                <a:latin typeface="+mn-lt"/>
                <a:ea typeface="Calibri" panose="020F0502020204030204" pitchFamily="34" charset="0"/>
                <a:cs typeface="Times New Roman" panose="02020603050405020304" pitchFamily="18" charset="0"/>
              </a:rPr>
              <a:t> will knock the front door and </a:t>
            </a:r>
            <a:r>
              <a:rPr lang="en-GB" sz="2700" b="0" dirty="0">
                <a:solidFill>
                  <a:schemeClr val="tx1"/>
                </a:solidFill>
                <a:latin typeface="+mn-lt"/>
                <a:ea typeface="Calibri" panose="020F0502020204030204" pitchFamily="34" charset="0"/>
                <a:cs typeface="Times New Roman" panose="02020603050405020304" pitchFamily="18" charset="0"/>
              </a:rPr>
              <a:t>another 2 colleagues </a:t>
            </a:r>
            <a:r>
              <a:rPr lang="en-GB" sz="2700" b="0" dirty="0">
                <a:solidFill>
                  <a:schemeClr val="tx1"/>
                </a:solidFill>
                <a:effectLst/>
                <a:latin typeface="+mn-lt"/>
                <a:ea typeface="Calibri" panose="020F0502020204030204" pitchFamily="34" charset="0"/>
                <a:cs typeface="Times New Roman" panose="02020603050405020304" pitchFamily="18" charset="0"/>
              </a:rPr>
              <a:t>will cut off at the rear of the premises.</a:t>
            </a:r>
            <a:br>
              <a:rPr lang="en-GB" sz="2700" b="0" dirty="0">
                <a:solidFill>
                  <a:schemeClr val="tx1"/>
                </a:solidFill>
                <a:effectLst/>
                <a:latin typeface="+mn-lt"/>
                <a:ea typeface="Calibri" panose="020F0502020204030204" pitchFamily="34" charset="0"/>
                <a:cs typeface="Times New Roman" panose="02020603050405020304" pitchFamily="18" charset="0"/>
              </a:rPr>
            </a:b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dirty="0">
                <a:solidFill>
                  <a:schemeClr val="tx1"/>
                </a:solidFill>
                <a:effectLst/>
                <a:latin typeface="+mn-lt"/>
                <a:ea typeface="Calibri" panose="020F0502020204030204" pitchFamily="34" charset="0"/>
                <a:cs typeface="Times New Roman" panose="02020603050405020304" pitchFamily="18" charset="0"/>
              </a:rPr>
              <a:t>TASK:</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US" sz="2700" b="0" dirty="0">
                <a:solidFill>
                  <a:schemeClr val="tx1"/>
                </a:solidFill>
                <a:effectLst/>
                <a:latin typeface="+mn-lt"/>
              </a:rPr>
              <a:t>What </a:t>
            </a:r>
            <a:r>
              <a:rPr lang="en-US" sz="2700" b="0" dirty="0">
                <a:solidFill>
                  <a:schemeClr val="tx1"/>
                </a:solidFill>
                <a:latin typeface="+mn-lt"/>
              </a:rPr>
              <a:t>else do you want to know?</a:t>
            </a:r>
            <a:br>
              <a:rPr lang="en-GB" sz="2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2700" b="0" dirty="0">
                <a:solidFill>
                  <a:schemeClr val="tx1"/>
                </a:solidFill>
                <a:latin typeface="Calibri" panose="020F0502020204030204" pitchFamily="34" charset="0"/>
                <a:cs typeface="Calibri" panose="020F0502020204030204" pitchFamily="34" charset="0"/>
              </a:rPr>
              <a:t>Assess the threat and risk.</a:t>
            </a:r>
            <a:br>
              <a:rPr lang="en-US" sz="2700" b="0" dirty="0">
                <a:solidFill>
                  <a:schemeClr val="tx1"/>
                </a:solidFill>
                <a:latin typeface="Calibri" panose="020F0502020204030204" pitchFamily="34" charset="0"/>
                <a:cs typeface="Calibri" panose="020F0502020204030204" pitchFamily="34" charset="0"/>
              </a:rPr>
            </a:br>
            <a:r>
              <a:rPr lang="en-US" sz="2700" b="0" dirty="0">
                <a:solidFill>
                  <a:schemeClr val="tx1"/>
                </a:solidFill>
                <a:latin typeface="Calibri" panose="020F0502020204030204" pitchFamily="34" charset="0"/>
                <a:cs typeface="Calibri" panose="020F0502020204030204" pitchFamily="34" charset="0"/>
              </a:rPr>
              <a:t>Develop a working strategy.</a:t>
            </a:r>
            <a:br>
              <a:rPr lang="en-US" sz="1800" dirty="0">
                <a:solidFill>
                  <a:schemeClr val="bg1"/>
                </a:solidFill>
              </a:rPr>
            </a:br>
            <a:endParaRPr lang="en-US" sz="1800" b="0" dirty="0">
              <a:solidFill>
                <a:schemeClr val="tx1"/>
              </a:solidFill>
              <a:latin typeface="+mj-lt"/>
              <a:cs typeface="+mj-cs"/>
            </a:endParaRPr>
          </a:p>
        </p:txBody>
      </p:sp>
    </p:spTree>
    <p:extLst>
      <p:ext uri="{BB962C8B-B14F-4D97-AF65-F5344CB8AC3E}">
        <p14:creationId xmlns:p14="http://schemas.microsoft.com/office/powerpoint/2010/main" val="337355807"/>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See the source image">
            <a:extLst>
              <a:ext uri="{FF2B5EF4-FFF2-40B4-BE49-F238E27FC236}">
                <a16:creationId xmlns:a16="http://schemas.microsoft.com/office/drawing/2014/main" id="{80CFCF7A-3B87-4010-9615-4CC59E0A70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 t="4499" r="28120" b="1"/>
          <a:stretch/>
        </p:blipFill>
        <p:spPr bwMode="auto">
          <a:xfrm>
            <a:off x="4818888" y="1"/>
            <a:ext cx="7373112" cy="6857999"/>
          </a:xfrm>
          <a:prstGeom prst="rect">
            <a:avLst/>
          </a:prstGeom>
          <a:noFill/>
          <a:extLst>
            <a:ext uri="{909E8E84-426E-40DD-AFC4-6F175D3DCCD1}">
              <a14:hiddenFill xmlns:a14="http://schemas.microsoft.com/office/drawing/2010/main">
                <a:solidFill>
                  <a:srgbClr val="FFFFFF"/>
                </a:solidFill>
              </a14:hiddenFill>
            </a:ext>
          </a:extLst>
        </p:spPr>
      </p:pic>
      <p:sp>
        <p:nvSpPr>
          <p:cNvPr id="32" name="Freeform: Shape 27">
            <a:extLst>
              <a:ext uri="{FF2B5EF4-FFF2-40B4-BE49-F238E27FC236}">
                <a16:creationId xmlns:a16="http://schemas.microsoft.com/office/drawing/2014/main" id="{E1223861-A3E8-48E6-8C01-F3C9AD22D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9">
            <a:extLst>
              <a:ext uri="{FF2B5EF4-FFF2-40B4-BE49-F238E27FC236}">
                <a16:creationId xmlns:a16="http://schemas.microsoft.com/office/drawing/2014/main" id="{CE940727-F42D-4F2B-AF71-DA5D9FABE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4916B0-E906-46B7-B85E-71916E578FA9}"/>
              </a:ext>
            </a:extLst>
          </p:cNvPr>
          <p:cNvSpPr>
            <a:spLocks noGrp="1"/>
          </p:cNvSpPr>
          <p:nvPr>
            <p:ph type="title"/>
          </p:nvPr>
        </p:nvSpPr>
        <p:spPr>
          <a:xfrm>
            <a:off x="804672" y="775632"/>
            <a:ext cx="5291328" cy="5764653"/>
          </a:xfrm>
        </p:spPr>
        <p:txBody>
          <a:bodyPr vert="horz" lIns="91440" tIns="45720" rIns="91440" bIns="45720" rtlCol="0" anchor="b">
            <a:normAutofit fontScale="90000"/>
          </a:bodyPr>
          <a:lstStyle/>
          <a:p>
            <a:pPr marL="114300" lvl="0"/>
            <a:r>
              <a:rPr lang="en-US" sz="2200" dirty="0">
                <a:solidFill>
                  <a:schemeClr val="tx1"/>
                </a:solidFill>
                <a:effectLst/>
                <a:latin typeface="+mn-lt"/>
                <a:cs typeface="+mj-cs"/>
              </a:rPr>
              <a:t>UPDATE:</a:t>
            </a:r>
            <a:br>
              <a:rPr lang="en-US" sz="2200" dirty="0">
                <a:solidFill>
                  <a:schemeClr val="tx1"/>
                </a:solidFill>
                <a:effectLst/>
                <a:latin typeface="+mn-lt"/>
                <a:cs typeface="+mj-cs"/>
              </a:rPr>
            </a:br>
            <a:br>
              <a:rPr lang="en-US" sz="2200" dirty="0">
                <a:solidFill>
                  <a:schemeClr val="tx1"/>
                </a:solidFill>
                <a:effectLst/>
                <a:latin typeface="+mn-lt"/>
                <a:cs typeface="+mj-cs"/>
              </a:rPr>
            </a:br>
            <a:r>
              <a:rPr lang="en-US" sz="2200" b="0" dirty="0">
                <a:solidFill>
                  <a:schemeClr val="tx1"/>
                </a:solidFill>
                <a:effectLst/>
                <a:latin typeface="+mn-lt"/>
                <a:cs typeface="+mj-cs"/>
              </a:rPr>
              <a:t>The time is now 0745h. You have arrived at the address and deployed to your respective positions. On knocking the front door, a male has come out of the back door and is contained in the rear garden. He is agitated and holding a crowbar.</a:t>
            </a:r>
            <a:br>
              <a:rPr lang="en-US" sz="2200" b="0" dirty="0">
                <a:solidFill>
                  <a:schemeClr val="tx1"/>
                </a:solidFill>
                <a:effectLst/>
                <a:latin typeface="+mn-lt"/>
                <a:cs typeface="+mj-cs"/>
              </a:rPr>
            </a:br>
            <a:br>
              <a:rPr lang="en-US" sz="2200" b="0" dirty="0">
                <a:solidFill>
                  <a:schemeClr val="tx1"/>
                </a:solidFill>
                <a:latin typeface="+mn-lt"/>
                <a:cs typeface="+mj-cs"/>
              </a:rPr>
            </a:br>
            <a:r>
              <a:rPr lang="en-GB" sz="2200" b="0" dirty="0">
                <a:solidFill>
                  <a:schemeClr val="tx1"/>
                </a:solidFill>
                <a:latin typeface="+mn-lt"/>
                <a:ea typeface="Calibri" panose="020F0502020204030204" pitchFamily="34" charset="0"/>
                <a:cs typeface="Times New Roman" panose="02020603050405020304" pitchFamily="18" charset="0"/>
              </a:rPr>
              <a:t>Noise and movement suggest there is another  person upstairs in the house. The Sergeant tells you to contain the bottom of the stairs and she goes through the house to the rear garden.</a:t>
            </a:r>
            <a:br>
              <a:rPr lang="en-US" sz="2200" b="0" dirty="0">
                <a:solidFill>
                  <a:schemeClr val="tx1"/>
                </a:solidFill>
                <a:latin typeface="+mn-lt"/>
              </a:rPr>
            </a:br>
            <a:br>
              <a:rPr lang="en-US" sz="2200" b="0" dirty="0">
                <a:solidFill>
                  <a:schemeClr val="tx1"/>
                </a:solidFill>
                <a:latin typeface="+mn-lt"/>
              </a:rPr>
            </a:br>
            <a:r>
              <a:rPr lang="en-US" sz="2200" b="0" dirty="0">
                <a:solidFill>
                  <a:schemeClr val="tx1"/>
                </a:solidFill>
                <a:latin typeface="+mn-lt"/>
              </a:rPr>
              <a:t>What else do you want to know?</a:t>
            </a:r>
            <a:br>
              <a:rPr lang="en-US" sz="2200" b="0" dirty="0">
                <a:solidFill>
                  <a:schemeClr val="tx1"/>
                </a:solidFill>
                <a:latin typeface="+mn-lt"/>
              </a:rPr>
            </a:br>
            <a:r>
              <a:rPr lang="en-US" sz="2200" b="0" dirty="0">
                <a:solidFill>
                  <a:schemeClr val="tx1"/>
                </a:solidFill>
                <a:latin typeface="+mn-lt"/>
              </a:rPr>
              <a:t>Does this affect your threat &amp; risk assessment?</a:t>
            </a:r>
            <a:br>
              <a:rPr lang="en-US" sz="2200" b="0" dirty="0">
                <a:solidFill>
                  <a:schemeClr val="tx1"/>
                </a:solidFill>
                <a:latin typeface="+mn-lt"/>
              </a:rPr>
            </a:br>
            <a:r>
              <a:rPr lang="en-US" sz="2200" b="0" dirty="0">
                <a:solidFill>
                  <a:schemeClr val="tx1"/>
                </a:solidFill>
                <a:latin typeface="+mn-lt"/>
              </a:rPr>
              <a:t>What is your working strategy?</a:t>
            </a:r>
            <a:br>
              <a:rPr lang="en-US" sz="2200" b="0" dirty="0">
                <a:solidFill>
                  <a:schemeClr val="tx1"/>
                </a:solidFill>
                <a:latin typeface="+mn-lt"/>
              </a:rPr>
            </a:br>
            <a:r>
              <a:rPr lang="en-US" sz="2200" b="0" dirty="0">
                <a:solidFill>
                  <a:schemeClr val="tx1"/>
                </a:solidFill>
                <a:latin typeface="+mn-lt"/>
              </a:rPr>
              <a:t>What are your options and contingencies – what are you going to do?</a:t>
            </a:r>
            <a:br>
              <a:rPr lang="en-US" sz="2200" dirty="0">
                <a:solidFill>
                  <a:schemeClr val="bg1"/>
                </a:solidFill>
              </a:rPr>
            </a:br>
            <a:br>
              <a:rPr lang="en-GB" sz="2000" b="0" dirty="0">
                <a:solidFill>
                  <a:schemeClr val="tx1"/>
                </a:solidFill>
                <a:latin typeface="+mn-lt"/>
                <a:ea typeface="Calibri" panose="020F0502020204030204" pitchFamily="34" charset="0"/>
                <a:cs typeface="Times New Roman" panose="02020603050405020304" pitchFamily="18" charset="0"/>
              </a:rPr>
            </a:br>
            <a:br>
              <a:rPr lang="en-US" sz="2000" b="0" dirty="0">
                <a:solidFill>
                  <a:schemeClr val="tx1"/>
                </a:solidFill>
                <a:effectLst/>
                <a:latin typeface="+mn-lt"/>
                <a:cs typeface="+mj-cs"/>
              </a:rPr>
            </a:br>
            <a:br>
              <a:rPr lang="en-US" sz="2000" b="0" dirty="0">
                <a:solidFill>
                  <a:schemeClr val="tx1"/>
                </a:solidFill>
                <a:effectLst/>
                <a:latin typeface="+mn-lt"/>
                <a:cs typeface="+mj-cs"/>
              </a:rPr>
            </a:br>
            <a:br>
              <a:rPr lang="en-US" sz="1400" dirty="0">
                <a:solidFill>
                  <a:schemeClr val="tx1"/>
                </a:solidFill>
                <a:effectLst/>
                <a:latin typeface="+mj-lt"/>
                <a:cs typeface="+mj-cs"/>
              </a:rPr>
            </a:br>
            <a:endParaRPr lang="en-US" sz="1400" dirty="0">
              <a:solidFill>
                <a:schemeClr val="tx1"/>
              </a:solidFill>
              <a:latin typeface="+mj-lt"/>
              <a:cs typeface="+mj-cs"/>
            </a:endParaRPr>
          </a:p>
        </p:txBody>
      </p:sp>
    </p:spTree>
    <p:extLst>
      <p:ext uri="{BB962C8B-B14F-4D97-AF65-F5344CB8AC3E}">
        <p14:creationId xmlns:p14="http://schemas.microsoft.com/office/powerpoint/2010/main" val="14162628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6BFAC2-81F8-453D-8E16-4597978E0D7C}"/>
              </a:ext>
            </a:extLst>
          </p:cNvPr>
          <p:cNvPicPr>
            <a:picLocks noChangeAspect="1"/>
          </p:cNvPicPr>
          <p:nvPr/>
        </p:nvPicPr>
        <p:blipFill rotWithShape="1">
          <a:blip r:embed="rId3"/>
          <a:srcRect t="4808" r="23412" b="4282"/>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1D3D98-BDE2-4016-88AA-6BB30AFBC848}"/>
              </a:ext>
            </a:extLst>
          </p:cNvPr>
          <p:cNvSpPr>
            <a:spLocks noGrp="1"/>
          </p:cNvSpPr>
          <p:nvPr>
            <p:ph type="title"/>
          </p:nvPr>
        </p:nvSpPr>
        <p:spPr>
          <a:xfrm>
            <a:off x="433953" y="495946"/>
            <a:ext cx="4249951" cy="5718874"/>
          </a:xfrm>
        </p:spPr>
        <p:txBody>
          <a:bodyPr vert="horz" lIns="91440" tIns="45720" rIns="91440" bIns="45720" rtlCol="0" anchor="b">
            <a:normAutofit fontScale="90000"/>
          </a:bodyPr>
          <a:lstStyle/>
          <a:p>
            <a:pPr marL="114300" lvl="0">
              <a:lnSpc>
                <a:spcPct val="90000"/>
              </a:lnSpc>
            </a:pPr>
            <a:r>
              <a:rPr lang="en-GB" sz="2700" b="0" dirty="0">
                <a:solidFill>
                  <a:schemeClr val="tx1"/>
                </a:solidFill>
                <a:effectLst/>
                <a:latin typeface="+mn-lt"/>
                <a:ea typeface="Calibri" panose="020F0502020204030204" pitchFamily="34" charset="0"/>
                <a:cs typeface="Times New Roman" panose="02020603050405020304" pitchFamily="18" charset="0"/>
              </a:rPr>
              <a:t>A male person comes down the stairs with his hands </a:t>
            </a:r>
            <a:r>
              <a:rPr lang="en-GB" sz="2700" b="0" dirty="0">
                <a:solidFill>
                  <a:schemeClr val="tx1"/>
                </a:solidFill>
                <a:latin typeface="+mn-lt"/>
                <a:ea typeface="Calibri" panose="020F0502020204030204" pitchFamily="34" charset="0"/>
                <a:cs typeface="Times New Roman" panose="02020603050405020304" pitchFamily="18" charset="0"/>
              </a:rPr>
              <a:t>in his pockets </a:t>
            </a:r>
            <a:r>
              <a:rPr lang="en-GB" sz="2700" b="0" dirty="0">
                <a:solidFill>
                  <a:schemeClr val="tx1"/>
                </a:solidFill>
                <a:effectLst/>
                <a:latin typeface="+mn-lt"/>
                <a:ea typeface="Calibri" panose="020F0502020204030204" pitchFamily="34" charset="0"/>
                <a:cs typeface="Times New Roman" panose="02020603050405020304" pitchFamily="18" charset="0"/>
              </a:rPr>
              <a:t>and he looks like the suspect. He is apologising and asking to be arrested.</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b="0" dirty="0">
                <a:solidFill>
                  <a:schemeClr val="tx1"/>
                </a:solidFill>
                <a:effectLst/>
                <a:latin typeface="+mn-lt"/>
                <a:ea typeface="Calibri" panose="020F0502020204030204" pitchFamily="34" charset="0"/>
                <a:cs typeface="Times New Roman" panose="02020603050405020304" pitchFamily="18" charset="0"/>
              </a:rPr>
              <a:t> </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US" sz="2700" b="0" dirty="0">
                <a:solidFill>
                  <a:schemeClr val="tx1"/>
                </a:solidFill>
                <a:effectLst/>
                <a:latin typeface="+mn-lt"/>
              </a:rPr>
              <a:t>What </a:t>
            </a:r>
            <a:r>
              <a:rPr lang="en-US" sz="2700" b="0" dirty="0">
                <a:solidFill>
                  <a:schemeClr val="tx1"/>
                </a:solidFill>
                <a:latin typeface="+mn-lt"/>
              </a:rPr>
              <a:t>else do you want to know?</a:t>
            </a:r>
            <a:br>
              <a:rPr lang="en-US" sz="2700" b="0" dirty="0">
                <a:solidFill>
                  <a:schemeClr val="tx1"/>
                </a:solidFill>
                <a:effectLst/>
                <a:latin typeface="+mn-lt"/>
              </a:rPr>
            </a:br>
            <a:r>
              <a:rPr lang="en-US" sz="2700" b="0" dirty="0">
                <a:solidFill>
                  <a:schemeClr val="tx1"/>
                </a:solidFill>
                <a:latin typeface="+mn-lt"/>
              </a:rPr>
              <a:t>Does this affect your threat &amp; risk assessment?</a:t>
            </a:r>
            <a:br>
              <a:rPr lang="en-US" sz="2700" b="0" dirty="0">
                <a:solidFill>
                  <a:schemeClr val="tx1"/>
                </a:solidFill>
                <a:effectLst/>
                <a:latin typeface="+mn-lt"/>
              </a:rPr>
            </a:br>
            <a:r>
              <a:rPr lang="en-US" sz="2700" b="0" dirty="0">
                <a:solidFill>
                  <a:schemeClr val="tx1"/>
                </a:solidFill>
                <a:latin typeface="+mn-lt"/>
              </a:rPr>
              <a:t>What is your working strategy?</a:t>
            </a:r>
            <a:br>
              <a:rPr lang="en-US" sz="2700" b="0" dirty="0">
                <a:solidFill>
                  <a:schemeClr val="tx1"/>
                </a:solidFill>
                <a:latin typeface="+mn-lt"/>
              </a:rPr>
            </a:br>
            <a:r>
              <a:rPr lang="en-US" sz="2700" b="0" dirty="0">
                <a:solidFill>
                  <a:schemeClr val="tx1"/>
                </a:solidFill>
                <a:latin typeface="+mn-lt"/>
              </a:rPr>
              <a:t>Are you going to take action? What are you going to do?</a:t>
            </a:r>
            <a:br>
              <a:rPr lang="en-US" sz="2700" b="0" dirty="0">
                <a:solidFill>
                  <a:schemeClr val="tx1"/>
                </a:solidFill>
                <a:latin typeface="+mn-lt"/>
              </a:rPr>
            </a:br>
            <a:br>
              <a:rPr lang="en-US" sz="2700" b="0" dirty="0">
                <a:solidFill>
                  <a:schemeClr val="tx1"/>
                </a:solidFill>
                <a:latin typeface="+mn-lt"/>
              </a:rPr>
            </a:br>
            <a:r>
              <a:rPr lang="en-US" sz="2700" b="0" dirty="0">
                <a:solidFill>
                  <a:schemeClr val="tx1"/>
                </a:solidFill>
                <a:latin typeface="+mn-lt"/>
              </a:rPr>
              <a:t>Review.</a:t>
            </a:r>
            <a:br>
              <a:rPr lang="en-US" sz="1600" dirty="0">
                <a:solidFill>
                  <a:schemeClr val="bg1"/>
                </a:solidFill>
                <a:effectLst/>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US" sz="1600" dirty="0">
              <a:solidFill>
                <a:schemeClr val="tx1"/>
              </a:solidFill>
              <a:latin typeface="+mj-lt"/>
              <a:cs typeface="+mj-cs"/>
            </a:endParaRPr>
          </a:p>
        </p:txBody>
      </p:sp>
    </p:spTree>
    <p:extLst>
      <p:ext uri="{BB962C8B-B14F-4D97-AF65-F5344CB8AC3E}">
        <p14:creationId xmlns:p14="http://schemas.microsoft.com/office/powerpoint/2010/main" val="4183317925"/>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7F2B24C-8077-434A-B8A7-4ED07DEE29C7}"/>
              </a:ext>
            </a:extLst>
          </p:cNvPr>
          <p:cNvSpPr>
            <a:spLocks noGrp="1"/>
          </p:cNvSpPr>
          <p:nvPr>
            <p:ph type="title"/>
          </p:nvPr>
        </p:nvSpPr>
        <p:spPr>
          <a:xfrm>
            <a:off x="195208" y="143838"/>
            <a:ext cx="3739793" cy="7181635"/>
          </a:xfrm>
        </p:spPr>
        <p:txBody>
          <a:bodyPr vert="horz" lIns="91440" tIns="45720" rIns="91440" bIns="45720" rtlCol="0" anchor="t">
            <a:normAutofit/>
          </a:bodyPr>
          <a:lstStyle/>
          <a:p>
            <a:pPr>
              <a:lnSpc>
                <a:spcPct val="107000"/>
              </a:lnSpc>
              <a:spcAft>
                <a:spcPts val="8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NDM </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Scenario 3 NEIGHBOURHOOD ISSUE</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You are part of a Neighbourhood Policing Team (NPT) attending a Partnership Meeting to discuss an increase in Anti-social behaviour and Crime in the </a:t>
            </a:r>
            <a: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local area</a:t>
            </a: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Partner agencies at the meeting include Local Councillors, the Deputy Head from the local high school and a number of representative from the local resident’s association.</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Use NDM to critically analyse the situation and decide what to do.</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000" dirty="0">
                <a:effectLst/>
                <a:latin typeface="Calibri" panose="020F0502020204030204" pitchFamily="34" charset="0"/>
                <a:ea typeface="Calibri" panose="020F0502020204030204" pitchFamily="34" charset="0"/>
                <a:cs typeface="Times New Roman" panose="02020603050405020304" pitchFamily="18" charset="0"/>
              </a:rPr>
            </a:br>
            <a:endParaRPr lang="en-US" sz="10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4815312E-EDF2-4D73-B201-BB0C288DB6CD}"/>
              </a:ext>
            </a:extLst>
          </p:cNvPr>
          <p:cNvPicPr>
            <a:picLocks noChangeAspect="1"/>
          </p:cNvPicPr>
          <p:nvPr/>
        </p:nvPicPr>
        <p:blipFill>
          <a:blip r:embed="rId2"/>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9138252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E24771-A1C8-40D8-A73D-4D446EF5757C}"/>
              </a:ext>
            </a:extLst>
          </p:cNvPr>
          <p:cNvPicPr>
            <a:picLocks noChangeAspect="1"/>
          </p:cNvPicPr>
          <p:nvPr/>
        </p:nvPicPr>
        <p:blipFill rotWithShape="1">
          <a:blip r:embed="rId3"/>
          <a:srcRect r="33244"/>
          <a:stretch/>
        </p:blipFill>
        <p:spPr>
          <a:xfrm>
            <a:off x="4038599" y="10"/>
            <a:ext cx="8160026" cy="6875809"/>
          </a:xfrm>
          <a:prstGeom prst="rect">
            <a:avLst/>
          </a:prstGeom>
        </p:spPr>
      </p:pic>
      <p:sp>
        <p:nvSpPr>
          <p:cNvPr id="26" name="Freeform: Shape 2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67F030-C2AC-40A3-B6A2-3D4040A813A4}"/>
              </a:ext>
            </a:extLst>
          </p:cNvPr>
          <p:cNvSpPr>
            <a:spLocks noGrp="1"/>
          </p:cNvSpPr>
          <p:nvPr>
            <p:ph type="title"/>
          </p:nvPr>
        </p:nvSpPr>
        <p:spPr>
          <a:xfrm>
            <a:off x="437323" y="119271"/>
            <a:ext cx="3149444" cy="6362520"/>
          </a:xfrm>
        </p:spPr>
        <p:txBody>
          <a:bodyPr vert="horz" lIns="91440" tIns="45720" rIns="91440" bIns="45720" rtlCol="0" anchor="t">
            <a:normAutofit fontScale="90000"/>
          </a:bodyPr>
          <a:lstStyle/>
          <a:p>
            <a:br>
              <a:rPr lang="en-US" sz="1000" b="0" dirty="0">
                <a:solidFill>
                  <a:srgbClr val="FFFFFF"/>
                </a:solidFill>
                <a:effectLst/>
                <a:latin typeface="+mj-lt"/>
                <a:cs typeface="+mj-cs"/>
              </a:rPr>
            </a:br>
            <a:r>
              <a:rPr kumimoji="0" lang="en-US" sz="2000" b="0" i="0" u="none" strike="noStrike" cap="none" spc="0" normalizeH="0" baseline="0" noProof="0" dirty="0">
                <a:ln>
                  <a:noFill/>
                </a:ln>
                <a:solidFill>
                  <a:srgbClr val="FFFFFF"/>
                </a:solidFill>
                <a:effectLst/>
                <a:uLnTx/>
                <a:uFillTx/>
                <a:latin typeface="+mj-lt"/>
                <a:cs typeface="+mj-cs"/>
              </a:rPr>
              <a:t>The meeting has started, and the police are being blamed for </a:t>
            </a:r>
            <a:r>
              <a:rPr lang="en-US" sz="2000" b="0" dirty="0">
                <a:solidFill>
                  <a:srgbClr val="FFFFFF"/>
                </a:solidFill>
                <a:latin typeface="+mj-lt"/>
                <a:cs typeface="+mj-cs"/>
              </a:rPr>
              <a:t>a</a:t>
            </a:r>
            <a:r>
              <a:rPr kumimoji="0" lang="en-US" sz="2000" b="0" i="0" u="none" strike="noStrike" cap="none" spc="0" normalizeH="0" baseline="0" noProof="0" dirty="0">
                <a:ln>
                  <a:noFill/>
                </a:ln>
                <a:solidFill>
                  <a:srgbClr val="FFFFFF"/>
                </a:solidFill>
                <a:effectLst/>
                <a:uLnTx/>
                <a:uFillTx/>
                <a:latin typeface="+mj-lt"/>
                <a:cs typeface="+mj-cs"/>
              </a:rPr>
              <a:t> lack of patrols in the area which the partners claim are causing the issues. </a:t>
            </a:r>
            <a:br>
              <a:rPr kumimoji="0" lang="en-US" sz="2000" b="0" i="0" u="none" strike="noStrike" cap="none" spc="0" normalizeH="0" baseline="0" noProof="0" dirty="0">
                <a:ln>
                  <a:noFill/>
                </a:ln>
                <a:solidFill>
                  <a:srgbClr val="FFFFFF"/>
                </a:solidFill>
                <a:effectLst/>
                <a:uLnTx/>
                <a:uFillTx/>
                <a:latin typeface="+mj-lt"/>
                <a:cs typeface="+mj-cs"/>
              </a:rPr>
            </a:br>
            <a:br>
              <a:rPr kumimoji="0" lang="en-US" sz="2000" b="0" i="0" u="none" strike="noStrike" cap="none" spc="0" normalizeH="0" baseline="0" noProof="0" dirty="0">
                <a:ln>
                  <a:noFill/>
                </a:ln>
                <a:solidFill>
                  <a:srgbClr val="FFFFFF"/>
                </a:solidFill>
                <a:effectLst/>
                <a:uLnTx/>
                <a:uFillTx/>
                <a:latin typeface="+mj-lt"/>
                <a:cs typeface="+mj-cs"/>
              </a:rPr>
            </a:br>
            <a:r>
              <a:rPr kumimoji="0" lang="en-US" sz="2000" b="0" i="0" u="none" strike="noStrike" cap="none" spc="0" normalizeH="0" baseline="0" noProof="0" dirty="0">
                <a:ln>
                  <a:noFill/>
                </a:ln>
                <a:solidFill>
                  <a:srgbClr val="FFFFFF"/>
                </a:solidFill>
                <a:uLnTx/>
                <a:uFillTx/>
                <a:latin typeface="+mj-lt"/>
                <a:cs typeface="+mj-cs"/>
              </a:rPr>
              <a:t>You </a:t>
            </a:r>
            <a:r>
              <a:rPr lang="en-US" sz="2000" b="0" dirty="0">
                <a:solidFill>
                  <a:srgbClr val="FFFFFF"/>
                </a:solidFill>
                <a:effectLst/>
                <a:latin typeface="+mj-lt"/>
                <a:cs typeface="+mj-cs"/>
              </a:rPr>
              <a:t>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a:t>
            </a:r>
            <a:br>
              <a:rPr lang="en-US" sz="2000" b="0" dirty="0">
                <a:solidFill>
                  <a:srgbClr val="FFFFFF"/>
                </a:solidFill>
                <a:effectLst/>
                <a:latin typeface="+mj-lt"/>
                <a:cs typeface="+mj-cs"/>
              </a:rPr>
            </a:br>
            <a:br>
              <a:rPr lang="en-US" sz="2000" b="0" dirty="0">
                <a:solidFill>
                  <a:srgbClr val="FFFFFF"/>
                </a:solidFill>
                <a:effectLst/>
                <a:latin typeface="+mj-lt"/>
                <a:cs typeface="+mj-cs"/>
              </a:rPr>
            </a:br>
            <a:br>
              <a:rPr lang="en-US" sz="2000" b="0" dirty="0">
                <a:solidFill>
                  <a:srgbClr val="FFFFFF"/>
                </a:solidFill>
                <a:effectLst/>
                <a:latin typeface="+mj-lt"/>
                <a:cs typeface="+mj-cs"/>
              </a:rPr>
            </a:br>
            <a:r>
              <a:rPr lang="en-GB" sz="2000" b="0" dirty="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US" sz="1000" b="0" dirty="0">
                <a:solidFill>
                  <a:srgbClr val="FFFFFF"/>
                </a:solidFill>
                <a:effectLst/>
                <a:latin typeface="+mj-lt"/>
                <a:cs typeface="+mj-cs"/>
              </a:rPr>
            </a:br>
            <a:br>
              <a:rPr lang="en-US" sz="1000" b="0" dirty="0">
                <a:solidFill>
                  <a:srgbClr val="FFFFFF"/>
                </a:solidFill>
                <a:effectLst/>
                <a:latin typeface="+mj-lt"/>
                <a:cs typeface="+mj-cs"/>
              </a:rPr>
            </a:br>
            <a:br>
              <a:rPr lang="en-US" sz="1000" dirty="0">
                <a:solidFill>
                  <a:srgbClr val="FFFFFF"/>
                </a:solidFill>
                <a:effectLst/>
                <a:latin typeface="+mj-lt"/>
                <a:cs typeface="+mj-cs"/>
              </a:rPr>
            </a:br>
            <a:endParaRPr lang="en-US" sz="1000" b="0" dirty="0">
              <a:solidFill>
                <a:srgbClr val="FFFFFF"/>
              </a:solidFill>
              <a:latin typeface="+mj-lt"/>
              <a:cs typeface="+mj-cs"/>
            </a:endParaRPr>
          </a:p>
        </p:txBody>
      </p:sp>
    </p:spTree>
    <p:extLst>
      <p:ext uri="{BB962C8B-B14F-4D97-AF65-F5344CB8AC3E}">
        <p14:creationId xmlns:p14="http://schemas.microsoft.com/office/powerpoint/2010/main" val="8216572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9" name="Rectangle 717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Freeform: Shape 718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B08E0E-A704-4A63-B29C-8D1ADE508A69}"/>
              </a:ext>
            </a:extLst>
          </p:cNvPr>
          <p:cNvSpPr>
            <a:spLocks noGrp="1"/>
          </p:cNvSpPr>
          <p:nvPr>
            <p:ph type="title"/>
          </p:nvPr>
        </p:nvSpPr>
        <p:spPr>
          <a:xfrm>
            <a:off x="578888" y="628305"/>
            <a:ext cx="2880828" cy="5212288"/>
          </a:xfrm>
        </p:spPr>
        <p:txBody>
          <a:bodyPr vert="horz" lIns="91440" tIns="45720" rIns="91440" bIns="45720" rtlCol="0" anchor="t">
            <a:normAutofit fontScale="90000"/>
          </a:bodyPr>
          <a:lstStyle/>
          <a:p>
            <a:r>
              <a:rPr lang="en-GB" sz="2400" b="0" dirty="0">
                <a:solidFill>
                  <a:schemeClr val="bg1"/>
                </a:solidFill>
                <a:effectLst/>
                <a:latin typeface="+mn-lt"/>
                <a:ea typeface="Calibri" panose="020F0502020204030204" pitchFamily="34" charset="0"/>
                <a:cs typeface="Times New Roman" panose="02020603050405020304" pitchFamily="18" charset="0"/>
              </a:rPr>
              <a:t>The meeting has been going on for </a:t>
            </a:r>
            <a:r>
              <a:rPr lang="en-GB" sz="2400" b="0" dirty="0">
                <a:solidFill>
                  <a:schemeClr val="bg1"/>
                </a:solidFill>
                <a:latin typeface="+mn-lt"/>
                <a:ea typeface="Calibri" panose="020F0502020204030204" pitchFamily="34" charset="0"/>
                <a:cs typeface="Times New Roman" panose="02020603050405020304" pitchFamily="18" charset="0"/>
              </a:rPr>
              <a:t>over </a:t>
            </a:r>
            <a:r>
              <a:rPr lang="en-GB" sz="2400" b="0" dirty="0">
                <a:solidFill>
                  <a:schemeClr val="bg1"/>
                </a:solidFill>
                <a:effectLst/>
                <a:latin typeface="+mn-lt"/>
                <a:ea typeface="Calibri" panose="020F0502020204030204" pitchFamily="34" charset="0"/>
                <a:cs typeface="Times New Roman" panose="02020603050405020304" pitchFamily="18" charset="0"/>
              </a:rPr>
              <a:t>an hour now with the partners arguing about the situation and pointing the finger at each other for not doing enough.</a:t>
            </a:r>
            <a:br>
              <a:rPr lang="en-GB" sz="2400" b="0" dirty="0">
                <a:solidFill>
                  <a:schemeClr val="bg1"/>
                </a:solidFill>
                <a:effectLst/>
                <a:latin typeface="+mn-lt"/>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r>
              <a:rPr lang="en-GB" sz="2400" b="0" dirty="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US" sz="1600" b="0" kern="1200" dirty="0">
              <a:solidFill>
                <a:srgbClr val="FFFFFF"/>
              </a:solidFill>
              <a:latin typeface="+mj-lt"/>
              <a:ea typeface="+mj-ea"/>
              <a:cs typeface="+mj-cs"/>
            </a:endParaRPr>
          </a:p>
        </p:txBody>
      </p:sp>
      <p:pic>
        <p:nvPicPr>
          <p:cNvPr id="7170" name="Picture 2" descr="See the source image">
            <a:extLst>
              <a:ext uri="{FF2B5EF4-FFF2-40B4-BE49-F238E27FC236}">
                <a16:creationId xmlns:a16="http://schemas.microsoft.com/office/drawing/2014/main" id="{06811D54-E022-4D3A-84C8-F2DF40962D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02428" y="1017407"/>
            <a:ext cx="7225748" cy="4823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4266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DE3186-C1E2-1217-BFA1-490322364C73}"/>
              </a:ext>
            </a:extLst>
          </p:cNvPr>
          <p:cNvPicPr>
            <a:picLocks noChangeAspect="1"/>
          </p:cNvPicPr>
          <p:nvPr/>
        </p:nvPicPr>
        <p:blipFill>
          <a:blip r:embed="rId3"/>
          <a:stretch>
            <a:fillRect/>
          </a:stretch>
        </p:blipFill>
        <p:spPr>
          <a:xfrm>
            <a:off x="4743164" y="4320208"/>
            <a:ext cx="2155333" cy="2126974"/>
          </a:xfrm>
          <a:prstGeom prst="rect">
            <a:avLst/>
          </a:prstGeom>
        </p:spPr>
      </p:pic>
      <p:pic>
        <p:nvPicPr>
          <p:cNvPr id="3" name="Picture 2">
            <a:extLst>
              <a:ext uri="{FF2B5EF4-FFF2-40B4-BE49-F238E27FC236}">
                <a16:creationId xmlns:a16="http://schemas.microsoft.com/office/drawing/2014/main" id="{72836B95-6E1A-7F23-6D70-C29D060F8765}"/>
              </a:ext>
            </a:extLst>
          </p:cNvPr>
          <p:cNvPicPr>
            <a:picLocks noChangeAspect="1"/>
          </p:cNvPicPr>
          <p:nvPr/>
        </p:nvPicPr>
        <p:blipFill>
          <a:blip r:embed="rId4"/>
          <a:stretch>
            <a:fillRect/>
          </a:stretch>
        </p:blipFill>
        <p:spPr>
          <a:xfrm>
            <a:off x="8556763" y="1467058"/>
            <a:ext cx="3161212" cy="1381875"/>
          </a:xfrm>
          <a:prstGeom prst="rect">
            <a:avLst/>
          </a:prstGeom>
        </p:spPr>
      </p:pic>
      <p:pic>
        <p:nvPicPr>
          <p:cNvPr id="4" name="Picture 3">
            <a:extLst>
              <a:ext uri="{FF2B5EF4-FFF2-40B4-BE49-F238E27FC236}">
                <a16:creationId xmlns:a16="http://schemas.microsoft.com/office/drawing/2014/main" id="{79487404-3776-2E74-DCD2-D946EEA334BE}"/>
              </a:ext>
            </a:extLst>
          </p:cNvPr>
          <p:cNvPicPr>
            <a:picLocks noChangeAspect="1"/>
          </p:cNvPicPr>
          <p:nvPr/>
        </p:nvPicPr>
        <p:blipFill>
          <a:blip r:embed="rId5"/>
          <a:stretch>
            <a:fillRect/>
          </a:stretch>
        </p:blipFill>
        <p:spPr>
          <a:xfrm>
            <a:off x="144968" y="1467058"/>
            <a:ext cx="2401359" cy="1262606"/>
          </a:xfrm>
          <a:prstGeom prst="rect">
            <a:avLst/>
          </a:prstGeom>
        </p:spPr>
      </p:pic>
      <p:pic>
        <p:nvPicPr>
          <p:cNvPr id="5" name="Picture 4">
            <a:extLst>
              <a:ext uri="{FF2B5EF4-FFF2-40B4-BE49-F238E27FC236}">
                <a16:creationId xmlns:a16="http://schemas.microsoft.com/office/drawing/2014/main" id="{C2601094-2B78-F9F7-8F2D-4150AF5811DE}"/>
              </a:ext>
            </a:extLst>
          </p:cNvPr>
          <p:cNvPicPr>
            <a:picLocks noChangeAspect="1"/>
          </p:cNvPicPr>
          <p:nvPr/>
        </p:nvPicPr>
        <p:blipFill>
          <a:blip r:embed="rId6"/>
          <a:stretch>
            <a:fillRect/>
          </a:stretch>
        </p:blipFill>
        <p:spPr>
          <a:xfrm>
            <a:off x="2782940" y="876496"/>
            <a:ext cx="5537210" cy="3115361"/>
          </a:xfrm>
          <a:prstGeom prst="rect">
            <a:avLst/>
          </a:prstGeom>
        </p:spPr>
      </p:pic>
      <p:pic>
        <p:nvPicPr>
          <p:cNvPr id="6" name="Picture 5">
            <a:extLst>
              <a:ext uri="{FF2B5EF4-FFF2-40B4-BE49-F238E27FC236}">
                <a16:creationId xmlns:a16="http://schemas.microsoft.com/office/drawing/2014/main" id="{5CA8DE4C-A02E-BCF7-64FC-7FE1749C1C60}"/>
              </a:ext>
            </a:extLst>
          </p:cNvPr>
          <p:cNvPicPr>
            <a:picLocks noChangeAspect="1"/>
          </p:cNvPicPr>
          <p:nvPr/>
        </p:nvPicPr>
        <p:blipFill>
          <a:blip r:embed="rId7"/>
          <a:stretch>
            <a:fillRect/>
          </a:stretch>
        </p:blipFill>
        <p:spPr>
          <a:xfrm>
            <a:off x="8635094" y="5685183"/>
            <a:ext cx="3206330" cy="1079559"/>
          </a:xfrm>
          <a:prstGeom prst="rect">
            <a:avLst/>
          </a:prstGeom>
        </p:spPr>
      </p:pic>
    </p:spTree>
    <p:extLst>
      <p:ext uri="{BB962C8B-B14F-4D97-AF65-F5344CB8AC3E}">
        <p14:creationId xmlns:p14="http://schemas.microsoft.com/office/powerpoint/2010/main" val="15623594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0F9316-73B7-BE5A-9359-BD49E2CF93AC}"/>
              </a:ext>
            </a:extLst>
          </p:cNvPr>
          <p:cNvPicPr>
            <a:picLocks noChangeAspect="1"/>
          </p:cNvPicPr>
          <p:nvPr/>
        </p:nvPicPr>
        <p:blipFill>
          <a:blip r:embed="rId2"/>
          <a:stretch>
            <a:fillRect/>
          </a:stretch>
        </p:blipFill>
        <p:spPr>
          <a:xfrm>
            <a:off x="4448279" y="1497495"/>
            <a:ext cx="5023789" cy="3664226"/>
          </a:xfrm>
          <a:prstGeom prst="rect">
            <a:avLst/>
          </a:prstGeom>
        </p:spPr>
      </p:pic>
    </p:spTree>
    <p:extLst>
      <p:ext uri="{BB962C8B-B14F-4D97-AF65-F5344CB8AC3E}">
        <p14:creationId xmlns:p14="http://schemas.microsoft.com/office/powerpoint/2010/main" val="302594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1386</Words>
  <Application>Microsoft Office PowerPoint</Application>
  <PresentationFormat>Widescreen</PresentationFormat>
  <Paragraphs>113</Paragraphs>
  <Slides>36</Slides>
  <Notes>31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Gotham</vt:lpstr>
      <vt:lpstr>Arial</vt:lpstr>
      <vt:lpstr>Calibri</vt:lpstr>
      <vt:lpstr>Calibri Light</vt:lpstr>
      <vt:lpstr>Office Theme</vt:lpstr>
      <vt:lpstr>Evidenced Based Policing and the National Decision Model  </vt:lpstr>
      <vt:lpstr>Aims &amp; Objectives  </vt:lpstr>
      <vt:lpstr>PowerPoint Presentation</vt:lpstr>
      <vt:lpstr>Critical Thinking</vt:lpstr>
      <vt:lpstr>PowerPoint Presentation</vt:lpstr>
      <vt:lpstr>Evidence Based Policing EBT</vt:lpstr>
      <vt:lpstr>PowerPoint Presentation</vt:lpstr>
      <vt:lpstr>Decision Making</vt:lpstr>
      <vt:lpstr>National Decision Model</vt:lpstr>
      <vt:lpstr>PowerPoint Presentation</vt:lpstr>
      <vt:lpstr>Code of Ethics</vt:lpstr>
      <vt:lpstr>PowerPoint Presentation</vt:lpstr>
      <vt:lpstr>PowerPoint Presentation</vt:lpstr>
      <vt:lpstr>NDM Scenario 1 MISSING FEMALE </vt:lpstr>
      <vt:lpstr>PowerPoint Presentation</vt:lpstr>
      <vt:lpstr>5 x 5 Risk Matrix</vt:lpstr>
      <vt:lpstr>PowerPoint Presentation</vt:lpstr>
      <vt:lpstr>National Decision Model</vt:lpstr>
      <vt:lpstr>PowerPoint Presentation</vt:lpstr>
      <vt:lpstr>PowerPoint Presentation</vt:lpstr>
      <vt:lpstr>PowerPoint Presentation</vt:lpstr>
      <vt:lpstr>PowerPoint Presentation</vt:lpstr>
      <vt:lpstr>PowerPoint Presentation</vt:lpstr>
      <vt:lpstr>Code of Ethics</vt:lpstr>
      <vt:lpstr>C I A P O A R</vt:lpstr>
      <vt:lpstr>PowerPoint Presentation</vt:lpstr>
      <vt:lpstr>GROUP WORK</vt:lpstr>
      <vt:lpstr>   NDM Scenario 2 – ARREST  The time is 0700h on a Tuesday morning. You are at briefing and the Sergeant is briefing an arrest plan for this morning. Address is 17, Dene Grove, Sandford. The suspect is a male person called Gary Evans, 23 years old, and wanted for a violent assault, the previous day.   Use NDM to gather information and intelligence.  What else do you want to know?      </vt:lpstr>
      <vt:lpstr>UPDATE: The brief plan is to attend the address. The Sergeant and a colleague will knock the front door and another 2 colleagues will cut off at the rear of the premises.  TASK: What else do you want to know? Assess the threat and risk. Develop a working strategy. </vt:lpstr>
      <vt:lpstr>UPDATE:  The time is now 0745h. You have arrived at the address and deployed to your respective positions. On knocking the front door, a male has come out of the back door and is contained in the rear garden. He is agitated and holding a crowbar.  Noise and movement suggest there is another  person upstairs in the house. The Sergeant tells you to contain the bottom of the stairs and she goes through the house to the rear garden.  What else do you want to know? Does this affect your threat &amp; risk assessment? What is your working strategy? What are your options and contingencies – what are you going to do?     </vt:lpstr>
      <vt:lpstr>A male person comes down the stairs with his hands in his pockets and he looks like the suspect. He is apologising and asking to be arrested.   What else do you want to know? Does this affect your threat &amp; risk assessment? What is your working strategy? Are you going to take action? What are you going to do?  Review.  </vt:lpstr>
      <vt:lpstr>NDM Scenario 3 NEIGHBOURHOOD ISSUE   You are part of a Neighbourhood Policing Team (NPT) attending a Partnership Meeting to discuss an increase in Anti-social behaviour and Crime in the local area.   Partner agencies at the meeting include Local Councillors, the Deputy Head from the local high school and a number of representative from the local resident’s association.   Use NDM to critically analyse the situation and decide what to do.     </vt:lpstr>
      <vt:lpstr> The meeting has started, and the police are being blamed for a lack of patrols in the area which the partners claim are causing the issues.   You 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Use NDM to critically analyse the situation and decide what to do.   </vt:lpstr>
      <vt:lpstr>The meeting has been going on for over an hour now with the partners arguing about the situation and pointing the finger at each other for not doing enough.   Use NDM to critically analyse the situation and decide what to do.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Framework</dc:title>
  <dc:creator>Rowe, Jason</dc:creator>
  <cp:lastModifiedBy>Sadie France</cp:lastModifiedBy>
  <cp:revision>31</cp:revision>
  <dcterms:created xsi:type="dcterms:W3CDTF">2022-08-11T11:11:24Z</dcterms:created>
  <dcterms:modified xsi:type="dcterms:W3CDTF">2023-10-13T06:36:22Z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2022-08-11T11:11:24Z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cf1cbef2-1c65-484d-ae5e-206577cb786b</vt:lpwstr>
  </property>
  <property fmtid="{D5CDD505-2E9C-101B-9397-08002B2CF9AE}" pid="8" name="MSIP_Label_f2acd28b-79a3-4a0f-b0ff-4b75658b1549_ContentBits">
    <vt:lpwstr>0</vt:lpwstr>
  </property>
</Properties>
</file>