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  <p:sldMasterId id="2147483695" r:id="rId5"/>
    <p:sldMasterId id="2147483698" r:id="rId6"/>
    <p:sldMasterId id="2147483706" r:id="rId7"/>
    <p:sldMasterId id="2147483709" r:id="rId8"/>
    <p:sldMasterId id="2147483713" r:id="rId9"/>
    <p:sldMasterId id="2147483717" r:id="rId10"/>
  </p:sldMasterIdLst>
  <p:notesMasterIdLst>
    <p:notesMasterId r:id="rId40"/>
  </p:notesMasterIdLst>
  <p:sldIdLst>
    <p:sldId id="306" r:id="rId11"/>
    <p:sldId id="303" r:id="rId12"/>
    <p:sldId id="262" r:id="rId13"/>
    <p:sldId id="263" r:id="rId14"/>
    <p:sldId id="286" r:id="rId15"/>
    <p:sldId id="300" r:id="rId16"/>
    <p:sldId id="288" r:id="rId17"/>
    <p:sldId id="289" r:id="rId18"/>
    <p:sldId id="290" r:id="rId19"/>
    <p:sldId id="297" r:id="rId20"/>
    <p:sldId id="298" r:id="rId21"/>
    <p:sldId id="305" r:id="rId22"/>
    <p:sldId id="308" r:id="rId23"/>
    <p:sldId id="310" r:id="rId24"/>
    <p:sldId id="312" r:id="rId25"/>
    <p:sldId id="313" r:id="rId26"/>
    <p:sldId id="311" r:id="rId27"/>
    <p:sldId id="296" r:id="rId28"/>
    <p:sldId id="292" r:id="rId29"/>
    <p:sldId id="295" r:id="rId30"/>
    <p:sldId id="299" r:id="rId31"/>
    <p:sldId id="302" r:id="rId32"/>
    <p:sldId id="304" r:id="rId33"/>
    <p:sldId id="264" r:id="rId34"/>
    <p:sldId id="279" r:id="rId35"/>
    <p:sldId id="280" r:id="rId36"/>
    <p:sldId id="266" r:id="rId37"/>
    <p:sldId id="294" r:id="rId38"/>
    <p:sldId id="30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344529"/>
    <a:srgbClr val="2B3922"/>
    <a:srgbClr val="2E3722"/>
    <a:srgbClr val="FCF7F1"/>
    <a:srgbClr val="B8D233"/>
    <a:srgbClr val="5CC6D6"/>
    <a:srgbClr val="F8D22F"/>
    <a:srgbClr val="F03F2B"/>
    <a:srgbClr val="3488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9EA342-C1D7-EF71-D2E9-156E6654B4E0}" v="541" dt="2025-10-12T10:18:42.771"/>
    <p1510:client id="{9CDA5699-CDB8-9EDF-93F1-31B7E613AE4F}" v="701" dt="2025-10-12T06:47:59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15" autoAdjust="0"/>
    <p:restoredTop sz="93593" autoAdjust="0"/>
  </p:normalViewPr>
  <p:slideViewPr>
    <p:cSldViewPr snapToGrid="0">
      <p:cViewPr varScale="1">
        <p:scale>
          <a:sx n="80" d="100"/>
          <a:sy n="80" d="100"/>
        </p:scale>
        <p:origin x="4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20" Type="http://schemas.openxmlformats.org/officeDocument/2006/relationships/slide" Target="slides/slide10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560A4D-25AC-4CA3-B087-E7FFF68D532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AF0B5-8F8A-4282-AA8A-9AA29D120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543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65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00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545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369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606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827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5840514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9879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239142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94001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17087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69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BEF36-2612-C634-C4C3-9270C905A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43A7D9-E427-3C5D-100D-1B14B3943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C8CFB5-8BE6-BF99-B168-70E7A0D9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C33F3-356A-6D1D-70B2-5539C9C1B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11/8/2025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6145D-D72C-D3BD-392F-A07AA6C49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18EB8C-9EE5-0DEA-AE03-CDD9733E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65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14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1415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757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4874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7190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9194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1225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0997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90610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841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208200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49291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91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BEF36-2612-C634-C4C3-9270C905A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43A7D9-E427-3C5D-100D-1B14B3943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C8CFB5-8BE6-BF99-B168-70E7A0D9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C33F3-356A-6D1D-70B2-5539C9C1B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11/8/2025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6145D-D72C-D3BD-392F-A07AA6C49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18EB8C-9EE5-0DEA-AE03-CDD9733E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6197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7685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38472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22237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03295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55318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886057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00331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5295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6285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1487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4140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2165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9696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43248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77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6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977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7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7735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26" r:id="rId3"/>
    <p:sldLayoutId id="2147483727" r:id="rId4"/>
    <p:sldLayoutId id="214748372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273516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43815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43140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Cr2binb4F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rkspurprimary.co.uk/modelling-and-simulation-games/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uknow.co.uk/professional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ceopeducation.co.uk/professionals/resources/send-me-a-pic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innocenti/reports/childhood-digital-worl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unicef.org/media/48601/file" TargetMode="External"/><Relationship Id="rId4" Type="http://schemas.openxmlformats.org/officeDocument/2006/relationships/hyperlink" Target="https://www.oecd.org/en/publications/how-s-life-for-children-in-the-digital-age_0854b900-en.html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uknow.co.uk/professionals/our-values/" TargetMode="External"/><Relationship Id="rId7" Type="http://schemas.openxmlformats.org/officeDocument/2006/relationships/hyperlink" Target="https://www.gov.uk/government/publications/online-safety-act-explainer/online-safety-act-explainer" TargetMode="External"/><Relationship Id="rId2" Type="http://schemas.openxmlformats.org/officeDocument/2006/relationships/hyperlink" Target="https://www.thinkuknow.co.uk/professionals/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diogelu.cymru/cy/int-i/int-i-i1/i1-p1/" TargetMode="External"/><Relationship Id="rId5" Type="http://schemas.openxmlformats.org/officeDocument/2006/relationships/hyperlink" Target="https://www.youtube.com/watch?v=gCr2binb4Fs" TargetMode="External"/><Relationship Id="rId4" Type="http://schemas.openxmlformats.org/officeDocument/2006/relationships/hyperlink" Target="https://educationaltechnology.net/connectivism-learning-theory/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fcom.org.uk/online-safety/protecting-children/new-rules-for-a-safer-generation-of-children-online" TargetMode="External"/><Relationship Id="rId3" Type="http://schemas.openxmlformats.org/officeDocument/2006/relationships/hyperlink" Target="https://hwb.gov.wales/api/storage/a0a11578-fdff-4f35-be98-1fac246915fc/canllawiau-r-fframwaith-cymhwysedd-digidol-2018.pdf" TargetMode="External"/><Relationship Id="rId7" Type="http://schemas.openxmlformats.org/officeDocument/2006/relationships/hyperlink" Target="https://www.oecd.org/en/publications/how-s-life-for-children-in-the-digital-age_0854b900-en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www.scihi.org/marshall-mcluhan/" TargetMode="External"/><Relationship Id="rId5" Type="http://schemas.openxmlformats.org/officeDocument/2006/relationships/hyperlink" Target="https://hwb.gov.wales/api/storage/10a1d943-07d1-49ed-a2e0-43bf40084b85/fcd-ar-drywydd-dysgu-211117.pdf" TargetMode="External"/><Relationship Id="rId4" Type="http://schemas.openxmlformats.org/officeDocument/2006/relationships/hyperlink" Target="https://hwb.gov.wales/cwricwlwm-i-gymru/fframweithiau-sgiliau-trawsgwricwlaidd/#digital-competence-framework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safeguarding.wales/int/i1/i1.p1.html" TargetMode="External"/><Relationship Id="rId2" Type="http://schemas.openxmlformats.org/officeDocument/2006/relationships/hyperlink" Target="https://www.wgu.edu/blog/connectivism-learning-theory2105.html#close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hwb.gov.wales/api/storage/60edfca7-cce5-48e7-bbee-2cf710184e50/routes-for-learning.pdf" TargetMode="External"/><Relationship Id="rId5" Type="http://schemas.openxmlformats.org/officeDocument/2006/relationships/hyperlink" Target="https://hwb.gov.wales/curriculum-for-wales/cross-curricular-skills-frameworks/#digital-competence-framework" TargetMode="External"/><Relationship Id="rId4" Type="http://schemas.openxmlformats.org/officeDocument/2006/relationships/hyperlink" Target="https://www.unicef.org/innocenti/reports/childhood-digital-wor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54B3CAF-D3C7-3BA0-A17B-4F8A76186715}"/>
              </a:ext>
            </a:extLst>
          </p:cNvPr>
          <p:cNvSpPr txBox="1"/>
          <p:nvPr/>
        </p:nvSpPr>
        <p:spPr>
          <a:xfrm>
            <a:off x="3048000" y="310732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Disclaimer: </a:t>
            </a:r>
            <a:r>
              <a:rPr lang="en-GB" dirty="0" err="1">
                <a:solidFill>
                  <a:schemeClr val="bg1"/>
                </a:solidFill>
              </a:rPr>
              <a:t>Drafftiwyd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testun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drwy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ddefnyddio</a:t>
            </a:r>
            <a:r>
              <a:rPr lang="en-GB" dirty="0">
                <a:solidFill>
                  <a:schemeClr val="bg1"/>
                </a:solidFill>
              </a:rPr>
              <a:t> Microsoft Translator This text was drafted using Microsoft Translator </a:t>
            </a:r>
          </a:p>
        </p:txBody>
      </p:sp>
    </p:spTree>
    <p:extLst>
      <p:ext uri="{BB962C8B-B14F-4D97-AF65-F5344CB8AC3E}">
        <p14:creationId xmlns:p14="http://schemas.microsoft.com/office/powerpoint/2010/main" val="1967644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5359-3031-EF08-9AC4-E5ABE33C5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ECIE6002C</a:t>
            </a:r>
            <a: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ECIE6002 </a:t>
            </a:r>
            <a:b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48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7B368-65E1-509B-FE25-2D474AAD8A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Symud i Ffwrdd o’r Ystafell Ddosbarth Draddodiadol –Y Chwyldro Digidol Tawel mewn </a:t>
            </a:r>
            <a:r>
              <a:rPr kumimoji="0" lang="cy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Addysg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cy-GB" sz="3600" dirty="0">
                <a:solidFill>
                  <a:prstClr val="black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Darlith 2</a:t>
            </a:r>
            <a:endParaRPr kumimoji="0" lang="cy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417477-591B-219D-BB03-B14F8EBBD6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Moving Away from the Traditional Classroom – The Silent Digital Revolution in Education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 2</a:t>
            </a:r>
            <a:endParaRPr lang="en-GB" sz="3200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4156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8CD04-2DA7-45F7-AF87-674E50130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84" y="642594"/>
            <a:ext cx="11069216" cy="137160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Symud i Ffwrdd o’r Ystafell Ddosbarth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Moving Away from the Traditional Classroom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Draddodiadol</a:t>
            </a:r>
            <a:b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Y Chwyldro Digidol Tawel mewn Addysg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The Silent Digital Revolution in Education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24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14D72-1CFC-48C5-BA75-4F9749674C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3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Nodau ECIE6002C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Ehangu gwybodaeth a dealltwriaeth o TGCh a’r cysyniad o gymhwysedd digidol mewn cyd-destunau addysgol ac unigol gwahanol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Ennill dealltwriaeth fanwl o effaith y byd digidol mewn addysg</a:t>
            </a:r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03E7E3-2178-857B-AF8F-87FF527AE9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Aims of ECIE6002</a:t>
            </a:r>
          </a:p>
          <a:p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broaden knowledge &amp; understanding of ICT and the concept of digital competence in different educational and individual contexts</a:t>
            </a:r>
          </a:p>
          <a:p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gain in-depth an understanding of the impact of the digital world in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386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8766-29DC-4515-8BF9-7AE9722AE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4603"/>
            <a:ext cx="10400071" cy="1371600"/>
          </a:xfrm>
        </p:spPr>
        <p:txBody>
          <a:bodyPr>
            <a:normAutofit/>
          </a:bodyPr>
          <a:lstStyle/>
          <a:p>
            <a:pPr algn="r"/>
            <a:r>
              <a:rPr lang="cy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Ffocws yr </a:t>
            </a:r>
            <a:r>
              <a:rPr lang="cy-GB" sz="3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wythnos ddiwethaf               </a:t>
            </a:r>
            <a:r>
              <a:rPr lang="en-GB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 week’s focus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D535E-133D-4832-B372-8C38D4C4F4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 u="sng" dirty="0"/>
              <a:t>Deilliant Dysgu 1:</a:t>
            </a:r>
          </a:p>
          <a:p>
            <a:r>
              <a:rPr kumimoji="0" lang="cy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Times New Roman" panose="02020603050405020304" pitchFamily="18" charset="0"/>
              </a:rPr>
              <a:t>Gwerthuso’n feirniadol fodelau cyfredol cymhwysedd digidol a TGCh mewn gwahanol gyd-destunau addysgol</a:t>
            </a:r>
            <a:endParaRPr lang="en-GB" sz="3200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0920F8-84DB-800E-F3F5-4470D95280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u="sng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Outcome 1</a:t>
            </a:r>
            <a:r>
              <a:rPr lang="en-GB" sz="33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r>
              <a:rPr lang="en-GB" sz="33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evaluate the current models of digital competence and ICT in different educational contexts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576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8766-29DC-4515-8BF9-7AE9722AE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Ffocws yr wythnos hon       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week’s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D535E-133D-4832-B372-8C38D4C4F4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600" b="0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Deilliant Dysgu 2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00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Dadansoddi’n feirniadol effeithiau’r byd digidol yn y cartref ac yn yr ysgol mewn byd sy’n newid</a:t>
            </a:r>
          </a:p>
          <a:p>
            <a:pPr marL="0" indent="0">
              <a:buNone/>
            </a:pPr>
            <a:endParaRPr lang="cy-GB" sz="36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777054-04CD-5664-1A19-6937CCB554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4112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u="sng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Outcome 2</a:t>
            </a:r>
            <a:r>
              <a:rPr lang="en-GB" sz="2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3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analyse the effects of the digital world both at home and in school in a changing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222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71612-76AE-4816-A5D7-74C7BC28A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 theori, polisi ac arfer                   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Theory, policy and practice can:</a:t>
            </a:r>
            <a:b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C073F-9E04-4A22-893C-7B67CADDA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2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Ein cynorthwyo i adnabod agweddau cadarnhaol a negyddol y byd digidol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32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Cynorthwyo dysgwyr i gadw'n ddiogel ar-lein</a:t>
            </a: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9EC16-123B-9C34-E3BD-B57DABE4BE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 our identification of positives and negatives of the digital world</a:t>
            </a:r>
          </a:p>
          <a:p>
            <a:pPr marL="0" indent="0">
              <a:buNone/>
            </a:pPr>
            <a:endParaRPr lang="en-GB" sz="32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 learners to stay safe online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08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C41A7-0261-4AC2-87EC-72C963251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Theori Cyfathrebu (1964) 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 of Communication (1964) </a:t>
            </a:r>
            <a:b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Theori Cyfryngau                                               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(Media Theory)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E02378C-78A4-46F5-AABA-8ABFC26196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Marshall McLuhan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Cyfrwng yw’r Neges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Pentref Byd-eang</a:t>
            </a:r>
          </a:p>
          <a:p>
            <a:endParaRPr lang="en-US" sz="4000" b="1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E3791-909D-AF7A-3233-3FF42035BF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Marshall McLuhan</a:t>
            </a:r>
          </a:p>
          <a:p>
            <a:r>
              <a:rPr lang="en-US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Medium is the Message </a:t>
            </a:r>
          </a:p>
          <a:p>
            <a:r>
              <a:rPr lang="en-US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Village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5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BB982-4AE7-4C44-9B31-B1D606BF5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642594"/>
            <a:ext cx="10476271" cy="13716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Marshall McLuhan (1911-1980)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38318-269C-4E8E-B565-3630856A9C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6686" y="2108456"/>
            <a:ext cx="5181600" cy="4351338"/>
          </a:xfrm>
        </p:spPr>
        <p:txBody>
          <a:bodyPr>
            <a:normAutofit fontScale="25000" lnSpcReduction="20000"/>
          </a:bodyPr>
          <a:lstStyle/>
          <a:p>
            <a:pPr lvl="0">
              <a:defRPr/>
            </a:pPr>
            <a:r>
              <a:rPr lang="en-GB" sz="8000" dirty="0"/>
              <a:t> </a:t>
            </a:r>
            <a:r>
              <a:rPr kumimoji="0" lang="cy-GB" sz="80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cyfrwng yw’r neges: 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Roedd </a:t>
            </a:r>
            <a:r>
              <a:rPr lang="cy-GB" sz="8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ymwneud â thechnoleg y cyfrwng yn hytrach na'r cynnwys, e.e.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69875" lvl="0" indent="0">
              <a:buNone/>
              <a:defRPr/>
            </a:pP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Pwy sy'n anfon y neges? Pa gyfryngau maen nhw'n eu defnyddio? Pam? Pwy maen nhw'n ceisio dylanwadu arnyn nhw?</a:t>
            </a:r>
          </a:p>
          <a:p>
            <a:pPr lvl="0">
              <a:defRPr/>
            </a:pPr>
            <a:r>
              <a:rPr lang="cy-GB" sz="8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Pentref Byd-eang: 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Mannau a chymunedau rhithwir </a:t>
            </a:r>
          </a:p>
          <a:p>
            <a:pPr lvl="0">
              <a:defRPr/>
            </a:pP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Cliciwch ar y ddolen </a:t>
            </a:r>
            <a:r>
              <a:rPr lang="cy-GB" sz="8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Youtube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 wylio clip byr (4 munud) 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https://www.youtube.com/watch?v=gCr2binb4Fs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</a:t>
            </a:r>
            <a:r>
              <a:rPr kumimoji="0" lang="cy-GB" sz="80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Eudaimonia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2016)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sz="36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0E3F77-4B94-C1B5-CCC9-6D07E918C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4356674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80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is the message: 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 was concerned with the media technology rather than the content, e.g. </a:t>
            </a:r>
          </a:p>
          <a:p>
            <a:pPr marL="0" indent="0">
              <a:buNone/>
            </a:pPr>
            <a:r>
              <a:rPr lang="en-GB" sz="8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 Who is sending the message? What media are they using? Why? Who are they trying to influence?</a:t>
            </a:r>
          </a:p>
          <a:p>
            <a:r>
              <a:rPr lang="en-GB" sz="80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Village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Virtual spaces and communities</a:t>
            </a:r>
          </a:p>
          <a:p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Click on the </a:t>
            </a:r>
            <a:r>
              <a:rPr lang="en-GB" sz="8000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Youtube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link to watch a short clip(4 mins) 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https://www.youtube.com/watch?v=gCr2binb4Fs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(Eudaimonia,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738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6183-5ED1-4D9B-8760-CD3C28150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Llunio cysylltiadau â’r 21in ganrif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Draw links to 21</a:t>
            </a:r>
            <a:r>
              <a:rPr lang="en-GB" sz="3200" baseline="30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D7B3E-DBA6-4C86-BE92-E5F5BB77B9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>
              <a:defRPr/>
            </a:pP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Gall damcaniaeth cyfathrebu </a:t>
            </a:r>
            <a:r>
              <a:rPr lang="cy-GB" sz="2400" dirty="0" err="1">
                <a:ea typeface="Calibri" panose="020F0502020204030204" pitchFamily="34" charset="0"/>
                <a:cs typeface="Calibri" panose="020F0502020204030204" pitchFamily="34" charset="0"/>
              </a:rPr>
              <a:t>McLuhan</a:t>
            </a: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 ein helpu i ddeall y gymdeithas wybodaeth a thechnolegau digidol heddiw.</a:t>
            </a:r>
          </a:p>
          <a:p>
            <a:pPr lvl="0">
              <a:defRPr/>
            </a:pP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Ystyriwch effaith ein byd digidol ar blant a phobl ifanc, e.e.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ea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 Hysbysebion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buFontTx/>
              <a:buChar char="-"/>
              <a:defRPr/>
            </a:pPr>
            <a:r>
              <a:rPr lang="cy-GB" sz="2400" dirty="0" err="1">
                <a:ea typeface="Calibri" panose="020F0502020204030204" pitchFamily="34" charset="0"/>
                <a:cs typeface="Calibri" panose="020F0502020204030204" pitchFamily="34" charset="0"/>
              </a:rPr>
              <a:t>Dylanwadwyr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buFontTx/>
              <a:buChar char="-"/>
              <a:defRPr/>
            </a:pPr>
            <a:r>
              <a:rPr lang="cy-GB" sz="2400" dirty="0" err="1">
                <a:ea typeface="Calibri" panose="020F0502020204030204" pitchFamily="34" charset="0"/>
                <a:cs typeface="Calibri" panose="020F0502020204030204" pitchFamily="34" charset="0"/>
              </a:rPr>
              <a:t>Radicaleiddio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0D7D92-D6AD-D092-6112-6879F34429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86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McLuhan’s theory of communication can help us to understand today’s information society and digital technologies</a:t>
            </a:r>
          </a:p>
          <a:p>
            <a:r>
              <a:rPr lang="en-GB" sz="8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 the impact of our digital world on children and young people, e.g.</a:t>
            </a:r>
          </a:p>
          <a:p>
            <a:pPr marL="0" indent="0">
              <a:buNone/>
            </a:pPr>
            <a:r>
              <a:rPr lang="en-GB" sz="8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-Advertisements</a:t>
            </a:r>
          </a:p>
          <a:p>
            <a:pPr>
              <a:buFontTx/>
              <a:buChar char="-"/>
            </a:pPr>
            <a:r>
              <a:rPr lang="en-GB" sz="8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Influencers</a:t>
            </a:r>
          </a:p>
          <a:p>
            <a:pPr>
              <a:buFontTx/>
              <a:buChar char="-"/>
            </a:pPr>
            <a:r>
              <a:rPr lang="en-GB" sz="8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Radicalisation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169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628AD-E012-4C47-A307-A4478861F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pPr algn="ctr"/>
            <a:r>
              <a:rPr kumimoji="0" lang="cy-GB" sz="320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Damcaniaeth Cysylltiaeth                            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 of  Connectivism </a:t>
            </a:r>
            <a:b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(2005)                                                                                                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(2005)</a:t>
            </a:r>
            <a:b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1F748-5DF3-3B04-1018-E620A5AA4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1" y="2095954"/>
            <a:ext cx="5181600" cy="4351338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George Siemens a Stephen </a:t>
            </a:r>
            <a:r>
              <a:rPr kumimoji="0" lang="cy-GB" sz="24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Downes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kumimoji="0" lang="en-GB" sz="24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learning theory for the digital age</a:t>
            </a:r>
            <a:r>
              <a:rPr kumimoji="0" lang="cy-GB" sz="24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.” 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(Siemens, 2005)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dysgu yn deillio o ffurfio cysylltiadau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F333E-B658-48FE-9D5B-F9F124A53A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4337009"/>
          </a:xfrm>
        </p:spPr>
        <p:txBody>
          <a:bodyPr>
            <a:noAutofit/>
          </a:bodyPr>
          <a:lstStyle/>
          <a:p>
            <a:r>
              <a:rPr lang="en-GB" sz="24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George Siemens and Stephen Downes</a:t>
            </a:r>
          </a:p>
          <a:p>
            <a:r>
              <a:rPr lang="en-GB" sz="24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4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400" b="1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learning theory for the digital age.” </a:t>
            </a:r>
            <a:r>
              <a:rPr lang="en-GB" sz="24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(Siemens, 2005)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24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earning is derived from forming connections</a:t>
            </a:r>
            <a:endParaRPr lang="en-GB" sz="24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946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528D3-EDFF-4D77-8003-458B4661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356616"/>
          </a:xfrm>
        </p:spPr>
        <p:txBody>
          <a:bodyPr anchor="b">
            <a:normAutofit fontScale="90000"/>
          </a:bodyPr>
          <a:lstStyle/>
          <a:p>
            <a:r>
              <a:rPr lang="cy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Cysylltiaeth</a:t>
            </a:r>
          </a:p>
        </p:txBody>
      </p:sp>
      <p:pic>
        <p:nvPicPr>
          <p:cNvPr id="5" name="Content Placeholder 4" descr="Chart, bubble chart&#10;&#10;Description automatically generated">
            <a:extLst>
              <a:ext uri="{FF2B5EF4-FFF2-40B4-BE49-F238E27FC236}">
                <a16:creationId xmlns:a16="http://schemas.microsoft.com/office/drawing/2014/main" id="{6904DF97-B013-4624-9E7B-0C376A6395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306" b="1306"/>
          <a:stretch/>
        </p:blipFill>
        <p:spPr>
          <a:xfrm>
            <a:off x="778336" y="603504"/>
            <a:ext cx="6172200" cy="4873625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58F03B5-1DE3-4CE1-9660-19497F614B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960120"/>
            <a:ext cx="3144774" cy="540859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syniad bod gwybodaeth yn bodoli ym mhobman a bod dysgwyr yn cysylltu â’r wybodaeth ac yn ei threfnu.</a:t>
            </a:r>
          </a:p>
          <a:p>
            <a:endParaRPr lang="cy-GB" sz="2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 yw'r broses o greu cysylltiadau a datblygu rhwydwaith.</a:t>
            </a:r>
          </a:p>
          <a:p>
            <a:pPr>
              <a:defRPr/>
            </a:pPr>
            <a:r>
              <a:rPr lang="cy-GB" sz="2600" dirty="0">
                <a:latin typeface="Calibri"/>
                <a:ea typeface="Calibri"/>
                <a:cs typeface="Calibri"/>
              </a:rPr>
              <a:t>Rhan o ddysgu yw ystyried gwerth gwybodaeth, a phenderfynu a yw'n ddefnyddiol.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r>
              <a:rPr lang="en-GB" sz="26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(Image: Downes, 2010)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94294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528D3-EDFF-4D77-8003-458B4661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356616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Connectivism</a:t>
            </a:r>
          </a:p>
        </p:txBody>
      </p:sp>
      <p:pic>
        <p:nvPicPr>
          <p:cNvPr id="5" name="Content Placeholder 4" descr="Chart, bubble chart&#10;&#10;Description automatically generated">
            <a:extLst>
              <a:ext uri="{FF2B5EF4-FFF2-40B4-BE49-F238E27FC236}">
                <a16:creationId xmlns:a16="http://schemas.microsoft.com/office/drawing/2014/main" id="{6904DF97-B013-4624-9E7B-0C376A6395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306" b="1306"/>
          <a:stretch/>
        </p:blipFill>
        <p:spPr>
          <a:xfrm>
            <a:off x="1079550" y="603504"/>
            <a:ext cx="6172200" cy="4873625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58F03B5-1DE3-4CE1-9660-19497F614B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960120"/>
            <a:ext cx="3144774" cy="540859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idea that knowledge exists everywhere and is</a:t>
            </a: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 and organized by the learner.</a:t>
            </a:r>
          </a:p>
          <a:p>
            <a:endParaRPr lang="en-GB" sz="32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is the process of</a:t>
            </a: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creating connections and</a:t>
            </a: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network.</a:t>
            </a:r>
          </a:p>
          <a:p>
            <a:endParaRPr lang="en-GB" sz="32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 of learning is</a:t>
            </a: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considering the value of</a:t>
            </a: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information, and</a:t>
            </a:r>
          </a:p>
          <a:p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determining if it is useful.</a:t>
            </a:r>
          </a:p>
          <a:p>
            <a:r>
              <a:rPr lang="en-GB" sz="1300" dirty="0">
                <a:solidFill>
                  <a:srgbClr val="0070C0"/>
                </a:solidFill>
                <a:ea typeface="Calibri"/>
                <a:cs typeface="Calibri"/>
              </a:rPr>
              <a:t>(Image: Downes, 2010)</a:t>
            </a:r>
            <a:endParaRPr lang="en-GB" dirty="0"/>
          </a:p>
          <a:p>
            <a:r>
              <a:rPr lang="en-GB" sz="3200" dirty="0">
                <a:solidFill>
                  <a:schemeClr val="bg1"/>
                </a:solidFill>
                <a:ea typeface="Calibri"/>
                <a:cs typeface="Calibri"/>
              </a:rPr>
              <a:t>Link to DCF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79871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B3A7F-0623-4F00-BBF1-768F4C27C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pPr algn="ctr"/>
            <a:br>
              <a:rPr lang="cy-GB" sz="3600" dirty="0">
                <a:latin typeface="Calibri Light"/>
                <a:ea typeface="Calibri Light"/>
                <a:cs typeface="Calibri Light"/>
              </a:rPr>
            </a:br>
            <a:r>
              <a:rPr lang="cy-GB" sz="3600" dirty="0">
                <a:latin typeface="Calibri Light"/>
                <a:ea typeface="Calibri Light"/>
                <a:cs typeface="Calibri Light"/>
              </a:rPr>
              <a:t>Enghraifft o Gysylltiaeth              </a:t>
            </a:r>
            <a:r>
              <a:rPr lang="en-GB" sz="36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Example of Connectivism</a:t>
            </a:r>
            <a:br>
              <a:rPr lang="en-GB" sz="36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</a:br>
            <a:r>
              <a:rPr lang="en-GB" sz="3600" dirty="0" err="1">
                <a:solidFill>
                  <a:srgbClr val="000000"/>
                </a:solidFill>
                <a:latin typeface="Calibri Light"/>
                <a:ea typeface="Calibri Light"/>
                <a:cs typeface="Calibri Light"/>
              </a:rPr>
              <a:t>Eraill</a:t>
            </a:r>
            <a:r>
              <a:rPr lang="en-GB" sz="3600" dirty="0">
                <a:latin typeface="Calibri Light"/>
                <a:ea typeface="Calibri Light"/>
                <a:cs typeface="Calibri Light"/>
              </a:rPr>
              <a:t>?</a:t>
            </a:r>
            <a:r>
              <a:rPr lang="en-GB" sz="3600" dirty="0">
                <a:solidFill>
                  <a:srgbClr val="000000"/>
                </a:solidFill>
                <a:latin typeface="Calibri Light"/>
                <a:ea typeface="Calibri Light"/>
                <a:cs typeface="Calibri Light"/>
              </a:rPr>
              <a:t>                </a:t>
            </a:r>
            <a:r>
              <a:rPr lang="en-GB" sz="3600" dirty="0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 </a:t>
            </a:r>
            <a:r>
              <a:rPr lang="en-GB" sz="3600" dirty="0">
                <a:solidFill>
                  <a:schemeClr val="accent1"/>
                </a:solidFill>
                <a:latin typeface="Calibri Light"/>
                <a:ea typeface="Calibri Light"/>
                <a:cs typeface="Calibri Light"/>
              </a:rPr>
              <a:t>Others ?</a:t>
            </a:r>
            <a:br>
              <a:rPr lang="en-GB" sz="3600" dirty="0">
                <a:solidFill>
                  <a:schemeClr val="accent1"/>
                </a:solidFill>
                <a:latin typeface="Calibri Light"/>
                <a:ea typeface="Calibri Light"/>
                <a:cs typeface="Calibri Light"/>
              </a:rPr>
            </a:br>
            <a:r>
              <a:rPr lang="en-GB" sz="3600" dirty="0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e.g. Education, Social Media, Gamification, Simulations  </a:t>
            </a:r>
            <a:r>
              <a:rPr lang="en-GB" sz="1000" dirty="0">
                <a:latin typeface="Calibri Light"/>
                <a:ea typeface="Calibri Light"/>
                <a:cs typeface="Calibri Light"/>
              </a:rPr>
              <a:t>Image: Downes, 2010</a:t>
            </a:r>
            <a:br>
              <a:rPr lang="en-GB" sz="3600" dirty="0">
                <a:latin typeface="Calibri Light"/>
                <a:ea typeface="Calibri Light"/>
                <a:cs typeface="Calibri Light"/>
              </a:rPr>
            </a:br>
            <a:r>
              <a:rPr lang="en-GB" sz="3600" dirty="0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GB" sz="1000" dirty="0">
                <a:latin typeface="Calibri Light"/>
                <a:ea typeface="Calibri Light"/>
                <a:cs typeface="Calibri Light"/>
              </a:rPr>
              <a:t>Image taken from Educational Technology (2023)</a:t>
            </a:r>
            <a:endParaRPr lang="en-GB" sz="1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4ADE5B4-7BA1-4872-85CA-E7AD98D4F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33485" y="1825625"/>
            <a:ext cx="6131379" cy="3576638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42B2B3-D9C8-B664-EB41-025DD70DAEA3}"/>
              </a:ext>
            </a:extLst>
          </p:cNvPr>
          <p:cNvSpPr txBox="1"/>
          <p:nvPr/>
        </p:nvSpPr>
        <p:spPr>
          <a:xfrm>
            <a:off x="-6743" y="3833601"/>
            <a:ext cx="34795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Modelling and Simulation Games | Larkspur Community Primary School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6061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9958-F755-04EC-DCCB-5105537AE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err="1">
                <a:ea typeface="+mj-lt"/>
                <a:cs typeface="+mj-lt"/>
              </a:rPr>
              <a:t>Cysylltiadau</a:t>
            </a:r>
            <a:r>
              <a:rPr lang="en-US" sz="2800" dirty="0">
                <a:ea typeface="+mj-lt"/>
                <a:cs typeface="+mj-lt"/>
              </a:rPr>
              <a:t> Wyneb </a:t>
            </a:r>
            <a:r>
              <a:rPr lang="en-US" sz="2800" err="1">
                <a:ea typeface="+mj-lt"/>
                <a:cs typeface="+mj-lt"/>
              </a:rPr>
              <a:t>yn</a:t>
            </a:r>
            <a:r>
              <a:rPr lang="en-US" sz="2800" dirty="0">
                <a:ea typeface="+mj-lt"/>
                <a:cs typeface="+mj-lt"/>
              </a:rPr>
              <a:t> Wyneb vs </a:t>
            </a:r>
            <a:r>
              <a:rPr lang="en-US" sz="2800" err="1">
                <a:ea typeface="+mj-lt"/>
                <a:cs typeface="+mj-lt"/>
              </a:rPr>
              <a:t>Ar-lein</a:t>
            </a:r>
            <a:r>
              <a:rPr lang="en-US" sz="2800" dirty="0">
                <a:ea typeface="+mj-lt"/>
                <a:cs typeface="+mj-lt"/>
              </a:rPr>
              <a:t> </a:t>
            </a:r>
            <a:r>
              <a:rPr lang="en-US" sz="2800" err="1">
                <a:ea typeface="+mj-lt"/>
                <a:cs typeface="+mj-lt"/>
              </a:rPr>
              <a:t>ymhlith</a:t>
            </a:r>
            <a:r>
              <a:rPr lang="en-US" sz="2800" dirty="0">
                <a:ea typeface="+mj-lt"/>
                <a:cs typeface="+mj-lt"/>
              </a:rPr>
              <a:t> Plant (DU, </a:t>
            </a:r>
            <a:r>
              <a:rPr lang="en-US" sz="2800" err="1">
                <a:ea typeface="+mj-lt"/>
                <a:cs typeface="+mj-lt"/>
              </a:rPr>
              <a:t>Oedran</a:t>
            </a:r>
            <a:r>
              <a:rPr lang="en-US" sz="2800" dirty="0">
                <a:ea typeface="+mj-lt"/>
                <a:cs typeface="+mj-lt"/>
              </a:rPr>
              <a:t> 3–16)</a:t>
            </a:r>
            <a:br>
              <a:rPr lang="en-US" sz="2800" dirty="0">
                <a:latin typeface="Calibri"/>
                <a:ea typeface="Calibri"/>
                <a:cs typeface="Calibri"/>
              </a:rPr>
            </a:br>
            <a:r>
              <a:rPr lang="en-US" sz="28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Face-to-Face vs Online Connections Among Children (UK, Ages 3–16)</a:t>
            </a:r>
            <a:r>
              <a:rPr lang="en-US" sz="2800" dirty="0">
                <a:latin typeface="Calibri"/>
                <a:ea typeface="Calibri"/>
                <a:cs typeface="Calibri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0E824-5BD5-B48C-F0D4-3B51A6AE8E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err="1">
                <a:ea typeface="+mn-lt"/>
                <a:cs typeface="+mn-lt"/>
              </a:rPr>
              <a:t>Oedran</a:t>
            </a:r>
            <a:r>
              <a:rPr lang="en-US" sz="2400" b="1" dirty="0">
                <a:ea typeface="+mn-lt"/>
                <a:cs typeface="+mn-lt"/>
              </a:rPr>
              <a:t> 3–7: Mae </a:t>
            </a:r>
            <a:r>
              <a:rPr lang="en-US" sz="2400" b="1" err="1">
                <a:ea typeface="+mn-lt"/>
                <a:cs typeface="+mn-lt"/>
              </a:rPr>
              <a:t>rhyngweithiadau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dominyddu</a:t>
            </a:r>
            <a:r>
              <a:rPr lang="en-US" sz="2400" dirty="0">
                <a:ea typeface="+mn-lt"/>
                <a:cs typeface="+mn-lt"/>
              </a:rPr>
              <a:t>: </a:t>
            </a:r>
            <a:r>
              <a:rPr lang="en-US" sz="2400" err="1">
                <a:ea typeface="+mn-lt"/>
                <a:cs typeface="+mn-lt"/>
              </a:rPr>
              <a:t>Gwneir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rhan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fwyaf</a:t>
            </a:r>
            <a:r>
              <a:rPr lang="en-US" sz="2400" dirty="0">
                <a:ea typeface="+mn-lt"/>
                <a:cs typeface="+mn-lt"/>
              </a:rPr>
              <a:t> o </a:t>
            </a:r>
            <a:r>
              <a:rPr lang="en-US" sz="2400" err="1">
                <a:ea typeface="+mn-lt"/>
                <a:cs typeface="+mn-lt"/>
              </a:rPr>
              <a:t>gysylltiadau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cymdeithasol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drwy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deulu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meithrinfa</a:t>
            </a:r>
            <a:r>
              <a:rPr lang="en-US" sz="2400" dirty="0">
                <a:ea typeface="+mn-lt"/>
                <a:cs typeface="+mn-lt"/>
              </a:rPr>
              <a:t> neu </a:t>
            </a:r>
            <a:r>
              <a:rPr lang="en-US" sz="2400" err="1">
                <a:ea typeface="+mn-lt"/>
                <a:cs typeface="+mn-lt"/>
              </a:rPr>
              <a:t>leoliadau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ysgol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gynnar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isel</a:t>
            </a:r>
            <a:r>
              <a:rPr lang="en-US" sz="2400" dirty="0">
                <a:ea typeface="+mn-lt"/>
                <a:cs typeface="+mn-lt"/>
              </a:rPr>
              <a:t>: Dim </a:t>
            </a:r>
            <a:r>
              <a:rPr lang="en-US" sz="2400" dirty="0" err="1">
                <a:ea typeface="+mn-lt"/>
                <a:cs typeface="+mn-lt"/>
              </a:rPr>
              <a:t>ond</a:t>
            </a:r>
            <a:r>
              <a:rPr lang="en-US" sz="2400" dirty="0">
                <a:ea typeface="+mn-lt"/>
                <a:cs typeface="+mn-lt"/>
              </a:rPr>
              <a:t> 11% o </a:t>
            </a:r>
            <a:r>
              <a:rPr lang="en-US" sz="2400" dirty="0" err="1">
                <a:ea typeface="+mn-lt"/>
                <a:cs typeface="+mn-lt"/>
              </a:rPr>
              <a:t>blant</a:t>
            </a:r>
            <a:r>
              <a:rPr lang="en-US" sz="2400" dirty="0">
                <a:ea typeface="+mn-lt"/>
                <a:cs typeface="+mn-lt"/>
              </a:rPr>
              <a:t> 3–4 </a:t>
            </a:r>
            <a:r>
              <a:rPr lang="en-US" sz="2400" dirty="0" err="1">
                <a:ea typeface="+mn-lt"/>
                <a:cs typeface="+mn-lt"/>
              </a:rPr>
              <a:t>oed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sy’n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defnyddio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llwyfannau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rhannu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fideos</a:t>
            </a:r>
            <a:r>
              <a:rPr lang="en-US" sz="2400" dirty="0">
                <a:ea typeface="+mn-lt"/>
                <a:cs typeface="+mn-lt"/>
              </a:rPr>
              <a:t>; </a:t>
            </a:r>
            <a:r>
              <a:rPr lang="en-US" sz="2400" dirty="0" err="1">
                <a:ea typeface="+mn-lt"/>
                <a:cs typeface="+mn-lt"/>
              </a:rPr>
              <a:t>llai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na</a:t>
            </a:r>
            <a:r>
              <a:rPr lang="en-US" sz="2400" dirty="0">
                <a:ea typeface="+mn-lt"/>
                <a:cs typeface="+mn-lt"/>
              </a:rPr>
              <a:t> 5% </a:t>
            </a:r>
            <a:r>
              <a:rPr lang="en-US" sz="2400" dirty="0" err="1">
                <a:ea typeface="+mn-lt"/>
                <a:cs typeface="+mn-lt"/>
              </a:rPr>
              <a:t>sy’n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defnyddio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apiau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negeseuon</a:t>
            </a:r>
            <a:r>
              <a:rPr lang="en-US" sz="2400" dirty="0">
                <a:ea typeface="+mn-lt"/>
                <a:cs typeface="+mn-lt"/>
              </a:rPr>
              <a:t>.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sz="1300" dirty="0">
                <a:ea typeface="+mn-lt"/>
                <a:cs typeface="+mn-lt"/>
              </a:rPr>
              <a:t>(Ofcom Media Literacy Report, 2025)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82D46-A186-1FBF-E1DE-5EB2339FC4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</a:rPr>
              <a:t>Ages 3–7</a:t>
            </a:r>
            <a:r>
              <a:rPr lang="en-US" dirty="0">
                <a:solidFill>
                  <a:srgbClr val="0070C0"/>
                </a:solidFill>
              </a:rPr>
              <a:t>: </a:t>
            </a:r>
            <a:r>
              <a:rPr lang="en-US" b="1" dirty="0">
                <a:solidFill>
                  <a:srgbClr val="0070C0"/>
                </a:solidFill>
              </a:rPr>
              <a:t>Face-to-face</a:t>
            </a:r>
            <a:r>
              <a:rPr lang="en-US" b="1" dirty="0">
                <a:solidFill>
                  <a:srgbClr val="0070C0"/>
                </a:solidFill>
                <a:ea typeface="+mn-lt"/>
                <a:cs typeface="+mn-lt"/>
              </a:rPr>
              <a:t> interactions dominate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: Most social connections are made in person through family, nursery or early school settings.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ea typeface="+mn-lt"/>
                <a:cs typeface="+mn-lt"/>
              </a:rPr>
              <a:t>Online connections minimal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: Only 11% of children aged 3–4 use video-sharing platforms; under 5% use messaging apps. </a:t>
            </a:r>
            <a:r>
              <a:rPr lang="en-US" sz="1200" dirty="0">
                <a:solidFill>
                  <a:srgbClr val="0070C0"/>
                </a:solidFill>
                <a:ea typeface="+mn-lt"/>
                <a:cs typeface="+mn-lt"/>
              </a:rPr>
              <a:t>(Ofcom Media Literacy Report, 2025)</a:t>
            </a: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65815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2567F-737F-D8DB-6159-6661FC8C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err="1">
                <a:latin typeface="Calibri Light"/>
                <a:ea typeface="Calibri Light"/>
                <a:cs typeface="Calibri Light"/>
              </a:rPr>
              <a:t>Cysylltiadau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yn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vs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Ar-lein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ymhlith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Plant (DU,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Oedran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3–16)</a:t>
            </a:r>
            <a:br>
              <a:rPr lang="en-US" sz="2800" dirty="0">
                <a:latin typeface="Calibri Light"/>
                <a:ea typeface="Calibri Light"/>
                <a:cs typeface="Calibri Light"/>
              </a:rPr>
            </a:br>
            <a:r>
              <a:rPr lang="en-US" sz="28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Face-to-Face vs Online Connections Among Children (UK, Ages 3–16)</a:t>
            </a:r>
            <a:r>
              <a:rPr lang="en-US" sz="28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12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endParaRPr lang="en-US" dirty="0">
              <a:solidFill>
                <a:srgbClr val="0070C0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4244B-5479-FA04-015F-E1CCD5F328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 err="1">
                <a:ea typeface="+mn-lt"/>
                <a:cs typeface="+mn-lt"/>
              </a:rPr>
              <a:t>Oedran</a:t>
            </a:r>
            <a:r>
              <a:rPr lang="en-US" sz="2400" b="1" dirty="0">
                <a:ea typeface="+mn-lt"/>
                <a:cs typeface="+mn-lt"/>
              </a:rPr>
              <a:t> 8–11: Mae </a:t>
            </a:r>
            <a:r>
              <a:rPr lang="en-US" sz="2400" b="1" dirty="0" err="1">
                <a:ea typeface="+mn-lt"/>
                <a:cs typeface="+mn-lt"/>
              </a:rPr>
              <a:t>rhyngweithiadau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dal </a:t>
            </a:r>
            <a:r>
              <a:rPr lang="en-US" sz="2400" b="1" dirty="0" err="1">
                <a:ea typeface="+mn-lt"/>
                <a:cs typeface="+mn-lt"/>
              </a:rPr>
              <a:t>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arwain</a:t>
            </a:r>
            <a:r>
              <a:rPr lang="en-US" sz="2400" b="1" dirty="0">
                <a:ea typeface="+mn-lt"/>
                <a:cs typeface="+mn-lt"/>
              </a:rPr>
              <a:t>, </a:t>
            </a:r>
            <a:r>
              <a:rPr lang="en-US" sz="2400" b="1" dirty="0" err="1">
                <a:ea typeface="+mn-lt"/>
                <a:cs typeface="+mn-lt"/>
              </a:rPr>
              <a:t>ond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mae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cynyddu</a:t>
            </a:r>
            <a:r>
              <a:rPr lang="en-US" sz="2400" dirty="0">
                <a:ea typeface="+mn-lt"/>
                <a:cs typeface="+mn-lt"/>
              </a:rPr>
              <a:t>: Tua 75% </a:t>
            </a:r>
            <a:r>
              <a:rPr lang="en-US" sz="2400" dirty="0" err="1">
                <a:ea typeface="+mn-lt"/>
                <a:cs typeface="+mn-lt"/>
              </a:rPr>
              <a:t>o'r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rhyngweithiadau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cymdeithasol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yw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bennaf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drwy'r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ysgol</a:t>
            </a:r>
            <a:r>
              <a:rPr lang="en-US" sz="2400" dirty="0">
                <a:ea typeface="+mn-lt"/>
                <a:cs typeface="+mn-lt"/>
              </a:rPr>
              <a:t> a </a:t>
            </a:r>
            <a:r>
              <a:rPr lang="en-US" sz="2400" dirty="0" err="1">
                <a:ea typeface="+mn-lt"/>
                <a:cs typeface="+mn-lt"/>
              </a:rPr>
              <a:t>gweithgareddau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allgyrsiol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ea typeface="+mn-lt"/>
                <a:cs typeface="+mn-lt"/>
              </a:rPr>
              <a:t>Mae </a:t>
            </a:r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(25%)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tyfu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enwedig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drwy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lwyfannau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gemau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apiau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negeseuon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/>
          </a:p>
          <a:p>
            <a:pPr marL="0" indent="0"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297891-56CA-7931-7A6E-025C2F4E0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rgbClr val="0070C0"/>
                </a:solidFill>
                <a:ea typeface="Calibri"/>
                <a:cs typeface="Calibri"/>
              </a:rPr>
              <a:t>Ages 8–11:</a:t>
            </a:r>
            <a:r>
              <a:rPr lang="en-US" sz="2400" dirty="0">
                <a:solidFill>
                  <a:srgbClr val="0070C0"/>
                </a:solidFill>
                <a:ea typeface="Calibri"/>
                <a:cs typeface="Calibri"/>
              </a:rPr>
              <a:t> </a:t>
            </a:r>
            <a:r>
              <a:rPr lang="en-US" sz="2400" b="1" dirty="0">
                <a:solidFill>
                  <a:srgbClr val="0070C0"/>
                </a:solidFill>
                <a:ea typeface="Calibri"/>
                <a:cs typeface="Calibri"/>
              </a:rPr>
              <a:t>Face-to-face still leads</a:t>
            </a:r>
            <a:r>
              <a:rPr lang="en-US" sz="2400" dirty="0">
                <a:solidFill>
                  <a:srgbClr val="0070C0"/>
                </a:solidFill>
                <a:ea typeface="Calibri"/>
                <a:cs typeface="Calibri"/>
              </a:rPr>
              <a:t>, but online is rising: Around </a:t>
            </a:r>
            <a:r>
              <a:rPr lang="en-US" sz="2400" b="1" dirty="0">
                <a:solidFill>
                  <a:srgbClr val="0070C0"/>
                </a:solidFill>
                <a:ea typeface="Calibri"/>
                <a:cs typeface="Calibri"/>
              </a:rPr>
              <a:t>75% of social interactions are face-to-face</a:t>
            </a:r>
            <a:r>
              <a:rPr lang="en-US" sz="2400" dirty="0">
                <a:solidFill>
                  <a:srgbClr val="0070C0"/>
                </a:solidFill>
                <a:ea typeface="Calibri"/>
                <a:cs typeface="Calibri"/>
              </a:rPr>
              <a:t>, mainly through school and extracurricular activities.</a:t>
            </a:r>
          </a:p>
          <a:p>
            <a:r>
              <a:rPr lang="en-US" sz="2400" b="1" dirty="0">
                <a:solidFill>
                  <a:srgbClr val="0070C0"/>
                </a:solidFill>
                <a:ea typeface="Calibri"/>
                <a:cs typeface="Calibri"/>
              </a:rPr>
              <a:t>Online connections (25%)</a:t>
            </a:r>
            <a:r>
              <a:rPr lang="en-US" sz="2400" dirty="0">
                <a:solidFill>
                  <a:srgbClr val="0070C0"/>
                </a:solidFill>
                <a:ea typeface="Calibri"/>
                <a:cs typeface="Calibri"/>
              </a:rPr>
              <a:t> are growing, especially via gaming platforms and messaging apps</a:t>
            </a:r>
            <a:r>
              <a:rPr lang="en-US" sz="2400" dirty="0">
                <a:ea typeface="Calibri"/>
                <a:cs typeface="Calibri"/>
              </a:rPr>
              <a:t>.</a:t>
            </a:r>
          </a:p>
          <a:p>
            <a:pPr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821520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34236-B991-C17A-18D0-26F358D22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800" err="1">
                <a:latin typeface="Calibri Light"/>
                <a:ea typeface="Calibri Light"/>
                <a:cs typeface="Calibri Light"/>
              </a:rPr>
              <a:t>Cysylltiadau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yn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vs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Ar-lein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ymhlith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Plant (DU, </a:t>
            </a:r>
            <a:r>
              <a:rPr lang="en-US" sz="2800" err="1">
                <a:latin typeface="Calibri Light"/>
                <a:ea typeface="Calibri Light"/>
                <a:cs typeface="Calibri Light"/>
              </a:rPr>
              <a:t>Oedran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3–16)</a:t>
            </a:r>
            <a:br>
              <a:rPr lang="en-US" sz="28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8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Face-to-Face vs Online Connections Among Children (UK, Ages 3–16)</a:t>
            </a:r>
            <a:r>
              <a:rPr lang="en-US" sz="28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240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endParaRPr lang="en-US" dirty="0">
              <a:latin typeface="Calibri Light"/>
              <a:ea typeface="Calibri Light"/>
              <a:cs typeface="Calibri Light"/>
            </a:endParaRPr>
          </a:p>
          <a:p>
            <a:endParaRPr lang="en-US" sz="2400" dirty="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ED63-8D9E-EBD0-5442-EA2040C054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400" b="1" dirty="0" err="1">
                <a:ea typeface="+mn-lt"/>
                <a:cs typeface="+mn-lt"/>
              </a:rPr>
              <a:t>Oedran</a:t>
            </a:r>
            <a:r>
              <a:rPr lang="en-US" sz="2400" b="1" dirty="0">
                <a:ea typeface="+mn-lt"/>
                <a:cs typeface="+mn-lt"/>
              </a:rPr>
              <a:t> 12–16: Mae </a:t>
            </a:r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bron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cyfateb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rhai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:</a:t>
            </a:r>
            <a:endParaRPr lang="en-US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US" sz="2400" b="1" dirty="0">
                <a:ea typeface="+mn-lt"/>
                <a:cs typeface="+mn-lt"/>
              </a:rPr>
              <a:t>Wyneb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: </a:t>
            </a:r>
            <a:r>
              <a:rPr lang="en-US" sz="2400" dirty="0" err="1">
                <a:ea typeface="+mn-lt"/>
                <a:cs typeface="+mn-lt"/>
              </a:rPr>
              <a:t>tua</a:t>
            </a:r>
            <a:r>
              <a:rPr lang="en-US" sz="2400" dirty="0">
                <a:ea typeface="+mn-lt"/>
                <a:cs typeface="+mn-lt"/>
              </a:rPr>
              <a:t> 55–60% </a:t>
            </a:r>
            <a:r>
              <a:rPr lang="en-US" sz="2400" dirty="0" err="1">
                <a:ea typeface="+mn-lt"/>
                <a:cs typeface="+mn-lt"/>
              </a:rPr>
              <a:t>o'r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rhyngweithiadau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cymdeithasol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dirty="0">
                <a:ea typeface="+mn-lt"/>
                <a:cs typeface="+mn-lt"/>
              </a:rPr>
              <a:t>: </a:t>
            </a:r>
            <a:r>
              <a:rPr lang="en-US" sz="2400" dirty="0" err="1">
                <a:ea typeface="+mn-lt"/>
                <a:cs typeface="+mn-lt"/>
              </a:rPr>
              <a:t>tua</a:t>
            </a:r>
            <a:r>
              <a:rPr lang="en-US" sz="2400" dirty="0">
                <a:ea typeface="+mn-lt"/>
                <a:cs typeface="+mn-lt"/>
              </a:rPr>
              <a:t> 40–45%, </a:t>
            </a:r>
            <a:r>
              <a:rPr lang="en-US" sz="2400" dirty="0" err="1">
                <a:ea typeface="+mn-lt"/>
                <a:cs typeface="+mn-lt"/>
              </a:rPr>
              <a:t>gyda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llwyfannau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fel</a:t>
            </a:r>
            <a:r>
              <a:rPr lang="en-US" sz="2400" dirty="0">
                <a:ea typeface="+mn-lt"/>
                <a:cs typeface="+mn-lt"/>
              </a:rPr>
              <a:t> WhatsApp, Snapchat, TikTok a Discord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chwarae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rhan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allweddol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90A5F8-1BEE-7D66-411D-2C742CB4ED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ea typeface="Calibri"/>
                <a:cs typeface="Calibri"/>
              </a:rPr>
              <a:t>Ages 12–16: Online connections nearly match face-to-face</a:t>
            </a:r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:</a:t>
            </a:r>
          </a:p>
          <a:p>
            <a:r>
              <a:rPr lang="en-US" b="1" dirty="0">
                <a:solidFill>
                  <a:srgbClr val="0070C0"/>
                </a:solidFill>
                <a:ea typeface="Calibri"/>
                <a:cs typeface="Calibri"/>
              </a:rPr>
              <a:t>Face-to-face: ~55–60%</a:t>
            </a:r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 of social interactions.</a:t>
            </a:r>
          </a:p>
          <a:p>
            <a:r>
              <a:rPr lang="en-US" b="1" dirty="0">
                <a:solidFill>
                  <a:srgbClr val="0070C0"/>
                </a:solidFill>
                <a:ea typeface="Calibri"/>
                <a:cs typeface="Calibri"/>
              </a:rPr>
              <a:t>Online: ~40–45%</a:t>
            </a:r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, with platforms like WhatsApp, Snapchat, TikTok and Discord playing major roles.</a:t>
            </a:r>
          </a:p>
          <a:p>
            <a:pPr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269665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D11AB-1A68-7F36-DC90-B91CC7347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D9946-48A8-153E-62DF-925571FF2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500" err="1">
                <a:latin typeface="Calibri Light"/>
                <a:ea typeface="Calibri Light"/>
                <a:cs typeface="Calibri Light"/>
              </a:rPr>
              <a:t>Cysylltiadau</a:t>
            </a:r>
            <a:r>
              <a:rPr lang="en-US" sz="2500">
                <a:latin typeface="Calibri Light"/>
                <a:ea typeface="Calibri Light"/>
                <a:cs typeface="Calibri Light"/>
              </a:rPr>
              <a:t> Wyneb </a:t>
            </a:r>
            <a:r>
              <a:rPr lang="en-US" sz="2500" err="1">
                <a:latin typeface="Calibri Light"/>
                <a:ea typeface="Calibri Light"/>
                <a:cs typeface="Calibri Light"/>
              </a:rPr>
              <a:t>yn</a:t>
            </a:r>
            <a:r>
              <a:rPr lang="en-US" sz="2500">
                <a:latin typeface="Calibri Light"/>
                <a:ea typeface="Calibri Light"/>
                <a:cs typeface="Calibri Light"/>
              </a:rPr>
              <a:t> Wyneb vs </a:t>
            </a:r>
            <a:r>
              <a:rPr lang="en-US" sz="2500" err="1">
                <a:latin typeface="Calibri Light"/>
                <a:ea typeface="Calibri Light"/>
                <a:cs typeface="Calibri Light"/>
              </a:rPr>
              <a:t>Ar-lein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500" err="1">
                <a:latin typeface="Calibri Light"/>
                <a:ea typeface="Calibri Light"/>
                <a:cs typeface="Calibri Light"/>
              </a:rPr>
              <a:t>ymhlith</a:t>
            </a:r>
            <a:r>
              <a:rPr lang="en-US" sz="2500">
                <a:latin typeface="Calibri Light"/>
                <a:ea typeface="Calibri Light"/>
                <a:cs typeface="Calibri Light"/>
              </a:rPr>
              <a:t> Plant (DU, </a:t>
            </a:r>
            <a:r>
              <a:rPr lang="en-US" sz="2500" err="1">
                <a:latin typeface="Calibri Light"/>
                <a:ea typeface="Calibri Light"/>
                <a:cs typeface="Calibri Light"/>
              </a:rPr>
              <a:t>Oedran</a:t>
            </a:r>
            <a:r>
              <a:rPr lang="en-US" sz="2500">
                <a:latin typeface="Calibri Light"/>
                <a:ea typeface="Calibri Light"/>
                <a:cs typeface="Calibri Light"/>
              </a:rPr>
              <a:t> 3–16)</a:t>
            </a:r>
            <a:br>
              <a:rPr lang="en-US" sz="2500" dirty="0">
                <a:latin typeface="Calibri Light"/>
                <a:ea typeface="Calibri Light"/>
                <a:cs typeface="Calibri Light"/>
              </a:rPr>
            </a:br>
            <a:r>
              <a:rPr lang="en-US" sz="250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Face-to-Face vs Online Connections Among Children (UK, Ages 3–16)</a:t>
            </a:r>
            <a:r>
              <a:rPr lang="en-US" sz="25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95FC8-568F-EB97-7B1D-97298176AB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/>
              <a:t>Mae 92.6% o blant 10–15 oed yn mynd ar-lein yn ddyddiol, ac mae 58.1% yn treulio 3+ awr ar-lein ar ddiwrnodau ysgol, gan ymgysylltu’n gymdeithasol yn aml.</a:t>
            </a:r>
            <a:endParaRPr lang="en-US" sz="1800" b="1" dirty="0">
              <a:ea typeface="Calibri"/>
              <a:cs typeface="Calibri"/>
            </a:endParaRPr>
          </a:p>
          <a:p>
            <a:r>
              <a:rPr lang="en-US" sz="1800" b="1" dirty="0"/>
              <a:t>Mae </a:t>
            </a:r>
            <a:r>
              <a:rPr lang="en-US" sz="1800" b="1" err="1"/>
              <a:t>cymdeithasu</a:t>
            </a:r>
            <a:r>
              <a:rPr lang="en-US" sz="1800" b="1" dirty="0"/>
              <a:t> </a:t>
            </a:r>
            <a:r>
              <a:rPr lang="en-US" sz="1800" b="1" err="1"/>
              <a:t>digidol</a:t>
            </a:r>
            <a:r>
              <a:rPr lang="en-US" sz="1800" b="1" dirty="0"/>
              <a:t> </a:t>
            </a:r>
            <a:r>
              <a:rPr lang="en-US" sz="1800" b="1" err="1"/>
              <a:t>yn</a:t>
            </a:r>
            <a:r>
              <a:rPr lang="en-US" sz="1800" b="1" dirty="0"/>
              <a:t> </a:t>
            </a:r>
            <a:r>
              <a:rPr lang="en-US" sz="1800" b="1" err="1"/>
              <a:t>cynyddu</a:t>
            </a:r>
            <a:r>
              <a:rPr lang="en-US" sz="1800" dirty="0"/>
              <a:t>: Yn </a:t>
            </a:r>
            <a:r>
              <a:rPr lang="en-US" sz="1800" err="1"/>
              <a:t>enwedig</a:t>
            </a:r>
            <a:r>
              <a:rPr lang="en-US" sz="1800" dirty="0"/>
              <a:t> </a:t>
            </a:r>
            <a:r>
              <a:rPr lang="en-US" sz="1800" err="1"/>
              <a:t>ymhlith</a:t>
            </a:r>
            <a:r>
              <a:rPr lang="en-US" sz="1800" dirty="0"/>
              <a:t> </a:t>
            </a:r>
            <a:r>
              <a:rPr lang="en-US" sz="1800" err="1"/>
              <a:t>pobl</a:t>
            </a:r>
            <a:r>
              <a:rPr lang="en-US" sz="1800" dirty="0"/>
              <a:t> </a:t>
            </a:r>
            <a:r>
              <a:rPr lang="en-US" sz="1800" err="1"/>
              <a:t>ifanc</a:t>
            </a:r>
            <a:r>
              <a:rPr lang="en-US" sz="1800" dirty="0"/>
              <a:t>, </a:t>
            </a:r>
            <a:r>
              <a:rPr lang="en-US" sz="1800" err="1"/>
              <a:t>mae</a:t>
            </a:r>
            <a:r>
              <a:rPr lang="en-US" sz="1800" dirty="0"/>
              <a:t> </a:t>
            </a:r>
            <a:r>
              <a:rPr lang="en-US" sz="1800" err="1"/>
              <a:t>llwyfannau</a:t>
            </a:r>
            <a:r>
              <a:rPr lang="en-US" sz="1800" dirty="0"/>
              <a:t> </a:t>
            </a:r>
            <a:r>
              <a:rPr lang="en-US" sz="1800" err="1"/>
              <a:t>ar-lein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dod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brif</a:t>
            </a:r>
            <a:r>
              <a:rPr lang="en-US" sz="1800" dirty="0"/>
              <a:t> </a:t>
            </a:r>
            <a:r>
              <a:rPr lang="en-US" sz="1800" err="1"/>
              <a:t>fannau</a:t>
            </a:r>
            <a:r>
              <a:rPr lang="en-US" sz="1800" dirty="0"/>
              <a:t> </a:t>
            </a:r>
            <a:r>
              <a:rPr lang="en-US" sz="1800" err="1"/>
              <a:t>ar</a:t>
            </a:r>
            <a:r>
              <a:rPr lang="en-US" sz="1800" dirty="0"/>
              <a:t> </a:t>
            </a:r>
            <a:r>
              <a:rPr lang="en-US" sz="1800" err="1"/>
              <a:t>gyfer</a:t>
            </a:r>
            <a:r>
              <a:rPr lang="en-US" sz="1800" dirty="0"/>
              <a:t> </a:t>
            </a:r>
            <a:r>
              <a:rPr lang="en-US" sz="1800" err="1"/>
              <a:t>cynnal</a:t>
            </a:r>
            <a:r>
              <a:rPr lang="en-US" sz="1800" dirty="0"/>
              <a:t> </a:t>
            </a:r>
            <a:r>
              <a:rPr lang="en-US" sz="1800" err="1"/>
              <a:t>cyfeillgarwch</a:t>
            </a:r>
            <a:r>
              <a:rPr lang="en-US" sz="1800" dirty="0"/>
              <a:t>.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b="1" err="1"/>
              <a:t>Rhyngweithiadau</a:t>
            </a:r>
            <a:r>
              <a:rPr lang="en-US" sz="1800" b="1" dirty="0"/>
              <a:t> hybrid</a:t>
            </a:r>
            <a:r>
              <a:rPr lang="en-US" sz="1800" dirty="0"/>
              <a:t>: Mae </a:t>
            </a:r>
            <a:r>
              <a:rPr lang="en-US" sz="1800" err="1"/>
              <a:t>llawer</a:t>
            </a:r>
            <a:r>
              <a:rPr lang="en-US" sz="1800" dirty="0"/>
              <a:t> o </a:t>
            </a:r>
            <a:r>
              <a:rPr lang="en-US" sz="1800" err="1"/>
              <a:t>blant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cyfuno</a:t>
            </a:r>
            <a:r>
              <a:rPr lang="en-US" sz="1800" dirty="0"/>
              <a:t> </a:t>
            </a:r>
            <a:r>
              <a:rPr lang="en-US" sz="1800" err="1"/>
              <a:t>perthnasoedd</a:t>
            </a:r>
            <a:r>
              <a:rPr lang="en-US" sz="1800" dirty="0"/>
              <a:t> </a:t>
            </a:r>
            <a:r>
              <a:rPr lang="en-US" sz="1800" err="1"/>
              <a:t>ar-lein</a:t>
            </a:r>
            <a:r>
              <a:rPr lang="en-US" sz="1800" dirty="0"/>
              <a:t> ac all-</a:t>
            </a:r>
            <a:r>
              <a:rPr lang="en-US" sz="1800" err="1"/>
              <a:t>lein</a:t>
            </a:r>
            <a:r>
              <a:rPr lang="en-US" sz="1800" dirty="0"/>
              <a:t>, </a:t>
            </a:r>
            <a:r>
              <a:rPr lang="en-US" sz="1800" err="1"/>
              <a:t>gan</a:t>
            </a:r>
            <a:r>
              <a:rPr lang="en-US" sz="1800" dirty="0"/>
              <a:t> </a:t>
            </a:r>
            <a:r>
              <a:rPr lang="en-US" sz="1800" err="1"/>
              <a:t>ddefnyddio</a:t>
            </a:r>
            <a:r>
              <a:rPr lang="en-US" sz="1800" dirty="0"/>
              <a:t> offer </a:t>
            </a:r>
            <a:r>
              <a:rPr lang="en-US" sz="1800" err="1"/>
              <a:t>digidol</a:t>
            </a:r>
            <a:r>
              <a:rPr lang="en-US" sz="1800" dirty="0"/>
              <a:t> </a:t>
            </a:r>
            <a:r>
              <a:rPr lang="en-US" sz="1800" err="1"/>
              <a:t>i</a:t>
            </a:r>
            <a:r>
              <a:rPr lang="en-US" sz="1800" dirty="0"/>
              <a:t> </a:t>
            </a:r>
            <a:r>
              <a:rPr lang="en-US" sz="1800" err="1"/>
              <a:t>ymestyn</a:t>
            </a:r>
            <a:r>
              <a:rPr lang="en-US" sz="1800" dirty="0"/>
              <a:t> </a:t>
            </a:r>
            <a:r>
              <a:rPr lang="en-US" sz="1800" err="1"/>
              <a:t>cysylltiadau</a:t>
            </a:r>
            <a:r>
              <a:rPr lang="en-US" sz="1800" dirty="0"/>
              <a:t> </a:t>
            </a:r>
            <a:r>
              <a:rPr lang="en-US" sz="1800" err="1"/>
              <a:t>wyneb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wyneb</a:t>
            </a:r>
            <a:r>
              <a:rPr lang="en-US" sz="1800" dirty="0"/>
              <a:t>.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b="1" dirty="0"/>
              <a:t>Mae plant </a:t>
            </a:r>
            <a:r>
              <a:rPr lang="en-US" sz="1800" b="1" err="1"/>
              <a:t>iau</a:t>
            </a:r>
            <a:r>
              <a:rPr lang="en-US" sz="1800" b="1" dirty="0"/>
              <a:t> </a:t>
            </a:r>
            <a:r>
              <a:rPr lang="en-US" sz="1800" b="1" err="1"/>
              <a:t>yn</a:t>
            </a:r>
            <a:r>
              <a:rPr lang="en-US" sz="1800" b="1" dirty="0"/>
              <a:t> </a:t>
            </a:r>
            <a:r>
              <a:rPr lang="en-US" sz="1800" b="1" err="1"/>
              <a:t>parhau</a:t>
            </a:r>
            <a:r>
              <a:rPr lang="en-US" sz="1800" b="1" dirty="0"/>
              <a:t> </a:t>
            </a:r>
            <a:r>
              <a:rPr lang="en-US" sz="1800" b="1" err="1"/>
              <a:t>i</a:t>
            </a:r>
            <a:r>
              <a:rPr lang="en-US" sz="1800" b="1" dirty="0"/>
              <a:t> </a:t>
            </a:r>
            <a:r>
              <a:rPr lang="en-US" sz="1800" b="1" err="1"/>
              <a:t>fod</a:t>
            </a:r>
            <a:r>
              <a:rPr lang="en-US" sz="1800" b="1" dirty="0"/>
              <a:t> </a:t>
            </a:r>
            <a:r>
              <a:rPr lang="en-US" sz="1800" b="1" err="1"/>
              <a:t>wedi’u</a:t>
            </a:r>
            <a:r>
              <a:rPr lang="en-US" sz="1800" b="1" dirty="0"/>
              <a:t> </a:t>
            </a:r>
            <a:r>
              <a:rPr lang="en-US" sz="1800" b="1" err="1"/>
              <a:t>gwreiddio</a:t>
            </a:r>
            <a:r>
              <a:rPr lang="en-US" sz="1800" b="1" dirty="0"/>
              <a:t> </a:t>
            </a:r>
            <a:r>
              <a:rPr lang="en-US" sz="1800" b="1" err="1"/>
              <a:t>mewn</a:t>
            </a:r>
            <a:r>
              <a:rPr lang="en-US" sz="1800" b="1" dirty="0"/>
              <a:t> </a:t>
            </a:r>
            <a:r>
              <a:rPr lang="en-US" sz="1800" b="1" err="1"/>
              <a:t>amgylcheddau</a:t>
            </a:r>
            <a:r>
              <a:rPr lang="en-US" sz="1800" b="1" dirty="0"/>
              <a:t> </a:t>
            </a:r>
            <a:r>
              <a:rPr lang="en-US" sz="1800" b="1" err="1"/>
              <a:t>corfforol</a:t>
            </a:r>
            <a:r>
              <a:rPr lang="en-US" sz="1800" dirty="0"/>
              <a:t>, </a:t>
            </a:r>
            <a:r>
              <a:rPr lang="en-US" sz="1800" err="1"/>
              <a:t>ond</a:t>
            </a:r>
            <a:r>
              <a:rPr lang="en-US" sz="1800" dirty="0"/>
              <a:t> </a:t>
            </a:r>
            <a:r>
              <a:rPr lang="en-US" sz="1800" err="1"/>
              <a:t>mae</a:t>
            </a:r>
            <a:r>
              <a:rPr lang="en-US" sz="1800" dirty="0"/>
              <a:t> </a:t>
            </a:r>
            <a:r>
              <a:rPr lang="en-US" sz="1800" err="1"/>
              <a:t>eu</a:t>
            </a:r>
            <a:r>
              <a:rPr lang="en-US" sz="1800" dirty="0"/>
              <a:t> </a:t>
            </a:r>
            <a:r>
              <a:rPr lang="en-US" sz="1800" err="1"/>
              <a:t>hymwneud</a:t>
            </a:r>
            <a:r>
              <a:rPr lang="en-US" sz="1800" dirty="0"/>
              <a:t> â </a:t>
            </a:r>
            <a:r>
              <a:rPr lang="en-US" sz="1800" err="1"/>
              <a:t>chyfryngau</a:t>
            </a:r>
            <a:r>
              <a:rPr lang="en-US" sz="1800" dirty="0"/>
              <a:t> </a:t>
            </a:r>
            <a:r>
              <a:rPr lang="en-US" sz="1800" err="1"/>
              <a:t>digidol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dechrau’n</a:t>
            </a:r>
            <a:r>
              <a:rPr lang="en-US" sz="1800" dirty="0"/>
              <a:t> </a:t>
            </a:r>
            <a:r>
              <a:rPr lang="en-US" sz="1800" err="1"/>
              <a:t>gynharach</a:t>
            </a:r>
            <a:r>
              <a:rPr lang="en-US" sz="1800" dirty="0"/>
              <a:t> bob </a:t>
            </a:r>
            <a:r>
              <a:rPr lang="en-US" sz="1800" err="1"/>
              <a:t>blwyddy</a:t>
            </a:r>
            <a:r>
              <a:rPr lang="en-US" err="1"/>
              <a:t>n</a:t>
            </a:r>
            <a:r>
              <a:rPr lang="en-US" dirty="0"/>
              <a:t>.</a:t>
            </a:r>
            <a:r>
              <a:rPr lang="en-US" sz="1000" dirty="0"/>
              <a:t>(Ofcom Media Literacy Report, 2025)</a:t>
            </a:r>
            <a:endParaRPr lang="en-US" sz="10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EC896-C08A-B116-4F84-19DF39E4BC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  <a:ea typeface="+mn-lt"/>
                <a:cs typeface="+mn-lt"/>
              </a:rPr>
              <a:t>92.6% of children aged 10–15 go online daily</a:t>
            </a:r>
            <a:r>
              <a:rPr lang="en-US" sz="2000" dirty="0">
                <a:solidFill>
                  <a:srgbClr val="0070C0"/>
                </a:solidFill>
                <a:ea typeface="+mn-lt"/>
                <a:cs typeface="+mn-lt"/>
              </a:rPr>
              <a:t>, and </a:t>
            </a:r>
            <a:r>
              <a:rPr lang="en-US" sz="2000" b="1" dirty="0">
                <a:solidFill>
                  <a:srgbClr val="0070C0"/>
                </a:solidFill>
                <a:ea typeface="+mn-lt"/>
                <a:cs typeface="+mn-lt"/>
              </a:rPr>
              <a:t>58.1% spend 3+ hours online on school days</a:t>
            </a:r>
            <a:r>
              <a:rPr lang="en-US" sz="2000" dirty="0">
                <a:solidFill>
                  <a:srgbClr val="0070C0"/>
                </a:solidFill>
                <a:ea typeface="+mn-lt"/>
                <a:cs typeface="+mn-lt"/>
              </a:rPr>
              <a:t>, often engaging socially.</a:t>
            </a:r>
            <a:endParaRPr lang="en-US" sz="2000">
              <a:solidFill>
                <a:srgbClr val="0070C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  <a:ea typeface="+mn-lt"/>
                <a:cs typeface="+mn-lt"/>
              </a:rPr>
              <a:t>Digital </a:t>
            </a:r>
            <a:r>
              <a:rPr lang="en-US" sz="2000" b="1" err="1">
                <a:solidFill>
                  <a:srgbClr val="0070C0"/>
                </a:solidFill>
                <a:ea typeface="+mn-lt"/>
                <a:cs typeface="+mn-lt"/>
              </a:rPr>
              <a:t>socialising</a:t>
            </a:r>
            <a:r>
              <a:rPr lang="en-US" sz="2000" b="1" dirty="0">
                <a:solidFill>
                  <a:srgbClr val="0070C0"/>
                </a:solidFill>
                <a:ea typeface="+mn-lt"/>
                <a:cs typeface="+mn-lt"/>
              </a:rPr>
              <a:t> is increasing</a:t>
            </a:r>
            <a:r>
              <a:rPr lang="en-US" sz="2000" dirty="0">
                <a:solidFill>
                  <a:srgbClr val="0070C0"/>
                </a:solidFill>
                <a:ea typeface="+mn-lt"/>
                <a:cs typeface="+mn-lt"/>
              </a:rPr>
              <a:t>: Especially among teens, online platforms are becoming primary spaces for maintaining friendships.</a:t>
            </a:r>
            <a:endParaRPr lang="en-US" sz="2000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  <a:ea typeface="+mn-lt"/>
                <a:cs typeface="+mn-lt"/>
              </a:rPr>
              <a:t>Hybrid interactions</a:t>
            </a:r>
            <a:r>
              <a:rPr lang="en-US" sz="2000" dirty="0">
                <a:solidFill>
                  <a:srgbClr val="0070C0"/>
                </a:solidFill>
                <a:ea typeface="+mn-lt"/>
                <a:cs typeface="+mn-lt"/>
              </a:rPr>
              <a:t>: Many children blend online and offline relationships, using digital tools to extend face-to-face connections.</a:t>
            </a:r>
            <a:endParaRPr lang="en-US" sz="2000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  <a:ea typeface="+mn-lt"/>
                <a:cs typeface="+mn-lt"/>
              </a:rPr>
              <a:t>Younger children remain grounded in physical environments</a:t>
            </a:r>
            <a:r>
              <a:rPr lang="en-US" sz="2000" dirty="0">
                <a:solidFill>
                  <a:srgbClr val="0070C0"/>
                </a:solidFill>
                <a:ea typeface="+mn-lt"/>
                <a:cs typeface="+mn-lt"/>
              </a:rPr>
              <a:t>, but exposure to digital media is starting earlier each year </a:t>
            </a:r>
            <a:r>
              <a:rPr lang="en-US" sz="1200" dirty="0">
                <a:ea typeface="+mn-lt"/>
                <a:cs typeface="+mn-lt"/>
              </a:rPr>
              <a:t>(Ofcom Media Literacy Report, 2025)</a:t>
            </a:r>
            <a:endParaRPr lang="en-US" sz="120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1980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6183-5ED1-4D9B-8760-CD3C28150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Plant fel defnyddwyr a                                            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Children as consumers </a:t>
            </a:r>
            <a:b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chynhyrchwyr cynnwys digidol            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producers of digital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D7B3E-DBA6-4C86-BE92-E5F5BB77B9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positively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impacts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children’s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opinion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engagement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opportunities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not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always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seen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print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(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Shapiro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2019, p.56)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Childhood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reconfiguring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itself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adapting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contexts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(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Shapiro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2019, p.10)</a:t>
            </a:r>
          </a:p>
          <a:p>
            <a:endParaRPr lang="en-GB" sz="1800" i="1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F44BC5-7CAF-7945-B869-829DEC4BC9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GB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media </a:t>
            </a:r>
            <a:r>
              <a:rPr lang="en-GB" b="1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positively impacts children’s opinion of learning</a:t>
            </a:r>
            <a:r>
              <a:rPr lang="en-GB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providing engagement opportunities not always seen with print materials’ (Shapiro, 2019, p.56)</a:t>
            </a:r>
          </a:p>
          <a:p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‘Childhood is reconfiguring itself and adapting to new contexts’</a:t>
            </a:r>
            <a:r>
              <a:rPr lang="en-GB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(Shapiro, 2019, p.10)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2843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59D9-11F5-492C-909E-381896B4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cy-GB" sz="28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</a:br>
            <a:br>
              <a:rPr lang="cy-GB" sz="28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</a:br>
            <a:r>
              <a:rPr lang="cy-GB" sz="28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Plant</a:t>
            </a: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fel defnyddwyr            </a:t>
            </a:r>
            <a:r>
              <a:rPr lang="cy-GB" sz="2800" dirty="0">
                <a:solidFill>
                  <a:prstClr val="black"/>
                </a:solidFill>
                <a:latin typeface="+mn-lt"/>
                <a:ea typeface="Calibri"/>
                <a:cs typeface="Calibri"/>
              </a:rPr>
              <a:t>                  </a:t>
            </a:r>
            <a:r>
              <a:rPr lang="cy-GB" sz="2800" dirty="0">
                <a:solidFill>
                  <a:srgbClr val="0070C0"/>
                </a:solidFill>
                <a:latin typeface="+mn-lt"/>
                <a:ea typeface="Calibri"/>
                <a:cs typeface="Calibri"/>
              </a:rPr>
              <a:t>C</a:t>
            </a:r>
            <a:r>
              <a:rPr lang="en-GB" sz="2800" dirty="0" err="1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hildren</a:t>
            </a:r>
            <a:r>
              <a:rPr lang="en-GB" sz="2800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 as consumers </a:t>
            </a:r>
            <a:br>
              <a:rPr lang="en-GB" sz="2800" dirty="0">
                <a:latin typeface="+mn-lt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a chynhyrchwyr cynnwys digidol:      </a:t>
            </a:r>
            <a:r>
              <a:rPr lang="cy-GB" sz="2800" dirty="0">
                <a:solidFill>
                  <a:prstClr val="black"/>
                </a:solidFill>
                <a:latin typeface="+mn-lt"/>
                <a:ea typeface="Calibri"/>
                <a:cs typeface="Calibri"/>
              </a:rPr>
              <a:t>  </a:t>
            </a:r>
            <a:r>
              <a:rPr lang="en-GB" sz="2800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and producers of  digital content:</a:t>
            </a:r>
            <a:br>
              <a:rPr lang="en-GB" sz="2800" dirty="0">
                <a:latin typeface="+mn-lt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cy-GB" sz="2800" dirty="0">
                <a:latin typeface="+mn-lt"/>
                <a:ea typeface="Calibri Light"/>
                <a:cs typeface="Calibri Light"/>
              </a:rPr>
              <a:t>Polisïau       </a:t>
            </a:r>
            <a:r>
              <a:rPr lang="en-GB" sz="2800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                                               Policies </a:t>
            </a:r>
            <a:br>
              <a:rPr lang="en-GB" sz="4000" dirty="0">
                <a:solidFill>
                  <a:srgbClr val="0070C0"/>
                </a:solidFill>
                <a:latin typeface="+mn-lt"/>
              </a:rPr>
            </a:br>
            <a:endParaRPr lang="en-GB" sz="5400" dirty="0">
              <a:solidFill>
                <a:srgbClr val="0070C0"/>
              </a:solidFill>
              <a:latin typeface="+mn-lt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6C3CA-2671-47C0-AD0D-C153E270D6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e.e.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FfCD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Gweithdrefnau Diogelu Cymru</a:t>
            </a:r>
          </a:p>
          <a:p>
            <a:pPr>
              <a:defRPr/>
            </a:pPr>
            <a:r>
              <a:rPr lang="cy-GB" sz="2400">
                <a:ea typeface="+mn-lt"/>
                <a:cs typeface="+mn-lt"/>
              </a:rPr>
              <a:t>Polisïau Ar-lein Ysgol</a:t>
            </a:r>
            <a:endParaRPr lang="cy-GB" sz="2400" dirty="0">
              <a:latin typeface="Calibri"/>
              <a:ea typeface="Calibri"/>
              <a:cs typeface="Calibri"/>
            </a:endParaRPr>
          </a:p>
          <a:p>
            <a:pPr>
              <a:defRPr/>
            </a:pPr>
            <a:r>
              <a:rPr lang="cy-GB" sz="2400">
                <a:ea typeface="+mn-lt"/>
                <a:cs typeface="+mn-lt"/>
              </a:rPr>
              <a:t>Polisi Diogelu</a:t>
            </a:r>
            <a:endParaRPr lang="cy-GB"/>
          </a:p>
          <a:p>
            <a:pPr>
              <a:defRPr/>
            </a:pPr>
            <a:r>
              <a:rPr lang="cy-GB" sz="2400">
                <a:ea typeface="+mn-lt"/>
                <a:cs typeface="+mn-lt"/>
              </a:rPr>
              <a:t>Deddf Diogelwch Ar-lein (2025)</a:t>
            </a:r>
            <a:endParaRPr lang="cy-GB"/>
          </a:p>
          <a:p>
            <a:pPr>
              <a:defRPr/>
            </a:pPr>
            <a:r>
              <a:rPr lang="cy-GB" sz="2400" dirty="0">
                <a:ea typeface="+mn-lt"/>
                <a:cs typeface="+mn-lt"/>
              </a:rPr>
              <a:t>Rheolau newydd ar gyfer cenhedlaeth fwy diogel o blant ar-lein </a:t>
            </a:r>
            <a:r>
              <a:rPr lang="cy-GB" sz="1400" dirty="0">
                <a:ea typeface="+mn-lt"/>
                <a:cs typeface="+mn-lt"/>
              </a:rPr>
              <a:t>(</a:t>
            </a:r>
            <a:r>
              <a:rPr lang="cy-GB" sz="1400" err="1">
                <a:ea typeface="+mn-lt"/>
                <a:cs typeface="+mn-lt"/>
              </a:rPr>
              <a:t>Ofcom</a:t>
            </a:r>
            <a:r>
              <a:rPr lang="cy-GB" sz="1400" dirty="0">
                <a:ea typeface="+mn-lt"/>
                <a:cs typeface="+mn-lt"/>
              </a:rPr>
              <a:t>, 2025)</a:t>
            </a:r>
            <a:endParaRPr lang="cy-GB" sz="1400" i="0" u="none" strike="noStrike" kern="1200" cap="none" spc="0" normalizeH="0" baseline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ea typeface="+mn-lt"/>
                <a:cs typeface="+mn-lt"/>
              </a:rPr>
              <a:t>Enghreifftiau eraill </a:t>
            </a:r>
            <a:endParaRPr lang="cy-GB" sz="24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A39B9-B10A-B679-2FD7-7B617EBF4E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799669"/>
            <a:ext cx="4894498" cy="41414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DCF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Wales Safeguarding Procedures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School Online policies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Safeguarding policy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Online Safety Act (2025)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New rules for a safer generation of children online Ofcom (2025)</a:t>
            </a:r>
            <a:endParaRPr lang="en-US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Other examples……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402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59D9-11F5-492C-909E-381896B4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Effeithiau plant fel defnyddwyr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Effects of children as consumers </a:t>
            </a:r>
            <a:b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chynhyrchwyr cynnwys digidol   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and producers of digital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6C3CA-2671-47C0-AD0D-C153E270D6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nn-NO" sz="5500" b="1" i="0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nn-NO" sz="6200" b="1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Canolfan Camfanteisio ar Blant a'u Hamddiffyn Ar-lein</a:t>
            </a:r>
            <a:r>
              <a:rPr kumimoji="0" lang="cy-GB" sz="6200" b="1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(DU) (CEOP)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62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Rhan o’r Asiantaeth Troseddu Cenedlaethol yn cadw plant a phobl </a:t>
            </a:r>
            <a:r>
              <a:rPr lang="cy-GB" sz="6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Ifanc yn ddiogel rhag cam-drin rhywiol a meithrin perthynas amhriodol </a:t>
            </a:r>
            <a:r>
              <a:rPr kumimoji="0" lang="cy-GB" sz="6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ar-lein </a:t>
            </a:r>
            <a:r>
              <a:rPr kumimoji="0" lang="cy-GB" sz="6200" b="1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</a:t>
            </a:r>
            <a:r>
              <a:rPr kumimoji="0" lang="cy-GB" sz="6200" b="1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6200" dirty="0">
              <a:ea typeface="+mn-lt"/>
              <a:cs typeface="+mn-lt"/>
            </a:endParaRPr>
          </a:p>
          <a:p>
            <a:pPr marL="0" indent="0">
              <a:buNone/>
              <a:defRPr/>
            </a:pPr>
            <a:r>
              <a:rPr lang="cy-GB" sz="6200" dirty="0">
                <a:ea typeface="+mn-lt"/>
                <a:cs typeface="+mn-lt"/>
              </a:rPr>
              <a:t>Amrywiaeth o adnoddau addysgu, e.e. Anfon Llun Ata i (ar gyfer plant 11–14 oed)</a:t>
            </a:r>
            <a:endParaRPr lang="cy-GB" dirty="0"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sz="6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Send me a pic? understanding and responding to nude image based abuse</a:t>
            </a:r>
            <a:endParaRPr lang="cy-GB"/>
          </a:p>
          <a:p>
            <a:pPr marL="0" indent="0">
              <a:buNone/>
            </a:pPr>
            <a:endParaRPr lang="en-GB" sz="2800" u="sng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473218-D6A9-B290-AED0-C854E7655D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4042041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r>
              <a:rPr lang="en-GB" sz="6200" b="1" u="sng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 Exploitation and Online Protection Centre (UK)</a:t>
            </a:r>
          </a:p>
          <a:p>
            <a:pPr marL="0" indent="0">
              <a:buNone/>
            </a:pPr>
            <a:r>
              <a:rPr lang="en-GB" sz="6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 of National Crime Agency keeping Children and young people safe from online sexual abuse and grooming</a:t>
            </a:r>
            <a:r>
              <a:rPr lang="en-GB" sz="6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6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</a:t>
            </a:r>
            <a:r>
              <a:rPr lang="en-GB" sz="6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sz="6200" b="0" i="0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6200" dirty="0">
                <a:solidFill>
                  <a:srgbClr val="0070C0"/>
                </a:solidFill>
                <a:ea typeface="Calibri"/>
                <a:cs typeface="Calibri"/>
              </a:rPr>
              <a:t>Range of teaching resources, e.g. Send Me A Pic (for 11-14 year olds)</a:t>
            </a:r>
          </a:p>
          <a:p>
            <a:pPr marL="0" indent="0">
              <a:buNone/>
            </a:pPr>
            <a:r>
              <a:rPr lang="en-GB" sz="6200" dirty="0">
                <a:solidFill>
                  <a:srgbClr val="0070C0"/>
                </a:solidFill>
                <a:ea typeface="+mn-lt"/>
                <a:cs typeface="+mn-lt"/>
                <a:hlinkClick r:id="rId4"/>
              </a:rPr>
              <a:t>Send me a pic? understanding and responding to nude image based abuse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619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59D9-11F5-492C-909E-381896B4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dirty="0">
                <a:latin typeface="Calibri"/>
                <a:ea typeface="Calibri"/>
                <a:cs typeface="Calibri"/>
              </a:rPr>
              <a:t>Effeithiau plant fel defnyddwyr chynhyrchwyr cynnwys digidol         </a:t>
            </a:r>
            <a:br>
              <a:rPr lang="cy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Effects of children as consumers</a:t>
            </a:r>
            <a:r>
              <a:rPr lang="cy-GB" sz="2800" dirty="0">
                <a:latin typeface="Calibri"/>
                <a:ea typeface="Calibri"/>
                <a:cs typeface="Calibri"/>
              </a:rPr>
              <a:t> </a:t>
            </a:r>
            <a:r>
              <a:rPr lang="en-GB" sz="28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and producers of digital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6C3CA-2671-47C0-AD0D-C153E270D6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1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 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  <a:defRPr/>
            </a:pPr>
            <a:r>
              <a:rPr lang="cy-GB" sz="2400" dirty="0">
                <a:latin typeface="Calibri"/>
                <a:ea typeface="Calibri"/>
                <a:cs typeface="Calibri"/>
              </a:rPr>
              <a:t>Adroddiad ar Blant yn y Byd Digidol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(</a:t>
            </a:r>
            <a:r>
              <a:rPr lang="cy-GB" sz="2400" dirty="0">
                <a:latin typeface="Calibri"/>
                <a:ea typeface="Calibri"/>
                <a:cs typeface="Calibri"/>
              </a:rPr>
              <a:t>2025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) </a:t>
            </a:r>
            <a:r>
              <a:rPr lang="cy-GB" sz="2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Childhood in a Digital World | Innocenti Global Office of Research and Foresight</a:t>
            </a:r>
            <a:r>
              <a:rPr lang="cy-GB" sz="2400" b="1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</a:t>
            </a:r>
            <a:r>
              <a:rPr kumimoji="0" lang="cy-GB" sz="2400" b="1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endParaRPr kumimoji="0" lang="cy-GB" sz="2400" b="1" i="0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cy-GB" sz="2400" b="1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400" b="1" u="sng" dirty="0">
                <a:ea typeface="Calibri"/>
                <a:cs typeface="Calibri"/>
              </a:rPr>
              <a:t>OECD (2025)</a:t>
            </a:r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 err="1">
                <a:ea typeface="+mn-lt"/>
                <a:cs typeface="+mn-lt"/>
              </a:rPr>
              <a:t>Heriau'r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oes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ddigidol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i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blant</a:t>
            </a:r>
            <a:r>
              <a:rPr lang="en-GB" sz="2400" dirty="0">
                <a:ea typeface="Calibri"/>
                <a:cs typeface="Calibri"/>
              </a:rPr>
              <a:t>:</a:t>
            </a:r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How's Life for Children in the Digital Age? | OECD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68FDA-67AD-E4F1-D1C3-F7D3E35D33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u="sng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UNICEF </a:t>
            </a:r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(2025)</a:t>
            </a:r>
            <a:endParaRPr lang="en-GB" sz="24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Report on Childhood in a Digital World: </a:t>
            </a:r>
            <a:r>
              <a:rPr lang="en-GB" sz="2400" dirty="0">
                <a:solidFill>
                  <a:srgbClr val="0070C0"/>
                </a:solidFill>
                <a:ea typeface="+mn-lt"/>
                <a:cs typeface="+mn-lt"/>
                <a:hlinkClick r:id="rId5"/>
              </a:rPr>
              <a:t>Childhood in a Digital World | Innocenti Global Office of Research and Foresight</a:t>
            </a:r>
            <a:r>
              <a:rPr lang="en-GB" sz="2400" b="1" dirty="0">
                <a:solidFill>
                  <a:srgbClr val="0070C0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</a:t>
            </a:r>
            <a:r>
              <a:rPr lang="en-GB" sz="2400" b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endParaRPr lang="en-GB" sz="2400" b="1" u="sng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b="1" u="sng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OECD (2025)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ea typeface="+mn-lt"/>
                <a:cs typeface="+mn-lt"/>
              </a:rPr>
              <a:t>The challenges of the digital age for children: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How's Life for Children in the Digital Age? | OECD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7382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D6451-0732-4C6B-BC22-C9FA16BFF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dirty="0">
                <a:latin typeface="Calibri"/>
                <a:ea typeface="Calibri"/>
                <a:cs typeface="Calibri"/>
              </a:rPr>
              <a:t>Crynodeb</a:t>
            </a:r>
            <a:r>
              <a:rPr lang="cy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                                     </a:t>
            </a:r>
            <a:r>
              <a:rPr lang="cy-GB" sz="320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Recap</a:t>
            </a:r>
            <a:br>
              <a:rPr lang="cy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</a:br>
            <a:r>
              <a:rPr lang="cy-GB" sz="3200" dirty="0">
                <a:latin typeface="Calibri"/>
                <a:ea typeface="Calibri"/>
                <a:cs typeface="Calibri"/>
              </a:rPr>
              <a:t>Agweddau Cadarnhaol Posibl</a:t>
            </a:r>
            <a:r>
              <a:rPr lang="cy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                        </a:t>
            </a:r>
            <a:r>
              <a:rPr lang="en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Potential Positives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BF95B-AF4E-4492-AAD9-55E4E59E45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 trwy greu cysylltiadau 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(Siemens, 2005)</a:t>
            </a:r>
          </a:p>
          <a:p>
            <a:pPr lvl="0">
              <a:defRPr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Cysylltiadau byd-eang</a:t>
            </a:r>
          </a:p>
          <a:p>
            <a:pPr lvl="0">
              <a:defRPr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Cyflymder cyfathrebu</a:t>
            </a:r>
            <a:endParaRPr kumimoji="0" lang="cy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Gellir rhannu llais a phrofiadau plant a phobl ifanc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Wedi ailddiffinio dysgu/ennyn </a:t>
            </a: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diddordeb dysgwyr</a:t>
            </a:r>
            <a:endParaRPr kumimoji="0" lang="cy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Adloniant</a:t>
            </a:r>
            <a:endParaRPr kumimoji="0" lang="cy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Gweithio’n symudol / </a:t>
            </a: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hyblyg (o unrhyw le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………………..</a:t>
            </a:r>
          </a:p>
          <a:p>
            <a:endParaRPr lang="cy-GB" dirty="0"/>
          </a:p>
          <a:p>
            <a:endParaRPr lang="cy-GB" dirty="0"/>
          </a:p>
          <a:p>
            <a:endParaRPr lang="en-GB" dirty="0"/>
          </a:p>
          <a:p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7D2706-1340-4E52-A78A-2A46C0CBA0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3943719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by creating connections (Siemens, 2005)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links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Speed of communication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CYP voice and experiences can be shared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redefined learning/engages learners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Entertainment</a:t>
            </a:r>
          </a:p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Portable/Versatile working (from anywhere)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……………..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5399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AF4F0-F366-D7BC-7680-E18465AAF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>
                <a:latin typeface="Calibri"/>
                <a:ea typeface="Calibri"/>
                <a:cs typeface="Calibri"/>
              </a:rPr>
              <a:t>Crynodeb                                                          </a:t>
            </a:r>
            <a:r>
              <a:rPr lang="cy-GB" sz="3200" dirty="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Recap</a:t>
            </a:r>
            <a:br>
              <a:rPr lang="cy-GB" sz="3200" dirty="0">
                <a:latin typeface="Calibri"/>
                <a:ea typeface="Calibri"/>
                <a:cs typeface="Calibri"/>
              </a:rPr>
            </a:br>
            <a:r>
              <a:rPr lang="cy-GB" sz="3200" dirty="0">
                <a:latin typeface="Calibri"/>
                <a:ea typeface="Calibri"/>
                <a:cs typeface="Calibri"/>
              </a:rPr>
              <a:t>Agweddau Negyddol Posibl                          </a:t>
            </a:r>
            <a:r>
              <a:rPr lang="en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Potential Negatives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A94F4-077B-979E-014A-5E06E281D0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03119"/>
            <a:ext cx="518160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‘…</a:t>
            </a:r>
            <a:r>
              <a:rPr kumimoji="0" lang="cy-GB" sz="28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gossip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sz="28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column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sz="28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</a:t>
            </a:r>
            <a:r>
              <a:rPr kumimoji="0" lang="cy-GB" sz="28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unforgiving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kumimoji="0" lang="cy-GB" sz="28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unforgetful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…’ (</a:t>
            </a:r>
            <a:r>
              <a:rPr kumimoji="0" lang="cy-GB" sz="28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1967)</a:t>
            </a:r>
          </a:p>
          <a:p>
            <a:pPr lvl="0">
              <a:defRPr/>
            </a:pPr>
            <a:r>
              <a:rPr lang="cy-GB" noProof="1">
                <a:latin typeface="Calibri"/>
                <a:ea typeface="Calibri"/>
                <a:cs typeface="Calibri"/>
              </a:rPr>
              <a:t>Camfanteisio</a:t>
            </a:r>
            <a:r>
              <a:rPr lang="cy-GB" dirty="0">
                <a:latin typeface="Calibri"/>
                <a:ea typeface="Calibri"/>
                <a:cs typeface="Calibri"/>
              </a:rPr>
              <a:t>/cam-drin ar-lein</a:t>
            </a:r>
          </a:p>
          <a:p>
            <a:pPr lvl="0">
              <a:defRPr/>
            </a:pP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Diogelwch digidol/data</a:t>
            </a:r>
          </a:p>
          <a:p>
            <a:pPr lvl="0">
              <a:defRPr/>
            </a:pP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Pryderon am ddatblygu sgiliau cymdeithasol/ynysu cymdeithasol plant a phobl ifanc</a:t>
            </a:r>
            <a:endParaRPr kumimoji="0" lang="cy-GB" sz="28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Llên-ladrad/torri hawlfraint</a:t>
            </a:r>
          </a:p>
          <a:p>
            <a:pPr>
              <a:defRPr/>
            </a:pPr>
            <a:r>
              <a:rPr lang="cy-GB" dirty="0">
                <a:latin typeface="Calibri"/>
                <a:ea typeface="Calibri"/>
                <a:cs typeface="Calibri"/>
              </a:rPr>
              <a:t>Anghydraddoldeb mynediad at ddyfeisiau/darpariaeth seilwaith </a:t>
            </a:r>
            <a:endParaRPr lang="cy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……………….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ED824F-B96D-6D3D-ECC8-90570C336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396338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‘…gossip column that is unforgiving, </a:t>
            </a:r>
            <a:r>
              <a:rPr lang="en-GB" dirty="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unforgetful</a:t>
            </a:r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…’ (McLuhan, 1967)</a:t>
            </a:r>
          </a:p>
          <a:p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Online exploitation/manipulation</a:t>
            </a:r>
          </a:p>
          <a:p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Digital/ data security</a:t>
            </a:r>
          </a:p>
          <a:p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Concerns about development of CYP social skills/social isolation</a:t>
            </a:r>
          </a:p>
          <a:p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Plagiarism/infringement of copyright</a:t>
            </a:r>
          </a:p>
          <a:p>
            <a:r>
              <a:rPr lang="en-GB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Inequality of access  to devices/infrastructure provision </a:t>
            </a:r>
            <a:endParaRPr lang="en-GB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……………….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5428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AC7BE-8E69-4A05-AA9B-9C056E68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Asesu ECIE6002C                               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 of ECIE6002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C0E0F-A96B-4900-9181-83E6BFD501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 leiaf 4 cofnod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Cyfanswm o 4000 o eiriau (tua 1000 o eiriau i bob blog)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36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C579DF-36C8-C135-4515-4301396C81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</a:t>
            </a:r>
          </a:p>
          <a:p>
            <a:r>
              <a:rPr lang="en-GB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Minimum of 4 entries </a:t>
            </a:r>
          </a:p>
          <a:p>
            <a:r>
              <a:rPr lang="en-GB" sz="36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4000 words in total (approx.1000 words per blog)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035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C6A5-B70D-44B9-963A-36540EAC3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#2 (1000 o eiriau) 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#2 (1000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3EF3A-A13C-4114-8941-0E0B04F370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defRPr/>
            </a:pPr>
            <a:r>
              <a:rPr lang="cy-GB" sz="3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Dadansoddwch yn feirniadol rai o effeithiau'r byd digidol ar blant a phobl ifanc. Dewiswch ddamcaniaeth berthnasol a lluniwch gysylltiadau rhwng theori, polisi ac arfer</a:t>
            </a:r>
            <a:r>
              <a:rPr kumimoji="0" lang="cy-GB" sz="350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GB" sz="4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EC91B-7CFF-B4CD-C10D-C4E0A9F5B0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5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analyse some effects of the digital world on children and young people (</a:t>
            </a:r>
            <a:r>
              <a:rPr lang="en-GB" sz="3500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cyp</a:t>
            </a:r>
            <a:r>
              <a:rPr lang="en-GB" sz="35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 Choose a relevant theory and draw links between theory, policy and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1609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196D7-8077-4828-B378-8BE90BFDA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Awgrymiadau ar gyfer Blog #2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</a:t>
            </a:r>
            <a: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Suggestions for Blog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574CF-B42B-4738-AF70-EB1F982307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516828"/>
            <a:ext cx="5181600" cy="4834306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  <a:defRPr/>
            </a:pP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Ystyriwch y pwyntiau hyn yn eich blog</a:t>
            </a: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pPr marL="0" lvl="0" indent="0">
              <a:buNone/>
              <a:defRPr/>
            </a:pP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Nodwch a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chyfeiriwch at rai o </a:t>
            </a:r>
            <a:r>
              <a:rPr lang="cy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effeithiau cadarnhaol a negyddol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byd digidol ar blant a phobl ifanc</a:t>
            </a:r>
          </a:p>
          <a:p>
            <a:pPr marL="0" lvl="0" indent="0">
              <a:buNone/>
              <a:defRPr/>
            </a:pP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Enwch a </a:t>
            </a:r>
            <a:r>
              <a:rPr lang="cy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chrynhowch y ddamcaniaeth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rydych chi'n ei dadansoddi</a:t>
            </a: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lvl="0" indent="0">
              <a:buNone/>
              <a:defRPr/>
            </a:pP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Rhowch enghreifftiau o’r </a:t>
            </a:r>
            <a:r>
              <a:rPr lang="cy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ddamcaniaeth ar waith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Gallai hyn gynnwys tynnu sylw at rai enghreifftiau penodol o </a:t>
            </a:r>
            <a:r>
              <a:rPr lang="cy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wybodaeth a sgiliau digidol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sy'n helpu i gynyddu dealltwriaeth plant a phobl ifanc ohonynt eu hunain fel defnyddwyr a chynhyrchwyr gwybodaeth ddigidol (e.e. sgiliau llythrennedd digidol).</a:t>
            </a:r>
            <a:endParaRPr kumimoji="0" lang="cy-GB" sz="6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  <a:defRPr/>
            </a:pP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5.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Nodwch sut mae </a:t>
            </a:r>
            <a:r>
              <a:rPr lang="cy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polisïau a sefydliadau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 helpu i gadw dysgwyr yn ddiogel mewn byd digidol (e.e. darparu rheoliadau statudol, addysgu rhieni, monitro ar-lein, hyfforddi gweithwyr proffesiynol)</a:t>
            </a:r>
          </a:p>
          <a:p>
            <a:pPr marL="0" lvl="0" indent="0">
              <a:buNone/>
              <a:defRPr/>
            </a:pPr>
            <a:r>
              <a:rPr kumimoji="0" lang="cy-GB" sz="6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6. </a:t>
            </a:r>
            <a:r>
              <a:rPr lang="cy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Dyfynnwch dystiolaeth o ymchwil sy'n cefnogi eich pwyntiau. Dylech gynnwys rhestr gyfeiriadau.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40C1C-F194-655E-934C-2102300B13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516828"/>
            <a:ext cx="4663440" cy="497604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 these points in your blog: </a:t>
            </a:r>
          </a:p>
          <a:p>
            <a:pPr marL="0" indent="0">
              <a:buNone/>
            </a:pP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Identify and reference some </a:t>
            </a:r>
            <a:r>
              <a:rPr lang="en-GB" sz="6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positive &amp; negative effects 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the digital world on children and young people (</a:t>
            </a:r>
            <a:r>
              <a:rPr lang="en-GB" sz="6400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cyp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0" indent="0">
              <a:buNone/>
            </a:pP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Name and </a:t>
            </a:r>
            <a:r>
              <a:rPr lang="en-GB" sz="6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summarise the theory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are analysing. </a:t>
            </a:r>
          </a:p>
          <a:p>
            <a:pPr marL="0" indent="0">
              <a:buNone/>
            </a:pP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Provide examples of the theory </a:t>
            </a:r>
            <a:r>
              <a:rPr lang="en-GB" sz="6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practice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This could include highlighting some specific examples of </a:t>
            </a:r>
            <a:r>
              <a:rPr lang="en-GB" sz="6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knowledge and skills 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that help  increase </a:t>
            </a:r>
            <a:r>
              <a:rPr lang="en-GB" sz="6400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cyp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understanding of themselves as consumers and producers of digital information (e.g. digital literacy skills).</a:t>
            </a:r>
          </a:p>
          <a:p>
            <a:pPr marL="0" indent="0">
              <a:buNone/>
            </a:pP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 Identify how </a:t>
            </a:r>
            <a:r>
              <a:rPr lang="en-GB" sz="6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policies and organisations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help to keep learners’ safe in a digital world (e.g. provision of statutory regulations, educating parents, online monitoring, training professionals)</a:t>
            </a:r>
          </a:p>
          <a:p>
            <a:pPr marL="0" indent="0">
              <a:buNone/>
            </a:pP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5. Cite evidence from research that supports your points. Include a reference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9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2172-69E9-41E5-B0ED-A98714425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Cyfeiriadau</a:t>
            </a:r>
            <a:r>
              <a:rPr lang="cy-GB" sz="4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E8DD0-7EFF-4B5F-AFE9-D7DC5B2F3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14194"/>
            <a:ext cx="10058400" cy="40916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CEOPs (2021)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Think you know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(Accessed </a:t>
            </a:r>
            <a:r>
              <a:rPr lang="en-GB" sz="1800" dirty="0">
                <a:solidFill>
                  <a:prstClr val="black"/>
                </a:solidFill>
                <a:latin typeface="Calibri" panose="020F0502020204030204"/>
              </a:rPr>
              <a:t>24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.08.25)</a:t>
            </a:r>
            <a:endParaRPr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Calibri"/>
            </a:endParaRPr>
          </a:p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CEOPs (2021)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Our Values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https://www.thinkuknow.co.uk/professionals/our-values/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(Accessed </a:t>
            </a:r>
            <a:r>
              <a:rPr lang="en-GB" sz="1800" dirty="0">
                <a:solidFill>
                  <a:prstClr val="black"/>
                </a:solidFill>
                <a:latin typeface="Calibri" panose="020F0502020204030204"/>
              </a:rPr>
              <a:t>24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.08.25)</a:t>
            </a:r>
            <a:endParaRPr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sz="1800" dirty="0">
                <a:solidFill>
                  <a:srgbClr val="3B3B3B"/>
                </a:solidFill>
                <a:latin typeface="Calibri"/>
                <a:ea typeface="Calibri"/>
                <a:cs typeface="Calibri"/>
              </a:rPr>
              <a:t>     Downes, S. (2010). New technology supporting informal learning. Journal of Emerging Technologies in Web Intelligence, 2(1), 27–33.</a:t>
            </a:r>
            <a:endParaRPr lang="en-GB" sz="1800"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800" dirty="0">
                <a:solidFill>
                  <a:prstClr val="black"/>
                </a:solidFill>
                <a:latin typeface="Calibri" panose="020F0502020204030204"/>
                <a:ea typeface="Calibri"/>
                <a:cs typeface="Calibri"/>
              </a:rPr>
              <a:t>Educational Technology (2023) </a:t>
            </a:r>
            <a:r>
              <a:rPr lang="en-GB" sz="1800" i="1" dirty="0">
                <a:solidFill>
                  <a:prstClr val="black"/>
                </a:solidFill>
                <a:latin typeface="Calibri" panose="020F0502020204030204"/>
                <a:ea typeface="Calibri"/>
                <a:cs typeface="Calibri"/>
              </a:rPr>
              <a:t>Connectivism Learning Theory. </a:t>
            </a:r>
            <a:r>
              <a:rPr lang="en-GB" sz="1800" dirty="0">
                <a:solidFill>
                  <a:prstClr val="black"/>
                </a:solidFill>
                <a:latin typeface="Calibri" panose="020F0502020204030204"/>
                <a:ea typeface="Calibri"/>
                <a:cs typeface="Calibri"/>
              </a:rPr>
              <a:t>Available at </a:t>
            </a:r>
            <a:r>
              <a:rPr lang="en-GB" sz="1800" dirty="0">
                <a:solidFill>
                  <a:prstClr val="black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Connectivism Learning Theory - Educational Technology</a:t>
            </a:r>
            <a:r>
              <a:rPr lang="en-GB" sz="1800" dirty="0">
                <a:solidFill>
                  <a:prstClr val="black"/>
                </a:solidFill>
                <a:ea typeface="+mn-lt"/>
                <a:cs typeface="+mn-lt"/>
              </a:rPr>
              <a:t> (Accessed 12.10.2025)</a:t>
            </a:r>
          </a:p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Eudaimonia (2016)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media is the message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https://www.youtube.com/watch?v=gCr2binb4Fs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(Accessed </a:t>
            </a:r>
            <a:r>
              <a:rPr lang="en-GB" sz="1800" dirty="0">
                <a:solidFill>
                  <a:prstClr val="black"/>
                </a:solidFill>
                <a:latin typeface="Calibri" panose="020F0502020204030204"/>
              </a:rPr>
              <a:t>24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.08.25) </a:t>
            </a:r>
            <a:endParaRPr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cy-GB" sz="1800" dirty="0">
                <a:solidFill>
                  <a:prstClr val="black"/>
                </a:solidFill>
                <a:latin typeface="Calibri" panose="020F0502020204030204"/>
                <a:ea typeface="Calibri"/>
                <a:cs typeface="Calibri"/>
              </a:rPr>
              <a:t>Gofal Cymdeithasol Cymru, Gweithdrefnau Diogelu Cymru </a:t>
            </a:r>
            <a:r>
              <a:rPr lang="cy-GB" sz="1800" i="1" dirty="0">
                <a:solidFill>
                  <a:prstClr val="black"/>
                </a:solidFill>
                <a:latin typeface="Calibri" panose="020F0502020204030204"/>
                <a:ea typeface="Calibri"/>
                <a:cs typeface="Calibri"/>
              </a:rPr>
              <a:t>(2020) Ar gael yn </a:t>
            </a:r>
            <a:r>
              <a:rPr lang="en-GB" sz="1800" i="1" dirty="0">
                <a:solidFill>
                  <a:prstClr val="black"/>
                </a:solidFill>
                <a:latin typeface="Calibri" panose="020F0502020204030204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https://diogelu.cymru/cy/int-i/int-i-i1/i1-p1/</a:t>
            </a:r>
            <a:r>
              <a:rPr lang="en-GB" sz="1800" i="1" dirty="0">
                <a:solidFill>
                  <a:srgbClr val="0070C0"/>
                </a:solidFill>
                <a:latin typeface="Calibri" panose="020F0502020204030204"/>
                <a:ea typeface="Calibri"/>
                <a:cs typeface="Calibri"/>
              </a:rPr>
              <a:t> </a:t>
            </a:r>
            <a:endParaRPr lang="en-GB" sz="1800" i="1" dirty="0">
              <a:solidFill>
                <a:srgbClr val="0070C0"/>
              </a:solidFill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800" i="1" dirty="0">
                <a:ea typeface="Calibri"/>
                <a:cs typeface="Calibri"/>
              </a:rPr>
              <a:t>GOV.UK (2025) Online Safety Act Available at</a:t>
            </a:r>
            <a:r>
              <a:rPr lang="en-GB" sz="1800" i="1" dirty="0">
                <a:solidFill>
                  <a:srgbClr val="0070C0"/>
                </a:solidFill>
                <a:ea typeface="Calibri"/>
                <a:cs typeface="Calibri"/>
              </a:rPr>
              <a:t> </a:t>
            </a:r>
            <a:r>
              <a:rPr lang="en-GB" sz="1800" dirty="0">
                <a:solidFill>
                  <a:srgbClr val="0070C0"/>
                </a:solidFill>
                <a:ea typeface="+mn-lt"/>
                <a:cs typeface="+mn-lt"/>
                <a:hlinkClick r:id="rId7"/>
              </a:rPr>
              <a:t>Online Safety Act: explainer - GOV.UK</a:t>
            </a:r>
            <a:r>
              <a:rPr lang="en-GB" sz="1800" i="1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sz="1800" i="1" dirty="0">
                <a:ea typeface="+mn-lt"/>
                <a:cs typeface="+mn-lt"/>
              </a:rPr>
              <a:t>(Accessed 12.10.2025)</a:t>
            </a:r>
            <a:endParaRPr lang="en-GB" sz="1800" i="1" dirty="0"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1800" i="1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1800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1800" i="1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286446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2172-69E9-41E5-B0ED-A98714425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Cyfeiriadau</a:t>
            </a:r>
            <a: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E8DD0-7EFF-4B5F-AFE9-D7DC5B2F3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95313"/>
            <a:ext cx="10058400" cy="50922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lvl="1" indent="0"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Llywodraeth Cymru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(2018) </a:t>
            </a:r>
            <a:r>
              <a:rPr lang="cy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Fframwaith Cymhwysedd Digidol – canllawiau.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Ar gael yn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Cwricwlwm i Gymru – cwricwlwm am oes (llyw.cymru)</a:t>
            </a:r>
            <a:r>
              <a:rPr lang="cy-GB" sz="16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Cyrchwyd 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15.08.23)</a:t>
            </a:r>
          </a:p>
          <a:p>
            <a:pPr marL="274320" lvl="1" indent="0"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Llywodraeth Cymru Y Fframwaith Cymhwysedd Digidol (2021)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Ar gael yn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Fframweithiau sgiliau trawsgwricwlaidd - Hwb (llyw.cymru)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(Cyrchwyd 24.08.25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)</a:t>
            </a:r>
          </a:p>
          <a:p>
            <a:pPr marL="274320" lvl="1" indent="0">
              <a:buNone/>
              <a:defRPr/>
            </a:pPr>
            <a:r>
              <a:rPr lang="cy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Llywodraeth Cymru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(2021) </a:t>
            </a:r>
            <a:r>
              <a:rPr lang="cy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Ar Drywydd Dysgu (ar gyfer dysgwyr y blynyddoedd cynnar)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Ar gael yn 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Fframwaith Cymhwysedd Digidol (llyw.cymru)</a:t>
            </a:r>
            <a:r>
              <a:rPr lang="cy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(Cyrchwyd 15.08.23)</a:t>
            </a:r>
            <a:endParaRPr lang="en-US" sz="16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McLuhan (1967) </a:t>
            </a:r>
            <a:r>
              <a:rPr lang="en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cited in </a:t>
            </a:r>
            <a:r>
              <a:rPr lang="en-GB" sz="1600" dirty="0" err="1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SciHiBlog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n.d. Available at </a:t>
            </a:r>
            <a:r>
              <a:rPr lang="en-GB" sz="1600" dirty="0">
                <a:solidFill>
                  <a:srgbClr val="0070C0"/>
                </a:solidFill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https://www.scihi.org/marshall-mcluhan/</a:t>
            </a:r>
            <a:r>
              <a:rPr lang="en-GB" sz="16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(Accessed 24.08.25)</a:t>
            </a:r>
            <a:r>
              <a:rPr lang="en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 </a:t>
            </a:r>
            <a:endParaRPr lang="en-GB" sz="16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OECD (2025) </a:t>
            </a:r>
            <a:r>
              <a:rPr lang="en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How's life for children in the digital age? 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Available at 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How's Life for Children in the Digital Age? | OECD</a:t>
            </a:r>
            <a:r>
              <a:rPr lang="en-GB" sz="1600" i="1" dirty="0">
                <a:solidFill>
                  <a:prstClr val="black"/>
                </a:solidFill>
                <a:ea typeface="+mn-lt"/>
                <a:cs typeface="+mn-lt"/>
              </a:rPr>
              <a:t> (Accessed 12.10.2025)</a:t>
            </a:r>
            <a:endParaRPr lang="en-GB" sz="1600" i="1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Ofcom (2025) </a:t>
            </a:r>
            <a:r>
              <a:rPr lang="en-GB" sz="16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New rules for a safer generation of children online. 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Available at 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New rules for a safer generation of children online</a:t>
            </a: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  (Accessed 12.10.2025)</a:t>
            </a: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Ofcom Media Literacy Report (2025) </a:t>
            </a:r>
            <a:r>
              <a:rPr lang="en-GB" sz="1600" i="1" dirty="0">
                <a:solidFill>
                  <a:prstClr val="black"/>
                </a:solidFill>
                <a:ea typeface="+mn-lt"/>
                <a:cs typeface="+mn-lt"/>
              </a:rPr>
              <a:t>Children’s Media Literacy Report 2025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.  Available at: https://www.ofcom.org.uk/siteassets/resources/documents/research-and-data/media-literacy-research/children/childrens-media-use-and-attitudes-report-2025/childrens-media-literacy-report-2025.pdf (Accessed 12 Oct. 2025)</a:t>
            </a:r>
          </a:p>
          <a:p>
            <a:pPr marL="274320" lvl="1" indent="0">
              <a:buNone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Shapiro, J.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(2019) The New Childhood London: Yellow Kite</a:t>
            </a:r>
            <a:endParaRPr lang="en-GB" sz="16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45496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6DBE4-55EC-0141-1639-351EFF425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/ </a:t>
            </a:r>
            <a:r>
              <a:rPr lang="en-GB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19EA9-A42D-4024-2D49-73724B607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274320" lvl="1" indent="0"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Siemens, G. (2005) </a:t>
            </a:r>
            <a:r>
              <a:rPr lang="en-GB" sz="20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cited by </a:t>
            </a: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Western Governors University (2021) </a:t>
            </a:r>
            <a:r>
              <a:rPr lang="en-GB" sz="20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Connectivism Learning Theory </a:t>
            </a: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Available at </a:t>
            </a:r>
            <a:r>
              <a:rPr lang="en-GB" sz="2000" dirty="0">
                <a:solidFill>
                  <a:srgbClr val="0070C0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https://www.wgu.edu/blog/connectivism-learning-theory2105.html#close</a:t>
            </a:r>
            <a:r>
              <a:rPr lang="en-GB" sz="2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(Accessed 24.08.25)</a:t>
            </a:r>
            <a:endParaRPr lang="en-US" sz="20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Social Care Wales (2020) </a:t>
            </a:r>
            <a:r>
              <a:rPr lang="en-GB" sz="20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Wales Safeguarding Procedures Available at </a:t>
            </a:r>
            <a:r>
              <a:rPr lang="en-GB" sz="2000" i="1" dirty="0">
                <a:solidFill>
                  <a:srgbClr val="0070C0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https://safeguarding.wales/int/i1/i1.p1.html</a:t>
            </a:r>
            <a:r>
              <a:rPr lang="en-GB" sz="20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i="1" dirty="0">
                <a:latin typeface="Calibri"/>
                <a:ea typeface="Calibri"/>
                <a:cs typeface="Calibri"/>
              </a:rPr>
              <a:t>(Accessed 24.08.25)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UNICEF (2025) </a:t>
            </a:r>
            <a:r>
              <a:rPr lang="en-GB" sz="20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Childhood in a Digital World Available </a:t>
            </a: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at  </a:t>
            </a:r>
            <a:r>
              <a:rPr lang="en-GB" sz="2000" dirty="0">
                <a:solidFill>
                  <a:prstClr val="black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Childhood in a Digital World | Innocenti Global Office of Research and Foresight</a:t>
            </a:r>
            <a:r>
              <a:rPr lang="en-GB" sz="20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 (Accessed 12.10.25)</a:t>
            </a:r>
            <a:endParaRPr lang="en-US" sz="20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kumimoji="0" lang="en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Wales Government </a:t>
            </a:r>
            <a:r>
              <a:rPr lang="en-GB" sz="21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(2018) The Digital Competence Framework Guidance </a:t>
            </a:r>
            <a:r>
              <a:rPr lang="en-GB" sz="21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Available at </a:t>
            </a:r>
            <a:r>
              <a:rPr lang="en-GB" sz="21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A curriculum for Wales – a curriculum for life (</a:t>
            </a:r>
            <a:r>
              <a:rPr lang="en-GB" sz="2100" dirty="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gov.wales</a:t>
            </a:r>
            <a:r>
              <a:rPr lang="en-GB" sz="21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) </a:t>
            </a:r>
            <a:r>
              <a:rPr lang="en-GB" sz="21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(Accessed 15.08.23)</a:t>
            </a:r>
            <a:endParaRPr lang="en-GB" sz="2000" dirty="0">
              <a:solidFill>
                <a:prstClr val="black"/>
              </a:solidFill>
              <a:latin typeface="Calibri"/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2000" i="1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Wales Government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The Digital Competence Framework (2021)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Available at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Cross-curricular skills frameworks - Hwb (gov.wales)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(Accessed 15.08.23)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endParaRPr lang="en-GB" sz="2000" dirty="0">
              <a:ea typeface="Calibri"/>
              <a:cs typeface="Calibri"/>
            </a:endParaRPr>
          </a:p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Wales Government (2021) Routes for Learning (for earliest years learners)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Available at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Competence Framework (gov.wales)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(Accessed 15.08.23) </a:t>
            </a:r>
            <a:endParaRPr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195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3" ma:contentTypeDescription="Create a new document." ma:contentTypeScope="" ma:versionID="afbd2957145aba05f3db3e90c94508f3">
  <xsd:schema xmlns:xsd="http://www.w3.org/2001/XMLSchema" xmlns:xs="http://www.w3.org/2001/XMLSchema" xmlns:p="http://schemas.microsoft.com/office/2006/metadata/properties" xmlns:ns2="c9412f1f-c5de-433b-90f0-e30b35783b17" targetNamespace="http://schemas.microsoft.com/office/2006/metadata/properties" ma:root="true" ma:fieldsID="6f8bbc5714e253bba62b0fa192732a83" ns2:_="">
    <xsd:import namespace="c9412f1f-c5de-433b-90f0-e30b35783b1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412BB07-B73E-4570-9069-2DEC99149C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412f1f-c5de-433b-90f0-e30b35783b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3133</Words>
  <Application>Microsoft Office PowerPoint</Application>
  <PresentationFormat>Widescreen</PresentationFormat>
  <Paragraphs>254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29</vt:i4>
      </vt:variant>
    </vt:vector>
  </HeadingPairs>
  <TitlesOfParts>
    <vt:vector size="39" baseType="lpstr">
      <vt:lpstr>Arial</vt:lpstr>
      <vt:lpstr>Calibri</vt:lpstr>
      <vt:lpstr>Calibri Light</vt:lpstr>
      <vt:lpstr>UWTSD Title Page 1</vt:lpstr>
      <vt:lpstr>UWTSD Holding Page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ECIE6002C                       ECIE6002  </vt:lpstr>
      <vt:lpstr>Symud i Ffwrdd o’r Ystafell Ddosbarth         Moving Away from the Traditional Classroom                     Draddodiadol - Y Chwyldro Digidol Tawel mewn Addysg      - The Silent Digital Revolution in Education </vt:lpstr>
      <vt:lpstr>Ffocws yr wythnos ddiwethaf               Last week’s focus </vt:lpstr>
      <vt:lpstr>Ffocws yr wythnos hon        This week’s focus</vt:lpstr>
      <vt:lpstr>Gall theori, polisi ac arfer                    Theory, policy and practice can: </vt:lpstr>
      <vt:lpstr>Theori Cyfathrebu (1964)      Theory of Communication (1964)  Theori Cyfryngau                                                    (Media Theory)</vt:lpstr>
      <vt:lpstr>Marshall McLuhan (1911-1980)</vt:lpstr>
      <vt:lpstr>Llunio cysylltiadau â’r 21in ganrif     Draw links to 21st century</vt:lpstr>
      <vt:lpstr>Damcaniaeth Cysylltiaeth                                 Theory of  Connectivism  (2005)                                                                                                     (2005)    </vt:lpstr>
      <vt:lpstr>Cysylltiaeth</vt:lpstr>
      <vt:lpstr>Connectivism</vt:lpstr>
      <vt:lpstr> Enghraifft o Gysylltiaeth              Example of Connectivism Eraill?                 Others ? e.g. Education, Social Media, Gamification, Simulations  Image: Downes, 2010  Image taken from Educational Technology (2023)</vt:lpstr>
      <vt:lpstr>Cysylltiadau Wyneb yn Wyneb vs Ar-lein ymhlith Plant (DU, Oedran 3–16) Face-to-Face vs Online Connections Among Children (UK, Ages 3–16) </vt:lpstr>
      <vt:lpstr>Cysylltiadau Wyneb yn Wyneb vs Ar-lein ymhlith Plant (DU, Oedran 3–16) Face-to-Face vs Online Connections Among Children (UK, Ages 3–16)   </vt:lpstr>
      <vt:lpstr>    Cysylltiadau Wyneb yn Wyneb vs Ar-lein ymhlith Plant (DU, Oedran 3–16) Face-to-Face vs Online Connections Among Children (UK, Ages 3–16)     </vt:lpstr>
      <vt:lpstr>Cysylltiadau Wyneb yn Wyneb vs Ar-lein ymhlith Plant (DU, Oedran 3–16) Face-to-Face vs Online Connections Among Children (UK, Ages 3–16) </vt:lpstr>
      <vt:lpstr>Plant fel defnyddwyr a                                             Children as consumers  chynhyrchwyr cynnwys digidol             and producers of digital content</vt:lpstr>
      <vt:lpstr>  Plant fel defnyddwyr                              Children as consumers  a chynhyrchwyr cynnwys digidol:        and producers of  digital content: Polisïau                                                      Policies  </vt:lpstr>
      <vt:lpstr>Effeithiau plant fel defnyddwyr            Effects of children as consumers  a chynhyrchwyr cynnwys digidol          and producers of digital content</vt:lpstr>
      <vt:lpstr>Effeithiau plant fel defnyddwyr chynhyrchwyr cynnwys digidol          Effects of children as consumers and producers of digital content </vt:lpstr>
      <vt:lpstr>Crynodeb                                      Recap Agweddau Cadarnhaol Posibl                         Potential Positives</vt:lpstr>
      <vt:lpstr>Crynodeb                                                          Recap Agweddau Negyddol Posibl                          Potential Negatives</vt:lpstr>
      <vt:lpstr>Asesu ECIE6002C                                    Assessment of ECIE6002</vt:lpstr>
      <vt:lpstr>Blog #2 (1000 o eiriau)  Blog #2 (1000 words)</vt:lpstr>
      <vt:lpstr>Awgrymiadau ar gyfer Blog #2              Suggestions for Blog #2</vt:lpstr>
      <vt:lpstr>Cyfeiriadau / References</vt:lpstr>
      <vt:lpstr>Cyfeiriadau / References</vt:lpstr>
      <vt:lpstr>Cyfeiriadau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ECIE6002</dc:title>
  <dc:creator>Sue Ainsworth</dc:creator>
  <cp:lastModifiedBy>Sue Ainsworth</cp:lastModifiedBy>
  <cp:revision>517</cp:revision>
  <dcterms:created xsi:type="dcterms:W3CDTF">2021-10-14T08:24:06Z</dcterms:created>
  <dcterms:modified xsi:type="dcterms:W3CDTF">2025-11-08T06:37:05Z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