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5"/>
  </p:notesMasterIdLst>
  <p:handoutMasterIdLst>
    <p:handoutMasterId r:id="rId16"/>
  </p:handoutMasterIdLst>
  <p:sldIdLst>
    <p:sldId id="277" r:id="rId2"/>
    <p:sldId id="257" r:id="rId3"/>
    <p:sldId id="258" r:id="rId4"/>
    <p:sldId id="352" r:id="rId5"/>
    <p:sldId id="265" r:id="rId6"/>
    <p:sldId id="353" r:id="rId7"/>
    <p:sldId id="354" r:id="rId8"/>
    <p:sldId id="355" r:id="rId9"/>
    <p:sldId id="357" r:id="rId10"/>
    <p:sldId id="356" r:id="rId11"/>
    <p:sldId id="365" r:id="rId12"/>
    <p:sldId id="366" r:id="rId13"/>
    <p:sldId id="367" r:id="rId14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30" autoAdjust="0"/>
    <p:restoredTop sz="94576" autoAdjust="0"/>
  </p:normalViewPr>
  <p:slideViewPr>
    <p:cSldViewPr>
      <p:cViewPr varScale="1">
        <p:scale>
          <a:sx n="86" d="100"/>
          <a:sy n="86" d="100"/>
        </p:scale>
        <p:origin x="123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4002" y="102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09/11/2022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09/11/2022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09/11/2022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09/11/2022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09/11/2022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09/11/2022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09/11/2022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09/11/2022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09/11/2022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09/11/2022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09/11/2022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09/11/2022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81FA4D-2171-1940-A76B-E5DC0C0DF81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>
                <a:highlight>
                  <a:srgbClr val="FFFF00"/>
                </a:highlight>
              </a:rPr>
              <a:t>WEEK 5 Pt.2 </a:t>
            </a:r>
            <a:r>
              <a:rPr lang="en-US" dirty="0">
                <a:highlight>
                  <a:srgbClr val="FFFF00"/>
                </a:highlight>
              </a:rPr>
              <a:t>- Assignment Workshop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94C076B-859C-E94E-BE1A-E82F2A041D8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3200" dirty="0">
                <a:highlight>
                  <a:srgbClr val="FFFF00"/>
                </a:highlight>
              </a:rPr>
              <a:t>BMSW 4002 EFFECTIVE TEAM WORKING and COMMUNICATION 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FC591-BFDA-4BF9-95B3-312395FF3B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THE ASSIGNMENT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DC54A0-CBFC-4BCA-AF8F-1782DA5C2C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>
                <a:solidFill>
                  <a:srgbClr val="FF0000"/>
                </a:solidFill>
              </a:rPr>
              <a:t>To Prepare and Deliver </a:t>
            </a:r>
            <a:r>
              <a:rPr lang="en-GB" sz="2400" i="1" dirty="0">
                <a:solidFill>
                  <a:srgbClr val="FF0000"/>
                </a:solidFill>
              </a:rPr>
              <a:t>a Short Presentation </a:t>
            </a:r>
            <a:r>
              <a:rPr lang="en-GB" sz="2400" dirty="0">
                <a:solidFill>
                  <a:srgbClr val="FF0000"/>
                </a:solidFill>
              </a:rPr>
              <a:t>of 5 Minutes per person Within a Team-Working Context</a:t>
            </a:r>
          </a:p>
          <a:p>
            <a:endParaRPr lang="en-GB" sz="2400" dirty="0">
              <a:solidFill>
                <a:srgbClr val="FF0000"/>
              </a:solidFill>
            </a:endParaRPr>
          </a:p>
          <a:p>
            <a:r>
              <a:rPr lang="en-GB" sz="2400">
                <a:solidFill>
                  <a:srgbClr val="FF0000"/>
                </a:solidFill>
              </a:rPr>
              <a:t>Ideally, Groups </a:t>
            </a:r>
            <a:r>
              <a:rPr lang="en-GB" sz="2400" dirty="0">
                <a:solidFill>
                  <a:srgbClr val="FF0000"/>
                </a:solidFill>
              </a:rPr>
              <a:t>of 5 Will be Chosen by Students</a:t>
            </a:r>
          </a:p>
          <a:p>
            <a:pPr marL="0" indent="0">
              <a:buNone/>
            </a:pPr>
            <a:endParaRPr lang="en-GB" sz="2400" dirty="0">
              <a:solidFill>
                <a:srgbClr val="FF0000"/>
              </a:solidFill>
            </a:endParaRPr>
          </a:p>
          <a:p>
            <a:r>
              <a:rPr lang="en-GB" sz="2400" dirty="0">
                <a:solidFill>
                  <a:srgbClr val="FF0000"/>
                </a:solidFill>
              </a:rPr>
              <a:t>Each member must contribute actively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FF0000"/>
                </a:solidFill>
              </a:rPr>
              <a:t>   in the Preparation and Presentation of the Task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46417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AF2205-4167-4769-BE16-BBFCF7FEE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3593" y="260648"/>
            <a:ext cx="7886700" cy="1864618"/>
          </a:xfrm>
        </p:spPr>
        <p:txBody>
          <a:bodyPr/>
          <a:lstStyle/>
          <a:p>
            <a:r>
              <a:rPr lang="en-GB" b="1" u="sng" dirty="0">
                <a:solidFill>
                  <a:srgbClr val="0070C0"/>
                </a:solidFill>
              </a:rPr>
              <a:t>THE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6ED09D-36F9-4412-9659-3C2365DCB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z="2700" dirty="0">
              <a:solidFill>
                <a:srgbClr val="7030A0"/>
              </a:solidFill>
            </a:endParaRPr>
          </a:p>
          <a:p>
            <a:r>
              <a:rPr lang="en-GB" sz="2700" dirty="0">
                <a:solidFill>
                  <a:srgbClr val="7030A0"/>
                </a:solidFill>
              </a:rPr>
              <a:t>YOUR TEAM has to Prepare a Presentation to Managers of a Company that wishes to Introduce Team Working in its Operations</a:t>
            </a:r>
          </a:p>
          <a:p>
            <a:endParaRPr lang="en-GB" dirty="0"/>
          </a:p>
          <a:p>
            <a:r>
              <a:rPr lang="en-GB" sz="2700" dirty="0">
                <a:solidFill>
                  <a:schemeClr val="bg2">
                    <a:lumMod val="10000"/>
                  </a:schemeClr>
                </a:solidFill>
              </a:rPr>
              <a:t>YOUR TEAM has to outline the </a:t>
            </a:r>
            <a:r>
              <a:rPr lang="en-GB" sz="2700" u="sng" dirty="0">
                <a:solidFill>
                  <a:schemeClr val="bg2">
                    <a:lumMod val="10000"/>
                  </a:schemeClr>
                </a:solidFill>
              </a:rPr>
              <a:t>Steps</a:t>
            </a:r>
            <a:r>
              <a:rPr lang="en-GB" sz="2700" dirty="0">
                <a:solidFill>
                  <a:schemeClr val="bg2">
                    <a:lumMod val="10000"/>
                  </a:schemeClr>
                </a:solidFill>
              </a:rPr>
              <a:t> and </a:t>
            </a:r>
            <a:r>
              <a:rPr lang="en-GB" sz="2700" u="sng" dirty="0">
                <a:solidFill>
                  <a:schemeClr val="bg2">
                    <a:lumMod val="10000"/>
                  </a:schemeClr>
                </a:solidFill>
              </a:rPr>
              <a:t>Considerations</a:t>
            </a:r>
            <a:r>
              <a:rPr lang="en-GB" sz="2700" dirty="0">
                <a:solidFill>
                  <a:schemeClr val="bg2">
                    <a:lumMod val="10000"/>
                  </a:schemeClr>
                </a:solidFill>
              </a:rPr>
              <a:t> that have to be taken into account in order to introduce Effective Team Working</a:t>
            </a:r>
          </a:p>
        </p:txBody>
      </p:sp>
    </p:spTree>
    <p:extLst>
      <p:ext uri="{BB962C8B-B14F-4D97-AF65-F5344CB8AC3E}">
        <p14:creationId xmlns:p14="http://schemas.microsoft.com/office/powerpoint/2010/main" val="17697369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219882-7A09-4754-99D2-99E021788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0E21D-7CEB-4497-842D-9B00423C00C8}" type="slidenum">
              <a:rPr lang="en-GB" smtClean="0"/>
              <a:t>4</a:t>
            </a:fld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3173DA3-6C32-6747-95AC-83AAFF3E5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u="sng" dirty="0">
                <a:solidFill>
                  <a:schemeClr val="accent6">
                    <a:lumMod val="75000"/>
                  </a:schemeClr>
                </a:solidFill>
              </a:rPr>
              <a:t>CONSIDER THIS STRUCTURE</a:t>
            </a:r>
            <a:endParaRPr lang="en-US" sz="32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6AC3F01-9EAA-416D-A7ED-6144D85E46E0}"/>
              </a:ext>
            </a:extLst>
          </p:cNvPr>
          <p:cNvSpPr/>
          <p:nvPr/>
        </p:nvSpPr>
        <p:spPr>
          <a:xfrm>
            <a:off x="2286000" y="1582341"/>
            <a:ext cx="4572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br>
              <a:rPr lang="en-GB" b="1" u="sng" dirty="0">
                <a:solidFill>
                  <a:schemeClr val="accent6">
                    <a:lumMod val="75000"/>
                  </a:schemeClr>
                </a:solidFill>
              </a:rPr>
            </a:br>
            <a:br>
              <a:rPr lang="en-GB" b="1" u="sng" dirty="0"/>
            </a:br>
            <a:r>
              <a:rPr lang="en-GB" b="1" i="1" dirty="0"/>
              <a:t>What are the </a:t>
            </a:r>
            <a:r>
              <a:rPr lang="en-GB" b="1" i="1" u="sng" dirty="0"/>
              <a:t>Benefits of Team Working?</a:t>
            </a:r>
            <a:br>
              <a:rPr lang="en-GB" b="1" i="1" u="sng" dirty="0"/>
            </a:br>
            <a:br>
              <a:rPr lang="en-GB" b="1" i="1" u="sng" dirty="0"/>
            </a:br>
            <a:r>
              <a:rPr lang="en-GB" b="1" i="1" dirty="0"/>
              <a:t>What are the </a:t>
            </a:r>
            <a:r>
              <a:rPr lang="en-GB" b="1" i="1" u="sng" dirty="0"/>
              <a:t>Stages of Team Development?</a:t>
            </a:r>
            <a:br>
              <a:rPr lang="en-GB" b="1" i="1" u="sng" dirty="0"/>
            </a:br>
            <a:br>
              <a:rPr lang="en-GB" b="1" i="1" u="sng" dirty="0"/>
            </a:br>
            <a:r>
              <a:rPr lang="en-GB" b="1" i="1" dirty="0"/>
              <a:t>What are </a:t>
            </a:r>
            <a:r>
              <a:rPr lang="en-GB" b="1" i="1" u="sng" dirty="0"/>
              <a:t>Team Roles?  Situational Leadership Role?</a:t>
            </a:r>
            <a:br>
              <a:rPr lang="en-GB" b="1" i="1" u="sng" dirty="0"/>
            </a:br>
            <a:br>
              <a:rPr lang="en-GB" b="1" i="1" u="sng" dirty="0"/>
            </a:br>
            <a:r>
              <a:rPr lang="en-GB" b="1" i="1" dirty="0"/>
              <a:t>How to </a:t>
            </a:r>
            <a:r>
              <a:rPr lang="en-GB" b="1" i="1" u="sng" dirty="0"/>
              <a:t>Manage Conflict in the Team</a:t>
            </a:r>
            <a:br>
              <a:rPr lang="en-GB" b="1" i="1" u="sng" dirty="0"/>
            </a:br>
            <a:br>
              <a:rPr lang="en-GB" b="1" i="1" u="sng" dirty="0"/>
            </a:br>
            <a:r>
              <a:rPr lang="en-GB" b="1" i="1" u="sng" dirty="0"/>
              <a:t>Successful Team Development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39089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8B69C8-0F11-4F7C-AB5D-E2D451390F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5364" y="908720"/>
            <a:ext cx="7886700" cy="1117155"/>
          </a:xfrm>
        </p:spPr>
        <p:txBody>
          <a:bodyPr>
            <a:normAutofit fontScale="90000"/>
          </a:bodyPr>
          <a:lstStyle/>
          <a:p>
            <a:br>
              <a:rPr lang="en-GB" b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br>
              <a:rPr lang="en-GB" b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br>
              <a:rPr lang="en-GB" b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br>
              <a:rPr lang="en-GB" b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br>
              <a:rPr lang="en-GB" b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br>
              <a:rPr lang="en-GB" b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br>
              <a:rPr lang="en-GB" b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br>
              <a:rPr lang="en-GB" b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br>
              <a:rPr lang="en-GB" b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br>
              <a:rPr lang="en-GB" b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br>
              <a:rPr lang="en-GB" b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br>
              <a:rPr lang="en-GB" b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br>
              <a:rPr lang="en-GB" b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br>
              <a:rPr lang="en-GB" b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br>
              <a:rPr lang="en-GB" b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br>
              <a:rPr lang="en-GB" b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r>
              <a:rPr lang="en-GB" b="1" u="sng" dirty="0">
                <a:solidFill>
                  <a:srgbClr val="663300"/>
                </a:solidFill>
              </a:rPr>
              <a:t>Criteria for Assessment</a:t>
            </a:r>
            <a:br>
              <a:rPr lang="en-GB" b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br>
              <a:rPr lang="en-GB" b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r>
              <a:rPr lang="en-GB" sz="2325" b="1" dirty="0">
                <a:solidFill>
                  <a:schemeClr val="accent5">
                    <a:lumMod val="50000"/>
                  </a:schemeClr>
                </a:solidFill>
              </a:rPr>
              <a:t>1. </a:t>
            </a:r>
            <a:r>
              <a:rPr lang="en-GB" sz="2325" b="1" i="1" u="sng" dirty="0">
                <a:solidFill>
                  <a:srgbClr val="663300"/>
                </a:solidFill>
              </a:rPr>
              <a:t>Research-informed Literature</a:t>
            </a:r>
            <a:br>
              <a:rPr lang="en-GB" sz="2325" b="1" i="1" u="sng" dirty="0">
                <a:solidFill>
                  <a:srgbClr val="663300"/>
                </a:solidFill>
              </a:rPr>
            </a:br>
            <a:br>
              <a:rPr lang="en-GB" sz="2325" b="1" i="1" u="sng" dirty="0">
                <a:solidFill>
                  <a:srgbClr val="663300"/>
                </a:solidFill>
              </a:rPr>
            </a:br>
            <a:r>
              <a:rPr lang="en-GB" sz="2325" b="1" i="1" dirty="0">
                <a:solidFill>
                  <a:srgbClr val="663300"/>
                </a:solidFill>
              </a:rPr>
              <a:t>                    </a:t>
            </a:r>
            <a:r>
              <a:rPr lang="en-GB" sz="2325" b="1" dirty="0">
                <a:solidFill>
                  <a:schemeClr val="accent1">
                    <a:lumMod val="75000"/>
                  </a:schemeClr>
                </a:solidFill>
              </a:rPr>
              <a:t>2. </a:t>
            </a:r>
            <a:r>
              <a:rPr lang="en-GB" sz="2325" b="1" i="1" dirty="0">
                <a:solidFill>
                  <a:schemeClr val="accent1">
                    <a:lumMod val="75000"/>
                  </a:schemeClr>
                </a:solidFill>
              </a:rPr>
              <a:t>Knowledge and Understanding of Subject</a:t>
            </a:r>
            <a:br>
              <a:rPr lang="en-GB" sz="2325" b="1" i="1" dirty="0">
                <a:solidFill>
                  <a:schemeClr val="accent1">
                    <a:lumMod val="75000"/>
                  </a:schemeClr>
                </a:solidFill>
              </a:rPr>
            </a:br>
            <a:br>
              <a:rPr lang="en-GB" sz="2325" b="1" i="1" u="sng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GB" sz="2325" b="1" dirty="0">
                <a:solidFill>
                  <a:srgbClr val="663300"/>
                </a:solidFill>
              </a:rPr>
              <a:t>3.  </a:t>
            </a:r>
            <a:r>
              <a:rPr lang="en-GB" sz="2325" b="1" i="1" u="sng" dirty="0">
                <a:solidFill>
                  <a:schemeClr val="accent6">
                    <a:lumMod val="50000"/>
                  </a:schemeClr>
                </a:solidFill>
              </a:rPr>
              <a:t>Analysis</a:t>
            </a:r>
            <a:r>
              <a:rPr lang="en-GB" sz="2325" b="1" dirty="0">
                <a:solidFill>
                  <a:srgbClr val="663300"/>
                </a:solidFill>
              </a:rPr>
              <a:t> </a:t>
            </a:r>
            <a:br>
              <a:rPr lang="en-GB" sz="2325" b="1" dirty="0">
                <a:solidFill>
                  <a:srgbClr val="663300"/>
                </a:solidFill>
              </a:rPr>
            </a:br>
            <a:r>
              <a:rPr lang="en-GB" sz="2325" b="1" dirty="0">
                <a:solidFill>
                  <a:srgbClr val="663300"/>
                </a:solidFill>
              </a:rPr>
              <a:t>4. </a:t>
            </a:r>
            <a:r>
              <a:rPr lang="en-GB" sz="2325" b="1" i="1" u="sng" dirty="0">
                <a:solidFill>
                  <a:srgbClr val="663300"/>
                </a:solidFill>
              </a:rPr>
              <a:t>Practical Application</a:t>
            </a:r>
            <a:r>
              <a:rPr lang="en-GB" sz="2325" b="1" dirty="0">
                <a:solidFill>
                  <a:srgbClr val="663300"/>
                </a:solidFill>
              </a:rPr>
              <a:t> </a:t>
            </a:r>
            <a:br>
              <a:rPr lang="en-GB" sz="2325" b="1" dirty="0">
                <a:solidFill>
                  <a:srgbClr val="663300"/>
                </a:solidFill>
              </a:rPr>
            </a:br>
            <a:br>
              <a:rPr lang="en-GB" sz="2325" b="1" dirty="0">
                <a:solidFill>
                  <a:srgbClr val="663300"/>
                </a:solidFill>
              </a:rPr>
            </a:br>
            <a:r>
              <a:rPr lang="en-GB" sz="2325" b="1" dirty="0">
                <a:solidFill>
                  <a:srgbClr val="663300"/>
                </a:solidFill>
              </a:rPr>
              <a:t>5. </a:t>
            </a:r>
            <a:r>
              <a:rPr lang="en-GB" sz="2325" b="1" i="1" u="sng" dirty="0">
                <a:solidFill>
                  <a:srgbClr val="663300"/>
                </a:solidFill>
              </a:rPr>
              <a:t>Skills for Professional Practice</a:t>
            </a:r>
            <a:br>
              <a:rPr lang="en-GB" b="1" i="1" u="sng" dirty="0">
                <a:solidFill>
                  <a:schemeClr val="accent6">
                    <a:lumMod val="50000"/>
                  </a:schemeClr>
                </a:solidFill>
              </a:rPr>
            </a:br>
            <a:br>
              <a:rPr lang="en-GB" b="1" i="1" u="sng" dirty="0">
                <a:solidFill>
                  <a:schemeClr val="accent1">
                    <a:lumMod val="75000"/>
                  </a:schemeClr>
                </a:solidFill>
              </a:rPr>
            </a:br>
            <a:br>
              <a:rPr lang="en-GB" b="1" i="1" u="sng" dirty="0">
                <a:solidFill>
                  <a:srgbClr val="663300"/>
                </a:solidFill>
              </a:rPr>
            </a:br>
            <a:br>
              <a:rPr lang="en-GB" b="1" i="1" u="sng" dirty="0">
                <a:solidFill>
                  <a:srgbClr val="663300"/>
                </a:solidFill>
              </a:rPr>
            </a:br>
            <a:br>
              <a:rPr lang="en-GB" b="1" i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br>
              <a:rPr lang="en-GB" b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br>
              <a:rPr lang="en-GB" b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br>
              <a:rPr lang="en-GB" b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br>
              <a:rPr lang="en-GB" b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br>
              <a:rPr lang="en-GB" b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35043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3B465A-2ABE-4F97-9503-D89A685005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0E21D-7CEB-4497-842D-9B00423C00C8}" type="slidenum">
              <a:rPr lang="en-GB" smtClean="0"/>
              <a:t>6</a:t>
            </a:fld>
            <a:endParaRPr lang="en-GB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CFB30D78-AACE-D04E-AA57-D9260B78AC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CRITERIA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A734EEF3-BB28-6B43-B31F-BA54E7BC16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5">
                    <a:lumMod val="50000"/>
                  </a:schemeClr>
                </a:solidFill>
              </a:rPr>
              <a:t>1. </a:t>
            </a:r>
            <a:r>
              <a:rPr lang="en-GB" b="1" i="1" u="sng" dirty="0">
                <a:solidFill>
                  <a:srgbClr val="663300"/>
                </a:solidFill>
              </a:rPr>
              <a:t>Research-informed Literature</a:t>
            </a:r>
            <a:br>
              <a:rPr lang="en-GB" b="1" u="sng" dirty="0">
                <a:solidFill>
                  <a:srgbClr val="663300"/>
                </a:solidFill>
              </a:rPr>
            </a:br>
            <a:r>
              <a:rPr lang="en-GB" b="1" u="sng" dirty="0">
                <a:solidFill>
                  <a:srgbClr val="663300"/>
                </a:solidFill>
              </a:rPr>
              <a:t>     </a:t>
            </a:r>
            <a:br>
              <a:rPr lang="en-GB" b="1" u="sng" dirty="0">
                <a:solidFill>
                  <a:srgbClr val="663300"/>
                </a:solidFill>
              </a:rPr>
            </a:br>
            <a:r>
              <a:rPr lang="en-GB" b="1" dirty="0">
                <a:solidFill>
                  <a:srgbClr val="663300"/>
                </a:solidFill>
              </a:rPr>
              <a:t>- Show evidence of a wide range of sources, such as: </a:t>
            </a:r>
            <a:r>
              <a:rPr lang="en-GB" b="1" i="1" dirty="0">
                <a:solidFill>
                  <a:srgbClr val="663300"/>
                </a:solidFill>
              </a:rPr>
              <a:t>academic journal articles, textbooks, current news articles and </a:t>
            </a:r>
            <a:r>
              <a:rPr lang="en-GB" b="1" i="1" dirty="0">
                <a:solidFill>
                  <a:srgbClr val="FF0000"/>
                </a:solidFill>
              </a:rPr>
              <a:t>websites.</a:t>
            </a:r>
            <a:br>
              <a:rPr lang="en-GB" b="1" i="1" dirty="0">
                <a:solidFill>
                  <a:srgbClr val="FF0000"/>
                </a:solidFill>
              </a:rPr>
            </a:br>
            <a:br>
              <a:rPr lang="en-GB" b="1" i="1" dirty="0">
                <a:solidFill>
                  <a:srgbClr val="FF0000"/>
                </a:solidFill>
              </a:rPr>
            </a:br>
            <a:r>
              <a:rPr lang="en-GB" b="1" i="1" dirty="0">
                <a:solidFill>
                  <a:srgbClr val="FF0000"/>
                </a:solidFill>
              </a:rPr>
              <a:t>- </a:t>
            </a:r>
            <a:r>
              <a:rPr lang="en-GB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Sources must be referenced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149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E2279E-DA99-4372-80DA-4A456414E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0E21D-7CEB-4497-842D-9B00423C00C8}" type="slidenum">
              <a:rPr lang="en-GB" smtClean="0"/>
              <a:t>7</a:t>
            </a:fld>
            <a:endParaRPr lang="en-GB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A4C695A5-E9B9-B24B-94C3-86D874EC36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Criteria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7ABDCBD-D72E-9542-BD4B-FB3559FFDB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2.    </a:t>
            </a:r>
            <a:r>
              <a:rPr lang="en-GB" b="1" i="1" u="sng" dirty="0">
                <a:solidFill>
                  <a:schemeClr val="accent1">
                    <a:lumMod val="75000"/>
                  </a:schemeClr>
                </a:solidFill>
              </a:rPr>
              <a:t>Knowledge and Understanding of Subject</a:t>
            </a:r>
            <a:br>
              <a:rPr lang="en-GB" b="1" i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br>
              <a:rPr lang="en-GB" b="1" i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r>
              <a:rPr lang="en-GB" b="1" i="1" dirty="0">
                <a:solidFill>
                  <a:srgbClr val="663300"/>
                </a:solidFill>
              </a:rPr>
              <a:t>- First, Show that you understand the task</a:t>
            </a:r>
          </a:p>
          <a:p>
            <a:r>
              <a:rPr lang="en-GB" b="1" i="1" dirty="0">
                <a:solidFill>
                  <a:srgbClr val="663300"/>
                </a:solidFill>
              </a:rPr>
              <a:t>Show your knowledge of </a:t>
            </a:r>
            <a:r>
              <a:rPr lang="en-GB" b="1" i="1" u="sng" dirty="0">
                <a:solidFill>
                  <a:srgbClr val="7030A0"/>
                </a:solidFill>
              </a:rPr>
              <a:t>relevant</a:t>
            </a:r>
            <a:r>
              <a:rPr lang="en-GB" b="1" i="1" dirty="0">
                <a:solidFill>
                  <a:srgbClr val="663300"/>
                </a:solidFill>
              </a:rPr>
              <a:t> concepts and theories. This must demonstrate that you understand them.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62936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E2279E-DA99-4372-80DA-4A456414E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0E21D-7CEB-4497-842D-9B00423C00C8}" type="slidenum">
              <a:rPr lang="en-GB" smtClean="0"/>
              <a:t>8</a:t>
            </a:fld>
            <a:endParaRPr lang="en-GB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DF1F2DC-698B-A442-836A-C575196DC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Criteria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7157002-B303-514C-9F35-9A41414DB6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/>
                </a:solidFill>
              </a:rPr>
              <a:t>3.  </a:t>
            </a:r>
            <a:r>
              <a:rPr lang="en-GB" b="1" i="1" u="sng" dirty="0">
                <a:solidFill>
                  <a:schemeClr val="accent1"/>
                </a:solidFill>
              </a:rPr>
              <a:t>Analysis</a:t>
            </a:r>
            <a:br>
              <a:rPr lang="en-GB" b="1" i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r>
              <a:rPr lang="en-GB" b="1" i="1" dirty="0">
                <a:solidFill>
                  <a:srgbClr val="663300"/>
                </a:solidFill>
              </a:rPr>
              <a:t>Question the theories; Are there weaknesses?</a:t>
            </a:r>
            <a:br>
              <a:rPr lang="en-GB" b="1" i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r>
              <a:rPr lang="en-GB" b="1" i="1" dirty="0">
                <a:solidFill>
                  <a:srgbClr val="663300"/>
                </a:solidFill>
              </a:rPr>
              <a:t>- You must justify your arguments. It is not enough to state WHAT, but also WHY? HOW? WHEN? WHERE? WHO?</a:t>
            </a:r>
            <a:br>
              <a:rPr lang="en-GB" b="1" i="1" dirty="0">
                <a:solidFill>
                  <a:srgbClr val="663300"/>
                </a:solidFill>
              </a:rPr>
            </a:br>
            <a:r>
              <a:rPr lang="en-GB" b="1" i="1" dirty="0">
                <a:solidFill>
                  <a:srgbClr val="663300"/>
                </a:solidFill>
              </a:rPr>
              <a:t>- Can You justify your arguments by Facts, Figures and Writers’ views?</a:t>
            </a:r>
            <a:br>
              <a:rPr lang="en-GB" b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74835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6D3EF4-8215-4084-B285-5BB1C4E8A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0E21D-7CEB-4497-842D-9B00423C00C8}" type="slidenum">
              <a:rPr lang="en-GB" smtClean="0"/>
              <a:t>9</a:t>
            </a:fld>
            <a:endParaRPr lang="en-GB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C4655034-0609-4242-BC59-88524EDB27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Criteria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FD1CC00-F74A-F04F-9F47-7E5C6F9C67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>
                <a:solidFill>
                  <a:srgbClr val="663300"/>
                </a:solidFill>
              </a:rPr>
              <a:t>4. </a:t>
            </a:r>
            <a:r>
              <a:rPr lang="en-GB" b="1" i="1" u="sng" dirty="0">
                <a:solidFill>
                  <a:schemeClr val="accent1"/>
                </a:solidFill>
              </a:rPr>
              <a:t>Practical Application</a:t>
            </a:r>
            <a:br>
              <a:rPr lang="en-GB" b="1" i="1" u="sng" dirty="0">
                <a:solidFill>
                  <a:srgbClr val="663300"/>
                </a:solidFill>
              </a:rPr>
            </a:br>
            <a:r>
              <a:rPr lang="en-GB" b="1" i="1" dirty="0">
                <a:solidFill>
                  <a:srgbClr val="663300"/>
                </a:solidFill>
              </a:rPr>
              <a:t>- </a:t>
            </a:r>
            <a:r>
              <a:rPr lang="en-GB" sz="2800" b="1" i="1" dirty="0">
                <a:solidFill>
                  <a:srgbClr val="663300"/>
                </a:solidFill>
              </a:rPr>
              <a:t>You should show how these concepts and theories apply to real world situations. Are there examples of how well or badly these have worked in other organisations.</a:t>
            </a:r>
            <a:br>
              <a:rPr lang="en-GB" sz="2800" b="1" i="1" dirty="0">
                <a:solidFill>
                  <a:srgbClr val="663300"/>
                </a:solidFill>
              </a:rPr>
            </a:br>
            <a:r>
              <a:rPr lang="en-GB" sz="2800" b="1" i="1" dirty="0">
                <a:solidFill>
                  <a:srgbClr val="663300"/>
                </a:solidFill>
              </a:rPr>
              <a:t>- What are the limitations</a:t>
            </a:r>
            <a:r>
              <a:rPr lang="en-GB" b="1" i="1" dirty="0">
                <a:solidFill>
                  <a:srgbClr val="663300"/>
                </a:solidFill>
              </a:rPr>
              <a:t>?</a:t>
            </a:r>
          </a:p>
          <a:p>
            <a:r>
              <a:rPr lang="en-GB" sz="2800" b="1" i="1" dirty="0">
                <a:solidFill>
                  <a:srgbClr val="663300"/>
                </a:solidFill>
              </a:rPr>
              <a:t>Have you designed or borrowed diagrams, and have you referenced them? </a:t>
            </a:r>
            <a:br>
              <a:rPr lang="en-GB" b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4391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D33E75-C8A0-4E20-95C4-6AC4D9BD82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0E21D-7CEB-4497-842D-9B00423C00C8}" type="slidenum">
              <a:rPr lang="en-GB" smtClean="0"/>
              <a:t>10</a:t>
            </a:fld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2BA730A-9253-9246-BA1D-879761A1A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Criteria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3170DEA-7E05-A244-B97A-99A93EBEBA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>
                <a:solidFill>
                  <a:srgbClr val="663300"/>
                </a:solidFill>
              </a:rPr>
              <a:t>5. </a:t>
            </a:r>
            <a:r>
              <a:rPr lang="en-GB" b="1" i="1" u="sng" dirty="0">
                <a:solidFill>
                  <a:schemeClr val="accent1"/>
                </a:solidFill>
              </a:rPr>
              <a:t>Skills for Professional Practice</a:t>
            </a:r>
            <a:br>
              <a:rPr lang="en-GB" b="1" i="1" u="sng" dirty="0">
                <a:solidFill>
                  <a:srgbClr val="663300"/>
                </a:solidFill>
                <a:highlight>
                  <a:srgbClr val="FFFF00"/>
                </a:highlight>
              </a:rPr>
            </a:br>
            <a:r>
              <a:rPr lang="en-GB" b="1" i="1" dirty="0">
                <a:solidFill>
                  <a:srgbClr val="663300"/>
                </a:solidFill>
              </a:rPr>
              <a:t>- </a:t>
            </a:r>
            <a:r>
              <a:rPr lang="en-GB" sz="2800" b="1" i="1" dirty="0">
                <a:solidFill>
                  <a:srgbClr val="663300"/>
                </a:solidFill>
              </a:rPr>
              <a:t>Your Presentation must demonstrate </a:t>
            </a:r>
            <a:r>
              <a:rPr lang="en-GB" sz="2800" b="1" i="1" u="sng" dirty="0">
                <a:solidFill>
                  <a:schemeClr val="accent5">
                    <a:lumMod val="75000"/>
                  </a:schemeClr>
                </a:solidFill>
                <a:highlight>
                  <a:srgbClr val="FFFF00"/>
                </a:highlight>
              </a:rPr>
              <a:t>evidence</a:t>
            </a:r>
            <a:r>
              <a:rPr lang="en-GB" sz="2800" b="1" i="1" dirty="0">
                <a:solidFill>
                  <a:srgbClr val="663300"/>
                </a:solidFill>
              </a:rPr>
              <a:t> of </a:t>
            </a:r>
            <a:r>
              <a:rPr lang="en-GB" sz="2800" b="1" i="1" u="sng" dirty="0">
                <a:solidFill>
                  <a:srgbClr val="663300"/>
                </a:solidFill>
              </a:rPr>
              <a:t>individual</a:t>
            </a:r>
            <a:r>
              <a:rPr lang="en-GB" sz="2800" b="1" i="1" dirty="0">
                <a:solidFill>
                  <a:srgbClr val="663300"/>
                </a:solidFill>
              </a:rPr>
              <a:t> and </a:t>
            </a:r>
            <a:r>
              <a:rPr lang="en-GB" sz="2800" b="1" i="1" u="sng" dirty="0">
                <a:solidFill>
                  <a:srgbClr val="663300"/>
                </a:solidFill>
              </a:rPr>
              <a:t>Team</a:t>
            </a:r>
            <a:r>
              <a:rPr lang="en-GB" sz="2800" b="1" i="1" dirty="0">
                <a:solidFill>
                  <a:srgbClr val="663300"/>
                </a:solidFill>
              </a:rPr>
              <a:t> Working.</a:t>
            </a:r>
            <a:br>
              <a:rPr lang="en-GB" sz="2800" b="1" i="1" dirty="0">
                <a:solidFill>
                  <a:srgbClr val="663300"/>
                </a:solidFill>
              </a:rPr>
            </a:br>
            <a:r>
              <a:rPr lang="en-GB" sz="2800" b="1" i="1" dirty="0">
                <a:solidFill>
                  <a:srgbClr val="663300"/>
                </a:solidFill>
              </a:rPr>
              <a:t>- It must be communicated in an appropriate format (POWER POINT – maximum of 5 slides per student)</a:t>
            </a:r>
            <a:br>
              <a:rPr lang="en-GB" sz="2800" b="1" i="1" dirty="0">
                <a:solidFill>
                  <a:srgbClr val="663300"/>
                </a:solidFill>
              </a:rPr>
            </a:br>
            <a:r>
              <a:rPr lang="en-GB" sz="2800" b="1" i="1" dirty="0">
                <a:solidFill>
                  <a:srgbClr val="663300"/>
                </a:solidFill>
              </a:rPr>
              <a:t>- It must be well structured and </a:t>
            </a:r>
            <a:r>
              <a:rPr lang="en-GB" b="1" i="1" dirty="0">
                <a:solidFill>
                  <a:srgbClr val="663300"/>
                </a:solidFill>
              </a:rPr>
              <a:t>organised</a:t>
            </a:r>
          </a:p>
          <a:p>
            <a:r>
              <a:rPr lang="en-GB" b="1" i="1" dirty="0">
                <a:solidFill>
                  <a:srgbClr val="663300"/>
                </a:solidFill>
              </a:rPr>
              <a:t>- </a:t>
            </a:r>
            <a:r>
              <a:rPr lang="en-GB" sz="2800" b="1" i="1" dirty="0">
                <a:solidFill>
                  <a:srgbClr val="FF0000"/>
                </a:solidFill>
              </a:rPr>
              <a:t>Check grammar, spelling and Vocabulary</a:t>
            </a:r>
            <a:r>
              <a:rPr lang="en-GB" sz="2800" b="1" i="1" dirty="0">
                <a:solidFill>
                  <a:srgbClr val="6633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750261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7A6807-D37D-45E4-848D-754C58EE82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0E21D-7CEB-4497-842D-9B00423C00C8}" type="slidenum">
              <a:rPr lang="en-GB" smtClean="0"/>
              <a:t>11</a:t>
            </a:fld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1A0E36-0A3C-484B-947F-EBAC5C06C5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pPr marL="0" indent="0">
              <a:buNone/>
            </a:pPr>
            <a:r>
              <a:rPr lang="en-US" dirty="0"/>
              <a:t>The first  slide of the whole presentation must show each presenter’s ID Number, topic of presentation and name:</a:t>
            </a:r>
          </a:p>
          <a:p>
            <a:pPr marL="0" indent="0">
              <a:buNone/>
            </a:pPr>
            <a:r>
              <a:rPr lang="en-US" sz="2400" b="1" dirty="0"/>
              <a:t>ID.190000 -Stages of Team Development - Donald Duck 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886A3C9C-6AB3-3D48-A366-CFF9E0C13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highlight>
                  <a:srgbClr val="FFFF00"/>
                </a:highlight>
              </a:rPr>
              <a:t>SLIDES</a:t>
            </a:r>
          </a:p>
        </p:txBody>
      </p:sp>
    </p:spTree>
    <p:extLst>
      <p:ext uri="{BB962C8B-B14F-4D97-AF65-F5344CB8AC3E}">
        <p14:creationId xmlns:p14="http://schemas.microsoft.com/office/powerpoint/2010/main" val="39576586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B3907-BE10-492E-83DF-2016730C7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SLIDES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23EC41-27E0-46BC-B214-CAFCBA3B7C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last slide must show the ‘List of References.’</a:t>
            </a:r>
          </a:p>
          <a:p>
            <a:r>
              <a:rPr lang="en-GB" dirty="0"/>
              <a:t>This must </a:t>
            </a:r>
            <a:r>
              <a:rPr lang="en-GB" b="1" dirty="0"/>
              <a:t>only</a:t>
            </a:r>
            <a:r>
              <a:rPr lang="en-GB" dirty="0"/>
              <a:t> contain the sources cited.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92FD03-46A2-4AD5-BACB-890EF9E68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09/11/2022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037572E-3F76-4A5A-8451-3AEED106B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550208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B5F0B-1D67-44D4-B2D9-21479B3682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Next Week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0E441D-F0B4-4E9E-B23C-59DF6E5048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More about Presentation </a:t>
            </a:r>
            <a:r>
              <a:rPr lang="en-GB"/>
              <a:t>and Slides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067458-C3A0-4511-80FF-A1422A0A7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09/11/2022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008003-5940-45D0-ACF9-A3E1EBDF84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02213894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893</TotalTime>
  <Words>539</Words>
  <Application>Microsoft Office PowerPoint</Application>
  <PresentationFormat>On-screen Show (4:3)</PresentationFormat>
  <Paragraphs>51</Paragraphs>
  <Slides>13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Myriad Pro</vt:lpstr>
      <vt:lpstr>Verdana</vt:lpstr>
      <vt:lpstr>20140311PresentationUWTSDTemplate</vt:lpstr>
      <vt:lpstr>BMSW 4002 EFFECTIVE TEAM WORKING and COMMUNICATION  </vt:lpstr>
      <vt:lpstr>THE ASSIGNMENT</vt:lpstr>
      <vt:lpstr>THE TASK</vt:lpstr>
      <vt:lpstr>CONSIDER THIS STRUCTURE</vt:lpstr>
      <vt:lpstr>                Criteria for Assessment  1. Research-informed Literature                      2. Knowledge and Understanding of Subject  3.  Analysis  4. Practical Application   5. Skills for Professional Practice          </vt:lpstr>
      <vt:lpstr>THE CRITERIA</vt:lpstr>
      <vt:lpstr>The Criteria</vt:lpstr>
      <vt:lpstr>The Criteria</vt:lpstr>
      <vt:lpstr>The Criteria</vt:lpstr>
      <vt:lpstr>The Criteria</vt:lpstr>
      <vt:lpstr>SLIDES</vt:lpstr>
      <vt:lpstr>SLIDES</vt:lpstr>
      <vt:lpstr>Next Week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Lloyd Beharry</cp:lastModifiedBy>
  <cp:revision>75</cp:revision>
  <cp:lastPrinted>2018-07-09T15:27:01Z</cp:lastPrinted>
  <dcterms:created xsi:type="dcterms:W3CDTF">2002-10-07T19:43:58Z</dcterms:created>
  <dcterms:modified xsi:type="dcterms:W3CDTF">2022-11-09T11:37:35Z</dcterms:modified>
</cp:coreProperties>
</file>