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0" r:id="rId5"/>
    <p:sldId id="259" r:id="rId6"/>
    <p:sldId id="261" r:id="rId7"/>
    <p:sldId id="262" r:id="rId8"/>
    <p:sldId id="263" r:id="rId9"/>
    <p:sldId id="266" r:id="rId10"/>
    <p:sldId id="267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574" autoAdjust="0"/>
    <p:restoredTop sz="94660"/>
  </p:normalViewPr>
  <p:slideViewPr>
    <p:cSldViewPr>
      <p:cViewPr varScale="1">
        <p:scale>
          <a:sx n="115" d="100"/>
          <a:sy n="115" d="100"/>
        </p:scale>
        <p:origin x="111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4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822575"/>
          </a:xfrm>
        </p:spPr>
        <p:txBody>
          <a:bodyPr>
            <a:noAutofit/>
          </a:bodyPr>
          <a:lstStyle/>
          <a:p>
            <a:r>
              <a:rPr lang="en-GB" sz="6600" dirty="0" smtClean="0">
                <a:solidFill>
                  <a:srgbClr val="C00000"/>
                </a:solidFill>
                <a:latin typeface="Algerian" panose="04020705040A02060702" pitchFamily="82" charset="0"/>
              </a:rPr>
              <a:t>The Changing of National Testing in Wales</a:t>
            </a:r>
            <a:endParaRPr lang="en-GB" sz="6600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8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00400" cy="414496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What are national tests? </a:t>
            </a:r>
            <a:r>
              <a:rPr lang="en-GB" dirty="0" smtClean="0">
                <a:solidFill>
                  <a:srgbClr val="C00000"/>
                </a:solidFill>
                <a:latin typeface="AR DARLING" pitchFamily="2" charset="0"/>
              </a:rPr>
              <a:t/>
            </a:r>
            <a:br>
              <a:rPr lang="en-GB" dirty="0" smtClean="0">
                <a:solidFill>
                  <a:srgbClr val="C00000"/>
                </a:solidFill>
                <a:latin typeface="AR DARLING" pitchFamily="2" charset="0"/>
              </a:rPr>
            </a:br>
            <a:r>
              <a:rPr lang="en-GB" sz="2400" dirty="0" smtClean="0">
                <a:solidFill>
                  <a:srgbClr val="C00000"/>
                </a:solidFill>
                <a:latin typeface="+mn-lt"/>
              </a:rPr>
              <a:t>National tests are the Welsh equivalent to the English SAT tests. They focus on literacy and numeracy. They are carried out yearly.</a:t>
            </a:r>
            <a:endParaRPr lang="en-GB" sz="2400" dirty="0">
              <a:solidFill>
                <a:srgbClr val="C00000"/>
              </a:solidFill>
              <a:latin typeface="AR DARLING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5069384"/>
            <a:ext cx="7467600" cy="1590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Who do they affect?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rgbClr val="C00000"/>
                </a:solidFill>
              </a:rPr>
              <a:t>National tests are affect children in year 2 up until year 9. 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495800" y="914400"/>
            <a:ext cx="42672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What are their purpose?</a:t>
            </a:r>
          </a:p>
          <a:p>
            <a:r>
              <a:rPr lang="en-GB" sz="2400" dirty="0" smtClean="0">
                <a:solidFill>
                  <a:srgbClr val="C00000"/>
                </a:solidFill>
              </a:rPr>
              <a:t>They were designed to examine children’s abilities as well as improve literacy and numeracy standards in Wales.</a:t>
            </a:r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37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What do they entail?</a:t>
            </a:r>
            <a:endParaRPr lang="en-GB" sz="4000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48739"/>
            <a:ext cx="2133600" cy="838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 smtClean="0">
                <a:solidFill>
                  <a:srgbClr val="C00000"/>
                </a:solidFill>
              </a:rPr>
              <a:t>Literacy Test</a:t>
            </a:r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08320" y="1796086"/>
            <a:ext cx="29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Numeracy Test</a:t>
            </a:r>
            <a:endParaRPr lang="en-GB" sz="2400" b="1" dirty="0">
              <a:solidFill>
                <a:srgbClr val="C00000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295400" y="1796086"/>
            <a:ext cx="0" cy="1023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6553200" y="2307743"/>
            <a:ext cx="914400" cy="10450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608320" y="2257751"/>
            <a:ext cx="670560" cy="7140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85800" y="2891135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1 hour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572000" y="2984807"/>
            <a:ext cx="1706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30 minutes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995160" y="3446472"/>
            <a:ext cx="198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30 minutes</a:t>
            </a:r>
            <a:endParaRPr lang="en-GB" sz="2400" dirty="0">
              <a:solidFill>
                <a:srgbClr val="C00000"/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 flipH="1">
            <a:off x="685800" y="3446472"/>
            <a:ext cx="304800" cy="1023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1295400" y="3446472"/>
            <a:ext cx="0" cy="2116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1676400" y="2257751"/>
            <a:ext cx="762000" cy="9578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1676400" y="3121967"/>
            <a:ext cx="1143000" cy="2308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1447800" y="3352800"/>
            <a:ext cx="1371600" cy="6400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1447800" y="3352800"/>
            <a:ext cx="609600" cy="1347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7985760" y="3871015"/>
            <a:ext cx="0" cy="1023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5835831" y="3368208"/>
            <a:ext cx="717369" cy="945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5257800" y="3446472"/>
            <a:ext cx="0" cy="26495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H="1">
            <a:off x="4191000" y="3446472"/>
            <a:ext cx="609601" cy="1735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5608320" y="3446472"/>
            <a:ext cx="670560" cy="2116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2404872" y="1796086"/>
            <a:ext cx="2057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Multiple choice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2709672" y="2802328"/>
            <a:ext cx="1447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</a:rPr>
              <a:t>S</a:t>
            </a:r>
            <a:r>
              <a:rPr lang="en-GB" sz="2000" dirty="0" smtClean="0">
                <a:solidFill>
                  <a:srgbClr val="C00000"/>
                </a:solidFill>
              </a:rPr>
              <a:t>hort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2819400" y="3908137"/>
            <a:ext cx="1752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Closed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2043684" y="4677261"/>
            <a:ext cx="2100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</a:rPr>
              <a:t>O</a:t>
            </a:r>
            <a:r>
              <a:rPr lang="en-GB" sz="2000" dirty="0" smtClean="0">
                <a:solidFill>
                  <a:srgbClr val="C00000"/>
                </a:solidFill>
              </a:rPr>
              <a:t>rdering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914400" y="5591145"/>
            <a:ext cx="25191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Underlining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23622" y="4528920"/>
            <a:ext cx="13243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Pairing 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7434072" y="4902885"/>
            <a:ext cx="150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Reasoning test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6278880" y="4382672"/>
            <a:ext cx="1493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Addition 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5943600" y="5622963"/>
            <a:ext cx="1676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Subtraction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4800601" y="6096000"/>
            <a:ext cx="17525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Multiplication </a:t>
            </a:r>
            <a:endParaRPr lang="en-GB" sz="2000" dirty="0">
              <a:solidFill>
                <a:srgbClr val="C00000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3695700" y="5256828"/>
            <a:ext cx="12573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C00000"/>
                </a:solidFill>
              </a:rPr>
              <a:t>Division </a:t>
            </a:r>
            <a:endParaRPr lang="en-GB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75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14" grpId="0"/>
      <p:bldP spid="15" grpId="0"/>
      <p:bldP spid="1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Do they have benefits?</a:t>
            </a:r>
            <a:endParaRPr lang="en-GB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7086600" cy="2819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Learners in Wales will enjoy teaching and learning that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inspires them to succeed, in an education community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that works cooperatively and aspires to be great,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where the potential of every child and young person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is actively developed.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Qualified for life (Welsh Government, </a:t>
            </a:r>
            <a:r>
              <a:rPr lang="en-GB" sz="2400" dirty="0" smtClean="0">
                <a:solidFill>
                  <a:srgbClr val="C00000"/>
                </a:solidFill>
              </a:rPr>
              <a:t>2014)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48200" y="4724400"/>
            <a:ext cx="3810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National tests were implemented to help Wales nationally with the Pisa results</a:t>
            </a:r>
            <a:endParaRPr lang="en-GB" sz="2400" dirty="0">
              <a:solidFill>
                <a:srgbClr val="C0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4724400"/>
            <a:ext cx="3200400" cy="185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7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What are the issues of them?</a:t>
            </a:r>
            <a:endParaRPr lang="en-GB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9539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National tests are "bordering on child abuse" because of the emotional effect on some pupils, according to a primary school head teacher</a:t>
            </a:r>
            <a:r>
              <a:rPr lang="en-GB" sz="2400" dirty="0" smtClean="0">
                <a:solidFill>
                  <a:srgbClr val="C00000"/>
                </a:solidFill>
              </a:rPr>
              <a:t>. (Wales Online, 2018)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04800" y="3115639"/>
            <a:ext cx="3810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</a:t>
            </a:r>
            <a:r>
              <a:rPr lang="en-GB" sz="2400" dirty="0">
                <a:solidFill>
                  <a:srgbClr val="C00000"/>
                </a:solidFill>
              </a:rPr>
              <a:t>They (the tests) offer no benefit to the children’s education or self-esteem. If anything, it puts unnecessary pressure and stress on the children. The tests are set in a completely different way to how they are taught</a:t>
            </a:r>
            <a:r>
              <a:rPr lang="en-GB" sz="2400" dirty="0" smtClean="0">
                <a:solidFill>
                  <a:srgbClr val="C00000"/>
                </a:solidFill>
              </a:rPr>
              <a:t>.” -  NUT </a:t>
            </a:r>
            <a:r>
              <a:rPr lang="en-GB" sz="2400" dirty="0" err="1" smtClean="0">
                <a:solidFill>
                  <a:srgbClr val="C00000"/>
                </a:solidFill>
              </a:rPr>
              <a:t>Cymru</a:t>
            </a:r>
            <a:r>
              <a:rPr lang="en-GB" sz="2400" dirty="0" smtClean="0">
                <a:solidFill>
                  <a:srgbClr val="C00000"/>
                </a:solidFill>
              </a:rPr>
              <a:t> Officer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63197" y="3505200"/>
            <a:ext cx="35433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In </a:t>
            </a:r>
            <a:r>
              <a:rPr lang="en-GB" sz="2400" dirty="0" err="1" smtClean="0">
                <a:solidFill>
                  <a:srgbClr val="C00000"/>
                </a:solidFill>
              </a:rPr>
              <a:t>Betsi</a:t>
            </a:r>
            <a:r>
              <a:rPr lang="en-GB" sz="2400" dirty="0" smtClean="0">
                <a:solidFill>
                  <a:srgbClr val="C00000"/>
                </a:solidFill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</a:rPr>
              <a:t>Cadwaladar</a:t>
            </a:r>
            <a:r>
              <a:rPr lang="en-GB" sz="2400" dirty="0" smtClean="0">
                <a:solidFill>
                  <a:srgbClr val="C00000"/>
                </a:solidFill>
              </a:rPr>
              <a:t> University Health Board, </a:t>
            </a:r>
            <a:r>
              <a:rPr lang="en-GB" sz="2400" dirty="0">
                <a:solidFill>
                  <a:srgbClr val="C00000"/>
                </a:solidFill>
              </a:rPr>
              <a:t>an estimated 8,830 children aged 5 to 16 years have a mental health disorder</a:t>
            </a:r>
            <a:r>
              <a:rPr lang="en-GB" sz="2400" dirty="0" smtClean="0">
                <a:solidFill>
                  <a:srgbClr val="C00000"/>
                </a:solidFill>
              </a:rPr>
              <a:t>. (NHS, 2015)</a:t>
            </a:r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059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Would something take their place?</a:t>
            </a:r>
            <a:endParaRPr lang="en-GB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2528" y="1417087"/>
            <a:ext cx="2667000" cy="1935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 smtClean="0">
                <a:solidFill>
                  <a:srgbClr val="C00000"/>
                </a:solidFill>
              </a:rPr>
              <a:t>Kinasthetic</a:t>
            </a:r>
            <a:r>
              <a:rPr lang="en-GB" sz="2400" dirty="0" smtClean="0">
                <a:solidFill>
                  <a:srgbClr val="C00000"/>
                </a:solidFill>
              </a:rPr>
              <a:t>/ Audio/ Visual testing which will allow every type of learner excel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3192" y="4009535"/>
            <a:ext cx="373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Involving parents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010400" y="2407687"/>
            <a:ext cx="1790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Playing down the tests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96000" y="4949136"/>
            <a:ext cx="2933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Making them more fun to relieve stress and anxiety during these periods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42900" y="2180193"/>
            <a:ext cx="259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Taking in pupil feedback on the tests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38200" y="5318467"/>
            <a:ext cx="4495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Learning outside the classroom is beneficial (Chen, 2007)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038600" y="3590989"/>
            <a:ext cx="2057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Individualising tests</a:t>
            </a:r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16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What would the changes mean?</a:t>
            </a:r>
            <a:endParaRPr lang="en-GB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295400"/>
            <a:ext cx="8229600" cy="4114800"/>
          </a:xfrm>
        </p:spPr>
      </p:pic>
      <p:sp>
        <p:nvSpPr>
          <p:cNvPr id="5" name="TextBox 4"/>
          <p:cNvSpPr txBox="1"/>
          <p:nvPr/>
        </p:nvSpPr>
        <p:spPr>
          <a:xfrm>
            <a:off x="381000" y="5590847"/>
            <a:ext cx="7467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Children can learn stage  by stage or in one go 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95600" y="6248400"/>
            <a:ext cx="5486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Allows the use of different learning styles </a:t>
            </a:r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64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Who supports this idea?</a:t>
            </a:r>
            <a:endParaRPr lang="en-GB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343400" cy="2362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C00000"/>
                </a:solidFill>
              </a:rPr>
              <a:t>Researches of Blooms Taxonomy like Adams (2015) believes it can help the pupils and teachers. Also, it tests comprehension not just recall.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114800" y="3870960"/>
            <a:ext cx="4191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Professor Donaldson and his Successful Futures Report (2015) stated learners need different complexity in assessment and wider learning techniques</a:t>
            </a:r>
            <a:endParaRPr lang="en-GB" sz="2400" dirty="0">
              <a:solidFill>
                <a:srgbClr val="C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72000"/>
            <a:ext cx="33528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95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lgerian" panose="04020705040A02060702" pitchFamily="82" charset="0"/>
              </a:rPr>
              <a:t>Conclusion </a:t>
            </a:r>
            <a:endParaRPr lang="en-GB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410200" cy="2133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C00000"/>
                </a:solidFill>
              </a:rPr>
              <a:t>There is a necessity of testing children to know their ability especially at year six to year nine but it should be done differently.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62400" y="4953000"/>
            <a:ext cx="3962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Welsh Government have suggested future changes that may be beneficial 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24000" y="3581400"/>
            <a:ext cx="594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A </a:t>
            </a:r>
            <a:r>
              <a:rPr lang="en-GB" sz="2400" dirty="0" err="1" smtClean="0">
                <a:solidFill>
                  <a:srgbClr val="C00000"/>
                </a:solidFill>
              </a:rPr>
              <a:t>childs</a:t>
            </a:r>
            <a:r>
              <a:rPr lang="en-GB" sz="2400" dirty="0" smtClean="0">
                <a:solidFill>
                  <a:srgbClr val="C00000"/>
                </a:solidFill>
              </a:rPr>
              <a:t> mental health should be key focus </a:t>
            </a:r>
            <a:endParaRPr lang="en-GB" sz="2400" dirty="0">
              <a:solidFill>
                <a:srgbClr val="C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" y="4572000"/>
            <a:ext cx="3413760" cy="227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838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0"/>
            <a:ext cx="6934200" cy="6858000"/>
          </a:xfrm>
        </p:spPr>
      </p:pic>
    </p:spTree>
    <p:extLst>
      <p:ext uri="{BB962C8B-B14F-4D97-AF65-F5344CB8AC3E}">
        <p14:creationId xmlns:p14="http://schemas.microsoft.com/office/powerpoint/2010/main" val="126846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  <a:latin typeface="AR DARLING" pitchFamily="2" charset="0"/>
              </a:rPr>
              <a:t>References </a:t>
            </a:r>
            <a:endParaRPr lang="en-GB" dirty="0">
              <a:solidFill>
                <a:srgbClr val="C00000"/>
              </a:solidFill>
              <a:latin typeface="AR DARLING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Adams, N.E., 2015. Bloom’s taxonomy of cognitive learning objectives. Journal of the Medical Library Association: JMLA, 103(3), p.152.</a:t>
            </a:r>
          </a:p>
          <a:p>
            <a:pPr marL="0" indent="0">
              <a:buNone/>
            </a:pPr>
            <a:r>
              <a:rPr lang="en-GB" sz="1800" dirty="0" smtClean="0"/>
              <a:t>Chen</a:t>
            </a:r>
            <a:r>
              <a:rPr lang="en-GB" sz="1800" dirty="0"/>
              <a:t>, C.C. and Jones, K.T., 2007. Blended learning vs. traditional classroom settings: Assessing effectiveness and student perceptions in an MBA accounting course. Journal of educators online, 4(1), </a:t>
            </a:r>
            <a:r>
              <a:rPr lang="en-GB" sz="1800" dirty="0" smtClean="0"/>
              <a:t>p.1.</a:t>
            </a: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Cheung</a:t>
            </a:r>
            <a:r>
              <a:rPr lang="en-GB" sz="1800" dirty="0"/>
              <a:t>, C.S.S. and </a:t>
            </a:r>
            <a:r>
              <a:rPr lang="en-GB" sz="1800" dirty="0" err="1"/>
              <a:t>Pomerantz</a:t>
            </a:r>
            <a:r>
              <a:rPr lang="en-GB" sz="1800" dirty="0"/>
              <a:t>, E.M., 2015. Value development underlies the benefits of parents’ involvement in children’s learning: A longitudinal investigation in the United States and China. Journal of educational psychology, 107(1), p.309</a:t>
            </a:r>
            <a:r>
              <a:rPr lang="en-GB" sz="1800" dirty="0" smtClean="0"/>
              <a:t>.</a:t>
            </a:r>
          </a:p>
          <a:p>
            <a:pPr marL="0" indent="0">
              <a:buNone/>
            </a:pPr>
            <a:r>
              <a:rPr lang="en-GB" sz="1800" dirty="0"/>
              <a:t>De Vicente, M. (2017). Cognitive Learning: A Guide to Types of Learning. [Blog] </a:t>
            </a:r>
            <a:r>
              <a:rPr lang="en-GB" sz="1800" dirty="0" err="1"/>
              <a:t>CogniFit</a:t>
            </a:r>
            <a:r>
              <a:rPr lang="en-GB" sz="1800" dirty="0"/>
              <a:t>: Health, Brain &amp; Neuroscience</a:t>
            </a:r>
            <a:r>
              <a:rPr lang="en-GB" sz="1800" dirty="0" smtClean="0"/>
              <a:t>.</a:t>
            </a:r>
          </a:p>
          <a:p>
            <a:pPr marL="0" indent="0">
              <a:buNone/>
            </a:pPr>
            <a:r>
              <a:rPr lang="en-GB" sz="1800" dirty="0"/>
              <a:t>Donaldson, G., 2015. Successful futures: Independent review of curriculum and assessment arrangements in Wales. Welsh Government</a:t>
            </a:r>
            <a:r>
              <a:rPr lang="en-GB" sz="1800" dirty="0" smtClean="0"/>
              <a:t>. p.73-79.</a:t>
            </a:r>
          </a:p>
        </p:txBody>
      </p:sp>
    </p:spTree>
    <p:extLst>
      <p:ext uri="{BB962C8B-B14F-4D97-AF65-F5344CB8AC3E}">
        <p14:creationId xmlns:p14="http://schemas.microsoft.com/office/powerpoint/2010/main" val="269172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601</Words>
  <Application>Microsoft Office PowerPoint</Application>
  <PresentationFormat>On-screen Show (4:3)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Algerian</vt:lpstr>
      <vt:lpstr>AR DARLING</vt:lpstr>
      <vt:lpstr>Arial</vt:lpstr>
      <vt:lpstr>Calibri</vt:lpstr>
      <vt:lpstr>Office Theme</vt:lpstr>
      <vt:lpstr>The Changing of National Testing in Wales</vt:lpstr>
      <vt:lpstr>What are national tests?  National tests are the Welsh equivalent to the English SAT tests. They focus on literacy and numeracy. They are carried out yearly.</vt:lpstr>
      <vt:lpstr>What do they entail?</vt:lpstr>
      <vt:lpstr>Do they have benefits?</vt:lpstr>
      <vt:lpstr>What are the issues of them?</vt:lpstr>
      <vt:lpstr>Would something take their place?</vt:lpstr>
      <vt:lpstr>What would the changes mean?</vt:lpstr>
      <vt:lpstr>Who supports this idea?</vt:lpstr>
      <vt:lpstr>Conclusion 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Abolishment of National Testing in Wales</dc:title>
  <dc:creator>Olivia Bodman</dc:creator>
  <cp:lastModifiedBy>Olivia Bodman (P148620)</cp:lastModifiedBy>
  <cp:revision>52</cp:revision>
  <dcterms:created xsi:type="dcterms:W3CDTF">2006-08-16T00:00:00Z</dcterms:created>
  <dcterms:modified xsi:type="dcterms:W3CDTF">2018-11-26T11:22:40Z</dcterms:modified>
</cp:coreProperties>
</file>