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8" r:id="rId8"/>
    <p:sldId id="261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3" r:id="rId18"/>
    <p:sldId id="274" r:id="rId19"/>
    <p:sldId id="272" r:id="rId20"/>
    <p:sldId id="275" r:id="rId21"/>
    <p:sldId id="276" r:id="rId22"/>
    <p:sldId id="277" r:id="rId23"/>
    <p:sldId id="278" r:id="rId24"/>
    <p:sldId id="280" r:id="rId25"/>
    <p:sldId id="279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BA35D374-04C5-42D6-AC79-11272DCA663F}"/>
    <pc:docChg chg="custSel addSld modSld">
      <pc:chgData name="Steve Tindall" userId="56fef3d5-bab5-4aa2-8263-b7d01d73936e" providerId="ADAL" clId="{BA35D374-04C5-42D6-AC79-11272DCA663F}" dt="2024-01-25T12:31:19.067" v="37" actId="20577"/>
      <pc:docMkLst>
        <pc:docMk/>
      </pc:docMkLst>
      <pc:sldChg chg="modSp mod">
        <pc:chgData name="Steve Tindall" userId="56fef3d5-bab5-4aa2-8263-b7d01d73936e" providerId="ADAL" clId="{BA35D374-04C5-42D6-AC79-11272DCA663F}" dt="2024-01-25T12:31:19.067" v="37" actId="20577"/>
        <pc:sldMkLst>
          <pc:docMk/>
          <pc:sldMk cId="2934630919" sldId="256"/>
        </pc:sldMkLst>
      </pc:sldChg>
      <pc:sldChg chg="addSp delSp modSp new mod modClrScheme chgLayout">
        <pc:chgData name="Steve Tindall" userId="56fef3d5-bab5-4aa2-8263-b7d01d73936e" providerId="ADAL" clId="{BA35D374-04C5-42D6-AC79-11272DCA663F}" dt="2024-01-25T12:08:54.305" v="6" actId="14100"/>
        <pc:sldMkLst>
          <pc:docMk/>
          <pc:sldMk cId="2365942181" sldId="281"/>
        </pc:sldMkLst>
      </pc:sldChg>
      <pc:sldChg chg="addSp modSp new mod">
        <pc:chgData name="Steve Tindall" userId="56fef3d5-bab5-4aa2-8263-b7d01d73936e" providerId="ADAL" clId="{BA35D374-04C5-42D6-AC79-11272DCA663F}" dt="2024-01-25T12:26:46.393" v="11" actId="14100"/>
        <pc:sldMkLst>
          <pc:docMk/>
          <pc:sldMk cId="1490187870" sldId="282"/>
        </pc:sldMkLst>
      </pc:sldChg>
    </pc:docChg>
  </pc:docChgLst>
  <pc:docChgLst>
    <pc:chgData name="Steve Tindall" userId="56fef3d5-bab5-4aa2-8263-b7d01d73936e" providerId="ADAL" clId="{6171BE36-303B-4E23-9B5D-50B76DDFA805}"/>
    <pc:docChg chg="modSld">
      <pc:chgData name="Steve Tindall" userId="56fef3d5-bab5-4aa2-8263-b7d01d73936e" providerId="ADAL" clId="{6171BE36-303B-4E23-9B5D-50B76DDFA805}" dt="2025-02-25T13:15:26.600" v="1" actId="1076"/>
      <pc:docMkLst>
        <pc:docMk/>
      </pc:docMkLst>
      <pc:sldChg chg="modSp mod">
        <pc:chgData name="Steve Tindall" userId="56fef3d5-bab5-4aa2-8263-b7d01d73936e" providerId="ADAL" clId="{6171BE36-303B-4E23-9B5D-50B76DDFA805}" dt="2025-02-25T13:13:56.412" v="0" actId="1076"/>
        <pc:sldMkLst>
          <pc:docMk/>
          <pc:sldMk cId="2113666184" sldId="271"/>
        </pc:sldMkLst>
        <pc:picChg chg="mod">
          <ac:chgData name="Steve Tindall" userId="56fef3d5-bab5-4aa2-8263-b7d01d73936e" providerId="ADAL" clId="{6171BE36-303B-4E23-9B5D-50B76DDFA805}" dt="2025-02-25T13:13:56.412" v="0" actId="1076"/>
          <ac:picMkLst>
            <pc:docMk/>
            <pc:sldMk cId="2113666184" sldId="271"/>
            <ac:picMk id="5" creationId="{D9054795-7367-C989-1C18-4A58F86902A3}"/>
          </ac:picMkLst>
        </pc:picChg>
      </pc:sldChg>
      <pc:sldChg chg="modSp mod">
        <pc:chgData name="Steve Tindall" userId="56fef3d5-bab5-4aa2-8263-b7d01d73936e" providerId="ADAL" clId="{6171BE36-303B-4E23-9B5D-50B76DDFA805}" dt="2025-02-25T13:15:26.600" v="1" actId="1076"/>
        <pc:sldMkLst>
          <pc:docMk/>
          <pc:sldMk cId="3421597445" sldId="272"/>
        </pc:sldMkLst>
        <pc:spChg chg="mod">
          <ac:chgData name="Steve Tindall" userId="56fef3d5-bab5-4aa2-8263-b7d01d73936e" providerId="ADAL" clId="{6171BE36-303B-4E23-9B5D-50B76DDFA805}" dt="2025-02-25T13:15:26.600" v="1" actId="1076"/>
          <ac:spMkLst>
            <pc:docMk/>
            <pc:sldMk cId="3421597445" sldId="272"/>
            <ac:spMk id="4" creationId="{523EEEC7-4322-6672-BBDE-2869824CA7AB}"/>
          </ac:spMkLst>
        </pc:spChg>
      </pc:sldChg>
    </pc:docChg>
  </pc:docChgLst>
  <pc:docChgLst>
    <pc:chgData name="Steve Tindall" userId="56fef3d5-bab5-4aa2-8263-b7d01d73936e" providerId="ADAL" clId="{DAD8CBBA-806A-4D26-AF2B-F37524814466}"/>
    <pc:docChg chg="undo custSel addSld modSld sldOrd">
      <pc:chgData name="Steve Tindall" userId="56fef3d5-bab5-4aa2-8263-b7d01d73936e" providerId="ADAL" clId="{DAD8CBBA-806A-4D26-AF2B-F37524814466}" dt="2023-11-27T14:34:49.583" v="3761"/>
      <pc:docMkLst>
        <pc:docMk/>
      </pc:docMkLst>
      <pc:sldChg chg="modSp mod">
        <pc:chgData name="Steve Tindall" userId="56fef3d5-bab5-4aa2-8263-b7d01d73936e" providerId="ADAL" clId="{DAD8CBBA-806A-4D26-AF2B-F37524814466}" dt="2023-11-26T13:29:29.618" v="3694" actId="20577"/>
        <pc:sldMkLst>
          <pc:docMk/>
          <pc:sldMk cId="2934630919" sldId="256"/>
        </pc:sldMkLst>
      </pc:sldChg>
      <pc:sldChg chg="modSp mod">
        <pc:chgData name="Steve Tindall" userId="56fef3d5-bab5-4aa2-8263-b7d01d73936e" providerId="ADAL" clId="{DAD8CBBA-806A-4D26-AF2B-F37524814466}" dt="2023-11-27T14:27:16.722" v="3704" actId="5793"/>
        <pc:sldMkLst>
          <pc:docMk/>
          <pc:sldMk cId="3793695441" sldId="257"/>
        </pc:sldMkLst>
      </pc:sldChg>
      <pc:sldChg chg="modSp mod ord">
        <pc:chgData name="Steve Tindall" userId="56fef3d5-bab5-4aa2-8263-b7d01d73936e" providerId="ADAL" clId="{DAD8CBBA-806A-4D26-AF2B-F37524814466}" dt="2023-11-26T13:30:33.827" v="3695" actId="20577"/>
        <pc:sldMkLst>
          <pc:docMk/>
          <pc:sldMk cId="587667776" sldId="259"/>
        </pc:sldMkLst>
      </pc:sldChg>
      <pc:sldChg chg="addSp delSp modSp new mod">
        <pc:chgData name="Steve Tindall" userId="56fef3d5-bab5-4aa2-8263-b7d01d73936e" providerId="ADAL" clId="{DAD8CBBA-806A-4D26-AF2B-F37524814466}" dt="2023-11-27T14:30:17.461" v="3717" actId="20577"/>
        <pc:sldMkLst>
          <pc:docMk/>
          <pc:sldMk cId="1303395364" sldId="261"/>
        </pc:sldMkLst>
      </pc:sldChg>
      <pc:sldChg chg="modSp new mod ord">
        <pc:chgData name="Steve Tindall" userId="56fef3d5-bab5-4aa2-8263-b7d01d73936e" providerId="ADAL" clId="{DAD8CBBA-806A-4D26-AF2B-F37524814466}" dt="2023-11-22T15:24:27.248" v="3435" actId="20577"/>
        <pc:sldMkLst>
          <pc:docMk/>
          <pc:sldMk cId="3645050945" sldId="262"/>
        </pc:sldMkLst>
      </pc:sldChg>
      <pc:sldChg chg="addSp delSp modSp new mod">
        <pc:chgData name="Steve Tindall" userId="56fef3d5-bab5-4aa2-8263-b7d01d73936e" providerId="ADAL" clId="{DAD8CBBA-806A-4D26-AF2B-F37524814466}" dt="2023-11-22T15:27:38.375" v="3501" actId="1076"/>
        <pc:sldMkLst>
          <pc:docMk/>
          <pc:sldMk cId="3156645368" sldId="263"/>
        </pc:sldMkLst>
      </pc:sldChg>
      <pc:sldChg chg="addSp delSp modSp new mod modClrScheme chgLayout">
        <pc:chgData name="Steve Tindall" userId="56fef3d5-bab5-4aa2-8263-b7d01d73936e" providerId="ADAL" clId="{DAD8CBBA-806A-4D26-AF2B-F37524814466}" dt="2023-11-22T11:19:50.131" v="239" actId="1076"/>
        <pc:sldMkLst>
          <pc:docMk/>
          <pc:sldMk cId="109451831" sldId="264"/>
        </pc:sldMkLst>
      </pc:sldChg>
      <pc:sldChg chg="addSp modSp new mod">
        <pc:chgData name="Steve Tindall" userId="56fef3d5-bab5-4aa2-8263-b7d01d73936e" providerId="ADAL" clId="{DAD8CBBA-806A-4D26-AF2B-F37524814466}" dt="2023-11-22T11:20:18.063" v="244" actId="1076"/>
        <pc:sldMkLst>
          <pc:docMk/>
          <pc:sldMk cId="889211337" sldId="265"/>
        </pc:sldMkLst>
      </pc:sldChg>
      <pc:sldChg chg="addSp delSp modSp new mod modClrScheme chgLayout">
        <pc:chgData name="Steve Tindall" userId="56fef3d5-bab5-4aa2-8263-b7d01d73936e" providerId="ADAL" clId="{DAD8CBBA-806A-4D26-AF2B-F37524814466}" dt="2023-11-22T11:57:08.350" v="359" actId="20577"/>
        <pc:sldMkLst>
          <pc:docMk/>
          <pc:sldMk cId="4061262876" sldId="266"/>
        </pc:sldMkLst>
      </pc:sldChg>
      <pc:sldChg chg="addSp delSp modSp new mod">
        <pc:chgData name="Steve Tindall" userId="56fef3d5-bab5-4aa2-8263-b7d01d73936e" providerId="ADAL" clId="{DAD8CBBA-806A-4D26-AF2B-F37524814466}" dt="2023-11-22T11:57:17.055" v="369" actId="20577"/>
        <pc:sldMkLst>
          <pc:docMk/>
          <pc:sldMk cId="2476913805" sldId="267"/>
        </pc:sldMkLst>
      </pc:sldChg>
      <pc:sldChg chg="modSp new mod ord">
        <pc:chgData name="Steve Tindall" userId="56fef3d5-bab5-4aa2-8263-b7d01d73936e" providerId="ADAL" clId="{DAD8CBBA-806A-4D26-AF2B-F37524814466}" dt="2023-11-22T15:24:49.061" v="3449" actId="20577"/>
        <pc:sldMkLst>
          <pc:docMk/>
          <pc:sldMk cId="3579116971" sldId="268"/>
        </pc:sldMkLst>
      </pc:sldChg>
      <pc:sldChg chg="modSp new mod">
        <pc:chgData name="Steve Tindall" userId="56fef3d5-bab5-4aa2-8263-b7d01d73936e" providerId="ADAL" clId="{DAD8CBBA-806A-4D26-AF2B-F37524814466}" dt="2023-11-22T12:17:27.978" v="1412" actId="20577"/>
        <pc:sldMkLst>
          <pc:docMk/>
          <pc:sldMk cId="2030547105" sldId="269"/>
        </pc:sldMkLst>
      </pc:sldChg>
      <pc:sldChg chg="addSp delSp modSp new mod modClrScheme chgLayout">
        <pc:chgData name="Steve Tindall" userId="56fef3d5-bab5-4aa2-8263-b7d01d73936e" providerId="ADAL" clId="{DAD8CBBA-806A-4D26-AF2B-F37524814466}" dt="2023-11-22T12:26:59.478" v="1823" actId="20577"/>
        <pc:sldMkLst>
          <pc:docMk/>
          <pc:sldMk cId="2607715878" sldId="270"/>
        </pc:sldMkLst>
      </pc:sldChg>
      <pc:sldChg chg="addSp modSp new mod">
        <pc:chgData name="Steve Tindall" userId="56fef3d5-bab5-4aa2-8263-b7d01d73936e" providerId="ADAL" clId="{DAD8CBBA-806A-4D26-AF2B-F37524814466}" dt="2023-11-22T12:20:16.828" v="1422" actId="1076"/>
        <pc:sldMkLst>
          <pc:docMk/>
          <pc:sldMk cId="2113666184" sldId="271"/>
        </pc:sldMkLst>
      </pc:sldChg>
      <pc:sldChg chg="addSp modSp new mod ord modClrScheme chgLayout">
        <pc:chgData name="Steve Tindall" userId="56fef3d5-bab5-4aa2-8263-b7d01d73936e" providerId="ADAL" clId="{DAD8CBBA-806A-4D26-AF2B-F37524814466}" dt="2023-11-22T15:55:35.150" v="3680" actId="20577"/>
        <pc:sldMkLst>
          <pc:docMk/>
          <pc:sldMk cId="3421597445" sldId="272"/>
        </pc:sldMkLst>
      </pc:sldChg>
      <pc:sldChg chg="addSp modSp new mod modClrScheme chgLayout">
        <pc:chgData name="Steve Tindall" userId="56fef3d5-bab5-4aa2-8263-b7d01d73936e" providerId="ADAL" clId="{DAD8CBBA-806A-4D26-AF2B-F37524814466}" dt="2023-11-22T12:46:29.403" v="2115" actId="20577"/>
        <pc:sldMkLst>
          <pc:docMk/>
          <pc:sldMk cId="3144995868" sldId="273"/>
        </pc:sldMkLst>
      </pc:sldChg>
      <pc:sldChg chg="addSp delSp modSp new mod">
        <pc:chgData name="Steve Tindall" userId="56fef3d5-bab5-4aa2-8263-b7d01d73936e" providerId="ADAL" clId="{DAD8CBBA-806A-4D26-AF2B-F37524814466}" dt="2023-11-22T15:43:28.198" v="3602" actId="1076"/>
        <pc:sldMkLst>
          <pc:docMk/>
          <pc:sldMk cId="883688038" sldId="274"/>
        </pc:sldMkLst>
      </pc:sldChg>
      <pc:sldChg chg="modSp new mod">
        <pc:chgData name="Steve Tindall" userId="56fef3d5-bab5-4aa2-8263-b7d01d73936e" providerId="ADAL" clId="{DAD8CBBA-806A-4D26-AF2B-F37524814466}" dt="2023-11-22T14:45:53.120" v="2677" actId="20577"/>
        <pc:sldMkLst>
          <pc:docMk/>
          <pc:sldMk cId="89706062" sldId="275"/>
        </pc:sldMkLst>
      </pc:sldChg>
      <pc:sldChg chg="modSp new mod">
        <pc:chgData name="Steve Tindall" userId="56fef3d5-bab5-4aa2-8263-b7d01d73936e" providerId="ADAL" clId="{DAD8CBBA-806A-4D26-AF2B-F37524814466}" dt="2023-11-22T14:50:02.452" v="2849" actId="20577"/>
        <pc:sldMkLst>
          <pc:docMk/>
          <pc:sldMk cId="1781031780" sldId="276"/>
        </pc:sldMkLst>
      </pc:sldChg>
      <pc:sldChg chg="modSp new mod">
        <pc:chgData name="Steve Tindall" userId="56fef3d5-bab5-4aa2-8263-b7d01d73936e" providerId="ADAL" clId="{DAD8CBBA-806A-4D26-AF2B-F37524814466}" dt="2023-11-27T14:34:26.585" v="3759" actId="313"/>
        <pc:sldMkLst>
          <pc:docMk/>
          <pc:sldMk cId="770552932" sldId="277"/>
        </pc:sldMkLst>
      </pc:sldChg>
      <pc:sldChg chg="addSp delSp modSp new mod">
        <pc:chgData name="Steve Tindall" userId="56fef3d5-bab5-4aa2-8263-b7d01d73936e" providerId="ADAL" clId="{DAD8CBBA-806A-4D26-AF2B-F37524814466}" dt="2023-11-22T15:36:04.684" v="3599" actId="20577"/>
        <pc:sldMkLst>
          <pc:docMk/>
          <pc:sldMk cId="3148447926" sldId="278"/>
        </pc:sldMkLst>
      </pc:sldChg>
      <pc:sldChg chg="addSp delSp modSp new mod ord">
        <pc:chgData name="Steve Tindall" userId="56fef3d5-bab5-4aa2-8263-b7d01d73936e" providerId="ADAL" clId="{DAD8CBBA-806A-4D26-AF2B-F37524814466}" dt="2023-11-27T14:34:49.583" v="3761"/>
        <pc:sldMkLst>
          <pc:docMk/>
          <pc:sldMk cId="1393460511" sldId="279"/>
        </pc:sldMkLst>
      </pc:sldChg>
      <pc:sldChg chg="addSp delSp modSp new mod">
        <pc:chgData name="Steve Tindall" userId="56fef3d5-bab5-4aa2-8263-b7d01d73936e" providerId="ADAL" clId="{DAD8CBBA-806A-4D26-AF2B-F37524814466}" dt="2023-11-22T15:35:20.193" v="3585" actId="20577"/>
        <pc:sldMkLst>
          <pc:docMk/>
          <pc:sldMk cId="3312455967" sldId="28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90BC2-8485-9506-C188-94702ECFBD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F69DC-B2C2-7FDE-883A-AD3F2FA319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644D9-8CE6-E972-4916-028D9ADB7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2290D-EB9D-AB72-E154-91A33027A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B7C9B2-6AAC-9085-5681-A0F9852F8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38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5F269-411B-3F3F-D09E-DC265F88B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A703D-04A9-7D92-7CB8-5F39CA3F3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118DD5-8B5C-467D-C902-B244BB406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81F80-CFA5-37C2-08E1-CC661B3D1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B25B5-A35C-6467-EED4-9891D8FB4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61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883E-2904-91C3-3121-967C031B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C3B00C-5270-B361-6936-E5233000E1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1E0113-7B41-EC90-EF37-268AC0680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98F690-F5B4-621A-8ECA-B54171AAB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829A06-9149-1AFC-C3B7-981757E667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625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939F4-ACC1-4B34-F4A4-E862177D7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C35D7-2A08-5078-F519-E92D87A499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D5C1C-0C07-5E98-CCD8-BEEFFD2B5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B1C3C-0841-DE89-0AE8-84894B2EE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F85DDB-32DD-7F6A-6526-9488E9425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784E35-15AB-DC18-74B7-9208A0C22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57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6CD0-88D6-CA3B-D34B-7E518E06B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597DA4-92E7-DCF4-F0BC-F01F59B783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42163-3478-1655-7070-B8476460A8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DECD66-EA37-F831-EF97-DDED6EEC46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CD700A-7722-D13D-5813-FAC5359BCB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7E1879-B0E4-355B-34E7-479A45BBC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137624-7834-BC1A-0F61-F3E629574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7A8345-ACA3-07F5-5A08-D3F01BD54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57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9DE0B-3BC7-483F-E733-C5BF995F2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4F7027-A277-B7E9-0229-FE408238B1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4CCD13-D2DB-20B2-F2D5-9033E513C6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CBD15A-F2C9-FC6D-AD49-7B489552E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77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D9CCC5-F6D4-D9A3-9986-1DAC08ACA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9AC7D1-5978-A33F-819F-DE279B6C6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E399FE-9158-B6C6-C31F-7D8D992033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232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DA795-B661-1CC7-F7A5-45CCBAEDF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884ED-5200-7D63-CA00-FAA4A38D2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88182D-FBC7-F99A-63DA-B680F98428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FCEB4-F72F-9BFC-D751-3CE50DC6D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13493-1BDD-6443-84F1-F5786772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1E837-7ACF-0FB9-46F5-16D61F6E9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352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6AEBA-3609-5B23-6AFB-0CB254851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9107D2-B301-7613-657F-080FF9499A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E927A5-04DC-0ED0-C138-E801C5AD5F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50664-9B63-8D99-C69A-A963D1697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7CEB86-5DCA-F45B-3330-7B3207BA34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558CD-61E8-6D3E-4EE7-3F2DC89A65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1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A53FE-0E80-9111-0F66-009ADEFB8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7397EE-CE70-B3A3-3164-841810476C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3F572-6CD3-2322-076A-47489C29E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3BECB-0E79-48A9-492B-1428444D5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9AE849-1199-B403-0DA7-03AA9F4AC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74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555F8F-6CE1-7B80-3379-3E9FF74CFA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70709F-43BC-A5A3-9CEB-38D043C733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5B71B-C4EB-DC0D-531C-BDE1342C69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19C0E-3540-E594-C40B-B9AD95E04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6365F-D52C-4CCC-9DF5-A2535DD8B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192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36014D-6F3E-A2A3-BF97-2FB6A891C3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A3D03-6940-60E3-9ADA-106BCAC086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526DFA-9E59-0322-A54C-7BE5DCE479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761-3A01-4C7E-93CA-19524EABB483}" type="datetimeFigureOut">
              <a:rPr lang="en-GB" smtClean="0"/>
              <a:t>25/02/2025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839FC-656C-8B5D-18C0-FBE49763BF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D92DB-8C97-EB91-FCE9-F5F6414850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32DB1-12E8-424D-946E-FCFC2BD948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7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shropshire.gov.uk/committee-services/documents/s27636/Appendix%202%20-%20Whitchurch%20Cost%20Estimate.pd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e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F243D-98E1-ED43-FF29-8D74A8DBF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358288"/>
            <a:ext cx="9144000" cy="1897674"/>
          </a:xfrm>
        </p:spPr>
        <p:txBody>
          <a:bodyPr/>
          <a:lstStyle/>
          <a:p>
            <a:r>
              <a:rPr lang="en-GB"/>
              <a:t>Session 8 – ACBA4000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91455F-63AC-15E2-EE54-DA0193593B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Forecasting costs &amp; cost advice to the client</a:t>
            </a:r>
          </a:p>
        </p:txBody>
      </p:sp>
    </p:spTree>
    <p:extLst>
      <p:ext uri="{BB962C8B-B14F-4D97-AF65-F5344CB8AC3E}">
        <p14:creationId xmlns:p14="http://schemas.microsoft.com/office/powerpoint/2010/main" val="2934630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7CEF4-DA54-8CDB-D9AB-4388A7A8D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 advise – Pre ‘Bills of Quants’.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A3B86-70A6-7E22-8767-40AA46BEC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1672"/>
            <a:ext cx="10515600" cy="4615291"/>
          </a:xfrm>
        </p:spPr>
        <p:txBody>
          <a:bodyPr/>
          <a:lstStyle/>
          <a:p>
            <a:r>
              <a:rPr lang="en-GB" dirty="0"/>
              <a:t>The QS has the responsibility to provide accurate and timely cost advise during stages 0-4 of the RIBA plan of works.</a:t>
            </a:r>
          </a:p>
          <a:p>
            <a:r>
              <a:rPr lang="en-GB" dirty="0"/>
              <a:t>The costs should become more detailed as the design develops.</a:t>
            </a:r>
          </a:p>
          <a:p>
            <a:r>
              <a:rPr lang="en-GB" dirty="0"/>
              <a:t>Although the overall budget set at RIBA stages 1 should remain largely unchanged throughout the design stages 2-3</a:t>
            </a:r>
          </a:p>
          <a:p>
            <a:r>
              <a:rPr lang="en-GB" dirty="0"/>
              <a:t>NRM1 suggests the following cost plans: PTO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5D9637-E974-DA22-0741-F245DE2E3B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0792" y="3657600"/>
            <a:ext cx="1594628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695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0CA9BA-2753-E6DD-2F1A-C61B6DA2C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7757" y="0"/>
            <a:ext cx="5716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031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51F5571-EF29-F7FB-C5CB-E32F9E5DAB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3979" y="737887"/>
            <a:ext cx="8277746" cy="4761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399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1BEF8F9-457C-6BB7-B2DB-C8F70D121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ff2"/>
              </a:rPr>
              <a:t>Formal Cost planning stages</a:t>
            </a:r>
            <a:br>
              <a:rPr lang="en-GB" b="0" i="0" dirty="0">
                <a:solidFill>
                  <a:srgbClr val="000000"/>
                </a:solidFill>
                <a:effectLst/>
                <a:latin typeface="ff2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02838C-114D-6C34-44FC-BCFA2EC88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ff4"/>
              </a:rPr>
              <a:t>E</a:t>
            </a:r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ach formal cost plan is a progression of the previous cost plan, developed by updating</a:t>
            </a:r>
            <a:r>
              <a:rPr lang="en-GB" dirty="0">
                <a:solidFill>
                  <a:srgbClr val="000000"/>
                </a:solidFill>
                <a:latin typeface="ff3"/>
              </a:rPr>
              <a:t> </a:t>
            </a:r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the costs of cost-significant components and cost targets considering more design and site  information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ff4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Each formal cost plan is reviewed to ensure that the building is affordable, updated cost targets are reasonable and the cost limit is not exceeded.</a:t>
            </a:r>
          </a:p>
          <a:p>
            <a:pPr marL="0" indent="0" algn="l">
              <a:buNone/>
            </a:pPr>
            <a:endParaRPr lang="en-GB" dirty="0">
              <a:solidFill>
                <a:srgbClr val="000000"/>
              </a:solidFill>
              <a:latin typeface="ff3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ff4"/>
              </a:rPr>
              <a:t>Value engineer if over budget</a:t>
            </a:r>
            <a:endParaRPr lang="en-GB" b="0" i="0" dirty="0">
              <a:solidFill>
                <a:srgbClr val="000000"/>
              </a:solidFill>
              <a:effectLst/>
              <a:latin typeface="ff3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667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52AAD-B16C-1262-E287-FA96592C2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in the design stage (appraisal)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40EAE-7F24-92E6-70D2-42C0C22F7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NRM 1: </a:t>
            </a:r>
          </a:p>
          <a:p>
            <a:r>
              <a:rPr lang="en-GB" b="1" dirty="0"/>
              <a:t>Order of cost estimate </a:t>
            </a:r>
            <a:r>
              <a:rPr lang="en-GB" dirty="0"/>
              <a:t>– means the determination of possible cost of a building(s) early in design stage in relation to the employer’s fundamental requirements. </a:t>
            </a:r>
          </a:p>
          <a:p>
            <a:r>
              <a:rPr lang="en-GB" dirty="0"/>
              <a:t>This takes place prior to preparation of working drawings and will usually be ether the </a:t>
            </a:r>
            <a:r>
              <a:rPr lang="en-GB" u="sng" dirty="0"/>
              <a:t>Functional unit method </a:t>
            </a:r>
            <a:r>
              <a:rPr lang="en-GB" dirty="0"/>
              <a:t>or </a:t>
            </a:r>
            <a:r>
              <a:rPr lang="en-GB" u="sng" dirty="0"/>
              <a:t>GIFA method.</a:t>
            </a:r>
          </a:p>
        </p:txBody>
      </p:sp>
    </p:spTree>
    <p:extLst>
      <p:ext uri="{BB962C8B-B14F-4D97-AF65-F5344CB8AC3E}">
        <p14:creationId xmlns:p14="http://schemas.microsoft.com/office/powerpoint/2010/main" val="3645050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7A7EF-02F7-0800-BEA3-D3910B24C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NRM 1 cost estimating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4FC7F-68EB-6369-F6AC-FDDB95697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NRM1 suggest 3 preconstruction methods: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Functional unit method – </a:t>
            </a:r>
            <a:r>
              <a:rPr lang="en-GB" dirty="0">
                <a:solidFill>
                  <a:srgbClr val="FF0000"/>
                </a:solidFill>
              </a:rPr>
              <a:t>see next couple of slides….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Floor area method GIFA or m² method – </a:t>
            </a:r>
            <a:r>
              <a:rPr lang="en-GB" b="1" dirty="0">
                <a:solidFill>
                  <a:srgbClr val="FF0000"/>
                </a:solidFill>
              </a:rPr>
              <a:t>we will focus on this, assignment 2!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Elemental Method (using NRM1 rules of measurement for cost estimates) </a:t>
            </a:r>
            <a:r>
              <a:rPr lang="en-GB" dirty="0">
                <a:solidFill>
                  <a:srgbClr val="FF0000"/>
                </a:solidFill>
              </a:rPr>
              <a:t>This requires a high level of detailed design but is the most accurate. Using EUQs x EURs = Total Cost of Element PTO….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116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174B2-2A1F-A250-1034-FC83BC2AD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49943"/>
          </a:xfrm>
        </p:spPr>
        <p:txBody>
          <a:bodyPr>
            <a:normAutofit fontScale="90000"/>
          </a:bodyPr>
          <a:lstStyle/>
          <a:p>
            <a:r>
              <a:rPr lang="en-GB" dirty="0"/>
              <a:t>Functional Unit Method for RIBA 0-(possible 1)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4DA78D-A9F9-823D-03A5-9D733087A3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5070" y="1015068"/>
            <a:ext cx="3898820" cy="518306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F1AC94-E64B-FB79-F856-9D9E2C3DD2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7512" y="4597166"/>
            <a:ext cx="5389418" cy="179647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D359EC-4322-DB87-D4F2-73F46F9F2C7D}"/>
              </a:ext>
            </a:extLst>
          </p:cNvPr>
          <p:cNvSpPr txBox="1"/>
          <p:nvPr/>
        </p:nvSpPr>
        <p:spPr>
          <a:xfrm>
            <a:off x="5905849" y="2692866"/>
            <a:ext cx="24160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from NRM1</a:t>
            </a:r>
          </a:p>
        </p:txBody>
      </p:sp>
    </p:spTree>
    <p:extLst>
      <p:ext uri="{BB962C8B-B14F-4D97-AF65-F5344CB8AC3E}">
        <p14:creationId xmlns:p14="http://schemas.microsoft.com/office/powerpoint/2010/main" val="1303395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86D85-2CDB-625D-E2FB-C5F9115CA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01138"/>
          </a:xfrm>
        </p:spPr>
        <p:txBody>
          <a:bodyPr>
            <a:normAutofit fontScale="90000"/>
          </a:bodyPr>
          <a:lstStyle/>
          <a:p>
            <a:r>
              <a:rPr lang="en-GB" dirty="0"/>
              <a:t>Elemental Cost plans (levels: 1,2 &amp; 3)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8649FA-A637-760B-5B0F-BF87B7C02E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00110" y="1079004"/>
            <a:ext cx="3633952" cy="5098564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AC576B-A3C9-18D6-8E34-C0B582CC2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4462" y="1079004"/>
            <a:ext cx="3196316" cy="5070222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DA147C9F-0ECE-A301-BB50-C7B2FC45BAA7}"/>
              </a:ext>
            </a:extLst>
          </p:cNvPr>
          <p:cNvCxnSpPr/>
          <p:nvPr/>
        </p:nvCxnSpPr>
        <p:spPr>
          <a:xfrm>
            <a:off x="1500110" y="6318605"/>
            <a:ext cx="3633952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811E49AF-91D8-6BC1-CBDF-2DAAAF4B1EC1}"/>
              </a:ext>
            </a:extLst>
          </p:cNvPr>
          <p:cNvSpPr txBox="1"/>
          <p:nvPr/>
        </p:nvSpPr>
        <p:spPr>
          <a:xfrm>
            <a:off x="1500110" y="6339154"/>
            <a:ext cx="3431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As design development increases </a:t>
            </a:r>
          </a:p>
        </p:txBody>
      </p:sp>
    </p:spTree>
    <p:extLst>
      <p:ext uri="{BB962C8B-B14F-4D97-AF65-F5344CB8AC3E}">
        <p14:creationId xmlns:p14="http://schemas.microsoft.com/office/powerpoint/2010/main" val="3156645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83AE74A-3B5E-5D00-9246-F0AC16E39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121" y="157293"/>
            <a:ext cx="4107857" cy="65434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E682FB-8542-CB0E-794B-81CE2B805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6359" y="157293"/>
            <a:ext cx="4114224" cy="654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518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646BF9-337D-6B98-83F8-1F8C3E7A86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8808" y="374127"/>
            <a:ext cx="4261738" cy="6228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11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B9C7-45FF-407E-302B-2734FFB8C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167"/>
          </a:xfrm>
        </p:spPr>
        <p:txBody>
          <a:bodyPr>
            <a:normAutofit fontScale="90000"/>
          </a:bodyPr>
          <a:lstStyle/>
          <a:p>
            <a:r>
              <a:rPr lang="en-GB" dirty="0"/>
              <a:t>Template for elemental cost plan (based on level 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04AD05-AD2E-CBD7-7919-664B710E33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1472574"/>
            <a:ext cx="4334480" cy="5047336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ED7658-0225-4F0A-0586-3AE4813DF5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891" y="4935615"/>
            <a:ext cx="4334480" cy="1181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262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8CD91-995D-23A0-C4FE-58CE478D0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4776"/>
          </a:xfrm>
        </p:spPr>
        <p:txBody>
          <a:bodyPr>
            <a:normAutofit fontScale="90000"/>
          </a:bodyPr>
          <a:lstStyle/>
          <a:p>
            <a:r>
              <a:rPr lang="en-GB" dirty="0"/>
              <a:t>Template for Elemental cost plan (based on level 2)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409C507-5E60-66A1-99CC-A756EF874A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4566" y="1153792"/>
            <a:ext cx="4231383" cy="5224132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862B51-41F0-EA30-711B-720CB551F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0610" y="1320073"/>
            <a:ext cx="3301488" cy="52217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133E2C6-52E5-ACC7-3092-EA403087CE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0914" y="3353625"/>
            <a:ext cx="3301488" cy="298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6913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5E76-362E-D0FD-D2E4-EDB10589C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GIFA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11C51-00E3-0661-C2BA-302A4796F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method is a single price rate based on the cost per m² of the building.</a:t>
            </a:r>
          </a:p>
          <a:p>
            <a:r>
              <a:rPr lang="en-GB" dirty="0"/>
              <a:t>The use is restricted to the early stages of design and is probably the most frequently used method</a:t>
            </a:r>
          </a:p>
          <a:p>
            <a:r>
              <a:rPr lang="en-GB" dirty="0"/>
              <a:t>Major advantage is that cost data is published in this format</a:t>
            </a:r>
          </a:p>
          <a:p>
            <a:r>
              <a:rPr lang="en-GB" dirty="0"/>
              <a:t>It is quick and simple to use and understand</a:t>
            </a:r>
          </a:p>
          <a:p>
            <a:r>
              <a:rPr lang="en-GB" dirty="0"/>
              <a:t>Must use cost data from similar designed projects.</a:t>
            </a:r>
          </a:p>
          <a:p>
            <a:r>
              <a:rPr lang="en-GB" dirty="0"/>
              <a:t>Area is simple to calculate unlike the skill needed by the QS in using correct cost data!!!</a:t>
            </a:r>
          </a:p>
          <a:p>
            <a:r>
              <a:rPr lang="en-GB" dirty="0"/>
              <a:t>The GIFA RULES:</a:t>
            </a:r>
          </a:p>
        </p:txBody>
      </p:sp>
    </p:spTree>
    <p:extLst>
      <p:ext uri="{BB962C8B-B14F-4D97-AF65-F5344CB8AC3E}">
        <p14:creationId xmlns:p14="http://schemas.microsoft.com/office/powerpoint/2010/main" val="20305471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E86489-8CF6-84A9-8303-F0C203AFFF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7553" y="561611"/>
            <a:ext cx="4953322" cy="55878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839FB73-18A5-0FD4-12E9-3F5A254FD25C}"/>
              </a:ext>
            </a:extLst>
          </p:cNvPr>
          <p:cNvSpPr txBox="1"/>
          <p:nvPr/>
        </p:nvSpPr>
        <p:spPr>
          <a:xfrm>
            <a:off x="7449424" y="947956"/>
            <a:ext cx="36911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summary:</a:t>
            </a:r>
          </a:p>
          <a:p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All measurements are taken from the internal face of the external walls. No deduction is made for internal walls, lift shafts, stairwells etc.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Where different parts of the building vary in function, then the areas are calculated separately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External works and non-standard items such as piling are calculated separately and then added into the cost plan.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715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F43B12-C457-DB9C-7FB2-FA9335364D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253" y="794939"/>
            <a:ext cx="4610743" cy="570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9054795-7367-C989-1C18-4A58F8690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794939"/>
            <a:ext cx="3934374" cy="55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666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7268A-904F-17F2-048F-EF92A3622C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of Cost estimate for a Leisure Centre: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1AC28-A4FA-EE53-28F9-C037D2B028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https://shropshire.gov.uk/committee-services/documents/s27636/Appendix%202%20-%20Whitchurch%20Cost%20Estimate.pdf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9958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CE11B-559C-F0C4-4516-21C184CFD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1: GIFA office block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70184A-72EF-0B0F-499B-FD3209678A1E}"/>
              </a:ext>
            </a:extLst>
          </p:cNvPr>
          <p:cNvSpPr txBox="1"/>
          <p:nvPr/>
        </p:nvSpPr>
        <p:spPr>
          <a:xfrm>
            <a:off x="550522" y="3873357"/>
            <a:ext cx="26241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Cost Data BCIS:</a:t>
            </a:r>
          </a:p>
          <a:p>
            <a:r>
              <a:rPr lang="en-GB" dirty="0"/>
              <a:t>Office Floor = £1100/m²</a:t>
            </a:r>
          </a:p>
          <a:p>
            <a:r>
              <a:rPr lang="en-GB" dirty="0"/>
              <a:t>Basement = £1300/m²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CAE1EF53-1993-B989-A9B3-E8D8D885F3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78044" y="1486578"/>
            <a:ext cx="6049645" cy="4351338"/>
          </a:xfrm>
        </p:spPr>
      </p:pic>
    </p:spTree>
    <p:extLst>
      <p:ext uri="{BB962C8B-B14F-4D97-AF65-F5344CB8AC3E}">
        <p14:creationId xmlns:p14="http://schemas.microsoft.com/office/powerpoint/2010/main" val="883688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0FABA-9205-E209-074A-67FF61714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Price adjustment to the Cost Plan (Indices)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BFE11-889F-FE23-D01D-F59E3EE5F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Building Cost Indices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Location Indices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 Price Indices</a:t>
            </a:r>
          </a:p>
          <a:p>
            <a:endParaRPr lang="en-GB" dirty="0"/>
          </a:p>
          <a:p>
            <a:r>
              <a:rPr lang="en-GB" dirty="0"/>
              <a:t>Performed using indices numbers (a means of expressing data relative to a base year)</a:t>
            </a:r>
          </a:p>
          <a:p>
            <a:r>
              <a:rPr lang="en-GB" dirty="0"/>
              <a:t>The indices can also be used to predict price increases during the construction phase of the project – this is useful in today's economic environment!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3EEEC7-4322-6672-BBDE-2869824CA7AB}"/>
              </a:ext>
            </a:extLst>
          </p:cNvPr>
          <p:cNvSpPr txBox="1"/>
          <p:nvPr/>
        </p:nvSpPr>
        <p:spPr>
          <a:xfrm rot="1571491">
            <a:off x="5480186" y="2002480"/>
            <a:ext cx="46738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howcard Gothic" panose="04020904020102020604" pitchFamily="82" charset="0"/>
              </a:rPr>
              <a:t>Inflation</a:t>
            </a:r>
          </a:p>
        </p:txBody>
      </p:sp>
    </p:spTree>
    <p:extLst>
      <p:ext uri="{BB962C8B-B14F-4D97-AF65-F5344CB8AC3E}">
        <p14:creationId xmlns:p14="http://schemas.microsoft.com/office/powerpoint/2010/main" val="34215974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07853-1A71-F688-CA2F-A2E022B06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Location indices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F8C4-EB93-6BEA-EF97-9B4DE81B3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Index uses to adjust price based on UK location.</a:t>
            </a:r>
          </a:p>
          <a:p>
            <a:r>
              <a:rPr lang="en-GB" dirty="0"/>
              <a:t>London and southeast of England are most expensive</a:t>
            </a:r>
          </a:p>
          <a:p>
            <a:r>
              <a:rPr lang="en-GB" dirty="0"/>
              <a:t>BCIS publish this annually and should be used when producing an accurate cost plan.</a:t>
            </a:r>
          </a:p>
        </p:txBody>
      </p:sp>
    </p:spTree>
    <p:extLst>
      <p:ext uri="{BB962C8B-B14F-4D97-AF65-F5344CB8AC3E}">
        <p14:creationId xmlns:p14="http://schemas.microsoft.com/office/powerpoint/2010/main" val="897060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ADED5-A70F-34B0-1B64-F2C57871D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Cost indices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B4E36-9B79-4C32-85D4-4BE1AE6A4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Labour, plant &amp; materials</a:t>
            </a:r>
          </a:p>
          <a:p>
            <a:r>
              <a:rPr lang="en-GB" dirty="0"/>
              <a:t>Do not include OH &amp; P</a:t>
            </a:r>
          </a:p>
          <a:p>
            <a:r>
              <a:rPr lang="en-GB" dirty="0"/>
              <a:t>China and India!!!</a:t>
            </a:r>
          </a:p>
          <a:p>
            <a:r>
              <a:rPr lang="en-GB" dirty="0"/>
              <a:t>Can be used to forecast cost increases during the construction phase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031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3D93C-C7E3-4111-47FB-BEC8B7EC7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Tender Price Index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B71F0-6444-BB79-05EF-EAA393DF53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what the client must pay for a building as it considers building costs (OH &amp; P, Risk etc.); these indices therefore consider fluctuation in the UK tendering market for recessions etc.</a:t>
            </a:r>
          </a:p>
        </p:txBody>
      </p:sp>
    </p:spTree>
    <p:extLst>
      <p:ext uri="{BB962C8B-B14F-4D97-AF65-F5344CB8AC3E}">
        <p14:creationId xmlns:p14="http://schemas.microsoft.com/office/powerpoint/2010/main" val="7705529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C9EB-FC48-7A88-8E79-76C0EC512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Tender Price Indices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E6AA047-D43D-12EC-7DD3-017C7FEDE4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415" y="1763980"/>
            <a:ext cx="842727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EC1303-B18B-9660-5ABD-42198AA7F6C6}"/>
              </a:ext>
            </a:extLst>
          </p:cNvPr>
          <p:cNvSpPr txBox="1"/>
          <p:nvPr/>
        </p:nvSpPr>
        <p:spPr>
          <a:xfrm>
            <a:off x="9497979" y="2938409"/>
            <a:ext cx="17466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the fourth quarter of 2020</a:t>
            </a:r>
          </a:p>
          <a:p>
            <a:r>
              <a:rPr lang="en-GB" dirty="0"/>
              <a:t>Wales &amp; inner London</a:t>
            </a:r>
          </a:p>
        </p:txBody>
      </p:sp>
    </p:spTree>
    <p:extLst>
      <p:ext uri="{BB962C8B-B14F-4D97-AF65-F5344CB8AC3E}">
        <p14:creationId xmlns:p14="http://schemas.microsoft.com/office/powerpoint/2010/main" val="31484479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93F7C-F293-F8B4-6FCF-A245C5ED3B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Building Cost Index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2F6FE0-BD93-4CC7-FB6E-E933EBAE01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089" y="1759514"/>
            <a:ext cx="8524879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50E661-6362-7D5D-E403-96992C0FA52A}"/>
              </a:ext>
            </a:extLst>
          </p:cNvPr>
          <p:cNvSpPr txBox="1"/>
          <p:nvPr/>
        </p:nvSpPr>
        <p:spPr>
          <a:xfrm>
            <a:off x="9287838" y="3164441"/>
            <a:ext cx="172605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the fourth quarter of 2020 for Wales and Inner London</a:t>
            </a:r>
          </a:p>
        </p:txBody>
      </p:sp>
    </p:spTree>
    <p:extLst>
      <p:ext uri="{BB962C8B-B14F-4D97-AF65-F5344CB8AC3E}">
        <p14:creationId xmlns:p14="http://schemas.microsoft.com/office/powerpoint/2010/main" val="33124559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A450-3524-13DA-8E79-31B0FA687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2: Location Indices (</a:t>
            </a:r>
            <a:r>
              <a:rPr lang="en-GB" dirty="0" err="1"/>
              <a:t>Spons</a:t>
            </a:r>
            <a:r>
              <a:rPr lang="en-GB" dirty="0"/>
              <a:t> 2020)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F18DA9-8226-B32C-0A32-83B713C1AF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5248" y="1825625"/>
            <a:ext cx="7281504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D07A67F-0735-D71B-06AD-370C742F87E1}"/>
              </a:ext>
            </a:extLst>
          </p:cNvPr>
          <p:cNvSpPr txBox="1"/>
          <p:nvPr/>
        </p:nvSpPr>
        <p:spPr>
          <a:xfrm>
            <a:off x="8431934" y="3077964"/>
            <a:ext cx="17908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Adjust example 1 for Wales &amp; then Inner London</a:t>
            </a:r>
          </a:p>
        </p:txBody>
      </p:sp>
    </p:spTree>
    <p:extLst>
      <p:ext uri="{BB962C8B-B14F-4D97-AF65-F5344CB8AC3E}">
        <p14:creationId xmlns:p14="http://schemas.microsoft.com/office/powerpoint/2010/main" val="139346051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26E7380-6E94-3E55-D5AA-F5FCDDBB3237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390650" y="757237"/>
            <a:ext cx="8772525" cy="5215089"/>
          </a:xfrm>
        </p:spPr>
      </p:pic>
    </p:spTree>
    <p:extLst>
      <p:ext uri="{BB962C8B-B14F-4D97-AF65-F5344CB8AC3E}">
        <p14:creationId xmlns:p14="http://schemas.microsoft.com/office/powerpoint/2010/main" val="236594218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6902AC-0876-B1DE-E4F8-8926604E6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880" y="608958"/>
            <a:ext cx="8196220" cy="5566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187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773</Words>
  <Application>Microsoft Office PowerPoint</Application>
  <PresentationFormat>Widescreen</PresentationFormat>
  <Paragraphs>73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ff2</vt:lpstr>
      <vt:lpstr>ff3</vt:lpstr>
      <vt:lpstr>ff4</vt:lpstr>
      <vt:lpstr>Arial</vt:lpstr>
      <vt:lpstr>Calibri</vt:lpstr>
      <vt:lpstr>Calibri Light</vt:lpstr>
      <vt:lpstr>Showcard Gothic</vt:lpstr>
      <vt:lpstr>Office Theme</vt:lpstr>
      <vt:lpstr>Session 8 – ACBA4000  </vt:lpstr>
      <vt:lpstr>Cost advise – Pre ‘Bills of Quants’. </vt:lpstr>
      <vt:lpstr>PowerPoint Presentation</vt:lpstr>
      <vt:lpstr>PowerPoint Presentation</vt:lpstr>
      <vt:lpstr>Formal Cost planning stages </vt:lpstr>
      <vt:lpstr>Early in the design stage (appraisal)  </vt:lpstr>
      <vt:lpstr>NRM 1 cost estimating techniques</vt:lpstr>
      <vt:lpstr>Functional Unit Method for RIBA 0-(possible 1) </vt:lpstr>
      <vt:lpstr>Elemental Cost plans (levels: 1,2 &amp; 3)</vt:lpstr>
      <vt:lpstr>PowerPoint Presentation</vt:lpstr>
      <vt:lpstr>PowerPoint Presentation</vt:lpstr>
      <vt:lpstr>Template for elemental cost plan (based on level 1)</vt:lpstr>
      <vt:lpstr>Template for Elemental cost plan (based on level 2)</vt:lpstr>
      <vt:lpstr>GIFA method</vt:lpstr>
      <vt:lpstr>PowerPoint Presentation</vt:lpstr>
      <vt:lpstr>PowerPoint Presentation</vt:lpstr>
      <vt:lpstr>Presentation of Cost estimate for a Leisure Centre:</vt:lpstr>
      <vt:lpstr>Example 1: GIFA office block</vt:lpstr>
      <vt:lpstr>Price adjustment to the Cost Plan (Indices)</vt:lpstr>
      <vt:lpstr>Location indices</vt:lpstr>
      <vt:lpstr>Building Cost indices</vt:lpstr>
      <vt:lpstr>Tender Price Index</vt:lpstr>
      <vt:lpstr>Example 2: Tender Price Indices (Spons 2020)</vt:lpstr>
      <vt:lpstr>Example 2: Building Cost Index (Spons 2020)</vt:lpstr>
      <vt:lpstr>Example 2: Location Indices (Spons 2020)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8 – ACBA400 </dc:title>
  <dc:creator>Steve Tindall</dc:creator>
  <cp:lastModifiedBy>Steve Tindall</cp:lastModifiedBy>
  <cp:revision>1</cp:revision>
  <dcterms:created xsi:type="dcterms:W3CDTF">2023-11-22T09:32:50Z</dcterms:created>
  <dcterms:modified xsi:type="dcterms:W3CDTF">2025-02-25T13:15:36Z</dcterms:modified>
</cp:coreProperties>
</file>