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99" r:id="rId6"/>
    <p:sldId id="285" r:id="rId7"/>
    <p:sldId id="308" r:id="rId8"/>
    <p:sldId id="295" r:id="rId9"/>
    <p:sldId id="301" r:id="rId10"/>
    <p:sldId id="273" r:id="rId11"/>
    <p:sldId id="311" r:id="rId12"/>
    <p:sldId id="310" r:id="rId13"/>
    <p:sldId id="309" r:id="rId14"/>
    <p:sldId id="288" r:id="rId15"/>
    <p:sldId id="293" r:id="rId16"/>
    <p:sldId id="264" r:id="rId17"/>
    <p:sldId id="302" r:id="rId18"/>
    <p:sldId id="275" r:id="rId19"/>
    <p:sldId id="303" r:id="rId20"/>
    <p:sldId id="304" r:id="rId21"/>
    <p:sldId id="305" r:id="rId22"/>
    <p:sldId id="297" r:id="rId23"/>
    <p:sldId id="267" r:id="rId24"/>
    <p:sldId id="31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27624" autoAdjust="0"/>
  </p:normalViewPr>
  <p:slideViewPr>
    <p:cSldViewPr>
      <p:cViewPr varScale="1">
        <p:scale>
          <a:sx n="20" d="100"/>
          <a:sy n="20" d="100"/>
        </p:scale>
        <p:origin x="3198" y="1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onlinelibrary.wiley.com/doi/full/10.1111/ijmr.12077"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engageforsuccess.org/nailing-the-evidence"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fedee.com/ewc1.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681263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97060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Who are employers?</a:t>
            </a:r>
          </a:p>
          <a:p>
            <a:r>
              <a:rPr lang="en-GB" dirty="0"/>
              <a:t>An employer is a purchaser of labour. At its core, an employer is comprised of the owners of a private, for-profit organization, or those who control a not-for-profit/public sector organisation:</a:t>
            </a:r>
          </a:p>
          <a:p>
            <a:pPr marL="628650" lvl="1" indent="-171450">
              <a:buFont typeface="Arial" panose="020B0604020202020204" pitchFamily="34" charset="0"/>
              <a:buChar char="•"/>
            </a:pPr>
            <a:r>
              <a:rPr lang="en-GB" dirty="0"/>
              <a:t>Executive, managerial and supervisory employees are often considered part of the ‘employer’, as they frequently act as an agent of their employer in managing other employees. Employers are typically modelled at maximising profits, in a private organisation, or optimising an objective function, in not-for-profit/government organisations (Manning, 2003; Wachter, 2004)</a:t>
            </a:r>
          </a:p>
          <a:p>
            <a:endParaRPr lang="en-GB" dirty="0"/>
          </a:p>
          <a:p>
            <a:endParaRPr lang="en-GB" dirty="0"/>
          </a:p>
          <a:p>
            <a:r>
              <a:rPr lang="en-GB" sz="1200" b="1" i="0" kern="1200" dirty="0">
                <a:solidFill>
                  <a:schemeClr val="tx1"/>
                </a:solidFill>
                <a:effectLst/>
                <a:latin typeface="+mn-lt"/>
                <a:ea typeface="+mn-ea"/>
                <a:cs typeface="+mn-cs"/>
              </a:rPr>
              <a:t>Change in Employers’ and Management Strategies and their outcomes</a:t>
            </a:r>
          </a:p>
          <a:p>
            <a:r>
              <a:rPr lang="en-GB" sz="1200" b="0" i="0" kern="1200" dirty="0">
                <a:solidFill>
                  <a:schemeClr val="tx1"/>
                </a:solidFill>
                <a:effectLst/>
                <a:latin typeface="+mn-lt"/>
                <a:ea typeface="+mn-ea"/>
                <a:cs typeface="+mn-cs"/>
              </a:rPr>
              <a:t>The role of management in ER has changed as a result of an increased focus on direct negotiations with employees, as union representation has simultaneously declined. As such, the role of managers has increased as they become involved with these direct negotiations, on behalf of the employer; further pushing the issue of some employees being considered part of the employer.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845348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dirty="0"/>
              <a:t>Organisational leader: Perceived as good leader based on interaction with team. Acts in a way that is best for the overall group relationship. Goes above and beyond duty. Relies on their employee relationships to manage to utlises the HR policies to support this. If HR policy contradicts their position, they position responsibility with the organisation. Seen as ‘part of the team’.</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Policy enactor: Relies on hierarchy and HR policies to manage. Uses formal mechanisms provided by the HR system and limits one-to-one support of subordinates. Acts as an agent of the employer. Seen more in an us vs them mentality. </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Employee coach: O</a:t>
            </a:r>
            <a:r>
              <a:rPr lang="en-GB" sz="1200" b="0" i="0" kern="1200" dirty="0">
                <a:solidFill>
                  <a:schemeClr val="tx1"/>
                </a:solidFill>
                <a:effectLst/>
                <a:latin typeface="+mn-lt"/>
                <a:ea typeface="+mn-ea"/>
                <a:cs typeface="+mn-cs"/>
              </a:rPr>
              <a:t>perates in a way that is tailored to the needs of each employee. Uses HR policy to advance the development of employee competence. Rely on coaching skills to manage. Uses HR policy informally, seeing this as a coaching opportunity, rather than formal policy intervention. </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Abstract - </a:t>
            </a:r>
            <a:r>
              <a:rPr lang="en-GB" dirty="0"/>
              <a:t>‘The multiple faces of front line managers’.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Purpose - The purpose of this paper is to present exploratory research on the potential variation of front line manager (FLM) types and attendant causal links between FLM style and employee outcomes. It challenges the value of a homogenous FLM construct and tests for variation in FLM styles which may affect behaviours and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Design/methodology/approach – A set of discreet FLM types is defined from extant theory and literature (named here as Policy Enactor; Organizational Leader; and Employee Coach). Each type and its relationship to employee outcomes is explored empirically using survey data and qualitative interviews with a small sample of employees (n=46 employees across eight FLM groups) within a multi-national manufacturing plant.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Findings – The findings provide preliminary support for an FLM “type” construct. Employees reported a significant dominance of the “Organizational Leader” type for one FLM, while across a broader set of FLM’s the proportions showed measurable variation. The qualitative data provides context examples that help explain FLM typologies and link to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Originality/value – Much of current literature explores the FLM construct as a singular construct, relying on its contextual relevance for definition within a certain discipline. This paper focuses on combining these contextual experiences to present a multi-faceted construct for the role of FLMs within the employment relations literatures. By moving from the implicit to the explicit, the paper offers a conceptual lens for quantitative and qualitative exploration of the role of FLM types. As a result, attendant and subsequent FLM and employee behaviours may be better examined and possibly better specified. To add value to this contribution longitudinal and more extensive data sets could be examined and tested in the future.</a:t>
            </a:r>
            <a:endParaRPr lang="en-GB" dirty="0"/>
          </a:p>
          <a:p>
            <a:pPr algn="just"/>
            <a:endParaRPr lang="en-GB" dirty="0"/>
          </a:p>
          <a:p>
            <a:pPr algn="just"/>
            <a:endParaRPr lang="en-GB" dirty="0"/>
          </a:p>
          <a:p>
            <a:pPr algn="just"/>
            <a:r>
              <a:rPr lang="en-GB" dirty="0"/>
              <a:t>More information available here: </a:t>
            </a:r>
          </a:p>
          <a:p>
            <a:pPr algn="just"/>
            <a:r>
              <a:rPr lang="en-GB" dirty="0"/>
              <a:t>https://www.researchgate.net/publication/277923417_The_multiple_faces_of_front_line_managers_A_preliminary_examination_of_FLM_styles_and_reciprocated_employee_outcomes </a:t>
            </a:r>
          </a:p>
          <a:p>
            <a:pPr algn="just"/>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see Gennard and Judge (2016), Managing Employee Relations - Paternalistic, Consultative, Traditionalist, Opportunistic.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03537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landscape is littered with cases that seek to define who exactly is an ‘employee’, as employment relationships change and as the definition of employee can vary from law to law. An ongoing controversy, for example, is whether temporary employees are legally considered employees in terms of the rights afforded to them. </a:t>
            </a:r>
          </a:p>
          <a:p>
            <a:endParaRPr lang="en-GB" dirty="0"/>
          </a:p>
          <a:p>
            <a:r>
              <a:rPr lang="en-GB" dirty="0"/>
              <a:t>Executive, managerial, and supervisory employees might also have roles as agents of their employers, but when they sell their labour, conceptually they are employees.</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3888045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dirty="0"/>
              <a:t>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Unitarist – See strikes and unions and unnecessary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Pluralist – Strong unions needed for growth and balance of power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Radical – Unions are labour’s reaction to being exploited. Dislike need for union but not unions themselves. See unions focus on pay and conditions as secondary to their role in driving revolutionary social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Headline Statistics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Member rose by 91,000 from 2018 figures to total 6.44 million in 2019. Trade union membership levels among employees have now risen for three consecutive years following the fall to a low of 6.23 million in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proportion of UK employees who were trade union members also rose slightly to 23.5% in 2019 up from 23.4% a year earlier, and from the low of 23.3% in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rise in trade union numbers among employees was driven by the increase in female members, up 170,000 from 2018 to 3.69 million in 2019. This was the highest number of female employees who were trade union members since the series began in 1995. Links to increase of females in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Public and Private Sectors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Trade union membership levels rose by 74,000 from 2018 among public sector employees to 3.77 million in 2019, accounting for around four-fifths of the overall increase in membership levels. There was also a small rise in trade union membership numbers among private sector employees of 17,000 to 2.67 million 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Nations and regions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England (up 81,000)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Scotland (up 15,000)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(up 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saw the number of employees who were trade union members increase on the year to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Northern Ireland, the number of employees who were trade union members fell marginally by 6,000.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1979, membership was approx. 13.5 million, so significantly less numbers today than then, despite increases.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Driving decline? </a:t>
            </a:r>
            <a:r>
              <a:rPr lang="en-GB" sz="1200" b="0" i="0" kern="1200" dirty="0">
                <a:solidFill>
                  <a:schemeClr val="tx1"/>
                </a:solidFill>
                <a:effectLst/>
                <a:latin typeface="+mn-lt"/>
                <a:ea typeface="+mn-ea"/>
                <a:cs typeface="+mn-cs"/>
              </a:rPr>
              <a:t>In the UK, Government for one. Margaret Thatcher’s Conservative Government of the 1980’s, and Heath’s 1970-74 Government before that, there was an out and out battle between government and Unions. Inflation in the 70s led to a cap on public sector pay, there were miners’ unions who said that pay then wasn’t keeping up with cost of living – something we still see today. That’s why we have minimum wage and then the living wage – so there was encouragement of work to rule initially. This led to fuel supply lessening in the UK, so the Govt responded with a 3-day week for commercial electricity users. Heath then </a:t>
            </a:r>
            <a:r>
              <a:rPr lang="en-GB" sz="1200" b="0" i="0" kern="1200" dirty="0" err="1">
                <a:solidFill>
                  <a:schemeClr val="tx1"/>
                </a:solidFill>
                <a:effectLst/>
                <a:latin typeface="+mn-lt"/>
                <a:ea typeface="+mn-ea"/>
                <a:cs typeface="+mn-cs"/>
              </a:rPr>
              <a:t>recampagined</a:t>
            </a:r>
            <a:r>
              <a:rPr lang="en-GB" sz="1200" b="0" i="0" kern="1200" dirty="0">
                <a:solidFill>
                  <a:schemeClr val="tx1"/>
                </a:solidFill>
                <a:effectLst/>
                <a:latin typeface="+mn-lt"/>
                <a:ea typeface="+mn-ea"/>
                <a:cs typeface="+mn-cs"/>
              </a:rPr>
              <a:t> and lost to the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in 1974-79. Harold Wilson.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However, by the time the next general election rolled around in 1979, the Labour government had faced its own backlash from the unions. The winter of 1978-1979 became known as the "Winter of Discontent," with many of the country's unions striking over plans to limit pay rises due to inflation. The strikes had a dramatic effect in the U.K., with trash piling on street corners during one of the coldest winters in years. Things turned macabre in Liverpool, where even grave-diggers went on strike.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Labour's own difficulty with UK unions led to an opportunity for the Conservative government and their new, anti-union leader: Margaret Thatcher. They led a campaign called ‘Labour isn’t working’, then ‘Labour still isn’t working’, after the elections were delayed, meaning Labour couldn’t get the workers to work, because they allowed unions too much power, so the country suffered. British unions lost a huge amount of power during Thatcher's time in office. By beating the miners' strike in 1985, her government further demoralized millions of union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recently, the Trade Union Act of 2016 has impacted unions.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 50% turnout and 40% support. </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3729401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Currently, Conservatives: Right wing. </a:t>
            </a:r>
            <a:r>
              <a:rPr lang="en-GB" b="0" dirty="0"/>
              <a:t>What does this mean? We see discussion of Conservatives being ‘for the rich’, that they are against a welfare state and take hard lines against immigration and criminals. </a:t>
            </a:r>
            <a:r>
              <a:rPr lang="en-GB" b="0" i="1" dirty="0"/>
              <a:t>This is a good read: https://yougov.co.uk/topics/politics/articles-reports/2019/08/14/left-wing-vs-right-wing-its-complicated</a:t>
            </a:r>
            <a:r>
              <a:rPr lang="en-GB" b="0" dirty="0"/>
              <a:t>. Whilst you don’t need to understand the ins and out of politics here, it’s important to understand that whether we have a right wing or left wing government will impact employee relations and the influence of trade unions.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lvl="0" indent="0">
              <a:buFont typeface="Arial" panose="020B0604020202020204" pitchFamily="34" charset="0"/>
              <a:buNone/>
            </a:pPr>
            <a:r>
              <a:rPr lang="en-GB" sz="1200" b="1" i="0" kern="1200" dirty="0">
                <a:solidFill>
                  <a:schemeClr val="tx1"/>
                </a:solidFill>
                <a:effectLst/>
                <a:latin typeface="+mn-lt"/>
                <a:ea typeface="+mn-ea"/>
                <a:cs typeface="+mn-cs"/>
              </a:rPr>
              <a:t>Role of </a:t>
            </a:r>
            <a:r>
              <a:rPr lang="en-GB" sz="1200" b="1" i="0" kern="1200" dirty="0" err="1">
                <a:solidFill>
                  <a:schemeClr val="tx1"/>
                </a:solidFill>
                <a:effectLst/>
                <a:latin typeface="+mn-lt"/>
                <a:ea typeface="+mn-ea"/>
                <a:cs typeface="+mn-cs"/>
              </a:rPr>
              <a:t>Gvt</a:t>
            </a:r>
            <a:r>
              <a:rPr lang="en-GB" sz="1200" b="1" i="0" kern="1200" dirty="0">
                <a:solidFill>
                  <a:schemeClr val="tx1"/>
                </a:solidFill>
                <a:effectLst/>
                <a:latin typeface="+mn-lt"/>
                <a:ea typeface="+mn-ea"/>
                <a:cs typeface="+mn-cs"/>
              </a:rPr>
              <a:t> in ER:</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cs typeface="Arial" charset="0"/>
              </a:rPr>
              <a:t>Legislator/regulator: Sets employment law, determines legal boundaries of employee rights within organisations nationally, as well as level of influence of trade unions</a:t>
            </a:r>
          </a:p>
          <a:p>
            <a:pPr marL="285750" lvl="0" indent="-285750">
              <a:buFont typeface="Arial" panose="020B0604020202020204" pitchFamily="34" charset="0"/>
              <a:buChar char="•"/>
            </a:pPr>
            <a:r>
              <a:rPr lang="en-GB" sz="1200" b="0" dirty="0">
                <a:cs typeface="Arial" charset="0"/>
              </a:rPr>
              <a:t>Employer in the public sector: Dual role as employer in public sector – NHS, Education, etc.</a:t>
            </a:r>
          </a:p>
          <a:p>
            <a:pPr marL="285750" lvl="0" indent="-285750">
              <a:buFont typeface="Arial" panose="020B0604020202020204" pitchFamily="34" charset="0"/>
              <a:buChar char="•"/>
            </a:pPr>
            <a:r>
              <a:rPr lang="en-GB" sz="1200" b="0" dirty="0">
                <a:cs typeface="Arial" charset="0"/>
              </a:rPr>
              <a:t>Agencies:</a:t>
            </a:r>
            <a:endParaRPr lang="en-GB" b="0" dirty="0"/>
          </a:p>
          <a:p>
            <a:endParaRPr lang="en-GB" dirty="0"/>
          </a:p>
          <a:p>
            <a:endParaRPr lang="en-GB" dirty="0"/>
          </a:p>
          <a:p>
            <a:pPr lvl="1"/>
            <a:r>
              <a:rPr lang="en-GB" b="1" dirty="0"/>
              <a:t>ACAS (https://www.acas.org.uk/)</a:t>
            </a:r>
            <a:r>
              <a:rPr lang="en-GB" dirty="0"/>
              <a:t> = </a:t>
            </a:r>
            <a:r>
              <a:rPr lang="en-GB" sz="1200" b="0" i="0" kern="1200" dirty="0">
                <a:solidFill>
                  <a:schemeClr val="tx1"/>
                </a:solidFill>
                <a:effectLst/>
                <a:latin typeface="+mn-lt"/>
                <a:ea typeface="+mn-ea"/>
                <a:cs typeface="+mn-cs"/>
              </a:rPr>
              <a:t>The Advisory, Conciliation and Arbitration Service is a Crown non-departmental public body of the Government of the United Kingdom. Its purpose is to improve organisations and working life through the promotion and facilitation of strong industrial relations practice.</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Advisory – having or consisting in the power to make recommendations but not to take action enforcing them</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Conciliation – the action of mediating between two disputing people or groups</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Arbitration -  a procedure in which a dispute is submitted, by agreement of the parties, to one or more arbitrators who make a binding decision on the dispute. In choosing arbitration, the parties opt for a private dispute resolution procedure instead of going to court</a:t>
            </a:r>
          </a:p>
          <a:p>
            <a:pPr lvl="1"/>
            <a:endParaRPr lang="en-GB"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b="1" i="0" kern="1200" dirty="0">
                <a:solidFill>
                  <a:schemeClr val="tx1"/>
                </a:solidFill>
                <a:effectLst/>
                <a:latin typeface="+mn-lt"/>
                <a:ea typeface="+mn-ea"/>
                <a:cs typeface="+mn-cs"/>
              </a:rPr>
              <a:t>EHRC (https://equalityhumanrights.com/en/about-us/who-we-are) </a:t>
            </a:r>
            <a:r>
              <a:rPr lang="en-GB"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Equality and Human Rights Commission is a non-departmental public body, established by the Equality Act 2006 with effect from 1 October 2007. The Commission has responsibility for the promotion and enforcement of equality and non-discrimination laws in England, Scotland and Wales.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Model Employer: </a:t>
            </a:r>
            <a:r>
              <a:rPr lang="en-GB" sz="1200" b="0" i="0" kern="1200" dirty="0">
                <a:solidFill>
                  <a:schemeClr val="tx1"/>
                </a:solidFill>
                <a:effectLst/>
                <a:latin typeface="+mn-lt"/>
                <a:ea typeface="+mn-ea"/>
                <a:cs typeface="+mn-cs"/>
              </a:rPr>
              <a:t>Public sector has legacy as ‘model employer’, going back to 70’s, before Heath’s government issues and unrest with unions. Today, this may be more rhetoric than reality as job security lessens, wages can’t match the private sector, flexible working once offered to public sector is increasingly seen across sectors, and union representation and influence has noticeably declined. </a:t>
            </a:r>
            <a:endParaRPr lang="en-GB" sz="1200" b="1" i="0" kern="1200" dirty="0">
              <a:solidFill>
                <a:schemeClr val="tx1"/>
              </a:solidFill>
              <a:effectLst/>
              <a:latin typeface="+mn-lt"/>
              <a:ea typeface="+mn-ea"/>
              <a:cs typeface="+mn-cs"/>
            </a:endParaRPr>
          </a:p>
          <a:p>
            <a:endParaRPr lang="en-GB" dirty="0"/>
          </a:p>
          <a:p>
            <a:endParaRPr lang="en-GB" dirty="0"/>
          </a:p>
          <a:p>
            <a:r>
              <a:rPr lang="en-GB" sz="1200" b="1" i="0" kern="1200" dirty="0">
                <a:solidFill>
                  <a:schemeClr val="tx1"/>
                </a:solidFill>
                <a:effectLst/>
                <a:latin typeface="+mn-lt"/>
                <a:ea typeface="+mn-ea"/>
                <a:cs typeface="+mn-cs"/>
              </a:rPr>
              <a:t>Change in the Role of State and Law and its influence (Taken from: http://www.econ.cam.ac.uk/research-files/repec/cam/pdf/cwpe1121.pdf)</a:t>
            </a:r>
          </a:p>
          <a:p>
            <a:r>
              <a:rPr lang="en-GB" sz="1200" b="0" i="0" kern="1200" dirty="0">
                <a:solidFill>
                  <a:schemeClr val="tx1"/>
                </a:solidFill>
                <a:effectLst/>
                <a:latin typeface="+mn-lt"/>
                <a:ea typeface="+mn-ea"/>
                <a:cs typeface="+mn-cs"/>
              </a:rPr>
              <a:t>During the last three decades, there has been a drastic change in the legislative frameworks with the coming up of Conservative Governments during 1980s and 1990s and the Labour Party beyond 1997 contributing to the development of participation by the law in industrial relations moving beyond the traditional voluntary approach among organisations. The criticism by pluralists that state couldn’t play any role in industrial relations was not justified during the Conservative Government Period of 1979-1997. During this period, the government curbed the presence of the trade unions and eradicated the collective bargaining phenomenon with an aim to restricting individual employment rights, giving more freedom to the employers. However, owing to the EUs directive influence on the domestic UK Law, there were a number of issue mismatches between the UK policies and the EU employment policy. As a result of which, UK opted out of the EU Community. Nevertheless, the influence of the EU is still seen there. These de-regulatory measures did not contribute much towards </a:t>
            </a:r>
            <a:r>
              <a:rPr lang="en-GB" sz="1200" b="0" i="0" kern="1200" dirty="0" err="1">
                <a:solidFill>
                  <a:schemeClr val="tx1"/>
                </a:solidFill>
                <a:effectLst/>
                <a:latin typeface="+mn-lt"/>
                <a:ea typeface="+mn-ea"/>
                <a:cs typeface="+mn-cs"/>
              </a:rPr>
              <a:t>juridification</a:t>
            </a:r>
            <a:r>
              <a:rPr lang="en-GB" sz="1200" b="0" i="0" kern="1200" dirty="0">
                <a:solidFill>
                  <a:schemeClr val="tx1"/>
                </a:solidFill>
                <a:effectLst/>
                <a:latin typeface="+mn-lt"/>
                <a:ea typeface="+mn-ea"/>
                <a:cs typeface="+mn-cs"/>
              </a:rPr>
              <a:t> of the industrial relations and the employment relationship was still determined voluntarily. Also, due to the changing law, it was seen that in the period after 1980s and 1990s, the number of days which had been lost in dealing with strikes suffered a decrease indicating that the strike pattern in UK observed a diminishing trend.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influences of these successive Conservative Governments show that the role of the state has had only a negative impact on industrial relations. Though, a number of acts and commissions were developed in order to combat certain issues, but the outcome was very different. In regard to the trade unions, The Employment Act in 1982 made sure that they suffered penalties for all their wrong doings as a result of which the statutory immunities enjoyed by them were gradually reduced. This showed the restoration of the private law. Also the restrictive re-regulation of collective action made changes in the unfair dismissal law to protect the rights of strikers. Both these regulatory techniques made sure that a fully functional labour market was restored unlike before. However, it is noted that though the legislative change provided unions with some national leadership like controlling of strike ballots, it has also led to the deterioration of the financial expenses of the unions.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Similarly, the rising influence of the European Community Law saw policies like equality in pay for equality in work between men and women and employment protection taking place in Britain. In spite of restoration of the Equal Pay for Equal Work in 1983, the negative economic outcomes of legislative action relation to pay and productivity have been there. The removal of wage councils has led to pay differences in low-wage sectors and hence widened the pay inequalities in UK. As for the contribution of legislation in improving economic performance, it has only been seen in areas where unionism and closed-shops have eradicated.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Moreover, it was Conservatives who were keen on the idea “…of de-regulating labour markets and removing ‘obstacles’ to the free operation of market forces (Blyton and Turnbull, 1998)” for which they wanted to remove trade unions. However, adopting a strategy based on cost-reduction (i.e., the least labour costs) in times of high levels of unemployment, bad economic activity state, deficits in payments etc., only led to the uprising of an economy having low skill, productivity and wage along with being technologically backwards.</a:t>
            </a:r>
          </a:p>
          <a:p>
            <a:r>
              <a:rPr lang="en-GB" sz="1200" b="0" i="0" kern="1200" dirty="0">
                <a:solidFill>
                  <a:schemeClr val="tx1"/>
                </a:solidFill>
                <a:effectLst/>
                <a:latin typeface="+mn-lt"/>
                <a:ea typeface="+mn-ea"/>
                <a:cs typeface="+mn-cs"/>
              </a:rPr>
              <a:t>Therefore, it is seen that although the successive Conservative laws has reformed the old traditions of UK industrial relations relying on centralised bargaining systems and absence of statutory rights but it hasn’t managed to solve many of the problems like that of still continuing unemployment and no legal protection right with employees (be it collective or individualistic).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post 1997, Labour Party came into force and has been there since then been, maintaining a balance between using legal regulation where required like in new concepts of national minimum wage, individual employee rights and supporting collective bargaining and employee representations along with retaining some earlier Conservatives’ approaches like restrictions on strikes and internal trade union procedures. But still some restrictions on industrial relations from previous times like the ballots are still there. Moreover, in this period UK signed up with the EU Social Charter which resulted in current legal framework developments like working time regulation and improved rights for non-standard workers among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new legislation has also affected the British industrial relations in a different number of ways with having positive along with negative implications. The current Labour Law sees that a legal intervention is a source of employment rights in Britain and the Labour Party seems to maintain labour flexibility with fair universal minimum standards unlike the previous governments. The most important piece of legislation introduced by the Labour Party was the introduction of National Minimum Wage and its influence is seen in the sense that it prevented employers from cutting pay and hence did not affect employment and inflation adversely. Also, in order to support collective bargaining, there was a statutory procedure to gain trade unions recognition under the Employment Relations Act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Though, the current legal framework in UK shows there has not been an aim to remove old philosophies and accept new changes but the aim is to maintain continuity. Nevertheless, it is still evident that there have been tensions and contradictions due to the present Labour Government balancing between pressures from the domestic law as well as maintaining the standards of the EU employment law. This has led to compromises between many aspects like those between managerial freedom and workers relationship and not all EU developments being welcomed in spite of the no longer opposition to becoming a part of it. Furthermore, though the Labour Government has advocated social partnership and fairness, but it is unclear as to how it will achieve these by retaining the old Conservative Law practices of restriction on trade union governance and strikes along with ensuring flexibility in labour market. Also, in UK the employees still have no rights to bargain which is considered important by the all the other European states as necessary and legitimate elements for the industrial relations to work effectively. It is also questionable that how will productivity and flexibility increase in an environment of removed individualistic legal rights and counteracting collective representation.</a:t>
            </a:r>
          </a:p>
          <a:p>
            <a:r>
              <a:rPr lang="en-GB" dirty="0"/>
              <a:t>. </a:t>
            </a:r>
            <a:endParaRPr lang="en-GB" b="1"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4017563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1724789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2605737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315508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individual Bargaining? </a:t>
            </a:r>
            <a:r>
              <a:rPr lang="en-GB" sz="1200" b="0" i="0" kern="1200" dirty="0">
                <a:solidFill>
                  <a:schemeClr val="tx1"/>
                </a:solidFill>
                <a:effectLst/>
                <a:latin typeface="+mn-lt"/>
                <a:ea typeface="+mn-ea"/>
                <a:cs typeface="+mn-cs"/>
              </a:rPr>
              <a:t>Individual bargaining is the process by which an employer and an employee negotiate an individual contract of employment, regulating the terms and conditions of employment.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advantage of individual bargaining is it is a single voice and thus there is no conflict in matters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Another advantage of individual bargaining is that it expresses the views and opinions of one person and thus there is no compromising</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disadvantage of individual bargaining is that the employer may not take a lot of notice of just one person’s views or opinions and therefore nothing will change/happen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There is not a lot of chance that individual bargaining will have an influence on company decisions and policies.</a:t>
            </a:r>
          </a:p>
          <a:p>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bargaining </a:t>
            </a:r>
            <a:r>
              <a:rPr lang="en-GB" sz="1200" b="0" i="0" kern="1200" dirty="0">
                <a:solidFill>
                  <a:schemeClr val="tx1"/>
                </a:solidFill>
                <a:effectLst/>
                <a:latin typeface="+mn-lt"/>
                <a:ea typeface="+mn-ea"/>
                <a:cs typeface="+mn-cs"/>
              </a:rPr>
              <a:t>is the official process by which trade unions negotiate with employers, on behalf of their members.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Collective bargaining is only possible where an employer recognises a trade union and between them they decide on the scope of negotiations.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collective bargaining arrangements in the UK are voluntary. Good employers recognise the benefits that come from voluntary union recognition, such as being able to negotiate wages and other terms and conditions collectively for large groups of workers at the same time. Having said that, the law also allows unions to make even hostile employers recognise them, if enough workers become union members and support union recognition. This is known as ‘statutory recognition’.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your employer recognises a union for collective bargaining and you’re a member, improvements to your contract terms such as pay rises, negotiated by the union, should be automatically incorporated into your employment contract.</a:t>
            </a:r>
          </a:p>
          <a:p>
            <a:endParaRPr lang="en-GB" dirty="0"/>
          </a:p>
          <a:p>
            <a:r>
              <a:rPr lang="en-GB" sz="1200" b="0" i="0" kern="1200" dirty="0">
                <a:solidFill>
                  <a:schemeClr val="tx1"/>
                </a:solidFill>
                <a:effectLst/>
                <a:latin typeface="+mn-lt"/>
                <a:ea typeface="+mn-ea"/>
                <a:cs typeface="+mn-cs"/>
              </a:rPr>
              <a:t>Trade unions and employers will agree on how the process will operate, for example: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who will represent the workers in negotiations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workers are included in the bargaining unit (i.e. who any changes will impact, who is being bargained about)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often meetings will take place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issues, including which terms and conditions, will be discussed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failures to agree will be resolved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discussions will work if more than one trade union is recognised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Where collective bargaining has led to an agreement, for example pay increase, these agreements are called collective agreements. Collective agreements within the workplace can cover both union and non-union staff, as trade unions often negotiates on behalf of the staff employed in a specific group regardless of membership (i.e. the bargaining unit). </a:t>
            </a:r>
            <a:endParaRPr lang="en-GB" dirty="0"/>
          </a:p>
          <a:p>
            <a:endParaRPr lang="en-GB" dirty="0"/>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employer will not be able to take a great deal of time in deciding what action to take, as may be the case on an individual level, so agreements are reached more quickly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unions have greater influence on the final decision the employer takes, as they represent the interests of a greater number of people, so there is also a chance of the employees getting what they want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The main disadvantage of collective bargaining is that it can seen as depriving the individual worker of their individual liberty and voice. However, for most, this is a fair trade off against collective bargaining likely being more successful than individual bargaining. </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2584222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Also called management rights, they are not subject to negotiations and may be expressly stated as such in a collective bargaining agreement.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include the rights to:</a:t>
            </a:r>
          </a:p>
          <a:p>
            <a:pPr marL="685800" lvl="1" indent="-228600">
              <a:buFont typeface="+mj-lt"/>
              <a:buAutoNum type="arabicPeriod"/>
            </a:pPr>
            <a:r>
              <a:rPr lang="en-GB" sz="1200" b="0" i="0" kern="1200" dirty="0">
                <a:solidFill>
                  <a:schemeClr val="tx1"/>
                </a:solidFill>
                <a:effectLst/>
                <a:latin typeface="+mn-lt"/>
                <a:ea typeface="+mn-ea"/>
                <a:cs typeface="+mn-cs"/>
              </a:rPr>
              <a:t>Assign and direct workforce;</a:t>
            </a:r>
          </a:p>
          <a:p>
            <a:pPr marL="685800" lvl="1" indent="-228600">
              <a:buFont typeface="+mj-lt"/>
              <a:buAutoNum type="arabicPeriod"/>
            </a:pPr>
            <a:r>
              <a:rPr lang="en-GB" sz="1200" b="0" i="0" kern="1200" dirty="0">
                <a:solidFill>
                  <a:schemeClr val="tx1"/>
                </a:solidFill>
                <a:effectLst/>
                <a:latin typeface="+mn-lt"/>
                <a:ea typeface="+mn-ea"/>
                <a:cs typeface="+mn-cs"/>
              </a:rPr>
              <a:t>Determine the method to discipline employees for just cause;</a:t>
            </a:r>
          </a:p>
          <a:p>
            <a:pPr marL="685800" lvl="1" indent="-228600">
              <a:buFont typeface="+mj-lt"/>
              <a:buAutoNum type="arabicPeriod"/>
            </a:pPr>
            <a:r>
              <a:rPr lang="en-GB" sz="1200" b="0" i="0" kern="1200" dirty="0">
                <a:solidFill>
                  <a:schemeClr val="tx1"/>
                </a:solidFill>
                <a:effectLst/>
                <a:latin typeface="+mn-lt"/>
                <a:ea typeface="+mn-ea"/>
                <a:cs typeface="+mn-cs"/>
              </a:rPr>
              <a:t>Increase and reduce the workforce according, to meet the company’s demand for outputs or availability of money (redundancy – relevant to your A2 here);</a:t>
            </a:r>
          </a:p>
          <a:p>
            <a:pPr marL="685800" lvl="1" indent="-228600">
              <a:buFont typeface="+mj-lt"/>
              <a:buAutoNum type="arabicPeriod"/>
            </a:pPr>
            <a:r>
              <a:rPr lang="en-GB" sz="1200" b="0" i="0" kern="1200" dirty="0">
                <a:solidFill>
                  <a:schemeClr val="tx1"/>
                </a:solidFill>
                <a:effectLst/>
                <a:latin typeface="+mn-lt"/>
                <a:ea typeface="+mn-ea"/>
                <a:cs typeface="+mn-cs"/>
              </a:rPr>
              <a:t>Decide what products are offered for sale, at what price, and by which method</a:t>
            </a:r>
            <a:br>
              <a:rPr lang="en-GB" dirty="0"/>
            </a:br>
            <a:endParaRPr lang="en-GB" dirty="0"/>
          </a:p>
          <a:p>
            <a:r>
              <a:rPr lang="en-GB" sz="1200" b="0" i="0" kern="1200" dirty="0">
                <a:solidFill>
                  <a:schemeClr val="tx1"/>
                </a:solidFill>
                <a:effectLst/>
                <a:latin typeface="+mn-lt"/>
                <a:ea typeface="+mn-ea"/>
                <a:cs typeface="+mn-cs"/>
              </a:rPr>
              <a:t>In reality, there are always constraints on manager. These include:</a:t>
            </a:r>
          </a:p>
          <a:p>
            <a:pPr marL="685800" lvl="1" indent="-228600">
              <a:buFont typeface="+mj-lt"/>
              <a:buAutoNum type="alphaLcParenR"/>
            </a:pPr>
            <a:r>
              <a:rPr lang="en-GB" sz="1200" b="0" i="0" kern="1200" dirty="0">
                <a:solidFill>
                  <a:schemeClr val="tx1"/>
                </a:solidFill>
                <a:effectLst/>
                <a:latin typeface="+mn-lt"/>
                <a:ea typeface="+mn-ea"/>
                <a:cs typeface="+mn-cs"/>
              </a:rPr>
              <a:t>Externally imposed legal requirements such as health and safety or equal opportunities;</a:t>
            </a:r>
          </a:p>
          <a:p>
            <a:pPr marL="685800" lvl="1" indent="-228600">
              <a:buFont typeface="+mj-lt"/>
              <a:buAutoNum type="alphaLcParenR"/>
            </a:pPr>
            <a:r>
              <a:rPr lang="en-GB" sz="1200" b="0" i="0" kern="1200" dirty="0">
                <a:solidFill>
                  <a:schemeClr val="tx1"/>
                </a:solidFill>
                <a:effectLst/>
                <a:latin typeface="+mn-lt"/>
                <a:ea typeface="+mn-ea"/>
                <a:cs typeface="+mn-cs"/>
              </a:rPr>
              <a:t>Organisationally agreed arrangements, such as union recognition or employee consultation;</a:t>
            </a:r>
          </a:p>
          <a:p>
            <a:pPr marL="685800" lvl="1" indent="-228600">
              <a:buFont typeface="+mj-lt"/>
              <a:buAutoNum type="alphaLcParenR"/>
            </a:pPr>
            <a:r>
              <a:rPr lang="en-GB" sz="1200" b="0" i="0" kern="1200" dirty="0">
                <a:solidFill>
                  <a:schemeClr val="tx1"/>
                </a:solidFill>
                <a:effectLst/>
                <a:latin typeface="+mn-lt"/>
                <a:ea typeface="+mn-ea"/>
                <a:cs typeface="+mn-cs"/>
              </a:rPr>
              <a:t>Individually determined moral and social obligations to employees, such as treating people with respect or giving praise.</a:t>
            </a:r>
          </a:p>
          <a:p>
            <a:pPr marL="0" lvl="0" indent="0">
              <a:buFont typeface="+mj-lt"/>
              <a:buNone/>
            </a:pPr>
            <a:endParaRPr lang="en-GB" sz="1200" b="0" i="0" kern="1200" dirty="0">
              <a:solidFill>
                <a:schemeClr val="tx1"/>
              </a:solidFill>
              <a:effectLst/>
              <a:latin typeface="+mn-lt"/>
              <a:ea typeface="+mn-ea"/>
              <a:cs typeface="+mn-cs"/>
            </a:endParaRPr>
          </a:p>
          <a:p>
            <a:pPr marL="0" lvl="0" indent="0">
              <a:buFont typeface="+mj-lt"/>
              <a:buNone/>
            </a:pPr>
            <a:r>
              <a:rPr lang="en-GB" sz="1200" b="0" i="0" kern="1200" dirty="0">
                <a:solidFill>
                  <a:schemeClr val="tx1"/>
                </a:solidFill>
                <a:effectLst/>
                <a:latin typeface="+mn-lt"/>
                <a:ea typeface="+mn-ea"/>
                <a:cs typeface="+mn-cs"/>
              </a:rPr>
              <a:t>Whilst few people would argue that managers should have no constraints on their action whatsoever, there is considerable disagreement as to where the limits of the management prerogative should be drawn and the extent to which the state should have a role in regulating the employment relationship.</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34982607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in this in Week 4</a:t>
            </a:r>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Kahn: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Feeling engaged appears good for workers. Most definitions of engagement describe employees who are healthier, happier, more fulfilled or more motivated. For organisations, </a:t>
            </a:r>
            <a:r>
              <a:rPr lang="en-GB" sz="1200" b="0" i="0" u="sng" kern="1200" dirty="0">
                <a:solidFill>
                  <a:schemeClr val="tx1"/>
                </a:solidFill>
                <a:effectLst/>
                <a:latin typeface="+mn-lt"/>
                <a:ea typeface="+mn-ea"/>
                <a:cs typeface="+mn-cs"/>
                <a:hlinkClick r:id="rId3" tooltip="Journal article - The meaning, antecedents and outcomes of employee engagement"/>
              </a:rPr>
              <a:t>research</a:t>
            </a:r>
            <a:r>
              <a:rPr lang="en-GB" sz="1200" b="0" i="0" kern="1200" dirty="0">
                <a:solidFill>
                  <a:schemeClr val="tx1"/>
                </a:solidFill>
                <a:effectLst/>
                <a:latin typeface="+mn-lt"/>
                <a:ea typeface="+mn-ea"/>
                <a:cs typeface="+mn-cs"/>
              </a:rPr>
              <a:t> has repeatedly shown that measures of engagement go hand in hand with higher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More broadly, </a:t>
            </a:r>
            <a:r>
              <a:rPr lang="en-GB" sz="1200" b="0" i="0" u="sng" kern="1200" dirty="0">
                <a:solidFill>
                  <a:schemeClr val="tx1"/>
                </a:solidFill>
                <a:effectLst/>
                <a:latin typeface="+mn-lt"/>
                <a:ea typeface="+mn-ea"/>
                <a:cs typeface="+mn-cs"/>
                <a:hlinkClick r:id="rId4" tooltip="Engage for success - the evidence"/>
              </a:rPr>
              <a:t>other research</a:t>
            </a:r>
            <a:r>
              <a:rPr lang="en-GB" sz="1200" b="0" i="0" kern="1200" dirty="0">
                <a:solidFill>
                  <a:schemeClr val="tx1"/>
                </a:solidFill>
                <a:effectLst/>
                <a:latin typeface="+mn-lt"/>
                <a:ea typeface="+mn-ea"/>
                <a:cs typeface="+mn-cs"/>
              </a:rPr>
              <a:t> shows that positive relationships between aspects of employee engagement and various other business metrics, including customer satisfaction, productivity, innovation, staff retention, efficiency and health and safety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This research has its problems though. The great majority of studies show correlation but not causation. That is to say, they may reflect that employee engagement contributes to performance, but it could equally be the other way round – people feel more engaged if they work in successful teams or organisations. </a:t>
            </a:r>
          </a:p>
          <a:p>
            <a:pPr algn="just"/>
            <a:endParaRPr lang="en-GB" sz="1200" b="1" i="0" kern="1200" dirty="0">
              <a:solidFill>
                <a:schemeClr val="tx1"/>
              </a:solidFill>
              <a:effectLst/>
              <a:latin typeface="+mn-lt"/>
              <a:ea typeface="+mn-ea"/>
              <a:cs typeface="+mn-cs"/>
            </a:endParaRPr>
          </a:p>
          <a:p>
            <a:pPr algn="just"/>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1028232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11447095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Trade unions always try to resolve disputes through negotiation. But when that doesn’t work, industrial action may be needed as a last resort.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industrial action you probably hear most about is going on strike. But there are other actions workers can take, such as picketing (increase support), go-slows (reduce productivity or efficiency), overtime bans  (no overtime) and work to rule (exactly contract). Lockouts by employers also count as industrial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Britain, the right to strike is governed by complex and restrictive industrial action laws. In summary, to count as ‘protected industrial action’, a strike must: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relate to a work dispute with your own employer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supported by a valid secret postal ballot with independent scrutiny, in which at least of half the balloted workers have voted (in other words, “not voting” counts as a vote against the strike)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carried out with notice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In addition, strikes involving workers who provide what the government calls an “important public service” can only be lawful if at least 40% of the workers balloted over the action vote in favour of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long as industrial action meets the strict requirements set by the law, the union and its officials are protected from most forms of legal action, and employees have some protection against dismissal. But your employer is entitled to refuse pay for the duration of your strike action, even if it’s lawful.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Workers who take part in unofficial industrial action or ‘wildcat strikes’ are not protected from dismissal.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law around industrial action is extremely complex, so you should not start any industrial action without taking legal advice. In addition, unions have their own rules about when and how to call industrial action that must always be followed.</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2236291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1" i="0" kern="1200" dirty="0">
                <a:solidFill>
                  <a:schemeClr val="tx1"/>
                </a:solidFill>
                <a:effectLst/>
                <a:latin typeface="+mn-lt"/>
                <a:ea typeface="+mn-ea"/>
                <a:cs typeface="+mn-cs"/>
              </a:rPr>
              <a:t>What are</a:t>
            </a:r>
            <a:r>
              <a:rPr lang="en-GB" sz="1200" b="1" i="0" u="none" kern="1200" dirty="0">
                <a:solidFill>
                  <a:schemeClr val="tx2">
                    <a:lumMod val="75000"/>
                  </a:schemeClr>
                </a:solidFill>
                <a:effectLst/>
                <a:latin typeface="+mn-lt"/>
                <a:ea typeface="+mn-ea"/>
                <a:cs typeface="+mn-cs"/>
              </a:rPr>
              <a:t> </a:t>
            </a:r>
            <a:r>
              <a:rPr lang="en-GB" sz="1200" b="1" i="0" u="none" strike="noStrike" kern="1200" dirty="0">
                <a:solidFill>
                  <a:schemeClr val="tx2">
                    <a:lumMod val="75000"/>
                  </a:schemeClr>
                </a:solidFill>
                <a:effectLst/>
                <a:latin typeface="+mn-lt"/>
                <a:ea typeface="+mn-ea"/>
                <a:cs typeface="+mn-cs"/>
                <a:hlinkClick r:id="rId3">
                  <a:extLst>
                    <a:ext uri="{A12FA001-AC4F-418D-AE19-62706E023703}">
                      <ahyp:hlinkClr xmlns:ahyp="http://schemas.microsoft.com/office/drawing/2018/hyperlinkcolor" val="tx"/>
                    </a:ext>
                  </a:extLst>
                </a:hlinkClick>
              </a:rPr>
              <a:t>works councils</a:t>
            </a:r>
            <a:r>
              <a:rPr lang="en-GB" sz="1200" b="1" i="0" u="none" kern="1200" dirty="0">
                <a:solidFill>
                  <a:schemeClr val="tx2">
                    <a:lumMod val="75000"/>
                  </a:schemeClr>
                </a:solidFill>
                <a:effectLst/>
                <a:latin typeface="+mn-lt"/>
                <a:ea typeface="+mn-ea"/>
                <a:cs typeface="+mn-cs"/>
              </a:rPr>
              <a:t> and </a:t>
            </a:r>
            <a:r>
              <a:rPr lang="en-GB" sz="1200" b="1" i="0" kern="1200" dirty="0">
                <a:solidFill>
                  <a:schemeClr val="tx1"/>
                </a:solidFill>
                <a:effectLst/>
                <a:latin typeface="+mn-lt"/>
                <a:ea typeface="+mn-ea"/>
                <a:cs typeface="+mn-cs"/>
              </a:rPr>
              <a:t>how do they apply to me?</a:t>
            </a: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The term “works council” applies to any body that represents the interests of employees, which an employer must inform and consult with on issues affecting their organisation.</a:t>
            </a:r>
          </a:p>
          <a:p>
            <a:pPr algn="just" fontAlgn="base"/>
            <a:endParaRPr lang="en-GB" sz="1200" b="0" i="0" kern="1200" dirty="0">
              <a:solidFill>
                <a:schemeClr val="tx1"/>
              </a:solidFill>
              <a:effectLst/>
              <a:latin typeface="+mn-lt"/>
              <a:ea typeface="+mn-ea"/>
              <a:cs typeface="+mn-cs"/>
            </a:endParaRPr>
          </a:p>
          <a:p>
            <a:pPr algn="just" fontAlgn="base"/>
            <a:r>
              <a:rPr lang="en-GB" sz="1200" b="1" i="0" kern="1200" dirty="0">
                <a:solidFill>
                  <a:schemeClr val="tx1"/>
                </a:solidFill>
                <a:effectLst/>
                <a:latin typeface="+mn-lt"/>
                <a:ea typeface="+mn-ea"/>
                <a:cs typeface="+mn-cs"/>
              </a:rPr>
              <a:t>How is the procedure for establishing a works council triggered?</a:t>
            </a: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The procedure for establishing a works council does not begin automatically. Instead it may be kick-started by either an employer or a “valid” contingent of employees. At least 15 employees, forming at least 10% of the workforce, must request a works council for their bid to be valid. Employees can submit a formal request for details of the workforce so they can calculate if there are 50 employees for the purposes of the regulations – only organisations of 50+ employees are legally bound to inform employees of decisions being made. </a:t>
            </a:r>
          </a:p>
          <a:p>
            <a:pPr algn="just" fontAlgn="base"/>
            <a:endParaRPr lang="en-GB" sz="1200" b="0" i="0" kern="1200" dirty="0">
              <a:solidFill>
                <a:schemeClr val="tx1"/>
              </a:solidFill>
              <a:effectLst/>
              <a:latin typeface="+mn-lt"/>
              <a:ea typeface="+mn-ea"/>
              <a:cs typeface="+mn-cs"/>
            </a:endParaRPr>
          </a:p>
          <a:p>
            <a:pPr algn="just" fontAlgn="base"/>
            <a:r>
              <a:rPr lang="en-GB" sz="1200" b="1" i="0" kern="1200" dirty="0">
                <a:solidFill>
                  <a:schemeClr val="tx1"/>
                </a:solidFill>
                <a:effectLst/>
                <a:latin typeface="+mn-lt"/>
                <a:ea typeface="+mn-ea"/>
                <a:cs typeface="+mn-cs"/>
              </a:rPr>
              <a:t>How is the works council established?</a:t>
            </a: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Once a request is made, employer and employees have six months to come up with a formal agreement on how the works council is going to run and what its remit will be. Provided the agreement deals with a prescribed range of points, the parties are free to negotiate whatever terms they can. Employees are likely to want to be far more widely informed and consulted than employers will feel comfortable with. </a:t>
            </a:r>
          </a:p>
          <a:p>
            <a:pPr algn="just"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2052749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2638561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20/09/2021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20/09/2021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20/09/2021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20/09/2021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20/09/2021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1fOsYkxr-UI?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UUR--u4nHeY?feature=oembed" TargetMode="Externa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328" y="1052736"/>
            <a:ext cx="9011344" cy="2160240"/>
          </a:xfrm>
        </p:spPr>
        <p:txBody>
          <a:bodyPr>
            <a:normAutofit/>
          </a:bodyPr>
          <a:lstStyle/>
          <a:p>
            <a:r>
              <a:rPr lang="en-GB" sz="4800" b="1" dirty="0">
                <a:solidFill>
                  <a:schemeClr val="bg1"/>
                </a:solidFill>
              </a:rPr>
              <a:t>BMBM6014</a:t>
            </a:r>
            <a:br>
              <a:rPr lang="en-GB" sz="4800" b="1" dirty="0">
                <a:solidFill>
                  <a:schemeClr val="bg1"/>
                </a:solidFill>
              </a:rPr>
            </a:br>
            <a:r>
              <a:rPr lang="en-GB" sz="4800" b="1" dirty="0">
                <a:solidFill>
                  <a:schemeClr val="bg1"/>
                </a:solidFill>
              </a:rPr>
              <a:t>Managing Employee Relations</a:t>
            </a:r>
          </a:p>
        </p:txBody>
      </p:sp>
      <p:sp>
        <p:nvSpPr>
          <p:cNvPr id="3" name="Subtitle 2"/>
          <p:cNvSpPr>
            <a:spLocks noGrp="1"/>
          </p:cNvSpPr>
          <p:nvPr>
            <p:ph type="subTitle" idx="1"/>
          </p:nvPr>
        </p:nvSpPr>
        <p:spPr>
          <a:xfrm>
            <a:off x="780728" y="3663981"/>
            <a:ext cx="7906072" cy="2304255"/>
          </a:xfrm>
        </p:spPr>
        <p:txBody>
          <a:bodyPr>
            <a:normAutofit/>
          </a:bodyPr>
          <a:lstStyle/>
          <a:p>
            <a:endParaRPr lang="en-GB" sz="3600" b="1" dirty="0">
              <a:solidFill>
                <a:schemeClr val="bg1"/>
              </a:solidFill>
            </a:endParaRPr>
          </a:p>
          <a:p>
            <a:r>
              <a:rPr lang="en-GB" sz="3600" b="1">
                <a:solidFill>
                  <a:schemeClr val="bg1"/>
                </a:solidFill>
              </a:rPr>
              <a:t>Dr Rachel </a:t>
            </a:r>
            <a:r>
              <a:rPr lang="en-GB" sz="3600" b="1" dirty="0">
                <a:solidFill>
                  <a:schemeClr val="bg1"/>
                </a:solidFill>
              </a:rPr>
              <a:t>Cook</a:t>
            </a:r>
            <a:br>
              <a:rPr lang="en-GB" sz="2000" b="1" dirty="0">
                <a:solidFill>
                  <a:schemeClr val="bg1"/>
                </a:solidFill>
              </a:rPr>
            </a:br>
            <a:br>
              <a:rPr lang="en-GB" altLang="en-US" sz="2000" dirty="0">
                <a:solidFill>
                  <a:schemeClr val="bg1"/>
                </a:solidFill>
              </a:rPr>
            </a:br>
            <a:br>
              <a:rPr lang="en-GB" altLang="en-US" sz="900" dirty="0"/>
            </a:br>
            <a:endParaRPr lang="en-GB" sz="900" dirty="0"/>
          </a:p>
          <a:p>
            <a:endParaRPr lang="en-GB" sz="900"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8E26A-2947-4C83-99D6-F2229B3288B0}"/>
              </a:ext>
            </a:extLst>
          </p:cNvPr>
          <p:cNvSpPr>
            <a:spLocks noGrp="1"/>
          </p:cNvSpPr>
          <p:nvPr>
            <p:ph type="title"/>
          </p:nvPr>
        </p:nvSpPr>
        <p:spPr>
          <a:xfrm>
            <a:off x="100020" y="-18256"/>
            <a:ext cx="8229600" cy="1143000"/>
          </a:xfrm>
        </p:spPr>
        <p:txBody>
          <a:bodyPr>
            <a:normAutofit/>
          </a:bodyPr>
          <a:lstStyle/>
          <a:p>
            <a:pPr algn="l"/>
            <a:r>
              <a:rPr lang="en-GB" sz="4800" b="1" dirty="0"/>
              <a:t>Today’s session:</a:t>
            </a:r>
          </a:p>
        </p:txBody>
      </p:sp>
      <p:sp>
        <p:nvSpPr>
          <p:cNvPr id="3" name="Content Placeholder 2">
            <a:extLst>
              <a:ext uri="{FF2B5EF4-FFF2-40B4-BE49-F238E27FC236}">
                <a16:creationId xmlns:a16="http://schemas.microsoft.com/office/drawing/2014/main" id="{EE8072EC-F05E-4AE0-AC41-C9B357C1B526}"/>
              </a:ext>
            </a:extLst>
          </p:cNvPr>
          <p:cNvSpPr>
            <a:spLocks noGrp="1"/>
          </p:cNvSpPr>
          <p:nvPr>
            <p:ph idx="1"/>
          </p:nvPr>
        </p:nvSpPr>
        <p:spPr>
          <a:xfrm>
            <a:off x="108052" y="1052736"/>
            <a:ext cx="8935928" cy="4824536"/>
          </a:xfrm>
        </p:spPr>
        <p:txBody>
          <a:bodyPr numCol="2">
            <a:noAutofit/>
          </a:bodyPr>
          <a:lstStyle/>
          <a:p>
            <a:r>
              <a:rPr lang="en-GB" sz="3000" dirty="0"/>
              <a:t>Key actors in the employment relationships and the function of trade unions </a:t>
            </a:r>
          </a:p>
          <a:p>
            <a:r>
              <a:rPr lang="en-GB" sz="3000" dirty="0"/>
              <a:t>Explanations for the decline in union membership and influence since 1979</a:t>
            </a:r>
          </a:p>
          <a:p>
            <a:r>
              <a:rPr lang="en-GB" sz="3000" dirty="0"/>
              <a:t>Competing interests of involved parties</a:t>
            </a:r>
          </a:p>
          <a:p>
            <a:r>
              <a:rPr lang="en-GB" sz="3000" dirty="0"/>
              <a:t>ER regulation</a:t>
            </a:r>
          </a:p>
          <a:p>
            <a:r>
              <a:rPr lang="en-GB" sz="3000" dirty="0"/>
              <a:t>Non-union representation</a:t>
            </a:r>
          </a:p>
          <a:p>
            <a:r>
              <a:rPr lang="en-GB" sz="3000" dirty="0"/>
              <a:t>The future of trade unions and employee representation </a:t>
            </a:r>
          </a:p>
          <a:p>
            <a:r>
              <a:rPr lang="en-US" sz="3000" dirty="0"/>
              <a:t>The legal framework</a:t>
            </a:r>
            <a:endParaRPr lang="en-GB" sz="3000" dirty="0"/>
          </a:p>
        </p:txBody>
      </p:sp>
      <p:sp>
        <p:nvSpPr>
          <p:cNvPr id="4" name="Slide Number Placeholder 3">
            <a:extLst>
              <a:ext uri="{FF2B5EF4-FFF2-40B4-BE49-F238E27FC236}">
                <a16:creationId xmlns:a16="http://schemas.microsoft.com/office/drawing/2014/main" id="{139CC761-25D3-48D4-A953-2BB4ABD0FC18}"/>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82409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0" y="341784"/>
            <a:ext cx="8229600" cy="1143000"/>
          </a:xfrm>
        </p:spPr>
        <p:txBody>
          <a:bodyPr>
            <a:noAutofit/>
          </a:bodyPr>
          <a:lstStyle/>
          <a:p>
            <a:r>
              <a:rPr lang="en-GB" sz="4800" b="1" dirty="0"/>
              <a:t>Key actors in the employment relationship</a:t>
            </a:r>
          </a:p>
        </p:txBody>
      </p:sp>
      <p:sp>
        <p:nvSpPr>
          <p:cNvPr id="3" name="Content Placeholder 2"/>
          <p:cNvSpPr>
            <a:spLocks noGrp="1"/>
          </p:cNvSpPr>
          <p:nvPr>
            <p:ph idx="1"/>
          </p:nvPr>
        </p:nvSpPr>
        <p:spPr>
          <a:xfrm>
            <a:off x="564704" y="1781944"/>
            <a:ext cx="8579296" cy="4167336"/>
          </a:xfrm>
        </p:spPr>
        <p:txBody>
          <a:bodyPr>
            <a:normAutofit/>
          </a:bodyPr>
          <a:lstStyle/>
          <a:p>
            <a:r>
              <a:rPr lang="en-GB" sz="4400" dirty="0"/>
              <a:t>Employers/managers</a:t>
            </a:r>
          </a:p>
          <a:p>
            <a:r>
              <a:rPr lang="en-GB" sz="4400" dirty="0"/>
              <a:t>Employees, representatives and unions</a:t>
            </a:r>
          </a:p>
          <a:p>
            <a:r>
              <a:rPr lang="en-GB" sz="4400" dirty="0"/>
              <a:t>The State (Government and Agencies)</a:t>
            </a:r>
          </a:p>
          <a:p>
            <a:pPr marL="0" indent="0">
              <a:buNone/>
            </a:pPr>
            <a:endParaRPr lang="en-GB" dirty="0"/>
          </a:p>
        </p:txBody>
      </p:sp>
    </p:spTree>
    <p:extLst>
      <p:ext uri="{BB962C8B-B14F-4D97-AF65-F5344CB8AC3E}">
        <p14:creationId xmlns:p14="http://schemas.microsoft.com/office/powerpoint/2010/main" val="328809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59DD-1C8A-40CE-A9D2-E53E67C2A1AF}"/>
              </a:ext>
            </a:extLst>
          </p:cNvPr>
          <p:cNvSpPr>
            <a:spLocks noGrp="1"/>
          </p:cNvSpPr>
          <p:nvPr>
            <p:ph type="title"/>
          </p:nvPr>
        </p:nvSpPr>
        <p:spPr>
          <a:xfrm>
            <a:off x="480080" y="53752"/>
            <a:ext cx="8229600" cy="1143000"/>
          </a:xfrm>
        </p:spPr>
        <p:txBody>
          <a:bodyPr>
            <a:normAutofit/>
          </a:bodyPr>
          <a:lstStyle/>
          <a:p>
            <a:r>
              <a:rPr lang="en-GB" sz="4800" b="1" dirty="0">
                <a:cs typeface="Arial" charset="0"/>
              </a:rPr>
              <a:t>Employers/Managers</a:t>
            </a:r>
            <a:endParaRPr lang="en-GB" sz="4800" dirty="0"/>
          </a:p>
        </p:txBody>
      </p:sp>
      <p:sp>
        <p:nvSpPr>
          <p:cNvPr id="3" name="Content Placeholder 2">
            <a:extLst>
              <a:ext uri="{FF2B5EF4-FFF2-40B4-BE49-F238E27FC236}">
                <a16:creationId xmlns:a16="http://schemas.microsoft.com/office/drawing/2014/main" id="{DAA2E3F0-904A-441D-9479-04D2B8D72776}"/>
              </a:ext>
            </a:extLst>
          </p:cNvPr>
          <p:cNvSpPr>
            <a:spLocks noGrp="1"/>
          </p:cNvSpPr>
          <p:nvPr>
            <p:ph idx="1"/>
          </p:nvPr>
        </p:nvSpPr>
        <p:spPr>
          <a:xfrm>
            <a:off x="33184" y="1124744"/>
            <a:ext cx="8931304" cy="4680520"/>
          </a:xfrm>
        </p:spPr>
        <p:txBody>
          <a:bodyPr>
            <a:normAutofit fontScale="62500" lnSpcReduction="20000"/>
          </a:bodyPr>
          <a:lstStyle/>
          <a:p>
            <a:pPr marL="438150" indent="-381000" algn="just">
              <a:lnSpc>
                <a:spcPct val="120000"/>
              </a:lnSpc>
            </a:pPr>
            <a:r>
              <a:rPr lang="en-GB" sz="5500" dirty="0">
                <a:cs typeface="Arial" charset="0"/>
              </a:rPr>
              <a:t>Refers to a process, a system of authority and a group of people;</a:t>
            </a:r>
          </a:p>
          <a:p>
            <a:pPr marL="438150" indent="-381000" algn="just">
              <a:lnSpc>
                <a:spcPct val="120000"/>
              </a:lnSpc>
            </a:pPr>
            <a:r>
              <a:rPr lang="en-GB" sz="5500" dirty="0">
                <a:cs typeface="Arial" charset="0"/>
              </a:rPr>
              <a:t>Role of management in employee relations has increased in comparison with the roles of the government and trade unions;</a:t>
            </a:r>
          </a:p>
          <a:p>
            <a:pPr marL="438150" indent="-381000" algn="just">
              <a:lnSpc>
                <a:spcPct val="120000"/>
              </a:lnSpc>
            </a:pPr>
            <a:r>
              <a:rPr lang="en-GB" sz="5500" dirty="0">
                <a:cs typeface="Arial" charset="0"/>
              </a:rPr>
              <a:t>Management style:</a:t>
            </a:r>
          </a:p>
          <a:p>
            <a:pPr lvl="1" algn="just">
              <a:lnSpc>
                <a:spcPct val="120000"/>
              </a:lnSpc>
              <a:buFont typeface="Courier New" panose="02070309020205020404" pitchFamily="49" charset="0"/>
              <a:buChar char="o"/>
            </a:pPr>
            <a:r>
              <a:rPr lang="en-GB" sz="5100" dirty="0">
                <a:cs typeface="Arial" charset="0"/>
              </a:rPr>
              <a:t>The approach adopted by managers in their interactions with employees </a:t>
            </a:r>
          </a:p>
          <a:p>
            <a:endParaRPr lang="en-GB" dirty="0"/>
          </a:p>
        </p:txBody>
      </p:sp>
      <p:sp>
        <p:nvSpPr>
          <p:cNvPr id="4" name="Slide Number Placeholder 3">
            <a:extLst>
              <a:ext uri="{FF2B5EF4-FFF2-40B4-BE49-F238E27FC236}">
                <a16:creationId xmlns:a16="http://schemas.microsoft.com/office/drawing/2014/main" id="{884E36EB-C43C-42F9-A730-955C5C1FB488}"/>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76876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a:bodyPr>
          <a:lstStyle/>
          <a:p>
            <a:r>
              <a:rPr lang="en-GB" sz="5400" b="1" dirty="0"/>
              <a:t>Management Style</a:t>
            </a:r>
          </a:p>
        </p:txBody>
      </p:sp>
      <p:sp>
        <p:nvSpPr>
          <p:cNvPr id="3" name="Content Placeholder 2"/>
          <p:cNvSpPr>
            <a:spLocks noGrp="1"/>
          </p:cNvSpPr>
          <p:nvPr>
            <p:ph idx="1"/>
          </p:nvPr>
        </p:nvSpPr>
        <p:spPr>
          <a:xfrm>
            <a:off x="791580" y="1470484"/>
            <a:ext cx="7560840" cy="3917032"/>
          </a:xfrm>
        </p:spPr>
        <p:txBody>
          <a:bodyPr>
            <a:noAutofit/>
          </a:bodyPr>
          <a:lstStyle/>
          <a:p>
            <a:r>
              <a:rPr lang="en-GB" sz="4400" dirty="0"/>
              <a:t>Organisational leader</a:t>
            </a:r>
          </a:p>
          <a:p>
            <a:r>
              <a:rPr lang="en-GB" sz="4400" dirty="0"/>
              <a:t>Policy enactor</a:t>
            </a:r>
          </a:p>
          <a:p>
            <a:r>
              <a:rPr lang="en-GB" sz="4400" dirty="0"/>
              <a:t>Employee coach </a:t>
            </a:r>
          </a:p>
          <a:p>
            <a:pPr marL="0" indent="0">
              <a:buNone/>
            </a:pPr>
            <a:endParaRPr lang="en-GB" sz="4400" dirty="0"/>
          </a:p>
          <a:p>
            <a:pPr marL="0" indent="0">
              <a:buNone/>
            </a:pPr>
            <a:r>
              <a:rPr lang="en-GB" sz="4400" dirty="0"/>
              <a:t>(Kilroy and </a:t>
            </a:r>
            <a:r>
              <a:rPr lang="en-GB" sz="4400" dirty="0" err="1"/>
              <a:t>Dundon</a:t>
            </a:r>
            <a:r>
              <a:rPr lang="en-GB" sz="4400" dirty="0"/>
              <a:t>, 2015)</a:t>
            </a:r>
          </a:p>
        </p:txBody>
      </p:sp>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57311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9AAE-CFAC-4B58-9509-C7080510E4B8}"/>
              </a:ext>
            </a:extLst>
          </p:cNvPr>
          <p:cNvSpPr>
            <a:spLocks noGrp="1"/>
          </p:cNvSpPr>
          <p:nvPr>
            <p:ph type="title"/>
          </p:nvPr>
        </p:nvSpPr>
        <p:spPr/>
        <p:txBody>
          <a:bodyPr>
            <a:normAutofit/>
          </a:bodyPr>
          <a:lstStyle/>
          <a:p>
            <a:r>
              <a:rPr lang="en-GB" sz="6000" b="1" dirty="0"/>
              <a:t>Employees</a:t>
            </a:r>
          </a:p>
        </p:txBody>
      </p:sp>
      <p:sp>
        <p:nvSpPr>
          <p:cNvPr id="3" name="Content Placeholder 2">
            <a:extLst>
              <a:ext uri="{FF2B5EF4-FFF2-40B4-BE49-F238E27FC236}">
                <a16:creationId xmlns:a16="http://schemas.microsoft.com/office/drawing/2014/main" id="{2FB8E214-183D-4658-9046-126089580738}"/>
              </a:ext>
            </a:extLst>
          </p:cNvPr>
          <p:cNvSpPr>
            <a:spLocks noGrp="1"/>
          </p:cNvSpPr>
          <p:nvPr>
            <p:ph idx="1"/>
          </p:nvPr>
        </p:nvSpPr>
        <p:spPr>
          <a:xfrm>
            <a:off x="755576" y="1628800"/>
            <a:ext cx="7499176" cy="3917032"/>
          </a:xfrm>
        </p:spPr>
        <p:txBody>
          <a:bodyPr>
            <a:normAutofit/>
          </a:bodyPr>
          <a:lstStyle/>
          <a:p>
            <a:pPr algn="just"/>
            <a:r>
              <a:rPr lang="en-GB" sz="3600" dirty="0"/>
              <a:t>Debated concept</a:t>
            </a:r>
          </a:p>
          <a:p>
            <a:pPr algn="just"/>
            <a:r>
              <a:rPr lang="en-GB" sz="3600" i="1" dirty="0"/>
              <a:t>‘Anyone who sells their labour’</a:t>
            </a:r>
          </a:p>
          <a:p>
            <a:pPr algn="just"/>
            <a:r>
              <a:rPr lang="en-GB" sz="3600" dirty="0"/>
              <a:t>Managers: Contradiction between agent of employer whilst actually an employee</a:t>
            </a:r>
          </a:p>
        </p:txBody>
      </p:sp>
      <p:sp>
        <p:nvSpPr>
          <p:cNvPr id="4" name="Slide Number Placeholder 3">
            <a:extLst>
              <a:ext uri="{FF2B5EF4-FFF2-40B4-BE49-F238E27FC236}">
                <a16:creationId xmlns:a16="http://schemas.microsoft.com/office/drawing/2014/main" id="{736CFD89-E64B-422A-87A9-BD1879BD94D8}"/>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60120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2"/>
          <p:cNvSpPr>
            <a:spLocks noGrp="1"/>
          </p:cNvSpPr>
          <p:nvPr>
            <p:ph idx="1"/>
          </p:nvPr>
        </p:nvSpPr>
        <p:spPr>
          <a:xfrm>
            <a:off x="69676" y="-3392"/>
            <a:ext cx="9074324" cy="5952672"/>
          </a:xfrm>
        </p:spPr>
        <p:txBody>
          <a:bodyPr>
            <a:normAutofit/>
          </a:bodyPr>
          <a:lstStyle/>
          <a:p>
            <a:pPr marL="0" indent="0" algn="just">
              <a:buNone/>
            </a:pPr>
            <a:r>
              <a:rPr lang="en-GB" sz="4000" b="1" dirty="0">
                <a:latin typeface="+mj-lt"/>
                <a:cs typeface="Arial" charset="0"/>
              </a:rPr>
              <a:t>Trade Unions</a:t>
            </a:r>
          </a:p>
          <a:p>
            <a:pPr marL="476250" indent="-476250" algn="just"/>
            <a:r>
              <a:rPr lang="en-GB" sz="2800" dirty="0">
                <a:cs typeface="Arial" charset="0"/>
              </a:rPr>
              <a:t>Role: represent the interests of their members in pursuit of democracy in the workplace </a:t>
            </a:r>
          </a:p>
          <a:p>
            <a:pPr marL="476250" indent="-476250" algn="just"/>
            <a:r>
              <a:rPr lang="en-GB" sz="2800" dirty="0">
                <a:cs typeface="Arial" charset="0"/>
              </a:rPr>
              <a:t>Trade unions can represent their members’ interests individually or collectively </a:t>
            </a:r>
          </a:p>
          <a:p>
            <a:pPr marL="476250" indent="-476250" algn="just"/>
            <a:r>
              <a:rPr lang="en-GB" sz="2800" dirty="0">
                <a:cs typeface="Arial" charset="0"/>
              </a:rPr>
              <a:t>Aim: re-balance the distribution of power in employee relationships more equally between management and workers</a:t>
            </a:r>
          </a:p>
          <a:p>
            <a:pPr marL="476250" indent="-476250" algn="just"/>
            <a:r>
              <a:rPr lang="en-GB" sz="2800" dirty="0">
                <a:cs typeface="Arial" charset="0"/>
              </a:rPr>
              <a:t>Traditional remit is pay and conditions</a:t>
            </a:r>
          </a:p>
          <a:p>
            <a:pPr marL="476250" indent="-476250" algn="just"/>
            <a:r>
              <a:rPr lang="en-GB" sz="2800" dirty="0">
                <a:cs typeface="Arial" charset="0"/>
              </a:rPr>
              <a:t>View on unions influenced by perspective on ER</a:t>
            </a:r>
          </a:p>
          <a:p>
            <a:pPr marL="476250" indent="-476250" algn="just"/>
            <a:r>
              <a:rPr lang="en-GB" sz="2800" dirty="0">
                <a:cs typeface="Arial" charset="0"/>
              </a:rPr>
              <a:t>Declining membership levels and reduced influence </a:t>
            </a:r>
          </a:p>
          <a:p>
            <a:pPr marL="476250" indent="-476250">
              <a:buFont typeface="Arial" charset="0"/>
              <a:buNone/>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9468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350585" y="332656"/>
            <a:ext cx="8793415" cy="5506884"/>
          </a:xfrm>
        </p:spPr>
        <p:txBody>
          <a:bodyPr>
            <a:normAutofit/>
          </a:bodyPr>
          <a:lstStyle/>
          <a:p>
            <a:pPr marL="0" indent="0">
              <a:buNone/>
            </a:pPr>
            <a:r>
              <a:rPr lang="en-GB" sz="4400" b="1" dirty="0">
                <a:cs typeface="Arial" charset="0"/>
              </a:rPr>
              <a:t>Government</a:t>
            </a:r>
          </a:p>
          <a:p>
            <a:pPr lvl="1">
              <a:buFont typeface="Arial" panose="020B0604020202020204" pitchFamily="34" charset="0"/>
              <a:buChar char="•"/>
            </a:pPr>
            <a:r>
              <a:rPr lang="en-GB" sz="3600" dirty="0">
                <a:cs typeface="Arial" charset="0"/>
              </a:rPr>
              <a:t>Current Conservative Government</a:t>
            </a:r>
          </a:p>
          <a:p>
            <a:pPr lvl="1">
              <a:buFont typeface="Arial" panose="020B0604020202020204" pitchFamily="34" charset="0"/>
              <a:buChar char="•"/>
            </a:pPr>
            <a:r>
              <a:rPr lang="en-GB" sz="3600" dirty="0">
                <a:cs typeface="Arial" charset="0"/>
              </a:rPr>
              <a:t>Roles include </a:t>
            </a:r>
          </a:p>
          <a:p>
            <a:pPr lvl="2">
              <a:buFont typeface="Courier New" panose="02070309020205020404" pitchFamily="49" charset="0"/>
              <a:buChar char="o"/>
            </a:pPr>
            <a:r>
              <a:rPr lang="en-GB" sz="3200" dirty="0">
                <a:cs typeface="Arial" charset="0"/>
              </a:rPr>
              <a:t> Legislator/regulator</a:t>
            </a:r>
          </a:p>
          <a:p>
            <a:pPr lvl="2">
              <a:buFont typeface="Courier New" panose="02070309020205020404" pitchFamily="49" charset="0"/>
              <a:buChar char="o"/>
            </a:pPr>
            <a:r>
              <a:rPr lang="en-GB" sz="3200" dirty="0">
                <a:cs typeface="Arial" charset="0"/>
              </a:rPr>
              <a:t> Employer in the public sector</a:t>
            </a:r>
          </a:p>
          <a:p>
            <a:pPr lvl="2">
              <a:buFont typeface="Courier New" panose="02070309020205020404" pitchFamily="49" charset="0"/>
              <a:buChar char="o"/>
            </a:pPr>
            <a:r>
              <a:rPr lang="en-GB" sz="3200" dirty="0">
                <a:cs typeface="Arial" charset="0"/>
              </a:rPr>
              <a:t> Government agencies e.g. ACAS, EHRC.</a:t>
            </a:r>
          </a:p>
          <a:p>
            <a:pPr lvl="1">
              <a:buFont typeface="Arial" panose="020B0604020202020204" pitchFamily="34" charset="0"/>
              <a:buChar char="•"/>
            </a:pPr>
            <a:r>
              <a:rPr lang="en-GB" sz="3600" dirty="0">
                <a:cs typeface="Arial" charset="0"/>
              </a:rPr>
              <a:t>Shift away from traditional role as a model employer</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406930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5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065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065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65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D95C-88E8-4091-BA56-7FF7DCE6BA92}"/>
              </a:ext>
            </a:extLst>
          </p:cNvPr>
          <p:cNvSpPr>
            <a:spLocks noGrp="1"/>
          </p:cNvSpPr>
          <p:nvPr>
            <p:ph type="title"/>
          </p:nvPr>
        </p:nvSpPr>
        <p:spPr>
          <a:xfrm>
            <a:off x="457200" y="44624"/>
            <a:ext cx="8229600" cy="1143000"/>
          </a:xfrm>
        </p:spPr>
        <p:txBody>
          <a:bodyPr>
            <a:normAutofit fontScale="90000"/>
          </a:bodyPr>
          <a:lstStyle/>
          <a:p>
            <a:pPr algn="l"/>
            <a:r>
              <a:rPr lang="en-GB" b="1" dirty="0"/>
              <a:t>ACAS</a:t>
            </a:r>
            <a:br>
              <a:rPr lang="en-GB" dirty="0"/>
            </a:br>
            <a:r>
              <a:rPr lang="en-GB" sz="3100" dirty="0"/>
              <a:t>https://www.acas.org.uk/what-we-do</a:t>
            </a:r>
            <a:endParaRPr lang="en-GB" dirty="0"/>
          </a:p>
        </p:txBody>
      </p:sp>
      <p:pic>
        <p:nvPicPr>
          <p:cNvPr id="5" name="Online Media 4" title="Acas: UK Workplace experts">
            <a:hlinkClick r:id="" action="ppaction://media"/>
            <a:extLst>
              <a:ext uri="{FF2B5EF4-FFF2-40B4-BE49-F238E27FC236}">
                <a16:creationId xmlns:a16="http://schemas.microsoft.com/office/drawing/2014/main" id="{18FB3096-62D0-4C45-B26F-1EC7D553AB91}"/>
              </a:ext>
            </a:extLst>
          </p:cNvPr>
          <p:cNvPicPr>
            <a:picLocks noGrp="1" noRot="1" noChangeAspect="1"/>
          </p:cNvPicPr>
          <p:nvPr>
            <p:ph idx="1"/>
            <a:videoFile r:link="rId1"/>
          </p:nvPr>
        </p:nvPicPr>
        <p:blipFill>
          <a:blip r:embed="rId3"/>
          <a:stretch>
            <a:fillRect/>
          </a:stretch>
        </p:blipFill>
        <p:spPr>
          <a:xfrm>
            <a:off x="822412" y="1452099"/>
            <a:ext cx="7499176" cy="4218073"/>
          </a:xfrm>
          <a:prstGeom prst="rect">
            <a:avLst/>
          </a:prstGeom>
        </p:spPr>
      </p:pic>
      <p:sp>
        <p:nvSpPr>
          <p:cNvPr id="4" name="Slide Number Placeholder 3">
            <a:extLst>
              <a:ext uri="{FF2B5EF4-FFF2-40B4-BE49-F238E27FC236}">
                <a16:creationId xmlns:a16="http://schemas.microsoft.com/office/drawing/2014/main" id="{C2099C4C-D592-46C0-9842-870CDB8C48C6}"/>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421496509"/>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C57D-1744-4DB4-9D8A-3CA05F9AA1C6}"/>
              </a:ext>
            </a:extLst>
          </p:cNvPr>
          <p:cNvSpPr>
            <a:spLocks noGrp="1"/>
          </p:cNvSpPr>
          <p:nvPr>
            <p:ph type="title"/>
          </p:nvPr>
        </p:nvSpPr>
        <p:spPr>
          <a:xfrm>
            <a:off x="185065" y="127141"/>
            <a:ext cx="9139463" cy="637563"/>
          </a:xfrm>
        </p:spPr>
        <p:txBody>
          <a:bodyPr>
            <a:noAutofit/>
          </a:bodyPr>
          <a:lstStyle/>
          <a:p>
            <a:pPr algn="l"/>
            <a:r>
              <a:rPr lang="en-GB" sz="4000" b="1" dirty="0"/>
              <a:t>EHRC</a:t>
            </a:r>
            <a:br>
              <a:rPr lang="en-GB" sz="3200" b="1" dirty="0"/>
            </a:br>
            <a:r>
              <a:rPr lang="en-GB" sz="2000" b="1" dirty="0"/>
              <a:t>https://equalityhumanrights.com/en/about-us/who-we-are</a:t>
            </a:r>
          </a:p>
        </p:txBody>
      </p:sp>
      <p:pic>
        <p:nvPicPr>
          <p:cNvPr id="5" name="Online Media 4" title="Equality and Human Rights Commission: our story (subtitled)">
            <a:hlinkClick r:id="" action="ppaction://media"/>
            <a:extLst>
              <a:ext uri="{FF2B5EF4-FFF2-40B4-BE49-F238E27FC236}">
                <a16:creationId xmlns:a16="http://schemas.microsoft.com/office/drawing/2014/main" id="{1D98C514-E4CA-450B-9333-FE4E3A26835E}"/>
              </a:ext>
            </a:extLst>
          </p:cNvPr>
          <p:cNvPicPr>
            <a:picLocks noGrp="1" noRot="1" noChangeAspect="1"/>
          </p:cNvPicPr>
          <p:nvPr>
            <p:ph idx="1"/>
            <a:videoFile r:link="rId1"/>
          </p:nvPr>
        </p:nvPicPr>
        <p:blipFill>
          <a:blip r:embed="rId4"/>
          <a:stretch>
            <a:fillRect/>
          </a:stretch>
        </p:blipFill>
        <p:spPr>
          <a:xfrm>
            <a:off x="539552" y="980728"/>
            <a:ext cx="8147248" cy="4582595"/>
          </a:xfrm>
          <a:prstGeom prst="rect">
            <a:avLst/>
          </a:prstGeom>
        </p:spPr>
      </p:pic>
      <p:sp>
        <p:nvSpPr>
          <p:cNvPr id="4" name="Slide Number Placeholder 3">
            <a:extLst>
              <a:ext uri="{FF2B5EF4-FFF2-40B4-BE49-F238E27FC236}">
                <a16:creationId xmlns:a16="http://schemas.microsoft.com/office/drawing/2014/main" id="{5C976CDE-4DB3-4DF7-84C1-DDAE74568563}"/>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38290340"/>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408"/>
            <a:ext cx="8229600" cy="1143000"/>
          </a:xfrm>
        </p:spPr>
        <p:txBody>
          <a:bodyPr>
            <a:normAutofit fontScale="90000"/>
          </a:bodyPr>
          <a:lstStyle/>
          <a:p>
            <a:r>
              <a:rPr lang="en-GB" b="1" dirty="0"/>
              <a:t>Interests in employment relations</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530188166"/>
              </p:ext>
            </p:extLst>
          </p:nvPr>
        </p:nvGraphicFramePr>
        <p:xfrm>
          <a:off x="251520" y="692696"/>
          <a:ext cx="8640960" cy="5904653"/>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3985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976" y="1230587"/>
            <a:ext cx="8439503" cy="4358653"/>
          </a:xfrm>
        </p:spPr>
        <p:txBody>
          <a:bodyPr>
            <a:normAutofit lnSpcReduction="10000"/>
          </a:bodyPr>
          <a:lstStyle/>
          <a:p>
            <a:r>
              <a:rPr lang="en-GB" dirty="0"/>
              <a:t>Bargaining </a:t>
            </a:r>
          </a:p>
          <a:p>
            <a:r>
              <a:rPr lang="en-GB" dirty="0"/>
              <a:t>Managerial prerogative </a:t>
            </a:r>
          </a:p>
          <a:p>
            <a:r>
              <a:rPr lang="en-GB" dirty="0"/>
              <a:t>Involvement and participation mechanisms</a:t>
            </a:r>
          </a:p>
          <a:p>
            <a:r>
              <a:rPr lang="en-GB" dirty="0"/>
              <a:t>Employee engagement</a:t>
            </a:r>
          </a:p>
          <a:p>
            <a:r>
              <a:rPr lang="en-GB" dirty="0"/>
              <a:t>Third-part intervention </a:t>
            </a:r>
          </a:p>
          <a:p>
            <a:r>
              <a:rPr lang="en-GB" dirty="0"/>
              <a:t>Industrial action</a:t>
            </a:r>
          </a:p>
          <a:p>
            <a:pPr lvl="1"/>
            <a:r>
              <a:rPr lang="en-GB" sz="3000" dirty="0"/>
              <a:t>These processes are shaped by social, economic and political context</a:t>
            </a:r>
          </a:p>
        </p:txBody>
      </p:sp>
      <p:sp>
        <p:nvSpPr>
          <p:cNvPr id="4" name="Title 3"/>
          <p:cNvSpPr>
            <a:spLocks noGrp="1"/>
          </p:cNvSpPr>
          <p:nvPr>
            <p:ph type="title"/>
          </p:nvPr>
        </p:nvSpPr>
        <p:spPr>
          <a:xfrm>
            <a:off x="457200" y="11266"/>
            <a:ext cx="8229600" cy="1143000"/>
          </a:xfrm>
        </p:spPr>
        <p:txBody>
          <a:bodyPr/>
          <a:lstStyle/>
          <a:p>
            <a:r>
              <a:rPr lang="en-GB" b="1" dirty="0"/>
              <a:t>Regulating employee relations</a:t>
            </a:r>
          </a:p>
        </p:txBody>
      </p:sp>
    </p:spTree>
    <p:extLst>
      <p:ext uri="{BB962C8B-B14F-4D97-AF65-F5344CB8AC3E}">
        <p14:creationId xmlns:p14="http://schemas.microsoft.com/office/powerpoint/2010/main" val="2551996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B9A98-F31B-4548-9251-368959B43764}"/>
              </a:ext>
            </a:extLst>
          </p:cNvPr>
          <p:cNvSpPr>
            <a:spLocks noGrp="1" noChangeArrowheads="1"/>
          </p:cNvSpPr>
          <p:nvPr>
            <p:ph type="title"/>
          </p:nvPr>
        </p:nvSpPr>
        <p:spPr/>
        <p:txBody>
          <a:bodyPr>
            <a:normAutofit/>
          </a:bodyPr>
          <a:lstStyle/>
          <a:p>
            <a:pPr eaLnBrk="1" hangingPunct="1"/>
            <a:r>
              <a:rPr lang="en-GB" altLang="en-US" sz="4000" b="1" dirty="0"/>
              <a:t>Collective v Individual Bargaining</a:t>
            </a:r>
          </a:p>
        </p:txBody>
      </p:sp>
      <p:sp>
        <p:nvSpPr>
          <p:cNvPr id="10243" name="Rectangle 3">
            <a:extLst>
              <a:ext uri="{FF2B5EF4-FFF2-40B4-BE49-F238E27FC236}">
                <a16:creationId xmlns:a16="http://schemas.microsoft.com/office/drawing/2014/main" id="{6F28A758-CF7D-4A3D-9EBE-57B427D692E6}"/>
              </a:ext>
            </a:extLst>
          </p:cNvPr>
          <p:cNvSpPr>
            <a:spLocks noGrp="1" noChangeArrowheads="1"/>
          </p:cNvSpPr>
          <p:nvPr>
            <p:ph type="body" idx="1"/>
          </p:nvPr>
        </p:nvSpPr>
        <p:spPr/>
        <p:txBody>
          <a:bodyPr>
            <a:normAutofit/>
          </a:bodyPr>
          <a:lstStyle/>
          <a:p>
            <a:pPr eaLnBrk="1" hangingPunct="1">
              <a:lnSpc>
                <a:spcPct val="150000"/>
              </a:lnSpc>
            </a:pPr>
            <a:r>
              <a:rPr lang="en-GB" altLang="en-US" sz="4000" dirty="0">
                <a:solidFill>
                  <a:srgbClr val="222222"/>
                </a:solidFill>
              </a:rPr>
              <a:t>Individual bargaining</a:t>
            </a:r>
          </a:p>
          <a:p>
            <a:pPr eaLnBrk="1" hangingPunct="1">
              <a:lnSpc>
                <a:spcPct val="150000"/>
              </a:lnSpc>
            </a:pPr>
            <a:r>
              <a:rPr lang="en-GB" altLang="en-US" sz="4000" dirty="0">
                <a:solidFill>
                  <a:srgbClr val="222222"/>
                </a:solidFill>
              </a:rPr>
              <a:t>Collective bargaining</a:t>
            </a:r>
            <a:endParaRPr lang="en-GB" altLang="en-US" sz="4000"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AC82-3236-4899-BB2F-70FB25E0AFFB}"/>
              </a:ext>
            </a:extLst>
          </p:cNvPr>
          <p:cNvSpPr>
            <a:spLocks noGrp="1"/>
          </p:cNvSpPr>
          <p:nvPr>
            <p:ph type="title"/>
          </p:nvPr>
        </p:nvSpPr>
        <p:spPr>
          <a:xfrm>
            <a:off x="518864" y="-18256"/>
            <a:ext cx="8229600" cy="1143000"/>
          </a:xfrm>
        </p:spPr>
        <p:txBody>
          <a:bodyPr>
            <a:normAutofit/>
          </a:bodyPr>
          <a:lstStyle/>
          <a:p>
            <a:r>
              <a:rPr lang="en-GB" sz="4800" b="1" dirty="0"/>
              <a:t>Managerial Prerogative</a:t>
            </a:r>
          </a:p>
        </p:txBody>
      </p:sp>
      <p:sp>
        <p:nvSpPr>
          <p:cNvPr id="3" name="Content Placeholder 2">
            <a:extLst>
              <a:ext uri="{FF2B5EF4-FFF2-40B4-BE49-F238E27FC236}">
                <a16:creationId xmlns:a16="http://schemas.microsoft.com/office/drawing/2014/main" id="{9CCC88C8-02D5-4CAF-B362-B2BB4288F8EE}"/>
              </a:ext>
            </a:extLst>
          </p:cNvPr>
          <p:cNvSpPr>
            <a:spLocks noGrp="1"/>
          </p:cNvSpPr>
          <p:nvPr>
            <p:ph idx="1"/>
          </p:nvPr>
        </p:nvSpPr>
        <p:spPr>
          <a:xfrm>
            <a:off x="91988" y="1012412"/>
            <a:ext cx="8800492" cy="4504819"/>
          </a:xfrm>
        </p:spPr>
        <p:txBody>
          <a:bodyPr>
            <a:noAutofit/>
          </a:bodyPr>
          <a:lstStyle/>
          <a:p>
            <a:pPr algn="just"/>
            <a:r>
              <a:rPr lang="en-GB" sz="3400" dirty="0"/>
              <a:t>Employer's or management's unqualified-authority to exercise its discretion in certain areas without discussion with, or agreement of, a union. </a:t>
            </a:r>
          </a:p>
          <a:p>
            <a:pPr algn="just"/>
            <a:r>
              <a:rPr lang="en-GB" sz="3400" dirty="0"/>
              <a:t>The right of managers to control and direct the work process, unhindered by interference from employees, trade unions, or the law</a:t>
            </a:r>
          </a:p>
        </p:txBody>
      </p:sp>
      <p:sp>
        <p:nvSpPr>
          <p:cNvPr id="4" name="Slide Number Placeholder 3">
            <a:extLst>
              <a:ext uri="{FF2B5EF4-FFF2-40B4-BE49-F238E27FC236}">
                <a16:creationId xmlns:a16="http://schemas.microsoft.com/office/drawing/2014/main" id="{6C1BAD1C-C69E-4922-A96B-D0F60CFBEC12}"/>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123069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465548" y="53752"/>
            <a:ext cx="8229600" cy="1143000"/>
          </a:xfrm>
        </p:spPr>
        <p:txBody>
          <a:bodyPr>
            <a:normAutofit/>
          </a:bodyPr>
          <a:lstStyle/>
          <a:p>
            <a:r>
              <a:rPr lang="en-GB" altLang="en-US" b="1" dirty="0"/>
              <a:t>Involvement and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251520" y="1327648"/>
            <a:ext cx="8712968" cy="4405608"/>
          </a:xfrm>
        </p:spPr>
        <p:txBody>
          <a:bodyPr>
            <a:normAutofit fontScale="92500" lnSpcReduction="20000"/>
          </a:bodyPr>
          <a:lstStyle/>
          <a:p>
            <a:pPr marL="0" indent="0">
              <a:buNone/>
            </a:pPr>
            <a:r>
              <a:rPr lang="en-GB" altLang="en-US" sz="2800" b="1" dirty="0"/>
              <a:t>Involvement:</a:t>
            </a:r>
          </a:p>
          <a:p>
            <a:r>
              <a:rPr lang="en-GB" altLang="en-US" sz="2800" dirty="0"/>
              <a:t>Management initiated arrangements focused on the </a:t>
            </a:r>
            <a:r>
              <a:rPr lang="en-GB" altLang="en-US" sz="2800" b="1" dirty="0"/>
              <a:t>individual</a:t>
            </a:r>
            <a:r>
              <a:rPr lang="en-GB" altLang="en-US" sz="2800" dirty="0"/>
              <a:t>, with tight constraints on empowerment of employees and does not include organisational decision making</a:t>
            </a:r>
          </a:p>
          <a:p>
            <a:endParaRPr lang="en-GB" altLang="en-US" sz="2800" dirty="0"/>
          </a:p>
          <a:p>
            <a:pPr marL="0" indent="0">
              <a:buNone/>
            </a:pPr>
            <a:r>
              <a:rPr lang="en-GB" altLang="en-US" sz="2800" b="1" dirty="0"/>
              <a:t>Participation:</a:t>
            </a:r>
          </a:p>
          <a:p>
            <a:r>
              <a:rPr lang="en-GB" altLang="en-US" sz="2800" dirty="0"/>
              <a:t>Embraces employees in the organisational decision making process on a </a:t>
            </a:r>
            <a:r>
              <a:rPr lang="en-GB" altLang="en-US" sz="2800" b="1" dirty="0"/>
              <a:t>collective</a:t>
            </a:r>
            <a:r>
              <a:rPr lang="en-GB" altLang="en-US" sz="2800" dirty="0"/>
              <a:t> basis</a:t>
            </a:r>
          </a:p>
          <a:p>
            <a:pPr marL="0" indent="0">
              <a:buNone/>
            </a:pPr>
            <a:endParaRPr lang="en-GB" altLang="en-US" sz="2800" dirty="0"/>
          </a:p>
          <a:p>
            <a:pPr>
              <a:buFontTx/>
              <a:buNone/>
            </a:pPr>
            <a:r>
              <a:rPr lang="en-GB" altLang="en-US" sz="2800" dirty="0"/>
              <a:t>	</a:t>
            </a:r>
            <a:r>
              <a:rPr lang="en-GB" altLang="en-US" sz="2200" dirty="0"/>
              <a:t>(see Armstrong, (2005), Gennard and Judge (2005), Lewis et al.,(2003</a:t>
            </a:r>
            <a:r>
              <a:rPr lang="en-GB" altLang="en-US" sz="1700" dirty="0"/>
              <a:t>)</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23E1-C7E7-44E4-B5AA-8CB0E66FD075}"/>
              </a:ext>
            </a:extLst>
          </p:cNvPr>
          <p:cNvSpPr>
            <a:spLocks noGrp="1"/>
          </p:cNvSpPr>
          <p:nvPr>
            <p:ph type="title"/>
          </p:nvPr>
        </p:nvSpPr>
        <p:spPr>
          <a:xfrm>
            <a:off x="457200" y="-99392"/>
            <a:ext cx="8229600" cy="1143000"/>
          </a:xfrm>
        </p:spPr>
        <p:txBody>
          <a:bodyPr>
            <a:normAutofit/>
          </a:bodyPr>
          <a:lstStyle/>
          <a:p>
            <a:r>
              <a:rPr lang="en-GB" sz="5400" b="1" dirty="0"/>
              <a:t>Employee Engagement</a:t>
            </a:r>
          </a:p>
        </p:txBody>
      </p:sp>
      <p:sp>
        <p:nvSpPr>
          <p:cNvPr id="3" name="Content Placeholder 2">
            <a:extLst>
              <a:ext uri="{FF2B5EF4-FFF2-40B4-BE49-F238E27FC236}">
                <a16:creationId xmlns:a16="http://schemas.microsoft.com/office/drawing/2014/main" id="{16CEB552-2D9C-4D20-A33A-67089BEF722A}"/>
              </a:ext>
            </a:extLst>
          </p:cNvPr>
          <p:cNvSpPr>
            <a:spLocks noGrp="1"/>
          </p:cNvSpPr>
          <p:nvPr>
            <p:ph idx="1"/>
          </p:nvPr>
        </p:nvSpPr>
        <p:spPr>
          <a:xfrm>
            <a:off x="112676" y="1043608"/>
            <a:ext cx="8851812" cy="4689648"/>
          </a:xfrm>
        </p:spPr>
        <p:txBody>
          <a:bodyPr>
            <a:normAutofit fontScale="85000" lnSpcReduction="20000"/>
          </a:bodyPr>
          <a:lstStyle/>
          <a:p>
            <a:pPr>
              <a:lnSpc>
                <a:spcPct val="120000"/>
              </a:lnSpc>
            </a:pPr>
            <a:r>
              <a:rPr lang="en-GB" dirty="0"/>
              <a:t>No single definition – </a:t>
            </a:r>
            <a:r>
              <a:rPr lang="en-GB" dirty="0" err="1"/>
              <a:t>Macloed</a:t>
            </a:r>
            <a:r>
              <a:rPr lang="en-GB" dirty="0"/>
              <a:t> Review 2009, more than 50 definitions!</a:t>
            </a:r>
          </a:p>
          <a:p>
            <a:pPr algn="just">
              <a:lnSpc>
                <a:spcPct val="120000"/>
              </a:lnSpc>
            </a:pPr>
            <a:r>
              <a:rPr lang="en-GB" dirty="0"/>
              <a:t>Kahn (1990): </a:t>
            </a:r>
            <a:r>
              <a:rPr lang="en-GB" i="1" dirty="0"/>
              <a:t>how people express themselves physically, cognitively, and emotionally as they interact with their jobs</a:t>
            </a:r>
          </a:p>
          <a:p>
            <a:pPr algn="just">
              <a:lnSpc>
                <a:spcPct val="120000"/>
              </a:lnSpc>
            </a:pPr>
            <a:r>
              <a:rPr lang="en-GB" dirty="0"/>
              <a:t>Gallup’s Q12 questionnaire covers job clarity, job resources, work that plays to one’s strengths, recognition, social support and cohesion, personal development, employee voice, meaningfulness of work, and colleagues’ motivation.</a:t>
            </a:r>
          </a:p>
          <a:p>
            <a:pPr algn="just"/>
            <a:endParaRPr lang="en-GB" i="1" dirty="0"/>
          </a:p>
        </p:txBody>
      </p:sp>
      <p:sp>
        <p:nvSpPr>
          <p:cNvPr id="4" name="Slide Number Placeholder 3">
            <a:extLst>
              <a:ext uri="{FF2B5EF4-FFF2-40B4-BE49-F238E27FC236}">
                <a16:creationId xmlns:a16="http://schemas.microsoft.com/office/drawing/2014/main" id="{D4B24FB5-0785-4B9B-932D-773CE1801C2F}"/>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255453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p:txBody>
          <a:bodyPr>
            <a:normAutofit/>
          </a:bodyPr>
          <a:lstStyle/>
          <a:p>
            <a:r>
              <a:rPr lang="en-GB" sz="4800" b="1" dirty="0"/>
              <a:t>Third-part intervention</a:t>
            </a:r>
          </a:p>
        </p:txBody>
      </p:sp>
      <p:sp>
        <p:nvSpPr>
          <p:cNvPr id="3" name="Content Placeholder 2">
            <a:extLst>
              <a:ext uri="{FF2B5EF4-FFF2-40B4-BE49-F238E27FC236}">
                <a16:creationId xmlns:a16="http://schemas.microsoft.com/office/drawing/2014/main" id="{229286A7-A86F-4E06-98CD-6D1B29953C12}"/>
              </a:ext>
            </a:extLst>
          </p:cNvPr>
          <p:cNvSpPr>
            <a:spLocks noGrp="1"/>
          </p:cNvSpPr>
          <p:nvPr>
            <p:ph idx="1"/>
          </p:nvPr>
        </p:nvSpPr>
        <p:spPr>
          <a:xfrm>
            <a:off x="662880" y="1470484"/>
            <a:ext cx="8229600" cy="3917032"/>
          </a:xfrm>
        </p:spPr>
        <p:txBody>
          <a:bodyPr>
            <a:normAutofit/>
          </a:bodyPr>
          <a:lstStyle/>
          <a:p>
            <a:pPr marL="0" indent="0">
              <a:buNone/>
            </a:pPr>
            <a:r>
              <a:rPr lang="en-GB" sz="4400" dirty="0"/>
              <a:t>ACAS  </a:t>
            </a:r>
          </a:p>
          <a:p>
            <a:r>
              <a:rPr lang="en-GB" sz="4400" dirty="0"/>
              <a:t>Mediation </a:t>
            </a:r>
          </a:p>
          <a:p>
            <a:pPr marL="628650" indent="-571500"/>
            <a:r>
              <a:rPr lang="en-GB" sz="4400" dirty="0"/>
              <a:t>Arbitration</a:t>
            </a:r>
          </a:p>
          <a:p>
            <a:pPr marL="0" indent="0">
              <a:buNone/>
            </a:pPr>
            <a:r>
              <a:rPr lang="en-GB" sz="4400" dirty="0"/>
              <a:t>Employment tribunals</a:t>
            </a:r>
          </a:p>
        </p:txBody>
      </p:sp>
      <p:sp>
        <p:nvSpPr>
          <p:cNvPr id="4" name="Slide Number Placeholder 3">
            <a:extLst>
              <a:ext uri="{FF2B5EF4-FFF2-40B4-BE49-F238E27FC236}">
                <a16:creationId xmlns:a16="http://schemas.microsoft.com/office/drawing/2014/main" id="{E9448993-2ACF-45B0-8E3C-777D534D8FD0}"/>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14684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A784-A682-4013-BB3F-E6962A746145}"/>
              </a:ext>
            </a:extLst>
          </p:cNvPr>
          <p:cNvSpPr>
            <a:spLocks noGrp="1"/>
          </p:cNvSpPr>
          <p:nvPr>
            <p:ph type="title"/>
          </p:nvPr>
        </p:nvSpPr>
        <p:spPr/>
        <p:txBody>
          <a:bodyPr>
            <a:normAutofit/>
          </a:bodyPr>
          <a:lstStyle/>
          <a:p>
            <a:r>
              <a:rPr lang="en-GB" sz="4800" b="1" dirty="0"/>
              <a:t>Industrial action</a:t>
            </a:r>
          </a:p>
        </p:txBody>
      </p:sp>
      <p:sp>
        <p:nvSpPr>
          <p:cNvPr id="3" name="Content Placeholder 2">
            <a:extLst>
              <a:ext uri="{FF2B5EF4-FFF2-40B4-BE49-F238E27FC236}">
                <a16:creationId xmlns:a16="http://schemas.microsoft.com/office/drawing/2014/main" id="{093020D9-3411-4E6A-AA4D-46CDC23922C5}"/>
              </a:ext>
            </a:extLst>
          </p:cNvPr>
          <p:cNvSpPr>
            <a:spLocks noGrp="1"/>
          </p:cNvSpPr>
          <p:nvPr>
            <p:ph idx="1"/>
          </p:nvPr>
        </p:nvSpPr>
        <p:spPr>
          <a:xfrm>
            <a:off x="374286" y="1417638"/>
            <a:ext cx="8769714" cy="4536504"/>
          </a:xfrm>
        </p:spPr>
        <p:txBody>
          <a:bodyPr numCol="2">
            <a:normAutofit/>
          </a:bodyPr>
          <a:lstStyle/>
          <a:p>
            <a:pPr marL="0" indent="0">
              <a:buNone/>
            </a:pPr>
            <a:r>
              <a:rPr lang="en-GB" dirty="0"/>
              <a:t>Industrial action is an act, done by either an employee or an employer, which prevents the operation of the contract of employment.</a:t>
            </a:r>
          </a:p>
          <a:p>
            <a:pPr marL="0" indent="0">
              <a:buNone/>
            </a:pPr>
            <a:endParaRPr lang="en-GB" dirty="0"/>
          </a:p>
          <a:p>
            <a:pPr marL="0" indent="0" algn="ctr">
              <a:buNone/>
            </a:pPr>
            <a:r>
              <a:rPr lang="en-GB" dirty="0"/>
              <a:t>Picketing</a:t>
            </a:r>
          </a:p>
          <a:p>
            <a:pPr marL="0" indent="0" algn="ctr">
              <a:buNone/>
            </a:pPr>
            <a:r>
              <a:rPr lang="en-GB" dirty="0"/>
              <a:t>Go-slows</a:t>
            </a:r>
          </a:p>
          <a:p>
            <a:pPr marL="0" indent="0" algn="ctr">
              <a:buNone/>
            </a:pPr>
            <a:r>
              <a:rPr lang="en-GB" dirty="0"/>
              <a:t>Overtime bans</a:t>
            </a:r>
          </a:p>
          <a:p>
            <a:pPr marL="0" indent="0" algn="ctr">
              <a:buNone/>
            </a:pPr>
            <a:r>
              <a:rPr lang="en-GB" dirty="0"/>
              <a:t>Work to rule</a:t>
            </a:r>
          </a:p>
          <a:p>
            <a:pPr marL="0" indent="0" algn="ctr">
              <a:buNone/>
            </a:pPr>
            <a:r>
              <a:rPr lang="en-GB" dirty="0"/>
              <a:t>Strike</a:t>
            </a:r>
          </a:p>
          <a:p>
            <a:pPr marL="0" indent="0" algn="ctr">
              <a:buNone/>
            </a:pPr>
            <a:endParaRPr lang="en-GB" dirty="0"/>
          </a:p>
          <a:p>
            <a:pPr marL="0" indent="0" algn="ctr">
              <a:buNone/>
            </a:pPr>
            <a:r>
              <a:rPr lang="en-GB" dirty="0"/>
              <a:t>Lockout by employers</a:t>
            </a:r>
          </a:p>
        </p:txBody>
      </p:sp>
      <p:sp>
        <p:nvSpPr>
          <p:cNvPr id="4" name="Slide Number Placeholder 3">
            <a:extLst>
              <a:ext uri="{FF2B5EF4-FFF2-40B4-BE49-F238E27FC236}">
                <a16:creationId xmlns:a16="http://schemas.microsoft.com/office/drawing/2014/main" id="{CD6F4843-8E9A-4F27-815F-D58B6A1FE3AC}"/>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370713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13C8A4D-4439-4607-BC32-1C0DFF3248D7}"/>
              </a:ext>
            </a:extLst>
          </p:cNvPr>
          <p:cNvSpPr>
            <a:spLocks noGrp="1" noChangeArrowheads="1"/>
          </p:cNvSpPr>
          <p:nvPr>
            <p:ph type="title"/>
          </p:nvPr>
        </p:nvSpPr>
        <p:spPr>
          <a:xfrm>
            <a:off x="374848" y="228028"/>
            <a:ext cx="8229600" cy="1143000"/>
          </a:xfrm>
        </p:spPr>
        <p:txBody>
          <a:bodyPr>
            <a:normAutofit fontScale="90000"/>
          </a:bodyPr>
          <a:lstStyle/>
          <a:p>
            <a:pPr eaLnBrk="1" hangingPunct="1"/>
            <a:r>
              <a:rPr lang="en-GB" altLang="en-US" b="1" dirty="0"/>
              <a:t>Non-union representation:</a:t>
            </a:r>
            <a:br>
              <a:rPr lang="en-GB" altLang="en-US" b="1" dirty="0"/>
            </a:br>
            <a:r>
              <a:rPr lang="en-GB" altLang="en-US" b="1" dirty="0"/>
              <a:t>Works councils</a:t>
            </a:r>
            <a:endParaRPr lang="en-US" altLang="en-US" b="1" dirty="0"/>
          </a:p>
        </p:txBody>
      </p:sp>
      <p:sp>
        <p:nvSpPr>
          <p:cNvPr id="25603" name="Rectangle 3">
            <a:extLst>
              <a:ext uri="{FF2B5EF4-FFF2-40B4-BE49-F238E27FC236}">
                <a16:creationId xmlns:a16="http://schemas.microsoft.com/office/drawing/2014/main" id="{B0FE2110-1D60-4799-99F4-2F2A5F8A89F1}"/>
              </a:ext>
            </a:extLst>
          </p:cNvPr>
          <p:cNvSpPr>
            <a:spLocks noGrp="1" noChangeArrowheads="1"/>
          </p:cNvSpPr>
          <p:nvPr>
            <p:ph type="body" idx="1"/>
          </p:nvPr>
        </p:nvSpPr>
        <p:spPr>
          <a:xfrm>
            <a:off x="216822" y="1700808"/>
            <a:ext cx="8545651" cy="4357664"/>
          </a:xfrm>
        </p:spPr>
        <p:txBody>
          <a:bodyPr>
            <a:normAutofit/>
          </a:bodyPr>
          <a:lstStyle/>
          <a:p>
            <a:pPr algn="just" eaLnBrk="1" hangingPunct="1"/>
            <a:r>
              <a:rPr lang="en-GB" altLang="en-US" dirty="0"/>
              <a:t>These are forums where workers and management meet to discuss issues concerning work e.g. working conditions, pay, training</a:t>
            </a:r>
          </a:p>
          <a:p>
            <a:pPr eaLnBrk="1" hangingPunct="1"/>
            <a:r>
              <a:rPr lang="en-GB" altLang="en-US" dirty="0"/>
              <a:t>Usually members are elected </a:t>
            </a:r>
          </a:p>
          <a:p>
            <a:pPr eaLnBrk="1" hangingPunct="1"/>
            <a:r>
              <a:rPr lang="en-GB" altLang="en-US" dirty="0"/>
              <a:t>Often used where there are no trade unions </a:t>
            </a:r>
          </a:p>
          <a:p>
            <a:pPr eaLnBrk="1" hangingPunct="1"/>
            <a:endParaRPr lang="en-US" altLang="en-US"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32"/>
            <a:ext cx="8229600" cy="1143000"/>
          </a:xfrm>
        </p:spPr>
        <p:txBody>
          <a:bodyPr>
            <a:normAutofit/>
          </a:bodyPr>
          <a:lstStyle/>
          <a:p>
            <a:r>
              <a:rPr lang="en-GB" sz="5400" b="1" dirty="0"/>
              <a:t>The Legal Framework</a:t>
            </a:r>
          </a:p>
        </p:txBody>
      </p:sp>
      <p:sp>
        <p:nvSpPr>
          <p:cNvPr id="3" name="Content Placeholder 2"/>
          <p:cNvSpPr>
            <a:spLocks noGrp="1"/>
          </p:cNvSpPr>
          <p:nvPr>
            <p:ph idx="1"/>
          </p:nvPr>
        </p:nvSpPr>
        <p:spPr>
          <a:xfrm>
            <a:off x="97976" y="1137136"/>
            <a:ext cx="8794503" cy="4452103"/>
          </a:xfrm>
        </p:spPr>
        <p:txBody>
          <a:bodyPr>
            <a:normAutofit fontScale="92500" lnSpcReduction="20000"/>
          </a:bodyPr>
          <a:lstStyle/>
          <a:p>
            <a:pPr algn="just"/>
            <a:r>
              <a:rPr lang="en-GB" dirty="0"/>
              <a:t>Employment Contracts – express/implied terms</a:t>
            </a:r>
          </a:p>
          <a:p>
            <a:pPr algn="just"/>
            <a:r>
              <a:rPr lang="en-GB" dirty="0"/>
              <a:t>Codes of Practice</a:t>
            </a:r>
          </a:p>
          <a:p>
            <a:pPr algn="just"/>
            <a:r>
              <a:rPr lang="en-GB" dirty="0"/>
              <a:t>Key developments in Individual laws – Equality Act 2010, Default Retirement Age (2011), Agency Workers Regulations (2010)</a:t>
            </a:r>
          </a:p>
          <a:p>
            <a:pPr algn="just"/>
            <a:r>
              <a:rPr lang="en-GB" dirty="0"/>
              <a:t>Main developments in collective laws – ICE Regulations (2005), Statutory TU recognition (2000), restrictions on industrial action.</a:t>
            </a:r>
          </a:p>
          <a:p>
            <a:pPr algn="just"/>
            <a:r>
              <a:rPr lang="en-GB"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274761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8E26A-2947-4C83-99D6-F2229B3288B0}"/>
              </a:ext>
            </a:extLst>
          </p:cNvPr>
          <p:cNvSpPr>
            <a:spLocks noGrp="1"/>
          </p:cNvSpPr>
          <p:nvPr>
            <p:ph type="title"/>
          </p:nvPr>
        </p:nvSpPr>
        <p:spPr>
          <a:xfrm>
            <a:off x="100020" y="-18256"/>
            <a:ext cx="8229600" cy="1143000"/>
          </a:xfrm>
        </p:spPr>
        <p:txBody>
          <a:bodyPr>
            <a:normAutofit/>
          </a:bodyPr>
          <a:lstStyle/>
          <a:p>
            <a:pPr algn="l"/>
            <a:r>
              <a:rPr lang="en-GB" sz="4800" b="1" dirty="0"/>
              <a:t>Summary:</a:t>
            </a:r>
          </a:p>
        </p:txBody>
      </p:sp>
      <p:sp>
        <p:nvSpPr>
          <p:cNvPr id="3" name="Content Placeholder 2">
            <a:extLst>
              <a:ext uri="{FF2B5EF4-FFF2-40B4-BE49-F238E27FC236}">
                <a16:creationId xmlns:a16="http://schemas.microsoft.com/office/drawing/2014/main" id="{EE8072EC-F05E-4AE0-AC41-C9B357C1B526}"/>
              </a:ext>
            </a:extLst>
          </p:cNvPr>
          <p:cNvSpPr>
            <a:spLocks noGrp="1"/>
          </p:cNvSpPr>
          <p:nvPr>
            <p:ph idx="1"/>
          </p:nvPr>
        </p:nvSpPr>
        <p:spPr>
          <a:xfrm>
            <a:off x="108052" y="1052736"/>
            <a:ext cx="8935928" cy="4824536"/>
          </a:xfrm>
        </p:spPr>
        <p:txBody>
          <a:bodyPr numCol="2">
            <a:noAutofit/>
          </a:bodyPr>
          <a:lstStyle/>
          <a:p>
            <a:r>
              <a:rPr lang="en-GB" sz="3000" dirty="0"/>
              <a:t>Key actors in the employment relationships and the function of trade unions </a:t>
            </a:r>
          </a:p>
          <a:p>
            <a:r>
              <a:rPr lang="en-GB" sz="3000" dirty="0"/>
              <a:t>Explanations for the decline in union membership and influence since 1979</a:t>
            </a:r>
          </a:p>
          <a:p>
            <a:r>
              <a:rPr lang="en-GB" sz="3000" dirty="0"/>
              <a:t>Competing interests of involved parties</a:t>
            </a:r>
          </a:p>
          <a:p>
            <a:r>
              <a:rPr lang="en-GB" sz="3000" dirty="0"/>
              <a:t>ER regulation</a:t>
            </a:r>
          </a:p>
          <a:p>
            <a:r>
              <a:rPr lang="en-GB" sz="3000" dirty="0"/>
              <a:t>Non-union representation</a:t>
            </a:r>
          </a:p>
          <a:p>
            <a:r>
              <a:rPr lang="en-GB" sz="3000" dirty="0"/>
              <a:t>The future of trade unions and employee representation </a:t>
            </a:r>
          </a:p>
          <a:p>
            <a:r>
              <a:rPr lang="en-US" sz="3000" dirty="0"/>
              <a:t>The legal framework</a:t>
            </a:r>
            <a:endParaRPr lang="en-GB" sz="3000" dirty="0"/>
          </a:p>
        </p:txBody>
      </p:sp>
      <p:sp>
        <p:nvSpPr>
          <p:cNvPr id="4" name="Slide Number Placeholder 3">
            <a:extLst>
              <a:ext uri="{FF2B5EF4-FFF2-40B4-BE49-F238E27FC236}">
                <a16:creationId xmlns:a16="http://schemas.microsoft.com/office/drawing/2014/main" id="{139CC761-25D3-48D4-A953-2BB4ABD0FC18}"/>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093081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f66716c4-314f-46c1-b01e-5a44c61897d8"/>
    <ds:schemaRef ds:uri="a908d394-d138-480e-87a3-ff44c37f991a"/>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12125</TotalTime>
  <Words>7183</Words>
  <Application>Microsoft Office PowerPoint</Application>
  <PresentationFormat>On-screen Show (4:3)</PresentationFormat>
  <Paragraphs>468</Paragraphs>
  <Slides>21</Slides>
  <Notes>18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Narrow</vt:lpstr>
      <vt:lpstr>Calibri</vt:lpstr>
      <vt:lpstr>Courier New</vt:lpstr>
      <vt:lpstr>Myriad Pro</vt:lpstr>
      <vt:lpstr>20140311PresentationUWTSDTemplate</vt:lpstr>
      <vt:lpstr>BMBM6014 Managing Employee Relations</vt:lpstr>
      <vt:lpstr>Today’s session:</vt:lpstr>
      <vt:lpstr>Key actors in the employment relationship</vt:lpstr>
      <vt:lpstr>Employers/Managers</vt:lpstr>
      <vt:lpstr>Management Style</vt:lpstr>
      <vt:lpstr>Employees</vt:lpstr>
      <vt:lpstr>PowerPoint Presentation</vt:lpstr>
      <vt:lpstr>PowerPoint Presentation</vt:lpstr>
      <vt:lpstr>ACAS https://www.acas.org.uk/what-we-do</vt:lpstr>
      <vt:lpstr>EHRC https://equalityhumanrights.com/en/about-us/who-we-are</vt:lpstr>
      <vt:lpstr>Interests in employment relations</vt:lpstr>
      <vt:lpstr>Regulating employee relations</vt:lpstr>
      <vt:lpstr>Collective v Individual Bargaining</vt:lpstr>
      <vt:lpstr>Managerial Prerogative</vt:lpstr>
      <vt:lpstr>Involvement and Participation</vt:lpstr>
      <vt:lpstr>Employee Engagement</vt:lpstr>
      <vt:lpstr>Third-part intervention</vt:lpstr>
      <vt:lpstr>Industrial action</vt:lpstr>
      <vt:lpstr>Non-union representation: Works councils</vt:lpstr>
      <vt:lpstr>The Legal Framework</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163</cp:revision>
  <dcterms:created xsi:type="dcterms:W3CDTF">2015-04-14T15:21:28Z</dcterms:created>
  <dcterms:modified xsi:type="dcterms:W3CDTF">2021-09-20T11:33:30Z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