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03" r:id="rId1"/>
    <p:sldMasterId id="2147483915" r:id="rId2"/>
    <p:sldMasterId id="2147483927" r:id="rId3"/>
    <p:sldMasterId id="2147483939" r:id="rId4"/>
    <p:sldMasterId id="2147483951" r:id="rId5"/>
  </p:sldMasterIdLst>
  <p:notesMasterIdLst>
    <p:notesMasterId r:id="rId59"/>
  </p:notesMasterIdLst>
  <p:handoutMasterIdLst>
    <p:handoutMasterId r:id="rId60"/>
  </p:handoutMasterIdLst>
  <p:sldIdLst>
    <p:sldId id="347" r:id="rId6"/>
    <p:sldId id="349" r:id="rId7"/>
    <p:sldId id="370" r:id="rId8"/>
    <p:sldId id="348" r:id="rId9"/>
    <p:sldId id="351" r:id="rId10"/>
    <p:sldId id="274" r:id="rId11"/>
    <p:sldId id="292" r:id="rId12"/>
    <p:sldId id="356" r:id="rId13"/>
    <p:sldId id="362" r:id="rId14"/>
    <p:sldId id="363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9" r:id="rId23"/>
    <p:sldId id="311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3" r:id="rId32"/>
    <p:sldId id="324" r:id="rId33"/>
    <p:sldId id="326" r:id="rId34"/>
    <p:sldId id="333" r:id="rId35"/>
    <p:sldId id="334" r:id="rId36"/>
    <p:sldId id="335" r:id="rId37"/>
    <p:sldId id="337" r:id="rId38"/>
    <p:sldId id="336" r:id="rId39"/>
    <p:sldId id="339" r:id="rId40"/>
    <p:sldId id="340" r:id="rId41"/>
    <p:sldId id="341" r:id="rId42"/>
    <p:sldId id="342" r:id="rId43"/>
    <p:sldId id="343" r:id="rId44"/>
    <p:sldId id="345" r:id="rId45"/>
    <p:sldId id="364" r:id="rId46"/>
    <p:sldId id="259" r:id="rId47"/>
    <p:sldId id="265" r:id="rId48"/>
    <p:sldId id="258" r:id="rId49"/>
    <p:sldId id="271" r:id="rId50"/>
    <p:sldId id="261" r:id="rId51"/>
    <p:sldId id="266" r:id="rId52"/>
    <p:sldId id="267" r:id="rId53"/>
    <p:sldId id="352" r:id="rId54"/>
    <p:sldId id="354" r:id="rId55"/>
    <p:sldId id="355" r:id="rId56"/>
    <p:sldId id="366" r:id="rId57"/>
    <p:sldId id="353" r:id="rId58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7" autoAdjust="0"/>
    <p:restoredTop sz="94660"/>
  </p:normalViewPr>
  <p:slideViewPr>
    <p:cSldViewPr>
      <p:cViewPr varScale="1">
        <p:scale>
          <a:sx n="69" d="100"/>
          <a:sy n="69" d="100"/>
        </p:scale>
        <p:origin x="14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61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8211F12-E37B-41F2-8F8B-32A567111659}" type="datetimeFigureOut">
              <a:rPr lang="en-GB"/>
              <a:pPr>
                <a:defRPr/>
              </a:pPr>
              <a:t>05/02/2019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5E4D694-F163-4538-9E7F-D372041DEE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16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1870FB8-F097-46E9-B248-2BDB92005E9E}" type="datetimeFigureOut">
              <a:rPr lang="en-GB"/>
              <a:pPr>
                <a:defRPr/>
              </a:pPr>
              <a:t>05/02/2019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F1B0877-6E49-4EB5-BF7A-91F43B817FC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186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ECD038-388C-4FF3-BF55-55E904C3EF79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173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34422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636065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3463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0434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567277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625948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407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734721E-32BD-4DDC-B687-0C6146986401}" type="slidenum">
              <a:rPr lang="en-GB" altLang="en-US" sz="700" smtClean="0"/>
              <a:pPr/>
              <a:t>29</a:t>
            </a:fld>
            <a:endParaRPr lang="en-GB" altLang="en-US" sz="700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68035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D232C4-DF73-4969-AF68-D9037DAF070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330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800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05F733-0F2F-4051-831E-CCFB872BBAE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916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34FCC2-5E23-4174-835E-68EEF47136C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691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52BDE5-509E-49AA-A26F-6BF7EC780CA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46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DE5DFE-9ABA-422D-891D-13E7FEA95B0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623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26856-4023-4D16-B3A8-B632F929992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68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77019B-FC26-4F18-A983-1F53C46E6D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949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304C67-2B38-48F3-84F4-BD5A724A7E4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29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5A2CC9-D804-448E-BACC-D3A05A377E6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299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CC95E-4728-4436-8D52-D1B0B5C722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74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289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421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665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368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130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438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5778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1544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3618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416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0978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8898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801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567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3606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200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04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9067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70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7095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5747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0108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0872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580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058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6253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9990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9816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9557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8835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6247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6112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0652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1727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93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5957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0416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7729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4346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8066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0426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0508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9039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47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56D1010-ABBC-4F76-841A-4ADB5D2A037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989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05/02/2019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9839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05/02/2019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945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05/02/2019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2135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BDB21F-054D-4602-AE64-0B4ADFE145DA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05/02/2019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E4A3806-26F8-43D9-8D20-ED1C7FFA8082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766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youtu.be/SWDMtLk1-EM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sidecareers.co.uk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32656"/>
            <a:ext cx="7772400" cy="3312368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>
                <a:solidFill>
                  <a:srgbClr val="0000FF"/>
                </a:solidFill>
              </a:rPr>
              <a:t/>
            </a:r>
            <a:br>
              <a:rPr lang="en-GB" sz="4000" b="1" dirty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>Consultancy Project</a:t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3808" y="4149080"/>
            <a:ext cx="5832648" cy="2597256"/>
          </a:xfrm>
        </p:spPr>
        <p:txBody>
          <a:bodyPr>
            <a:normAutofit/>
          </a:bodyPr>
          <a:lstStyle/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Role of a Management Consultant</a:t>
            </a:r>
          </a:p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Types of Consultancy</a:t>
            </a:r>
          </a:p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Reasons for Engagement</a:t>
            </a:r>
          </a:p>
        </p:txBody>
      </p:sp>
      <p:sp>
        <p:nvSpPr>
          <p:cNvPr id="1028" name="AutoShape 4" descr="data:image/jpeg;base64,/9j/4AAQSkZJRgABAQAAAQABAAD/2wCEAAkGBxQTEhUUEBQVFBQUGBcXFhcYGBcWFRUUFxgYFxUYFRQYHCggGBsmGxQVITIhJSkrLi4uGB8zODMtNygtLisBCgoKDg0OGxAQGy0kICUsLCssLywsLCwsLCwsLC4sLC0sLiwsLCwsLTIsLC0tLC4sLC8sLCwsLCwtLSwsLCwsLP/AABEIALsBDQMBEQACEQEDEQH/xAAcAAABBAMBAAAAAAAAAAAAAAAABAUGBwECAwj/xABLEAACAQIEAgcFAwgFCgcAAAABAgMAEQQFEiExQQYHEyJRYYEycZGhsQgUwSNCUmJygpLRFTNToqMkJUNzsrPCw/DxNGNkg5PS0//EABsBAQACAwEBAAAAAAAAAAAAAAABAgMEBQYH/8QANxEAAgECBAMFBwMDBQEAAAAAAAECAxEEEiExQVFhBRNxgZEGIjKhscHwFNHhI0JiFlNysvFS/9oADAMBAAIRAxEAPwB3++nzr0Xdo8f3zNhjz51HdonvmdEzOquiXWIFUObedUdEyxxI44fNvOsEqBswxI7YXNB41rzom5TxCHfD4wGteUGjchVTFQNYrGVMzQkKAKAKAKAKAKAKAKAKAKAKAKAKAKAKAKAKAKAKAKAKAKAKAKAKArdcB5V2+8PMqibjL/Ko70nuQOWjwp3o7hHJ8qHhVlWKvDI4vlZHAkVZVk9zG8O1saASp51PuSI/qQFuEzoqbNcVinh09jPTxbjuSbLs5B51o1KDR06OKTHyGYMNq1XFo6EZJnSqlgoAoAoAoAoAoAoAoAoAoAoAoAoAoAoAoAoAoAoAoAoAoAoAoCLLh66GY5KgbjD1XMWUDcYeozE92Z+7Uzk92YOEpnI7o5vgR4VZVCroiPEZSDyrLGs0YJ4ZMa5cqdDeMkeXKs6rRl8Rqyw8oaxFeX548ZAlBHnyrHUw6mrxM1HFypu0yYYDHrINjXNqU3FnapVozWgsrEZgoAoAoAoAoAoAoAoAoAoAoAoAoAoAoAoAoAoAoAoAoAoAoBmWOtq5pKJ0EdVuWym4jqLk5TYR1FybGezpcnKHZUzDKYMNMxGQ5PhQasplXTQgxeVKw3FZoVmjXqYZSQz/AHWXDtqjuV/R/lWznhVVpGl3dSg7w2JPkucLMLcGHEHjWhXoOm+h1cNio1VbiOta5thQBQBQBQBQBQBQBQBQDfjs5iiOl2JbmALke/kKz08NUqK6WhqVsbRpPLJ69DngekOHlbQkq9oNtDd1/RW9r0vUVMPUhrJGSliaVX4X+46VhM4UAUAUAUAUAUAUAUAUAUA3hazXNexuFqLk2NwtRcmxsFqLk2M6aXJsZ01AsZ00uTYNFLixqY6m5FjjLhgasp2KSgmMmPyYg64jpcc+R8j41tU66ayy2NGrhWnnhoxyyXNe07kg0yrxHiPEeNYK9HL70djZw2Jz+5LSSHatc3AoAoAoAoAoAoAoAoCDdKotE7Hk4Dfgfmprs4OWakumh5vtGnlrt89ft9hj6OrDicVGo9oNrPiNHeN/DcAetZcRPJSb8vUrhaUp1orhv6Fl4jMoU9uWNfeyg/C9cWNKctk/Q9FKtTj8UkvMx/ScVgQ4IO4IuQQeG4rm1e0sNSk4ylqtHo3qvBE95HmcmzdOQY+n8zWnPt3DrZSfkvu0R3iMZfncMzFUazi/dYWbbjbk3oTXQw+MpV/hevJ7kQrwm7J6iebNmuQAAL+815+v23iM7UEkr+L+v2DqHE5i5/O+grRn2ni5bzfkkvsVzs06L5lNIzpNZgourWs3G1jbY/8AXGvQ9mYypWbhPWy34mPD1JybUiRV1zbCgCgCgEoWshhsbAVBJsBQk2AqCTNqEhUAzagC1CTNqAxagMMlTchobMxyvXZkOl13VhxB/lWenWy6PY1a2HzarRrZijLMaXBVxpkT2h4+DL5GsdWnl1WzMtCq5rLLSS3/AHF1YjOFAFABNANU/SPDJxlB/ZDN/sithYWs/wC01JY6gv7vTX6CQ9M8HZvyu6gnSVZWawvZNQAYnwBq36Ote1gsdRcW7kbxvWdb+rw1/NpLfIKfrWzHs7nL5Gs+0uUfmLE6WzOisAialVrAE2uAeJP4VkWBpre7NSfada7SshnxuLeRizkseZ8By4bAVtQhGCtHQ0Z1J1JZpO7G+RquVEkr1JKRMcLJZFHgqj5CvkOMV8RUf+UvqzvQfurwNpMUFFzwFa6g3oS5paseOjcEbEzKOF1HvNiflb413+xMPK8qsuGi+r+3zM1BRfvob8ZMO0fSdtRt8a42KUXXm47Xf1Mcpas49tWDKRmHrInTUxXwH1rudgp95O/JfU2KVm9B2OIFemMwCcUB0D0BtQHACrmM2AqCTIFAZoSZqAZoSZoAoAoAoAoAtQCPF4S5Dps68D4+KnyNZITto9jDUp3eaO6O+Hm1C9rHgRzUjiDVJRyuxlhLMrnWqlgoDSb2T7j9KlblZbMqObhXpDyMdjjh8dEx0SKVADXOk8lJFj4kiw99VldLQywgsyu9COYqshZEzwEyqqFl1jQLC5AvYWvbe3ltWKSb2djFFpSvJXHLE48NC5DWQoF7FUIVJLqdRYDTxUkEktvateNNqa53vdvdfnkbkqqlTdnpa2VLRPTW+3C61uRqWSts0xFNJUosS6ObYe4V8jxCvWm/8n9TrReiMmWsNicxlJrDSDZfAbC/uq15Wtd28dCVKysg7aq2GYO2pYZjOXYx4tW4N7W9L8fjW9hcY8NmcVdu25NKo6dxQM0mv3SCfAja3pwrLT7VxEZXk01yt+xk/UVL6DzhsbcAna44eFelo1VVpxmuKubsXmSY4Q4ishYVpLQG4FWKGRQkzQGagGaEmaAKAKAKAKAKAKgkKA5MljqH73mOR94+npVr3VijVndHWqlwoBBiM1hGpTIuoAi17G45DxNZo0Kmjys1p4qjrHMrlZYuMrswKnwIIPwNd5NPVHmcrjpJWG2aFirMBdVtqPhq2X6UckmkzJGLabXAbxgJZTpijdzwsFPGxa1+A2BNHOMVdsywhKTtFXNcHncnaRJZQoKqQRfVbbvX93CrNaFMiWpOZpWkURPL35FDJGI17JLjWguCNDEW3ANtW9aaSi86jouN9XwfibN3NZJS1a0VtFxXg/BeJGoFDtY8OJ5G1YO18VPC4WVSn8WiXmzWpRUpaiiXLIyNiw9b/WvL0faXFwVpqMvK300+RsujAk6YNGVFWwYiDgWLASEKWYHukXYW077iuV+nhOKt8Tyc7+9u3fS1+Wpu5U0kunzE2HwwYKdW7hiq7XZg2nSCSATz+QrFTw6lFNvV3sudna2rS/NCkY3S13OyYNTpuxGsxKNI2BkjVgTc+J3/AA4VkjhoStd2vlSt1infX5llBO3W3zRr92QBC7kFgjGwJ7rcbADl478DtULDU1GLlLez8n5cPPjoRlikrvkaz4UBXO+pCCRe4CHRpIOmz31+IIuNuNVnh0oy5rrw0tw136NaaBxsn+chDhS0jaUUkgE32tYe+qUsNOq7QV2Y4Zpu0UKIcQYnu6kHhuKx1sNUStKLXkXUnTl7yHETm9ztevWYOk6VCEHukjqR2Q4YbEVslhyim2oBzFWKGaEmagGaEmaAKAKAKAKAKAKgkKAKAKAwBQGaAr7HYaRZmvG+zlr6WsRqv7VrV3adSDgkmtuZ5epRqRqNuL3fB8zniM9JJJXbUxFrBlQhgAGINmDPqv4iqrDWW/D56f8AhleMbe3F+mvjrd38RJN0pIvaIW1E21kLYszHuhfaIcgt5Dbao/Sdfl+aabGRY18I/Pq+m+u40YrpU2pGES/k2uo1vbSY1iZWAI1XCe1xF6usKrNX3/e5P6ttp226vlYaEyoa45FNgLMVNzva40n3nnWzc03PdEoweZjRaR+97CrHEGxDJa2kTGwVbG3M2rWnTea6XXV6X8PxGxSqrLaT6aL3rcr/AIzhnZhhc9nG8TAp3GYktHInaBrMLoykBSPPyrRxmFqY3DOlmWut+F0+nNFqqhCXupr9mr+VthmxWeEewo97bn0ANh865+E9maaV8RK75LRLz3fyK97yQ+NmEhAXW1ltYXtbT7PDw5eFeRdSdlFvRfbb+DL3krWua4jOHW7PKw5XLEbHlWal+orTy07tvkT3st7iKHPUYgLLc3FhdhuBZbX8BsLVsVey8dSjmnB2Wu97W8Hw+RXP1Fi4twAAzAA3A1GwPiByNaClJKyb9WTnfM2hlZmVSSdTC+53JNrnzqspOzu+oi22l1Jlk+A0az42Hwv/ADrqdh+9GcvBHVoU8txRPFXeNgbcTDQHCGSxtQDnDLtQEkFWKhUAzQkzQGaAKAKAKAKAKgkKAKAKAKADQADQHOf2W9x+lTHdFZ/CypJuFekPIxOmZFREdhyt7/KoQje5E8VV0Z0OqP3F/ZH0qpTiKcoxpRnvM8KFCzFNIkfTwSNjbSx1Hny57Viqxulpd9dvFmejJpv3mlbhu+iEWc5hC6IIYijKW1uzF5HHFSziwJJZ793bSu9tqmnCabcnf6L88S05QaSirc3u3+fsMEkm9ZyiRKu0r5PFaIvcbc+j1Rj9VgfqPxrv+ztVQxTi/wC5NLxWv0TIbG3KMJeQHknePpw+dvga9R2riVQwk5cWrLxen8kXJJ2lfObFrnbBS2kQ+DKfgQarNe6y0H7y8Sxskm1ox8Gt8gfxrrdhxy0p/wDL7I7dCWZXFMqV2zMN+ISgGvEJY0B2gl2oCY1YqZFQDNCTIoAoAoAoAoDSKZWvoYNY2NiDYjiDbgd+FAb1BIUAx4zpTBHiVwzatZKqTYaVZ7aQTe+9xwHOgHygCgG3G59h4pBHLKqubbb7X4XIFl9aA6PmcUcnZSSIrm2lSQCQ3D53HwqWVXIVT+y3uP0pHdCXwsqpmjI9l/4x/wDSvRWlzXp/J5ROPJ+v8CKeZXXQvfPiLWUjxbgPdx8qjMntqSouL97QRLk195JD7lAAHqdz8vdVlmLd4uCNo4l2DarDbYgHbbmK81V9onCcod3s2vi5O3Iuox4nDMYEC6k1bcdRB4+BAFbfZ3bX6ut3ThbRu977FpRjbQ4YTLRIoZmIvewAB4G25J8qy9o9sU8FNU3FttXKpN7CyLo3AbapZgbjgiW+bVzX7Txbsqb16o2IQhxuY+/QcjP/APHH/wDrVP8ATM1p3i9GY70+b9F+5wxuJjKkR6yTt3kVRb3h2rYwfYEqFeNWVRPK72S/kq3Hhf0/liPCOUvYXv8Ah/3rqdpYBY2koZrWd1x4W20K3F8GLU+3qXw0gP8AG7LauC/ZqrwqL0f7ssnHj9P5O64qIb6pNt/6tb/7yqv2arf7kfRkpwvu/T+Sf9X+KWSCQrq2kI7yhT7CcLMay0ez5YJZJNO+unp9jr4GScHbn9kSGUVlN0QzrQDZikoBIjWoCdVYqZqAZoSUb0k6aYyLOmRZZBHHPHGIQDoaMlAR2du+WDEg7ncW5VBJedSQU51pdbM+CxZwuCWMmIL2ryKW77AMFQBgLBSL35k+FQSSXqq6w/6UR0lRI8REAWVSdMiHbWqndRfYi5tcb70IHPrRxU0eWzthr6rAMw4pET+VYG+1lvvyoSU30E6UPlZmldD2TYcSCI9ztiXRIWjJ5d9rsAe6G42FAWt1YdYQzVZrw9jJAUuA2tGV9Wkg2BBuhuPdvuQAJbmuaQ4ZO0xEixJe12NrsbkAeJsDsPCgKqzjGQz45MdGxOFBLyG7BycNpLlEO4BHZgDa5DcKAs3IekOGxilsLKJNNtQ3DLe9tSMARex99jQDmTbc7AUB5+lzCTMMaQhRXxDkLqbuLZbKC9t+6oHDfkN6Af8ApNiUlx3a4eQTRQ9n2zKb6eyVncL+ldYmsRtq2uKlJu9uBDkla/EkOL62cFpIVJ2JFvZQDceJeidncNXViE4ed5fb7icl/Ob9rwFdlKdfWatHlxficBunhtKbzS58F4dSRZHlfaq1tYVLAaF1m5v+bqBNgLm1zV6lRUUor5sx0qLruU5X8lfV9NPkN7yi5sbi5seFxyNjwrYRqta6HILXzHEv+tP/AJS+rNpLQTZxh3ZFEY1d5iwHHgAu3Pi9dr2fxOGoTm6slFuyV9ra319Czi2tDbIIHCsJFK97a/Hcb7VT2ixNCtUpulJSsne3jp9yYRaHfRYE+AvXApa1IrqvqZLWIqsVfWGadzcRVAuOOHySRrXVl1ozxd0kS6Rq0oRxYgHbjtascq0Vx42fQyKlJ8N1ddeiOeLyySKwlQoWFwG2a3mvEetTGpGfwu5WcJQ+JWNcLh9TqPE1M5qCvLYrGMpvLFXZZXQiNUjdARq16rfq6VF/iK4uLrRqzTjyO5gaM6UGp73+yH6QVqm6JJhQDdiFoBrlG9ATyrFTNQCL9Pem8WVxo8sbyNKWVFTSLlQCdTMdhuOAPHhQkrjDXzFZM+1JE+CSb/J7alMuHUy4fU+xIIkGrgSQLWvtBI8dHeu+CRZPvsX3do0LgqxkSVgVARRp1BiW4biwJJ2oCh88xs2JlbFYgXadmOrSFVmWwIUDba6igJ51DHss3CS3RpMO2kEHv61SVLe9BqB8B50BbmEx2JfN8xiiKukeGgCJIzCITMCyXsDYNqfUQL7DjQDf1pdGIZsDh4zHFFP/AFURQbI4hlkSGIkAlGkjVALfnCwvtQEE6kcRDgGfE5g5w64oGHDM5Ijk7MhpyRyseyAc7e0L3oCSdemewyYbCLBLHIHleQFGV1IRNJ7ykjjMKAhOWYtzhY0BNvu+atbx/JC3zjagJB1CZnbGzw8pYdfrE4A+UrfCgLi6Uws+CxSISGaCZVI4hjGwBHnc0B5TXF3FAKMLmjR6tDGzqVblcEeHkf8Arerwnlb8GvUpUhmXmn6MsvqMyaOd58TMofsCixX4K5BZ2I4EgaLHlv6ULk56Z55h5MI6xOHYlCtla2zi/etbhfnXRwlCpCqnJaa/Q5eNxFKdJxi7vT6kfidIsCSSdbd4I6JbU1lVogwD+ySQ6kjut67LvKt06P68PJ6mqlGFDr1S35q+u3FabjOkFwN7Xtvyrzf+oa1LETjUSlHM0uDVnbfj1/EYO6TQ7vk0imwXX5rci9r8SByF64FajVc27Xu29NtdTadGS03OkmVSKSCjHSLkgErp33vbhsfgaxVKFWDaaemvQl0pLgdVy2S3sNe4FrHVuCdlte1lNUdGpb4XytZ32vt5FlSlyM/cmK+y1iCL2NvA71SKqRamovR32dtCcja2GyLo7xDNv5C1j53r0lX2sq392klzu2/srGusJzY0tBYkHiCR8K9jRqKrTjUWzSfqrmm9HYkWVCSOJPu8miUlmaKQFVlXbToD9x7WO4sd6w1MspPOrrmuHjbVfQ3KTlGK7t2euj0v4X0flqR/Gzpr1aQms30qGKjYX4kkC/nzraimla9zUbzNtKwpVGifvAqw2IIIIv5Vq4pKdFtPqbODk6eISa6Eu6Dd+SR7+yoAHjqNz8NPzFcQ9CS2SgEstAN84oBsmG9ATrTU3IsGmgsUT9pPE3mwcY3KpM9v2igB/wAM/OoJIJ0c6UdhluY4XVZsQIezH79pvilh6UBEnJ2vz3Hny/A0BZvRDI4c5w4wUP5CXBKjxyMdRl7aT/LGkUC1gNGhRa1t2N7gDtmOPZp8A8eDeKLDYqPCYXGBjaaKCQJpl7tmJAYgggf1gANjYB36ddMp8szXGfdgnaTvhnYuupWhjw+kJa4O7sxuCD3OO5oCL5V0rmzDPMJLiWOg4iPRFqJjjOyjQDw71jfjQDt9o7MNWNghFrQw6j+1KxuP4Y0+NAVjlU+h9VlNg2zGwN1K+p72wHMUBOMl6wYsPFAgy+KSSCKSISNK/eWW5lLIFt3ize4MQONAPXUHlbS444gDTHh4nTa+7yHuqSRY90tzv3V9QPQGIlCKzNwUFj7gLmgPGmYY/tZJJbBTI7yaV2VdbFtIA5C9qAkfWLk8GDxEUWGMhBw8Ukmtgx7R7k2sBtbSfXlQFj/Z9xCHCY1AT2gcMw5aGjshHndHv7hUx3REtmMuSSQa74kkRhG2AJLMRpUAAjgW1cR7Nejq57e5vc83RUL+/tYcuk2d9qI0V45FUA60WRGYjUBrR/YI1ObLcd6/gBhoUst2016fYzYirnsrp9dfnfbiII850qBouQLXv4eVvxri1vZulVqynnazNu1lxMSqWRMUzCUixa677FVINxYgi3C3KvHTxNaLcG72vwXgbqqSaOwzGTmw58hzDD/mNVHjKr4/Lx/dlu8l+fnUVpmUh46SDxFtjckngfFiafr6nT08evN38TIqkhWM1soZlJZdTMdrMdLAC3h3jWzRxzqTpwa1btfg29Fpy1u/xl3VsrvgMmBzNXv2lla97k7H18a2+0fZzE0Xmo3qJ7//AFfw4rw/k06WKhL4tBBgsMskhI7zBw4jP+lTVdlU/pW/NPH5V7WlGVHDwpvhFK/JpW9DTglOba3ve3NX28egrx890lUzmcSMCikPqjIa5ZgwshtdbKTe/lV6cPeTUbW3219N+eperU92Sc813pvpr125aDVGIlsZfH5VsPY1VdtDfjekkskwmZiWVtSA8Fs2pVA4W5V5y7tY9ZZXuI4OkDyw4Y+wY4k4AKTIwBkfuWALH5AVBJaPV3jHxGGZpmZykpQEm506Ebc892NASZsGp8fjQHJssjPG/wAaA5NkkR5H4mgHKgCgPOnXtj9GbgkatOE0AeHaCZQfQyX9KAqegFvbyTLDDq1BCyxrsNGtgx71uBYk7nbfhQE16kcaYsdK4NrYTEE+5Qr/AFQUBGejWGxeLngwuFdy2vVGpciONluxksdhbvEkC/HiTagJ39oGU/f4FbSXXCprZRbUxeS+1yQNrgEm2qgIJ0Jb/OWCP/qsP/vkoB866py2c4q/5vZKPICGPh63PrQEZyTKJcQ0nZKxEUcksjAXCJGjOSx5A6be8jjQHbC5LJJhJsWo/JwPEjf+7r3B8iqD98UBcX2cMsHZ4nE9o9y/YmP/AEdlVXDkc275A8Bfx2AuTFQh0ZDwdSp9zCx+tAeKsVC0bNG/tIWRvepIPzFAWF1jZQ0+aYOCM9/E4fBrc7gMw7O58gFvQDx1AymPEY+BxZ+xuV53iZlYehkFTHdEPYaThpAN1Nelzo873bOR1DlU3RGVmrs1jsfgalNXGVloxR7CvkNeX9SXi/qbsVoKooYhZn9r+XCsGeon7pkUYLWW45ZjIskmtBsQp95tcn529K2MfXhVrOcFwXrx/byM02pO6E88dka/6LfSseCd8VSX+cf+yKVFaEvBkXSLhy8/D4V9dbOAiS4KJ2RYw0EmneM9xh46XRwHG/BgLg8dtxozcVLM01fff5W08mdKmpSioJxdttn5NPXwa8xmx8xkcsyqrcDpBsSNrm5Nz53rbpwUI2Ro1ajnLM0k+g3Y7LllG97i9jcjfztxFWkrxaK06mSSZEDh5QzqV70al3FwdKC1zsf1gfWvPSg4PLLc9VTqRqRzRd0aYzGRnT2SlQI0DX5yBQJGG/Atciqly9egGVnD4GJXFne8jjwL7gHzC6R6UBIqAKAKAKAKAoH7QuSOs4xRjBikWOMSXJYSjVePSGAA0jVcqb77jYUBUwyyT7ucTb8kJBDf/wAwqXsP3V+YoBZgcvVYkxEu8btiYrcAJI4EePceLSr/AA0BwyTOZMKZTFpvLDJA2oE2SUaWK2Is1uBoBw6vcx+75lhJeAEyKx8EkPZv/dc0BcvXjk8Us+XDsl14jErC8oFnKXVQhbmO+Tv4UBS/SGJ8FmUwi/Jvh8SzREWIXRJqiIBuOAU2PrQCPGZ1LM0z4hu2knC6nfdgyFdLA+IVSnuY0Bc3U7aTIcwjCqG/yhbgAFg2HXTqPM3LD3UA0dXOX9t0dzRLXOpnA84o45Ft53WgHv7NWJvDjI/0ZIn/AI1Yf8ugLklkCqWY2CgknwA3JoDyt0UyuLNc6KMHXDzy4iUgEB1j/KSKCdwN9Cm3jQFkZ5lyp0qy5FHdGHUqDvYRpiAu5/1YoDh0AwATpFmoHAJPYf62WN/xqVuQ9iUzZCLcK31WNJ0hvn6OA8qyKuUdEbcR0XHIWPltWSNcxuiWKuWrYDSNgOQr55WwjlOUubZud2jX+iIyblFJHC4vb0NUhhJrYr3UXujEuAsTYW/65Vr4jCTU2rffzJcbCXMYLQyE7AIxJ8gL/hU4GjOOKpO204/VFKsb05LoyBRZ1AeLFf2lYfO1q+snAdGfIWw4mNvZdD6j6VFyjhLkKQlCpkJQgqjN8eWnla9ruw2/RB0gfACuBWlmqSfU9Zh4KFKMVyQiM1YzMeoeimPE+Dw8o/PijJ8m0gMPQgj0oB1oAoAoAoAoCoftJYtRgsNET33n1geKxxurH4yp8aAhGd5eIui2DNrNNjDKfE3SdAf4USgEOe4EL0dy+RbDXicQzeLMSyA+iwgfCgIv0d6Nz4ztzAtxh4XmkJvbSguFFhu7WsBzsfCgGhTbcbEUB6cz7MFxGEybFyr3mxeDe368qMpt5BmDe5aArzr96JLh51xsbMRipG7QG2lGVE0hfHVaQ0BVgwjdkZbdwOEJ/WYMwHwU/CgPQH2eMs/zfiHZrrPKVC8gEQAm/idRFv1R40Bw+zyv5DH4aRf6uYBvPUrIw/wvnQCPqDw/YY/MsNcsIyF1cj2UsiDfzufnQFudJpVTB4lnIVRDKSTwA0GgKY6l8FBHmcaqw7QZcrte4LzTOkp0346YpFXbw8jQEm6fhlz/ACh47Bm1ISeBS5Dj36ZGt5kUAgyXGJhelWMWZwi4iMKhYhQ0jiB1UE8Se8AOZoC3MSgZbVZaMh6oQthBV8xTKbPlalRyNY+9kpMZELDHWk6SLWAJRU0uAsaul6x1KWd3ZDQizXD3hlHijj4qarSw6VWL6r6opKPusrqXIB4V6hVjSdIRS9HR4VdVijpHEZO6+wzr7ifpVu9RV0jopxKcH1ftKD9LGpzoxuhF7pfngVdnYMc8qtxDEn97vfRq49VWm0jsUneCM5tgJcM6pMNLNGkg3vdJBcfA3B81PvrG1YyHpPqyw4TKsGFJOqFZDc370t5GA8gzkAchagJPQBQBQBQBQHnf7R2LLY+CLkkAYftSSOD8kWgHrrjwowuRZfhWt2iNCD744HEhH7zD40BBenGICZZlGGB3WGbEMP8AXykof7snxoC6epvowuFyxNajtMWO1k8dLj8mvohBtyLNQFJdVmA/z3h4nAOiSUEHcExxyHh71oD0B1g5GuJiwsfAJi4GGk6bBQwNrcLKT8KAjn2h8NqytW/s8RG3oVkT/iHwoCm8py/tMkx0n9jicK/oRLF9Zh8KAuX7PM4bK2A4piJFPqsbfRqAV9U2VGB8eS5cyz9pqIAvcyb2HC9+FAHQnLiubZjOrFUmO8eldLMrFQ+obg+1tz7Q34UBL+lOA7fB4mEcZYZUHvZCAfiRQEDyDoOXGEhxT3XCp2iSR6opixVU09srakAAAspHsjysBJ+kOTCXG4OSwJw5JUtvpuRqIJ3vZePkKA0TIEkzJ55EVtIBW4Bs6qiq2/McRQEp01NyDBSlwFqaA3tVLAxalgFqjKDSWPUCPEEfGiVnchob/wCh1tud/lWbvmV7tDc+AHhWbOY8hwfLh4VOcjIcmym4vbbxttVu8K92UX03y8yZzJh12MsuHiHkZI4Vvb96tao7yubFNWiTb7QOShFwmJQWA1YdvG28kX0l+NVe5ZFl9Wzg5VgtJuPu8Y9QoDfMGoJJLQBQBQBQBQFDZ/gzi+lkaKyyLE0JYEEKghTtWQ/pElTbldvI0Ar+0lhyTgWYkRgzKxAJ03MV289uV+VAVdl+HbMMxw8AZnRniw6H2SMNHZAdN+6ezUsbc7+NAeuyVReSqo9AoH8hQHl/qkxHaZ/BJw1viHt4aoZj+NAeks2ju0R5K4b4W/C9ARvrnwnaZPigOKhHH7kiFv7oagKs6s8EJMizgML9wt6xRtIvzAoB3+zdjT2eOi5L2Ui+8iRW/wBlPhQFsZNB2UUluN7+ttvnQB0dwQTWfGw+v86AeSKA0WEC1uW3pQGTGLg8xQAsYBJ8aA3oDFAFCAoSZoDFQDBoDUPU2IOBiq9yLGhhpciwqw62W1Ve5ZHnLPpSvSpbgf8AjcKPLSeyUetiKgksL7Q0LNlaFeCYmNm/Z0SKP7zLQCzqGlLZRGCbhZJgvkNZa3xYn1oCw6AKAKAKAKArvpNgjHmaYnc27N9tjpHdZQfMA/xUA39fcgXBxTA3HfjT9qUKQf4Uc+lAQT7PGT9rmDzkXXDRGx8JJe4v9ztaA9F4iIOjK3BgVPuIsaA8v9RWH1ZxAf7NZm/wmT/joD03iIrm9AMHWBKi5fi3lBKdhIpA3PeUqLeHeYb8uNAVl1OwCTI80jW/aOJ1PhZsNZPnr+VANX2dMXbG4iL+0w5PqjqPo5+FAX+I9iPGgOuHW16A7UAUAUAUAUAUAUAUAUAUAUBrahBjTQBpqbg5YmdY0Z5GCIgLMzEKqqNySTsBQHnLoeIsd0mMhfVGcTNPEbHviPW8NtttlVt+S2qCS1+vJb5NiPJoT/jIPxoDl1ESRnKIhGys6vL2oHFXMjEBh46NB9aAsOgCgCgCgCgGbpBgtZVrcLg/UfjQFJ9dfSCSdosvjhbThirvIQe85TuheQUI/E8T4W3Asrqf6MJgsEdEgmadtbOAABZQAmxN9J1c+JNATs0B58+z/hEizPFJKbTxxPGq246ZFEpvyI0rt5nwoD0CVoCH9auAxEuXyrhZUiBB7bUpLPFzRGHsk+7fxG9AMPUTk5w+HxIbdWkXc2sSE7wt6j40Ay9UmVGHN8a0aRjDuJuyIJ1CPtgY1jvvp02uD4DwoC57UBlRQG1AFAFAFAFAFAFAFAFAFAFAFAYoAoQcsVhkkRo5VV0cFWVgGVlPEEHYigIlk3RmPDYoPCgRQzAADgrXAHzHwoSPfSvAifDtGwuGK3HuIP4UAn6F9HYcHCVgQIZG1PYWuw7o9AB8zQEgoAoAoAoAoDhixcWoCG9PMjWWFXCDXGwu1u92ZBBF+Y1aT8aA26syY1kgPC/aL691/op9TQE2c7GgK56uMII8TKzKC8iE6yO9fUCw1frXuf2RQFj0AkzY/kZPNGHqRb8aAYOjOF7OGcDa4v8A3SPwoDj0PysJKz24JYepH4A0BL7UAUBmgCgCgCgCgCgCgCgCgCgCgCgMUBkUAUByMe96A2lW4oAiWwtQG9AFAFAFAFAc5FoDnLCGUqeDAg+47UBGsog7KZT+6fXb62+FASqW+k242NvfyoCMZDhNMynyP0NASqgE2PW6EeJH8/woBHDFZHH6Vh9b0ApyyAKD5n6f9zQCygCgCgCgCgCgCgCgCgCgCgCgCgCgCgCgCgMUAGgM0AUAUAUAUAUBg0BigGnGoA5t7/W1AO6nYUA1YIflB6/Q0A7UByxHKgONqA7QcKA60AUAUAUAUAUAUAUAUAUAUAUAUAUAUAUAUAUAUAUAUAUAU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030" name="AutoShape 6" descr="data:image/jpeg;base64,/9j/4AAQSkZJRgABAQAAAQABAAD/2wCEAAkGBxQTEhUUEBQVFBQUGBcXFhcYGBcWFRUUFxgYFxUYFRQYHCggGBsmGxQVITIhJSkrLi4uGB8zODMtNygtLisBCgoKDg0OGxAQGy0kICUsLCssLywsLCwsLCwsLC4sLC0sLiwsLCwsLTIsLC0tLC4sLC8sLCwsLCwtLSwsLCwsLP/AABEIALsBDQMBEQACEQEDEQH/xAAcAAABBAMBAAAAAAAAAAAAAAAABAUGBwECAwj/xABLEAACAQIEAgcFAwgFCgcAAAABAgMAEQQFEiExQQYHEyJRYYEycZGhsQgUwSNCUmJygpLRFTNToqMkJUNzsrPCw/DxNGNkg5PS0//EABsBAQACAwEBAAAAAAAAAAAAAAABAgMEBQYH/8QANxEAAgECBAMFBwMDBQEAAAAAAAECAxEEEiExQVFhBRNxgZEGIjKhscHwFNHhI0JiFlNysvFS/9oADAMBAAIRAxEAPwB3++nzr0Xdo8f3zNhjz51HdonvmdEzOquiXWIFUObedUdEyxxI44fNvOsEqBswxI7YXNB41rzom5TxCHfD4wGteUGjchVTFQNYrGVMzQkKAKAKAKAKAKAKAKAKAKAKAKAKAKAKAKAKAKAKAKAKAKAKAKAKArdcB5V2+8PMqibjL/Ko70nuQOWjwp3o7hHJ8qHhVlWKvDI4vlZHAkVZVk9zG8O1saASp51PuSI/qQFuEzoqbNcVinh09jPTxbjuSbLs5B51o1KDR06OKTHyGYMNq1XFo6EZJnSqlgoAoAoAoAoAoAoAoAoAoAoAoAoAoAoAoAoAoAoAoAoAoAoAoCLLh66GY5KgbjD1XMWUDcYeozE92Z+7Uzk92YOEpnI7o5vgR4VZVCroiPEZSDyrLGs0YJ4ZMa5cqdDeMkeXKs6rRl8Rqyw8oaxFeX548ZAlBHnyrHUw6mrxM1HFypu0yYYDHrINjXNqU3FnapVozWgsrEZgoAoAoAoAoAoAoAoAoAoAoAoAoAoAoAoAoAoAoAoAoAoAoBmWOtq5pKJ0EdVuWym4jqLk5TYR1FybGezpcnKHZUzDKYMNMxGQ5PhQasplXTQgxeVKw3FZoVmjXqYZSQz/AHWXDtqjuV/R/lWznhVVpGl3dSg7w2JPkucLMLcGHEHjWhXoOm+h1cNio1VbiOta5thQBQBQBQBQBQBQBQBQDfjs5iiOl2JbmALke/kKz08NUqK6WhqVsbRpPLJ69DngekOHlbQkq9oNtDd1/RW9r0vUVMPUhrJGSliaVX4X+46VhM4UAUAUAUAUAUAUAUAUAUA3hazXNexuFqLk2NwtRcmxsFqLk2M6aXJsZ01AsZ00uTYNFLixqY6m5FjjLhgasp2KSgmMmPyYg64jpcc+R8j41tU66ayy2NGrhWnnhoxyyXNe07kg0yrxHiPEeNYK9HL70djZw2Jz+5LSSHatc3AoAoAoAoAoAoAoAoCDdKotE7Hk4Dfgfmprs4OWakumh5vtGnlrt89ft9hj6OrDicVGo9oNrPiNHeN/DcAetZcRPJSb8vUrhaUp1orhv6Fl4jMoU9uWNfeyg/C9cWNKctk/Q9FKtTj8UkvMx/ScVgQ4IO4IuQQeG4rm1e0sNSk4ylqtHo3qvBE95HmcmzdOQY+n8zWnPt3DrZSfkvu0R3iMZfncMzFUazi/dYWbbjbk3oTXQw+MpV/hevJ7kQrwm7J6iebNmuQAAL+815+v23iM7UEkr+L+v2DqHE5i5/O+grRn2ni5bzfkkvsVzs06L5lNIzpNZgourWs3G1jbY/8AXGvQ9mYypWbhPWy34mPD1JybUiRV1zbCgCgCgEoWshhsbAVBJsBQk2AqCTNqEhUAzagC1CTNqAxagMMlTchobMxyvXZkOl13VhxB/lWenWy6PY1a2HzarRrZijLMaXBVxpkT2h4+DL5GsdWnl1WzMtCq5rLLSS3/AHF1YjOFAFABNANU/SPDJxlB/ZDN/sithYWs/wC01JY6gv7vTX6CQ9M8HZvyu6gnSVZWawvZNQAYnwBq36Ote1gsdRcW7kbxvWdb+rw1/NpLfIKfrWzHs7nL5Gs+0uUfmLE6WzOisAialVrAE2uAeJP4VkWBpre7NSfada7SshnxuLeRizkseZ8By4bAVtQhGCtHQ0Z1J1JZpO7G+RquVEkr1JKRMcLJZFHgqj5CvkOMV8RUf+UvqzvQfurwNpMUFFzwFa6g3oS5paseOjcEbEzKOF1HvNiflb413+xMPK8qsuGi+r+3zM1BRfvob8ZMO0fSdtRt8a42KUXXm47Xf1Mcpas49tWDKRmHrInTUxXwH1rudgp95O/JfU2KVm9B2OIFemMwCcUB0D0BtQHACrmM2AqCTIFAZoSZqAZoSZoAoAoAoAoAtQCPF4S5Dps68D4+KnyNZITto9jDUp3eaO6O+Hm1C9rHgRzUjiDVJRyuxlhLMrnWqlgoDSb2T7j9KlblZbMqObhXpDyMdjjh8dEx0SKVADXOk8lJFj4kiw99VldLQywgsyu9COYqshZEzwEyqqFl1jQLC5AvYWvbe3ltWKSb2djFFpSvJXHLE48NC5DWQoF7FUIVJLqdRYDTxUkEktvateNNqa53vdvdfnkbkqqlTdnpa2VLRPTW+3C61uRqWSts0xFNJUosS6ObYe4V8jxCvWm/8n9TrReiMmWsNicxlJrDSDZfAbC/uq15Wtd28dCVKysg7aq2GYO2pYZjOXYx4tW4N7W9L8fjW9hcY8NmcVdu25NKo6dxQM0mv3SCfAja3pwrLT7VxEZXk01yt+xk/UVL6DzhsbcAna44eFelo1VVpxmuKubsXmSY4Q4ishYVpLQG4FWKGRQkzQGagGaEmaAKAKAKAKAKAKgkKA5MljqH73mOR94+npVr3VijVndHWqlwoBBiM1hGpTIuoAi17G45DxNZo0Kmjys1p4qjrHMrlZYuMrswKnwIIPwNd5NPVHmcrjpJWG2aFirMBdVtqPhq2X6UckmkzJGLabXAbxgJZTpijdzwsFPGxa1+A2BNHOMVdsywhKTtFXNcHncnaRJZQoKqQRfVbbvX93CrNaFMiWpOZpWkURPL35FDJGI17JLjWguCNDEW3ANtW9aaSi86jouN9XwfibN3NZJS1a0VtFxXg/BeJGoFDtY8OJ5G1YO18VPC4WVSn8WiXmzWpRUpaiiXLIyNiw9b/WvL0faXFwVpqMvK300+RsujAk6YNGVFWwYiDgWLASEKWYHukXYW077iuV+nhOKt8Tyc7+9u3fS1+Wpu5U0kunzE2HwwYKdW7hiq7XZg2nSCSATz+QrFTw6lFNvV3sudna2rS/NCkY3S13OyYNTpuxGsxKNI2BkjVgTc+J3/AA4VkjhoStd2vlSt1infX5llBO3W3zRr92QBC7kFgjGwJ7rcbADl478DtULDU1GLlLez8n5cPPjoRlikrvkaz4UBXO+pCCRe4CHRpIOmz31+IIuNuNVnh0oy5rrw0tw136NaaBxsn+chDhS0jaUUkgE32tYe+qUsNOq7QV2Y4Zpu0UKIcQYnu6kHhuKx1sNUStKLXkXUnTl7yHETm9ztevWYOk6VCEHukjqR2Q4YbEVslhyim2oBzFWKGaEmagGaEmaAKAKAKAKAKAKgkKAKAKAwBQGaAr7HYaRZmvG+zlr6WsRqv7VrV3adSDgkmtuZ5epRqRqNuL3fB8zniM9JJJXbUxFrBlQhgAGINmDPqv4iqrDWW/D56f8AhleMbe3F+mvjrd38RJN0pIvaIW1E21kLYszHuhfaIcgt5Dbao/Sdfl+aabGRY18I/Pq+m+u40YrpU2pGES/k2uo1vbSY1iZWAI1XCe1xF6usKrNX3/e5P6ttp226vlYaEyoa45FNgLMVNzva40n3nnWzc03PdEoweZjRaR+97CrHEGxDJa2kTGwVbG3M2rWnTea6XXV6X8PxGxSqrLaT6aL3rcr/AIzhnZhhc9nG8TAp3GYktHInaBrMLoykBSPPyrRxmFqY3DOlmWut+F0+nNFqqhCXupr9mr+VthmxWeEewo97bn0ANh865+E9maaV8RK75LRLz3fyK97yQ+NmEhAXW1ltYXtbT7PDw5eFeRdSdlFvRfbb+DL3krWua4jOHW7PKw5XLEbHlWal+orTy07tvkT3st7iKHPUYgLLc3FhdhuBZbX8BsLVsVey8dSjmnB2Wu97W8Hw+RXP1Fi4twAAzAA3A1GwPiByNaClJKyb9WTnfM2hlZmVSSdTC+53JNrnzqspOzu+oi22l1Jlk+A0az42Hwv/ADrqdh+9GcvBHVoU8txRPFXeNgbcTDQHCGSxtQDnDLtQEkFWKhUAzQkzQGaAKAKAKAKAKgkKAKAKAKADQADQHOf2W9x+lTHdFZ/CypJuFekPIxOmZFREdhyt7/KoQje5E8VV0Z0OqP3F/ZH0qpTiKcoxpRnvM8KFCzFNIkfTwSNjbSx1Hny57Viqxulpd9dvFmejJpv3mlbhu+iEWc5hC6IIYijKW1uzF5HHFSziwJJZ793bSu9tqmnCabcnf6L88S05QaSirc3u3+fsMEkm9ZyiRKu0r5PFaIvcbc+j1Rj9VgfqPxrv+ztVQxTi/wC5NLxWv0TIbG3KMJeQHknePpw+dvga9R2riVQwk5cWrLxen8kXJJ2lfObFrnbBS2kQ+DKfgQarNe6y0H7y8Sxskm1ox8Gt8gfxrrdhxy0p/wDL7I7dCWZXFMqV2zMN+ISgGvEJY0B2gl2oCY1YqZFQDNCTIoAoAoAoAoDSKZWvoYNY2NiDYjiDbgd+FAb1BIUAx4zpTBHiVwzatZKqTYaVZ7aQTe+9xwHOgHygCgG3G59h4pBHLKqubbb7X4XIFl9aA6PmcUcnZSSIrm2lSQCQ3D53HwqWVXIVT+y3uP0pHdCXwsqpmjI9l/4x/wDSvRWlzXp/J5ROPJ+v8CKeZXXQvfPiLWUjxbgPdx8qjMntqSouL97QRLk195JD7lAAHqdz8vdVlmLd4uCNo4l2DarDbYgHbbmK81V9onCcod3s2vi5O3Iuox4nDMYEC6k1bcdRB4+BAFbfZ3bX6ut3ThbRu977FpRjbQ4YTLRIoZmIvewAB4G25J8qy9o9sU8FNU3FttXKpN7CyLo3AbapZgbjgiW+bVzX7Txbsqb16o2IQhxuY+/QcjP/APHH/wDrVP8ATM1p3i9GY70+b9F+5wxuJjKkR6yTt3kVRb3h2rYwfYEqFeNWVRPK72S/kq3Hhf0/liPCOUvYXv8Ah/3rqdpYBY2koZrWd1x4W20K3F8GLU+3qXw0gP8AG7LauC/ZqrwqL0f7ssnHj9P5O64qIb6pNt/6tb/7yqv2arf7kfRkpwvu/T+Sf9X+KWSCQrq2kI7yhT7CcLMay0ez5YJZJNO+unp9jr4GScHbn9kSGUVlN0QzrQDZikoBIjWoCdVYqZqAZoSUb0k6aYyLOmRZZBHHPHGIQDoaMlAR2du+WDEg7ncW5VBJedSQU51pdbM+CxZwuCWMmIL2ryKW77AMFQBgLBSL35k+FQSSXqq6w/6UR0lRI8REAWVSdMiHbWqndRfYi5tcb70IHPrRxU0eWzthr6rAMw4pET+VYG+1lvvyoSU30E6UPlZmldD2TYcSCI9ztiXRIWjJ5d9rsAe6G42FAWt1YdYQzVZrw9jJAUuA2tGV9Wkg2BBuhuPdvuQAJbmuaQ4ZO0xEixJe12NrsbkAeJsDsPCgKqzjGQz45MdGxOFBLyG7BycNpLlEO4BHZgDa5DcKAs3IekOGxilsLKJNNtQ3DLe9tSMARex99jQDmTbc7AUB5+lzCTMMaQhRXxDkLqbuLZbKC9t+6oHDfkN6Af8ApNiUlx3a4eQTRQ9n2zKb6eyVncL+ldYmsRtq2uKlJu9uBDkla/EkOL62cFpIVJ2JFvZQDceJeidncNXViE4ed5fb7icl/Ob9rwFdlKdfWatHlxficBunhtKbzS58F4dSRZHlfaq1tYVLAaF1m5v+bqBNgLm1zV6lRUUor5sx0qLruU5X8lfV9NPkN7yi5sbi5seFxyNjwrYRqta6HILXzHEv+tP/AJS+rNpLQTZxh3ZFEY1d5iwHHgAu3Pi9dr2fxOGoTm6slFuyV9ra319Czi2tDbIIHCsJFK97a/Hcb7VT2ixNCtUpulJSsne3jp9yYRaHfRYE+AvXApa1IrqvqZLWIqsVfWGadzcRVAuOOHySRrXVl1ozxd0kS6Rq0oRxYgHbjtascq0Vx42fQyKlJ8N1ddeiOeLyySKwlQoWFwG2a3mvEetTGpGfwu5WcJQ+JWNcLh9TqPE1M5qCvLYrGMpvLFXZZXQiNUjdARq16rfq6VF/iK4uLrRqzTjyO5gaM6UGp73+yH6QVqm6JJhQDdiFoBrlG9ATyrFTNQCL9Pem8WVxo8sbyNKWVFTSLlQCdTMdhuOAPHhQkrjDXzFZM+1JE+CSb/J7alMuHUy4fU+xIIkGrgSQLWvtBI8dHeu+CRZPvsX3do0LgqxkSVgVARRp1BiW4biwJJ2oCh88xs2JlbFYgXadmOrSFVmWwIUDba6igJ51DHss3CS3RpMO2kEHv61SVLe9BqB8B50BbmEx2JfN8xiiKukeGgCJIzCITMCyXsDYNqfUQL7DjQDf1pdGIZsDh4zHFFP/AFURQbI4hlkSGIkAlGkjVALfnCwvtQEE6kcRDgGfE5g5w64oGHDM5Ijk7MhpyRyseyAc7e0L3oCSdemewyYbCLBLHIHleQFGV1IRNJ7ykjjMKAhOWYtzhY0BNvu+atbx/JC3zjagJB1CZnbGzw8pYdfrE4A+UrfCgLi6Uws+CxSISGaCZVI4hjGwBHnc0B5TXF3FAKMLmjR6tDGzqVblcEeHkf8Arerwnlb8GvUpUhmXmn6MsvqMyaOd58TMofsCixX4K5BZ2I4EgaLHlv6ULk56Z55h5MI6xOHYlCtla2zi/etbhfnXRwlCpCqnJaa/Q5eNxFKdJxi7vT6kfidIsCSSdbd4I6JbU1lVogwD+ySQ6kjut67LvKt06P68PJ6mqlGFDr1S35q+u3FabjOkFwN7Xtvyrzf+oa1LETjUSlHM0uDVnbfj1/EYO6TQ7vk0imwXX5rci9r8SByF64FajVc27Xu29NtdTadGS03OkmVSKSCjHSLkgErp33vbhsfgaxVKFWDaaemvQl0pLgdVy2S3sNe4FrHVuCdlte1lNUdGpb4XytZ32vt5FlSlyM/cmK+y1iCL2NvA71SKqRamovR32dtCcja2GyLo7xDNv5C1j53r0lX2sq392klzu2/srGusJzY0tBYkHiCR8K9jRqKrTjUWzSfqrmm9HYkWVCSOJPu8miUlmaKQFVlXbToD9x7WO4sd6w1MspPOrrmuHjbVfQ3KTlGK7t2euj0v4X0flqR/Gzpr1aQms30qGKjYX4kkC/nzraimla9zUbzNtKwpVGifvAqw2IIIIv5Vq4pKdFtPqbODk6eISa6Eu6Dd+SR7+yoAHjqNz8NPzFcQ9CS2SgEstAN84oBsmG9ATrTU3IsGmgsUT9pPE3mwcY3KpM9v2igB/wAM/OoJIJ0c6UdhluY4XVZsQIezH79pvilh6UBEnJ2vz3Hny/A0BZvRDI4c5w4wUP5CXBKjxyMdRl7aT/LGkUC1gNGhRa1t2N7gDtmOPZp8A8eDeKLDYqPCYXGBjaaKCQJpl7tmJAYgggf1gANjYB36ddMp8szXGfdgnaTvhnYuupWhjw+kJa4O7sxuCD3OO5oCL5V0rmzDPMJLiWOg4iPRFqJjjOyjQDw71jfjQDt9o7MNWNghFrQw6j+1KxuP4Y0+NAVjlU+h9VlNg2zGwN1K+p72wHMUBOMl6wYsPFAgy+KSSCKSISNK/eWW5lLIFt3ize4MQONAPXUHlbS444gDTHh4nTa+7yHuqSRY90tzv3V9QPQGIlCKzNwUFj7gLmgPGmYY/tZJJbBTI7yaV2VdbFtIA5C9qAkfWLk8GDxEUWGMhBw8Ukmtgx7R7k2sBtbSfXlQFj/Z9xCHCY1AT2gcMw5aGjshHndHv7hUx3REtmMuSSQa74kkRhG2AJLMRpUAAjgW1cR7Nejq57e5vc83RUL+/tYcuk2d9qI0V45FUA60WRGYjUBrR/YI1ObLcd6/gBhoUst2016fYzYirnsrp9dfnfbiII850qBouQLXv4eVvxri1vZulVqynnazNu1lxMSqWRMUzCUixa677FVINxYgi3C3KvHTxNaLcG72vwXgbqqSaOwzGTmw58hzDD/mNVHjKr4/Lx/dlu8l+fnUVpmUh46SDxFtjckngfFiafr6nT08evN38TIqkhWM1soZlJZdTMdrMdLAC3h3jWzRxzqTpwa1btfg29Fpy1u/xl3VsrvgMmBzNXv2lla97k7H18a2+0fZzE0Xmo3qJ7//AFfw4rw/k06WKhL4tBBgsMskhI7zBw4jP+lTVdlU/pW/NPH5V7WlGVHDwpvhFK/JpW9DTglOba3ve3NX28egrx890lUzmcSMCikPqjIa5ZgwshtdbKTe/lV6cPeTUbW3219N+eperU92Sc813pvpr125aDVGIlsZfH5VsPY1VdtDfjekkskwmZiWVtSA8Fs2pVA4W5V5y7tY9ZZXuI4OkDyw4Y+wY4k4AKTIwBkfuWALH5AVBJaPV3jHxGGZpmZykpQEm506Ebc892NASZsGp8fjQHJssjPG/wAaA5NkkR5H4mgHKgCgPOnXtj9GbgkatOE0AeHaCZQfQyX9KAqegFvbyTLDDq1BCyxrsNGtgx71uBYk7nbfhQE16kcaYsdK4NrYTEE+5Qr/AFQUBGejWGxeLngwuFdy2vVGpciONluxksdhbvEkC/HiTagJ39oGU/f4FbSXXCprZRbUxeS+1yQNrgEm2qgIJ0Jb/OWCP/qsP/vkoB866py2c4q/5vZKPICGPh63PrQEZyTKJcQ0nZKxEUcksjAXCJGjOSx5A6be8jjQHbC5LJJhJsWo/JwPEjf+7r3B8iqD98UBcX2cMsHZ4nE9o9y/YmP/AEdlVXDkc275A8Bfx2AuTFQh0ZDwdSp9zCx+tAeKsVC0bNG/tIWRvepIPzFAWF1jZQ0+aYOCM9/E4fBrc7gMw7O58gFvQDx1AymPEY+BxZ+xuV53iZlYehkFTHdEPYaThpAN1Nelzo873bOR1DlU3RGVmrs1jsfgalNXGVloxR7CvkNeX9SXi/qbsVoKooYhZn9r+XCsGeon7pkUYLWW45ZjIskmtBsQp95tcn529K2MfXhVrOcFwXrx/byM02pO6E88dka/6LfSseCd8VSX+cf+yKVFaEvBkXSLhy8/D4V9dbOAiS4KJ2RYw0EmneM9xh46XRwHG/BgLg8dtxozcVLM01fff5W08mdKmpSioJxdttn5NPXwa8xmx8xkcsyqrcDpBsSNrm5Nz53rbpwUI2Ro1ajnLM0k+g3Y7LllG97i9jcjfztxFWkrxaK06mSSZEDh5QzqV70al3FwdKC1zsf1gfWvPSg4PLLc9VTqRqRzRd0aYzGRnT2SlQI0DX5yBQJGG/Atciqly9egGVnD4GJXFne8jjwL7gHzC6R6UBIqAKAKAKAKAoH7QuSOs4xRjBikWOMSXJYSjVePSGAA0jVcqb77jYUBUwyyT7ucTb8kJBDf/wAwqXsP3V+YoBZgcvVYkxEu8btiYrcAJI4EePceLSr/AA0BwyTOZMKZTFpvLDJA2oE2SUaWK2Is1uBoBw6vcx+75lhJeAEyKx8EkPZv/dc0BcvXjk8Us+XDsl14jErC8oFnKXVQhbmO+Tv4UBS/SGJ8FmUwi/Jvh8SzREWIXRJqiIBuOAU2PrQCPGZ1LM0z4hu2knC6nfdgyFdLA+IVSnuY0Bc3U7aTIcwjCqG/yhbgAFg2HXTqPM3LD3UA0dXOX9t0dzRLXOpnA84o45Ft53WgHv7NWJvDjI/0ZIn/AI1Yf8ugLklkCqWY2CgknwA3JoDyt0UyuLNc6KMHXDzy4iUgEB1j/KSKCdwN9Cm3jQFkZ5lyp0qy5FHdGHUqDvYRpiAu5/1YoDh0AwATpFmoHAJPYf62WN/xqVuQ9iUzZCLcK31WNJ0hvn6OA8qyKuUdEbcR0XHIWPltWSNcxuiWKuWrYDSNgOQr55WwjlOUubZud2jX+iIyblFJHC4vb0NUhhJrYr3UXujEuAsTYW/65Vr4jCTU2rffzJcbCXMYLQyE7AIxJ8gL/hU4GjOOKpO204/VFKsb05LoyBRZ1AeLFf2lYfO1q+snAdGfIWw4mNvZdD6j6VFyjhLkKQlCpkJQgqjN8eWnla9ruw2/RB0gfACuBWlmqSfU9Zh4KFKMVyQiM1YzMeoeimPE+Dw8o/PijJ8m0gMPQgj0oB1oAoAoAoAoCoftJYtRgsNET33n1geKxxurH4yp8aAhGd5eIui2DNrNNjDKfE3SdAf4USgEOe4EL0dy+RbDXicQzeLMSyA+iwgfCgIv0d6Nz4ztzAtxh4XmkJvbSguFFhu7WsBzsfCgGhTbcbEUB6cz7MFxGEybFyr3mxeDe368qMpt5BmDe5aArzr96JLh51xsbMRipG7QG2lGVE0hfHVaQ0BVgwjdkZbdwOEJ/WYMwHwU/CgPQH2eMs/zfiHZrrPKVC8gEQAm/idRFv1R40Bw+zyv5DH4aRf6uYBvPUrIw/wvnQCPqDw/YY/MsNcsIyF1cj2UsiDfzufnQFudJpVTB4lnIVRDKSTwA0GgKY6l8FBHmcaqw7QZcrte4LzTOkp0346YpFXbw8jQEm6fhlz/ACh47Bm1ISeBS5Dj36ZGt5kUAgyXGJhelWMWZwi4iMKhYhQ0jiB1UE8Se8AOZoC3MSgZbVZaMh6oQthBV8xTKbPlalRyNY+9kpMZELDHWk6SLWAJRU0uAsaul6x1KWd3ZDQizXD3hlHijj4qarSw6VWL6r6opKPusrqXIB4V6hVjSdIRS9HR4VdVijpHEZO6+wzr7ifpVu9RV0jopxKcH1ftKD9LGpzoxuhF7pfngVdnYMc8qtxDEn97vfRq49VWm0jsUneCM5tgJcM6pMNLNGkg3vdJBcfA3B81PvrG1YyHpPqyw4TKsGFJOqFZDc370t5GA8gzkAchagJPQBQBQBQBQHnf7R2LLY+CLkkAYftSSOD8kWgHrrjwowuRZfhWt2iNCD744HEhH7zD40BBenGICZZlGGB3WGbEMP8AXykof7snxoC6epvowuFyxNajtMWO1k8dLj8mvohBtyLNQFJdVmA/z3h4nAOiSUEHcExxyHh71oD0B1g5GuJiwsfAJi4GGk6bBQwNrcLKT8KAjn2h8NqytW/s8RG3oVkT/iHwoCm8py/tMkx0n9jicK/oRLF9Zh8KAuX7PM4bK2A4piJFPqsbfRqAV9U2VGB8eS5cyz9pqIAvcyb2HC9+FAHQnLiubZjOrFUmO8eldLMrFQ+obg+1tz7Q34UBL+lOA7fB4mEcZYZUHvZCAfiRQEDyDoOXGEhxT3XCp2iSR6opixVU09srakAAAspHsjysBJ+kOTCXG4OSwJw5JUtvpuRqIJ3vZePkKA0TIEkzJ55EVtIBW4Bs6qiq2/McRQEp01NyDBSlwFqaA3tVLAxalgFqjKDSWPUCPEEfGiVnchob/wCh1tud/lWbvmV7tDc+AHhWbOY8hwfLh4VOcjIcmym4vbbxttVu8K92UX03y8yZzJh12MsuHiHkZI4Vvb96tao7yubFNWiTb7QOShFwmJQWA1YdvG28kX0l+NVe5ZFl9Wzg5VgtJuPu8Y9QoDfMGoJJLQBQBQBQBQFDZ/gzi+lkaKyyLE0JYEEKghTtWQ/pElTbldvI0Ar+0lhyTgWYkRgzKxAJ03MV289uV+VAVdl+HbMMxw8AZnRniw6H2SMNHZAdN+6ezUsbc7+NAeuyVReSqo9AoH8hQHl/qkxHaZ/BJw1viHt4aoZj+NAeks2ju0R5K4b4W/C9ARvrnwnaZPigOKhHH7kiFv7oagKs6s8EJMizgML9wt6xRtIvzAoB3+zdjT2eOi5L2Ui+8iRW/wBlPhQFsZNB2UUluN7+ttvnQB0dwQTWfGw+v86AeSKA0WEC1uW3pQGTGLg8xQAsYBJ8aA3oDFAFCAoSZoDFQDBoDUPU2IOBiq9yLGhhpciwqw62W1Ve5ZHnLPpSvSpbgf8AjcKPLSeyUetiKgksL7Q0LNlaFeCYmNm/Z0SKP7zLQCzqGlLZRGCbhZJgvkNZa3xYn1oCw6AKAKAKAKArvpNgjHmaYnc27N9tjpHdZQfMA/xUA39fcgXBxTA3HfjT9qUKQf4Uc+lAQT7PGT9rmDzkXXDRGx8JJe4v9ztaA9F4iIOjK3BgVPuIsaA8v9RWH1ZxAf7NZm/wmT/joD03iIrm9AMHWBKi5fi3lBKdhIpA3PeUqLeHeYb8uNAVl1OwCTI80jW/aOJ1PhZsNZPnr+VANX2dMXbG4iL+0w5PqjqPo5+FAX+I9iPGgOuHW16A7UAUAUAUAUAUAUAUAUAUAUBrahBjTQBpqbg5YmdY0Z5GCIgLMzEKqqNySTsBQHnLoeIsd0mMhfVGcTNPEbHviPW8NtttlVt+S2qCS1+vJb5NiPJoT/jIPxoDl1ESRnKIhGys6vL2oHFXMjEBh46NB9aAsOgCgCgCgCgGbpBgtZVrcLg/UfjQFJ9dfSCSdosvjhbThirvIQe85TuheQUI/E8T4W3Asrqf6MJgsEdEgmadtbOAABZQAmxN9J1c+JNATs0B58+z/hEizPFJKbTxxPGq246ZFEpvyI0rt5nwoD0CVoCH9auAxEuXyrhZUiBB7bUpLPFzRGHsk+7fxG9AMPUTk5w+HxIbdWkXc2sSE7wt6j40Ay9UmVGHN8a0aRjDuJuyIJ1CPtgY1jvvp02uD4DwoC57UBlRQG1AFAFAFAFAFAFAFAFAFAFAFAYoAoQcsVhkkRo5VV0cFWVgGVlPEEHYigIlk3RmPDYoPCgRQzAADgrXAHzHwoSPfSvAifDtGwuGK3HuIP4UAn6F9HYcHCVgQIZG1PYWuw7o9AB8zQEgoAoAoAoAoDhixcWoCG9PMjWWFXCDXGwu1u92ZBBF+Y1aT8aA26syY1kgPC/aL691/op9TQE2c7GgK56uMII8TKzKC8iE6yO9fUCw1frXuf2RQFj0AkzY/kZPNGHqRb8aAYOjOF7OGcDa4v8A3SPwoDj0PysJKz24JYepH4A0BL7UAUBmgCgCgCgCgCgCgCgCgCgCgCgMUBkUAUByMe96A2lW4oAiWwtQG9AFAFAFAFAc5FoDnLCGUqeDAg+47UBGsog7KZT+6fXb62+FASqW+k242NvfyoCMZDhNMynyP0NASqgE2PW6EeJH8/woBHDFZHH6Vh9b0ApyyAKD5n6f9zQCygCgCgCgCgCgCgCgCgCgCgCgCgCgCgCgCgMUAGgM0AUAUAUAUAUBg0BigGnGoA5t7/W1AO6nYUA1YIflB6/Q0A7UByxHKgONqA7QcKA60AUAUAUAUAUAUAUAUAUAUAUAUAUAUAUAUAUAUAUAUAUAU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11" name="Picture 10" descr="consultanc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423" y="166018"/>
            <a:ext cx="2180729" cy="2180729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860" y="332656"/>
            <a:ext cx="320035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ike\AppData\Local\Microsoft\Windows\Temporary Internet Files\Content.IE5\92ITL48O\consulting_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23" y="4725144"/>
            <a:ext cx="28575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3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23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Last time we….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Reviewed the module’s aims and objectives and the assessment process</a:t>
            </a:r>
          </a:p>
          <a:p>
            <a:r>
              <a:rPr lang="en-GB" dirty="0" smtClean="0"/>
              <a:t>Began to consider the role of a consultant</a:t>
            </a:r>
          </a:p>
          <a:p>
            <a:r>
              <a:rPr lang="en-GB" dirty="0" smtClean="0"/>
              <a:t>Touched </a:t>
            </a:r>
            <a:r>
              <a:rPr lang="en-GB" dirty="0" smtClean="0"/>
              <a:t>on the impact of change on organisations</a:t>
            </a:r>
          </a:p>
          <a:p>
            <a:r>
              <a:rPr lang="en-GB" dirty="0" smtClean="0"/>
              <a:t>Considered some possible and previous research topics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C:\Users\Mike\AppData\Local\Microsoft\Windows\Temporary Internet Files\Content.IE5\92ITL48O\Recap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8640"/>
            <a:ext cx="27559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ke\AppData\Local\Microsoft\Windows\Temporary Internet Files\Content.IE5\VPMHGRB0\tardis_ai_file_by_ashley3d-d7462qt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118" y="3717032"/>
            <a:ext cx="1563755" cy="300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52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Identify some organisations and explain why they </a:t>
            </a:r>
            <a:r>
              <a:rPr lang="en-GB" dirty="0"/>
              <a:t>might need help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5 Minutes – work in pairs</a:t>
            </a:r>
            <a:endParaRPr lang="en-GB" dirty="0"/>
          </a:p>
        </p:txBody>
      </p:sp>
      <p:pic>
        <p:nvPicPr>
          <p:cNvPr id="4" name="Picture 2" descr="C:\Users\Mike\AppData\Local\Microsoft\Windows\Temporary Internet Files\Content.IE5\92ITL48O\Recap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8640"/>
            <a:ext cx="27559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1923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Let’s check ….</a:t>
            </a:r>
            <a:endParaRPr lang="en-GB" sz="3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3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Today’s Objectives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To </a:t>
            </a:r>
            <a:r>
              <a:rPr lang="en-GB" dirty="0" smtClean="0"/>
              <a:t>recognise the contribution </a:t>
            </a:r>
            <a:r>
              <a:rPr lang="en-GB" dirty="0" smtClean="0"/>
              <a:t>Consultancy </a:t>
            </a:r>
            <a:r>
              <a:rPr lang="en-GB" dirty="0" smtClean="0"/>
              <a:t>plays today</a:t>
            </a:r>
          </a:p>
          <a:p>
            <a:r>
              <a:rPr lang="en-GB" dirty="0" smtClean="0"/>
              <a:t>To consider the benefits it offers organisations</a:t>
            </a:r>
          </a:p>
          <a:p>
            <a:r>
              <a:rPr lang="en-GB" dirty="0" smtClean="0"/>
              <a:t>To examine the different types of consultancy activity and business sectors involved</a:t>
            </a:r>
          </a:p>
          <a:p>
            <a:r>
              <a:rPr lang="en-GB" dirty="0" smtClean="0"/>
              <a:t>To begin to consider the issue of client engagement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Tutorial:  Choosing your topic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youtu.be/SWDMtLk1-EM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onsultanc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4293096"/>
            <a:ext cx="2232248" cy="2232248"/>
          </a:xfrm>
          <a:prstGeom prst="rect">
            <a:avLst/>
          </a:prstGeom>
        </p:spPr>
      </p:pic>
      <p:pic>
        <p:nvPicPr>
          <p:cNvPr id="3074" name="Picture 2" descr="C:\Users\Mike\AppData\Local\Microsoft\Windows\Temporary Internet Files\Content.IE5\VPMHGRB0\checklis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0"/>
            <a:ext cx="1691680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52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00FF"/>
                </a:solidFill>
              </a:rPr>
              <a:t>Definition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“A consultant is an independent advisor who adds value by helping managers to identify and achieve beneficial change appropriate to their situation”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(Newton, 2010:6)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C:\Users\Mike\AppData\Local\Microsoft\Windows\Temporary Internet Files\Content.IE5\92ITL48O\ill_herethanks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73016"/>
            <a:ext cx="302895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139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66699" y="6143431"/>
            <a:ext cx="8534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5E1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dirty="0" smtClean="0"/>
              <a:t>Consulting is </a:t>
            </a:r>
            <a:r>
              <a:rPr lang="en-GB" altLang="en-US" dirty="0" smtClean="0"/>
              <a:t>a managerial </a:t>
            </a:r>
            <a:r>
              <a:rPr lang="en-GB" altLang="en-US" dirty="0" smtClean="0"/>
              <a:t>activity!!!</a:t>
            </a:r>
            <a:endParaRPr lang="en-GB" altLang="en-US" sz="800" dirty="0"/>
          </a:p>
        </p:txBody>
      </p:sp>
      <p:pic>
        <p:nvPicPr>
          <p:cNvPr id="3075" name="Picture 3" descr="M01NF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7" y="1504752"/>
            <a:ext cx="5064125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GB" dirty="0" err="1" smtClean="0">
                <a:solidFill>
                  <a:srgbClr val="0000FF"/>
                </a:solidFill>
              </a:rPr>
              <a:t>Mintzberg’s</a:t>
            </a:r>
            <a:r>
              <a:rPr lang="en-GB" dirty="0" smtClean="0">
                <a:solidFill>
                  <a:srgbClr val="0000FF"/>
                </a:solidFill>
              </a:rPr>
              <a:t> Managerial Role</a:t>
            </a:r>
            <a:endParaRPr lang="en-GB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2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Defining management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consultancy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sz="3200" dirty="0" smtClean="0"/>
              <a:t>The MCA’s definition of management consultancy is:</a:t>
            </a:r>
          </a:p>
          <a:p>
            <a:pPr lvl="1"/>
            <a:r>
              <a:rPr lang="en-GB" altLang="en-US" i="1" dirty="0" smtClean="0"/>
              <a:t>Management consultancy is the </a:t>
            </a:r>
            <a:r>
              <a:rPr lang="en-GB" altLang="en-US" b="1" i="1" dirty="0" smtClean="0"/>
              <a:t>creation of value </a:t>
            </a:r>
            <a:r>
              <a:rPr lang="en-GB" altLang="en-US" i="1" dirty="0" smtClean="0"/>
              <a:t>for organisations, through the application of knowledge, techniques and assets, to improve performance.  This is achieved through the rendering of </a:t>
            </a:r>
            <a:r>
              <a:rPr lang="en-GB" altLang="en-US" b="1" i="1" dirty="0" smtClean="0"/>
              <a:t>objective advice</a:t>
            </a:r>
            <a:r>
              <a:rPr lang="en-GB" altLang="en-US" i="1" dirty="0" smtClean="0"/>
              <a:t> and/or the </a:t>
            </a:r>
            <a:r>
              <a:rPr lang="en-GB" altLang="en-US" b="1" i="1" dirty="0" smtClean="0"/>
              <a:t>implementation of business solutions</a:t>
            </a:r>
            <a:r>
              <a:rPr lang="en-GB" altLang="en-US" i="1" dirty="0" smtClean="0"/>
              <a:t>.</a:t>
            </a:r>
            <a:endParaRPr lang="en-GB" altLang="en-US" dirty="0" smtClean="0"/>
          </a:p>
          <a:p>
            <a:r>
              <a:rPr lang="en-GB" altLang="en-US" sz="3200" dirty="0" smtClean="0"/>
              <a:t>This clearly states that its concern is to create value for organisations</a:t>
            </a:r>
          </a:p>
        </p:txBody>
      </p:sp>
      <p:pic>
        <p:nvPicPr>
          <p:cNvPr id="12290" name="Picture 2" descr="C:\Users\Mike\AppData\Local\Microsoft\Windows\Temporary Internet Files\Content.IE5\WKGHS6V0\Add-blogging-valu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00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00FF"/>
                </a:solidFill>
              </a:rPr>
              <a:t>A 1960s joke…….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management consultant is someone who will borrow your watch to tell you the time</a:t>
            </a:r>
          </a:p>
          <a:p>
            <a:pPr marL="0" indent="0">
              <a:buNone/>
            </a:pPr>
            <a:r>
              <a:rPr lang="en-GB" dirty="0" smtClean="0"/>
              <a:t>(Sturdy et al, 2009)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….be assured that the client is someone with a very expensive watch who doesn’t know the time of day  (The Times, 16/10/14)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pic>
        <p:nvPicPr>
          <p:cNvPr id="13314" name="Picture 2" descr="C:\Users\Mike\AppData\Local\Microsoft\Windows\Temporary Internet Files\Content.IE5\XW8BZP9J\laughing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5" y="0"/>
            <a:ext cx="2333625" cy="192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95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Benefits and risks: </a:t>
            </a:r>
            <a:b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what are they? </a:t>
            </a:r>
            <a:endParaRPr lang="en-GB" sz="320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In groups </a:t>
            </a:r>
            <a:r>
              <a:rPr lang="en-GB" sz="2400" dirty="0" smtClean="0">
                <a:cs typeface="Arial" pitchFamily="34" charset="0"/>
              </a:rPr>
              <a:t>of 4, consider </a:t>
            </a:r>
            <a:r>
              <a:rPr lang="en-GB" sz="2400" dirty="0" smtClean="0">
                <a:cs typeface="Arial" pitchFamily="34" charset="0"/>
              </a:rPr>
              <a:t>the following: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sz="1100" dirty="0" smtClean="0">
              <a:cs typeface="Arial" pitchFamily="34" charset="0"/>
            </a:endParaRP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a.  What  are the potential </a:t>
            </a:r>
            <a:r>
              <a:rPr lang="en-GB" sz="2400" b="1" i="1" dirty="0" smtClean="0">
                <a:cs typeface="Arial" pitchFamily="34" charset="0"/>
              </a:rPr>
              <a:t>benefits</a:t>
            </a:r>
            <a:r>
              <a:rPr lang="en-GB" sz="2400" dirty="0" smtClean="0">
                <a:cs typeface="Arial" pitchFamily="34" charset="0"/>
              </a:rPr>
              <a:t> of employing a</a:t>
            </a: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     management consultant? </a:t>
            </a: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sz="1100" i="1" dirty="0" smtClean="0">
              <a:cs typeface="Arial" pitchFamily="34" charset="0"/>
            </a:endParaRP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b.  What are the potential </a:t>
            </a:r>
            <a:r>
              <a:rPr lang="en-GB" sz="2400" b="1" i="1" dirty="0" smtClean="0">
                <a:cs typeface="Arial" pitchFamily="34" charset="0"/>
              </a:rPr>
              <a:t>risks</a:t>
            </a:r>
            <a:r>
              <a:rPr lang="en-GB" sz="2400" dirty="0" smtClean="0">
                <a:cs typeface="Arial" pitchFamily="34" charset="0"/>
              </a:rPr>
              <a:t>? </a:t>
            </a: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AutoNum type="alphaLcPeriod" startAt="2"/>
              <a:defRPr/>
            </a:pPr>
            <a:endParaRPr lang="en-GB" sz="1100" dirty="0" smtClean="0">
              <a:cs typeface="Arial" pitchFamily="34" charset="0"/>
            </a:endParaRP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sz="2400" dirty="0" smtClean="0">
              <a:cs typeface="Arial" pitchFamily="34" charset="0"/>
            </a:endParaRP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Appoint a spokesperson to feedback your thoughts to the</a:t>
            </a:r>
          </a:p>
          <a:p>
            <a:pPr marL="596900" indent="-51435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400" dirty="0" smtClean="0">
                <a:cs typeface="Arial" pitchFamily="34" charset="0"/>
              </a:rPr>
              <a:t>rest of the class</a:t>
            </a:r>
          </a:p>
        </p:txBody>
      </p:sp>
      <p:sp>
        <p:nvSpPr>
          <p:cNvPr id="922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>
              <a:solidFill>
                <a:prstClr val="black"/>
              </a:solidFill>
              <a:latin typeface="Tahoma" charset="0"/>
            </a:endParaRP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56816DD-29D1-4D4A-97FC-5E4020DF5337}" type="slidenum">
              <a:rPr lang="en-GB" altLang="en-US" sz="1000">
                <a:solidFill>
                  <a:prstClr val="black"/>
                </a:solidFill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GB" altLang="en-US" sz="1000">
              <a:solidFill>
                <a:prstClr val="black"/>
              </a:solidFill>
              <a:latin typeface="Tahoma" charset="0"/>
            </a:endParaRPr>
          </a:p>
        </p:txBody>
      </p:sp>
      <p:pic>
        <p:nvPicPr>
          <p:cNvPr id="15362" name="Picture 2" descr="C:\Users\Mike\AppData\Local\Microsoft\Windows\Temporary Internet Files\Content.IE5\WKGHS6V0\why-are-you-here-bucket-list-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31359"/>
            <a:ext cx="2195736" cy="218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99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22413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Employing Management Consultants:</a:t>
            </a:r>
            <a:b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benefits &amp; risks identified</a:t>
            </a:r>
            <a:endParaRPr lang="en-GB" sz="280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>
          <a:ln>
            <a:headEnd/>
            <a:tailEnd/>
          </a:ln>
        </p:spPr>
        <p:txBody>
          <a:bodyPr/>
          <a:lstStyle/>
          <a:p>
            <a:pPr algn="ctr" eaLnBrk="1" hangingPunct="1"/>
            <a:r>
              <a:rPr lang="en-GB" altLang="en-US" b="1" smtClean="0">
                <a:latin typeface="Arial" charset="0"/>
                <a:cs typeface="Arial" charset="0"/>
              </a:rPr>
              <a:t>BENEFITS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84213" y="1773238"/>
            <a:ext cx="3668712" cy="3613150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dirty="0" smtClean="0">
              <a:cs typeface="Arial" pitchFamily="34" charset="0"/>
            </a:endParaRP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Fresh ideas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Independent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Professional 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Specialist skills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Funding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No employment costs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Short term or long term solutions</a:t>
            </a:r>
          </a:p>
        </p:txBody>
      </p:sp>
      <p:sp>
        <p:nvSpPr>
          <p:cNvPr id="10244" name="Text Placeholder 3"/>
          <p:cNvSpPr>
            <a:spLocks noGrp="1"/>
          </p:cNvSpPr>
          <p:nvPr>
            <p:ph type="body" sz="quarter" idx="3"/>
          </p:nvPr>
        </p:nvSpPr>
        <p:spPr>
          <a:ln>
            <a:headEnd/>
            <a:tailEnd/>
          </a:ln>
        </p:spPr>
        <p:txBody>
          <a:bodyPr/>
          <a:lstStyle/>
          <a:p>
            <a:pPr algn="ctr" eaLnBrk="1" hangingPunct="1"/>
            <a:r>
              <a:rPr lang="en-GB" altLang="en-US" b="1" smtClean="0">
                <a:latin typeface="Arial" charset="0"/>
                <a:cs typeface="Arial" charset="0"/>
              </a:rPr>
              <a:t>RISKS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59338" y="1844675"/>
            <a:ext cx="3384550" cy="3541713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dirty="0" smtClean="0"/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Costs 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Lack of control</a:t>
            </a:r>
          </a:p>
          <a:p>
            <a:pPr marL="449263" indent="-339725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smtClean="0">
                <a:cs typeface="Arial" pitchFamily="34" charset="0"/>
              </a:rPr>
              <a:t>External Issues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dirty="0"/>
          </a:p>
        </p:txBody>
      </p:sp>
      <p:sp>
        <p:nvSpPr>
          <p:cNvPr id="10247" name="Footer Placeholder 6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>
              <a:solidFill>
                <a:prstClr val="black"/>
              </a:solidFill>
              <a:latin typeface="Tahoma" charset="0"/>
            </a:endParaRPr>
          </a:p>
        </p:txBody>
      </p:sp>
      <p:sp>
        <p:nvSpPr>
          <p:cNvPr id="10248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AC9B451-C0E1-49ED-B629-99A4702A97E8}" type="slidenum">
              <a:rPr lang="en-GB" altLang="en-US" sz="1000">
                <a:solidFill>
                  <a:prstClr val="black"/>
                </a:solidFill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GB" altLang="en-US" sz="1000">
              <a:solidFill>
                <a:prstClr val="black"/>
              </a:solidFill>
              <a:latin typeface="Tahoma" charset="0"/>
            </a:endParaRPr>
          </a:p>
        </p:txBody>
      </p:sp>
      <p:pic>
        <p:nvPicPr>
          <p:cNvPr id="16386" name="Picture 2" descr="C:\Users\Mike\AppData\Local\Microsoft\Windows\Temporary Internet Files\Content.IE5\WKGHS6V0\taichitu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220486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253233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Johari window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sz="3200" dirty="0" err="1" smtClean="0"/>
              <a:t>Luft</a:t>
            </a:r>
            <a:r>
              <a:rPr lang="en-GB" altLang="en-US" sz="3200" dirty="0" smtClean="0"/>
              <a:t> </a:t>
            </a:r>
            <a:r>
              <a:rPr lang="en-GB" altLang="en-US" sz="3200" dirty="0" smtClean="0"/>
              <a:t>&amp; Ingram (1955) developed the Johari model, which is most often applied to individuals </a:t>
            </a:r>
          </a:p>
          <a:p>
            <a:r>
              <a:rPr lang="en-GB" altLang="en-US" sz="3200" dirty="0" smtClean="0"/>
              <a:t>However, this model is equally applicable to organisations and perhaps reveals the added value of consulting</a:t>
            </a:r>
          </a:p>
        </p:txBody>
      </p:sp>
      <p:pic>
        <p:nvPicPr>
          <p:cNvPr id="19458" name="Picture 2" descr="C:\Users\Mike\AppData\Local\Microsoft\Windows\Temporary Internet Files\Content.IE5\92ITL48O\online-johari-window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5787"/>
            <a:ext cx="3477766" cy="278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463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Johari window (Biggs, 2010)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349375"/>
            <a:ext cx="9091613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84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Adding value – research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sz="3200" dirty="0" err="1" smtClean="0"/>
              <a:t>Ringland</a:t>
            </a:r>
            <a:r>
              <a:rPr lang="en-GB" altLang="en-US" sz="3200" dirty="0" smtClean="0"/>
              <a:t> and </a:t>
            </a:r>
            <a:r>
              <a:rPr lang="en-GB" altLang="en-US" sz="3200" dirty="0" err="1" smtClean="0"/>
              <a:t>Shaukat</a:t>
            </a:r>
            <a:r>
              <a:rPr lang="en-GB" altLang="en-US" sz="3200" dirty="0" smtClean="0"/>
              <a:t> (2004) summarised research that found management consultancies were employed in five key areas consisting of:</a:t>
            </a:r>
          </a:p>
          <a:p>
            <a:pPr lvl="1"/>
            <a:r>
              <a:rPr lang="en-GB" altLang="en-US" sz="2800" dirty="0" smtClean="0"/>
              <a:t>Implementation</a:t>
            </a:r>
          </a:p>
          <a:p>
            <a:pPr lvl="1"/>
            <a:r>
              <a:rPr lang="en-GB" altLang="en-US" sz="2800" dirty="0" smtClean="0"/>
              <a:t>specialist knowledge</a:t>
            </a:r>
          </a:p>
          <a:p>
            <a:pPr lvl="1"/>
            <a:r>
              <a:rPr lang="en-GB" altLang="en-US" sz="2800" dirty="0" smtClean="0"/>
              <a:t>blame</a:t>
            </a:r>
          </a:p>
          <a:p>
            <a:pPr lvl="1"/>
            <a:r>
              <a:rPr lang="en-GB" altLang="en-US" sz="2800" dirty="0" smtClean="0"/>
              <a:t>independence/impartiality </a:t>
            </a:r>
          </a:p>
          <a:p>
            <a:pPr lvl="1"/>
            <a:r>
              <a:rPr lang="en-GB" altLang="en-US" sz="2800" dirty="0" smtClean="0"/>
              <a:t>validation/assurance</a:t>
            </a: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154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err="1" smtClean="0">
                <a:solidFill>
                  <a:srgbClr val="0000FF"/>
                </a:solidFill>
              </a:rPr>
              <a:t>Ringland</a:t>
            </a:r>
            <a:r>
              <a:rPr lang="en-GB" altLang="en-US" dirty="0" smtClean="0">
                <a:solidFill>
                  <a:srgbClr val="0000FF"/>
                </a:solidFill>
              </a:rPr>
              <a:t> and </a:t>
            </a:r>
            <a:r>
              <a:rPr lang="en-GB" altLang="en-US" dirty="0" err="1" smtClean="0">
                <a:solidFill>
                  <a:srgbClr val="0000FF"/>
                </a:solidFill>
              </a:rPr>
              <a:t>Shaukat</a:t>
            </a:r>
            <a:r>
              <a:rPr lang="en-GB" altLang="en-US" dirty="0" smtClean="0">
                <a:solidFill>
                  <a:srgbClr val="0000FF"/>
                </a:solidFill>
              </a:rPr>
              <a:t> (2004)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714500"/>
            <a:ext cx="85217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34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Summary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dirty="0" smtClean="0"/>
              <a:t>Management consulting can be defined as an industry and practice</a:t>
            </a:r>
          </a:p>
          <a:p>
            <a:r>
              <a:rPr lang="en-GB" altLang="en-US" dirty="0" smtClean="0"/>
              <a:t>It concerns adding value to the client organisations</a:t>
            </a:r>
          </a:p>
          <a:p>
            <a:r>
              <a:rPr lang="en-GB" altLang="en-US" dirty="0" smtClean="0"/>
              <a:t>The </a:t>
            </a:r>
            <a:r>
              <a:rPr lang="en-GB" altLang="en-US" dirty="0" smtClean="0"/>
              <a:t>Johari window can be used to illustrate how consultancy adds value</a:t>
            </a:r>
          </a:p>
          <a:p>
            <a:r>
              <a:rPr lang="en-GB" altLang="en-US" dirty="0" err="1" smtClean="0"/>
              <a:t>Ringland</a:t>
            </a:r>
            <a:r>
              <a:rPr lang="en-GB" altLang="en-US" dirty="0" smtClean="0"/>
              <a:t> and </a:t>
            </a:r>
            <a:r>
              <a:rPr lang="en-GB" altLang="en-US" dirty="0" err="1" smtClean="0"/>
              <a:t>Shaukat</a:t>
            </a:r>
            <a:r>
              <a:rPr lang="en-GB" altLang="en-US" dirty="0" smtClean="0"/>
              <a:t> (2004) found there were also other areas where consultancy adds value</a:t>
            </a:r>
          </a:p>
        </p:txBody>
      </p:sp>
    </p:spTree>
    <p:extLst>
      <p:ext uri="{BB962C8B-B14F-4D97-AF65-F5344CB8AC3E}">
        <p14:creationId xmlns:p14="http://schemas.microsoft.com/office/powerpoint/2010/main" val="263710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rgbClr val="0000FF"/>
                </a:solidFill>
              </a:rPr>
              <a:t>Further reading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571500" y="1571625"/>
            <a:ext cx="8153400" cy="4786313"/>
          </a:xfrm>
        </p:spPr>
        <p:txBody>
          <a:bodyPr/>
          <a:lstStyle/>
          <a:p>
            <a:pPr eaLnBrk="1" hangingPunct="1"/>
            <a:r>
              <a:rPr lang="en-GB" altLang="en-US" sz="2000" dirty="0" smtClean="0"/>
              <a:t>Biggs, D.M. (2010), </a:t>
            </a:r>
            <a:r>
              <a:rPr lang="en-GB" altLang="en-US" sz="2000" i="1" dirty="0" smtClean="0"/>
              <a:t>Management Consultancy: A guide for students   </a:t>
            </a:r>
            <a:r>
              <a:rPr lang="en-GB" altLang="en-US" sz="2000" dirty="0" smtClean="0"/>
              <a:t>London: Cengage Ltd – Chapter 2</a:t>
            </a:r>
          </a:p>
          <a:p>
            <a:r>
              <a:rPr lang="en-GB" altLang="en-US" sz="2000" dirty="0" smtClean="0"/>
              <a:t>Sturdy, A., Handley, K., Clark, T. and </a:t>
            </a:r>
            <a:r>
              <a:rPr lang="en-GB" altLang="en-US" sz="2000" dirty="0" err="1" smtClean="0"/>
              <a:t>Fincham</a:t>
            </a:r>
            <a:r>
              <a:rPr lang="en-GB" altLang="en-US" sz="2000" dirty="0" smtClean="0"/>
              <a:t>, R. (2009), </a:t>
            </a:r>
            <a:r>
              <a:rPr lang="en-GB" altLang="en-US" sz="2000" i="1" dirty="0" smtClean="0"/>
              <a:t>Management consultancy boundaries and knowledge in action</a:t>
            </a:r>
            <a:r>
              <a:rPr lang="en-GB" altLang="en-US" sz="2000" dirty="0" smtClean="0"/>
              <a:t>. Oxford: Oxford University Press</a:t>
            </a:r>
          </a:p>
          <a:p>
            <a:r>
              <a:rPr lang="en-GB" altLang="en-US" sz="2000" dirty="0" smtClean="0"/>
              <a:t>Clark, T. and </a:t>
            </a:r>
            <a:r>
              <a:rPr lang="en-GB" altLang="en-US" sz="2000" dirty="0" err="1" smtClean="0"/>
              <a:t>Salaman</a:t>
            </a:r>
            <a:r>
              <a:rPr lang="en-GB" altLang="en-US" sz="2000" dirty="0" smtClean="0"/>
              <a:t>, G. (1998a), Creating the 'Right' Impression: Towards a Dramaturgy of Management Consultancy. </a:t>
            </a:r>
            <a:r>
              <a:rPr lang="en-GB" altLang="en-US" sz="2000" i="1" dirty="0" smtClean="0"/>
              <a:t>Service Industries Journal</a:t>
            </a:r>
            <a:r>
              <a:rPr lang="en-GB" altLang="en-US" sz="2000" dirty="0" smtClean="0"/>
              <a:t>, 18(1), 18-38</a:t>
            </a:r>
          </a:p>
          <a:p>
            <a:r>
              <a:rPr lang="en-GB" altLang="en-US" sz="2000" dirty="0" smtClean="0"/>
              <a:t>Costas, J. and Fleming, P. (2009), Beyond dis-identification: A discursive approach to self-alienation in contemporary organizations. </a:t>
            </a:r>
            <a:r>
              <a:rPr lang="en-GB" altLang="en-US" sz="2000" i="1" dirty="0" smtClean="0"/>
              <a:t>Human Relations</a:t>
            </a:r>
            <a:r>
              <a:rPr lang="en-GB" altLang="en-US" sz="2000" dirty="0" smtClean="0"/>
              <a:t>, 62 (3), 353-378</a:t>
            </a:r>
          </a:p>
          <a:p>
            <a:r>
              <a:rPr lang="en-GB" altLang="en-US" sz="2000" dirty="0" err="1" smtClean="0"/>
              <a:t>Ringland</a:t>
            </a:r>
            <a:r>
              <a:rPr lang="en-GB" altLang="en-US" sz="2000" dirty="0" smtClean="0"/>
              <a:t>, G. and </a:t>
            </a:r>
            <a:r>
              <a:rPr lang="en-GB" altLang="en-US" sz="2000" dirty="0" err="1" smtClean="0"/>
              <a:t>Shaukat</a:t>
            </a:r>
            <a:r>
              <a:rPr lang="en-GB" altLang="en-US" sz="2000" dirty="0" smtClean="0"/>
              <a:t>, A. (2004), An uncertain future for management consulting. </a:t>
            </a:r>
            <a:r>
              <a:rPr lang="en-GB" altLang="en-US" sz="2000" i="1" dirty="0" smtClean="0"/>
              <a:t>European Business Forum</a:t>
            </a:r>
            <a:r>
              <a:rPr lang="en-GB" altLang="en-US" sz="2000" dirty="0" smtClean="0"/>
              <a:t>, 19, 58-61</a:t>
            </a:r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109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pic>
        <p:nvPicPr>
          <p:cNvPr id="6" name="Picture 5" descr="consultanc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844824"/>
            <a:ext cx="331236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3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What is management consultancy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What </a:t>
            </a:r>
            <a:r>
              <a:rPr lang="en-GB" altLang="en-US" dirty="0" smtClean="0"/>
              <a:t>types of firms exist within management </a:t>
            </a:r>
            <a:r>
              <a:rPr lang="en-GB" altLang="en-US" dirty="0" smtClean="0"/>
              <a:t>consultancy?</a:t>
            </a:r>
            <a:endParaRPr lang="en-GB" altLang="en-US" dirty="0" smtClean="0"/>
          </a:p>
          <a:p>
            <a:r>
              <a:rPr lang="en-GB" altLang="en-US" dirty="0" smtClean="0"/>
              <a:t>Do these firms operate in different markets or industries?</a:t>
            </a:r>
          </a:p>
        </p:txBody>
      </p:sp>
    </p:spTree>
    <p:extLst>
      <p:ext uri="{BB962C8B-B14F-4D97-AF65-F5344CB8AC3E}">
        <p14:creationId xmlns:p14="http://schemas.microsoft.com/office/powerpoint/2010/main" val="19394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Consultancies ARE different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en-GB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14500"/>
            <a:ext cx="8143875" cy="562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766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Fields</a:t>
            </a:r>
            <a:r>
              <a:rPr lang="en-GB" altLang="en-US" b="1" dirty="0" smtClean="0">
                <a:solidFill>
                  <a:srgbClr val="0000FF"/>
                </a:solidFill>
              </a:rPr>
              <a:t> </a:t>
            </a:r>
            <a:r>
              <a:rPr lang="en-GB" altLang="en-US" dirty="0" smtClean="0">
                <a:solidFill>
                  <a:srgbClr val="0000FF"/>
                </a:solidFill>
              </a:rPr>
              <a:t>of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consulting activity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smtClean="0"/>
              <a:t>Consultancy in </a:t>
            </a:r>
          </a:p>
          <a:p>
            <a:pPr lvl="1"/>
            <a:r>
              <a:rPr lang="en-GB" altLang="en-US" smtClean="0"/>
              <a:t>SMEs</a:t>
            </a:r>
          </a:p>
          <a:p>
            <a:pPr lvl="1"/>
            <a:r>
              <a:rPr lang="en-GB" altLang="en-US" sz="2800" smtClean="0"/>
              <a:t>Public sector</a:t>
            </a:r>
          </a:p>
          <a:p>
            <a:pPr lvl="1"/>
            <a:r>
              <a:rPr lang="en-GB" altLang="en-US" sz="2800" smtClean="0"/>
              <a:t>Large corporations</a:t>
            </a:r>
          </a:p>
          <a:p>
            <a:pPr lvl="1"/>
            <a:r>
              <a:rPr lang="en-GB" altLang="en-US" sz="2800" smtClean="0"/>
              <a:t>International</a:t>
            </a:r>
          </a:p>
        </p:txBody>
      </p:sp>
      <p:pic>
        <p:nvPicPr>
          <p:cNvPr id="23554" name="Picture 2" descr="C:\Users\Mike\AppData\Local\Microsoft\Windows\Temporary Internet Files\Content.IE5\WKGHS6V0\6a00d8341c66f153ef010534b69241970b-640wi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391" y="3068960"/>
            <a:ext cx="4936648" cy="372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36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SME’s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dirty="0" smtClean="0"/>
              <a:t>Some 23 million SMEs provide around 75 million jobs and represent 99% of all enterprises in the 25 countries that make up the enlarged European Union</a:t>
            </a:r>
          </a:p>
          <a:p>
            <a:r>
              <a:rPr lang="en-GB" altLang="en-US" dirty="0" smtClean="0"/>
              <a:t>SMEs are also important for other large economies such as the US</a:t>
            </a:r>
          </a:p>
          <a:p>
            <a:r>
              <a:rPr lang="en-GB" altLang="en-US" dirty="0" smtClean="0"/>
              <a:t>Most business research is only conducted in larger organisations (Biggs &amp; </a:t>
            </a:r>
            <a:r>
              <a:rPr lang="en-GB" altLang="en-US" dirty="0" err="1" smtClean="0"/>
              <a:t>Crumbie</a:t>
            </a:r>
            <a:r>
              <a:rPr lang="en-GB" altLang="en-US" dirty="0" smtClean="0"/>
              <a:t>, 2000; </a:t>
            </a:r>
            <a:r>
              <a:rPr lang="en-GB" altLang="en-US" dirty="0" err="1" smtClean="0"/>
              <a:t>Mughan</a:t>
            </a:r>
            <a:r>
              <a:rPr lang="en-GB" altLang="en-US" dirty="0" smtClean="0"/>
              <a:t>, Lloyd-Reason &amp; Zimmerman, 2004). </a:t>
            </a:r>
          </a:p>
          <a:p>
            <a:endParaRPr lang="en-GB" altLang="en-US" sz="3200" dirty="0" smtClean="0"/>
          </a:p>
        </p:txBody>
      </p:sp>
      <p:pic>
        <p:nvPicPr>
          <p:cNvPr id="24578" name="Picture 2" descr="C:\Users\Mike\AppData\Local\Microsoft\Windows\Temporary Internet Files\Content.IE5\XW8BZP9J\cpa-public-accounting-firm-siz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79" y="0"/>
            <a:ext cx="2040423" cy="162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18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SME’s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dirty="0" smtClean="0"/>
              <a:t>SMEs prefer sustained support almost like having a trusted advisor on hand to discuss issues tends to be different and take on the role of trusted advisor than being more project based (Harris-Loxley &amp; Page, 2001) </a:t>
            </a:r>
          </a:p>
          <a:p>
            <a:r>
              <a:rPr lang="en-GB" altLang="en-US" dirty="0" smtClean="0"/>
              <a:t>Thus project based consulting is unlikely to work with SMEs as with larger firms</a:t>
            </a:r>
          </a:p>
          <a:p>
            <a:r>
              <a:rPr lang="en-GB" altLang="en-US" dirty="0" smtClean="0"/>
              <a:t>However, this may not be the case if the firm is going under </a:t>
            </a:r>
          </a:p>
        </p:txBody>
      </p:sp>
      <p:pic>
        <p:nvPicPr>
          <p:cNvPr id="25602" name="Picture 2" descr="C:\Users\Mike\AppData\Local\Microsoft\Windows\Temporary Internet Files\Content.IE5\92ITL48O\support-487508_6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7" y="35349"/>
            <a:ext cx="1602369" cy="160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88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Public Sector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Public sector organisations are becoming more business-like in their focus </a:t>
            </a:r>
          </a:p>
          <a:p>
            <a:r>
              <a:rPr lang="en-GB" altLang="en-US" dirty="0" smtClean="0"/>
              <a:t>As such they use management consultancies to install business practices and culture from the private sector</a:t>
            </a:r>
          </a:p>
          <a:p>
            <a:r>
              <a:rPr lang="en-GB" altLang="en-US" dirty="0" smtClean="0"/>
              <a:t>Although sometimes, </a:t>
            </a:r>
            <a:r>
              <a:rPr lang="en-GB" altLang="en-US" dirty="0" err="1" smtClean="0"/>
              <a:t>theire</a:t>
            </a:r>
            <a:r>
              <a:rPr lang="en-GB" altLang="en-US" dirty="0" smtClean="0"/>
              <a:t> </a:t>
            </a:r>
            <a:r>
              <a:rPr lang="en-GB" altLang="en-US" dirty="0" smtClean="0"/>
              <a:t>IT investment, </a:t>
            </a:r>
            <a:r>
              <a:rPr lang="en-GB" altLang="en-US" dirty="0" smtClean="0"/>
              <a:t>etc. </a:t>
            </a:r>
            <a:r>
              <a:rPr lang="en-GB" altLang="en-US" dirty="0" smtClean="0"/>
              <a:t>can be greater than their private counterparts</a:t>
            </a:r>
          </a:p>
        </p:txBody>
      </p:sp>
      <p:pic>
        <p:nvPicPr>
          <p:cNvPr id="26626" name="Picture 2" descr="C:\Users\Mike\AppData\Local\Microsoft\Windows\Temporary Internet Files\Content.IE5\92ITL48O\HM_Government_logo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3021199" cy="110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11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Public Sector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smtClean="0"/>
              <a:t>Roodhooft and Van Den Abbeele (2006) argued that consultancies are used by the public sector due to the following reasons:</a:t>
            </a:r>
          </a:p>
          <a:p>
            <a:pPr lvl="1"/>
            <a:r>
              <a:rPr lang="en-GB" altLang="en-US" smtClean="0"/>
              <a:t>To reduce workload in the organisation</a:t>
            </a:r>
          </a:p>
          <a:p>
            <a:pPr lvl="1"/>
            <a:r>
              <a:rPr lang="en-GB" altLang="en-US" smtClean="0"/>
              <a:t>To provide increased knowledge or competence due to the lack of this expertise existing in the organisation</a:t>
            </a:r>
          </a:p>
          <a:p>
            <a:pPr lvl="1"/>
            <a:r>
              <a:rPr lang="en-GB" altLang="en-US" smtClean="0"/>
              <a:t>To provide a third party, independent perspective on an issue or problem</a:t>
            </a:r>
          </a:p>
          <a:p>
            <a:pPr lvl="1"/>
            <a:r>
              <a:rPr lang="en-GB" altLang="en-US" smtClean="0"/>
              <a:t>To use consultants as ‘change agents’ bringing in public sector reform</a:t>
            </a:r>
          </a:p>
        </p:txBody>
      </p:sp>
      <p:pic>
        <p:nvPicPr>
          <p:cNvPr id="27650" name="Picture 2" descr="C:\Users\Mike\AppData\Local\Microsoft\Windows\Temporary Internet Files\Content.IE5\VPMHGRB0\rumor2[1]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997" y="0"/>
            <a:ext cx="1547664" cy="157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73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Large corporations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Large corporations are typically difficult clients but the rewards and opportunities can be great (Jeans &amp; Page, 2001)</a:t>
            </a:r>
          </a:p>
          <a:p>
            <a:r>
              <a:rPr lang="en-GB" altLang="en-US" dirty="0" smtClean="0"/>
              <a:t>Often it is difficult to get the whole picture within the client</a:t>
            </a:r>
          </a:p>
          <a:p>
            <a:r>
              <a:rPr lang="en-GB" altLang="en-US" dirty="0" smtClean="0"/>
              <a:t>So the focus here is using a variety of sources to back-up opinions and perspectives</a:t>
            </a:r>
          </a:p>
        </p:txBody>
      </p:sp>
      <p:pic>
        <p:nvPicPr>
          <p:cNvPr id="28674" name="Picture 2" descr="C:\Users\Mike\AppData\Local\Microsoft\Windows\Temporary Internet Files\Content.IE5\WKGHS6V0\1280px-Ford_Motor_Company_Logo.sv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3491880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25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Large corporations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smtClean="0"/>
              <a:t>Jeans &amp; Page, (2001) argue that the following are essential in consulting with large corporations:</a:t>
            </a:r>
          </a:p>
          <a:p>
            <a:pPr lvl="1"/>
            <a:r>
              <a:rPr lang="en-GB" altLang="en-US" smtClean="0"/>
              <a:t>Taking matters at face value and not getting collaborative information</a:t>
            </a:r>
          </a:p>
          <a:p>
            <a:pPr lvl="1"/>
            <a:r>
              <a:rPr lang="en-GB" altLang="en-US" smtClean="0"/>
              <a:t>Separating yourself from the clients politics</a:t>
            </a:r>
          </a:p>
          <a:p>
            <a:pPr lvl="1"/>
            <a:r>
              <a:rPr lang="en-GB" altLang="en-US" smtClean="0"/>
              <a:t>Knowing the scope of the project and avoiding project creep</a:t>
            </a:r>
          </a:p>
          <a:p>
            <a:pPr lvl="1"/>
            <a:r>
              <a:rPr lang="en-GB" altLang="en-US" smtClean="0"/>
              <a:t>Not out staying your welcome</a:t>
            </a:r>
          </a:p>
        </p:txBody>
      </p:sp>
      <p:pic>
        <p:nvPicPr>
          <p:cNvPr id="29698" name="Picture 2" descr="C:\Users\Mike\AppData\Local\Microsoft\Windows\Temporary Internet Files\Content.IE5\XW8BZP9J\Coca-Cola-Compan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366" y="260648"/>
            <a:ext cx="261389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00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Summary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10000"/>
          </a:bodyPr>
          <a:lstStyle/>
          <a:p>
            <a:r>
              <a:rPr lang="en-GB" altLang="en-US" smtClean="0"/>
              <a:t>There are generalist and niche or specialist firms</a:t>
            </a:r>
          </a:p>
          <a:p>
            <a:r>
              <a:rPr lang="en-GB" altLang="en-US" smtClean="0"/>
              <a:t>Bigger is better (especially in terms of rates)</a:t>
            </a:r>
          </a:p>
          <a:p>
            <a:r>
              <a:rPr lang="en-GB" altLang="en-US" smtClean="0"/>
              <a:t>Consultancy in SMEs is not typically project based</a:t>
            </a:r>
          </a:p>
          <a:p>
            <a:r>
              <a:rPr lang="en-GB" altLang="en-US" smtClean="0"/>
              <a:t>Public sector organisation use management consultancies to install business ideas/practices</a:t>
            </a:r>
          </a:p>
          <a:p>
            <a:r>
              <a:rPr lang="en-GB" altLang="en-US" smtClean="0"/>
              <a:t>Large corporations are typically difficult but the opportunities can be great</a:t>
            </a:r>
          </a:p>
          <a:p>
            <a:r>
              <a:rPr lang="en-GB" altLang="en-US" smtClean="0"/>
              <a:t>International consultancy is very different from consultancy in the country of origin and understanding this is key for success</a:t>
            </a:r>
          </a:p>
        </p:txBody>
      </p:sp>
    </p:spTree>
    <p:extLst>
      <p:ext uri="{BB962C8B-B14F-4D97-AF65-F5344CB8AC3E}">
        <p14:creationId xmlns:p14="http://schemas.microsoft.com/office/powerpoint/2010/main" val="262206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rgbClr val="0000FF"/>
                </a:solidFill>
              </a:rPr>
              <a:t>Further reading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571500" y="1571625"/>
            <a:ext cx="8153400" cy="4786313"/>
          </a:xfrm>
        </p:spPr>
        <p:txBody>
          <a:bodyPr/>
          <a:lstStyle/>
          <a:p>
            <a:pPr eaLnBrk="1" hangingPunct="1"/>
            <a:r>
              <a:rPr lang="en-GB" altLang="en-US" sz="2800" smtClean="0"/>
              <a:t>Biggs, D.M. (2010), </a:t>
            </a:r>
            <a:r>
              <a:rPr lang="en-GB" altLang="en-US" sz="2800" i="1" smtClean="0"/>
              <a:t>Management Consultancy: A guide for students   </a:t>
            </a:r>
            <a:r>
              <a:rPr lang="en-GB" altLang="en-US" sz="2800" smtClean="0"/>
              <a:t>London: Cengage Ltd – Chapter 3</a:t>
            </a:r>
          </a:p>
          <a:p>
            <a:r>
              <a:rPr lang="en-GB" altLang="en-US" sz="2400" smtClean="0"/>
              <a:t>Inside Careers (2009/10) The Inside Careers Guide to Management Consultancy. Published in partnership with the IBC and MCA. Available online at </a:t>
            </a:r>
            <a:r>
              <a:rPr lang="en-GB" altLang="en-US" sz="2400" smtClean="0">
                <a:hlinkClick r:id="rId2" tooltip="http://www.insidecareers.co.uk/"/>
              </a:rPr>
              <a:t>www.insidecareers.co.uk</a:t>
            </a:r>
            <a:r>
              <a:rPr lang="en-GB" altLang="en-US" sz="2400" smtClean="0"/>
              <a:t>.</a:t>
            </a:r>
          </a:p>
          <a:p>
            <a:r>
              <a:rPr lang="en-GB" altLang="en-US" sz="2400" smtClean="0"/>
              <a:t>Gerstner, L.V. (2002), </a:t>
            </a:r>
            <a:r>
              <a:rPr lang="en-GB" altLang="en-US" sz="2400" i="1" smtClean="0"/>
              <a:t>Who Says Elephants Can't Dance?: Inside IBM's Historic Turnaround.</a:t>
            </a:r>
            <a:r>
              <a:rPr lang="en-GB" altLang="en-US" sz="2400" smtClean="0"/>
              <a:t> HarperBusiness</a:t>
            </a:r>
          </a:p>
          <a:p>
            <a:r>
              <a:rPr lang="en-GB" altLang="en-US" sz="2400" smtClean="0"/>
              <a:t>Harris-Loxley, R. and Page, T. (2001) Small and medium-sized firms In, Sadler, P. (Ed) Management Consultancy: A Handbook of Best Practice. Kogan Page Ltd: London.</a:t>
            </a:r>
          </a:p>
        </p:txBody>
      </p:sp>
    </p:spTree>
    <p:extLst>
      <p:ext uri="{BB962C8B-B14F-4D97-AF65-F5344CB8AC3E}">
        <p14:creationId xmlns:p14="http://schemas.microsoft.com/office/powerpoint/2010/main" val="265051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1680" y="1143000"/>
            <a:ext cx="6690320" cy="264318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800" b="1" dirty="0" smtClean="0">
                <a:solidFill>
                  <a:srgbClr val="0000FF"/>
                </a:solidFill>
              </a:rPr>
              <a:t> </a:t>
            </a:r>
            <a:br>
              <a:rPr lang="en-GB" sz="4800" b="1" dirty="0" smtClean="0">
                <a:solidFill>
                  <a:srgbClr val="0000FF"/>
                </a:solidFill>
              </a:rPr>
            </a:br>
            <a:endParaRPr lang="en-GB" sz="4800" b="1" dirty="0" smtClean="0">
              <a:solidFill>
                <a:srgbClr val="0000FF"/>
              </a:solidFill>
            </a:endParaRPr>
          </a:p>
        </p:txBody>
      </p:sp>
      <p:sp>
        <p:nvSpPr>
          <p:cNvPr id="10242" name="Subtitle 3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857375" y="3714750"/>
            <a:ext cx="71437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en-GB" altLang="en-US" sz="4600">
              <a:solidFill>
                <a:srgbClr val="FFFFFF"/>
              </a:solidFill>
              <a:effectLst/>
              <a:latin typeface="Arial" pitchFamily="34" charset="0"/>
            </a:endParaRPr>
          </a:p>
          <a:p>
            <a:pPr ea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altLang="en-US" sz="3400">
                <a:solidFill>
                  <a:srgbClr val="FFFFFF"/>
                </a:solidFill>
                <a:effectLst/>
                <a:latin typeface="Arial" pitchFamily="34" charset="0"/>
              </a:rPr>
              <a:t>David Biggs</a:t>
            </a:r>
          </a:p>
        </p:txBody>
      </p:sp>
      <p:pic>
        <p:nvPicPr>
          <p:cNvPr id="8" name="Picture 7" descr="consultanc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484784"/>
            <a:ext cx="3096344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78803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Range of consultancy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activity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mtClean="0"/>
              <a:t>Management consultants by their very nature tend to have specialist knowledge</a:t>
            </a:r>
          </a:p>
          <a:p>
            <a:r>
              <a:rPr lang="en-GB" altLang="en-US" smtClean="0"/>
              <a:t>The Institute of Business Consulting defined this as:</a:t>
            </a:r>
          </a:p>
          <a:p>
            <a:pPr lvl="2"/>
            <a:r>
              <a:rPr lang="en-GB" altLang="en-US" sz="2500" smtClean="0"/>
              <a:t>Business strategy </a:t>
            </a:r>
          </a:p>
          <a:p>
            <a:pPr lvl="2"/>
            <a:r>
              <a:rPr lang="en-GB" altLang="en-US" sz="2500" smtClean="0"/>
              <a:t>Manufacturing and business services</a:t>
            </a:r>
          </a:p>
          <a:p>
            <a:pPr lvl="2"/>
            <a:r>
              <a:rPr lang="en-GB" altLang="en-US" sz="2500" smtClean="0"/>
              <a:t>Marketing </a:t>
            </a:r>
          </a:p>
          <a:p>
            <a:pPr lvl="2"/>
            <a:r>
              <a:rPr lang="en-GB" altLang="en-US" sz="2500" smtClean="0"/>
              <a:t>Financial and management controls </a:t>
            </a:r>
          </a:p>
          <a:p>
            <a:pPr lvl="2"/>
            <a:r>
              <a:rPr lang="en-GB" altLang="en-US" sz="2500" smtClean="0"/>
              <a:t>Human resources </a:t>
            </a:r>
          </a:p>
          <a:p>
            <a:pPr lvl="2"/>
            <a:r>
              <a:rPr lang="en-GB" altLang="en-US" sz="2500" smtClean="0"/>
              <a:t>Information technology </a:t>
            </a:r>
          </a:p>
          <a:p>
            <a:pPr lvl="2"/>
            <a:r>
              <a:rPr lang="en-GB" altLang="en-US" sz="2500" smtClean="0"/>
              <a:t>Environmental management </a:t>
            </a:r>
          </a:p>
          <a:p>
            <a:pPr lvl="2"/>
            <a:r>
              <a:rPr lang="en-GB" altLang="en-US" sz="2500" smtClean="0"/>
              <a:t>Quality management</a:t>
            </a:r>
          </a:p>
        </p:txBody>
      </p:sp>
      <p:pic>
        <p:nvPicPr>
          <p:cNvPr id="35842" name="Picture 2" descr="C:\Users\Mike\AppData\Local\Microsoft\Windows\Temporary Internet Files\Content.IE5\VPMHGRB0\1352673361122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765" y="3429000"/>
            <a:ext cx="2395000" cy="311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40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Business strategy 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 smtClean="0"/>
              <a:t>Strategy may be defined as the policies and procedures in an organisation that gives it a sustained competitive advantage (Lawler, 2006; </a:t>
            </a:r>
            <a:r>
              <a:rPr lang="en-GB" altLang="en-US" dirty="0" err="1" smtClean="0"/>
              <a:t>Legge</a:t>
            </a:r>
            <a:r>
              <a:rPr lang="en-GB" altLang="en-US" dirty="0" smtClean="0"/>
              <a:t>, 2005)</a:t>
            </a:r>
          </a:p>
          <a:p>
            <a:r>
              <a:rPr lang="en-GB" altLang="en-US" dirty="0" smtClean="0"/>
              <a:t>Business strategy involves more than just specifying an organisation’s mission, vision and objectives but also aiding the company through projects or programmes of growth</a:t>
            </a:r>
          </a:p>
          <a:p>
            <a:r>
              <a:rPr lang="en-GB" altLang="en-US" dirty="0" smtClean="0"/>
              <a:t>Strategy needs to take into account the key stakeholders of the business (</a:t>
            </a:r>
            <a:r>
              <a:rPr lang="en-GB" altLang="en-US" dirty="0" err="1" smtClean="0"/>
              <a:t>Obolensky</a:t>
            </a:r>
            <a:r>
              <a:rPr lang="en-GB" altLang="en-US" dirty="0" smtClean="0"/>
              <a:t>, 1994)</a:t>
            </a:r>
          </a:p>
        </p:txBody>
      </p:sp>
      <p:pic>
        <p:nvPicPr>
          <p:cNvPr id="36866" name="Picture 2" descr="C:\Users\Mike\AppData\Local\Microsoft\Windows\Temporary Internet Files\Content.IE5\WKGHS6V0\strateg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649"/>
            <a:ext cx="2555776" cy="1610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24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Manufacturing and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business services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 smtClean="0"/>
              <a:t>Manufacturing is the use of machines, tools and people to create objects for use (by other manufacturers) or for sale either directly or via a retailer</a:t>
            </a:r>
          </a:p>
          <a:p>
            <a:r>
              <a:rPr lang="en-GB" altLang="en-US" dirty="0" smtClean="0"/>
              <a:t>It typically involves large scale industrial production whereby raw materials are manufactured into finished goods</a:t>
            </a:r>
          </a:p>
          <a:p>
            <a:r>
              <a:rPr lang="en-GB" altLang="en-US" dirty="0" smtClean="0"/>
              <a:t>Consultancies can work in this area examining issues such as production, quality control, use of human resources</a:t>
            </a:r>
          </a:p>
        </p:txBody>
      </p:sp>
      <p:pic>
        <p:nvPicPr>
          <p:cNvPr id="37890" name="Picture 2" descr="C:\Users\Mike\AppData\Local\Microsoft\Windows\Temporary Internet Files\Content.IE5\VPMHGRB0\steel-city-codefest-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075" y="0"/>
            <a:ext cx="2444769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29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Financial and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management controls 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r>
              <a:rPr lang="en-GB" altLang="en-US" dirty="0" smtClean="0"/>
              <a:t>Financial planning and control are essential for any business (Collis &amp; Hussey, 2007; Kind, 2001)</a:t>
            </a:r>
          </a:p>
          <a:p>
            <a:r>
              <a:rPr lang="en-GB" altLang="en-US" dirty="0" smtClean="0"/>
              <a:t>Consultancy in this field may range from implementing budgetary control, financial planning, or calculating large investments in capital </a:t>
            </a:r>
          </a:p>
          <a:p>
            <a:r>
              <a:rPr lang="en-GB" altLang="en-US" dirty="0" smtClean="0"/>
              <a:t>Area fraught with difficulties: overspends/accountability/politics </a:t>
            </a:r>
          </a:p>
        </p:txBody>
      </p:sp>
      <p:pic>
        <p:nvPicPr>
          <p:cNvPr id="38914" name="Picture 2" descr="C:\Users\Mike\AppData\Local\Microsoft\Windows\Temporary Internet Files\Content.IE5\VPMHGRB0\personal-finance-and-accounting-blink-image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268" y="0"/>
            <a:ext cx="2362572" cy="141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09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Marketing</a:t>
            </a:r>
            <a:r>
              <a:rPr lang="en-GB" altLang="en-US" dirty="0" smtClean="0"/>
              <a:t> 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The American Marketing Association defines the activity of marketing as: </a:t>
            </a:r>
          </a:p>
          <a:p>
            <a:pPr>
              <a:buFont typeface="Wingdings" pitchFamily="2" charset="2"/>
              <a:buNone/>
            </a:pPr>
            <a:r>
              <a:rPr lang="en-GB" altLang="en-US" i="1" dirty="0" smtClean="0"/>
              <a:t>	</a:t>
            </a:r>
            <a:r>
              <a:rPr lang="en-GB" altLang="en-US" sz="2400" i="1" dirty="0" smtClean="0"/>
              <a:t>Marketing is the activity, set of institutions, and processes for creating, communicating, delivering, and exchanging offerings that have value for customers, clients, partners, and society at large</a:t>
            </a:r>
          </a:p>
          <a:p>
            <a:r>
              <a:rPr lang="en-GB" altLang="en-US" dirty="0" smtClean="0"/>
              <a:t>Consultancy may examine marketing as </a:t>
            </a:r>
          </a:p>
          <a:p>
            <a:pPr lvl="1"/>
            <a:r>
              <a:rPr lang="en-GB" altLang="en-US" dirty="0" smtClean="0"/>
              <a:t>a function (examining a clients sales activity) or</a:t>
            </a:r>
          </a:p>
          <a:p>
            <a:pPr lvl="1"/>
            <a:r>
              <a:rPr lang="en-GB" altLang="en-US" dirty="0" smtClean="0"/>
              <a:t>market research (e.g., consultation)</a:t>
            </a:r>
          </a:p>
        </p:txBody>
      </p:sp>
      <p:pic>
        <p:nvPicPr>
          <p:cNvPr id="39938" name="Picture 2" descr="C:\Users\Mike\AppData\Local\Microsoft\Windows\Temporary Internet Files\Content.IE5\XW8BZP9J\marketing-product-job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287" y="-5858"/>
            <a:ext cx="2796282" cy="16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6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Human resources  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mtClean="0"/>
              <a:t>Human resource management (HRM) which may be defined as the strategic and consistent approach to the management of individuals within an organisation</a:t>
            </a:r>
          </a:p>
          <a:p>
            <a:r>
              <a:rPr lang="en-GB" altLang="en-US" smtClean="0"/>
              <a:t>Through the management of the organisation's most valued assets, great business benefits can be released (Hackman &amp; Oldham, 1975)</a:t>
            </a:r>
          </a:p>
          <a:p>
            <a:r>
              <a:rPr lang="en-GB" altLang="en-US" smtClean="0"/>
              <a:t>HRM represents a major investment in terms of what has been spent on individuals not only to recruit them but also to train and develop them into an effective employee</a:t>
            </a:r>
          </a:p>
        </p:txBody>
      </p:sp>
      <p:pic>
        <p:nvPicPr>
          <p:cNvPr id="40962" name="Picture 2" descr="C:\Users\Mike\AppData\Local\Microsoft\Windows\Temporary Internet Files\Content.IE5\VPMHGRB0\400px-ISO_639_Icon_hr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6632"/>
            <a:ext cx="2801888" cy="126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98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Information technology 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mtClean="0"/>
              <a:t>Projects and programmes in information technology (IT) or more often name Information Computer Technology (ICT) can range in size like projects </a:t>
            </a:r>
          </a:p>
          <a:p>
            <a:r>
              <a:rPr lang="en-GB" altLang="en-US" smtClean="0"/>
              <a:t>Smallest may be simply investigating why users are not using a particular programme in terms of human machine interaction (e.g., Biggs &amp; Marshall, 1999)</a:t>
            </a:r>
          </a:p>
          <a:p>
            <a:r>
              <a:rPr lang="en-GB" altLang="en-US" smtClean="0"/>
              <a:t>Other projects, may be vast such as NPfIT, a computer system being developed for the NHS may be vast (Brennan, 2005)</a:t>
            </a:r>
          </a:p>
        </p:txBody>
      </p:sp>
      <p:pic>
        <p:nvPicPr>
          <p:cNvPr id="41986" name="Picture 2" descr="C:\Users\Mike\AppData\Local\Microsoft\Windows\Temporary Internet Files\Content.IE5\92ITL48O\image_preview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367" y="0"/>
            <a:ext cx="1541633" cy="153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5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Environmental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management 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925144"/>
          </a:xfrm>
        </p:spPr>
        <p:txBody>
          <a:bodyPr>
            <a:normAutofit fontScale="92500" lnSpcReduction="20000"/>
          </a:bodyPr>
          <a:lstStyle/>
          <a:p>
            <a:endParaRPr lang="en-GB" altLang="en-US" dirty="0" smtClean="0"/>
          </a:p>
          <a:p>
            <a:r>
              <a:rPr lang="en-GB" altLang="en-US" dirty="0" smtClean="0"/>
              <a:t>Environmental management is a growing area for consultancy</a:t>
            </a:r>
          </a:p>
          <a:p>
            <a:r>
              <a:rPr lang="en-GB" altLang="en-US" dirty="0" smtClean="0"/>
              <a:t>Projects within this area may include urban, regional and international development planning</a:t>
            </a:r>
          </a:p>
          <a:p>
            <a:r>
              <a:rPr lang="en-GB" altLang="en-US" dirty="0" smtClean="0"/>
              <a:t>Projects may seek to improve the quality of lifestyle for poorer nations </a:t>
            </a:r>
          </a:p>
          <a:p>
            <a:r>
              <a:rPr lang="en-GB" altLang="en-US" dirty="0" smtClean="0"/>
              <a:t>Other projects demonstrate how physical, economic, ecological and sociological aspects manifest in our environment for the good of all human kind</a:t>
            </a:r>
          </a:p>
        </p:txBody>
      </p:sp>
      <p:pic>
        <p:nvPicPr>
          <p:cNvPr id="43010" name="Picture 2" descr="C:\Users\Mike\AppData\Local\Microsoft\Windows\Temporary Internet Files\Content.IE5\XW8BZP9J\environment-303693_64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3289"/>
            <a:ext cx="1061095" cy="181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12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dirty="0" smtClean="0">
                <a:solidFill>
                  <a:srgbClr val="0000FF"/>
                </a:solidFill>
              </a:rPr>
              <a:t>Quality </a:t>
            </a:r>
            <a:br>
              <a:rPr lang="en-GB" altLang="en-US" dirty="0" smtClean="0">
                <a:solidFill>
                  <a:srgbClr val="0000FF"/>
                </a:solidFill>
              </a:rPr>
            </a:br>
            <a:r>
              <a:rPr lang="en-GB" altLang="en-US" dirty="0" smtClean="0">
                <a:solidFill>
                  <a:srgbClr val="0000FF"/>
                </a:solidFill>
              </a:rPr>
              <a:t>management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smtClean="0"/>
              <a:t>These types of project range in scope from revising how a department measures performance through to large scale implementation of quality procedures</a:t>
            </a:r>
          </a:p>
          <a:p>
            <a:r>
              <a:rPr lang="en-GB" altLang="en-US" smtClean="0"/>
              <a:t>Investigate the existing quality procedures of a company and then revise this setting out policy, performance measures and revised quality assurance</a:t>
            </a:r>
          </a:p>
          <a:p>
            <a:r>
              <a:rPr lang="en-GB" altLang="en-US" smtClean="0"/>
              <a:t>May involve satisfying the requirements of quality assurance bodies (e.g., ISO9001)</a:t>
            </a:r>
          </a:p>
        </p:txBody>
      </p:sp>
      <p:pic>
        <p:nvPicPr>
          <p:cNvPr id="44034" name="Picture 2" descr="C:\Users\Mike\AppData\Local\Microsoft\Windows\Temporary Internet Files\Content.IE5\92ITL48O\QualitySticke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"/>
            <a:ext cx="1475656" cy="14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53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Range of consultancy activity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/>
          </a:bodyPr>
          <a:lstStyle/>
          <a:p>
            <a:r>
              <a:rPr lang="en-GB" altLang="en-US" smtClean="0"/>
              <a:t>All of these areas can have textbooks and even degree programmes in their own right!</a:t>
            </a:r>
          </a:p>
          <a:p>
            <a:r>
              <a:rPr lang="en-GB" altLang="en-US" smtClean="0"/>
              <a:t>Human resources for instance can be completed from the CIPD (personnel &amp; HRM) angle</a:t>
            </a:r>
          </a:p>
          <a:p>
            <a:r>
              <a:rPr lang="en-GB" altLang="en-US" smtClean="0"/>
              <a:t>Human resources can also employ business/occupational psychologists for:</a:t>
            </a:r>
          </a:p>
          <a:p>
            <a:pPr lvl="1"/>
            <a:r>
              <a:rPr lang="en-GB" altLang="en-US" smtClean="0"/>
              <a:t>Selection</a:t>
            </a:r>
          </a:p>
          <a:p>
            <a:pPr lvl="1"/>
            <a:r>
              <a:rPr lang="en-GB" altLang="en-US" smtClean="0"/>
              <a:t>Training</a:t>
            </a:r>
          </a:p>
          <a:p>
            <a:pPr lvl="1"/>
            <a:r>
              <a:rPr lang="en-GB" altLang="en-US" smtClean="0"/>
              <a:t>Motivation, etc</a:t>
            </a:r>
          </a:p>
        </p:txBody>
      </p:sp>
    </p:spTree>
    <p:extLst>
      <p:ext uri="{BB962C8B-B14F-4D97-AF65-F5344CB8AC3E}">
        <p14:creationId xmlns:p14="http://schemas.microsoft.com/office/powerpoint/2010/main" val="64552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rgbClr val="0000FF"/>
                </a:solidFill>
              </a:rPr>
              <a:t>Further reading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71500" y="1571625"/>
            <a:ext cx="8153400" cy="5286375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GB" sz="2800" dirty="0" smtClean="0"/>
              <a:t>Biggs, D.M. (2010), </a:t>
            </a:r>
            <a:r>
              <a:rPr lang="en-GB" sz="2800" i="1" dirty="0" smtClean="0"/>
              <a:t>Management Consultancy: A guide for students   </a:t>
            </a:r>
            <a:r>
              <a:rPr lang="en-GB" sz="2800" dirty="0" smtClean="0"/>
              <a:t>London: </a:t>
            </a:r>
            <a:r>
              <a:rPr lang="en-GB" sz="2800" dirty="0" err="1" smtClean="0"/>
              <a:t>Cengage</a:t>
            </a:r>
            <a:r>
              <a:rPr lang="en-GB" sz="2800" dirty="0" smtClean="0"/>
              <a:t> Ltd – Chapter 10</a:t>
            </a:r>
          </a:p>
          <a:p>
            <a:pPr>
              <a:defRPr/>
            </a:pPr>
            <a:r>
              <a:rPr lang="en-GB" sz="2400" dirty="0" smtClean="0"/>
              <a:t>Lawler, E.E. (2006) Business strategy: creating the winning formula In, </a:t>
            </a:r>
            <a:r>
              <a:rPr lang="en-GB" sz="2400" dirty="0" err="1" smtClean="0"/>
              <a:t>Gallos</a:t>
            </a:r>
            <a:r>
              <a:rPr lang="en-GB" sz="2400" dirty="0" smtClean="0"/>
              <a:t>. J.V. (Ed) </a:t>
            </a:r>
            <a:r>
              <a:rPr lang="en-GB" sz="2400" i="1" dirty="0" smtClean="0"/>
              <a:t>Organisational Development</a:t>
            </a:r>
            <a:r>
              <a:rPr lang="en-GB" sz="2400" dirty="0" smtClean="0"/>
              <a:t> San Francisco: Wiley &amp; Sons</a:t>
            </a:r>
          </a:p>
          <a:p>
            <a:pPr>
              <a:defRPr/>
            </a:pPr>
            <a:r>
              <a:rPr lang="en-GB" sz="2400" dirty="0" err="1" smtClean="0"/>
              <a:t>McLarty</a:t>
            </a:r>
            <a:r>
              <a:rPr lang="en-GB" sz="2400" dirty="0" smtClean="0"/>
              <a:t>, R. and Robinson, T. (1998) The practice of consultancy and a professional development strategy </a:t>
            </a:r>
            <a:r>
              <a:rPr lang="en-GB" sz="2400" i="1" dirty="0" smtClean="0"/>
              <a:t>Leadership &amp; Organization Development Journal. </a:t>
            </a:r>
            <a:r>
              <a:rPr lang="en-GB" sz="2400" dirty="0" smtClean="0"/>
              <a:t>19, 5, 256–263</a:t>
            </a:r>
          </a:p>
          <a:p>
            <a:pPr>
              <a:defRPr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5091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8 pre-requisites for </a:t>
            </a:r>
            <a:br>
              <a:rPr lang="en-GB" sz="3600" dirty="0" smtClean="0">
                <a:solidFill>
                  <a:srgbClr val="0000FF"/>
                </a:solidFill>
              </a:rPr>
            </a:br>
            <a:r>
              <a:rPr lang="en-GB" sz="3600" dirty="0" smtClean="0">
                <a:solidFill>
                  <a:srgbClr val="0000FF"/>
                </a:solidFill>
              </a:rPr>
              <a:t>selling consultancy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24536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There is a client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has a currently unfulfilled need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believes that they require help to resolve this need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knows about you and your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perceives that you are capable of fulfilling this need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You (or someone else acceptable to the client) are available to fulfil the engagement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has a budget/finances to pay for your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client has authority to spend the budget/finances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Newton (2010:24)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41</a:t>
            </a:fld>
            <a:endParaRPr lang="en-GB" dirty="0"/>
          </a:p>
        </p:txBody>
      </p:sp>
      <p:pic>
        <p:nvPicPr>
          <p:cNvPr id="45059" name="Picture 3" descr="C:\Users\Mike\AppData\Local\Microsoft\Windows\Temporary Internet Files\Content.IE5\XW8BZP9J\318px-Handshake_icon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0"/>
            <a:ext cx="2090539" cy="209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6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Product</a:t>
            </a:r>
            <a:r>
              <a:rPr lang="en-GB" sz="2800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Types: </a:t>
            </a:r>
            <a:b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who </a:t>
            </a: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uses consultants and why?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57338"/>
            <a:ext cx="8229600" cy="4679974"/>
          </a:xfrm>
        </p:spPr>
        <p:txBody>
          <a:bodyPr>
            <a:noAutofit/>
          </a:bodyPr>
          <a:lstStyle/>
          <a:p>
            <a:pPr marL="714375" indent="-604838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400" b="1" i="1" dirty="0" smtClean="0">
                <a:cs typeface="Arial" pitchFamily="34" charset="0"/>
              </a:rPr>
              <a:t>Who?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Public, Commercial and Voluntary sectors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Large and small organisations</a:t>
            </a:r>
          </a:p>
          <a:p>
            <a:pPr marL="714375" indent="-604838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GB" sz="2400" dirty="0" smtClean="0">
              <a:cs typeface="Arial" pitchFamily="34" charset="0"/>
            </a:endParaRPr>
          </a:p>
          <a:p>
            <a:pPr marL="714375" indent="-604838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400" b="1" i="1" dirty="0" smtClean="0">
                <a:cs typeface="Arial" pitchFamily="34" charset="0"/>
              </a:rPr>
              <a:t>Why?</a:t>
            </a:r>
          </a:p>
          <a:p>
            <a:pPr marL="714375" indent="-604838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400" dirty="0" smtClean="0">
              <a:cs typeface="Arial" pitchFamily="34" charset="0"/>
            </a:endParaRP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Support/progress aims and objectives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Process Improvement 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Operations Management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Motivation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Systems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Product Performance</a:t>
            </a:r>
          </a:p>
          <a:p>
            <a:pPr marL="1081088" indent="-449263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Service Quality</a:t>
            </a:r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8C908F1-3323-492A-BB55-40C475D3D927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42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46082" name="Picture 2" descr="C:\Users\Mike\AppData\Local\Microsoft\Windows\Temporary Internet Files\Content.IE5\92ITL48O\thumb-project-manager-pictofigo-hi-00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656" y="2564904"/>
            <a:ext cx="2153039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Consultancy Services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GB" sz="2800" dirty="0" smtClean="0">
                <a:latin typeface="Arial" pitchFamily="34" charset="0"/>
                <a:cs typeface="Arial" pitchFamily="34" charset="0"/>
              </a:rPr>
            </a:br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5040312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sz="2800" dirty="0" smtClean="0"/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Business Strategies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Finance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Management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HR/Personnel Resourcing &amp; Development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IT Marketing / E Business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Marketing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Supply Chain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Tourism/Events</a:t>
            </a:r>
          </a:p>
          <a:p>
            <a:pPr marL="1081088" indent="-63182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Sports Programming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E03BAEE-9E9C-4A95-8AB9-AC257AD324F1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43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47106" name="Picture 2" descr="C:\Users\Mike\AppData\Local\Microsoft\Windows\Temporary Internet Files\Content.IE5\WKGHS6V0\Super-Wh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685" y="0"/>
            <a:ext cx="220437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Consultancy Role: </a:t>
            </a:r>
            <a:b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what may be expected?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665662"/>
          </a:xfrm>
        </p:spPr>
        <p:txBody>
          <a:bodyPr>
            <a:normAutofit lnSpcReduction="10000"/>
          </a:bodyPr>
          <a:lstStyle/>
          <a:p>
            <a:pPr marL="1081088" indent="-1081088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Varied activities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Specialist skills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Professional Expert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Consultation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Facilitator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Advisor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Entrepreneur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Innovation 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Teamwork / working alone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Strategic Solutions</a:t>
            </a:r>
          </a:p>
          <a:p>
            <a:pPr marL="1081088" indent="-63182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Project Management</a:t>
            </a:r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91BDBC0-C5A6-4C98-9605-94568C187DC6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44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50178" name="Picture 2" descr="C:\Users\Mike\AppData\Local\Microsoft\Windows\Temporary Internet Files\Content.IE5\92ITL48O\superman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80728"/>
            <a:ext cx="3764500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Consultancy </a:t>
            </a:r>
            <a:b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Qualities &amp; Skills</a:t>
            </a:r>
            <a:endParaRPr lang="en-GB" sz="280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68313" y="1341438"/>
            <a:ext cx="4464050" cy="4525962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b="1" i="1" dirty="0" smtClean="0">
                <a:cs typeface="Arial" pitchFamily="34" charset="0"/>
              </a:rPr>
              <a:t>Qualities?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sz="1200" b="1" i="1" dirty="0" smtClean="0">
              <a:cs typeface="Arial" pitchFamily="34" charset="0"/>
            </a:endParaRP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Solutions person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Ideas person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Learning styles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Professionalism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Team player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Management understanding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Appreciation of corporate cultures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Confidentiality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932363" y="1412875"/>
            <a:ext cx="3671887" cy="4525963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b="1" i="1" dirty="0" smtClean="0">
                <a:cs typeface="Arial" pitchFamily="34" charset="0"/>
              </a:rPr>
              <a:t>Skills?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sz="1200" b="1" i="1" dirty="0" smtClean="0">
              <a:cs typeface="Arial" pitchFamily="34" charset="0"/>
            </a:endParaRP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Communication skills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Listening skills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Leadership skills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Marketing skills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Networking skills</a:t>
            </a: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 marL="531813" indent="-422275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GB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638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C01A7BF-32A3-4047-99D1-1BD068D66FB1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51202" name="Picture 2" descr="C:\Users\Mike\AppData\Local\Microsoft\Windows\Temporary Internet Files\Content.IE5\XW8BZP9J\2110912_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221088"/>
            <a:ext cx="320040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Skills needed to succeed!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898525" indent="-533400" eaLnBrk="1" hangingPunct="1">
              <a:buFont typeface="Wingdings 3" pitchFamily="18" charset="2"/>
              <a:buNone/>
            </a:pPr>
            <a:endParaRPr lang="en-GB" altLang="en-US" sz="1200" dirty="0" smtClean="0">
              <a:latin typeface="Arial" charset="0"/>
              <a:cs typeface="Arial" charset="0"/>
            </a:endParaRP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Ability to identify your competitive advantage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Create a dynamic marketing plan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Qualifications, skills and experience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Ability to write proposals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Effective pricing for your service 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Funding support and guidance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Market positioning</a:t>
            </a:r>
          </a:p>
          <a:p>
            <a:pPr marL="898525" indent="-533400" eaLnBrk="1" hangingPunct="1">
              <a:buFont typeface="Wingdings" pitchFamily="2" charset="2"/>
              <a:buChar char="Ø"/>
            </a:pPr>
            <a:r>
              <a:rPr lang="en-GB" altLang="en-US" sz="2800" dirty="0" smtClean="0">
                <a:cs typeface="Arial" charset="0"/>
              </a:rPr>
              <a:t>Reputation</a:t>
            </a:r>
          </a:p>
          <a:p>
            <a:pPr marL="365125" indent="0">
              <a:buNone/>
            </a:pPr>
            <a:endParaRPr lang="en-GB" altLang="en-US" sz="2800" dirty="0" smtClean="0">
              <a:cs typeface="Arial" charset="0"/>
            </a:endParaRPr>
          </a:p>
        </p:txBody>
      </p:sp>
      <p:sp>
        <p:nvSpPr>
          <p:cNvPr id="1741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45746B8-3032-46A1-BC12-176670AC4655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46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52226" name="Picture 2" descr="C:\Users\Mike\AppData\Local\Microsoft\Windows\Temporary Internet Files\Content.IE5\92ITL48O\clip-art-circus-8778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48880"/>
            <a:ext cx="2252267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Consultancy Research </a:t>
            </a:r>
            <a:b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32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Process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341438"/>
            <a:ext cx="7859712" cy="4665662"/>
          </a:xfrm>
        </p:spPr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GB" sz="2800" b="1" i="1" dirty="0" smtClean="0">
                <a:cs typeface="Arial" pitchFamily="34" charset="0"/>
              </a:rPr>
              <a:t>Requirements:</a:t>
            </a:r>
          </a:p>
          <a:p>
            <a:pPr marL="714375" indent="-60483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Identify issues /hypothesis</a:t>
            </a:r>
          </a:p>
          <a:p>
            <a:pPr marL="714375" indent="-60483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Research Methods</a:t>
            </a:r>
          </a:p>
          <a:p>
            <a:pPr marL="714375" indent="-60483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Data Collection:</a:t>
            </a:r>
          </a:p>
          <a:p>
            <a:pPr marL="1081088" indent="-366713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800" dirty="0" smtClean="0">
                <a:cs typeface="Arial" pitchFamily="34" charset="0"/>
              </a:rPr>
              <a:t>Interviews – clients, staff or management</a:t>
            </a:r>
          </a:p>
          <a:p>
            <a:pPr marL="1081088" indent="-366713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800" dirty="0" smtClean="0">
                <a:cs typeface="Arial" pitchFamily="34" charset="0"/>
              </a:rPr>
              <a:t>Mystery shoppers/guests</a:t>
            </a:r>
          </a:p>
          <a:p>
            <a:pPr marL="1081088" indent="-366713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800" dirty="0" smtClean="0">
                <a:cs typeface="Arial" pitchFamily="34" charset="0"/>
              </a:rPr>
              <a:t>Focus Groups</a:t>
            </a:r>
          </a:p>
          <a:p>
            <a:pPr marL="1081088" indent="-366713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800" dirty="0" smtClean="0">
                <a:cs typeface="Arial" pitchFamily="34" charset="0"/>
              </a:rPr>
              <a:t>Workshops</a:t>
            </a:r>
          </a:p>
          <a:p>
            <a:pPr marL="714375" indent="-60483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Analysis</a:t>
            </a:r>
          </a:p>
          <a:p>
            <a:pPr marL="714375" indent="-60483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cs typeface="Arial" pitchFamily="34" charset="0"/>
              </a:rPr>
              <a:t>Report </a:t>
            </a: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EAA1D63-FD86-45E9-90A0-64D761C3AC31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47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53251" name="Picture 3" descr="C:\Users\Mike\AppData\Local\Microsoft\Windows\Temporary Internet Files\Content.IE5\XW8BZP9J\iStock_000016768581_ExtraSmall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503" y="260648"/>
            <a:ext cx="2533650" cy="191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Consultancy Reports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1075"/>
            <a:ext cx="8229600" cy="5543550"/>
          </a:xfrm>
        </p:spPr>
        <p:txBody>
          <a:bodyPr numCol="2">
            <a:noAutofit/>
          </a:bodyPr>
          <a:lstStyle/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 smtClean="0">
              <a:cs typeface="Arial" pitchFamily="34" charset="0"/>
            </a:endParaRP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400" b="1" i="1" dirty="0" smtClean="0">
                <a:cs typeface="Arial" pitchFamily="34" charset="0"/>
              </a:rPr>
              <a:t>Based on research &amp; involve: 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400" dirty="0" smtClean="0">
                <a:cs typeface="Arial" pitchFamily="34" charset="0"/>
              </a:rPr>
              <a:t>detailed business proposals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400" dirty="0" smtClean="0">
                <a:cs typeface="Arial" pitchFamily="34" charset="0"/>
              </a:rPr>
              <a:t>presentation of findings 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400" dirty="0" smtClean="0">
                <a:cs typeface="Arial" pitchFamily="34" charset="0"/>
              </a:rPr>
              <a:t>report writing</a:t>
            </a: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400" b="1" i="1" dirty="0" smtClean="0">
                <a:cs typeface="Arial" pitchFamily="34" charset="0"/>
              </a:rPr>
              <a:t>Via:  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400" dirty="0" smtClean="0">
                <a:cs typeface="Arial" pitchFamily="34" charset="0"/>
              </a:rPr>
              <a:t>Presentations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400" dirty="0" smtClean="0">
                <a:cs typeface="Arial" pitchFamily="34" charset="0"/>
              </a:rPr>
              <a:t>Reports</a:t>
            </a: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dirty="0" smtClean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 smtClean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 smtClean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000" b="1" i="1" dirty="0" smtClean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300" b="1" i="1" dirty="0" smtClean="0">
              <a:cs typeface="Arial" pitchFamily="34" charset="0"/>
            </a:endParaRPr>
          </a:p>
          <a:p>
            <a:pPr marL="631825" indent="-522288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300" b="1" i="1" dirty="0" smtClean="0">
                <a:cs typeface="Arial" pitchFamily="34" charset="0"/>
              </a:rPr>
              <a:t>Expectations may include: 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Identification of options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Putting forward solutions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Consideration of costs &amp; resource issues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Implementation strategies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Review and feedback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Assist clients at all stages</a:t>
            </a:r>
          </a:p>
          <a:p>
            <a:pPr marL="1430338" indent="-531813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300" dirty="0" smtClean="0">
                <a:cs typeface="Arial" pitchFamily="34" charset="0"/>
              </a:rPr>
              <a:t>Project management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sz="2000" dirty="0" smtClean="0"/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smtClean="0">
              <a:latin typeface="Tahoma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0A09B5C-A4FF-426C-9918-F23245A095F9}" type="slidenum">
              <a:rPr lang="en-GB" altLang="en-US" sz="1000" smtClean="0"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48</a:t>
            </a:fld>
            <a:endParaRPr lang="en-GB" altLang="en-US" sz="1000" smtClean="0">
              <a:latin typeface="Tahoma" charset="0"/>
            </a:endParaRPr>
          </a:p>
        </p:txBody>
      </p:sp>
      <p:pic>
        <p:nvPicPr>
          <p:cNvPr id="542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581128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What sort of projects?  </a:t>
            </a:r>
            <a:br>
              <a:rPr lang="en-GB" sz="3600" dirty="0" smtClean="0">
                <a:solidFill>
                  <a:srgbClr val="0000FF"/>
                </a:solidFill>
              </a:rPr>
            </a:br>
            <a:r>
              <a:rPr lang="en-GB" sz="3600" dirty="0" smtClean="0">
                <a:solidFill>
                  <a:srgbClr val="0000FF"/>
                </a:solidFill>
              </a:rPr>
              <a:t>Look for those that……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the potential to be well-defined in terms of objectives and outcomes</a:t>
            </a:r>
          </a:p>
          <a:p>
            <a:r>
              <a:rPr lang="en-GB" dirty="0" smtClean="0"/>
              <a:t>Relate to a well-defined part of the organisation or business unit</a:t>
            </a:r>
          </a:p>
          <a:p>
            <a:r>
              <a:rPr lang="en-GB" dirty="0" smtClean="0"/>
              <a:t>Are sponsored by someone of seniority in the organisation</a:t>
            </a:r>
          </a:p>
          <a:p>
            <a:r>
              <a:rPr lang="en-GB" dirty="0" smtClean="0"/>
              <a:t>Are meaningful to the </a:t>
            </a:r>
            <a:r>
              <a:rPr lang="en-GB" dirty="0" smtClean="0"/>
              <a:t>business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49</a:t>
            </a:fld>
            <a:endParaRPr lang="en-GB"/>
          </a:p>
        </p:txBody>
      </p:sp>
      <p:pic>
        <p:nvPicPr>
          <p:cNvPr id="55298" name="Picture 2" descr="C:\Users\Mike\AppData\Local\Microsoft\Windows\Temporary Internet Files\Content.IE5\XW8BZP9J\lluvia-de-ideas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70" y="12754"/>
            <a:ext cx="2867666" cy="16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35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00FF"/>
                </a:solidFill>
              </a:rPr>
              <a:t>BUT……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Offer </a:t>
            </a:r>
            <a:r>
              <a:rPr lang="en-GB" dirty="0" smtClean="0"/>
              <a:t>a broad-based management experience</a:t>
            </a:r>
          </a:p>
          <a:p>
            <a:r>
              <a:rPr lang="en-GB" dirty="0" smtClean="0"/>
              <a:t>Don’t demand too specific and advanced a knowledge by you</a:t>
            </a:r>
          </a:p>
          <a:p>
            <a:r>
              <a:rPr lang="en-GB" dirty="0" smtClean="0"/>
              <a:t>Go for positive projects that let you show off your range of management skills, get you working with someone senior on something that they’d like you to do for them</a:t>
            </a:r>
          </a:p>
          <a:p>
            <a:r>
              <a:rPr lang="en-GB" dirty="0" smtClean="0"/>
              <a:t>Extra pair of hands……do that project they’ve been putting off.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50</a:t>
            </a:fld>
            <a:endParaRPr lang="en-GB"/>
          </a:p>
        </p:txBody>
      </p:sp>
      <p:pic>
        <p:nvPicPr>
          <p:cNvPr id="56322" name="Picture 2" descr="C:\Users\Mike\AppData\Local\Microsoft\Windows\Temporary Internet Files\Content.IE5\92ITL48O\think_positiv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"/>
            <a:ext cx="2267744" cy="162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08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00FF"/>
                </a:solidFill>
              </a:rPr>
              <a:t>Ideas that could </a:t>
            </a:r>
            <a:r>
              <a:rPr lang="en-GB" u="sng" dirty="0" smtClean="0">
                <a:solidFill>
                  <a:srgbClr val="0000FF"/>
                </a:solidFill>
              </a:rPr>
              <a:t>add</a:t>
            </a:r>
            <a:endParaRPr lang="en-GB" u="sng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How could a hotel increase use of the leisure facilities/health club?</a:t>
            </a:r>
          </a:p>
          <a:p>
            <a:r>
              <a:rPr lang="en-GB" dirty="0" smtClean="0"/>
              <a:t>New procedures –e.g. complaints systems?</a:t>
            </a:r>
          </a:p>
          <a:p>
            <a:r>
              <a:rPr lang="en-GB" dirty="0" smtClean="0"/>
              <a:t>Assessment of how good internal communication systems are</a:t>
            </a:r>
          </a:p>
          <a:p>
            <a:r>
              <a:rPr lang="en-GB" dirty="0" smtClean="0"/>
              <a:t>Brand extension opportunities</a:t>
            </a:r>
          </a:p>
          <a:p>
            <a:r>
              <a:rPr lang="en-GB" dirty="0" smtClean="0"/>
              <a:t>Review of marketing effectiveness</a:t>
            </a:r>
          </a:p>
          <a:p>
            <a:r>
              <a:rPr lang="en-GB" dirty="0" smtClean="0"/>
              <a:t>Promotion of corporate social responsibility or community engagement</a:t>
            </a:r>
          </a:p>
          <a:p>
            <a:r>
              <a:rPr lang="en-GB" dirty="0" smtClean="0"/>
              <a:t>Market research into a new product/service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51</a:t>
            </a:fld>
            <a:endParaRPr lang="en-GB"/>
          </a:p>
        </p:txBody>
      </p:sp>
      <p:pic>
        <p:nvPicPr>
          <p:cNvPr id="57346" name="Picture 2" descr="C:\Users\Mike\AppData\Local\Microsoft\Windows\Temporary Internet Files\Content.IE5\XW8BZP9J\Valu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40" y="19294"/>
            <a:ext cx="2084203" cy="156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7" name="Picture 3" descr="C:\Users\Mike\AppData\Local\Microsoft\Windows\Temporary Internet Files\Content.IE5\VPMHGRB0\successgraph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294"/>
            <a:ext cx="1499659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8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rgbClr val="0000FF"/>
                </a:solidFill>
              </a:rPr>
              <a:t>Today’s Objectives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en-GB" dirty="0" smtClean="0"/>
              <a:t>To </a:t>
            </a:r>
            <a:r>
              <a:rPr lang="en-GB" dirty="0" smtClean="0"/>
              <a:t>recognise the contribution it plays today</a:t>
            </a:r>
          </a:p>
          <a:p>
            <a:r>
              <a:rPr lang="en-GB" dirty="0" smtClean="0"/>
              <a:t>To consider the benefits it offers organisations</a:t>
            </a:r>
          </a:p>
          <a:p>
            <a:r>
              <a:rPr lang="en-GB" dirty="0" smtClean="0"/>
              <a:t>To examine the different types of consultancy activity and business sectors involved</a:t>
            </a:r>
          </a:p>
          <a:p>
            <a:r>
              <a:rPr lang="en-GB" dirty="0" smtClean="0"/>
              <a:t>To begin to consider the issue of client engagement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Tutorial:  Choosing your topic – book it!!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onsultanc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4509120"/>
            <a:ext cx="1872208" cy="1872208"/>
          </a:xfrm>
          <a:prstGeom prst="rect">
            <a:avLst/>
          </a:prstGeom>
        </p:spPr>
      </p:pic>
      <p:pic>
        <p:nvPicPr>
          <p:cNvPr id="58371" name="Picture 3" descr="C:\Users\Mike\AppData\Local\Microsoft\Windows\Temporary Internet Files\Content.IE5\92ITL48O\Recap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0"/>
            <a:ext cx="27559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16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orbenrick.eu/blog/wp-content/gallery/change/change-roa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7504" y="188640"/>
            <a:ext cx="53285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Next </a:t>
            </a:r>
            <a:r>
              <a:rPr lang="en-GB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week:</a:t>
            </a:r>
            <a:endParaRPr lang="en-GB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The Consultancy Process: </a:t>
            </a:r>
            <a:r>
              <a:rPr lang="en-GB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Bid to Delivery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Working with Clients</a:t>
            </a:r>
            <a:endParaRPr lang="en-GB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srgbClr val="0000FF"/>
                </a:solidFill>
                <a:latin typeface="Calibri"/>
                <a:cs typeface="+mn-cs"/>
              </a:rPr>
              <a:t>The Consultant in Action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srgbClr val="0000FF"/>
                </a:solidFill>
                <a:latin typeface="Calibri"/>
                <a:cs typeface="+mn-cs"/>
              </a:rPr>
              <a:t>The Hotel Inspector</a:t>
            </a:r>
            <a:endParaRPr lang="en-GB" sz="3600" b="1" dirty="0">
              <a:solidFill>
                <a:srgbClr val="0000FF"/>
              </a:solidFill>
              <a:latin typeface="Calibri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 sz="3600" b="1" dirty="0">
              <a:solidFill>
                <a:srgbClr val="0000FF"/>
              </a:solidFill>
              <a:latin typeface="Calibri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 sz="3600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pic>
        <p:nvPicPr>
          <p:cNvPr id="5" name="Picture 4" descr="consultanc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71792" y="4985792"/>
            <a:ext cx="187220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1017</TotalTime>
  <Words>2366</Words>
  <Application>Microsoft Office PowerPoint</Application>
  <PresentationFormat>On-screen Show (4:3)</PresentationFormat>
  <Paragraphs>369</Paragraphs>
  <Slides>53</Slides>
  <Notes>9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53</vt:i4>
      </vt:variant>
    </vt:vector>
  </HeadingPairs>
  <TitlesOfParts>
    <vt:vector size="64" baseType="lpstr">
      <vt:lpstr>Arial</vt:lpstr>
      <vt:lpstr>Calibri</vt:lpstr>
      <vt:lpstr>Tahoma</vt:lpstr>
      <vt:lpstr>Times New Roman</vt:lpstr>
      <vt:lpstr>Wingdings</vt:lpstr>
      <vt:lpstr>Wingdings 3</vt:lpstr>
      <vt:lpstr>Office Theme</vt:lpstr>
      <vt:lpstr>1_Office Theme</vt:lpstr>
      <vt:lpstr>2_Office Theme</vt:lpstr>
      <vt:lpstr>3_Office Theme</vt:lpstr>
      <vt:lpstr>4_Office Theme</vt:lpstr>
      <vt:lpstr>   Consultancy Project  </vt:lpstr>
      <vt:lpstr>Last time we….</vt:lpstr>
      <vt:lpstr>Let’s check ….</vt:lpstr>
      <vt:lpstr>Today’s Objectives</vt:lpstr>
      <vt:lpstr>Definition</vt:lpstr>
      <vt:lpstr>PowerPoint Presentation</vt:lpstr>
      <vt:lpstr>Defining management  consultancy</vt:lpstr>
      <vt:lpstr>A 1960s joke…….</vt:lpstr>
      <vt:lpstr>Benefits and risks:  what are they? </vt:lpstr>
      <vt:lpstr>Employing Management Consultants: benefits &amp; risks identified</vt:lpstr>
      <vt:lpstr>Johari window</vt:lpstr>
      <vt:lpstr>Johari window (Biggs, 2010)</vt:lpstr>
      <vt:lpstr>Adding value – research</vt:lpstr>
      <vt:lpstr>Ringland and Shaukat (2004)</vt:lpstr>
      <vt:lpstr>Summary</vt:lpstr>
      <vt:lpstr>Further reading</vt:lpstr>
      <vt:lpstr>PowerPoint Presentation</vt:lpstr>
      <vt:lpstr>What is management consultancy</vt:lpstr>
      <vt:lpstr>Consultancies ARE different</vt:lpstr>
      <vt:lpstr>Fields of  consulting activity</vt:lpstr>
      <vt:lpstr>SME’s</vt:lpstr>
      <vt:lpstr>SME’s</vt:lpstr>
      <vt:lpstr>Public Sector</vt:lpstr>
      <vt:lpstr>Public Sector</vt:lpstr>
      <vt:lpstr>Large corporations</vt:lpstr>
      <vt:lpstr>Large corporations</vt:lpstr>
      <vt:lpstr>Summary</vt:lpstr>
      <vt:lpstr>Further reading</vt:lpstr>
      <vt:lpstr>  </vt:lpstr>
      <vt:lpstr>Range of consultancy  activity</vt:lpstr>
      <vt:lpstr>Business strategy </vt:lpstr>
      <vt:lpstr>Manufacturing and  business services</vt:lpstr>
      <vt:lpstr>Financial and  management controls </vt:lpstr>
      <vt:lpstr>Marketing </vt:lpstr>
      <vt:lpstr>Human resources  </vt:lpstr>
      <vt:lpstr>Information technology </vt:lpstr>
      <vt:lpstr>Environmental  management </vt:lpstr>
      <vt:lpstr>Quality  management</vt:lpstr>
      <vt:lpstr>Range of consultancy activity</vt:lpstr>
      <vt:lpstr>Further reading</vt:lpstr>
      <vt:lpstr>8 pre-requisites for  selling consultancy</vt:lpstr>
      <vt:lpstr>Product Types:  who uses consultants and why?</vt:lpstr>
      <vt:lpstr>Consultancy Services  </vt:lpstr>
      <vt:lpstr>Consultancy Role:  what may be expected?</vt:lpstr>
      <vt:lpstr>Consultancy  Qualities &amp; Skills</vt:lpstr>
      <vt:lpstr>Skills needed to succeed!</vt:lpstr>
      <vt:lpstr>Consultancy Research  Process</vt:lpstr>
      <vt:lpstr>Consultancy Reports</vt:lpstr>
      <vt:lpstr>What sort of projects?   Look for those that……</vt:lpstr>
      <vt:lpstr>BUT……</vt:lpstr>
      <vt:lpstr>Ideas that could add</vt:lpstr>
      <vt:lpstr>Today’s Objectives</vt:lpstr>
      <vt:lpstr>PowerPoint Presentation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Organisational Consultancy</dc:title>
  <dc:creator>MD</dc:creator>
  <cp:lastModifiedBy>Sandra Dettmer</cp:lastModifiedBy>
  <cp:revision>85</cp:revision>
  <cp:lastPrinted>2014-10-16T15:04:51Z</cp:lastPrinted>
  <dcterms:created xsi:type="dcterms:W3CDTF">2010-10-11T12:11:42Z</dcterms:created>
  <dcterms:modified xsi:type="dcterms:W3CDTF">2019-02-05T21:40:20Z</dcterms:modified>
</cp:coreProperties>
</file>